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5" r:id="rId3"/>
    <p:sldMasterId id="2147483682" r:id="rId4"/>
  </p:sldMasterIdLst>
  <p:notesMasterIdLst>
    <p:notesMasterId r:id="rId51"/>
  </p:notesMasterIdLst>
  <p:handoutMasterIdLst>
    <p:handoutMasterId r:id="rId52"/>
  </p:handoutMasterIdLst>
  <p:sldIdLst>
    <p:sldId id="1530" r:id="rId5"/>
    <p:sldId id="3648" r:id="rId6"/>
    <p:sldId id="3638" r:id="rId7"/>
    <p:sldId id="3641" r:id="rId8"/>
    <p:sldId id="3643" r:id="rId9"/>
    <p:sldId id="3647" r:id="rId10"/>
    <p:sldId id="3640" r:id="rId11"/>
    <p:sldId id="3645" r:id="rId12"/>
    <p:sldId id="3644" r:id="rId13"/>
    <p:sldId id="3639" r:id="rId14"/>
    <p:sldId id="3646" r:id="rId15"/>
    <p:sldId id="3654" r:id="rId16"/>
    <p:sldId id="1473" r:id="rId17"/>
    <p:sldId id="1462" r:id="rId18"/>
    <p:sldId id="3649" r:id="rId19"/>
    <p:sldId id="957" r:id="rId20"/>
    <p:sldId id="1264" r:id="rId21"/>
    <p:sldId id="961" r:id="rId22"/>
    <p:sldId id="1266" r:id="rId23"/>
    <p:sldId id="1265" r:id="rId24"/>
    <p:sldId id="1267" r:id="rId25"/>
    <p:sldId id="1268" r:id="rId26"/>
    <p:sldId id="1269" r:id="rId27"/>
    <p:sldId id="1260" r:id="rId28"/>
    <p:sldId id="1270" r:id="rId29"/>
    <p:sldId id="1261" r:id="rId30"/>
    <p:sldId id="1016" r:id="rId31"/>
    <p:sldId id="3585" r:id="rId32"/>
    <p:sldId id="3586" r:id="rId33"/>
    <p:sldId id="3650" r:id="rId34"/>
    <p:sldId id="3652" r:id="rId35"/>
    <p:sldId id="3653" r:id="rId36"/>
    <p:sldId id="1018" r:id="rId37"/>
    <p:sldId id="3574" r:id="rId38"/>
    <p:sldId id="3588" r:id="rId39"/>
    <p:sldId id="3655" r:id="rId40"/>
    <p:sldId id="3656" r:id="rId41"/>
    <p:sldId id="3657" r:id="rId42"/>
    <p:sldId id="3582" r:id="rId43"/>
    <p:sldId id="3583" r:id="rId44"/>
    <p:sldId id="3587" r:id="rId45"/>
    <p:sldId id="3637" r:id="rId46"/>
    <p:sldId id="3651" r:id="rId47"/>
    <p:sldId id="1143" r:id="rId48"/>
    <p:sldId id="802" r:id="rId49"/>
    <p:sldId id="3595" r:id="rId50"/>
  </p:sldIdLst>
  <p:sldSz cx="9144000" cy="6858000" type="screen4x3"/>
  <p:notesSz cx="6934200" cy="9120188"/>
  <p:defaultTextStyle>
    <a:defPPr>
      <a:defRPr lang="en-CA"/>
    </a:defPPr>
    <a:lvl1pPr algn="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66"/>
    <a:srgbClr val="66FF66"/>
    <a:srgbClr val="000066"/>
    <a:srgbClr val="FF00FF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2895" autoAdjust="0"/>
  </p:normalViewPr>
  <p:slideViewPr>
    <p:cSldViewPr>
      <p:cViewPr varScale="1">
        <p:scale>
          <a:sx n="54" d="100"/>
          <a:sy n="54" d="100"/>
        </p:scale>
        <p:origin x="504" y="72"/>
      </p:cViewPr>
      <p:guideLst>
        <p:guide orient="horz" pos="33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857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tableStyles" Target="tableStyles.xml"/><Relationship Id="rId8" Type="http://schemas.openxmlformats.org/officeDocument/2006/relationships/slide" Target="slides/slide4.xml"/><Relationship Id="rId51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36.xml"/><Relationship Id="rId13" Type="http://schemas.openxmlformats.org/officeDocument/2006/relationships/slide" Target="slides/slide41.xml"/><Relationship Id="rId3" Type="http://schemas.openxmlformats.org/officeDocument/2006/relationships/slide" Target="slides/slide31.xml"/><Relationship Id="rId7" Type="http://schemas.openxmlformats.org/officeDocument/2006/relationships/slide" Target="slides/slide35.xml"/><Relationship Id="rId12" Type="http://schemas.openxmlformats.org/officeDocument/2006/relationships/slide" Target="slides/slide40.xml"/><Relationship Id="rId2" Type="http://schemas.openxmlformats.org/officeDocument/2006/relationships/slide" Target="slides/slide30.xml"/><Relationship Id="rId1" Type="http://schemas.openxmlformats.org/officeDocument/2006/relationships/slide" Target="slides/slide2.xml"/><Relationship Id="rId6" Type="http://schemas.openxmlformats.org/officeDocument/2006/relationships/slide" Target="slides/slide34.xml"/><Relationship Id="rId11" Type="http://schemas.openxmlformats.org/officeDocument/2006/relationships/slide" Target="slides/slide39.xml"/><Relationship Id="rId5" Type="http://schemas.openxmlformats.org/officeDocument/2006/relationships/slide" Target="slides/slide33.xml"/><Relationship Id="rId10" Type="http://schemas.openxmlformats.org/officeDocument/2006/relationships/slide" Target="slides/slide38.xml"/><Relationship Id="rId4" Type="http://schemas.openxmlformats.org/officeDocument/2006/relationships/slide" Target="slides/slide32.xml"/><Relationship Id="rId9" Type="http://schemas.openxmlformats.org/officeDocument/2006/relationships/slide" Target="slides/slide37.xml"/><Relationship Id="rId14" Type="http://schemas.openxmlformats.org/officeDocument/2006/relationships/slide" Target="slides/slide4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300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4575"/>
            <a:ext cx="300513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300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664575"/>
            <a:ext cx="3005137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25A06468-A4A6-486C-8EF6-BEA310631D6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230725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08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33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684213"/>
            <a:ext cx="4559300" cy="34194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32288"/>
            <a:ext cx="5546725" cy="410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808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2988"/>
            <a:ext cx="3005138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08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662988"/>
            <a:ext cx="3005138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6EC1EDA4-6E25-4230-AA96-50811D8ECCF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82561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8BD8AD7-A01A-4981-B942-12F6105B1D80}" type="slidenum">
              <a:rPr kumimoji="0" lang="en-C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CA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62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2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3402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C1EDA4-6E25-4230-AA96-50811D8ECCF3}" type="slidenum">
              <a:rPr lang="en-CA" smtClean="0"/>
              <a:pPr>
                <a:defRPr/>
              </a:pPr>
              <a:t>24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55772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5733B7-3DA5-4742-893D-987BD00F7F0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41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5058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D717B2-2470-4192-B072-B1976093DE8A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43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54241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B39131E4-6903-4C66-A7D6-63F8F5992275}" type="slidenum">
              <a:rPr lang="en-US" altLang="en-US" smtClean="0"/>
              <a:pPr eaLnBrk="1" hangingPunct="1">
                <a:spcBef>
                  <a:spcPct val="50000"/>
                </a:spcBef>
              </a:pPr>
              <a:t>45</a:t>
            </a:fld>
            <a:endParaRPr lang="en-US" altLang="en-US"/>
          </a:p>
        </p:txBody>
      </p:sp>
      <p:sp>
        <p:nvSpPr>
          <p:cNvPr id="642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2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2D9D2-8F2B-44BA-B366-28E1DD045E9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39578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800223-260E-44AE-961D-AEF8F085457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797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2CF40-7E87-4D41-A991-A8E49F27401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7977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06F4AB-A72D-4F41-90BC-8CC8F00223A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8606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8881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CF40F-C7A1-4C64-B2EC-62D8689F756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725335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3EA8D-62D4-4A8D-987F-C02317B7AFB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640497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C7FF5-D363-4AF6-9845-ED930C674CE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80377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D9A53-7E2E-438D-ADA4-E08B83F29EC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052992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AEE11-316E-4391-9BF9-6D1D5FA1617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800674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C04DD-C4B8-4A60-A14A-68F1C001AC6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64331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91B61-E733-4C3B-97F2-B588356D4A1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88304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1B620-B587-4034-A0C1-986328672BD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9120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C5BC6-4161-4620-B809-8AA02605619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563233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68104-DD30-4AAA-BB23-6C787FD4F0D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546610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7FDD1-D3ED-4B19-90B8-956AE4C4501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524701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62B1E-F8EA-4D7A-B56C-2FE9A9B4C68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406326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B87ED-8FCD-455E-BA00-48A3B7E17AB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29021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011555-9DD2-4E0A-ADC2-9690305BB37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605723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965713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39323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8834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B98FA-DADF-49E0-BE08-37597EF8C2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6617990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62BF1-5AA5-4394-9EE7-3568888B433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7214235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36B227D-B095-4C1C-8DFB-2BD06871E7BA}" type="slidenum">
              <a:rPr kumimoji="0" lang="en-CA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CA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99520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44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3467512" y="655320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8347720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44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1" name="Content Placeholder 1">
            <a:extLst>
              <a:ext uri="{FF2B5EF4-FFF2-40B4-BE49-F238E27FC236}">
                <a16:creationId xmlns:a16="http://schemas.microsoft.com/office/drawing/2014/main" id="{100B6D5B-B32F-403D-94BB-CABB7FB5590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57200" y="1826723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2" name="Content Placeholder 1">
            <a:extLst>
              <a:ext uri="{FF2B5EF4-FFF2-40B4-BE49-F238E27FC236}">
                <a16:creationId xmlns:a16="http://schemas.microsoft.com/office/drawing/2014/main" id="{175CFE97-9AD7-41CA-A193-8A06D838990B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7200" y="2358046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3" name="Content Placeholder 1">
            <a:extLst>
              <a:ext uri="{FF2B5EF4-FFF2-40B4-BE49-F238E27FC236}">
                <a16:creationId xmlns:a16="http://schemas.microsoft.com/office/drawing/2014/main" id="{32FE6B19-E72F-4CA3-93C5-6E5243E6293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57200" y="2889369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4" name="Content Placeholder 1">
            <a:extLst>
              <a:ext uri="{FF2B5EF4-FFF2-40B4-BE49-F238E27FC236}">
                <a16:creationId xmlns:a16="http://schemas.microsoft.com/office/drawing/2014/main" id="{FD92AB8B-8594-4828-9EC4-1A363CB6E66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" y="3420692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5" name="Content Placeholder 1">
            <a:extLst>
              <a:ext uri="{FF2B5EF4-FFF2-40B4-BE49-F238E27FC236}">
                <a16:creationId xmlns:a16="http://schemas.microsoft.com/office/drawing/2014/main" id="{50138BB1-8873-4123-8F37-AEDB5A60401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57200" y="3952015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6" name="Content Placeholder 1">
            <a:extLst>
              <a:ext uri="{FF2B5EF4-FFF2-40B4-BE49-F238E27FC236}">
                <a16:creationId xmlns:a16="http://schemas.microsoft.com/office/drawing/2014/main" id="{636A5A5B-3C55-4328-BA90-D0741B9DD23D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57200" y="4483338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7" name="Content Placeholder 1">
            <a:extLst>
              <a:ext uri="{FF2B5EF4-FFF2-40B4-BE49-F238E27FC236}">
                <a16:creationId xmlns:a16="http://schemas.microsoft.com/office/drawing/2014/main" id="{88310007-E242-4176-90F4-E92611A8608E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57200" y="5014661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8" name="Content Placeholder 1">
            <a:extLst>
              <a:ext uri="{FF2B5EF4-FFF2-40B4-BE49-F238E27FC236}">
                <a16:creationId xmlns:a16="http://schemas.microsoft.com/office/drawing/2014/main" id="{AEF3391E-B6AC-45E6-B130-854D466DAAD9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57200" y="5545984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9" name="Content Placeholder 1">
            <a:extLst>
              <a:ext uri="{FF2B5EF4-FFF2-40B4-BE49-F238E27FC236}">
                <a16:creationId xmlns:a16="http://schemas.microsoft.com/office/drawing/2014/main" id="{D6750761-5C91-48BE-AE85-17F55D4D0EC1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457200" y="6077310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50" name="Jump Link">
            <a:extLst>
              <a:ext uri="{FF2B5EF4-FFF2-40B4-BE49-F238E27FC236}">
                <a16:creationId xmlns:a16="http://schemas.microsoft.com/office/drawing/2014/main" id="{4C5A98A2-7405-45EA-A119-818241A28D4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465576" y="6553200"/>
            <a:ext cx="2212848" cy="100584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51" name="Photo Credit">
            <a:extLst>
              <a:ext uri="{FF2B5EF4-FFF2-40B4-BE49-F238E27FC236}">
                <a16:creationId xmlns:a16="http://schemas.microsoft.com/office/drawing/2014/main" id="{2949DC30-1123-4272-9CF0-4B729A3E0D7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096000" y="6702552"/>
            <a:ext cx="2670048" cy="155448"/>
          </a:xfrm>
          <a:prstGeom prst="rect">
            <a:avLst/>
          </a:prstGeom>
        </p:spPr>
        <p:txBody>
          <a:bodyPr lIns="0" tIns="0" rIns="45720" bIns="0" anchor="ctr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62071736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44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1" name="Content Placeholder 1">
            <a:extLst>
              <a:ext uri="{FF2B5EF4-FFF2-40B4-BE49-F238E27FC236}">
                <a16:creationId xmlns:a16="http://schemas.microsoft.com/office/drawing/2014/main" id="{100B6D5B-B32F-403D-94BB-CABB7FB5590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57200" y="1826723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2" name="Content Placeholder 1">
            <a:extLst>
              <a:ext uri="{FF2B5EF4-FFF2-40B4-BE49-F238E27FC236}">
                <a16:creationId xmlns:a16="http://schemas.microsoft.com/office/drawing/2014/main" id="{175CFE97-9AD7-41CA-A193-8A06D838990B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7200" y="2358046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3" name="Content Placeholder 1">
            <a:extLst>
              <a:ext uri="{FF2B5EF4-FFF2-40B4-BE49-F238E27FC236}">
                <a16:creationId xmlns:a16="http://schemas.microsoft.com/office/drawing/2014/main" id="{32FE6B19-E72F-4CA3-93C5-6E5243E6293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57200" y="2889369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4" name="Content Placeholder 1">
            <a:extLst>
              <a:ext uri="{FF2B5EF4-FFF2-40B4-BE49-F238E27FC236}">
                <a16:creationId xmlns:a16="http://schemas.microsoft.com/office/drawing/2014/main" id="{FD92AB8B-8594-4828-9EC4-1A363CB6E66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" y="3420692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5" name="Content Placeholder 1">
            <a:extLst>
              <a:ext uri="{FF2B5EF4-FFF2-40B4-BE49-F238E27FC236}">
                <a16:creationId xmlns:a16="http://schemas.microsoft.com/office/drawing/2014/main" id="{50138BB1-8873-4123-8F37-AEDB5A60401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57200" y="3952015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6" name="Content Placeholder 1">
            <a:extLst>
              <a:ext uri="{FF2B5EF4-FFF2-40B4-BE49-F238E27FC236}">
                <a16:creationId xmlns:a16="http://schemas.microsoft.com/office/drawing/2014/main" id="{636A5A5B-3C55-4328-BA90-D0741B9DD23D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57200" y="4483338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7" name="Content Placeholder 1">
            <a:extLst>
              <a:ext uri="{FF2B5EF4-FFF2-40B4-BE49-F238E27FC236}">
                <a16:creationId xmlns:a16="http://schemas.microsoft.com/office/drawing/2014/main" id="{88310007-E242-4176-90F4-E92611A8608E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57200" y="5014661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8" name="Content Placeholder 1">
            <a:extLst>
              <a:ext uri="{FF2B5EF4-FFF2-40B4-BE49-F238E27FC236}">
                <a16:creationId xmlns:a16="http://schemas.microsoft.com/office/drawing/2014/main" id="{AEF3391E-B6AC-45E6-B130-854D466DAAD9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57200" y="5545984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9" name="Content Placeholder 1">
            <a:extLst>
              <a:ext uri="{FF2B5EF4-FFF2-40B4-BE49-F238E27FC236}">
                <a16:creationId xmlns:a16="http://schemas.microsoft.com/office/drawing/2014/main" id="{D6750761-5C91-48BE-AE85-17F55D4D0EC1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457200" y="6077310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0" name="Content Placeholder 1">
            <a:extLst>
              <a:ext uri="{FF2B5EF4-FFF2-40B4-BE49-F238E27FC236}">
                <a16:creationId xmlns:a16="http://schemas.microsoft.com/office/drawing/2014/main" id="{F68BA59F-B2B7-43A8-BD3D-92CC992C7311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4953000" y="1295400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1" name="Content Placeholder 1">
            <a:extLst>
              <a:ext uri="{FF2B5EF4-FFF2-40B4-BE49-F238E27FC236}">
                <a16:creationId xmlns:a16="http://schemas.microsoft.com/office/drawing/2014/main" id="{D81CCA73-2289-48F6-AD53-A8982796E64A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4953000" y="1826723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2" name="Content Placeholder 1">
            <a:extLst>
              <a:ext uri="{FF2B5EF4-FFF2-40B4-BE49-F238E27FC236}">
                <a16:creationId xmlns:a16="http://schemas.microsoft.com/office/drawing/2014/main" id="{8EB25B95-33AE-4B43-8FC6-82EDB2E3C63D}"/>
              </a:ext>
            </a:extLst>
          </p:cNvPr>
          <p:cNvSpPr>
            <a:spLocks noGrp="1"/>
          </p:cNvSpPr>
          <p:nvPr>
            <p:ph idx="21"/>
          </p:nvPr>
        </p:nvSpPr>
        <p:spPr>
          <a:xfrm>
            <a:off x="4953000" y="2358046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3" name="Content Placeholder 1">
            <a:extLst>
              <a:ext uri="{FF2B5EF4-FFF2-40B4-BE49-F238E27FC236}">
                <a16:creationId xmlns:a16="http://schemas.microsoft.com/office/drawing/2014/main" id="{7423505E-D007-4C48-A00F-AB0F071AE383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4953000" y="2889369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4" name="Content Placeholder 1">
            <a:extLst>
              <a:ext uri="{FF2B5EF4-FFF2-40B4-BE49-F238E27FC236}">
                <a16:creationId xmlns:a16="http://schemas.microsoft.com/office/drawing/2014/main" id="{90F8FADA-42BF-478C-ADF1-2C585D34E3C8}"/>
              </a:ext>
            </a:extLst>
          </p:cNvPr>
          <p:cNvSpPr>
            <a:spLocks noGrp="1"/>
          </p:cNvSpPr>
          <p:nvPr>
            <p:ph idx="23"/>
          </p:nvPr>
        </p:nvSpPr>
        <p:spPr>
          <a:xfrm>
            <a:off x="4953000" y="3420692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5" name="Content Placeholder 1">
            <a:extLst>
              <a:ext uri="{FF2B5EF4-FFF2-40B4-BE49-F238E27FC236}">
                <a16:creationId xmlns:a16="http://schemas.microsoft.com/office/drawing/2014/main" id="{C3D3B322-7E11-4A74-822F-210C90049E4C}"/>
              </a:ext>
            </a:extLst>
          </p:cNvPr>
          <p:cNvSpPr>
            <a:spLocks noGrp="1"/>
          </p:cNvSpPr>
          <p:nvPr>
            <p:ph idx="24"/>
          </p:nvPr>
        </p:nvSpPr>
        <p:spPr>
          <a:xfrm>
            <a:off x="4953000" y="3952015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6" name="Content Placeholder 1">
            <a:extLst>
              <a:ext uri="{FF2B5EF4-FFF2-40B4-BE49-F238E27FC236}">
                <a16:creationId xmlns:a16="http://schemas.microsoft.com/office/drawing/2014/main" id="{A1B973CF-2BB8-478D-AD3C-0D055434637B}"/>
              </a:ext>
            </a:extLst>
          </p:cNvPr>
          <p:cNvSpPr>
            <a:spLocks noGrp="1"/>
          </p:cNvSpPr>
          <p:nvPr>
            <p:ph idx="25"/>
          </p:nvPr>
        </p:nvSpPr>
        <p:spPr>
          <a:xfrm>
            <a:off x="4953000" y="4483338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7" name="Content Placeholder 1">
            <a:extLst>
              <a:ext uri="{FF2B5EF4-FFF2-40B4-BE49-F238E27FC236}">
                <a16:creationId xmlns:a16="http://schemas.microsoft.com/office/drawing/2014/main" id="{5D454119-E814-45B7-942B-86815A62C091}"/>
              </a:ext>
            </a:extLst>
          </p:cNvPr>
          <p:cNvSpPr>
            <a:spLocks noGrp="1"/>
          </p:cNvSpPr>
          <p:nvPr>
            <p:ph idx="26"/>
          </p:nvPr>
        </p:nvSpPr>
        <p:spPr>
          <a:xfrm>
            <a:off x="4953000" y="5014661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8" name="Content Placeholder 1">
            <a:extLst>
              <a:ext uri="{FF2B5EF4-FFF2-40B4-BE49-F238E27FC236}">
                <a16:creationId xmlns:a16="http://schemas.microsoft.com/office/drawing/2014/main" id="{EF5640C2-3BCC-40E9-B32F-F1256BC966A1}"/>
              </a:ext>
            </a:extLst>
          </p:cNvPr>
          <p:cNvSpPr>
            <a:spLocks noGrp="1"/>
          </p:cNvSpPr>
          <p:nvPr>
            <p:ph idx="27"/>
          </p:nvPr>
        </p:nvSpPr>
        <p:spPr>
          <a:xfrm>
            <a:off x="4953000" y="5545984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9" name="Content Placeholder 1">
            <a:extLst>
              <a:ext uri="{FF2B5EF4-FFF2-40B4-BE49-F238E27FC236}">
                <a16:creationId xmlns:a16="http://schemas.microsoft.com/office/drawing/2014/main" id="{E08DC7A5-6E88-4B17-B755-094995E3DADB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4953000" y="6077310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50" name="Jump Link">
            <a:extLst>
              <a:ext uri="{FF2B5EF4-FFF2-40B4-BE49-F238E27FC236}">
                <a16:creationId xmlns:a16="http://schemas.microsoft.com/office/drawing/2014/main" id="{4C5A98A2-7405-45EA-A119-818241A28D4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465576" y="6553200"/>
            <a:ext cx="2212848" cy="100584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51" name="Photo Credit">
            <a:extLst>
              <a:ext uri="{FF2B5EF4-FFF2-40B4-BE49-F238E27FC236}">
                <a16:creationId xmlns:a16="http://schemas.microsoft.com/office/drawing/2014/main" id="{2949DC30-1123-4272-9CF0-4B729A3E0D7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096000" y="6702552"/>
            <a:ext cx="2670048" cy="155448"/>
          </a:xfrm>
          <a:prstGeom prst="rect">
            <a:avLst/>
          </a:prstGeom>
        </p:spPr>
        <p:txBody>
          <a:bodyPr lIns="0" tIns="0" rIns="45720" bIns="0" anchor="ctr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42865694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44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1" name="Content Placeholder 1">
            <a:extLst>
              <a:ext uri="{FF2B5EF4-FFF2-40B4-BE49-F238E27FC236}">
                <a16:creationId xmlns:a16="http://schemas.microsoft.com/office/drawing/2014/main" id="{100B6D5B-B32F-403D-94BB-CABB7FB5590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57200" y="1826723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2" name="Content Placeholder 1">
            <a:extLst>
              <a:ext uri="{FF2B5EF4-FFF2-40B4-BE49-F238E27FC236}">
                <a16:creationId xmlns:a16="http://schemas.microsoft.com/office/drawing/2014/main" id="{175CFE97-9AD7-41CA-A193-8A06D838990B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7200" y="2358046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3" name="Content Placeholder 1">
            <a:extLst>
              <a:ext uri="{FF2B5EF4-FFF2-40B4-BE49-F238E27FC236}">
                <a16:creationId xmlns:a16="http://schemas.microsoft.com/office/drawing/2014/main" id="{32FE6B19-E72F-4CA3-93C5-6E5243E6293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57200" y="2889369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4" name="Content Placeholder 1">
            <a:extLst>
              <a:ext uri="{FF2B5EF4-FFF2-40B4-BE49-F238E27FC236}">
                <a16:creationId xmlns:a16="http://schemas.microsoft.com/office/drawing/2014/main" id="{FD92AB8B-8594-4828-9EC4-1A363CB6E66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" y="3420692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5" name="Content Placeholder 1">
            <a:extLst>
              <a:ext uri="{FF2B5EF4-FFF2-40B4-BE49-F238E27FC236}">
                <a16:creationId xmlns:a16="http://schemas.microsoft.com/office/drawing/2014/main" id="{50138BB1-8873-4123-8F37-AEDB5A60401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57200" y="3952015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6" name="Content Placeholder 1">
            <a:extLst>
              <a:ext uri="{FF2B5EF4-FFF2-40B4-BE49-F238E27FC236}">
                <a16:creationId xmlns:a16="http://schemas.microsoft.com/office/drawing/2014/main" id="{636A5A5B-3C55-4328-BA90-D0741B9DD23D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57200" y="4483338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7" name="Content Placeholder 1">
            <a:extLst>
              <a:ext uri="{FF2B5EF4-FFF2-40B4-BE49-F238E27FC236}">
                <a16:creationId xmlns:a16="http://schemas.microsoft.com/office/drawing/2014/main" id="{88310007-E242-4176-90F4-E92611A8608E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57200" y="5014661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8" name="Content Placeholder 1">
            <a:extLst>
              <a:ext uri="{FF2B5EF4-FFF2-40B4-BE49-F238E27FC236}">
                <a16:creationId xmlns:a16="http://schemas.microsoft.com/office/drawing/2014/main" id="{AEF3391E-B6AC-45E6-B130-854D466DAAD9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57200" y="5545984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9" name="Content Placeholder 1">
            <a:extLst>
              <a:ext uri="{FF2B5EF4-FFF2-40B4-BE49-F238E27FC236}">
                <a16:creationId xmlns:a16="http://schemas.microsoft.com/office/drawing/2014/main" id="{D6750761-5C91-48BE-AE85-17F55D4D0EC1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457200" y="6077310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0" name="Content Placeholder 1">
            <a:extLst>
              <a:ext uri="{FF2B5EF4-FFF2-40B4-BE49-F238E27FC236}">
                <a16:creationId xmlns:a16="http://schemas.microsoft.com/office/drawing/2014/main" id="{F68BA59F-B2B7-43A8-BD3D-92CC992C7311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3238500" y="1295400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1" name="Content Placeholder 1">
            <a:extLst>
              <a:ext uri="{FF2B5EF4-FFF2-40B4-BE49-F238E27FC236}">
                <a16:creationId xmlns:a16="http://schemas.microsoft.com/office/drawing/2014/main" id="{D81CCA73-2289-48F6-AD53-A8982796E64A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3238500" y="1826723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2" name="Content Placeholder 1">
            <a:extLst>
              <a:ext uri="{FF2B5EF4-FFF2-40B4-BE49-F238E27FC236}">
                <a16:creationId xmlns:a16="http://schemas.microsoft.com/office/drawing/2014/main" id="{8EB25B95-33AE-4B43-8FC6-82EDB2E3C63D}"/>
              </a:ext>
            </a:extLst>
          </p:cNvPr>
          <p:cNvSpPr>
            <a:spLocks noGrp="1"/>
          </p:cNvSpPr>
          <p:nvPr>
            <p:ph idx="21"/>
          </p:nvPr>
        </p:nvSpPr>
        <p:spPr>
          <a:xfrm>
            <a:off x="3238500" y="2358046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3" name="Content Placeholder 1">
            <a:extLst>
              <a:ext uri="{FF2B5EF4-FFF2-40B4-BE49-F238E27FC236}">
                <a16:creationId xmlns:a16="http://schemas.microsoft.com/office/drawing/2014/main" id="{7423505E-D007-4C48-A00F-AB0F071AE383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3238500" y="2889369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4" name="Content Placeholder 1">
            <a:extLst>
              <a:ext uri="{FF2B5EF4-FFF2-40B4-BE49-F238E27FC236}">
                <a16:creationId xmlns:a16="http://schemas.microsoft.com/office/drawing/2014/main" id="{90F8FADA-42BF-478C-ADF1-2C585D34E3C8}"/>
              </a:ext>
            </a:extLst>
          </p:cNvPr>
          <p:cNvSpPr>
            <a:spLocks noGrp="1"/>
          </p:cNvSpPr>
          <p:nvPr>
            <p:ph idx="23"/>
          </p:nvPr>
        </p:nvSpPr>
        <p:spPr>
          <a:xfrm>
            <a:off x="3238500" y="3420692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5" name="Content Placeholder 1">
            <a:extLst>
              <a:ext uri="{FF2B5EF4-FFF2-40B4-BE49-F238E27FC236}">
                <a16:creationId xmlns:a16="http://schemas.microsoft.com/office/drawing/2014/main" id="{C3D3B322-7E11-4A74-822F-210C90049E4C}"/>
              </a:ext>
            </a:extLst>
          </p:cNvPr>
          <p:cNvSpPr>
            <a:spLocks noGrp="1"/>
          </p:cNvSpPr>
          <p:nvPr>
            <p:ph idx="24"/>
          </p:nvPr>
        </p:nvSpPr>
        <p:spPr>
          <a:xfrm>
            <a:off x="3238500" y="3952015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6" name="Content Placeholder 1">
            <a:extLst>
              <a:ext uri="{FF2B5EF4-FFF2-40B4-BE49-F238E27FC236}">
                <a16:creationId xmlns:a16="http://schemas.microsoft.com/office/drawing/2014/main" id="{A1B973CF-2BB8-478D-AD3C-0D055434637B}"/>
              </a:ext>
            </a:extLst>
          </p:cNvPr>
          <p:cNvSpPr>
            <a:spLocks noGrp="1"/>
          </p:cNvSpPr>
          <p:nvPr>
            <p:ph idx="25"/>
          </p:nvPr>
        </p:nvSpPr>
        <p:spPr>
          <a:xfrm>
            <a:off x="3238500" y="4483338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7" name="Content Placeholder 1">
            <a:extLst>
              <a:ext uri="{FF2B5EF4-FFF2-40B4-BE49-F238E27FC236}">
                <a16:creationId xmlns:a16="http://schemas.microsoft.com/office/drawing/2014/main" id="{5D454119-E814-45B7-942B-86815A62C091}"/>
              </a:ext>
            </a:extLst>
          </p:cNvPr>
          <p:cNvSpPr>
            <a:spLocks noGrp="1"/>
          </p:cNvSpPr>
          <p:nvPr>
            <p:ph idx="26"/>
          </p:nvPr>
        </p:nvSpPr>
        <p:spPr>
          <a:xfrm>
            <a:off x="3238500" y="5014661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8" name="Content Placeholder 1">
            <a:extLst>
              <a:ext uri="{FF2B5EF4-FFF2-40B4-BE49-F238E27FC236}">
                <a16:creationId xmlns:a16="http://schemas.microsoft.com/office/drawing/2014/main" id="{EF5640C2-3BCC-40E9-B32F-F1256BC966A1}"/>
              </a:ext>
            </a:extLst>
          </p:cNvPr>
          <p:cNvSpPr>
            <a:spLocks noGrp="1"/>
          </p:cNvSpPr>
          <p:nvPr>
            <p:ph idx="27"/>
          </p:nvPr>
        </p:nvSpPr>
        <p:spPr>
          <a:xfrm>
            <a:off x="3238500" y="5545984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9" name="Content Placeholder 1">
            <a:extLst>
              <a:ext uri="{FF2B5EF4-FFF2-40B4-BE49-F238E27FC236}">
                <a16:creationId xmlns:a16="http://schemas.microsoft.com/office/drawing/2014/main" id="{E08DC7A5-6E88-4B17-B755-094995E3DADB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3238500" y="6077310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0" name="Content Placeholder 1">
            <a:extLst>
              <a:ext uri="{FF2B5EF4-FFF2-40B4-BE49-F238E27FC236}">
                <a16:creationId xmlns:a16="http://schemas.microsoft.com/office/drawing/2014/main" id="{084B054C-062B-4A0B-90CB-FAB34B715EB8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6019800" y="1295400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1" name="Content Placeholder 1">
            <a:extLst>
              <a:ext uri="{FF2B5EF4-FFF2-40B4-BE49-F238E27FC236}">
                <a16:creationId xmlns:a16="http://schemas.microsoft.com/office/drawing/2014/main" id="{193C2628-8F0A-47DF-8D62-DF518A540185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6019800" y="1826723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2" name="Content Placeholder 1">
            <a:extLst>
              <a:ext uri="{FF2B5EF4-FFF2-40B4-BE49-F238E27FC236}">
                <a16:creationId xmlns:a16="http://schemas.microsoft.com/office/drawing/2014/main" id="{A9D8E977-3271-4B66-BEBB-E23DA98A6589}"/>
              </a:ext>
            </a:extLst>
          </p:cNvPr>
          <p:cNvSpPr>
            <a:spLocks noGrp="1"/>
          </p:cNvSpPr>
          <p:nvPr>
            <p:ph idx="31"/>
          </p:nvPr>
        </p:nvSpPr>
        <p:spPr>
          <a:xfrm>
            <a:off x="6019800" y="2358046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3" name="Content Placeholder 1">
            <a:extLst>
              <a:ext uri="{FF2B5EF4-FFF2-40B4-BE49-F238E27FC236}">
                <a16:creationId xmlns:a16="http://schemas.microsoft.com/office/drawing/2014/main" id="{7B7DD5C7-415C-4DA2-91DD-527017549699}"/>
              </a:ext>
            </a:extLst>
          </p:cNvPr>
          <p:cNvSpPr>
            <a:spLocks noGrp="1"/>
          </p:cNvSpPr>
          <p:nvPr>
            <p:ph idx="32"/>
          </p:nvPr>
        </p:nvSpPr>
        <p:spPr>
          <a:xfrm>
            <a:off x="6019800" y="2889369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4" name="Content Placeholder 1">
            <a:extLst>
              <a:ext uri="{FF2B5EF4-FFF2-40B4-BE49-F238E27FC236}">
                <a16:creationId xmlns:a16="http://schemas.microsoft.com/office/drawing/2014/main" id="{00F834A0-64EE-4EEF-A85F-B15443AF59B6}"/>
              </a:ext>
            </a:extLst>
          </p:cNvPr>
          <p:cNvSpPr>
            <a:spLocks noGrp="1"/>
          </p:cNvSpPr>
          <p:nvPr>
            <p:ph idx="33"/>
          </p:nvPr>
        </p:nvSpPr>
        <p:spPr>
          <a:xfrm>
            <a:off x="6019800" y="3420692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5" name="Content Placeholder 1">
            <a:extLst>
              <a:ext uri="{FF2B5EF4-FFF2-40B4-BE49-F238E27FC236}">
                <a16:creationId xmlns:a16="http://schemas.microsoft.com/office/drawing/2014/main" id="{A5E1AF77-D3A8-4434-A1F9-5E89CE0A2727}"/>
              </a:ext>
            </a:extLst>
          </p:cNvPr>
          <p:cNvSpPr>
            <a:spLocks noGrp="1"/>
          </p:cNvSpPr>
          <p:nvPr>
            <p:ph idx="34"/>
          </p:nvPr>
        </p:nvSpPr>
        <p:spPr>
          <a:xfrm>
            <a:off x="6019800" y="3952015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6" name="Content Placeholder 1">
            <a:extLst>
              <a:ext uri="{FF2B5EF4-FFF2-40B4-BE49-F238E27FC236}">
                <a16:creationId xmlns:a16="http://schemas.microsoft.com/office/drawing/2014/main" id="{5136B46E-83E7-4338-BBAB-3B76E68C4908}"/>
              </a:ext>
            </a:extLst>
          </p:cNvPr>
          <p:cNvSpPr>
            <a:spLocks noGrp="1"/>
          </p:cNvSpPr>
          <p:nvPr>
            <p:ph idx="35"/>
          </p:nvPr>
        </p:nvSpPr>
        <p:spPr>
          <a:xfrm>
            <a:off x="6019800" y="4483338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7" name="Content Placeholder 1">
            <a:extLst>
              <a:ext uri="{FF2B5EF4-FFF2-40B4-BE49-F238E27FC236}">
                <a16:creationId xmlns:a16="http://schemas.microsoft.com/office/drawing/2014/main" id="{48D2FCF0-3724-46BF-A3BB-A69D7044FA6A}"/>
              </a:ext>
            </a:extLst>
          </p:cNvPr>
          <p:cNvSpPr>
            <a:spLocks noGrp="1"/>
          </p:cNvSpPr>
          <p:nvPr>
            <p:ph idx="36"/>
          </p:nvPr>
        </p:nvSpPr>
        <p:spPr>
          <a:xfrm>
            <a:off x="6019800" y="5014661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8" name="Content Placeholder 1">
            <a:extLst>
              <a:ext uri="{FF2B5EF4-FFF2-40B4-BE49-F238E27FC236}">
                <a16:creationId xmlns:a16="http://schemas.microsoft.com/office/drawing/2014/main" id="{A47CA91F-80EE-45AF-B96A-8131EA17326F}"/>
              </a:ext>
            </a:extLst>
          </p:cNvPr>
          <p:cNvSpPr>
            <a:spLocks noGrp="1"/>
          </p:cNvSpPr>
          <p:nvPr>
            <p:ph idx="37"/>
          </p:nvPr>
        </p:nvSpPr>
        <p:spPr>
          <a:xfrm>
            <a:off x="6019800" y="5545984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9" name="Content Placeholder 1">
            <a:extLst>
              <a:ext uri="{FF2B5EF4-FFF2-40B4-BE49-F238E27FC236}">
                <a16:creationId xmlns:a16="http://schemas.microsoft.com/office/drawing/2014/main" id="{0FECE6AA-FDAF-420D-856A-E818977AE947}"/>
              </a:ext>
            </a:extLst>
          </p:cNvPr>
          <p:cNvSpPr>
            <a:spLocks noGrp="1"/>
          </p:cNvSpPr>
          <p:nvPr>
            <p:ph idx="38"/>
          </p:nvPr>
        </p:nvSpPr>
        <p:spPr>
          <a:xfrm>
            <a:off x="6019800" y="6077310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50" name="Jump Link">
            <a:extLst>
              <a:ext uri="{FF2B5EF4-FFF2-40B4-BE49-F238E27FC236}">
                <a16:creationId xmlns:a16="http://schemas.microsoft.com/office/drawing/2014/main" id="{4C5A98A2-7405-45EA-A119-818241A28D4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465576" y="6553200"/>
            <a:ext cx="2212848" cy="100584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51" name="Photo Credit">
            <a:extLst>
              <a:ext uri="{FF2B5EF4-FFF2-40B4-BE49-F238E27FC236}">
                <a16:creationId xmlns:a16="http://schemas.microsoft.com/office/drawing/2014/main" id="{2949DC30-1123-4272-9CF0-4B729A3E0D7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096000" y="6702552"/>
            <a:ext cx="2670048" cy="155448"/>
          </a:xfrm>
          <a:prstGeom prst="rect">
            <a:avLst/>
          </a:prstGeom>
        </p:spPr>
        <p:txBody>
          <a:bodyPr lIns="0" tIns="0" rIns="45720" bIns="0" anchor="ctr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44302383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44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362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13"/>
          </p:nvPr>
        </p:nvSpPr>
        <p:spPr>
          <a:xfrm>
            <a:off x="457200" y="3810000"/>
            <a:ext cx="8229600" cy="2362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Jump Link"/>
          <p:cNvSpPr>
            <a:spLocks noGrp="1"/>
          </p:cNvSpPr>
          <p:nvPr>
            <p:ph type="body" sz="quarter" idx="14" hasCustomPrompt="1"/>
          </p:nvPr>
        </p:nvSpPr>
        <p:spPr>
          <a:xfrm>
            <a:off x="3465576" y="6553200"/>
            <a:ext cx="2212848" cy="10058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3" name="Photo Credit"/>
          <p:cNvSpPr>
            <a:spLocks noGrp="1"/>
          </p:cNvSpPr>
          <p:nvPr>
            <p:ph type="body" sz="quarter" idx="15" hasCustomPrompt="1"/>
          </p:nvPr>
        </p:nvSpPr>
        <p:spPr>
          <a:xfrm>
            <a:off x="6473952" y="6705599"/>
            <a:ext cx="2670048" cy="155448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95246046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44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524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13"/>
          </p:nvPr>
        </p:nvSpPr>
        <p:spPr>
          <a:xfrm>
            <a:off x="457200" y="3048000"/>
            <a:ext cx="8229600" cy="1600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"/>
          <p:cNvSpPr>
            <a:spLocks noGrp="1"/>
          </p:cNvSpPr>
          <p:nvPr>
            <p:ph idx="14"/>
          </p:nvPr>
        </p:nvSpPr>
        <p:spPr>
          <a:xfrm>
            <a:off x="457200" y="4800600"/>
            <a:ext cx="8229600" cy="1600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Jump Link"/>
          <p:cNvSpPr>
            <a:spLocks noGrp="1"/>
          </p:cNvSpPr>
          <p:nvPr>
            <p:ph type="body" sz="quarter" idx="15" hasCustomPrompt="1"/>
          </p:nvPr>
        </p:nvSpPr>
        <p:spPr>
          <a:xfrm>
            <a:off x="3465576" y="6553200"/>
            <a:ext cx="2212848" cy="10058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4" name="Photo Credit"/>
          <p:cNvSpPr>
            <a:spLocks noGrp="1"/>
          </p:cNvSpPr>
          <p:nvPr>
            <p:ph type="body" sz="quarter" idx="16" hasCustomPrompt="1"/>
          </p:nvPr>
        </p:nvSpPr>
        <p:spPr>
          <a:xfrm>
            <a:off x="6473952" y="6705600"/>
            <a:ext cx="2670048" cy="155448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</a:defRPr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11723961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44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066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13"/>
          </p:nvPr>
        </p:nvSpPr>
        <p:spPr>
          <a:xfrm>
            <a:off x="457200" y="2514600"/>
            <a:ext cx="8229600" cy="1066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"/>
          <p:cNvSpPr>
            <a:spLocks noGrp="1"/>
          </p:cNvSpPr>
          <p:nvPr>
            <p:ph idx="14"/>
          </p:nvPr>
        </p:nvSpPr>
        <p:spPr>
          <a:xfrm>
            <a:off x="457200" y="3810000"/>
            <a:ext cx="8229600" cy="1066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"/>
          <p:cNvSpPr>
            <a:spLocks noGrp="1"/>
          </p:cNvSpPr>
          <p:nvPr>
            <p:ph idx="15"/>
          </p:nvPr>
        </p:nvSpPr>
        <p:spPr>
          <a:xfrm>
            <a:off x="457200" y="5029200"/>
            <a:ext cx="8229600" cy="1066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Jump Link"/>
          <p:cNvSpPr>
            <a:spLocks noGrp="1"/>
          </p:cNvSpPr>
          <p:nvPr>
            <p:ph type="body" sz="quarter" idx="16" hasCustomPrompt="1"/>
          </p:nvPr>
        </p:nvSpPr>
        <p:spPr>
          <a:xfrm>
            <a:off x="3465576" y="6553200"/>
            <a:ext cx="2212848" cy="10058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4" name="Photo Credit"/>
          <p:cNvSpPr>
            <a:spLocks noGrp="1"/>
          </p:cNvSpPr>
          <p:nvPr>
            <p:ph type="body" sz="quarter" idx="17" hasCustomPrompt="1"/>
          </p:nvPr>
        </p:nvSpPr>
        <p:spPr>
          <a:xfrm>
            <a:off x="6473952" y="6705600"/>
            <a:ext cx="2670048" cy="155448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56059358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44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13"/>
          </p:nvPr>
        </p:nvSpPr>
        <p:spPr>
          <a:xfrm>
            <a:off x="457200" y="2179320"/>
            <a:ext cx="822960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"/>
          <p:cNvSpPr>
            <a:spLocks noGrp="1"/>
          </p:cNvSpPr>
          <p:nvPr>
            <p:ph idx="14"/>
          </p:nvPr>
        </p:nvSpPr>
        <p:spPr>
          <a:xfrm>
            <a:off x="457200" y="3063240"/>
            <a:ext cx="822960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"/>
          <p:cNvSpPr>
            <a:spLocks noGrp="1"/>
          </p:cNvSpPr>
          <p:nvPr>
            <p:ph idx="15"/>
          </p:nvPr>
        </p:nvSpPr>
        <p:spPr>
          <a:xfrm>
            <a:off x="457200" y="3947160"/>
            <a:ext cx="822960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"/>
          <p:cNvSpPr>
            <a:spLocks noGrp="1"/>
          </p:cNvSpPr>
          <p:nvPr>
            <p:ph idx="16"/>
          </p:nvPr>
        </p:nvSpPr>
        <p:spPr>
          <a:xfrm>
            <a:off x="457200" y="4831080"/>
            <a:ext cx="822960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"/>
          <p:cNvSpPr>
            <a:spLocks noGrp="1"/>
          </p:cNvSpPr>
          <p:nvPr>
            <p:ph idx="17"/>
          </p:nvPr>
        </p:nvSpPr>
        <p:spPr>
          <a:xfrm>
            <a:off x="457200" y="5715000"/>
            <a:ext cx="822960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Jump Link"/>
          <p:cNvSpPr>
            <a:spLocks noGrp="1"/>
          </p:cNvSpPr>
          <p:nvPr>
            <p:ph type="body" sz="quarter" idx="18" hasCustomPrompt="1"/>
          </p:nvPr>
        </p:nvSpPr>
        <p:spPr>
          <a:xfrm>
            <a:off x="3465576" y="6553200"/>
            <a:ext cx="2212848" cy="10058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6" name="Photo Credit"/>
          <p:cNvSpPr>
            <a:spLocks noGrp="1"/>
          </p:cNvSpPr>
          <p:nvPr>
            <p:ph type="body" sz="quarter" idx="19" hasCustomPrompt="1"/>
          </p:nvPr>
        </p:nvSpPr>
        <p:spPr>
          <a:xfrm>
            <a:off x="6473952" y="6705600"/>
            <a:ext cx="2670048" cy="155448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61485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30C3E-E216-4888-A2A5-6B0A78636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746572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44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13"/>
          </p:nvPr>
        </p:nvSpPr>
        <p:spPr>
          <a:xfrm>
            <a:off x="4663440" y="129540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"/>
          <p:cNvSpPr>
            <a:spLocks noGrp="1"/>
          </p:cNvSpPr>
          <p:nvPr>
            <p:ph idx="14"/>
          </p:nvPr>
        </p:nvSpPr>
        <p:spPr>
          <a:xfrm>
            <a:off x="457200" y="214884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"/>
          <p:cNvSpPr>
            <a:spLocks noGrp="1"/>
          </p:cNvSpPr>
          <p:nvPr>
            <p:ph idx="15"/>
          </p:nvPr>
        </p:nvSpPr>
        <p:spPr>
          <a:xfrm>
            <a:off x="4663440" y="214884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"/>
          <p:cNvSpPr>
            <a:spLocks noGrp="1"/>
          </p:cNvSpPr>
          <p:nvPr>
            <p:ph idx="16"/>
          </p:nvPr>
        </p:nvSpPr>
        <p:spPr>
          <a:xfrm>
            <a:off x="457200" y="300228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"/>
          <p:cNvSpPr>
            <a:spLocks noGrp="1"/>
          </p:cNvSpPr>
          <p:nvPr>
            <p:ph idx="17"/>
          </p:nvPr>
        </p:nvSpPr>
        <p:spPr>
          <a:xfrm>
            <a:off x="4663440" y="300228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Jump Link"/>
          <p:cNvSpPr>
            <a:spLocks noGrp="1"/>
          </p:cNvSpPr>
          <p:nvPr>
            <p:ph type="body" sz="quarter" idx="18" hasCustomPrompt="1"/>
          </p:nvPr>
        </p:nvSpPr>
        <p:spPr>
          <a:xfrm>
            <a:off x="3465576" y="6553200"/>
            <a:ext cx="2212848" cy="10058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4" name="Content Placeholder 1"/>
          <p:cNvSpPr>
            <a:spLocks noGrp="1"/>
          </p:cNvSpPr>
          <p:nvPr>
            <p:ph idx="20"/>
          </p:nvPr>
        </p:nvSpPr>
        <p:spPr>
          <a:xfrm>
            <a:off x="457200" y="385572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"/>
          <p:cNvSpPr>
            <a:spLocks noGrp="1"/>
          </p:cNvSpPr>
          <p:nvPr>
            <p:ph idx="21"/>
          </p:nvPr>
        </p:nvSpPr>
        <p:spPr>
          <a:xfrm>
            <a:off x="4663440" y="385572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1"/>
          <p:cNvSpPr>
            <a:spLocks noGrp="1"/>
          </p:cNvSpPr>
          <p:nvPr>
            <p:ph idx="22"/>
          </p:nvPr>
        </p:nvSpPr>
        <p:spPr>
          <a:xfrm>
            <a:off x="457200" y="470916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"/>
          <p:cNvSpPr>
            <a:spLocks noGrp="1"/>
          </p:cNvSpPr>
          <p:nvPr>
            <p:ph idx="23"/>
          </p:nvPr>
        </p:nvSpPr>
        <p:spPr>
          <a:xfrm>
            <a:off x="4663440" y="470916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"/>
          <p:cNvSpPr>
            <a:spLocks noGrp="1"/>
          </p:cNvSpPr>
          <p:nvPr>
            <p:ph idx="24"/>
          </p:nvPr>
        </p:nvSpPr>
        <p:spPr>
          <a:xfrm>
            <a:off x="457200" y="556260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"/>
          <p:cNvSpPr>
            <a:spLocks noGrp="1"/>
          </p:cNvSpPr>
          <p:nvPr>
            <p:ph idx="25"/>
          </p:nvPr>
        </p:nvSpPr>
        <p:spPr>
          <a:xfrm>
            <a:off x="4663440" y="556260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26" hasCustomPrompt="1"/>
          </p:nvPr>
        </p:nvSpPr>
        <p:spPr>
          <a:xfrm>
            <a:off x="6473952" y="6705600"/>
            <a:ext cx="2670048" cy="155448"/>
          </a:xfrm>
          <a:prstGeom prst="rect">
            <a:avLst/>
          </a:prstGeom>
        </p:spPr>
        <p:txBody>
          <a:bodyPr lIns="0" tIns="0" rIns="45720" bIns="0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7302597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44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13"/>
          </p:nvPr>
        </p:nvSpPr>
        <p:spPr>
          <a:xfrm>
            <a:off x="4663440" y="129540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"/>
          <p:cNvSpPr>
            <a:spLocks noGrp="1"/>
          </p:cNvSpPr>
          <p:nvPr>
            <p:ph idx="14"/>
          </p:nvPr>
        </p:nvSpPr>
        <p:spPr>
          <a:xfrm>
            <a:off x="457200" y="214884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"/>
          <p:cNvSpPr>
            <a:spLocks noGrp="1"/>
          </p:cNvSpPr>
          <p:nvPr>
            <p:ph idx="15"/>
          </p:nvPr>
        </p:nvSpPr>
        <p:spPr>
          <a:xfrm>
            <a:off x="4663440" y="214884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"/>
          <p:cNvSpPr>
            <a:spLocks noGrp="1"/>
          </p:cNvSpPr>
          <p:nvPr>
            <p:ph idx="16"/>
          </p:nvPr>
        </p:nvSpPr>
        <p:spPr>
          <a:xfrm>
            <a:off x="457200" y="300228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"/>
          <p:cNvSpPr>
            <a:spLocks noGrp="1"/>
          </p:cNvSpPr>
          <p:nvPr>
            <p:ph idx="17"/>
          </p:nvPr>
        </p:nvSpPr>
        <p:spPr>
          <a:xfrm>
            <a:off x="4663440" y="300228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Jump Link"/>
          <p:cNvSpPr>
            <a:spLocks noGrp="1"/>
          </p:cNvSpPr>
          <p:nvPr>
            <p:ph type="body" sz="quarter" idx="18" hasCustomPrompt="1"/>
          </p:nvPr>
        </p:nvSpPr>
        <p:spPr>
          <a:xfrm>
            <a:off x="3465576" y="6553200"/>
            <a:ext cx="2212848" cy="10058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4" name="Content Placeholder 1"/>
          <p:cNvSpPr>
            <a:spLocks noGrp="1"/>
          </p:cNvSpPr>
          <p:nvPr>
            <p:ph idx="20"/>
          </p:nvPr>
        </p:nvSpPr>
        <p:spPr>
          <a:xfrm>
            <a:off x="457200" y="385572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"/>
          <p:cNvSpPr>
            <a:spLocks noGrp="1"/>
          </p:cNvSpPr>
          <p:nvPr>
            <p:ph idx="21"/>
          </p:nvPr>
        </p:nvSpPr>
        <p:spPr>
          <a:xfrm>
            <a:off x="4663440" y="385572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1"/>
          <p:cNvSpPr>
            <a:spLocks noGrp="1"/>
          </p:cNvSpPr>
          <p:nvPr>
            <p:ph idx="22"/>
          </p:nvPr>
        </p:nvSpPr>
        <p:spPr>
          <a:xfrm>
            <a:off x="457200" y="470916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"/>
          <p:cNvSpPr>
            <a:spLocks noGrp="1"/>
          </p:cNvSpPr>
          <p:nvPr>
            <p:ph idx="23"/>
          </p:nvPr>
        </p:nvSpPr>
        <p:spPr>
          <a:xfrm>
            <a:off x="4663440" y="470916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"/>
          <p:cNvSpPr>
            <a:spLocks noGrp="1"/>
          </p:cNvSpPr>
          <p:nvPr>
            <p:ph idx="24"/>
          </p:nvPr>
        </p:nvSpPr>
        <p:spPr>
          <a:xfrm>
            <a:off x="457200" y="556260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"/>
          <p:cNvSpPr>
            <a:spLocks noGrp="1"/>
          </p:cNvSpPr>
          <p:nvPr>
            <p:ph idx="25"/>
          </p:nvPr>
        </p:nvSpPr>
        <p:spPr>
          <a:xfrm>
            <a:off x="4663440" y="556260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26" hasCustomPrompt="1"/>
          </p:nvPr>
        </p:nvSpPr>
        <p:spPr>
          <a:xfrm>
            <a:off x="6473952" y="6705600"/>
            <a:ext cx="2670048" cy="155448"/>
          </a:xfrm>
          <a:prstGeom prst="rect">
            <a:avLst/>
          </a:prstGeom>
        </p:spPr>
        <p:txBody>
          <a:bodyPr lIns="0" tIns="0" rIns="45720" bIns="0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  <p:sp>
        <p:nvSpPr>
          <p:cNvPr id="21" name="Content Placeholder 1"/>
          <p:cNvSpPr>
            <a:spLocks noGrp="1"/>
          </p:cNvSpPr>
          <p:nvPr>
            <p:ph idx="27"/>
          </p:nvPr>
        </p:nvSpPr>
        <p:spPr>
          <a:xfrm>
            <a:off x="457200" y="641604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Content Placeholder 1"/>
          <p:cNvSpPr>
            <a:spLocks noGrp="1"/>
          </p:cNvSpPr>
          <p:nvPr>
            <p:ph idx="28"/>
          </p:nvPr>
        </p:nvSpPr>
        <p:spPr>
          <a:xfrm>
            <a:off x="4663440" y="641604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Content Placeholder 1"/>
          <p:cNvSpPr>
            <a:spLocks noGrp="1"/>
          </p:cNvSpPr>
          <p:nvPr>
            <p:ph idx="29"/>
          </p:nvPr>
        </p:nvSpPr>
        <p:spPr>
          <a:xfrm>
            <a:off x="457200" y="7288209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" name="Content Placeholder 1"/>
          <p:cNvSpPr>
            <a:spLocks noGrp="1"/>
          </p:cNvSpPr>
          <p:nvPr>
            <p:ph idx="30"/>
          </p:nvPr>
        </p:nvSpPr>
        <p:spPr>
          <a:xfrm>
            <a:off x="4663440" y="7288209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7345938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Title"/>
          <p:cNvSpPr>
            <a:spLocks noGrp="1"/>
          </p:cNvSpPr>
          <p:nvPr>
            <p:ph type="title"/>
          </p:nvPr>
        </p:nvSpPr>
        <p:spPr>
          <a:xfrm>
            <a:off x="-1" y="228600"/>
            <a:ext cx="9144001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457200" y="914400"/>
            <a:ext cx="4038600" cy="561594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038600" cy="561594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3357063" y="6529450"/>
            <a:ext cx="2429874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0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81795983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Two-Up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half" idx="2"/>
          </p:nvPr>
        </p:nvSpPr>
        <p:spPr>
          <a:xfrm>
            <a:off x="457201" y="1600200"/>
            <a:ext cx="4040188" cy="4912202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4"/>
          </p:nvPr>
        </p:nvSpPr>
        <p:spPr>
          <a:xfrm>
            <a:off x="4645026" y="1600200"/>
            <a:ext cx="4041775" cy="4912202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3273243" y="6529450"/>
            <a:ext cx="2429874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2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30742323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4-up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half" idx="2"/>
          </p:nvPr>
        </p:nvSpPr>
        <p:spPr>
          <a:xfrm>
            <a:off x="457201" y="1600200"/>
            <a:ext cx="4040188" cy="175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0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4"/>
          </p:nvPr>
        </p:nvSpPr>
        <p:spPr>
          <a:xfrm>
            <a:off x="4645026" y="1600200"/>
            <a:ext cx="4041775" cy="175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0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Header 3"/>
          <p:cNvSpPr>
            <a:spLocks noGrp="1"/>
          </p:cNvSpPr>
          <p:nvPr>
            <p:ph type="body" sz="quarter" idx="12"/>
          </p:nvPr>
        </p:nvSpPr>
        <p:spPr>
          <a:xfrm>
            <a:off x="457200" y="35814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4191000"/>
            <a:ext cx="4040188" cy="175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0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Header 4"/>
          <p:cNvSpPr>
            <a:spLocks noGrp="1"/>
          </p:cNvSpPr>
          <p:nvPr>
            <p:ph type="body" sz="quarter" idx="13"/>
          </p:nvPr>
        </p:nvSpPr>
        <p:spPr>
          <a:xfrm>
            <a:off x="4648200" y="35814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4"/>
          <p:cNvSpPr>
            <a:spLocks noGrp="1"/>
          </p:cNvSpPr>
          <p:nvPr>
            <p:ph sz="quarter" idx="15"/>
          </p:nvPr>
        </p:nvSpPr>
        <p:spPr>
          <a:xfrm>
            <a:off x="4645025" y="4191000"/>
            <a:ext cx="4041775" cy="175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0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Jump Link"/>
          <p:cNvSpPr>
            <a:spLocks noGrp="1"/>
          </p:cNvSpPr>
          <p:nvPr>
            <p:ph type="body" sz="quarter" idx="16" hasCustomPrompt="1"/>
          </p:nvPr>
        </p:nvSpPr>
        <p:spPr>
          <a:xfrm>
            <a:off x="3357063" y="5996050"/>
            <a:ext cx="2429874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98813599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Content with Left Side-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457201" y="304800"/>
            <a:ext cx="3008313" cy="838200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457201" y="1143000"/>
            <a:ext cx="3008313" cy="533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575050" y="304800"/>
            <a:ext cx="5111751" cy="6179819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5026437" y="652945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8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20644026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Content with Right Side-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5678487" y="304800"/>
            <a:ext cx="3008313" cy="838200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5678487" y="1143000"/>
            <a:ext cx="3008313" cy="533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5111751" cy="6179819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1908587" y="652945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24884137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1828800" y="5253037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1828800" y="5895975"/>
            <a:ext cx="5486400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1"/>
          <p:cNvSpPr>
            <a:spLocks noGrp="1"/>
          </p:cNvSpPr>
          <p:nvPr>
            <p:ph type="pic" idx="1"/>
          </p:nvPr>
        </p:nvSpPr>
        <p:spPr>
          <a:xfrm>
            <a:off x="1028700" y="128650"/>
            <a:ext cx="7086600" cy="49446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7" name="Jump Link"/>
          <p:cNvSpPr>
            <a:spLocks noGrp="1"/>
          </p:cNvSpPr>
          <p:nvPr>
            <p:ph type="body" sz="quarter" idx="16" hasCustomPrompt="1"/>
          </p:nvPr>
        </p:nvSpPr>
        <p:spPr>
          <a:xfrm>
            <a:off x="3467512" y="508165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18431320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Title and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-2251" y="228600"/>
            <a:ext cx="9172252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Media Placeholder 5"/>
          <p:cNvSpPr>
            <a:spLocks noGrp="1"/>
          </p:cNvSpPr>
          <p:nvPr>
            <p:ph type="media" sz="quarter" idx="11"/>
          </p:nvPr>
        </p:nvSpPr>
        <p:spPr>
          <a:xfrm>
            <a:off x="0" y="1066799"/>
            <a:ext cx="9144000" cy="53159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5" name="Video Credit"/>
          <p:cNvSpPr>
            <a:spLocks noGrp="1"/>
          </p:cNvSpPr>
          <p:nvPr>
            <p:ph type="body" sz="quarter" idx="12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Video Credit Here</a:t>
            </a:r>
          </a:p>
        </p:txBody>
      </p:sp>
    </p:spTree>
    <p:extLst>
      <p:ext uri="{BB962C8B-B14F-4D97-AF65-F5344CB8AC3E}">
        <p14:creationId xmlns:p14="http://schemas.microsoft.com/office/powerpoint/2010/main" val="30166110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28">
          <p15:clr>
            <a:srgbClr val="FBAE40"/>
          </p15:clr>
        </p15:guide>
        <p15:guide id="3" pos="51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A46E8-62A8-4A00-832E-2B143E6A84F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34368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6B227D-B095-4C1C-8DFB-2BD06871E7B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5681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C72A5-DBF5-4516-A609-DBF36EACC2F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0313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8B3E9-3DBF-490C-9ED5-A0EF11ACF7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39400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B41E2-8326-4C15-AF08-5B1455F5651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10776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31.xml"/><Relationship Id="rId4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13" Type="http://schemas.openxmlformats.org/officeDocument/2006/relationships/slideLayout" Target="../slideLayouts/slideLayout44.xml"/><Relationship Id="rId18" Type="http://schemas.openxmlformats.org/officeDocument/2006/relationships/theme" Target="../theme/theme4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slideLayout" Target="../slideLayouts/slideLayout43.xml"/><Relationship Id="rId17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3.xml"/><Relationship Id="rId16" Type="http://schemas.openxmlformats.org/officeDocument/2006/relationships/slideLayout" Target="../slideLayouts/slideLayout47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42.xml"/><Relationship Id="rId5" Type="http://schemas.openxmlformats.org/officeDocument/2006/relationships/slideLayout" Target="../slideLayouts/slideLayout36.xml"/><Relationship Id="rId15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Relationship Id="rId14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A5DC8A3D-AAA6-4274-AAF3-A098A287D01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8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i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i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638800" y="5105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i="0"/>
            </a:lvl1pPr>
          </a:lstStyle>
          <a:p>
            <a:pPr>
              <a:defRPr/>
            </a:pPr>
            <a:fld id="{C932DF23-BE18-4413-B279-3232460A20E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686800" y="65532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0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0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0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0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0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0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0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0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0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defRPr/>
            </a:pPr>
            <a:fld id="{7EC94CA0-D983-46A0-AAF3-B8D13791BC82}" type="slidenum">
              <a:rPr lang="en-CA" altLang="en-US" sz="1400" i="0" smtClean="0"/>
              <a:pPr algn="r" eaLnBrk="1" hangingPunct="1">
                <a:spcBef>
                  <a:spcPct val="0"/>
                </a:spcBef>
                <a:defRPr/>
              </a:pPr>
              <a:t>‹#›</a:t>
            </a:fld>
            <a:endParaRPr lang="en-CA" altLang="en-US" sz="1400" i="0"/>
          </a:p>
        </p:txBody>
      </p:sp>
    </p:spTree>
    <p:extLst>
      <p:ext uri="{BB962C8B-B14F-4D97-AF65-F5344CB8AC3E}">
        <p14:creationId xmlns:p14="http://schemas.microsoft.com/office/powerpoint/2010/main" val="288902338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 dirty="0"/>
              <a:t>Click to edit Master text styles</a:t>
            </a:r>
          </a:p>
          <a:p>
            <a:pPr lvl="1"/>
            <a:r>
              <a:rPr lang="en-CA" altLang="en-US" dirty="0"/>
              <a:t>Second level</a:t>
            </a:r>
          </a:p>
          <a:p>
            <a:pPr lvl="2"/>
            <a:r>
              <a:rPr lang="en-CA" altLang="en-US" dirty="0"/>
              <a:t>Third level</a:t>
            </a:r>
          </a:p>
          <a:p>
            <a:pPr lvl="3"/>
            <a:r>
              <a:rPr lang="en-CA" altLang="en-US" dirty="0"/>
              <a:t>Fourth level</a:t>
            </a:r>
          </a:p>
          <a:p>
            <a:pPr lvl="4"/>
            <a:r>
              <a:rPr lang="en-CA" alt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6D0BEDCD-A305-4E47-B6D0-E608F18D276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289095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d Bar"/>
          <p:cNvSpPr/>
          <p:nvPr userDrawn="1"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C30C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" name="Copyright" descr="©McGraw-Hill Education&#10;">
            <a:extLst>
              <a:ext uri="{FF2B5EF4-FFF2-40B4-BE49-F238E27FC236}">
                <a16:creationId xmlns:a16="http://schemas.microsoft.com/office/drawing/2014/main" id="{81301203-A49F-48D4-BA81-8741E546B555}"/>
              </a:ext>
            </a:extLst>
          </p:cNvPr>
          <p:cNvSpPr txBox="1">
            <a:spLocks/>
          </p:cNvSpPr>
          <p:nvPr userDrawn="1"/>
        </p:nvSpPr>
        <p:spPr>
          <a:xfrm>
            <a:off x="0" y="6705600"/>
            <a:ext cx="1554480" cy="15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0" dirty="0">
                <a:solidFill>
                  <a:schemeClr val="bg1"/>
                </a:solidFill>
                <a:latin typeface="+mn-lt"/>
              </a:rPr>
              <a:t>© McGraw Hill LLC</a:t>
            </a:r>
          </a:p>
        </p:txBody>
      </p:sp>
    </p:spTree>
    <p:extLst>
      <p:ext uri="{BB962C8B-B14F-4D97-AF65-F5344CB8AC3E}">
        <p14:creationId xmlns:p14="http://schemas.microsoft.com/office/powerpoint/2010/main" val="2485160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  <p:sldLayoutId id="2147483697" r:id="rId15"/>
    <p:sldLayoutId id="2147483698" r:id="rId16"/>
    <p:sldLayoutId id="214748369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0.xml"/><Relationship Id="rId3" Type="http://schemas.openxmlformats.org/officeDocument/2006/relationships/slide" Target="slide2.xml"/><Relationship Id="rId7" Type="http://schemas.openxmlformats.org/officeDocument/2006/relationships/slide" Target="slide2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slide" Target="slide16.xml"/><Relationship Id="rId11" Type="http://schemas.openxmlformats.org/officeDocument/2006/relationships/slide" Target="slide42.xml"/><Relationship Id="rId5" Type="http://schemas.openxmlformats.org/officeDocument/2006/relationships/slide" Target="slide14.xml"/><Relationship Id="rId10" Type="http://schemas.openxmlformats.org/officeDocument/2006/relationships/slide" Target="slide35.xml"/><Relationship Id="rId4" Type="http://schemas.openxmlformats.org/officeDocument/2006/relationships/slide" Target="slide3.xml"/><Relationship Id="rId9" Type="http://schemas.openxmlformats.org/officeDocument/2006/relationships/slide" Target="slide3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ecs.yorku.ca/~jeff/courses/02011/#RunningTime" TargetMode="External"/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0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F53FC314-403C-7B3E-7EDA-F8809B9BFE70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76200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i="0" kern="0"/>
              <a:t>Growth Rates</a:t>
            </a:r>
            <a:endParaRPr lang="en-CA" altLang="en-US" i="0" kern="0" dirty="0"/>
          </a:p>
        </p:txBody>
      </p:sp>
      <p:sp>
        <p:nvSpPr>
          <p:cNvPr id="23" name="Rectangle 3">
            <a:extLst>
              <a:ext uri="{FF2B5EF4-FFF2-40B4-BE49-F238E27FC236}">
                <a16:creationId xmlns:a16="http://schemas.microsoft.com/office/drawing/2014/main" id="{B78AEE64-254B-28CD-042B-5A8B0FE6D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26" y="5143023"/>
            <a:ext cx="249204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Tx/>
              <a:buNone/>
            </a:pPr>
            <a:r>
              <a:rPr lang="en-US" altLang="en-US" sz="2400" b="1" kern="0" dirty="0">
                <a:solidFill>
                  <a:schemeClr val="tx2"/>
                </a:solidFill>
              </a:rPr>
              <a:t>Jeff Edmonds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 b="1" kern="0" dirty="0">
                <a:solidFill>
                  <a:schemeClr val="tx2"/>
                </a:solidFill>
              </a:rPr>
              <a:t>York University</a:t>
            </a:r>
            <a:endParaRPr lang="en-US" altLang="en-US" sz="2400" kern="0" dirty="0">
              <a:solidFill>
                <a:schemeClr val="accent2"/>
              </a:solidFill>
            </a:endParaRPr>
          </a:p>
          <a:p>
            <a:pPr marL="0" indent="0" eaLnBrk="1" hangingPunct="1">
              <a:buFontTx/>
              <a:buNone/>
            </a:pPr>
            <a:endParaRPr lang="en-US" altLang="en-US" kern="0" dirty="0">
              <a:solidFill>
                <a:schemeClr val="accent2"/>
              </a:solidFill>
            </a:endParaRPr>
          </a:p>
          <a:p>
            <a:pPr marL="0" indent="0" eaLnBrk="1" hangingPunct="1">
              <a:buFontTx/>
              <a:buNone/>
            </a:pPr>
            <a:endParaRPr lang="en-US" altLang="en-US" kern="0" dirty="0"/>
          </a:p>
        </p:txBody>
      </p:sp>
      <p:sp>
        <p:nvSpPr>
          <p:cNvPr id="24" name="Text Box 6">
            <a:extLst>
              <a:ext uri="{FF2B5EF4-FFF2-40B4-BE49-F238E27FC236}">
                <a16:creationId xmlns:a16="http://schemas.microsoft.com/office/drawing/2014/main" id="{A509A061-E096-81C0-A0FA-4C02F151D3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96984"/>
            <a:ext cx="1958975" cy="46165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274301" tIns="45717" rIns="274301" bIns="45717" anchor="ctr">
            <a:spAutoFit/>
          </a:bodyPr>
          <a:lstStyle/>
          <a:p>
            <a:pPr algn="ctr" eaLnBrk="0" hangingPunct="0">
              <a:defRPr/>
            </a:pPr>
            <a:r>
              <a:rPr lang="en-US" sz="2400" b="1" dirty="0">
                <a:solidFill>
                  <a:schemeClr val="accent2"/>
                </a:solidFill>
                <a:latin typeface="+mj-lt"/>
              </a:rPr>
              <a:t>Lecture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 </a:t>
            </a:r>
            <a:r>
              <a:rPr lang="en-US" sz="2400" b="1" dirty="0">
                <a:solidFill>
                  <a:schemeClr val="accent2"/>
                </a:solidFill>
                <a:latin typeface="+mj-lt"/>
              </a:rPr>
              <a:t>3</a:t>
            </a:r>
            <a:endParaRPr lang="en-US" sz="2400" dirty="0">
              <a:solidFill>
                <a:schemeClr val="accent2"/>
              </a:solidFill>
              <a:latin typeface="+mj-lt"/>
            </a:endParaRPr>
          </a:p>
        </p:txBody>
      </p:sp>
      <p:pic>
        <p:nvPicPr>
          <p:cNvPr id="25" name="Picture 8" descr="pooh">
            <a:extLst>
              <a:ext uri="{FF2B5EF4-FFF2-40B4-BE49-F238E27FC236}">
                <a16:creationId xmlns:a16="http://schemas.microsoft.com/office/drawing/2014/main" id="{5F57F516-9705-BE7A-41F4-D1382116D3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022" y="2290522"/>
            <a:ext cx="1597025" cy="261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 Box 9">
            <a:extLst>
              <a:ext uri="{FF2B5EF4-FFF2-40B4-BE49-F238E27FC236}">
                <a16:creationId xmlns:a16="http://schemas.microsoft.com/office/drawing/2014/main" id="{0970CCFE-6735-4324-8813-C79C3900BE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0187" y="3657600"/>
            <a:ext cx="2876108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2400" dirty="0">
                <a:hlinkClick r:id="rId3" action="ppaction://hlinksldjump"/>
              </a:rPr>
              <a:t>Growth Rates</a:t>
            </a:r>
            <a:endParaRPr lang="en-US" altLang="en-US" sz="2400" dirty="0">
              <a:hlinkClick r:id="rId4" action="ppaction://hlinksldjump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400" dirty="0">
                <a:hlinkClick r:id="rId5" action="ppaction://hlinksldjump"/>
              </a:rPr>
              <a:t>Running Time</a:t>
            </a:r>
            <a:endParaRPr lang="en-US" altLang="en-US" sz="2400" dirty="0">
              <a:hlinkClick r:id="rId6" action="ppaction://hlinksldjump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400" dirty="0">
                <a:hlinkClick r:id="rId6" action="ppaction://hlinksldjump"/>
              </a:rPr>
              <a:t>Classifying Functions</a:t>
            </a:r>
            <a:endParaRPr lang="en-US" altLang="en-US" sz="2400" dirty="0"/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400" dirty="0">
                <a:hlinkClick r:id="rId7" action="ppaction://hlinksldjump"/>
              </a:rPr>
              <a:t>Notation</a:t>
            </a:r>
            <a:endParaRPr lang="en-US" altLang="en-US" sz="2400" dirty="0"/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400" dirty="0">
                <a:hlinkClick r:id="rId8" action="ppaction://hlinksldjump"/>
              </a:rPr>
              <a:t>Intuition</a:t>
            </a:r>
            <a:endParaRPr lang="en-US" altLang="en-US" sz="2400" dirty="0">
              <a:hlinkClick r:id="rId9" action="ppaction://hlinksldjump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400" dirty="0">
                <a:hlinkClick r:id="rId9" action="ppaction://hlinksldjump"/>
              </a:rPr>
              <a:t>Definition of Theta</a:t>
            </a:r>
            <a:endParaRPr lang="en-US" altLang="en-US" sz="2400" dirty="0"/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400" dirty="0">
                <a:hlinkClick r:id="rId10" action="ppaction://hlinksldjump"/>
              </a:rPr>
              <a:t>Proofs</a:t>
            </a:r>
            <a:endParaRPr lang="en-US" altLang="en-US" sz="2400" dirty="0"/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400" dirty="0">
                <a:hlinkClick r:id="rId11" action="ppaction://hlinksldjump"/>
              </a:rPr>
              <a:t>Adding </a:t>
            </a:r>
            <a:r>
              <a:rPr lang="en-US" altLang="en-US" sz="2400" dirty="0" err="1">
                <a:hlinkClick r:id="rId11" action="ppaction://hlinksldjump"/>
              </a:rPr>
              <a:t>Mader</a:t>
            </a:r>
            <a:r>
              <a:rPr lang="en-US" altLang="en-US" sz="2400" dirty="0">
                <a:hlinkClick r:id="rId11" action="ppaction://hlinksldjump"/>
              </a:rPr>
              <a:t> Easy</a:t>
            </a:r>
            <a:endParaRPr lang="en-US" altLang="en-US" sz="2400" dirty="0"/>
          </a:p>
          <a:p>
            <a:pPr eaLnBrk="1" hangingPunct="1">
              <a:spcBef>
                <a:spcPct val="0"/>
              </a:spcBef>
              <a:buNone/>
            </a:pPr>
            <a:endParaRPr lang="en-US" altLang="en-US" sz="2400" dirty="0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80C8CB1E-95FF-F71F-4BCD-EC1EFEFE93F1}"/>
              </a:ext>
            </a:extLst>
          </p:cNvPr>
          <p:cNvGrpSpPr/>
          <p:nvPr/>
        </p:nvGrpSpPr>
        <p:grpSpPr>
          <a:xfrm>
            <a:off x="828964" y="533444"/>
            <a:ext cx="6551613" cy="3276556"/>
            <a:chOff x="2058987" y="1079183"/>
            <a:chExt cx="6551613" cy="3276556"/>
          </a:xfrm>
        </p:grpSpPr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1E166928-75A0-C730-9C0B-D02FE26EC6A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58987" y="1249046"/>
              <a:ext cx="6324600" cy="3106693"/>
              <a:chOff x="838200" y="703560"/>
              <a:chExt cx="6324600" cy="3106396"/>
            </a:xfrm>
          </p:grpSpPr>
          <p:sp>
            <p:nvSpPr>
              <p:cNvPr id="63" name="Rectangle 5">
                <a:extLst>
                  <a:ext uri="{FF2B5EF4-FFF2-40B4-BE49-F238E27FC236}">
                    <a16:creationId xmlns:a16="http://schemas.microsoft.com/office/drawing/2014/main" id="{EFB461CF-DBFA-3966-58CC-5FA0D6CC79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62200" y="703560"/>
                <a:ext cx="4800600" cy="273843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endParaRPr lang="en-CA" altLang="en-US" sz="2400" i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4" name="Text Box 6">
                <a:extLst>
                  <a:ext uri="{FF2B5EF4-FFF2-40B4-BE49-F238E27FC236}">
                    <a16:creationId xmlns:a16="http://schemas.microsoft.com/office/drawing/2014/main" id="{4EFA4567-FB5C-CCD8-FF79-330BFAC5FF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54330" y="3348335"/>
                <a:ext cx="338554" cy="4616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r>
                  <a:rPr lang="en-US" altLang="en-US" sz="2400" i="0" dirty="0">
                    <a:solidFill>
                      <a:srgbClr val="FFC000"/>
                    </a:solidFill>
                  </a:rPr>
                  <a:t>n</a:t>
                </a:r>
              </a:p>
            </p:txBody>
          </p:sp>
          <p:sp>
            <p:nvSpPr>
              <p:cNvPr id="65" name="Text Box 7">
                <a:extLst>
                  <a:ext uri="{FF2B5EF4-FFF2-40B4-BE49-F238E27FC236}">
                    <a16:creationId xmlns:a16="http://schemas.microsoft.com/office/drawing/2014/main" id="{C2C56764-5307-947F-8940-E8210A405B1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38200" y="1341735"/>
                <a:ext cx="1752600" cy="8309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Bef>
                    <a:spcPts val="0"/>
                  </a:spcBef>
                </a:pPr>
                <a:r>
                  <a:rPr lang="en-US" altLang="en-US" sz="2400" i="0" dirty="0">
                    <a:solidFill>
                      <a:srgbClr val="FFFFFF"/>
                    </a:solidFill>
                  </a:rPr>
                  <a:t>Growth</a:t>
                </a:r>
              </a:p>
              <a:p>
                <a:pPr algn="ctr">
                  <a:spcBef>
                    <a:spcPts val="0"/>
                  </a:spcBef>
                </a:pPr>
                <a:r>
                  <a:rPr lang="en-US" altLang="en-US" sz="2400" i="0" dirty="0">
                    <a:solidFill>
                      <a:srgbClr val="FFC000"/>
                    </a:solidFill>
                  </a:rPr>
                  <a:t>f(n)</a:t>
                </a:r>
              </a:p>
            </p:txBody>
          </p: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5D14F624-6948-B145-A2A4-DBC7B6127D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71925" y="3390583"/>
              <a:ext cx="4335462" cy="522288"/>
              <a:chOff x="2751138" y="2844114"/>
              <a:chExt cx="4335462" cy="523220"/>
            </a:xfrm>
          </p:grpSpPr>
          <p:cxnSp>
            <p:nvCxnSpPr>
              <p:cNvPr id="61" name="Straight Connector 10">
                <a:extLst>
                  <a:ext uri="{FF2B5EF4-FFF2-40B4-BE49-F238E27FC236}">
                    <a16:creationId xmlns:a16="http://schemas.microsoft.com/office/drawing/2014/main" id="{DFBEAC82-ABE0-F71E-0215-9DBF432C6971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751138" y="3294063"/>
                <a:ext cx="4267200" cy="0"/>
              </a:xfrm>
              <a:prstGeom prst="line">
                <a:avLst/>
              </a:prstGeom>
              <a:noFill/>
              <a:ln w="38100" cap="sq" algn="ctr">
                <a:solidFill>
                  <a:srgbClr val="93856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2" name="Text Box 10">
                <a:extLst>
                  <a:ext uri="{FF2B5EF4-FFF2-40B4-BE49-F238E27FC236}">
                    <a16:creationId xmlns:a16="http://schemas.microsoft.com/office/drawing/2014/main" id="{6518C480-DB28-B752-60AB-2821C80B4CC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53066" y="2844114"/>
                <a:ext cx="733534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274320" rIns="274320">
                <a:spAutoFit/>
              </a:bodyPr>
              <a:lstStyle>
                <a:lvl1pPr eaLnBrk="0" hangingPunct="0">
                  <a:spcBef>
                    <a:spcPct val="20000"/>
                  </a:spcBef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r>
                  <a:rPr lang="en-US" altLang="en-US" sz="2800" i="0">
                    <a:solidFill>
                      <a:srgbClr val="93856D"/>
                    </a:solidFill>
                  </a:rPr>
                  <a:t>5</a:t>
                </a:r>
              </a:p>
            </p:txBody>
          </p:sp>
        </p:grp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8038D5AD-5676-59A0-7E07-B13D962338C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82987" y="2944496"/>
              <a:ext cx="5027613" cy="1100137"/>
              <a:chOff x="2362200" y="2399271"/>
              <a:chExt cx="5027270" cy="1099579"/>
            </a:xfrm>
          </p:grpSpPr>
          <p:sp>
            <p:nvSpPr>
              <p:cNvPr id="59" name="Freeform 9">
                <a:extLst>
                  <a:ext uri="{FF2B5EF4-FFF2-40B4-BE49-F238E27FC236}">
                    <a16:creationId xmlns:a16="http://schemas.microsoft.com/office/drawing/2014/main" id="{8DB7BFB6-F335-DF82-36E4-CE18B6053CC2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362200" y="2894013"/>
                <a:ext cx="4656138" cy="604837"/>
              </a:xfrm>
              <a:custGeom>
                <a:avLst/>
                <a:gdLst>
                  <a:gd name="T0" fmla="*/ 0 w 2832"/>
                  <a:gd name="T1" fmla="*/ 2335898 h 1725"/>
                  <a:gd name="T2" fmla="*/ 2040854996 w 2832"/>
                  <a:gd name="T3" fmla="*/ 2090106 h 1725"/>
                  <a:gd name="T4" fmla="*/ 2147483647 w 2832"/>
                  <a:gd name="T5" fmla="*/ 1967035 h 1725"/>
                  <a:gd name="T6" fmla="*/ 2147483647 w 2832"/>
                  <a:gd name="T7" fmla="*/ 1843964 h 1725"/>
                  <a:gd name="T8" fmla="*/ 2147483647 w 2832"/>
                  <a:gd name="T9" fmla="*/ 1598172 h 1725"/>
                  <a:gd name="T10" fmla="*/ 2147483647 w 2832"/>
                  <a:gd name="T11" fmla="*/ 1352380 h 1725"/>
                  <a:gd name="T12" fmla="*/ 2147483647 w 2832"/>
                  <a:gd name="T13" fmla="*/ 737726 h 1725"/>
                  <a:gd name="T14" fmla="*/ 2147483647 w 2832"/>
                  <a:gd name="T15" fmla="*/ 0 h 172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832"/>
                  <a:gd name="T25" fmla="*/ 0 h 1725"/>
                  <a:gd name="T26" fmla="*/ 2832 w 2832"/>
                  <a:gd name="T27" fmla="*/ 1725 h 172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832" h="1725">
                    <a:moveTo>
                      <a:pt x="0" y="1725"/>
                    </a:moveTo>
                    <a:lnTo>
                      <a:pt x="680" y="1576"/>
                    </a:lnTo>
                    <a:lnTo>
                      <a:pt x="1032" y="1496"/>
                    </a:lnTo>
                    <a:lnTo>
                      <a:pt x="1320" y="1392"/>
                    </a:lnTo>
                    <a:lnTo>
                      <a:pt x="1624" y="1232"/>
                    </a:lnTo>
                    <a:lnTo>
                      <a:pt x="1944" y="992"/>
                    </a:lnTo>
                    <a:lnTo>
                      <a:pt x="2320" y="600"/>
                    </a:lnTo>
                    <a:lnTo>
                      <a:pt x="2832" y="0"/>
                    </a:lnTo>
                  </a:path>
                </a:pathLst>
              </a:custGeom>
              <a:noFill/>
              <a:ln w="38100" cap="flat" cmpd="sng">
                <a:solidFill>
                  <a:srgbClr val="FFC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Text Box 10">
                <a:extLst>
                  <a:ext uri="{FF2B5EF4-FFF2-40B4-BE49-F238E27FC236}">
                    <a16:creationId xmlns:a16="http://schemas.microsoft.com/office/drawing/2014/main" id="{AB454EB1-BC12-286C-B61C-38DCE58CA8C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08357" y="2399271"/>
                <a:ext cx="1281113" cy="5236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274320" rIns="274320">
                <a:spAutoFit/>
              </a:bodyPr>
              <a:lstStyle>
                <a:lvl1pPr eaLnBrk="0" hangingPunct="0">
                  <a:spcBef>
                    <a:spcPct val="20000"/>
                  </a:spcBef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</a:pPr>
                <a:r>
                  <a:rPr lang="en-US" altLang="en-US" sz="2800" i="0" dirty="0">
                    <a:solidFill>
                      <a:srgbClr val="FFCC66"/>
                    </a:solidFill>
                  </a:rPr>
                  <a:t>log n</a:t>
                </a:r>
              </a:p>
            </p:txBody>
          </p: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8988FD07-1DA1-1A78-023C-9C064A6141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82987" y="1536383"/>
              <a:ext cx="4876800" cy="2479675"/>
              <a:chOff x="2362200" y="990600"/>
              <a:chExt cx="4876800" cy="2479675"/>
            </a:xfrm>
          </p:grpSpPr>
          <p:sp>
            <p:nvSpPr>
              <p:cNvPr id="57" name="Line 8">
                <a:extLst>
                  <a:ext uri="{FF2B5EF4-FFF2-40B4-BE49-F238E27FC236}">
                    <a16:creationId xmlns:a16="http://schemas.microsoft.com/office/drawing/2014/main" id="{70FF0548-938B-6219-9F0F-2FD5439390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62200" y="1341438"/>
                <a:ext cx="4800600" cy="2128837"/>
              </a:xfrm>
              <a:prstGeom prst="line">
                <a:avLst/>
              </a:prstGeom>
              <a:noFill/>
              <a:ln w="38100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Text Box 10">
                <a:extLst>
                  <a:ext uri="{FF2B5EF4-FFF2-40B4-BE49-F238E27FC236}">
                    <a16:creationId xmlns:a16="http://schemas.microsoft.com/office/drawing/2014/main" id="{22DA5B30-B5D2-0025-01D6-D47929E2750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05466" y="990600"/>
                <a:ext cx="733534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274320" rIns="274320">
                <a:spAutoFit/>
              </a:bodyPr>
              <a:lstStyle>
                <a:lvl1pPr eaLnBrk="0" hangingPunct="0">
                  <a:spcBef>
                    <a:spcPct val="20000"/>
                  </a:spcBef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</a:pPr>
                <a:r>
                  <a:rPr lang="en-US" altLang="en-US" sz="2800" i="0">
                    <a:solidFill>
                      <a:srgbClr val="00B0F0"/>
                    </a:solidFill>
                  </a:rPr>
                  <a:t>n</a:t>
                </a:r>
              </a:p>
            </p:txBody>
          </p: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3D12ADAC-4A02-D607-78B3-38536E9E0D9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56050" y="1079183"/>
              <a:ext cx="4495800" cy="2738438"/>
              <a:chOff x="2735263" y="533400"/>
              <a:chExt cx="4495800" cy="2738438"/>
            </a:xfrm>
          </p:grpSpPr>
          <p:sp>
            <p:nvSpPr>
              <p:cNvPr id="55" name="Freeform 9">
                <a:extLst>
                  <a:ext uri="{FF2B5EF4-FFF2-40B4-BE49-F238E27FC236}">
                    <a16:creationId xmlns:a16="http://schemas.microsoft.com/office/drawing/2014/main" id="{E45EF7A4-4751-0DD0-89E9-607F71ED48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5263" y="533400"/>
                <a:ext cx="4495800" cy="2738438"/>
              </a:xfrm>
              <a:custGeom>
                <a:avLst/>
                <a:gdLst>
                  <a:gd name="T0" fmla="*/ 0 w 2832"/>
                  <a:gd name="T1" fmla="*/ 2147483647 h 1725"/>
                  <a:gd name="T2" fmla="*/ 1713706250 w 2832"/>
                  <a:gd name="T3" fmla="*/ 2147483647 h 1725"/>
                  <a:gd name="T4" fmla="*/ 2147483647 w 2832"/>
                  <a:gd name="T5" fmla="*/ 2147483647 h 1725"/>
                  <a:gd name="T6" fmla="*/ 2147483647 w 2832"/>
                  <a:gd name="T7" fmla="*/ 2147483647 h 1725"/>
                  <a:gd name="T8" fmla="*/ 2147483647 w 2832"/>
                  <a:gd name="T9" fmla="*/ 2147483647 h 1725"/>
                  <a:gd name="T10" fmla="*/ 2147483647 w 2832"/>
                  <a:gd name="T11" fmla="*/ 2147483647 h 1725"/>
                  <a:gd name="T12" fmla="*/ 2147483647 w 2832"/>
                  <a:gd name="T13" fmla="*/ 1512094026 h 1725"/>
                  <a:gd name="T14" fmla="*/ 2147483647 w 2832"/>
                  <a:gd name="T15" fmla="*/ 0 h 172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832"/>
                  <a:gd name="T25" fmla="*/ 0 h 1725"/>
                  <a:gd name="T26" fmla="*/ 2832 w 2832"/>
                  <a:gd name="T27" fmla="*/ 1725 h 172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832" h="1725">
                    <a:moveTo>
                      <a:pt x="0" y="1725"/>
                    </a:moveTo>
                    <a:lnTo>
                      <a:pt x="680" y="1576"/>
                    </a:lnTo>
                    <a:lnTo>
                      <a:pt x="1032" y="1496"/>
                    </a:lnTo>
                    <a:lnTo>
                      <a:pt x="1320" y="1392"/>
                    </a:lnTo>
                    <a:lnTo>
                      <a:pt x="1624" y="1232"/>
                    </a:lnTo>
                    <a:lnTo>
                      <a:pt x="1944" y="992"/>
                    </a:lnTo>
                    <a:lnTo>
                      <a:pt x="2320" y="600"/>
                    </a:lnTo>
                    <a:lnTo>
                      <a:pt x="2832" y="0"/>
                    </a:lnTo>
                  </a:path>
                </a:pathLst>
              </a:custGeom>
              <a:noFill/>
              <a:ln w="38100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Text Box 10">
                <a:extLst>
                  <a:ext uri="{FF2B5EF4-FFF2-40B4-BE49-F238E27FC236}">
                    <a16:creationId xmlns:a16="http://schemas.microsoft.com/office/drawing/2014/main" id="{EE285B26-588B-B3BE-B8A7-5244FAA51B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24600" y="542925"/>
                <a:ext cx="854075" cy="523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274320" rIns="274320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defRPr/>
                </a:pPr>
                <a:r>
                  <a:rPr lang="en-US" altLang="en-US" i="0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n</a:t>
                </a:r>
                <a:r>
                  <a:rPr lang="en-US" altLang="en-US" i="0" baseline="30000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2</a:t>
                </a:r>
              </a:p>
            </p:txBody>
          </p:sp>
        </p:grp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8B52A82E-AA07-0714-A204-7F76BE0905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44900" y="1249046"/>
              <a:ext cx="1108075" cy="2741612"/>
              <a:chOff x="2424113" y="703263"/>
              <a:chExt cx="1108315" cy="2741612"/>
            </a:xfrm>
          </p:grpSpPr>
          <p:sp>
            <p:nvSpPr>
              <p:cNvPr id="53" name="Freeform 10">
                <a:extLst>
                  <a:ext uri="{FF2B5EF4-FFF2-40B4-BE49-F238E27FC236}">
                    <a16:creationId xmlns:a16="http://schemas.microsoft.com/office/drawing/2014/main" id="{488D3EE0-53D4-5C1F-2196-334B7EC6AB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24113" y="777875"/>
                <a:ext cx="1066800" cy="2667000"/>
              </a:xfrm>
              <a:custGeom>
                <a:avLst/>
                <a:gdLst>
                  <a:gd name="T0" fmla="*/ 0 w 672"/>
                  <a:gd name="T1" fmla="*/ 2147483647 h 1680"/>
                  <a:gd name="T2" fmla="*/ 2147483647 w 672"/>
                  <a:gd name="T3" fmla="*/ 2147483647 h 1680"/>
                  <a:gd name="T4" fmla="*/ 2147483647 w 672"/>
                  <a:gd name="T5" fmla="*/ 0 h 1680"/>
                  <a:gd name="T6" fmla="*/ 0 60000 65536"/>
                  <a:gd name="T7" fmla="*/ 0 60000 65536"/>
                  <a:gd name="T8" fmla="*/ 0 60000 65536"/>
                  <a:gd name="T9" fmla="*/ 0 w 672"/>
                  <a:gd name="T10" fmla="*/ 0 h 1680"/>
                  <a:gd name="T11" fmla="*/ 672 w 672"/>
                  <a:gd name="T12" fmla="*/ 1680 h 168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72" h="1680">
                    <a:moveTo>
                      <a:pt x="0" y="1680"/>
                    </a:moveTo>
                    <a:cubicBezTo>
                      <a:pt x="69" y="1632"/>
                      <a:pt x="304" y="1672"/>
                      <a:pt x="416" y="1392"/>
                    </a:cubicBezTo>
                    <a:cubicBezTo>
                      <a:pt x="528" y="1112"/>
                      <a:pt x="619" y="290"/>
                      <a:pt x="672" y="0"/>
                    </a:cubicBezTo>
                  </a:path>
                </a:pathLst>
              </a:custGeom>
              <a:noFill/>
              <a:ln w="38100" cap="flat" cmpd="sng">
                <a:solidFill>
                  <a:schemeClr val="hlink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E2243420-D351-880B-8371-95B642FCCD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48000" y="703263"/>
                <a:ext cx="484428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</a:pPr>
                <a:r>
                  <a:rPr lang="en-US" altLang="en-US" sz="2800" i="0">
                    <a:solidFill>
                      <a:srgbClr val="FF0000"/>
                    </a:solidFill>
                  </a:rPr>
                  <a:t>2</a:t>
                </a:r>
                <a:r>
                  <a:rPr lang="en-US" altLang="en-US" sz="2800" i="0" baseline="30000">
                    <a:solidFill>
                      <a:srgbClr val="FF0000"/>
                    </a:solidFill>
                  </a:rPr>
                  <a:t>n</a:t>
                </a:r>
              </a:p>
            </p:txBody>
          </p:sp>
        </p:grpSp>
      </p:grpSp>
      <p:sp>
        <p:nvSpPr>
          <p:cNvPr id="2" name="Text Box 5">
            <a:extLst>
              <a:ext uri="{FF2B5EF4-FFF2-40B4-BE49-F238E27FC236}">
                <a16:creationId xmlns:a16="http://schemas.microsoft.com/office/drawing/2014/main" id="{4516DD02-318E-BA40-4536-9FB56218B4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8580" y="6309360"/>
            <a:ext cx="2732440" cy="461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01" tIns="45717" rIns="274301" bIns="45717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800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2800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2800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2800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2800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i="0" dirty="0">
                <a:solidFill>
                  <a:schemeClr val="accent2"/>
                </a:solidFill>
              </a:rPr>
              <a:t>Math/EECS 1019</a:t>
            </a:r>
          </a:p>
        </p:txBody>
      </p:sp>
    </p:spTree>
    <p:extLst>
      <p:ext uri="{BB962C8B-B14F-4D97-AF65-F5344CB8AC3E}">
        <p14:creationId xmlns:p14="http://schemas.microsoft.com/office/powerpoint/2010/main" val="1294659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FEA5240-6252-54CE-9E2D-819E78496B77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703263"/>
            <a:ext cx="6324600" cy="3106693"/>
            <a:chOff x="838200" y="703560"/>
            <a:chExt cx="6324600" cy="3106396"/>
          </a:xfrm>
        </p:grpSpPr>
        <p:sp>
          <p:nvSpPr>
            <p:cNvPr id="3" name="Rectangle 5">
              <a:extLst>
                <a:ext uri="{FF2B5EF4-FFF2-40B4-BE49-F238E27FC236}">
                  <a16:creationId xmlns:a16="http://schemas.microsoft.com/office/drawing/2014/main" id="{B8D8B636-D2D8-5203-CF8F-4906C640BA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2200" y="703560"/>
              <a:ext cx="4800600" cy="27384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4" name="Text Box 6">
              <a:extLst>
                <a:ext uri="{FF2B5EF4-FFF2-40B4-BE49-F238E27FC236}">
                  <a16:creationId xmlns:a16="http://schemas.microsoft.com/office/drawing/2014/main" id="{FB0C858E-B47C-71DA-9C9A-3AAD361AEF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4330" y="3348335"/>
              <a:ext cx="338554" cy="461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n</a:t>
              </a:r>
            </a:p>
          </p:txBody>
        </p:sp>
        <p:sp>
          <p:nvSpPr>
            <p:cNvPr id="5" name="Text Box 7">
              <a:extLst>
                <a:ext uri="{FF2B5EF4-FFF2-40B4-BE49-F238E27FC236}">
                  <a16:creationId xmlns:a16="http://schemas.microsoft.com/office/drawing/2014/main" id="{056CBCEF-A2F2-5FA3-F203-DA6628D9BE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8200" y="1341735"/>
              <a:ext cx="1752600" cy="8309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Growth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f(n)</a:t>
              </a:r>
            </a:p>
          </p:txBody>
        </p:sp>
      </p:grpSp>
      <p:sp>
        <p:nvSpPr>
          <p:cNvPr id="6" name="Rectangle 2">
            <a:extLst>
              <a:ext uri="{FF2B5EF4-FFF2-40B4-BE49-F238E27FC236}">
                <a16:creationId xmlns:a16="http://schemas.microsoft.com/office/drawing/2014/main" id="{F53FC314-403C-7B3E-7EDA-F8809B9BFE70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76200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/>
                <a:ea typeface="+mj-ea"/>
                <a:cs typeface="+mj-cs"/>
              </a:rPr>
              <a:t>Growth Rates</a:t>
            </a:r>
            <a:endParaRPr kumimoji="0" lang="en-CA" altLang="en-US" sz="36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52" name="Text Box 37">
            <a:extLst>
              <a:ext uri="{FF2B5EF4-FFF2-40B4-BE49-F238E27FC236}">
                <a16:creationId xmlns:a16="http://schemas.microsoft.com/office/drawing/2014/main" id="{1F1C55E8-9917-78E6-2CC4-372F8C3A5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272" y="3745232"/>
            <a:ext cx="23103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Logarithmic: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A1EF045-B772-326F-64FC-5DA60078A063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2398713"/>
            <a:ext cx="5027613" cy="1100137"/>
            <a:chOff x="2362200" y="2399271"/>
            <a:chExt cx="5027270" cy="1099579"/>
          </a:xfrm>
        </p:grpSpPr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2C1030E1-7521-5C6F-FE69-08F8A97CE8E9}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2362200" y="2894013"/>
              <a:ext cx="4656138" cy="604837"/>
            </a:xfrm>
            <a:custGeom>
              <a:avLst/>
              <a:gdLst>
                <a:gd name="T0" fmla="*/ 0 w 2832"/>
                <a:gd name="T1" fmla="*/ 2335898 h 1725"/>
                <a:gd name="T2" fmla="*/ 2040854996 w 2832"/>
                <a:gd name="T3" fmla="*/ 2090106 h 1725"/>
                <a:gd name="T4" fmla="*/ 2147483647 w 2832"/>
                <a:gd name="T5" fmla="*/ 1967035 h 1725"/>
                <a:gd name="T6" fmla="*/ 2147483647 w 2832"/>
                <a:gd name="T7" fmla="*/ 1843964 h 1725"/>
                <a:gd name="T8" fmla="*/ 2147483647 w 2832"/>
                <a:gd name="T9" fmla="*/ 1598172 h 1725"/>
                <a:gd name="T10" fmla="*/ 2147483647 w 2832"/>
                <a:gd name="T11" fmla="*/ 1352380 h 1725"/>
                <a:gd name="T12" fmla="*/ 2147483647 w 2832"/>
                <a:gd name="T13" fmla="*/ 737726 h 1725"/>
                <a:gd name="T14" fmla="*/ 2147483647 w 2832"/>
                <a:gd name="T15" fmla="*/ 0 h 172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832"/>
                <a:gd name="T25" fmla="*/ 0 h 1725"/>
                <a:gd name="T26" fmla="*/ 2832 w 2832"/>
                <a:gd name="T27" fmla="*/ 1725 h 172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832" h="1725">
                  <a:moveTo>
                    <a:pt x="0" y="1725"/>
                  </a:moveTo>
                  <a:lnTo>
                    <a:pt x="680" y="1576"/>
                  </a:lnTo>
                  <a:lnTo>
                    <a:pt x="1032" y="1496"/>
                  </a:lnTo>
                  <a:lnTo>
                    <a:pt x="1320" y="1392"/>
                  </a:lnTo>
                  <a:lnTo>
                    <a:pt x="1624" y="1232"/>
                  </a:lnTo>
                  <a:lnTo>
                    <a:pt x="1944" y="992"/>
                  </a:lnTo>
                  <a:lnTo>
                    <a:pt x="2320" y="600"/>
                  </a:lnTo>
                  <a:lnTo>
                    <a:pt x="2832" y="0"/>
                  </a:lnTo>
                </a:path>
              </a:pathLst>
            </a:custGeom>
            <a:noFill/>
            <a:ln w="38100" cap="flat" cmpd="sng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000" b="0" i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2" name="Text Box 10">
              <a:extLst>
                <a:ext uri="{FF2B5EF4-FFF2-40B4-BE49-F238E27FC236}">
                  <a16:creationId xmlns:a16="http://schemas.microsoft.com/office/drawing/2014/main" id="{7E02AB3D-0D62-F8A9-7F0F-D0326E0D0D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08357" y="2399271"/>
              <a:ext cx="1281113" cy="523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274320" rIns="274320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FFCC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log n</a:t>
              </a:r>
            </a:p>
          </p:txBody>
        </p:sp>
      </p:grpSp>
      <p:sp>
        <p:nvSpPr>
          <p:cNvPr id="13" name="Rectangle 3">
            <a:extLst>
              <a:ext uri="{FF2B5EF4-FFF2-40B4-BE49-F238E27FC236}">
                <a16:creationId xmlns:a16="http://schemas.microsoft.com/office/drawing/2014/main" id="{29F9EC99-E0AA-B1BF-4C27-EDE5FED8EFBE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4267200"/>
            <a:ext cx="4343400" cy="32004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CA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log</a:t>
            </a:r>
            <a:r>
              <a:rPr kumimoji="0" lang="en-US" altLang="en-US" sz="2400" b="0" i="0" u="none" strike="noStrike" kern="0" cap="none" spc="0" normalizeH="0" baseline="-25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10</a:t>
            </a:r>
            <a:r>
              <a:rPr kumimoji="0" lang="en-CA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# digits to write 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CA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log</a:t>
            </a:r>
            <a:r>
              <a:rPr kumimoji="0" lang="en-CA" altLang="en-US" sz="2400" b="0" i="0" u="none" strike="noStrike" kern="0" cap="none" spc="0" normalizeH="0" baseline="-25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</a:t>
            </a:r>
            <a:r>
              <a:rPr kumimoji="0" lang="en-CA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= # bits to write n</a:t>
            </a:r>
            <a:b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</a:b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    = 3.32 log</a:t>
            </a:r>
            <a:r>
              <a:rPr kumimoji="0" lang="en-US" altLang="en-US" sz="2400" b="0" i="0" u="none" strike="noStrike" kern="0" cap="none" spc="0" normalizeH="0" baseline="-25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10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         = # times to divide n </a:t>
            </a:r>
            <a:b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</a:b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             by 2 till you get 1.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CA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log(n</a:t>
            </a:r>
            <a:r>
              <a:rPr kumimoji="0" lang="en-CA" altLang="en-US" sz="2400" b="0" i="0" u="none" strike="noStrike" kern="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1000</a:t>
            </a:r>
            <a:r>
              <a:rPr kumimoji="0" lang="en-CA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 = 1000 log(n)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0D5A54D-F817-BA55-EBAD-6C0E80CEF278}"/>
              </a:ext>
            </a:extLst>
          </p:cNvPr>
          <p:cNvGrpSpPr/>
          <p:nvPr/>
        </p:nvGrpSpPr>
        <p:grpSpPr>
          <a:xfrm>
            <a:off x="4648200" y="4373255"/>
            <a:ext cx="3352800" cy="2359673"/>
            <a:chOff x="4648200" y="4373255"/>
            <a:chExt cx="3352800" cy="2359673"/>
          </a:xfrm>
        </p:grpSpPr>
        <p:sp>
          <p:nvSpPr>
            <p:cNvPr id="14" name="Text Box 8">
              <a:extLst>
                <a:ext uri="{FF2B5EF4-FFF2-40B4-BE49-F238E27FC236}">
                  <a16:creationId xmlns:a16="http://schemas.microsoft.com/office/drawing/2014/main" id="{FB642434-5761-F0E0-5A22-589A08101E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3000" y="5124271"/>
              <a:ext cx="3048000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Differ</a:t>
              </a:r>
              <a:r>
                <a:rPr kumimoji="0" lang="en-CA" altLang="en-US" sz="24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 only by a multiplicative constant.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altLang="en-US" sz="2400" b="0" i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5" name="AutoShape 9">
              <a:extLst>
                <a:ext uri="{FF2B5EF4-FFF2-40B4-BE49-F238E27FC236}">
                  <a16:creationId xmlns:a16="http://schemas.microsoft.com/office/drawing/2014/main" id="{C33F2E42-EBDF-B445-9A59-BBE4B0B5B18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8200" y="4373255"/>
              <a:ext cx="152400" cy="2359673"/>
            </a:xfrm>
            <a:prstGeom prst="rightBrace">
              <a:avLst>
                <a:gd name="adj1" fmla="val 45000"/>
                <a:gd name="adj2" fmla="val 50000"/>
              </a:avLst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75803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FEA5240-6252-54CE-9E2D-819E78496B77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703263"/>
            <a:ext cx="6324600" cy="3106693"/>
            <a:chOff x="838200" y="703560"/>
            <a:chExt cx="6324600" cy="3106396"/>
          </a:xfrm>
        </p:grpSpPr>
        <p:sp>
          <p:nvSpPr>
            <p:cNvPr id="3" name="Rectangle 5">
              <a:extLst>
                <a:ext uri="{FF2B5EF4-FFF2-40B4-BE49-F238E27FC236}">
                  <a16:creationId xmlns:a16="http://schemas.microsoft.com/office/drawing/2014/main" id="{B8D8B636-D2D8-5203-CF8F-4906C640BA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2200" y="703560"/>
              <a:ext cx="4800600" cy="27384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4" name="Text Box 6">
              <a:extLst>
                <a:ext uri="{FF2B5EF4-FFF2-40B4-BE49-F238E27FC236}">
                  <a16:creationId xmlns:a16="http://schemas.microsoft.com/office/drawing/2014/main" id="{FB0C858E-B47C-71DA-9C9A-3AAD361AEF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4330" y="3348335"/>
              <a:ext cx="338554" cy="461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n</a:t>
              </a:r>
            </a:p>
          </p:txBody>
        </p:sp>
        <p:sp>
          <p:nvSpPr>
            <p:cNvPr id="5" name="Text Box 7">
              <a:extLst>
                <a:ext uri="{FF2B5EF4-FFF2-40B4-BE49-F238E27FC236}">
                  <a16:creationId xmlns:a16="http://schemas.microsoft.com/office/drawing/2014/main" id="{056CBCEF-A2F2-5FA3-F203-DA6628D9BE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8200" y="1341735"/>
              <a:ext cx="1752600" cy="8309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Growth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f(n)</a:t>
              </a:r>
            </a:p>
          </p:txBody>
        </p:sp>
      </p:grpSp>
      <p:sp>
        <p:nvSpPr>
          <p:cNvPr id="6" name="Rectangle 2">
            <a:extLst>
              <a:ext uri="{FF2B5EF4-FFF2-40B4-BE49-F238E27FC236}">
                <a16:creationId xmlns:a16="http://schemas.microsoft.com/office/drawing/2014/main" id="{F53FC314-403C-7B3E-7EDA-F8809B9BFE70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76200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/>
                <a:ea typeface="+mj-ea"/>
                <a:cs typeface="+mj-cs"/>
              </a:rPr>
              <a:t>Growth Rates</a:t>
            </a:r>
            <a:endParaRPr kumimoji="0" lang="en-CA" altLang="en-US" sz="36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52" name="Text Box 37">
            <a:extLst>
              <a:ext uri="{FF2B5EF4-FFF2-40B4-BE49-F238E27FC236}">
                <a16:creationId xmlns:a16="http://schemas.microsoft.com/office/drawing/2014/main" id="{1F1C55E8-9917-78E6-2CC4-372F8C3A5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272" y="3745232"/>
            <a:ext cx="23103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Logarithmic: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A1EF045-B772-326F-64FC-5DA60078A063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2398713"/>
            <a:ext cx="5027613" cy="1100137"/>
            <a:chOff x="2362200" y="2399271"/>
            <a:chExt cx="5027270" cy="1099579"/>
          </a:xfrm>
        </p:grpSpPr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2C1030E1-7521-5C6F-FE69-08F8A97CE8E9}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2362200" y="2894013"/>
              <a:ext cx="4656138" cy="604837"/>
            </a:xfrm>
            <a:custGeom>
              <a:avLst/>
              <a:gdLst>
                <a:gd name="T0" fmla="*/ 0 w 2832"/>
                <a:gd name="T1" fmla="*/ 2335898 h 1725"/>
                <a:gd name="T2" fmla="*/ 2040854996 w 2832"/>
                <a:gd name="T3" fmla="*/ 2090106 h 1725"/>
                <a:gd name="T4" fmla="*/ 2147483647 w 2832"/>
                <a:gd name="T5" fmla="*/ 1967035 h 1725"/>
                <a:gd name="T6" fmla="*/ 2147483647 w 2832"/>
                <a:gd name="T7" fmla="*/ 1843964 h 1725"/>
                <a:gd name="T8" fmla="*/ 2147483647 w 2832"/>
                <a:gd name="T9" fmla="*/ 1598172 h 1725"/>
                <a:gd name="T10" fmla="*/ 2147483647 w 2832"/>
                <a:gd name="T11" fmla="*/ 1352380 h 1725"/>
                <a:gd name="T12" fmla="*/ 2147483647 w 2832"/>
                <a:gd name="T13" fmla="*/ 737726 h 1725"/>
                <a:gd name="T14" fmla="*/ 2147483647 w 2832"/>
                <a:gd name="T15" fmla="*/ 0 h 172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832"/>
                <a:gd name="T25" fmla="*/ 0 h 1725"/>
                <a:gd name="T26" fmla="*/ 2832 w 2832"/>
                <a:gd name="T27" fmla="*/ 1725 h 172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832" h="1725">
                  <a:moveTo>
                    <a:pt x="0" y="1725"/>
                  </a:moveTo>
                  <a:lnTo>
                    <a:pt x="680" y="1576"/>
                  </a:lnTo>
                  <a:lnTo>
                    <a:pt x="1032" y="1496"/>
                  </a:lnTo>
                  <a:lnTo>
                    <a:pt x="1320" y="1392"/>
                  </a:lnTo>
                  <a:lnTo>
                    <a:pt x="1624" y="1232"/>
                  </a:lnTo>
                  <a:lnTo>
                    <a:pt x="1944" y="992"/>
                  </a:lnTo>
                  <a:lnTo>
                    <a:pt x="2320" y="600"/>
                  </a:lnTo>
                  <a:lnTo>
                    <a:pt x="2832" y="0"/>
                  </a:lnTo>
                </a:path>
              </a:pathLst>
            </a:custGeom>
            <a:noFill/>
            <a:ln w="38100" cap="flat" cmpd="sng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000" b="0" i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2" name="Text Box 10">
              <a:extLst>
                <a:ext uri="{FF2B5EF4-FFF2-40B4-BE49-F238E27FC236}">
                  <a16:creationId xmlns:a16="http://schemas.microsoft.com/office/drawing/2014/main" id="{7E02AB3D-0D62-F8A9-7F0F-D0326E0D0D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08357" y="2399271"/>
              <a:ext cx="1281113" cy="523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274320" rIns="274320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FFCC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log n</a:t>
              </a:r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E22F1E8C-53FE-BBE3-80F4-C198A85C88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528" y="4082761"/>
            <a:ext cx="2120132" cy="904863"/>
          </a:xfrm>
          <a:prstGeom prst="rect">
            <a:avLst/>
          </a:prstGeom>
          <a:noFill/>
          <a:ln w="57150" cap="sq">
            <a:noFill/>
            <a:miter lim="800000"/>
            <a:headEnd/>
            <a:tailEnd/>
          </a:ln>
          <a:effectLst/>
        </p:spPr>
        <p:txBody>
          <a:bodyPr wrap="none" lIns="274320" rIns="27432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Let n =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  <a:sym typeface="Symbol"/>
              </a:rPr>
              <a:t>2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  <a:sym typeface="Symbol"/>
              </a:rPr>
              <a:t>60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f(n)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  <a:sym typeface="Symbol"/>
              </a:rPr>
              <a:t>= log 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FD4B5D7-1EA0-9531-228E-7185CF14F62F}"/>
              </a:ext>
            </a:extLst>
          </p:cNvPr>
          <p:cNvSpPr/>
          <p:nvPr/>
        </p:nvSpPr>
        <p:spPr>
          <a:xfrm>
            <a:off x="2237508" y="4089688"/>
            <a:ext cx="3230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=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  <a:sym typeface="Symbol"/>
              </a:rPr>
              <a:t>10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  <a:sym typeface="Symbol"/>
              </a:rPr>
              <a:t>18 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= size of universe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02764C8-6F2C-F53B-B90D-C41EAEB0827C}"/>
              </a:ext>
            </a:extLst>
          </p:cNvPr>
          <p:cNvSpPr/>
          <p:nvPr/>
        </p:nvSpPr>
        <p:spPr>
          <a:xfrm>
            <a:off x="2237508" y="4514272"/>
            <a:ext cx="7425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=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  <a:sym typeface="Symbol"/>
              </a:rPr>
              <a:t>60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9ED1BDB-CCB0-E911-E81E-6D1CBE7F5475}"/>
              </a:ext>
            </a:extLst>
          </p:cNvPr>
          <p:cNvSpPr/>
          <p:nvPr/>
        </p:nvSpPr>
        <p:spPr>
          <a:xfrm>
            <a:off x="579628" y="5086061"/>
            <a:ext cx="19367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B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arely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grows!</a:t>
            </a:r>
          </a:p>
        </p:txBody>
      </p:sp>
      <p:pic>
        <p:nvPicPr>
          <p:cNvPr id="17" name="Picture 22" descr="http://www.jordandesilets.com/wp-content/uploads/2011/02/fast.gif">
            <a:extLst>
              <a:ext uri="{FF2B5EF4-FFF2-40B4-BE49-F238E27FC236}">
                <a16:creationId xmlns:a16="http://schemas.microsoft.com/office/drawing/2014/main" id="{CA0712BA-C3F7-7A36-AE11-C54EB5A907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5127470"/>
            <a:ext cx="2208213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337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  <p:bldP spid="9" grpId="0" autoUpdateAnimBg="0"/>
      <p:bldP spid="1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FEA5240-6252-54CE-9E2D-819E78496B77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703263"/>
            <a:ext cx="6324600" cy="3106693"/>
            <a:chOff x="838200" y="703560"/>
            <a:chExt cx="6324600" cy="3106396"/>
          </a:xfrm>
        </p:grpSpPr>
        <p:sp>
          <p:nvSpPr>
            <p:cNvPr id="3" name="Rectangle 5">
              <a:extLst>
                <a:ext uri="{FF2B5EF4-FFF2-40B4-BE49-F238E27FC236}">
                  <a16:creationId xmlns:a16="http://schemas.microsoft.com/office/drawing/2014/main" id="{B8D8B636-D2D8-5203-CF8F-4906C640BA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2200" y="703560"/>
              <a:ext cx="4800600" cy="27384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4" name="Text Box 6">
              <a:extLst>
                <a:ext uri="{FF2B5EF4-FFF2-40B4-BE49-F238E27FC236}">
                  <a16:creationId xmlns:a16="http://schemas.microsoft.com/office/drawing/2014/main" id="{FB0C858E-B47C-71DA-9C9A-3AAD361AEF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4330" y="3348335"/>
              <a:ext cx="338554" cy="461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n</a:t>
              </a:r>
            </a:p>
          </p:txBody>
        </p:sp>
        <p:sp>
          <p:nvSpPr>
            <p:cNvPr id="5" name="Text Box 7">
              <a:extLst>
                <a:ext uri="{FF2B5EF4-FFF2-40B4-BE49-F238E27FC236}">
                  <a16:creationId xmlns:a16="http://schemas.microsoft.com/office/drawing/2014/main" id="{056CBCEF-A2F2-5FA3-F203-DA6628D9BE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8200" y="1341735"/>
              <a:ext cx="1752600" cy="8309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Growth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f(n)</a:t>
              </a:r>
            </a:p>
          </p:txBody>
        </p:sp>
      </p:grpSp>
      <p:sp>
        <p:nvSpPr>
          <p:cNvPr id="6" name="Rectangle 2">
            <a:extLst>
              <a:ext uri="{FF2B5EF4-FFF2-40B4-BE49-F238E27FC236}">
                <a16:creationId xmlns:a16="http://schemas.microsoft.com/office/drawing/2014/main" id="{F53FC314-403C-7B3E-7EDA-F8809B9BFE70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76200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/>
                <a:ea typeface="+mj-ea"/>
                <a:cs typeface="+mj-cs"/>
              </a:rPr>
              <a:t>Growth Rates</a:t>
            </a:r>
            <a:endParaRPr kumimoji="0" lang="en-CA" altLang="en-US" sz="36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52" name="Text Box 37">
            <a:extLst>
              <a:ext uri="{FF2B5EF4-FFF2-40B4-BE49-F238E27FC236}">
                <a16:creationId xmlns:a16="http://schemas.microsoft.com/office/drawing/2014/main" id="{1F1C55E8-9917-78E6-2CC4-372F8C3A5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272" y="3745232"/>
            <a:ext cx="23103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Logarithmic: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A1EF045-B772-326F-64FC-5DA60078A063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2398713"/>
            <a:ext cx="5027613" cy="1100137"/>
            <a:chOff x="2362200" y="2399271"/>
            <a:chExt cx="5027270" cy="1099579"/>
          </a:xfrm>
        </p:grpSpPr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2C1030E1-7521-5C6F-FE69-08F8A97CE8E9}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2362200" y="2894013"/>
              <a:ext cx="4656138" cy="604837"/>
            </a:xfrm>
            <a:custGeom>
              <a:avLst/>
              <a:gdLst>
                <a:gd name="T0" fmla="*/ 0 w 2832"/>
                <a:gd name="T1" fmla="*/ 2335898 h 1725"/>
                <a:gd name="T2" fmla="*/ 2040854996 w 2832"/>
                <a:gd name="T3" fmla="*/ 2090106 h 1725"/>
                <a:gd name="T4" fmla="*/ 2147483647 w 2832"/>
                <a:gd name="T5" fmla="*/ 1967035 h 1725"/>
                <a:gd name="T6" fmla="*/ 2147483647 w 2832"/>
                <a:gd name="T7" fmla="*/ 1843964 h 1725"/>
                <a:gd name="T8" fmla="*/ 2147483647 w 2832"/>
                <a:gd name="T9" fmla="*/ 1598172 h 1725"/>
                <a:gd name="T10" fmla="*/ 2147483647 w 2832"/>
                <a:gd name="T11" fmla="*/ 1352380 h 1725"/>
                <a:gd name="T12" fmla="*/ 2147483647 w 2832"/>
                <a:gd name="T13" fmla="*/ 737726 h 1725"/>
                <a:gd name="T14" fmla="*/ 2147483647 w 2832"/>
                <a:gd name="T15" fmla="*/ 0 h 172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832"/>
                <a:gd name="T25" fmla="*/ 0 h 1725"/>
                <a:gd name="T26" fmla="*/ 2832 w 2832"/>
                <a:gd name="T27" fmla="*/ 1725 h 172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832" h="1725">
                  <a:moveTo>
                    <a:pt x="0" y="1725"/>
                  </a:moveTo>
                  <a:lnTo>
                    <a:pt x="680" y="1576"/>
                  </a:lnTo>
                  <a:lnTo>
                    <a:pt x="1032" y="1496"/>
                  </a:lnTo>
                  <a:lnTo>
                    <a:pt x="1320" y="1392"/>
                  </a:lnTo>
                  <a:lnTo>
                    <a:pt x="1624" y="1232"/>
                  </a:lnTo>
                  <a:lnTo>
                    <a:pt x="1944" y="992"/>
                  </a:lnTo>
                  <a:lnTo>
                    <a:pt x="2320" y="600"/>
                  </a:lnTo>
                  <a:lnTo>
                    <a:pt x="2832" y="0"/>
                  </a:lnTo>
                </a:path>
              </a:pathLst>
            </a:custGeom>
            <a:noFill/>
            <a:ln w="38100" cap="flat" cmpd="sng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000" b="0" i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2" name="Text Box 10">
              <a:extLst>
                <a:ext uri="{FF2B5EF4-FFF2-40B4-BE49-F238E27FC236}">
                  <a16:creationId xmlns:a16="http://schemas.microsoft.com/office/drawing/2014/main" id="{7E02AB3D-0D62-F8A9-7F0F-D0326E0D0D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08357" y="2399271"/>
              <a:ext cx="1281113" cy="523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274320" rIns="274320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FFCC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log n</a:t>
              </a:r>
            </a:p>
          </p:txBody>
        </p:sp>
      </p:grpSp>
      <p:sp>
        <p:nvSpPr>
          <p:cNvPr id="14" name="AutoShape 8">
            <a:extLst>
              <a:ext uri="{FF2B5EF4-FFF2-40B4-BE49-F238E27FC236}">
                <a16:creationId xmlns:a16="http://schemas.microsoft.com/office/drawing/2014/main" id="{3795FC84-F10E-ADDF-1C07-0667BC50FA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0548" y="4537693"/>
            <a:ext cx="4999252" cy="1241940"/>
          </a:xfrm>
          <a:prstGeom prst="wedgeRectCallout">
            <a:avLst>
              <a:gd name="adj1" fmla="val -44528"/>
              <a:gd name="adj2" fmla="val 55044"/>
            </a:avLst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Note: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</a:rPr>
              <a:t>log(n) </a:t>
            </a:r>
            <a:r>
              <a:rPr lang="en-US" sz="2400" dirty="0">
                <a:solidFill>
                  <a:srgbClr val="FFC000"/>
                </a:solidFill>
              </a:rPr>
              <a:t>≪</a:t>
            </a:r>
            <a:r>
              <a:rPr lang="en-US" altLang="en-US" sz="2400" dirty="0">
                <a:solidFill>
                  <a:srgbClr val="FFC000"/>
                </a:solidFill>
              </a:rPr>
              <a:t>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.01</a:t>
            </a:r>
            <a:r>
              <a:rPr lang="en-US" sz="2400" dirty="0">
                <a:solidFill>
                  <a:srgbClr val="FFC000"/>
                </a:solidFill>
              </a:rPr>
              <a:t> ≪</a:t>
            </a:r>
            <a:r>
              <a:rPr lang="en-US" altLang="en-US" sz="2400" dirty="0">
                <a:solidFill>
                  <a:srgbClr val="FFC000"/>
                </a:solidFill>
              </a:rPr>
              <a:t> 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½</a:t>
            </a:r>
            <a:r>
              <a:rPr lang="en-US" altLang="en-US" sz="2400" dirty="0">
                <a:solidFill>
                  <a:srgbClr val="FFC000"/>
                </a:solidFill>
              </a:rPr>
              <a:t> </a:t>
            </a:r>
            <a:endParaRPr lang="en-US" altLang="en-US" sz="2400" dirty="0">
              <a:solidFill>
                <a:srgbClr val="FFFFFF"/>
              </a:solidFill>
            </a:endParaRPr>
          </a:p>
          <a:p>
            <a:pPr lvl="0" eaLnBrk="1" hangingPunct="1">
              <a:spcBef>
                <a:spcPct val="0"/>
              </a:spcBef>
              <a:buNone/>
            </a:pPr>
            <a:r>
              <a:rPr lang="en-US" altLang="en-US" sz="2400" dirty="0">
                <a:solidFill>
                  <a:srgbClr val="FFC000"/>
                </a:solidFill>
              </a:rPr>
              <a:t>          n = 100000000000</a:t>
            </a:r>
          </a:p>
          <a:p>
            <a:pPr lvl="0" eaLnBrk="1" hangingPunct="1">
              <a:spcBef>
                <a:spcPct val="0"/>
              </a:spcBef>
              <a:buNone/>
            </a:pPr>
            <a:r>
              <a:rPr lang="en-US" altLang="en-US" sz="2400" dirty="0">
                <a:solidFill>
                  <a:srgbClr val="FFC000"/>
                </a:solidFill>
              </a:rPr>
              <a:t>          log</a:t>
            </a:r>
            <a:r>
              <a:rPr lang="en-US" altLang="en-US" sz="2400" baseline="-25000" dirty="0">
                <a:solidFill>
                  <a:srgbClr val="FFC000"/>
                </a:solidFill>
              </a:rPr>
              <a:t>10</a:t>
            </a:r>
            <a:r>
              <a:rPr lang="en-US" altLang="en-US" sz="2400" dirty="0">
                <a:solidFill>
                  <a:srgbClr val="FFC000"/>
                </a:solidFill>
              </a:rPr>
              <a:t>(n) = 10,   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½</a:t>
            </a:r>
            <a:r>
              <a:rPr lang="en-US" altLang="en-US" sz="2400" dirty="0">
                <a:solidFill>
                  <a:srgbClr val="FFC000"/>
                </a:solidFill>
              </a:rPr>
              <a:t> = 100000 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8443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2515" name="Group 8"/>
          <p:cNvGrpSpPr>
            <a:grpSpLocks/>
          </p:cNvGrpSpPr>
          <p:nvPr/>
        </p:nvGrpSpPr>
        <p:grpSpPr bwMode="auto">
          <a:xfrm>
            <a:off x="368300" y="919163"/>
            <a:ext cx="1698625" cy="477837"/>
            <a:chOff x="0" y="1133"/>
            <a:chExt cx="516" cy="173"/>
          </a:xfrm>
        </p:grpSpPr>
        <p:sp>
          <p:nvSpPr>
            <p:cNvPr id="192675" name="Rectangle 9"/>
            <p:cNvSpPr>
              <a:spLocks noChangeArrowheads="1"/>
            </p:cNvSpPr>
            <p:nvPr/>
          </p:nvSpPr>
          <p:spPr bwMode="auto">
            <a:xfrm>
              <a:off x="0" y="1133"/>
              <a:ext cx="516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92676" name="Rectangle 10"/>
            <p:cNvSpPr>
              <a:spLocks noChangeArrowheads="1"/>
            </p:cNvSpPr>
            <p:nvPr/>
          </p:nvSpPr>
          <p:spPr bwMode="auto">
            <a:xfrm>
              <a:off x="0" y="1133"/>
              <a:ext cx="516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192516" name="Rectangle 13"/>
          <p:cNvSpPr>
            <a:spLocks noChangeArrowheads="1"/>
          </p:cNvSpPr>
          <p:nvPr/>
        </p:nvSpPr>
        <p:spPr bwMode="auto">
          <a:xfrm>
            <a:off x="2066925" y="919163"/>
            <a:ext cx="4843463" cy="479425"/>
          </a:xfrm>
          <a:prstGeom prst="rect">
            <a:avLst/>
          </a:prstGeom>
          <a:noFill/>
          <a:ln w="12700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pSp>
        <p:nvGrpSpPr>
          <p:cNvPr id="192517" name="Group 17"/>
          <p:cNvGrpSpPr>
            <a:grpSpLocks/>
          </p:cNvGrpSpPr>
          <p:nvPr/>
        </p:nvGrpSpPr>
        <p:grpSpPr bwMode="auto">
          <a:xfrm>
            <a:off x="368300" y="1397000"/>
            <a:ext cx="1698625" cy="477838"/>
            <a:chOff x="0" y="1306"/>
            <a:chExt cx="516" cy="173"/>
          </a:xfrm>
        </p:grpSpPr>
        <p:sp>
          <p:nvSpPr>
            <p:cNvPr id="192673" name="Rectangle 18"/>
            <p:cNvSpPr>
              <a:spLocks noChangeArrowheads="1"/>
            </p:cNvSpPr>
            <p:nvPr/>
          </p:nvSpPr>
          <p:spPr bwMode="auto">
            <a:xfrm>
              <a:off x="0" y="1306"/>
              <a:ext cx="516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1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Schoolbook" pitchFamily="18" charset="0"/>
                  <a:ea typeface="+mn-ea"/>
                  <a:cs typeface="+mn-cs"/>
                </a:rPr>
                <a:t>5</a:t>
              </a:r>
              <a:endParaRPr kumimoji="0" lang="en-CA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92674" name="Rectangle 19"/>
            <p:cNvSpPr>
              <a:spLocks noChangeArrowheads="1"/>
            </p:cNvSpPr>
            <p:nvPr/>
          </p:nvSpPr>
          <p:spPr bwMode="auto">
            <a:xfrm>
              <a:off x="0" y="1306"/>
              <a:ext cx="516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92518" name="Group 20"/>
          <p:cNvGrpSpPr>
            <a:grpSpLocks/>
          </p:cNvGrpSpPr>
          <p:nvPr/>
        </p:nvGrpSpPr>
        <p:grpSpPr bwMode="auto">
          <a:xfrm>
            <a:off x="2066925" y="1397000"/>
            <a:ext cx="1092200" cy="477838"/>
            <a:chOff x="516" y="1306"/>
            <a:chExt cx="332" cy="173"/>
          </a:xfrm>
        </p:grpSpPr>
        <p:sp>
          <p:nvSpPr>
            <p:cNvPr id="192671" name="Rectangle 21"/>
            <p:cNvSpPr>
              <a:spLocks noChangeArrowheads="1"/>
            </p:cNvSpPr>
            <p:nvPr/>
          </p:nvSpPr>
          <p:spPr bwMode="auto">
            <a:xfrm>
              <a:off x="516" y="1306"/>
              <a:ext cx="332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192672" name="Rectangle 22"/>
            <p:cNvSpPr>
              <a:spLocks noChangeArrowheads="1"/>
            </p:cNvSpPr>
            <p:nvPr/>
          </p:nvSpPr>
          <p:spPr bwMode="auto">
            <a:xfrm>
              <a:off x="516" y="1306"/>
              <a:ext cx="332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92519" name="Group 23"/>
          <p:cNvGrpSpPr>
            <a:grpSpLocks/>
          </p:cNvGrpSpPr>
          <p:nvPr/>
        </p:nvGrpSpPr>
        <p:grpSpPr bwMode="auto">
          <a:xfrm>
            <a:off x="3159125" y="1397000"/>
            <a:ext cx="1250950" cy="477838"/>
            <a:chOff x="848" y="1306"/>
            <a:chExt cx="380" cy="173"/>
          </a:xfrm>
        </p:grpSpPr>
        <p:sp>
          <p:nvSpPr>
            <p:cNvPr id="192669" name="Rectangle 24"/>
            <p:cNvSpPr>
              <a:spLocks noChangeArrowheads="1"/>
            </p:cNvSpPr>
            <p:nvPr/>
          </p:nvSpPr>
          <p:spPr bwMode="auto">
            <a:xfrm>
              <a:off x="848" y="1306"/>
              <a:ext cx="380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192670" name="Rectangle 25"/>
            <p:cNvSpPr>
              <a:spLocks noChangeArrowheads="1"/>
            </p:cNvSpPr>
            <p:nvPr/>
          </p:nvSpPr>
          <p:spPr bwMode="auto">
            <a:xfrm>
              <a:off x="848" y="1306"/>
              <a:ext cx="380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92520" name="Group 26"/>
          <p:cNvGrpSpPr>
            <a:grpSpLocks/>
          </p:cNvGrpSpPr>
          <p:nvPr/>
        </p:nvGrpSpPr>
        <p:grpSpPr bwMode="auto">
          <a:xfrm>
            <a:off x="4410075" y="1397000"/>
            <a:ext cx="1092200" cy="477838"/>
            <a:chOff x="1228" y="1306"/>
            <a:chExt cx="332" cy="173"/>
          </a:xfrm>
        </p:grpSpPr>
        <p:sp>
          <p:nvSpPr>
            <p:cNvPr id="192667" name="Rectangle 27"/>
            <p:cNvSpPr>
              <a:spLocks noChangeArrowheads="1"/>
            </p:cNvSpPr>
            <p:nvPr/>
          </p:nvSpPr>
          <p:spPr bwMode="auto">
            <a:xfrm>
              <a:off x="1228" y="1306"/>
              <a:ext cx="332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192668" name="Rectangle 28"/>
            <p:cNvSpPr>
              <a:spLocks noChangeArrowheads="1"/>
            </p:cNvSpPr>
            <p:nvPr/>
          </p:nvSpPr>
          <p:spPr bwMode="auto">
            <a:xfrm>
              <a:off x="1228" y="1306"/>
              <a:ext cx="332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92521" name="Group 29"/>
          <p:cNvGrpSpPr>
            <a:grpSpLocks/>
          </p:cNvGrpSpPr>
          <p:nvPr/>
        </p:nvGrpSpPr>
        <p:grpSpPr bwMode="auto">
          <a:xfrm>
            <a:off x="5502275" y="1397000"/>
            <a:ext cx="1408113" cy="477838"/>
            <a:chOff x="1560" y="1306"/>
            <a:chExt cx="428" cy="173"/>
          </a:xfrm>
        </p:grpSpPr>
        <p:sp>
          <p:nvSpPr>
            <p:cNvPr id="192665" name="Rectangle 30"/>
            <p:cNvSpPr>
              <a:spLocks noChangeArrowheads="1"/>
            </p:cNvSpPr>
            <p:nvPr/>
          </p:nvSpPr>
          <p:spPr bwMode="auto">
            <a:xfrm>
              <a:off x="1560" y="1306"/>
              <a:ext cx="428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192666" name="Rectangle 31"/>
            <p:cNvSpPr>
              <a:spLocks noChangeArrowheads="1"/>
            </p:cNvSpPr>
            <p:nvPr/>
          </p:nvSpPr>
          <p:spPr bwMode="auto">
            <a:xfrm>
              <a:off x="1560" y="1306"/>
              <a:ext cx="428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192522" name="Rectangle 34"/>
          <p:cNvSpPr>
            <a:spLocks noChangeArrowheads="1"/>
          </p:cNvSpPr>
          <p:nvPr/>
        </p:nvSpPr>
        <p:spPr bwMode="auto">
          <a:xfrm>
            <a:off x="6919913" y="1397000"/>
            <a:ext cx="1922462" cy="477838"/>
          </a:xfrm>
          <a:prstGeom prst="rect">
            <a:avLst/>
          </a:prstGeom>
          <a:noFill/>
          <a:ln w="12700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pSp>
        <p:nvGrpSpPr>
          <p:cNvPr id="192523" name="Group 35"/>
          <p:cNvGrpSpPr>
            <a:grpSpLocks/>
          </p:cNvGrpSpPr>
          <p:nvPr/>
        </p:nvGrpSpPr>
        <p:grpSpPr bwMode="auto">
          <a:xfrm>
            <a:off x="368300" y="1874838"/>
            <a:ext cx="1698625" cy="690562"/>
            <a:chOff x="0" y="1479"/>
            <a:chExt cx="516" cy="250"/>
          </a:xfrm>
        </p:grpSpPr>
        <p:sp>
          <p:nvSpPr>
            <p:cNvPr id="192663" name="Rectangle 36"/>
            <p:cNvSpPr>
              <a:spLocks noChangeArrowheads="1"/>
            </p:cNvSpPr>
            <p:nvPr/>
          </p:nvSpPr>
          <p:spPr bwMode="auto">
            <a:xfrm>
              <a:off x="0" y="1479"/>
              <a:ext cx="516" cy="250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log </a:t>
              </a:r>
              <a:r>
                <a:rPr kumimoji="0" lang="en-CA" altLang="en-US" sz="2800" b="1" i="1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Schoolbook" pitchFamily="18" charset="0"/>
                  <a:ea typeface="+mn-ea"/>
                  <a:cs typeface="+mn-cs"/>
                </a:rPr>
                <a:t>n</a:t>
              </a:r>
              <a:r>
                <a:rPr kumimoji="0" lang="en-CA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  </a:t>
              </a:r>
            </a:p>
          </p:txBody>
        </p:sp>
        <p:sp>
          <p:nvSpPr>
            <p:cNvPr id="192664" name="Rectangle 37"/>
            <p:cNvSpPr>
              <a:spLocks noChangeArrowheads="1"/>
            </p:cNvSpPr>
            <p:nvPr/>
          </p:nvSpPr>
          <p:spPr bwMode="auto">
            <a:xfrm>
              <a:off x="0" y="1479"/>
              <a:ext cx="516" cy="250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92524" name="Group 38"/>
          <p:cNvGrpSpPr>
            <a:grpSpLocks/>
          </p:cNvGrpSpPr>
          <p:nvPr/>
        </p:nvGrpSpPr>
        <p:grpSpPr bwMode="auto">
          <a:xfrm>
            <a:off x="2066925" y="1874838"/>
            <a:ext cx="1092200" cy="690562"/>
            <a:chOff x="516" y="1479"/>
            <a:chExt cx="332" cy="250"/>
          </a:xfrm>
        </p:grpSpPr>
        <p:sp>
          <p:nvSpPr>
            <p:cNvPr id="192661" name="Rectangle 39"/>
            <p:cNvSpPr>
              <a:spLocks noChangeArrowheads="1"/>
            </p:cNvSpPr>
            <p:nvPr/>
          </p:nvSpPr>
          <p:spPr bwMode="auto">
            <a:xfrm>
              <a:off x="516" y="1479"/>
              <a:ext cx="332" cy="250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3</a:t>
              </a:r>
            </a:p>
          </p:txBody>
        </p:sp>
        <p:sp>
          <p:nvSpPr>
            <p:cNvPr id="192662" name="Rectangle 40"/>
            <p:cNvSpPr>
              <a:spLocks noChangeArrowheads="1"/>
            </p:cNvSpPr>
            <p:nvPr/>
          </p:nvSpPr>
          <p:spPr bwMode="auto">
            <a:xfrm>
              <a:off x="516" y="1479"/>
              <a:ext cx="332" cy="250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92525" name="Group 41"/>
          <p:cNvGrpSpPr>
            <a:grpSpLocks/>
          </p:cNvGrpSpPr>
          <p:nvPr/>
        </p:nvGrpSpPr>
        <p:grpSpPr bwMode="auto">
          <a:xfrm>
            <a:off x="3159125" y="1874838"/>
            <a:ext cx="1250950" cy="690562"/>
            <a:chOff x="848" y="1479"/>
            <a:chExt cx="380" cy="250"/>
          </a:xfrm>
        </p:grpSpPr>
        <p:sp>
          <p:nvSpPr>
            <p:cNvPr id="192659" name="Rectangle 42"/>
            <p:cNvSpPr>
              <a:spLocks noChangeArrowheads="1"/>
            </p:cNvSpPr>
            <p:nvPr/>
          </p:nvSpPr>
          <p:spPr bwMode="auto">
            <a:xfrm>
              <a:off x="848" y="1479"/>
              <a:ext cx="380" cy="250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6</a:t>
              </a:r>
            </a:p>
          </p:txBody>
        </p:sp>
        <p:sp>
          <p:nvSpPr>
            <p:cNvPr id="192660" name="Rectangle 43"/>
            <p:cNvSpPr>
              <a:spLocks noChangeArrowheads="1"/>
            </p:cNvSpPr>
            <p:nvPr/>
          </p:nvSpPr>
          <p:spPr bwMode="auto">
            <a:xfrm>
              <a:off x="848" y="1479"/>
              <a:ext cx="380" cy="250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92526" name="Group 44"/>
          <p:cNvGrpSpPr>
            <a:grpSpLocks/>
          </p:cNvGrpSpPr>
          <p:nvPr/>
        </p:nvGrpSpPr>
        <p:grpSpPr bwMode="auto">
          <a:xfrm>
            <a:off x="4410075" y="1874838"/>
            <a:ext cx="1092200" cy="690562"/>
            <a:chOff x="1228" y="1479"/>
            <a:chExt cx="332" cy="250"/>
          </a:xfrm>
        </p:grpSpPr>
        <p:sp>
          <p:nvSpPr>
            <p:cNvPr id="192657" name="Rectangle 45"/>
            <p:cNvSpPr>
              <a:spLocks noChangeArrowheads="1"/>
            </p:cNvSpPr>
            <p:nvPr/>
          </p:nvSpPr>
          <p:spPr bwMode="auto">
            <a:xfrm>
              <a:off x="1228" y="1479"/>
              <a:ext cx="332" cy="250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9</a:t>
              </a:r>
            </a:p>
          </p:txBody>
        </p:sp>
        <p:sp>
          <p:nvSpPr>
            <p:cNvPr id="192658" name="Rectangle 46"/>
            <p:cNvSpPr>
              <a:spLocks noChangeArrowheads="1"/>
            </p:cNvSpPr>
            <p:nvPr/>
          </p:nvSpPr>
          <p:spPr bwMode="auto">
            <a:xfrm>
              <a:off x="1228" y="1479"/>
              <a:ext cx="332" cy="250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92527" name="Group 47"/>
          <p:cNvGrpSpPr>
            <a:grpSpLocks/>
          </p:cNvGrpSpPr>
          <p:nvPr/>
        </p:nvGrpSpPr>
        <p:grpSpPr bwMode="auto">
          <a:xfrm>
            <a:off x="5502275" y="1874838"/>
            <a:ext cx="1408113" cy="690562"/>
            <a:chOff x="1560" y="1479"/>
            <a:chExt cx="428" cy="250"/>
          </a:xfrm>
        </p:grpSpPr>
        <p:sp>
          <p:nvSpPr>
            <p:cNvPr id="192655" name="Rectangle 48"/>
            <p:cNvSpPr>
              <a:spLocks noChangeArrowheads="1"/>
            </p:cNvSpPr>
            <p:nvPr/>
          </p:nvSpPr>
          <p:spPr bwMode="auto">
            <a:xfrm>
              <a:off x="1560" y="1479"/>
              <a:ext cx="428" cy="250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13</a:t>
              </a:r>
            </a:p>
          </p:txBody>
        </p:sp>
        <p:sp>
          <p:nvSpPr>
            <p:cNvPr id="192656" name="Rectangle 49"/>
            <p:cNvSpPr>
              <a:spLocks noChangeArrowheads="1"/>
            </p:cNvSpPr>
            <p:nvPr/>
          </p:nvSpPr>
          <p:spPr bwMode="auto">
            <a:xfrm>
              <a:off x="1560" y="1479"/>
              <a:ext cx="428" cy="250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92528" name="Group 50"/>
          <p:cNvGrpSpPr>
            <a:grpSpLocks/>
          </p:cNvGrpSpPr>
          <p:nvPr/>
        </p:nvGrpSpPr>
        <p:grpSpPr bwMode="auto">
          <a:xfrm>
            <a:off x="6910388" y="1874838"/>
            <a:ext cx="1922462" cy="690562"/>
            <a:chOff x="1988" y="1479"/>
            <a:chExt cx="584" cy="250"/>
          </a:xfrm>
        </p:grpSpPr>
        <p:sp>
          <p:nvSpPr>
            <p:cNvPr id="192653" name="Rectangle 51"/>
            <p:cNvSpPr>
              <a:spLocks noChangeArrowheads="1"/>
            </p:cNvSpPr>
            <p:nvPr/>
          </p:nvSpPr>
          <p:spPr bwMode="auto">
            <a:xfrm>
              <a:off x="1988" y="1479"/>
              <a:ext cx="584" cy="250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amoeba</a:t>
              </a:r>
            </a:p>
          </p:txBody>
        </p:sp>
        <p:sp>
          <p:nvSpPr>
            <p:cNvPr id="192654" name="Rectangle 52"/>
            <p:cNvSpPr>
              <a:spLocks noChangeArrowheads="1"/>
            </p:cNvSpPr>
            <p:nvPr/>
          </p:nvSpPr>
          <p:spPr bwMode="auto">
            <a:xfrm>
              <a:off x="1988" y="1479"/>
              <a:ext cx="584" cy="250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92529" name="Group 53"/>
          <p:cNvGrpSpPr>
            <a:grpSpLocks/>
          </p:cNvGrpSpPr>
          <p:nvPr/>
        </p:nvGrpSpPr>
        <p:grpSpPr bwMode="auto">
          <a:xfrm>
            <a:off x="368300" y="2565400"/>
            <a:ext cx="1698625" cy="771525"/>
            <a:chOff x="0" y="1729"/>
            <a:chExt cx="516" cy="279"/>
          </a:xfrm>
        </p:grpSpPr>
        <p:sp>
          <p:nvSpPr>
            <p:cNvPr id="192651" name="Rectangle 54"/>
            <p:cNvSpPr>
              <a:spLocks noChangeArrowheads="1"/>
            </p:cNvSpPr>
            <p:nvPr/>
          </p:nvSpPr>
          <p:spPr bwMode="auto">
            <a:xfrm>
              <a:off x="0" y="1729"/>
              <a:ext cx="516" cy="279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1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Schoolbook" pitchFamily="18" charset="0"/>
                  <a:ea typeface="+mn-ea"/>
                  <a:cs typeface="+mn-cs"/>
                </a:rPr>
                <a:t>n</a:t>
              </a:r>
              <a:r>
                <a:rPr kumimoji="0" lang="en-US" altLang="en-US" sz="2800" b="0" i="0" u="none" strike="noStrike" kern="1200" cap="none" spc="0" normalizeH="0" baseline="3000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1/2</a:t>
              </a:r>
              <a:endParaRPr kumimoji="0" lang="en-CA" altLang="en-US" sz="2800" b="0" i="0" u="none" strike="noStrike" kern="1200" cap="none" spc="0" normalizeH="0" baseline="3000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92652" name="Rectangle 55"/>
            <p:cNvSpPr>
              <a:spLocks noChangeArrowheads="1"/>
            </p:cNvSpPr>
            <p:nvPr/>
          </p:nvSpPr>
          <p:spPr bwMode="auto">
            <a:xfrm>
              <a:off x="0" y="1729"/>
              <a:ext cx="516" cy="279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92530" name="Group 56"/>
          <p:cNvGrpSpPr>
            <a:grpSpLocks/>
          </p:cNvGrpSpPr>
          <p:nvPr/>
        </p:nvGrpSpPr>
        <p:grpSpPr bwMode="auto">
          <a:xfrm>
            <a:off x="2066925" y="2565400"/>
            <a:ext cx="1092200" cy="771525"/>
            <a:chOff x="516" y="1729"/>
            <a:chExt cx="332" cy="279"/>
          </a:xfrm>
        </p:grpSpPr>
        <p:sp>
          <p:nvSpPr>
            <p:cNvPr id="192649" name="Rectangle 57"/>
            <p:cNvSpPr>
              <a:spLocks noChangeArrowheads="1"/>
            </p:cNvSpPr>
            <p:nvPr/>
          </p:nvSpPr>
          <p:spPr bwMode="auto">
            <a:xfrm>
              <a:off x="516" y="1729"/>
              <a:ext cx="332" cy="279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3</a:t>
              </a:r>
            </a:p>
          </p:txBody>
        </p:sp>
        <p:sp>
          <p:nvSpPr>
            <p:cNvPr id="192650" name="Rectangle 58"/>
            <p:cNvSpPr>
              <a:spLocks noChangeArrowheads="1"/>
            </p:cNvSpPr>
            <p:nvPr/>
          </p:nvSpPr>
          <p:spPr bwMode="auto">
            <a:xfrm>
              <a:off x="516" y="1729"/>
              <a:ext cx="332" cy="279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92531" name="Group 59"/>
          <p:cNvGrpSpPr>
            <a:grpSpLocks/>
          </p:cNvGrpSpPr>
          <p:nvPr/>
        </p:nvGrpSpPr>
        <p:grpSpPr bwMode="auto">
          <a:xfrm>
            <a:off x="3159125" y="2565400"/>
            <a:ext cx="1250950" cy="771525"/>
            <a:chOff x="848" y="1729"/>
            <a:chExt cx="380" cy="279"/>
          </a:xfrm>
        </p:grpSpPr>
        <p:sp>
          <p:nvSpPr>
            <p:cNvPr id="192647" name="Rectangle 60"/>
            <p:cNvSpPr>
              <a:spLocks noChangeArrowheads="1"/>
            </p:cNvSpPr>
            <p:nvPr/>
          </p:nvSpPr>
          <p:spPr bwMode="auto">
            <a:xfrm>
              <a:off x="848" y="1729"/>
              <a:ext cx="380" cy="279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10</a:t>
              </a:r>
            </a:p>
          </p:txBody>
        </p:sp>
        <p:sp>
          <p:nvSpPr>
            <p:cNvPr id="192648" name="Rectangle 61"/>
            <p:cNvSpPr>
              <a:spLocks noChangeArrowheads="1"/>
            </p:cNvSpPr>
            <p:nvPr/>
          </p:nvSpPr>
          <p:spPr bwMode="auto">
            <a:xfrm>
              <a:off x="848" y="1729"/>
              <a:ext cx="380" cy="279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92532" name="Group 62"/>
          <p:cNvGrpSpPr>
            <a:grpSpLocks/>
          </p:cNvGrpSpPr>
          <p:nvPr/>
        </p:nvGrpSpPr>
        <p:grpSpPr bwMode="auto">
          <a:xfrm>
            <a:off x="4410075" y="2565400"/>
            <a:ext cx="1092200" cy="771525"/>
            <a:chOff x="1228" y="1729"/>
            <a:chExt cx="332" cy="279"/>
          </a:xfrm>
        </p:grpSpPr>
        <p:sp>
          <p:nvSpPr>
            <p:cNvPr id="192645" name="Rectangle 63"/>
            <p:cNvSpPr>
              <a:spLocks noChangeArrowheads="1"/>
            </p:cNvSpPr>
            <p:nvPr/>
          </p:nvSpPr>
          <p:spPr bwMode="auto">
            <a:xfrm>
              <a:off x="1228" y="1729"/>
              <a:ext cx="332" cy="279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31</a:t>
              </a:r>
            </a:p>
          </p:txBody>
        </p:sp>
        <p:sp>
          <p:nvSpPr>
            <p:cNvPr id="192646" name="Rectangle 64"/>
            <p:cNvSpPr>
              <a:spLocks noChangeArrowheads="1"/>
            </p:cNvSpPr>
            <p:nvPr/>
          </p:nvSpPr>
          <p:spPr bwMode="auto">
            <a:xfrm>
              <a:off x="1228" y="1729"/>
              <a:ext cx="332" cy="279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92533" name="Group 65"/>
          <p:cNvGrpSpPr>
            <a:grpSpLocks/>
          </p:cNvGrpSpPr>
          <p:nvPr/>
        </p:nvGrpSpPr>
        <p:grpSpPr bwMode="auto">
          <a:xfrm>
            <a:off x="5502275" y="2565400"/>
            <a:ext cx="1408113" cy="771525"/>
            <a:chOff x="1560" y="1729"/>
            <a:chExt cx="428" cy="279"/>
          </a:xfrm>
        </p:grpSpPr>
        <p:sp>
          <p:nvSpPr>
            <p:cNvPr id="192643" name="Rectangle 66"/>
            <p:cNvSpPr>
              <a:spLocks noChangeArrowheads="1"/>
            </p:cNvSpPr>
            <p:nvPr/>
          </p:nvSpPr>
          <p:spPr bwMode="auto">
            <a:xfrm>
              <a:off x="1560" y="1729"/>
              <a:ext cx="428" cy="279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100</a:t>
              </a:r>
            </a:p>
          </p:txBody>
        </p:sp>
        <p:sp>
          <p:nvSpPr>
            <p:cNvPr id="192644" name="Rectangle 67"/>
            <p:cNvSpPr>
              <a:spLocks noChangeArrowheads="1"/>
            </p:cNvSpPr>
            <p:nvPr/>
          </p:nvSpPr>
          <p:spPr bwMode="auto">
            <a:xfrm>
              <a:off x="1560" y="1729"/>
              <a:ext cx="428" cy="279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92534" name="Group 68"/>
          <p:cNvGrpSpPr>
            <a:grpSpLocks/>
          </p:cNvGrpSpPr>
          <p:nvPr/>
        </p:nvGrpSpPr>
        <p:grpSpPr bwMode="auto">
          <a:xfrm>
            <a:off x="6910388" y="2565400"/>
            <a:ext cx="1922462" cy="771525"/>
            <a:chOff x="1988" y="1729"/>
            <a:chExt cx="584" cy="279"/>
          </a:xfrm>
        </p:grpSpPr>
        <p:sp>
          <p:nvSpPr>
            <p:cNvPr id="192641" name="Rectangle 69"/>
            <p:cNvSpPr>
              <a:spLocks noChangeArrowheads="1"/>
            </p:cNvSpPr>
            <p:nvPr/>
          </p:nvSpPr>
          <p:spPr bwMode="auto">
            <a:xfrm>
              <a:off x="1988" y="1729"/>
              <a:ext cx="584" cy="279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bird</a:t>
              </a:r>
            </a:p>
          </p:txBody>
        </p:sp>
        <p:sp>
          <p:nvSpPr>
            <p:cNvPr id="192642" name="Rectangle 70"/>
            <p:cNvSpPr>
              <a:spLocks noChangeArrowheads="1"/>
            </p:cNvSpPr>
            <p:nvPr/>
          </p:nvSpPr>
          <p:spPr bwMode="auto">
            <a:xfrm>
              <a:off x="1988" y="1729"/>
              <a:ext cx="584" cy="279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92535" name="Group 71"/>
          <p:cNvGrpSpPr>
            <a:grpSpLocks/>
          </p:cNvGrpSpPr>
          <p:nvPr/>
        </p:nvGrpSpPr>
        <p:grpSpPr bwMode="auto">
          <a:xfrm>
            <a:off x="368300" y="3336925"/>
            <a:ext cx="1698625" cy="477838"/>
            <a:chOff x="0" y="2008"/>
            <a:chExt cx="516" cy="173"/>
          </a:xfrm>
        </p:grpSpPr>
        <p:sp>
          <p:nvSpPr>
            <p:cNvPr id="192639" name="Rectangle 72"/>
            <p:cNvSpPr>
              <a:spLocks noChangeArrowheads="1"/>
            </p:cNvSpPr>
            <p:nvPr/>
          </p:nvSpPr>
          <p:spPr bwMode="auto">
            <a:xfrm>
              <a:off x="0" y="2008"/>
              <a:ext cx="516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1" i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 pitchFamily="18" charset="0"/>
                <a:ea typeface="+mn-ea"/>
                <a:cs typeface="+mn-cs"/>
              </a:endParaRPr>
            </a:p>
          </p:txBody>
        </p:sp>
        <p:sp>
          <p:nvSpPr>
            <p:cNvPr id="192640" name="Rectangle 73"/>
            <p:cNvSpPr>
              <a:spLocks noChangeArrowheads="1"/>
            </p:cNvSpPr>
            <p:nvPr/>
          </p:nvSpPr>
          <p:spPr bwMode="auto">
            <a:xfrm>
              <a:off x="0" y="2008"/>
              <a:ext cx="516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92536" name="Group 74"/>
          <p:cNvGrpSpPr>
            <a:grpSpLocks/>
          </p:cNvGrpSpPr>
          <p:nvPr/>
        </p:nvGrpSpPr>
        <p:grpSpPr bwMode="auto">
          <a:xfrm>
            <a:off x="2066925" y="3336925"/>
            <a:ext cx="1092200" cy="477838"/>
            <a:chOff x="516" y="2008"/>
            <a:chExt cx="332" cy="173"/>
          </a:xfrm>
        </p:grpSpPr>
        <p:sp>
          <p:nvSpPr>
            <p:cNvPr id="192637" name="Rectangle 75"/>
            <p:cNvSpPr>
              <a:spLocks noChangeArrowheads="1"/>
            </p:cNvSpPr>
            <p:nvPr/>
          </p:nvSpPr>
          <p:spPr bwMode="auto">
            <a:xfrm>
              <a:off x="516" y="2008"/>
              <a:ext cx="332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10</a:t>
              </a:r>
            </a:p>
          </p:txBody>
        </p:sp>
        <p:sp>
          <p:nvSpPr>
            <p:cNvPr id="192638" name="Rectangle 76"/>
            <p:cNvSpPr>
              <a:spLocks noChangeArrowheads="1"/>
            </p:cNvSpPr>
            <p:nvPr/>
          </p:nvSpPr>
          <p:spPr bwMode="auto">
            <a:xfrm>
              <a:off x="516" y="2008"/>
              <a:ext cx="332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92537" name="Group 77"/>
          <p:cNvGrpSpPr>
            <a:grpSpLocks/>
          </p:cNvGrpSpPr>
          <p:nvPr/>
        </p:nvGrpSpPr>
        <p:grpSpPr bwMode="auto">
          <a:xfrm>
            <a:off x="3159125" y="3336925"/>
            <a:ext cx="1250950" cy="477838"/>
            <a:chOff x="848" y="2008"/>
            <a:chExt cx="380" cy="173"/>
          </a:xfrm>
        </p:grpSpPr>
        <p:sp>
          <p:nvSpPr>
            <p:cNvPr id="192635" name="Rectangle 78"/>
            <p:cNvSpPr>
              <a:spLocks noChangeArrowheads="1"/>
            </p:cNvSpPr>
            <p:nvPr/>
          </p:nvSpPr>
          <p:spPr bwMode="auto">
            <a:xfrm>
              <a:off x="848" y="2008"/>
              <a:ext cx="380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100</a:t>
              </a:r>
            </a:p>
          </p:txBody>
        </p:sp>
        <p:sp>
          <p:nvSpPr>
            <p:cNvPr id="192636" name="Rectangle 79"/>
            <p:cNvSpPr>
              <a:spLocks noChangeArrowheads="1"/>
            </p:cNvSpPr>
            <p:nvPr/>
          </p:nvSpPr>
          <p:spPr bwMode="auto">
            <a:xfrm>
              <a:off x="848" y="2008"/>
              <a:ext cx="380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92538" name="Group 80"/>
          <p:cNvGrpSpPr>
            <a:grpSpLocks/>
          </p:cNvGrpSpPr>
          <p:nvPr/>
        </p:nvGrpSpPr>
        <p:grpSpPr bwMode="auto">
          <a:xfrm>
            <a:off x="4410075" y="3336925"/>
            <a:ext cx="1092200" cy="477838"/>
            <a:chOff x="1228" y="2008"/>
            <a:chExt cx="332" cy="173"/>
          </a:xfrm>
        </p:grpSpPr>
        <p:sp>
          <p:nvSpPr>
            <p:cNvPr id="192633" name="Rectangle 81"/>
            <p:cNvSpPr>
              <a:spLocks noChangeArrowheads="1"/>
            </p:cNvSpPr>
            <p:nvPr/>
          </p:nvSpPr>
          <p:spPr bwMode="auto">
            <a:xfrm>
              <a:off x="1228" y="2008"/>
              <a:ext cx="332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1,000</a:t>
              </a:r>
            </a:p>
          </p:txBody>
        </p:sp>
        <p:sp>
          <p:nvSpPr>
            <p:cNvPr id="192634" name="Rectangle 82"/>
            <p:cNvSpPr>
              <a:spLocks noChangeArrowheads="1"/>
            </p:cNvSpPr>
            <p:nvPr/>
          </p:nvSpPr>
          <p:spPr bwMode="auto">
            <a:xfrm>
              <a:off x="1228" y="2008"/>
              <a:ext cx="332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92539" name="Group 83"/>
          <p:cNvGrpSpPr>
            <a:grpSpLocks/>
          </p:cNvGrpSpPr>
          <p:nvPr/>
        </p:nvGrpSpPr>
        <p:grpSpPr bwMode="auto">
          <a:xfrm>
            <a:off x="5502275" y="3336925"/>
            <a:ext cx="1408113" cy="477838"/>
            <a:chOff x="1560" y="2008"/>
            <a:chExt cx="428" cy="173"/>
          </a:xfrm>
        </p:grpSpPr>
        <p:sp>
          <p:nvSpPr>
            <p:cNvPr id="192631" name="Rectangle 84"/>
            <p:cNvSpPr>
              <a:spLocks noChangeArrowheads="1"/>
            </p:cNvSpPr>
            <p:nvPr/>
          </p:nvSpPr>
          <p:spPr bwMode="auto">
            <a:xfrm>
              <a:off x="1560" y="2008"/>
              <a:ext cx="428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10,000</a:t>
              </a:r>
            </a:p>
          </p:txBody>
        </p:sp>
        <p:sp>
          <p:nvSpPr>
            <p:cNvPr id="192632" name="Rectangle 85"/>
            <p:cNvSpPr>
              <a:spLocks noChangeArrowheads="1"/>
            </p:cNvSpPr>
            <p:nvPr/>
          </p:nvSpPr>
          <p:spPr bwMode="auto">
            <a:xfrm>
              <a:off x="1560" y="2008"/>
              <a:ext cx="428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92540" name="Group 86"/>
          <p:cNvGrpSpPr>
            <a:grpSpLocks/>
          </p:cNvGrpSpPr>
          <p:nvPr/>
        </p:nvGrpSpPr>
        <p:grpSpPr bwMode="auto">
          <a:xfrm>
            <a:off x="6910388" y="3336925"/>
            <a:ext cx="1922462" cy="477838"/>
            <a:chOff x="1988" y="2008"/>
            <a:chExt cx="584" cy="173"/>
          </a:xfrm>
        </p:grpSpPr>
        <p:sp>
          <p:nvSpPr>
            <p:cNvPr id="192629" name="Rectangle 87"/>
            <p:cNvSpPr>
              <a:spLocks noChangeArrowheads="1"/>
            </p:cNvSpPr>
            <p:nvPr/>
          </p:nvSpPr>
          <p:spPr bwMode="auto">
            <a:xfrm>
              <a:off x="1988" y="2008"/>
              <a:ext cx="584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human</a:t>
              </a:r>
            </a:p>
          </p:txBody>
        </p:sp>
        <p:sp>
          <p:nvSpPr>
            <p:cNvPr id="192630" name="Rectangle 88"/>
            <p:cNvSpPr>
              <a:spLocks noChangeArrowheads="1"/>
            </p:cNvSpPr>
            <p:nvPr/>
          </p:nvSpPr>
          <p:spPr bwMode="auto">
            <a:xfrm>
              <a:off x="1988" y="2008"/>
              <a:ext cx="584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92541" name="Group 89"/>
          <p:cNvGrpSpPr>
            <a:grpSpLocks/>
          </p:cNvGrpSpPr>
          <p:nvPr/>
        </p:nvGrpSpPr>
        <p:grpSpPr bwMode="auto">
          <a:xfrm>
            <a:off x="368300" y="3814763"/>
            <a:ext cx="1698625" cy="690562"/>
            <a:chOff x="0" y="2181"/>
            <a:chExt cx="516" cy="250"/>
          </a:xfrm>
        </p:grpSpPr>
        <p:sp>
          <p:nvSpPr>
            <p:cNvPr id="192627" name="Rectangle 90"/>
            <p:cNvSpPr>
              <a:spLocks noChangeArrowheads="1"/>
            </p:cNvSpPr>
            <p:nvPr/>
          </p:nvSpPr>
          <p:spPr bwMode="auto">
            <a:xfrm>
              <a:off x="0" y="2181"/>
              <a:ext cx="516" cy="250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1" i="1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Schoolbook" pitchFamily="18" charset="0"/>
                  <a:ea typeface="+mn-ea"/>
                  <a:cs typeface="+mn-cs"/>
                </a:rPr>
                <a:t>n</a:t>
              </a:r>
              <a:r>
                <a:rPr kumimoji="0" lang="en-US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 log </a:t>
              </a:r>
              <a:r>
                <a:rPr kumimoji="0" lang="en-CA" altLang="en-US" sz="2800" b="1" i="1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Schoolbook" pitchFamily="18" charset="0"/>
                  <a:ea typeface="+mn-ea"/>
                  <a:cs typeface="+mn-cs"/>
                </a:rPr>
                <a:t>n</a:t>
              </a:r>
            </a:p>
          </p:txBody>
        </p:sp>
        <p:sp>
          <p:nvSpPr>
            <p:cNvPr id="192628" name="Rectangle 91"/>
            <p:cNvSpPr>
              <a:spLocks noChangeArrowheads="1"/>
            </p:cNvSpPr>
            <p:nvPr/>
          </p:nvSpPr>
          <p:spPr bwMode="auto">
            <a:xfrm>
              <a:off x="0" y="2181"/>
              <a:ext cx="516" cy="250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92542" name="Group 92"/>
          <p:cNvGrpSpPr>
            <a:grpSpLocks/>
          </p:cNvGrpSpPr>
          <p:nvPr/>
        </p:nvGrpSpPr>
        <p:grpSpPr bwMode="auto">
          <a:xfrm>
            <a:off x="2066925" y="3814763"/>
            <a:ext cx="1092200" cy="690562"/>
            <a:chOff x="516" y="2181"/>
            <a:chExt cx="332" cy="250"/>
          </a:xfrm>
        </p:grpSpPr>
        <p:sp>
          <p:nvSpPr>
            <p:cNvPr id="192625" name="Rectangle 93"/>
            <p:cNvSpPr>
              <a:spLocks noChangeArrowheads="1"/>
            </p:cNvSpPr>
            <p:nvPr/>
          </p:nvSpPr>
          <p:spPr bwMode="auto">
            <a:xfrm>
              <a:off x="516" y="2181"/>
              <a:ext cx="332" cy="250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30</a:t>
              </a:r>
            </a:p>
          </p:txBody>
        </p:sp>
        <p:sp>
          <p:nvSpPr>
            <p:cNvPr id="192626" name="Rectangle 94"/>
            <p:cNvSpPr>
              <a:spLocks noChangeArrowheads="1"/>
            </p:cNvSpPr>
            <p:nvPr/>
          </p:nvSpPr>
          <p:spPr bwMode="auto">
            <a:xfrm>
              <a:off x="516" y="2181"/>
              <a:ext cx="332" cy="250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92543" name="Group 95"/>
          <p:cNvGrpSpPr>
            <a:grpSpLocks/>
          </p:cNvGrpSpPr>
          <p:nvPr/>
        </p:nvGrpSpPr>
        <p:grpSpPr bwMode="auto">
          <a:xfrm>
            <a:off x="3159125" y="3814763"/>
            <a:ext cx="1250950" cy="690562"/>
            <a:chOff x="848" y="2181"/>
            <a:chExt cx="380" cy="250"/>
          </a:xfrm>
        </p:grpSpPr>
        <p:sp>
          <p:nvSpPr>
            <p:cNvPr id="192623" name="Rectangle 96"/>
            <p:cNvSpPr>
              <a:spLocks noChangeArrowheads="1"/>
            </p:cNvSpPr>
            <p:nvPr/>
          </p:nvSpPr>
          <p:spPr bwMode="auto">
            <a:xfrm>
              <a:off x="848" y="2181"/>
              <a:ext cx="380" cy="250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600</a:t>
              </a:r>
            </a:p>
          </p:txBody>
        </p:sp>
        <p:sp>
          <p:nvSpPr>
            <p:cNvPr id="192624" name="Rectangle 97"/>
            <p:cNvSpPr>
              <a:spLocks noChangeArrowheads="1"/>
            </p:cNvSpPr>
            <p:nvPr/>
          </p:nvSpPr>
          <p:spPr bwMode="auto">
            <a:xfrm>
              <a:off x="848" y="2181"/>
              <a:ext cx="380" cy="250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92544" name="Group 98"/>
          <p:cNvGrpSpPr>
            <a:grpSpLocks/>
          </p:cNvGrpSpPr>
          <p:nvPr/>
        </p:nvGrpSpPr>
        <p:grpSpPr bwMode="auto">
          <a:xfrm>
            <a:off x="4410075" y="3814763"/>
            <a:ext cx="1092200" cy="690562"/>
            <a:chOff x="1228" y="2181"/>
            <a:chExt cx="332" cy="250"/>
          </a:xfrm>
        </p:grpSpPr>
        <p:sp>
          <p:nvSpPr>
            <p:cNvPr id="192621" name="Rectangle 99"/>
            <p:cNvSpPr>
              <a:spLocks noChangeArrowheads="1"/>
            </p:cNvSpPr>
            <p:nvPr/>
          </p:nvSpPr>
          <p:spPr bwMode="auto">
            <a:xfrm>
              <a:off x="1228" y="2181"/>
              <a:ext cx="332" cy="250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9,000</a:t>
              </a:r>
            </a:p>
          </p:txBody>
        </p:sp>
        <p:sp>
          <p:nvSpPr>
            <p:cNvPr id="192622" name="Rectangle 100"/>
            <p:cNvSpPr>
              <a:spLocks noChangeArrowheads="1"/>
            </p:cNvSpPr>
            <p:nvPr/>
          </p:nvSpPr>
          <p:spPr bwMode="auto">
            <a:xfrm>
              <a:off x="1228" y="2181"/>
              <a:ext cx="332" cy="250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92545" name="Group 101"/>
          <p:cNvGrpSpPr>
            <a:grpSpLocks/>
          </p:cNvGrpSpPr>
          <p:nvPr/>
        </p:nvGrpSpPr>
        <p:grpSpPr bwMode="auto">
          <a:xfrm>
            <a:off x="5502275" y="3814763"/>
            <a:ext cx="1408113" cy="690562"/>
            <a:chOff x="1560" y="2181"/>
            <a:chExt cx="428" cy="250"/>
          </a:xfrm>
        </p:grpSpPr>
        <p:sp>
          <p:nvSpPr>
            <p:cNvPr id="192619" name="Rectangle 102"/>
            <p:cNvSpPr>
              <a:spLocks noChangeArrowheads="1"/>
            </p:cNvSpPr>
            <p:nvPr/>
          </p:nvSpPr>
          <p:spPr bwMode="auto">
            <a:xfrm>
              <a:off x="1560" y="2181"/>
              <a:ext cx="428" cy="250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130,000</a:t>
              </a:r>
            </a:p>
          </p:txBody>
        </p:sp>
        <p:sp>
          <p:nvSpPr>
            <p:cNvPr id="192620" name="Rectangle 103"/>
            <p:cNvSpPr>
              <a:spLocks noChangeArrowheads="1"/>
            </p:cNvSpPr>
            <p:nvPr/>
          </p:nvSpPr>
          <p:spPr bwMode="auto">
            <a:xfrm>
              <a:off x="1560" y="2181"/>
              <a:ext cx="428" cy="250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92546" name="Group 104"/>
          <p:cNvGrpSpPr>
            <a:grpSpLocks/>
          </p:cNvGrpSpPr>
          <p:nvPr/>
        </p:nvGrpSpPr>
        <p:grpSpPr bwMode="auto">
          <a:xfrm>
            <a:off x="6910388" y="3814763"/>
            <a:ext cx="1922462" cy="690562"/>
            <a:chOff x="1988" y="2181"/>
            <a:chExt cx="584" cy="250"/>
          </a:xfrm>
        </p:grpSpPr>
        <p:sp>
          <p:nvSpPr>
            <p:cNvPr id="192617" name="Rectangle 105"/>
            <p:cNvSpPr>
              <a:spLocks noChangeArrowheads="1"/>
            </p:cNvSpPr>
            <p:nvPr/>
          </p:nvSpPr>
          <p:spPr bwMode="auto">
            <a:xfrm>
              <a:off x="1988" y="2181"/>
              <a:ext cx="584" cy="250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my father</a:t>
              </a:r>
            </a:p>
          </p:txBody>
        </p:sp>
        <p:sp>
          <p:nvSpPr>
            <p:cNvPr id="192618" name="Rectangle 106"/>
            <p:cNvSpPr>
              <a:spLocks noChangeArrowheads="1"/>
            </p:cNvSpPr>
            <p:nvPr/>
          </p:nvSpPr>
          <p:spPr bwMode="auto">
            <a:xfrm>
              <a:off x="1988" y="2181"/>
              <a:ext cx="584" cy="250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92547" name="Group 107"/>
          <p:cNvGrpSpPr>
            <a:grpSpLocks/>
          </p:cNvGrpSpPr>
          <p:nvPr/>
        </p:nvGrpSpPr>
        <p:grpSpPr bwMode="auto">
          <a:xfrm>
            <a:off x="368300" y="4505325"/>
            <a:ext cx="1698625" cy="477838"/>
            <a:chOff x="0" y="2431"/>
            <a:chExt cx="516" cy="173"/>
          </a:xfrm>
        </p:grpSpPr>
        <p:sp>
          <p:nvSpPr>
            <p:cNvPr id="192615" name="Rectangle 108"/>
            <p:cNvSpPr>
              <a:spLocks noChangeArrowheads="1"/>
            </p:cNvSpPr>
            <p:nvPr/>
          </p:nvSpPr>
          <p:spPr bwMode="auto">
            <a:xfrm>
              <a:off x="0" y="2431"/>
              <a:ext cx="516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1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Schoolbook" pitchFamily="18" charset="0"/>
                  <a:ea typeface="+mn-ea"/>
                  <a:cs typeface="+mn-cs"/>
                </a:rPr>
                <a:t>n</a:t>
              </a:r>
              <a:r>
                <a:rPr kumimoji="0" lang="en-CA" altLang="en-US" sz="2800" b="0" i="0" u="none" strike="noStrike" kern="1200" cap="none" spc="0" normalizeH="0" baseline="3000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192616" name="Rectangle 109"/>
            <p:cNvSpPr>
              <a:spLocks noChangeArrowheads="1"/>
            </p:cNvSpPr>
            <p:nvPr/>
          </p:nvSpPr>
          <p:spPr bwMode="auto">
            <a:xfrm>
              <a:off x="0" y="2431"/>
              <a:ext cx="516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92548" name="Group 110"/>
          <p:cNvGrpSpPr>
            <a:grpSpLocks/>
          </p:cNvGrpSpPr>
          <p:nvPr/>
        </p:nvGrpSpPr>
        <p:grpSpPr bwMode="auto">
          <a:xfrm>
            <a:off x="2066925" y="4505325"/>
            <a:ext cx="1092200" cy="477838"/>
            <a:chOff x="516" y="2431"/>
            <a:chExt cx="332" cy="173"/>
          </a:xfrm>
        </p:grpSpPr>
        <p:sp>
          <p:nvSpPr>
            <p:cNvPr id="192613" name="Rectangle 111"/>
            <p:cNvSpPr>
              <a:spLocks noChangeArrowheads="1"/>
            </p:cNvSpPr>
            <p:nvPr/>
          </p:nvSpPr>
          <p:spPr bwMode="auto">
            <a:xfrm>
              <a:off x="516" y="2431"/>
              <a:ext cx="332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100</a:t>
              </a:r>
            </a:p>
          </p:txBody>
        </p:sp>
        <p:sp>
          <p:nvSpPr>
            <p:cNvPr id="192614" name="Rectangle 112"/>
            <p:cNvSpPr>
              <a:spLocks noChangeArrowheads="1"/>
            </p:cNvSpPr>
            <p:nvPr/>
          </p:nvSpPr>
          <p:spPr bwMode="auto">
            <a:xfrm>
              <a:off x="516" y="2431"/>
              <a:ext cx="332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92549" name="Group 113"/>
          <p:cNvGrpSpPr>
            <a:grpSpLocks/>
          </p:cNvGrpSpPr>
          <p:nvPr/>
        </p:nvGrpSpPr>
        <p:grpSpPr bwMode="auto">
          <a:xfrm>
            <a:off x="3159125" y="4505325"/>
            <a:ext cx="1250950" cy="477838"/>
            <a:chOff x="848" y="2431"/>
            <a:chExt cx="380" cy="173"/>
          </a:xfrm>
        </p:grpSpPr>
        <p:sp>
          <p:nvSpPr>
            <p:cNvPr id="192611" name="Rectangle 114"/>
            <p:cNvSpPr>
              <a:spLocks noChangeArrowheads="1"/>
            </p:cNvSpPr>
            <p:nvPr/>
          </p:nvSpPr>
          <p:spPr bwMode="auto">
            <a:xfrm>
              <a:off x="848" y="2431"/>
              <a:ext cx="380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10,000</a:t>
              </a:r>
            </a:p>
          </p:txBody>
        </p:sp>
        <p:sp>
          <p:nvSpPr>
            <p:cNvPr id="192612" name="Rectangle 115"/>
            <p:cNvSpPr>
              <a:spLocks noChangeArrowheads="1"/>
            </p:cNvSpPr>
            <p:nvPr/>
          </p:nvSpPr>
          <p:spPr bwMode="auto">
            <a:xfrm>
              <a:off x="848" y="2431"/>
              <a:ext cx="380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92550" name="Group 116"/>
          <p:cNvGrpSpPr>
            <a:grpSpLocks/>
          </p:cNvGrpSpPr>
          <p:nvPr/>
        </p:nvGrpSpPr>
        <p:grpSpPr bwMode="auto">
          <a:xfrm>
            <a:off x="4410075" y="4505325"/>
            <a:ext cx="1092200" cy="477838"/>
            <a:chOff x="1228" y="2431"/>
            <a:chExt cx="332" cy="173"/>
          </a:xfrm>
        </p:grpSpPr>
        <p:sp>
          <p:nvSpPr>
            <p:cNvPr id="192609" name="Rectangle 117"/>
            <p:cNvSpPr>
              <a:spLocks noChangeArrowheads="1"/>
            </p:cNvSpPr>
            <p:nvPr/>
          </p:nvSpPr>
          <p:spPr bwMode="auto">
            <a:xfrm>
              <a:off x="1228" y="2431"/>
              <a:ext cx="332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10</a:t>
              </a:r>
              <a:r>
                <a:rPr kumimoji="0" lang="en-CA" altLang="en-US" sz="2800" b="0" i="0" u="none" strike="noStrike" kern="1200" cap="none" spc="0" normalizeH="0" baseline="3000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6</a:t>
              </a:r>
            </a:p>
          </p:txBody>
        </p:sp>
        <p:sp>
          <p:nvSpPr>
            <p:cNvPr id="192610" name="Rectangle 118"/>
            <p:cNvSpPr>
              <a:spLocks noChangeArrowheads="1"/>
            </p:cNvSpPr>
            <p:nvPr/>
          </p:nvSpPr>
          <p:spPr bwMode="auto">
            <a:xfrm>
              <a:off x="1228" y="2431"/>
              <a:ext cx="332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92551" name="Group 119"/>
          <p:cNvGrpSpPr>
            <a:grpSpLocks/>
          </p:cNvGrpSpPr>
          <p:nvPr/>
        </p:nvGrpSpPr>
        <p:grpSpPr bwMode="auto">
          <a:xfrm>
            <a:off x="5502275" y="4505325"/>
            <a:ext cx="1408113" cy="477838"/>
            <a:chOff x="1560" y="2431"/>
            <a:chExt cx="428" cy="173"/>
          </a:xfrm>
        </p:grpSpPr>
        <p:sp>
          <p:nvSpPr>
            <p:cNvPr id="192607" name="Rectangle 120"/>
            <p:cNvSpPr>
              <a:spLocks noChangeArrowheads="1"/>
            </p:cNvSpPr>
            <p:nvPr/>
          </p:nvSpPr>
          <p:spPr bwMode="auto">
            <a:xfrm>
              <a:off x="1560" y="2431"/>
              <a:ext cx="428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10</a:t>
              </a:r>
              <a:r>
                <a:rPr kumimoji="0" lang="en-CA" altLang="en-US" sz="2800" b="0" i="0" u="none" strike="noStrike" kern="1200" cap="none" spc="0" normalizeH="0" baseline="3000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8</a:t>
              </a:r>
            </a:p>
          </p:txBody>
        </p:sp>
        <p:sp>
          <p:nvSpPr>
            <p:cNvPr id="192608" name="Rectangle 121"/>
            <p:cNvSpPr>
              <a:spLocks noChangeArrowheads="1"/>
            </p:cNvSpPr>
            <p:nvPr/>
          </p:nvSpPr>
          <p:spPr bwMode="auto">
            <a:xfrm>
              <a:off x="1560" y="2431"/>
              <a:ext cx="428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92552" name="Group 122"/>
          <p:cNvGrpSpPr>
            <a:grpSpLocks/>
          </p:cNvGrpSpPr>
          <p:nvPr/>
        </p:nvGrpSpPr>
        <p:grpSpPr bwMode="auto">
          <a:xfrm>
            <a:off x="6910388" y="4505325"/>
            <a:ext cx="1922462" cy="477838"/>
            <a:chOff x="1988" y="2431"/>
            <a:chExt cx="584" cy="173"/>
          </a:xfrm>
        </p:grpSpPr>
        <p:sp>
          <p:nvSpPr>
            <p:cNvPr id="192605" name="Rectangle 123"/>
            <p:cNvSpPr>
              <a:spLocks noChangeArrowheads="1"/>
            </p:cNvSpPr>
            <p:nvPr/>
          </p:nvSpPr>
          <p:spPr bwMode="auto">
            <a:xfrm>
              <a:off x="1988" y="2431"/>
              <a:ext cx="584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elephant</a:t>
              </a:r>
            </a:p>
          </p:txBody>
        </p:sp>
        <p:sp>
          <p:nvSpPr>
            <p:cNvPr id="192606" name="Rectangle 124"/>
            <p:cNvSpPr>
              <a:spLocks noChangeArrowheads="1"/>
            </p:cNvSpPr>
            <p:nvPr/>
          </p:nvSpPr>
          <p:spPr bwMode="auto">
            <a:xfrm>
              <a:off x="1988" y="2431"/>
              <a:ext cx="584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92553" name="Group 125"/>
          <p:cNvGrpSpPr>
            <a:grpSpLocks/>
          </p:cNvGrpSpPr>
          <p:nvPr/>
        </p:nvGrpSpPr>
        <p:grpSpPr bwMode="auto">
          <a:xfrm>
            <a:off x="368300" y="4983163"/>
            <a:ext cx="1698625" cy="477837"/>
            <a:chOff x="0" y="2604"/>
            <a:chExt cx="516" cy="173"/>
          </a:xfrm>
        </p:grpSpPr>
        <p:sp>
          <p:nvSpPr>
            <p:cNvPr id="192603" name="Rectangle 126"/>
            <p:cNvSpPr>
              <a:spLocks noChangeArrowheads="1"/>
            </p:cNvSpPr>
            <p:nvPr/>
          </p:nvSpPr>
          <p:spPr bwMode="auto">
            <a:xfrm>
              <a:off x="0" y="2604"/>
              <a:ext cx="516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1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Schoolbook" pitchFamily="18" charset="0"/>
                  <a:ea typeface="+mn-ea"/>
                  <a:cs typeface="+mn-cs"/>
                </a:rPr>
                <a:t>n</a:t>
              </a:r>
              <a:r>
                <a:rPr kumimoji="0" lang="en-CA" altLang="en-US" sz="2800" b="0" i="0" u="none" strike="noStrike" kern="1200" cap="none" spc="0" normalizeH="0" baseline="3000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3</a:t>
              </a:r>
            </a:p>
          </p:txBody>
        </p:sp>
        <p:sp>
          <p:nvSpPr>
            <p:cNvPr id="192604" name="Rectangle 127"/>
            <p:cNvSpPr>
              <a:spLocks noChangeArrowheads="1"/>
            </p:cNvSpPr>
            <p:nvPr/>
          </p:nvSpPr>
          <p:spPr bwMode="auto">
            <a:xfrm>
              <a:off x="0" y="2604"/>
              <a:ext cx="516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92554" name="Group 128"/>
          <p:cNvGrpSpPr>
            <a:grpSpLocks/>
          </p:cNvGrpSpPr>
          <p:nvPr/>
        </p:nvGrpSpPr>
        <p:grpSpPr bwMode="auto">
          <a:xfrm>
            <a:off x="2066925" y="4983163"/>
            <a:ext cx="1092200" cy="477837"/>
            <a:chOff x="516" y="2604"/>
            <a:chExt cx="332" cy="173"/>
          </a:xfrm>
        </p:grpSpPr>
        <p:sp>
          <p:nvSpPr>
            <p:cNvPr id="192601" name="Rectangle 129"/>
            <p:cNvSpPr>
              <a:spLocks noChangeArrowheads="1"/>
            </p:cNvSpPr>
            <p:nvPr/>
          </p:nvSpPr>
          <p:spPr bwMode="auto">
            <a:xfrm>
              <a:off x="516" y="2604"/>
              <a:ext cx="332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1,000</a:t>
              </a:r>
            </a:p>
          </p:txBody>
        </p:sp>
        <p:sp>
          <p:nvSpPr>
            <p:cNvPr id="192602" name="Rectangle 130"/>
            <p:cNvSpPr>
              <a:spLocks noChangeArrowheads="1"/>
            </p:cNvSpPr>
            <p:nvPr/>
          </p:nvSpPr>
          <p:spPr bwMode="auto">
            <a:xfrm>
              <a:off x="516" y="2604"/>
              <a:ext cx="332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92555" name="Group 131"/>
          <p:cNvGrpSpPr>
            <a:grpSpLocks/>
          </p:cNvGrpSpPr>
          <p:nvPr/>
        </p:nvGrpSpPr>
        <p:grpSpPr bwMode="auto">
          <a:xfrm>
            <a:off x="3159125" y="4983163"/>
            <a:ext cx="1250950" cy="477837"/>
            <a:chOff x="848" y="2604"/>
            <a:chExt cx="380" cy="173"/>
          </a:xfrm>
        </p:grpSpPr>
        <p:sp>
          <p:nvSpPr>
            <p:cNvPr id="192599" name="Rectangle 132"/>
            <p:cNvSpPr>
              <a:spLocks noChangeArrowheads="1"/>
            </p:cNvSpPr>
            <p:nvPr/>
          </p:nvSpPr>
          <p:spPr bwMode="auto">
            <a:xfrm>
              <a:off x="848" y="2604"/>
              <a:ext cx="380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10</a:t>
              </a:r>
              <a:r>
                <a:rPr kumimoji="0" lang="en-CA" altLang="en-US" sz="2800" b="0" i="0" u="none" strike="noStrike" kern="1200" cap="none" spc="0" normalizeH="0" baseline="3000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6</a:t>
              </a:r>
            </a:p>
          </p:txBody>
        </p:sp>
        <p:sp>
          <p:nvSpPr>
            <p:cNvPr id="192600" name="Rectangle 133"/>
            <p:cNvSpPr>
              <a:spLocks noChangeArrowheads="1"/>
            </p:cNvSpPr>
            <p:nvPr/>
          </p:nvSpPr>
          <p:spPr bwMode="auto">
            <a:xfrm>
              <a:off x="848" y="2604"/>
              <a:ext cx="380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92556" name="Group 134"/>
          <p:cNvGrpSpPr>
            <a:grpSpLocks/>
          </p:cNvGrpSpPr>
          <p:nvPr/>
        </p:nvGrpSpPr>
        <p:grpSpPr bwMode="auto">
          <a:xfrm>
            <a:off x="4410075" y="4983163"/>
            <a:ext cx="1092200" cy="477837"/>
            <a:chOff x="1228" y="2604"/>
            <a:chExt cx="332" cy="173"/>
          </a:xfrm>
        </p:grpSpPr>
        <p:sp>
          <p:nvSpPr>
            <p:cNvPr id="192597" name="Rectangle 135"/>
            <p:cNvSpPr>
              <a:spLocks noChangeArrowheads="1"/>
            </p:cNvSpPr>
            <p:nvPr/>
          </p:nvSpPr>
          <p:spPr bwMode="auto">
            <a:xfrm>
              <a:off x="1228" y="2604"/>
              <a:ext cx="332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10</a:t>
              </a:r>
              <a:r>
                <a:rPr kumimoji="0" lang="en-CA" altLang="en-US" sz="2800" b="0" i="0" u="none" strike="noStrike" kern="1200" cap="none" spc="0" normalizeH="0" baseline="3000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9</a:t>
              </a:r>
            </a:p>
          </p:txBody>
        </p:sp>
        <p:sp>
          <p:nvSpPr>
            <p:cNvPr id="192598" name="Rectangle 136"/>
            <p:cNvSpPr>
              <a:spLocks noChangeArrowheads="1"/>
            </p:cNvSpPr>
            <p:nvPr/>
          </p:nvSpPr>
          <p:spPr bwMode="auto">
            <a:xfrm>
              <a:off x="1228" y="2604"/>
              <a:ext cx="332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92557" name="Group 137"/>
          <p:cNvGrpSpPr>
            <a:grpSpLocks/>
          </p:cNvGrpSpPr>
          <p:nvPr/>
        </p:nvGrpSpPr>
        <p:grpSpPr bwMode="auto">
          <a:xfrm>
            <a:off x="5502275" y="4983163"/>
            <a:ext cx="1408113" cy="477837"/>
            <a:chOff x="1560" y="2604"/>
            <a:chExt cx="428" cy="173"/>
          </a:xfrm>
        </p:grpSpPr>
        <p:sp>
          <p:nvSpPr>
            <p:cNvPr id="192595" name="Rectangle 138"/>
            <p:cNvSpPr>
              <a:spLocks noChangeArrowheads="1"/>
            </p:cNvSpPr>
            <p:nvPr/>
          </p:nvSpPr>
          <p:spPr bwMode="auto">
            <a:xfrm>
              <a:off x="1560" y="2604"/>
              <a:ext cx="428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10</a:t>
              </a:r>
              <a:r>
                <a:rPr kumimoji="0" lang="en-CA" altLang="en-US" sz="2800" b="0" i="0" u="none" strike="noStrike" kern="1200" cap="none" spc="0" normalizeH="0" baseline="3000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12</a:t>
              </a:r>
            </a:p>
          </p:txBody>
        </p:sp>
        <p:sp>
          <p:nvSpPr>
            <p:cNvPr id="192596" name="Rectangle 139"/>
            <p:cNvSpPr>
              <a:spLocks noChangeArrowheads="1"/>
            </p:cNvSpPr>
            <p:nvPr/>
          </p:nvSpPr>
          <p:spPr bwMode="auto">
            <a:xfrm>
              <a:off x="1560" y="2604"/>
              <a:ext cx="428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92558" name="Group 140"/>
          <p:cNvGrpSpPr>
            <a:grpSpLocks/>
          </p:cNvGrpSpPr>
          <p:nvPr/>
        </p:nvGrpSpPr>
        <p:grpSpPr bwMode="auto">
          <a:xfrm>
            <a:off x="6910388" y="4983163"/>
            <a:ext cx="1922462" cy="477837"/>
            <a:chOff x="1988" y="2604"/>
            <a:chExt cx="584" cy="173"/>
          </a:xfrm>
        </p:grpSpPr>
        <p:sp>
          <p:nvSpPr>
            <p:cNvPr id="192593" name="Rectangle 141"/>
            <p:cNvSpPr>
              <a:spLocks noChangeArrowheads="1"/>
            </p:cNvSpPr>
            <p:nvPr/>
          </p:nvSpPr>
          <p:spPr bwMode="auto">
            <a:xfrm>
              <a:off x="1988" y="2604"/>
              <a:ext cx="584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dinosaur</a:t>
              </a:r>
            </a:p>
          </p:txBody>
        </p:sp>
        <p:sp>
          <p:nvSpPr>
            <p:cNvPr id="192594" name="Rectangle 142"/>
            <p:cNvSpPr>
              <a:spLocks noChangeArrowheads="1"/>
            </p:cNvSpPr>
            <p:nvPr/>
          </p:nvSpPr>
          <p:spPr bwMode="auto">
            <a:xfrm>
              <a:off x="1988" y="2604"/>
              <a:ext cx="584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92559" name="Group 143"/>
          <p:cNvGrpSpPr>
            <a:grpSpLocks/>
          </p:cNvGrpSpPr>
          <p:nvPr/>
        </p:nvGrpSpPr>
        <p:grpSpPr bwMode="auto">
          <a:xfrm>
            <a:off x="368300" y="5461000"/>
            <a:ext cx="1698625" cy="477838"/>
            <a:chOff x="0" y="2777"/>
            <a:chExt cx="516" cy="173"/>
          </a:xfrm>
        </p:grpSpPr>
        <p:sp>
          <p:nvSpPr>
            <p:cNvPr id="192591" name="Rectangle 144"/>
            <p:cNvSpPr>
              <a:spLocks noChangeArrowheads="1"/>
            </p:cNvSpPr>
            <p:nvPr/>
          </p:nvSpPr>
          <p:spPr bwMode="auto">
            <a:xfrm>
              <a:off x="0" y="2777"/>
              <a:ext cx="516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2</a:t>
              </a:r>
              <a:r>
                <a:rPr kumimoji="0" lang="en-CA" altLang="en-US" sz="2800" b="1" i="1" u="none" strike="noStrike" kern="1200" cap="none" spc="0" normalizeH="0" baseline="3000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Schoolbook" pitchFamily="18" charset="0"/>
                  <a:ea typeface="+mn-ea"/>
                  <a:cs typeface="+mn-cs"/>
                </a:rPr>
                <a:t>n</a:t>
              </a:r>
            </a:p>
          </p:txBody>
        </p:sp>
        <p:sp>
          <p:nvSpPr>
            <p:cNvPr id="192592" name="Rectangle 145"/>
            <p:cNvSpPr>
              <a:spLocks noChangeArrowheads="1"/>
            </p:cNvSpPr>
            <p:nvPr/>
          </p:nvSpPr>
          <p:spPr bwMode="auto">
            <a:xfrm>
              <a:off x="0" y="2777"/>
              <a:ext cx="516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92560" name="Group 146"/>
          <p:cNvGrpSpPr>
            <a:grpSpLocks/>
          </p:cNvGrpSpPr>
          <p:nvPr/>
        </p:nvGrpSpPr>
        <p:grpSpPr bwMode="auto">
          <a:xfrm>
            <a:off x="2066925" y="5461000"/>
            <a:ext cx="1092200" cy="477838"/>
            <a:chOff x="516" y="2777"/>
            <a:chExt cx="332" cy="173"/>
          </a:xfrm>
        </p:grpSpPr>
        <p:sp>
          <p:nvSpPr>
            <p:cNvPr id="192589" name="Rectangle 147"/>
            <p:cNvSpPr>
              <a:spLocks noChangeArrowheads="1"/>
            </p:cNvSpPr>
            <p:nvPr/>
          </p:nvSpPr>
          <p:spPr bwMode="auto">
            <a:xfrm>
              <a:off x="516" y="2777"/>
              <a:ext cx="332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1,024</a:t>
              </a:r>
            </a:p>
          </p:txBody>
        </p:sp>
        <p:sp>
          <p:nvSpPr>
            <p:cNvPr id="192590" name="Rectangle 148"/>
            <p:cNvSpPr>
              <a:spLocks noChangeArrowheads="1"/>
            </p:cNvSpPr>
            <p:nvPr/>
          </p:nvSpPr>
          <p:spPr bwMode="auto">
            <a:xfrm>
              <a:off x="516" y="2777"/>
              <a:ext cx="332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92561" name="Group 149"/>
          <p:cNvGrpSpPr>
            <a:grpSpLocks/>
          </p:cNvGrpSpPr>
          <p:nvPr/>
        </p:nvGrpSpPr>
        <p:grpSpPr bwMode="auto">
          <a:xfrm>
            <a:off x="3159125" y="5461000"/>
            <a:ext cx="1250950" cy="477838"/>
            <a:chOff x="848" y="2777"/>
            <a:chExt cx="380" cy="173"/>
          </a:xfrm>
        </p:grpSpPr>
        <p:sp>
          <p:nvSpPr>
            <p:cNvPr id="192587" name="Rectangle 150"/>
            <p:cNvSpPr>
              <a:spLocks noChangeArrowheads="1"/>
            </p:cNvSpPr>
            <p:nvPr/>
          </p:nvSpPr>
          <p:spPr bwMode="auto">
            <a:xfrm>
              <a:off x="848" y="2777"/>
              <a:ext cx="380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10</a:t>
              </a:r>
              <a:r>
                <a:rPr kumimoji="0" lang="en-CA" altLang="en-US" sz="2800" b="0" i="0" u="none" strike="noStrike" kern="1200" cap="none" spc="0" normalizeH="0" baseline="3000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30</a:t>
              </a:r>
            </a:p>
          </p:txBody>
        </p:sp>
        <p:sp>
          <p:nvSpPr>
            <p:cNvPr id="192588" name="Rectangle 151"/>
            <p:cNvSpPr>
              <a:spLocks noChangeArrowheads="1"/>
            </p:cNvSpPr>
            <p:nvPr/>
          </p:nvSpPr>
          <p:spPr bwMode="auto">
            <a:xfrm>
              <a:off x="848" y="2777"/>
              <a:ext cx="380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92562" name="Group 152"/>
          <p:cNvGrpSpPr>
            <a:grpSpLocks/>
          </p:cNvGrpSpPr>
          <p:nvPr/>
        </p:nvGrpSpPr>
        <p:grpSpPr bwMode="auto">
          <a:xfrm>
            <a:off x="4410075" y="5461000"/>
            <a:ext cx="1092200" cy="477838"/>
            <a:chOff x="1228" y="2777"/>
            <a:chExt cx="332" cy="173"/>
          </a:xfrm>
        </p:grpSpPr>
        <p:sp>
          <p:nvSpPr>
            <p:cNvPr id="192585" name="Rectangle 153"/>
            <p:cNvSpPr>
              <a:spLocks noChangeArrowheads="1"/>
            </p:cNvSpPr>
            <p:nvPr/>
          </p:nvSpPr>
          <p:spPr bwMode="auto">
            <a:xfrm>
              <a:off x="1228" y="2777"/>
              <a:ext cx="332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10</a:t>
              </a:r>
              <a:r>
                <a:rPr kumimoji="0" lang="en-CA" altLang="en-US" sz="2800" b="0" i="0" u="none" strike="noStrike" kern="1200" cap="none" spc="0" normalizeH="0" baseline="3000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300</a:t>
              </a:r>
            </a:p>
          </p:txBody>
        </p:sp>
        <p:sp>
          <p:nvSpPr>
            <p:cNvPr id="192586" name="Rectangle 154"/>
            <p:cNvSpPr>
              <a:spLocks noChangeArrowheads="1"/>
            </p:cNvSpPr>
            <p:nvPr/>
          </p:nvSpPr>
          <p:spPr bwMode="auto">
            <a:xfrm>
              <a:off x="1228" y="2777"/>
              <a:ext cx="332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92563" name="Group 155"/>
          <p:cNvGrpSpPr>
            <a:grpSpLocks/>
          </p:cNvGrpSpPr>
          <p:nvPr/>
        </p:nvGrpSpPr>
        <p:grpSpPr bwMode="auto">
          <a:xfrm>
            <a:off x="5502275" y="5461000"/>
            <a:ext cx="1408113" cy="477838"/>
            <a:chOff x="1560" y="2777"/>
            <a:chExt cx="428" cy="173"/>
          </a:xfrm>
        </p:grpSpPr>
        <p:sp>
          <p:nvSpPr>
            <p:cNvPr id="192583" name="Rectangle 156"/>
            <p:cNvSpPr>
              <a:spLocks noChangeArrowheads="1"/>
            </p:cNvSpPr>
            <p:nvPr/>
          </p:nvSpPr>
          <p:spPr bwMode="auto">
            <a:xfrm>
              <a:off x="1560" y="2777"/>
              <a:ext cx="428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10</a:t>
              </a:r>
              <a:r>
                <a:rPr kumimoji="0" lang="en-CA" altLang="en-US" sz="2800" b="0" i="0" u="none" strike="noStrike" kern="1200" cap="none" spc="0" normalizeH="0" baseline="3000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3000</a:t>
              </a:r>
            </a:p>
          </p:txBody>
        </p:sp>
        <p:sp>
          <p:nvSpPr>
            <p:cNvPr id="192584" name="Rectangle 157"/>
            <p:cNvSpPr>
              <a:spLocks noChangeArrowheads="1"/>
            </p:cNvSpPr>
            <p:nvPr/>
          </p:nvSpPr>
          <p:spPr bwMode="auto">
            <a:xfrm>
              <a:off x="1560" y="2777"/>
              <a:ext cx="428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92564" name="Group 158"/>
          <p:cNvGrpSpPr>
            <a:grpSpLocks/>
          </p:cNvGrpSpPr>
          <p:nvPr/>
        </p:nvGrpSpPr>
        <p:grpSpPr bwMode="auto">
          <a:xfrm>
            <a:off x="6910388" y="5461000"/>
            <a:ext cx="1922462" cy="477838"/>
            <a:chOff x="1988" y="2777"/>
            <a:chExt cx="584" cy="173"/>
          </a:xfrm>
        </p:grpSpPr>
        <p:sp>
          <p:nvSpPr>
            <p:cNvPr id="192581" name="Rectangle 159"/>
            <p:cNvSpPr>
              <a:spLocks noChangeArrowheads="1"/>
            </p:cNvSpPr>
            <p:nvPr/>
          </p:nvSpPr>
          <p:spPr bwMode="auto">
            <a:xfrm>
              <a:off x="1988" y="2777"/>
              <a:ext cx="584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the universe</a:t>
              </a:r>
            </a:p>
          </p:txBody>
        </p:sp>
        <p:sp>
          <p:nvSpPr>
            <p:cNvPr id="192582" name="Rectangle 160"/>
            <p:cNvSpPr>
              <a:spLocks noChangeArrowheads="1"/>
            </p:cNvSpPr>
            <p:nvPr/>
          </p:nvSpPr>
          <p:spPr bwMode="auto">
            <a:xfrm>
              <a:off x="1988" y="2777"/>
              <a:ext cx="584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192565" name="Rectangle 161"/>
          <p:cNvSpPr>
            <a:spLocks noChangeArrowheads="1"/>
          </p:cNvSpPr>
          <p:nvPr/>
        </p:nvSpPr>
        <p:spPr bwMode="auto">
          <a:xfrm>
            <a:off x="361950" y="914400"/>
            <a:ext cx="8477250" cy="5029200"/>
          </a:xfrm>
          <a:prstGeom prst="rect">
            <a:avLst/>
          </a:prstGeom>
          <a:noFill/>
          <a:ln w="12700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92566" name="Text Box 165"/>
          <p:cNvSpPr txBox="1">
            <a:spLocks noChangeArrowheads="1"/>
          </p:cNvSpPr>
          <p:nvPr/>
        </p:nvSpPr>
        <p:spPr bwMode="auto">
          <a:xfrm>
            <a:off x="457200" y="6216650"/>
            <a:ext cx="8383588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Note: The universe contains approximately 10</a:t>
            </a:r>
            <a:r>
              <a:rPr kumimoji="0" lang="en-CA" altLang="en-US" sz="2800" b="0" i="0" u="none" strike="noStrike" kern="1200" cap="none" spc="0" normalizeH="0" baseline="3000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5</a:t>
            </a:r>
            <a:r>
              <a:rPr kumimoji="0" lang="en-US" altLang="en-US" sz="2800" b="0" i="0" u="none" strike="noStrike" kern="1200" cap="none" spc="0" normalizeH="0" baseline="3000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0</a:t>
            </a:r>
            <a:r>
              <a:rPr kumimoji="0" lang="en-CA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particles.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altLang="en-US" sz="2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92567" name="Rectangle 166"/>
          <p:cNvSpPr>
            <a:spLocks noChangeArrowheads="1"/>
          </p:cNvSpPr>
          <p:nvPr/>
        </p:nvSpPr>
        <p:spPr bwMode="auto">
          <a:xfrm>
            <a:off x="990600" y="3290888"/>
            <a:ext cx="4270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800" b="1" i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 pitchFamily="18" charset="0"/>
                <a:ea typeface="+mn-ea"/>
                <a:cs typeface="+mn-cs"/>
              </a:rPr>
              <a:t>n</a:t>
            </a:r>
          </a:p>
        </p:txBody>
      </p:sp>
      <p:grpSp>
        <p:nvGrpSpPr>
          <p:cNvPr id="192568" name="Group 17"/>
          <p:cNvGrpSpPr>
            <a:grpSpLocks/>
          </p:cNvGrpSpPr>
          <p:nvPr/>
        </p:nvGrpSpPr>
        <p:grpSpPr bwMode="auto">
          <a:xfrm>
            <a:off x="365125" y="914400"/>
            <a:ext cx="1698625" cy="477838"/>
            <a:chOff x="0" y="1306"/>
            <a:chExt cx="516" cy="173"/>
          </a:xfrm>
        </p:grpSpPr>
        <p:sp>
          <p:nvSpPr>
            <p:cNvPr id="192579" name="Rectangle 18"/>
            <p:cNvSpPr>
              <a:spLocks noChangeArrowheads="1"/>
            </p:cNvSpPr>
            <p:nvPr/>
          </p:nvSpPr>
          <p:spPr bwMode="auto">
            <a:xfrm>
              <a:off x="0" y="1306"/>
              <a:ext cx="516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Schoolbook" pitchFamily="18" charset="0"/>
                  <a:ea typeface="+mn-ea"/>
                  <a:cs typeface="+mn-cs"/>
                </a:rPr>
                <a:t>f</a:t>
              </a:r>
              <a:r>
                <a:rPr kumimoji="0" lang="en-CA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(</a:t>
              </a:r>
              <a:r>
                <a:rPr kumimoji="0" lang="en-CA" altLang="en-US" sz="2800" b="1" i="1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Schoolbook" pitchFamily="18" charset="0"/>
                  <a:ea typeface="+mn-ea"/>
                  <a:cs typeface="+mn-cs"/>
                </a:rPr>
                <a:t>n</a:t>
              </a:r>
              <a:r>
                <a:rPr kumimoji="0" lang="en-CA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)  n:</a:t>
              </a:r>
            </a:p>
          </p:txBody>
        </p:sp>
        <p:sp>
          <p:nvSpPr>
            <p:cNvPr id="192580" name="Rectangle 19"/>
            <p:cNvSpPr>
              <a:spLocks noChangeArrowheads="1"/>
            </p:cNvSpPr>
            <p:nvPr/>
          </p:nvSpPr>
          <p:spPr bwMode="auto">
            <a:xfrm>
              <a:off x="0" y="1306"/>
              <a:ext cx="516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192569" name="Rectangle 21"/>
          <p:cNvSpPr>
            <a:spLocks noChangeArrowheads="1"/>
          </p:cNvSpPr>
          <p:nvPr/>
        </p:nvSpPr>
        <p:spPr bwMode="auto">
          <a:xfrm>
            <a:off x="2063750" y="914400"/>
            <a:ext cx="1092200" cy="477838"/>
          </a:xfrm>
          <a:prstGeom prst="rect">
            <a:avLst/>
          </a:prstGeom>
          <a:noFill/>
          <a:ln w="12700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10</a:t>
            </a:r>
          </a:p>
        </p:txBody>
      </p:sp>
      <p:sp>
        <p:nvSpPr>
          <p:cNvPr id="192570" name="Rectangle 22"/>
          <p:cNvSpPr>
            <a:spLocks noChangeArrowheads="1"/>
          </p:cNvSpPr>
          <p:nvPr/>
        </p:nvSpPr>
        <p:spPr bwMode="auto">
          <a:xfrm>
            <a:off x="2063750" y="914400"/>
            <a:ext cx="1092200" cy="477838"/>
          </a:xfrm>
          <a:prstGeom prst="rect">
            <a:avLst/>
          </a:prstGeom>
          <a:noFill/>
          <a:ln w="12700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92571" name="Rectangle 24"/>
          <p:cNvSpPr>
            <a:spLocks noChangeArrowheads="1"/>
          </p:cNvSpPr>
          <p:nvPr/>
        </p:nvSpPr>
        <p:spPr bwMode="auto">
          <a:xfrm>
            <a:off x="3155950" y="914400"/>
            <a:ext cx="1250950" cy="477838"/>
          </a:xfrm>
          <a:prstGeom prst="rect">
            <a:avLst/>
          </a:prstGeom>
          <a:noFill/>
          <a:ln w="12700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100</a:t>
            </a:r>
          </a:p>
        </p:txBody>
      </p:sp>
      <p:sp>
        <p:nvSpPr>
          <p:cNvPr id="192572" name="Rectangle 25"/>
          <p:cNvSpPr>
            <a:spLocks noChangeArrowheads="1"/>
          </p:cNvSpPr>
          <p:nvPr/>
        </p:nvSpPr>
        <p:spPr bwMode="auto">
          <a:xfrm>
            <a:off x="3155950" y="914400"/>
            <a:ext cx="1250950" cy="477838"/>
          </a:xfrm>
          <a:prstGeom prst="rect">
            <a:avLst/>
          </a:prstGeom>
          <a:noFill/>
          <a:ln w="12700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92573" name="Rectangle 27"/>
          <p:cNvSpPr>
            <a:spLocks noChangeArrowheads="1"/>
          </p:cNvSpPr>
          <p:nvPr/>
        </p:nvSpPr>
        <p:spPr bwMode="auto">
          <a:xfrm>
            <a:off x="4406900" y="914400"/>
            <a:ext cx="1092200" cy="477838"/>
          </a:xfrm>
          <a:prstGeom prst="rect">
            <a:avLst/>
          </a:prstGeom>
          <a:noFill/>
          <a:ln w="12700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1,000</a:t>
            </a:r>
          </a:p>
        </p:txBody>
      </p:sp>
      <p:sp>
        <p:nvSpPr>
          <p:cNvPr id="192574" name="Rectangle 28"/>
          <p:cNvSpPr>
            <a:spLocks noChangeArrowheads="1"/>
          </p:cNvSpPr>
          <p:nvPr/>
        </p:nvSpPr>
        <p:spPr bwMode="auto">
          <a:xfrm>
            <a:off x="4406900" y="914400"/>
            <a:ext cx="1092200" cy="477838"/>
          </a:xfrm>
          <a:prstGeom prst="rect">
            <a:avLst/>
          </a:prstGeom>
          <a:noFill/>
          <a:ln w="12700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pSp>
        <p:nvGrpSpPr>
          <p:cNvPr id="192575" name="Group 29"/>
          <p:cNvGrpSpPr>
            <a:grpSpLocks/>
          </p:cNvGrpSpPr>
          <p:nvPr/>
        </p:nvGrpSpPr>
        <p:grpSpPr bwMode="auto">
          <a:xfrm>
            <a:off x="5499100" y="914400"/>
            <a:ext cx="1408113" cy="477838"/>
            <a:chOff x="1560" y="1306"/>
            <a:chExt cx="428" cy="173"/>
          </a:xfrm>
        </p:grpSpPr>
        <p:sp>
          <p:nvSpPr>
            <p:cNvPr id="192577" name="Rectangle 30"/>
            <p:cNvSpPr>
              <a:spLocks noChangeArrowheads="1"/>
            </p:cNvSpPr>
            <p:nvPr/>
          </p:nvSpPr>
          <p:spPr bwMode="auto">
            <a:xfrm>
              <a:off x="1560" y="1306"/>
              <a:ext cx="428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10,000</a:t>
              </a:r>
            </a:p>
          </p:txBody>
        </p:sp>
        <p:sp>
          <p:nvSpPr>
            <p:cNvPr id="192578" name="Rectangle 31"/>
            <p:cNvSpPr>
              <a:spLocks noChangeArrowheads="1"/>
            </p:cNvSpPr>
            <p:nvPr/>
          </p:nvSpPr>
          <p:spPr bwMode="auto">
            <a:xfrm>
              <a:off x="1560" y="1306"/>
              <a:ext cx="428" cy="173"/>
            </a:xfrm>
            <a:prstGeom prst="rect">
              <a:avLst/>
            </a:prstGeom>
            <a:noFill/>
            <a:ln w="12700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192576" name="Rectangle 51"/>
          <p:cNvSpPr>
            <a:spLocks noChangeArrowheads="1"/>
          </p:cNvSpPr>
          <p:nvPr/>
        </p:nvSpPr>
        <p:spPr bwMode="auto">
          <a:xfrm>
            <a:off x="6794500" y="1303338"/>
            <a:ext cx="2074863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atom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5ADE6AB-1883-38ED-5B73-2E55AB1D2CB2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76200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/>
                <a:ea typeface="+mj-ea"/>
                <a:cs typeface="+mj-cs"/>
              </a:rPr>
              <a:t>Growth Rates</a:t>
            </a:r>
            <a:endParaRPr kumimoji="0" lang="en-CA" altLang="en-US" sz="36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343501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674" name="Rectangle 2"/>
          <p:cNvSpPr>
            <a:spLocks noChangeArrowheads="1"/>
          </p:cNvSpPr>
          <p:nvPr/>
        </p:nvSpPr>
        <p:spPr bwMode="auto">
          <a:xfrm>
            <a:off x="685800" y="-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+mn-cs"/>
              </a:rPr>
              <a:t>Running Time</a:t>
            </a:r>
          </a:p>
        </p:txBody>
      </p:sp>
      <p:grpSp>
        <p:nvGrpSpPr>
          <p:cNvPr id="7171" name="Group 4"/>
          <p:cNvGrpSpPr>
            <a:grpSpLocks/>
          </p:cNvGrpSpPr>
          <p:nvPr/>
        </p:nvGrpSpPr>
        <p:grpSpPr bwMode="auto">
          <a:xfrm>
            <a:off x="3810000" y="838200"/>
            <a:ext cx="5257800" cy="5918200"/>
            <a:chOff x="2400" y="528"/>
            <a:chExt cx="3312" cy="3728"/>
          </a:xfrm>
        </p:grpSpPr>
        <p:sp>
          <p:nvSpPr>
            <p:cNvPr id="1052677" name="Oval 5"/>
            <p:cNvSpPr>
              <a:spLocks noChangeArrowheads="1"/>
            </p:cNvSpPr>
            <p:nvPr/>
          </p:nvSpPr>
          <p:spPr bwMode="auto">
            <a:xfrm>
              <a:off x="2400" y="528"/>
              <a:ext cx="3312" cy="3728"/>
            </a:xfrm>
            <a:prstGeom prst="ellipse">
              <a:avLst/>
            </a:prstGeom>
            <a:noFill/>
            <a:ln w="38100" cap="sq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 lIns="274320" rIns="274320" anchor="ctr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90500" name="Text Box 6"/>
            <p:cNvSpPr txBox="1">
              <a:spLocks noChangeArrowheads="1"/>
            </p:cNvSpPr>
            <p:nvPr/>
          </p:nvSpPr>
          <p:spPr bwMode="auto">
            <a:xfrm>
              <a:off x="3329" y="528"/>
              <a:ext cx="143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274320" rIns="274320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33CC33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Computable</a:t>
              </a:r>
            </a:p>
          </p:txBody>
        </p:sp>
      </p:grpSp>
      <p:grpSp>
        <p:nvGrpSpPr>
          <p:cNvPr id="7180" name="Group 7"/>
          <p:cNvGrpSpPr>
            <a:grpSpLocks/>
          </p:cNvGrpSpPr>
          <p:nvPr/>
        </p:nvGrpSpPr>
        <p:grpSpPr bwMode="auto">
          <a:xfrm>
            <a:off x="3916363" y="1828800"/>
            <a:ext cx="4986337" cy="4887913"/>
            <a:chOff x="2467" y="1153"/>
            <a:chExt cx="3141" cy="3079"/>
          </a:xfrm>
        </p:grpSpPr>
        <p:sp>
          <p:nvSpPr>
            <p:cNvPr id="1052680" name="Oval 8"/>
            <p:cNvSpPr>
              <a:spLocks noChangeArrowheads="1"/>
            </p:cNvSpPr>
            <p:nvPr/>
          </p:nvSpPr>
          <p:spPr bwMode="auto">
            <a:xfrm>
              <a:off x="2467" y="1240"/>
              <a:ext cx="3141" cy="2992"/>
            </a:xfrm>
            <a:prstGeom prst="ellipse">
              <a:avLst/>
            </a:prstGeom>
            <a:noFill/>
            <a:ln w="38100" cap="sq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lIns="274320" rIns="274320" anchor="ctr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90498" name="Text Box 9"/>
            <p:cNvSpPr txBox="1">
              <a:spLocks noChangeArrowheads="1"/>
            </p:cNvSpPr>
            <p:nvPr/>
          </p:nvSpPr>
          <p:spPr bwMode="auto">
            <a:xfrm>
              <a:off x="3456" y="1153"/>
              <a:ext cx="114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274320" rIns="274320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Exp = 2</a:t>
              </a:r>
              <a:r>
                <a:rPr kumimoji="0" lang="en-US" altLang="en-US" sz="2800" b="0" i="0" u="none" strike="noStrike" kern="1200" cap="none" spc="0" normalizeH="0" baseline="3000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n</a:t>
              </a:r>
            </a:p>
          </p:txBody>
        </p:sp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5105400" y="3733800"/>
            <a:ext cx="2509838" cy="3022600"/>
            <a:chOff x="5105400" y="3733800"/>
            <a:chExt cx="2509423" cy="3022600"/>
          </a:xfrm>
        </p:grpSpPr>
        <p:sp>
          <p:nvSpPr>
            <p:cNvPr id="190495" name="Oval 3"/>
            <p:cNvSpPr>
              <a:spLocks noChangeArrowheads="1"/>
            </p:cNvSpPr>
            <p:nvPr/>
          </p:nvSpPr>
          <p:spPr bwMode="auto">
            <a:xfrm>
              <a:off x="5105400" y="4114800"/>
              <a:ext cx="2509423" cy="2641600"/>
            </a:xfrm>
            <a:prstGeom prst="ellipse">
              <a:avLst/>
            </a:prstGeom>
            <a:noFill/>
            <a:ln w="38100" cap="sq">
              <a:solidFill>
                <a:srgbClr val="CC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274320" rIns="274320" anchor="ctr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91520" name="Text Box 10"/>
            <p:cNvSpPr txBox="1">
              <a:spLocks noChangeArrowheads="1"/>
            </p:cNvSpPr>
            <p:nvPr/>
          </p:nvSpPr>
          <p:spPr bwMode="auto">
            <a:xfrm>
              <a:off x="5359358" y="3733800"/>
              <a:ext cx="1879289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274320" rIns="274320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>
                      <a:lumMod val="75000"/>
                    </a:srgbClr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Poly = </a:t>
              </a:r>
              <a:r>
                <a:rPr kumimoji="0" lang="en-US" altLang="en-US" sz="2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>
                      <a:lumMod val="75000"/>
                    </a:srgbClr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n</a:t>
              </a:r>
              <a:r>
                <a:rPr kumimoji="0" lang="en-US" altLang="en-US" sz="2800" b="0" i="0" u="none" strike="noStrike" kern="1200" cap="none" spc="0" normalizeH="0" baseline="30000" noProof="0" dirty="0" err="1">
                  <a:ln>
                    <a:noFill/>
                  </a:ln>
                  <a:solidFill>
                    <a:srgbClr val="FFFFFF">
                      <a:lumMod val="75000"/>
                    </a:srgbClr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c</a:t>
              </a:r>
              <a:endParaRPr kumimoji="0" lang="en-US" altLang="en-US" sz="2800" b="0" i="0" u="none" strike="noStrike" kern="1200" cap="none" spc="0" normalizeH="0" baseline="30000" noProof="0" dirty="0">
                <a:ln>
                  <a:noFill/>
                </a:ln>
                <a:solidFill>
                  <a:srgbClr val="FFFFFF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5105400" y="4633913"/>
            <a:ext cx="2616200" cy="2097087"/>
            <a:chOff x="5105400" y="5029200"/>
            <a:chExt cx="2649123" cy="1701114"/>
          </a:xfrm>
        </p:grpSpPr>
        <p:sp>
          <p:nvSpPr>
            <p:cNvPr id="190493" name="Oval 3"/>
            <p:cNvSpPr>
              <a:spLocks noChangeArrowheads="1"/>
            </p:cNvSpPr>
            <p:nvPr/>
          </p:nvSpPr>
          <p:spPr bwMode="auto">
            <a:xfrm>
              <a:off x="5436629" y="5136241"/>
              <a:ext cx="1917700" cy="1594073"/>
            </a:xfrm>
            <a:prstGeom prst="ellipse">
              <a:avLst/>
            </a:prstGeom>
            <a:noFill/>
            <a:ln w="38100" cap="sq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274320" rIns="274320" anchor="ctr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" name="Text Box 10"/>
            <p:cNvSpPr txBox="1">
              <a:spLocks noChangeArrowheads="1"/>
            </p:cNvSpPr>
            <p:nvPr/>
          </p:nvSpPr>
          <p:spPr bwMode="auto">
            <a:xfrm>
              <a:off x="5105400" y="5029200"/>
              <a:ext cx="2649123" cy="522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274320" rIns="274320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00">
                      <a:lumMod val="60000"/>
                      <a:lumOff val="40000"/>
                    </a:srgbClr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Quadratic = n</a:t>
              </a:r>
              <a:r>
                <a:rPr kumimoji="0" lang="en-US" altLang="en-US" sz="2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FFFF00">
                      <a:lumMod val="60000"/>
                      <a:lumOff val="40000"/>
                    </a:srgbClr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5594350" y="5180013"/>
            <a:ext cx="2038350" cy="1601787"/>
            <a:chOff x="5683250" y="5648980"/>
            <a:chExt cx="1784350" cy="1132820"/>
          </a:xfrm>
        </p:grpSpPr>
        <p:sp>
          <p:nvSpPr>
            <p:cNvPr id="190491" name="Oval 3"/>
            <p:cNvSpPr>
              <a:spLocks noChangeArrowheads="1"/>
            </p:cNvSpPr>
            <p:nvPr/>
          </p:nvSpPr>
          <p:spPr bwMode="auto">
            <a:xfrm>
              <a:off x="5791200" y="5747439"/>
              <a:ext cx="1143000" cy="1034361"/>
            </a:xfrm>
            <a:prstGeom prst="ellipse">
              <a:avLst/>
            </a:prstGeom>
            <a:noFill/>
            <a:ln w="38100" cap="sq">
              <a:solidFill>
                <a:srgbClr val="CC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274320" rIns="274320" anchor="ctr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90492" name="Text Box 10"/>
            <p:cNvSpPr txBox="1">
              <a:spLocks noChangeArrowheads="1"/>
            </p:cNvSpPr>
            <p:nvPr/>
          </p:nvSpPr>
          <p:spPr bwMode="auto">
            <a:xfrm>
              <a:off x="5683250" y="5648980"/>
              <a:ext cx="178435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274320" rIns="274320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CC00CC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nlogn</a:t>
              </a:r>
              <a:endPara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C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5803900" y="6054725"/>
            <a:ext cx="1281113" cy="727075"/>
            <a:chOff x="5715000" y="6055390"/>
            <a:chExt cx="1281761" cy="726411"/>
          </a:xfrm>
        </p:grpSpPr>
        <p:sp>
          <p:nvSpPr>
            <p:cNvPr id="190489" name="Oval 3"/>
            <p:cNvSpPr>
              <a:spLocks noChangeArrowheads="1"/>
            </p:cNvSpPr>
            <p:nvPr/>
          </p:nvSpPr>
          <p:spPr bwMode="auto">
            <a:xfrm>
              <a:off x="6019802" y="6197753"/>
              <a:ext cx="721519" cy="584048"/>
            </a:xfrm>
            <a:prstGeom prst="ellipse">
              <a:avLst/>
            </a:prstGeom>
            <a:noFill/>
            <a:ln w="38100" cap="sq">
              <a:solidFill>
                <a:srgbClr val="FFCC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274320" rIns="274320" anchor="ctr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90490" name="Text Box 10"/>
            <p:cNvSpPr txBox="1">
              <a:spLocks noChangeArrowheads="1"/>
            </p:cNvSpPr>
            <p:nvPr/>
          </p:nvSpPr>
          <p:spPr bwMode="auto">
            <a:xfrm>
              <a:off x="5715000" y="6055390"/>
              <a:ext cx="1281761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274320" rIns="274320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FFCC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log n</a:t>
              </a:r>
            </a:p>
          </p:txBody>
        </p:sp>
      </p:grp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1268413" y="5145088"/>
            <a:ext cx="27432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0" rIns="274320">
            <a:spAutoFit/>
          </a:bodyPr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CC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Fast sorting</a:t>
            </a:r>
          </a:p>
        </p:txBody>
      </p:sp>
      <p:sp>
        <p:nvSpPr>
          <p:cNvPr id="34" name="Text Box 10"/>
          <p:cNvSpPr txBox="1">
            <a:spLocks noChangeArrowheads="1"/>
          </p:cNvSpPr>
          <p:nvPr/>
        </p:nvSpPr>
        <p:spPr bwMode="auto">
          <a:xfrm>
            <a:off x="1066800" y="5562600"/>
            <a:ext cx="24876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0" rIns="274320">
            <a:spAutoFit/>
          </a:bodyPr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Look at input</a:t>
            </a:r>
          </a:p>
        </p:txBody>
      </p:sp>
      <p:sp>
        <p:nvSpPr>
          <p:cNvPr id="35" name="Text Box 10"/>
          <p:cNvSpPr txBox="1">
            <a:spLocks noChangeArrowheads="1"/>
          </p:cNvSpPr>
          <p:nvPr/>
        </p:nvSpPr>
        <p:spPr bwMode="auto">
          <a:xfrm>
            <a:off x="1192213" y="4635500"/>
            <a:ext cx="23796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0" rIns="27432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00">
                    <a:lumMod val="60000"/>
                    <a:lumOff val="4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Slow sorting</a:t>
            </a:r>
            <a:endParaRPr kumimoji="0" lang="en-US" altLang="en-US" sz="2800" b="0" i="0" u="none" strike="noStrike" kern="1200" cap="none" spc="0" normalizeH="0" baseline="30000" noProof="0" dirty="0">
              <a:ln>
                <a:noFill/>
              </a:ln>
              <a:solidFill>
                <a:srgbClr val="FFFF00">
                  <a:lumMod val="60000"/>
                  <a:lumOff val="40000"/>
                </a:srgbClr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6" name="Text Box 10"/>
          <p:cNvSpPr txBox="1">
            <a:spLocks noChangeArrowheads="1"/>
          </p:cNvSpPr>
          <p:nvPr/>
        </p:nvSpPr>
        <p:spPr bwMode="auto">
          <a:xfrm>
            <a:off x="723900" y="3733800"/>
            <a:ext cx="3530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0" rIns="274320">
            <a:spAutoFit/>
          </a:bodyPr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CC99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Considered Feasible</a:t>
            </a:r>
          </a:p>
        </p:txBody>
      </p: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884531" y="1866900"/>
            <a:ext cx="3154069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0" rIns="274320">
            <a:spAutoFit/>
          </a:bodyPr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Consider every</a:t>
            </a:r>
            <a:b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</a:b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possible solution </a:t>
            </a:r>
            <a:b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</a:b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(Infeasible)</a:t>
            </a:r>
          </a:p>
        </p:txBody>
      </p:sp>
      <p:sp>
        <p:nvSpPr>
          <p:cNvPr id="40" name="Text Box 6"/>
          <p:cNvSpPr txBox="1">
            <a:spLocks noChangeArrowheads="1"/>
          </p:cNvSpPr>
          <p:nvPr/>
        </p:nvSpPr>
        <p:spPr bwMode="auto">
          <a:xfrm>
            <a:off x="685800" y="838200"/>
            <a:ext cx="38909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0" rIns="274320">
            <a:spAutoFit/>
          </a:bodyPr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33CC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Mathematicians’ dream</a:t>
            </a: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6253163" y="6400800"/>
            <a:ext cx="2052637" cy="523875"/>
            <a:chOff x="6176589" y="6400800"/>
            <a:chExt cx="2053011" cy="523220"/>
          </a:xfrm>
        </p:grpSpPr>
        <p:sp>
          <p:nvSpPr>
            <p:cNvPr id="190487" name="Oval 3"/>
            <p:cNvSpPr>
              <a:spLocks noChangeArrowheads="1"/>
            </p:cNvSpPr>
            <p:nvPr/>
          </p:nvSpPr>
          <p:spPr bwMode="auto">
            <a:xfrm>
              <a:off x="6176589" y="6522436"/>
              <a:ext cx="446117" cy="259364"/>
            </a:xfrm>
            <a:prstGeom prst="ellipse">
              <a:avLst/>
            </a:prstGeom>
            <a:noFill/>
            <a:ln w="38100" cap="sq">
              <a:solidFill>
                <a:srgbClr val="93856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274320" rIns="274320" anchor="ctr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90488" name="Text Box 10"/>
            <p:cNvSpPr txBox="1">
              <a:spLocks noChangeArrowheads="1"/>
            </p:cNvSpPr>
            <p:nvPr/>
          </p:nvSpPr>
          <p:spPr bwMode="auto">
            <a:xfrm>
              <a:off x="6401214" y="6400800"/>
              <a:ext cx="182838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274320" rIns="274320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93856D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Constant</a:t>
              </a:r>
            </a:p>
          </p:txBody>
        </p:sp>
      </p:grpSp>
      <p:sp>
        <p:nvSpPr>
          <p:cNvPr id="45" name="Text Box 10"/>
          <p:cNvSpPr txBox="1">
            <a:spLocks noChangeArrowheads="1"/>
          </p:cNvSpPr>
          <p:nvPr/>
        </p:nvSpPr>
        <p:spPr bwMode="auto">
          <a:xfrm>
            <a:off x="228600" y="6391275"/>
            <a:ext cx="506664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0" rIns="274320">
            <a:spAutoFit/>
          </a:bodyPr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93856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Time does not grow with input.</a:t>
            </a:r>
          </a:p>
        </p:txBody>
      </p:sp>
      <p:grpSp>
        <p:nvGrpSpPr>
          <p:cNvPr id="46" name="Group 45"/>
          <p:cNvGrpSpPr>
            <a:grpSpLocks/>
          </p:cNvGrpSpPr>
          <p:nvPr/>
        </p:nvGrpSpPr>
        <p:grpSpPr bwMode="auto">
          <a:xfrm>
            <a:off x="5416550" y="5591175"/>
            <a:ext cx="2051050" cy="1204913"/>
            <a:chOff x="5620613" y="6126709"/>
            <a:chExt cx="1593876" cy="655092"/>
          </a:xfrm>
        </p:grpSpPr>
        <p:sp>
          <p:nvSpPr>
            <p:cNvPr id="190485" name="Oval 3"/>
            <p:cNvSpPr>
              <a:spLocks noChangeArrowheads="1"/>
            </p:cNvSpPr>
            <p:nvPr/>
          </p:nvSpPr>
          <p:spPr bwMode="auto">
            <a:xfrm>
              <a:off x="6019802" y="6197753"/>
              <a:ext cx="721519" cy="584048"/>
            </a:xfrm>
            <a:prstGeom prst="ellipse">
              <a:avLst/>
            </a:prstGeom>
            <a:noFill/>
            <a:ln w="38100" cap="sq">
              <a:solidFill>
                <a:srgbClr val="00B0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274320" rIns="274320" anchor="ctr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90486" name="Text Box 10"/>
            <p:cNvSpPr txBox="1">
              <a:spLocks noChangeArrowheads="1"/>
            </p:cNvSpPr>
            <p:nvPr/>
          </p:nvSpPr>
          <p:spPr bwMode="auto">
            <a:xfrm>
              <a:off x="5620613" y="6126709"/>
              <a:ext cx="1593876" cy="284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274320" rIns="274320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Linear = n</a:t>
              </a:r>
            </a:p>
          </p:txBody>
        </p:sp>
      </p:grpSp>
      <p:sp>
        <p:nvSpPr>
          <p:cNvPr id="49" name="Text Box 10"/>
          <p:cNvSpPr txBox="1">
            <a:spLocks noChangeArrowheads="1"/>
          </p:cNvSpPr>
          <p:nvPr/>
        </p:nvSpPr>
        <p:spPr bwMode="auto">
          <a:xfrm>
            <a:off x="1155700" y="6032500"/>
            <a:ext cx="259556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0" rIns="274320">
            <a:spAutoFit/>
          </a:bodyPr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Binary Search</a:t>
            </a:r>
          </a:p>
        </p:txBody>
      </p:sp>
      <p:sp>
        <p:nvSpPr>
          <p:cNvPr id="51" name="Text Box 32"/>
          <p:cNvSpPr txBox="1">
            <a:spLocks noChangeArrowheads="1"/>
          </p:cNvSpPr>
          <p:nvPr/>
        </p:nvSpPr>
        <p:spPr bwMode="auto">
          <a:xfrm>
            <a:off x="7721600" y="482600"/>
            <a:ext cx="1462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0" rIns="274320">
            <a:spAutoFit/>
          </a:bodyPr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Halting</a:t>
            </a:r>
          </a:p>
        </p:txBody>
      </p:sp>
      <p:sp>
        <p:nvSpPr>
          <p:cNvPr id="52" name="Text Box 32"/>
          <p:cNvSpPr txBox="1">
            <a:spLocks noChangeArrowheads="1"/>
          </p:cNvSpPr>
          <p:nvPr/>
        </p:nvSpPr>
        <p:spPr bwMode="auto">
          <a:xfrm>
            <a:off x="1676400" y="457200"/>
            <a:ext cx="19034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0" rIns="274320">
            <a:spAutoFit/>
          </a:bodyPr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Impossible</a:t>
            </a:r>
          </a:p>
        </p:txBody>
      </p:sp>
    </p:spTree>
    <p:extLst>
      <p:ext uri="{BB962C8B-B14F-4D97-AF65-F5344CB8AC3E}">
        <p14:creationId xmlns:p14="http://schemas.microsoft.com/office/powerpoint/2010/main" val="3222721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52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52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2674" grpId="0"/>
      <p:bldP spid="33" grpId="0"/>
      <p:bldP spid="34" grpId="0"/>
      <p:bldP spid="35" grpId="0"/>
      <p:bldP spid="36" grpId="0"/>
      <p:bldP spid="37" grpId="0"/>
      <p:bldP spid="40" grpId="0"/>
      <p:bldP spid="45" grpId="0"/>
      <p:bldP spid="49" grpId="0"/>
      <p:bldP spid="51" grpId="0"/>
      <p:bldP spid="5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674" name="Rectangle 2"/>
          <p:cNvSpPr>
            <a:spLocks noChangeArrowheads="1"/>
          </p:cNvSpPr>
          <p:nvPr/>
        </p:nvSpPr>
        <p:spPr bwMode="auto">
          <a:xfrm>
            <a:off x="685800" y="-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+mn-cs"/>
              </a:rPr>
              <a:t>Running Time</a:t>
            </a:r>
          </a:p>
        </p:txBody>
      </p:sp>
      <p:sp>
        <p:nvSpPr>
          <p:cNvPr id="52" name="Text Box 32"/>
          <p:cNvSpPr txBox="1">
            <a:spLocks noChangeArrowheads="1"/>
          </p:cNvSpPr>
          <p:nvPr/>
        </p:nvSpPr>
        <p:spPr bwMode="auto">
          <a:xfrm>
            <a:off x="439651" y="2438400"/>
            <a:ext cx="826469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0" rIns="274320">
            <a:spAutoFit/>
          </a:bodyPr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l">
              <a:spcBef>
                <a:spcPct val="0"/>
              </a:spcBef>
              <a:defRPr/>
            </a:pPr>
            <a:r>
              <a:rPr lang="en-US" altLang="en-US" sz="2400" dirty="0">
                <a:solidFill>
                  <a:srgbClr val="FFFFFF"/>
                </a:solidFill>
                <a:hlinkClick r:id="rId2"/>
              </a:rPr>
              <a:t>https://www.eecs.yorku.ca/~jeff/courses/02011/#RunningTime</a:t>
            </a:r>
            <a:endParaRPr lang="en-US" altLang="en-US" sz="2400" dirty="0">
              <a:solidFill>
                <a:srgbClr val="FFFFFF"/>
              </a:solidFill>
            </a:endParaRPr>
          </a:p>
          <a:p>
            <a:pPr lvl="0" algn="l">
              <a:spcBef>
                <a:spcPct val="0"/>
              </a:spcBef>
              <a:defRPr/>
            </a:pPr>
            <a:endParaRPr lang="en-US" altLang="en-US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04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69636" y="1553385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200" dirty="0">
                <a:solidFill>
                  <a:schemeClr val="tx1"/>
                </a:solidFill>
              </a:rPr>
              <a:t>Which are more alike?</a:t>
            </a:r>
            <a:endParaRPr lang="en-CA" altLang="en-US" sz="3200" dirty="0">
              <a:solidFill>
                <a:schemeClr val="tx1"/>
              </a:solidFill>
            </a:endParaRPr>
          </a:p>
        </p:txBody>
      </p:sp>
      <p:pic>
        <p:nvPicPr>
          <p:cNvPr id="121859" name="Picture 6" descr="an01115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747963"/>
            <a:ext cx="1804988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1860" name="Picture 7" descr="an01151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588" y="2555875"/>
            <a:ext cx="633412" cy="174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1861" name="Picture 8" descr="an01191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25" y="2493963"/>
            <a:ext cx="1870075" cy="187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1862" name="Group 11"/>
          <p:cNvGrpSpPr>
            <a:grpSpLocks/>
          </p:cNvGrpSpPr>
          <p:nvPr/>
        </p:nvGrpSpPr>
        <p:grpSpPr bwMode="auto">
          <a:xfrm>
            <a:off x="5257800" y="4648200"/>
            <a:ext cx="401638" cy="1143000"/>
            <a:chOff x="5760" y="720"/>
            <a:chExt cx="1021" cy="2477"/>
          </a:xfrm>
        </p:grpSpPr>
        <p:grpSp>
          <p:nvGrpSpPr>
            <p:cNvPr id="121863" name="Group 12"/>
            <p:cNvGrpSpPr>
              <a:grpSpLocks/>
            </p:cNvGrpSpPr>
            <p:nvPr/>
          </p:nvGrpSpPr>
          <p:grpSpPr bwMode="auto">
            <a:xfrm>
              <a:off x="5760" y="901"/>
              <a:ext cx="916" cy="2296"/>
              <a:chOff x="5760" y="901"/>
              <a:chExt cx="916" cy="2296"/>
            </a:xfrm>
          </p:grpSpPr>
          <p:sp>
            <p:nvSpPr>
              <p:cNvPr id="121867" name="Freeform 13"/>
              <p:cNvSpPr>
                <a:spLocks/>
              </p:cNvSpPr>
              <p:nvPr/>
            </p:nvSpPr>
            <p:spPr bwMode="auto">
              <a:xfrm>
                <a:off x="5993" y="991"/>
                <a:ext cx="538" cy="525"/>
              </a:xfrm>
              <a:custGeom>
                <a:avLst/>
                <a:gdLst>
                  <a:gd name="T0" fmla="*/ 164 w 538"/>
                  <a:gd name="T1" fmla="*/ 222 h 525"/>
                  <a:gd name="T2" fmla="*/ 211 w 538"/>
                  <a:gd name="T3" fmla="*/ 152 h 525"/>
                  <a:gd name="T4" fmla="*/ 263 w 538"/>
                  <a:gd name="T5" fmla="*/ 100 h 525"/>
                  <a:gd name="T6" fmla="*/ 316 w 538"/>
                  <a:gd name="T7" fmla="*/ 35 h 525"/>
                  <a:gd name="T8" fmla="*/ 380 w 538"/>
                  <a:gd name="T9" fmla="*/ 6 h 525"/>
                  <a:gd name="T10" fmla="*/ 432 w 538"/>
                  <a:gd name="T11" fmla="*/ 0 h 525"/>
                  <a:gd name="T12" fmla="*/ 485 w 538"/>
                  <a:gd name="T13" fmla="*/ 17 h 525"/>
                  <a:gd name="T14" fmla="*/ 514 w 538"/>
                  <a:gd name="T15" fmla="*/ 59 h 525"/>
                  <a:gd name="T16" fmla="*/ 538 w 538"/>
                  <a:gd name="T17" fmla="*/ 135 h 525"/>
                  <a:gd name="T18" fmla="*/ 531 w 538"/>
                  <a:gd name="T19" fmla="*/ 216 h 525"/>
                  <a:gd name="T20" fmla="*/ 508 w 538"/>
                  <a:gd name="T21" fmla="*/ 286 h 525"/>
                  <a:gd name="T22" fmla="*/ 450 w 538"/>
                  <a:gd name="T23" fmla="*/ 368 h 525"/>
                  <a:gd name="T24" fmla="*/ 386 w 538"/>
                  <a:gd name="T25" fmla="*/ 426 h 525"/>
                  <a:gd name="T26" fmla="*/ 316 w 538"/>
                  <a:gd name="T27" fmla="*/ 478 h 525"/>
                  <a:gd name="T28" fmla="*/ 240 w 538"/>
                  <a:gd name="T29" fmla="*/ 513 h 525"/>
                  <a:gd name="T30" fmla="*/ 176 w 538"/>
                  <a:gd name="T31" fmla="*/ 525 h 525"/>
                  <a:gd name="T32" fmla="*/ 147 w 538"/>
                  <a:gd name="T33" fmla="*/ 508 h 525"/>
                  <a:gd name="T34" fmla="*/ 123 w 538"/>
                  <a:gd name="T35" fmla="*/ 438 h 525"/>
                  <a:gd name="T36" fmla="*/ 129 w 538"/>
                  <a:gd name="T37" fmla="*/ 345 h 525"/>
                  <a:gd name="T38" fmla="*/ 17 w 538"/>
                  <a:gd name="T39" fmla="*/ 350 h 525"/>
                  <a:gd name="T40" fmla="*/ 0 w 538"/>
                  <a:gd name="T41" fmla="*/ 333 h 525"/>
                  <a:gd name="T42" fmla="*/ 17 w 538"/>
                  <a:gd name="T43" fmla="*/ 298 h 525"/>
                  <a:gd name="T44" fmla="*/ 135 w 538"/>
                  <a:gd name="T45" fmla="*/ 292 h 525"/>
                  <a:gd name="T46" fmla="*/ 164 w 538"/>
                  <a:gd name="T47" fmla="*/ 222 h 525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38"/>
                  <a:gd name="T73" fmla="*/ 0 h 525"/>
                  <a:gd name="T74" fmla="*/ 538 w 538"/>
                  <a:gd name="T75" fmla="*/ 525 h 525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38" h="525">
                    <a:moveTo>
                      <a:pt x="164" y="222"/>
                    </a:moveTo>
                    <a:lnTo>
                      <a:pt x="211" y="152"/>
                    </a:lnTo>
                    <a:lnTo>
                      <a:pt x="263" y="100"/>
                    </a:lnTo>
                    <a:lnTo>
                      <a:pt x="316" y="35"/>
                    </a:lnTo>
                    <a:lnTo>
                      <a:pt x="380" y="6"/>
                    </a:lnTo>
                    <a:lnTo>
                      <a:pt x="432" y="0"/>
                    </a:lnTo>
                    <a:lnTo>
                      <a:pt x="485" y="17"/>
                    </a:lnTo>
                    <a:lnTo>
                      <a:pt x="514" y="59"/>
                    </a:lnTo>
                    <a:lnTo>
                      <a:pt x="538" y="135"/>
                    </a:lnTo>
                    <a:lnTo>
                      <a:pt x="531" y="216"/>
                    </a:lnTo>
                    <a:lnTo>
                      <a:pt x="508" y="286"/>
                    </a:lnTo>
                    <a:lnTo>
                      <a:pt x="450" y="368"/>
                    </a:lnTo>
                    <a:lnTo>
                      <a:pt x="386" y="426"/>
                    </a:lnTo>
                    <a:lnTo>
                      <a:pt x="316" y="478"/>
                    </a:lnTo>
                    <a:lnTo>
                      <a:pt x="240" y="513"/>
                    </a:lnTo>
                    <a:lnTo>
                      <a:pt x="176" y="525"/>
                    </a:lnTo>
                    <a:lnTo>
                      <a:pt x="147" y="508"/>
                    </a:lnTo>
                    <a:lnTo>
                      <a:pt x="123" y="438"/>
                    </a:lnTo>
                    <a:lnTo>
                      <a:pt x="129" y="345"/>
                    </a:lnTo>
                    <a:lnTo>
                      <a:pt x="17" y="350"/>
                    </a:lnTo>
                    <a:lnTo>
                      <a:pt x="0" y="333"/>
                    </a:lnTo>
                    <a:lnTo>
                      <a:pt x="17" y="298"/>
                    </a:lnTo>
                    <a:lnTo>
                      <a:pt x="135" y="292"/>
                    </a:lnTo>
                    <a:lnTo>
                      <a:pt x="164" y="222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868" name="Freeform 14"/>
              <p:cNvSpPr>
                <a:spLocks/>
              </p:cNvSpPr>
              <p:nvPr/>
            </p:nvSpPr>
            <p:spPr bwMode="auto">
              <a:xfrm>
                <a:off x="5964" y="1544"/>
                <a:ext cx="373" cy="772"/>
              </a:xfrm>
              <a:custGeom>
                <a:avLst/>
                <a:gdLst>
                  <a:gd name="T0" fmla="*/ 106 w 373"/>
                  <a:gd name="T1" fmla="*/ 65 h 772"/>
                  <a:gd name="T2" fmla="*/ 158 w 373"/>
                  <a:gd name="T3" fmla="*/ 18 h 772"/>
                  <a:gd name="T4" fmla="*/ 239 w 373"/>
                  <a:gd name="T5" fmla="*/ 0 h 772"/>
                  <a:gd name="T6" fmla="*/ 309 w 373"/>
                  <a:gd name="T7" fmla="*/ 12 h 772"/>
                  <a:gd name="T8" fmla="*/ 361 w 373"/>
                  <a:gd name="T9" fmla="*/ 59 h 772"/>
                  <a:gd name="T10" fmla="*/ 373 w 373"/>
                  <a:gd name="T11" fmla="*/ 94 h 772"/>
                  <a:gd name="T12" fmla="*/ 373 w 373"/>
                  <a:gd name="T13" fmla="*/ 141 h 772"/>
                  <a:gd name="T14" fmla="*/ 350 w 373"/>
                  <a:gd name="T15" fmla="*/ 182 h 772"/>
                  <a:gd name="T16" fmla="*/ 309 w 373"/>
                  <a:gd name="T17" fmla="*/ 252 h 772"/>
                  <a:gd name="T18" fmla="*/ 292 w 373"/>
                  <a:gd name="T19" fmla="*/ 334 h 772"/>
                  <a:gd name="T20" fmla="*/ 286 w 373"/>
                  <a:gd name="T21" fmla="*/ 403 h 772"/>
                  <a:gd name="T22" fmla="*/ 303 w 373"/>
                  <a:gd name="T23" fmla="*/ 479 h 772"/>
                  <a:gd name="T24" fmla="*/ 350 w 373"/>
                  <a:gd name="T25" fmla="*/ 549 h 772"/>
                  <a:gd name="T26" fmla="*/ 367 w 373"/>
                  <a:gd name="T27" fmla="*/ 619 h 772"/>
                  <a:gd name="T28" fmla="*/ 361 w 373"/>
                  <a:gd name="T29" fmla="*/ 683 h 772"/>
                  <a:gd name="T30" fmla="*/ 327 w 373"/>
                  <a:gd name="T31" fmla="*/ 737 h 772"/>
                  <a:gd name="T32" fmla="*/ 280 w 373"/>
                  <a:gd name="T33" fmla="*/ 766 h 772"/>
                  <a:gd name="T34" fmla="*/ 222 w 373"/>
                  <a:gd name="T35" fmla="*/ 772 h 772"/>
                  <a:gd name="T36" fmla="*/ 152 w 373"/>
                  <a:gd name="T37" fmla="*/ 772 h 772"/>
                  <a:gd name="T38" fmla="*/ 100 w 373"/>
                  <a:gd name="T39" fmla="*/ 742 h 772"/>
                  <a:gd name="T40" fmla="*/ 46 w 373"/>
                  <a:gd name="T41" fmla="*/ 654 h 772"/>
                  <a:gd name="T42" fmla="*/ 12 w 373"/>
                  <a:gd name="T43" fmla="*/ 578 h 772"/>
                  <a:gd name="T44" fmla="*/ 0 w 373"/>
                  <a:gd name="T45" fmla="*/ 462 h 772"/>
                  <a:gd name="T46" fmla="*/ 12 w 373"/>
                  <a:gd name="T47" fmla="*/ 357 h 772"/>
                  <a:gd name="T48" fmla="*/ 35 w 373"/>
                  <a:gd name="T49" fmla="*/ 246 h 772"/>
                  <a:gd name="T50" fmla="*/ 71 w 373"/>
                  <a:gd name="T51" fmla="*/ 135 h 772"/>
                  <a:gd name="T52" fmla="*/ 106 w 373"/>
                  <a:gd name="T53" fmla="*/ 65 h 77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373"/>
                  <a:gd name="T82" fmla="*/ 0 h 772"/>
                  <a:gd name="T83" fmla="*/ 373 w 373"/>
                  <a:gd name="T84" fmla="*/ 772 h 772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373" h="772">
                    <a:moveTo>
                      <a:pt x="106" y="65"/>
                    </a:moveTo>
                    <a:lnTo>
                      <a:pt x="158" y="18"/>
                    </a:lnTo>
                    <a:lnTo>
                      <a:pt x="239" y="0"/>
                    </a:lnTo>
                    <a:lnTo>
                      <a:pt x="309" y="12"/>
                    </a:lnTo>
                    <a:lnTo>
                      <a:pt x="361" y="59"/>
                    </a:lnTo>
                    <a:lnTo>
                      <a:pt x="373" y="94"/>
                    </a:lnTo>
                    <a:lnTo>
                      <a:pt x="373" y="141"/>
                    </a:lnTo>
                    <a:lnTo>
                      <a:pt x="350" y="182"/>
                    </a:lnTo>
                    <a:lnTo>
                      <a:pt x="309" y="252"/>
                    </a:lnTo>
                    <a:lnTo>
                      <a:pt x="292" y="334"/>
                    </a:lnTo>
                    <a:lnTo>
                      <a:pt x="286" y="403"/>
                    </a:lnTo>
                    <a:lnTo>
                      <a:pt x="303" y="479"/>
                    </a:lnTo>
                    <a:lnTo>
                      <a:pt x="350" y="549"/>
                    </a:lnTo>
                    <a:lnTo>
                      <a:pt x="367" y="619"/>
                    </a:lnTo>
                    <a:lnTo>
                      <a:pt x="361" y="683"/>
                    </a:lnTo>
                    <a:lnTo>
                      <a:pt x="327" y="737"/>
                    </a:lnTo>
                    <a:lnTo>
                      <a:pt x="280" y="766"/>
                    </a:lnTo>
                    <a:lnTo>
                      <a:pt x="222" y="772"/>
                    </a:lnTo>
                    <a:lnTo>
                      <a:pt x="152" y="772"/>
                    </a:lnTo>
                    <a:lnTo>
                      <a:pt x="100" y="742"/>
                    </a:lnTo>
                    <a:lnTo>
                      <a:pt x="46" y="654"/>
                    </a:lnTo>
                    <a:lnTo>
                      <a:pt x="12" y="578"/>
                    </a:lnTo>
                    <a:lnTo>
                      <a:pt x="0" y="462"/>
                    </a:lnTo>
                    <a:lnTo>
                      <a:pt x="12" y="357"/>
                    </a:lnTo>
                    <a:lnTo>
                      <a:pt x="35" y="246"/>
                    </a:lnTo>
                    <a:lnTo>
                      <a:pt x="71" y="135"/>
                    </a:lnTo>
                    <a:lnTo>
                      <a:pt x="106" y="65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869" name="Freeform 15"/>
              <p:cNvSpPr>
                <a:spLocks/>
              </p:cNvSpPr>
              <p:nvPr/>
            </p:nvSpPr>
            <p:spPr bwMode="auto">
              <a:xfrm>
                <a:off x="6262" y="1569"/>
                <a:ext cx="414" cy="694"/>
              </a:xfrm>
              <a:custGeom>
                <a:avLst/>
                <a:gdLst>
                  <a:gd name="T0" fmla="*/ 0 w 414"/>
                  <a:gd name="T1" fmla="*/ 34 h 694"/>
                  <a:gd name="T2" fmla="*/ 5 w 414"/>
                  <a:gd name="T3" fmla="*/ 5 h 694"/>
                  <a:gd name="T4" fmla="*/ 69 w 414"/>
                  <a:gd name="T5" fmla="*/ 0 h 694"/>
                  <a:gd name="T6" fmla="*/ 104 w 414"/>
                  <a:gd name="T7" fmla="*/ 29 h 694"/>
                  <a:gd name="T8" fmla="*/ 157 w 414"/>
                  <a:gd name="T9" fmla="*/ 105 h 694"/>
                  <a:gd name="T10" fmla="*/ 226 w 414"/>
                  <a:gd name="T11" fmla="*/ 204 h 694"/>
                  <a:gd name="T12" fmla="*/ 291 w 414"/>
                  <a:gd name="T13" fmla="*/ 274 h 694"/>
                  <a:gd name="T14" fmla="*/ 408 w 414"/>
                  <a:gd name="T15" fmla="*/ 402 h 694"/>
                  <a:gd name="T16" fmla="*/ 414 w 414"/>
                  <a:gd name="T17" fmla="*/ 431 h 694"/>
                  <a:gd name="T18" fmla="*/ 390 w 414"/>
                  <a:gd name="T19" fmla="*/ 449 h 694"/>
                  <a:gd name="T20" fmla="*/ 332 w 414"/>
                  <a:gd name="T21" fmla="*/ 472 h 694"/>
                  <a:gd name="T22" fmla="*/ 250 w 414"/>
                  <a:gd name="T23" fmla="*/ 490 h 694"/>
                  <a:gd name="T24" fmla="*/ 151 w 414"/>
                  <a:gd name="T25" fmla="*/ 496 h 694"/>
                  <a:gd name="T26" fmla="*/ 116 w 414"/>
                  <a:gd name="T27" fmla="*/ 501 h 694"/>
                  <a:gd name="T28" fmla="*/ 104 w 414"/>
                  <a:gd name="T29" fmla="*/ 525 h 694"/>
                  <a:gd name="T30" fmla="*/ 127 w 414"/>
                  <a:gd name="T31" fmla="*/ 565 h 694"/>
                  <a:gd name="T32" fmla="*/ 209 w 414"/>
                  <a:gd name="T33" fmla="*/ 635 h 694"/>
                  <a:gd name="T34" fmla="*/ 268 w 414"/>
                  <a:gd name="T35" fmla="*/ 653 h 694"/>
                  <a:gd name="T36" fmla="*/ 280 w 414"/>
                  <a:gd name="T37" fmla="*/ 676 h 694"/>
                  <a:gd name="T38" fmla="*/ 255 w 414"/>
                  <a:gd name="T39" fmla="*/ 694 h 694"/>
                  <a:gd name="T40" fmla="*/ 203 w 414"/>
                  <a:gd name="T41" fmla="*/ 694 h 694"/>
                  <a:gd name="T42" fmla="*/ 133 w 414"/>
                  <a:gd name="T43" fmla="*/ 653 h 694"/>
                  <a:gd name="T44" fmla="*/ 75 w 414"/>
                  <a:gd name="T45" fmla="*/ 595 h 694"/>
                  <a:gd name="T46" fmla="*/ 40 w 414"/>
                  <a:gd name="T47" fmla="*/ 542 h 694"/>
                  <a:gd name="T48" fmla="*/ 40 w 414"/>
                  <a:gd name="T49" fmla="*/ 501 h 694"/>
                  <a:gd name="T50" fmla="*/ 63 w 414"/>
                  <a:gd name="T51" fmla="*/ 472 h 694"/>
                  <a:gd name="T52" fmla="*/ 98 w 414"/>
                  <a:gd name="T53" fmla="*/ 461 h 694"/>
                  <a:gd name="T54" fmla="*/ 151 w 414"/>
                  <a:gd name="T55" fmla="*/ 455 h 694"/>
                  <a:gd name="T56" fmla="*/ 209 w 414"/>
                  <a:gd name="T57" fmla="*/ 455 h 694"/>
                  <a:gd name="T58" fmla="*/ 280 w 414"/>
                  <a:gd name="T59" fmla="*/ 443 h 694"/>
                  <a:gd name="T60" fmla="*/ 315 w 414"/>
                  <a:gd name="T61" fmla="*/ 431 h 694"/>
                  <a:gd name="T62" fmla="*/ 332 w 414"/>
                  <a:gd name="T63" fmla="*/ 414 h 694"/>
                  <a:gd name="T64" fmla="*/ 326 w 414"/>
                  <a:gd name="T65" fmla="*/ 397 h 694"/>
                  <a:gd name="T66" fmla="*/ 274 w 414"/>
                  <a:gd name="T67" fmla="*/ 350 h 694"/>
                  <a:gd name="T68" fmla="*/ 191 w 414"/>
                  <a:gd name="T69" fmla="*/ 268 h 694"/>
                  <a:gd name="T70" fmla="*/ 116 w 414"/>
                  <a:gd name="T71" fmla="*/ 199 h 694"/>
                  <a:gd name="T72" fmla="*/ 34 w 414"/>
                  <a:gd name="T73" fmla="*/ 123 h 694"/>
                  <a:gd name="T74" fmla="*/ 5 w 414"/>
                  <a:gd name="T75" fmla="*/ 69 h 694"/>
                  <a:gd name="T76" fmla="*/ 0 w 414"/>
                  <a:gd name="T77" fmla="*/ 34 h 694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414"/>
                  <a:gd name="T118" fmla="*/ 0 h 694"/>
                  <a:gd name="T119" fmla="*/ 414 w 414"/>
                  <a:gd name="T120" fmla="*/ 694 h 694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414" h="694">
                    <a:moveTo>
                      <a:pt x="0" y="34"/>
                    </a:moveTo>
                    <a:lnTo>
                      <a:pt x="5" y="5"/>
                    </a:lnTo>
                    <a:lnTo>
                      <a:pt x="69" y="0"/>
                    </a:lnTo>
                    <a:lnTo>
                      <a:pt x="104" y="29"/>
                    </a:lnTo>
                    <a:lnTo>
                      <a:pt x="157" y="105"/>
                    </a:lnTo>
                    <a:lnTo>
                      <a:pt x="226" y="204"/>
                    </a:lnTo>
                    <a:lnTo>
                      <a:pt x="291" y="274"/>
                    </a:lnTo>
                    <a:lnTo>
                      <a:pt x="408" y="402"/>
                    </a:lnTo>
                    <a:lnTo>
                      <a:pt x="414" y="431"/>
                    </a:lnTo>
                    <a:lnTo>
                      <a:pt x="390" y="449"/>
                    </a:lnTo>
                    <a:lnTo>
                      <a:pt x="332" y="472"/>
                    </a:lnTo>
                    <a:lnTo>
                      <a:pt x="250" y="490"/>
                    </a:lnTo>
                    <a:lnTo>
                      <a:pt x="151" y="496"/>
                    </a:lnTo>
                    <a:lnTo>
                      <a:pt x="116" y="501"/>
                    </a:lnTo>
                    <a:lnTo>
                      <a:pt x="104" y="525"/>
                    </a:lnTo>
                    <a:lnTo>
                      <a:pt x="127" y="565"/>
                    </a:lnTo>
                    <a:lnTo>
                      <a:pt x="209" y="635"/>
                    </a:lnTo>
                    <a:lnTo>
                      <a:pt x="268" y="653"/>
                    </a:lnTo>
                    <a:lnTo>
                      <a:pt x="280" y="676"/>
                    </a:lnTo>
                    <a:lnTo>
                      <a:pt x="255" y="694"/>
                    </a:lnTo>
                    <a:lnTo>
                      <a:pt x="203" y="694"/>
                    </a:lnTo>
                    <a:lnTo>
                      <a:pt x="133" y="653"/>
                    </a:lnTo>
                    <a:lnTo>
                      <a:pt x="75" y="595"/>
                    </a:lnTo>
                    <a:lnTo>
                      <a:pt x="40" y="542"/>
                    </a:lnTo>
                    <a:lnTo>
                      <a:pt x="40" y="501"/>
                    </a:lnTo>
                    <a:lnTo>
                      <a:pt x="63" y="472"/>
                    </a:lnTo>
                    <a:lnTo>
                      <a:pt x="98" y="461"/>
                    </a:lnTo>
                    <a:lnTo>
                      <a:pt x="151" y="455"/>
                    </a:lnTo>
                    <a:lnTo>
                      <a:pt x="209" y="455"/>
                    </a:lnTo>
                    <a:lnTo>
                      <a:pt x="280" y="443"/>
                    </a:lnTo>
                    <a:lnTo>
                      <a:pt x="315" y="431"/>
                    </a:lnTo>
                    <a:lnTo>
                      <a:pt x="332" y="414"/>
                    </a:lnTo>
                    <a:lnTo>
                      <a:pt x="326" y="397"/>
                    </a:lnTo>
                    <a:lnTo>
                      <a:pt x="274" y="350"/>
                    </a:lnTo>
                    <a:lnTo>
                      <a:pt x="191" y="268"/>
                    </a:lnTo>
                    <a:lnTo>
                      <a:pt x="116" y="199"/>
                    </a:lnTo>
                    <a:lnTo>
                      <a:pt x="34" y="123"/>
                    </a:lnTo>
                    <a:lnTo>
                      <a:pt x="5" y="69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870" name="Freeform 16"/>
              <p:cNvSpPr>
                <a:spLocks/>
              </p:cNvSpPr>
              <p:nvPr/>
            </p:nvSpPr>
            <p:spPr bwMode="auto">
              <a:xfrm>
                <a:off x="5993" y="2151"/>
                <a:ext cx="449" cy="1046"/>
              </a:xfrm>
              <a:custGeom>
                <a:avLst/>
                <a:gdLst>
                  <a:gd name="T0" fmla="*/ 222 w 449"/>
                  <a:gd name="T1" fmla="*/ 0 h 1046"/>
                  <a:gd name="T2" fmla="*/ 286 w 449"/>
                  <a:gd name="T3" fmla="*/ 12 h 1046"/>
                  <a:gd name="T4" fmla="*/ 315 w 449"/>
                  <a:gd name="T5" fmla="*/ 59 h 1046"/>
                  <a:gd name="T6" fmla="*/ 309 w 449"/>
                  <a:gd name="T7" fmla="*/ 170 h 1046"/>
                  <a:gd name="T8" fmla="*/ 298 w 449"/>
                  <a:gd name="T9" fmla="*/ 287 h 1046"/>
                  <a:gd name="T10" fmla="*/ 298 w 449"/>
                  <a:gd name="T11" fmla="*/ 409 h 1046"/>
                  <a:gd name="T12" fmla="*/ 356 w 449"/>
                  <a:gd name="T13" fmla="*/ 555 h 1046"/>
                  <a:gd name="T14" fmla="*/ 402 w 449"/>
                  <a:gd name="T15" fmla="*/ 660 h 1046"/>
                  <a:gd name="T16" fmla="*/ 426 w 449"/>
                  <a:gd name="T17" fmla="*/ 766 h 1046"/>
                  <a:gd name="T18" fmla="*/ 420 w 449"/>
                  <a:gd name="T19" fmla="*/ 859 h 1046"/>
                  <a:gd name="T20" fmla="*/ 420 w 449"/>
                  <a:gd name="T21" fmla="*/ 894 h 1046"/>
                  <a:gd name="T22" fmla="*/ 443 w 449"/>
                  <a:gd name="T23" fmla="*/ 929 h 1046"/>
                  <a:gd name="T24" fmla="*/ 449 w 449"/>
                  <a:gd name="T25" fmla="*/ 964 h 1046"/>
                  <a:gd name="T26" fmla="*/ 432 w 449"/>
                  <a:gd name="T27" fmla="*/ 981 h 1046"/>
                  <a:gd name="T28" fmla="*/ 385 w 449"/>
                  <a:gd name="T29" fmla="*/ 970 h 1046"/>
                  <a:gd name="T30" fmla="*/ 298 w 449"/>
                  <a:gd name="T31" fmla="*/ 958 h 1046"/>
                  <a:gd name="T32" fmla="*/ 193 w 449"/>
                  <a:gd name="T33" fmla="*/ 981 h 1046"/>
                  <a:gd name="T34" fmla="*/ 123 w 449"/>
                  <a:gd name="T35" fmla="*/ 1022 h 1046"/>
                  <a:gd name="T36" fmla="*/ 88 w 449"/>
                  <a:gd name="T37" fmla="*/ 1046 h 1046"/>
                  <a:gd name="T38" fmla="*/ 53 w 449"/>
                  <a:gd name="T39" fmla="*/ 1046 h 1046"/>
                  <a:gd name="T40" fmla="*/ 0 w 449"/>
                  <a:gd name="T41" fmla="*/ 970 h 1046"/>
                  <a:gd name="T42" fmla="*/ 6 w 449"/>
                  <a:gd name="T43" fmla="*/ 958 h 1046"/>
                  <a:gd name="T44" fmla="*/ 112 w 449"/>
                  <a:gd name="T45" fmla="*/ 923 h 1046"/>
                  <a:gd name="T46" fmla="*/ 234 w 449"/>
                  <a:gd name="T47" fmla="*/ 906 h 1046"/>
                  <a:gd name="T48" fmla="*/ 321 w 449"/>
                  <a:gd name="T49" fmla="*/ 900 h 1046"/>
                  <a:gd name="T50" fmla="*/ 373 w 449"/>
                  <a:gd name="T51" fmla="*/ 900 h 1046"/>
                  <a:gd name="T52" fmla="*/ 385 w 449"/>
                  <a:gd name="T53" fmla="*/ 865 h 1046"/>
                  <a:gd name="T54" fmla="*/ 368 w 449"/>
                  <a:gd name="T55" fmla="*/ 766 h 1046"/>
                  <a:gd name="T56" fmla="*/ 327 w 449"/>
                  <a:gd name="T57" fmla="*/ 660 h 1046"/>
                  <a:gd name="T58" fmla="*/ 263 w 449"/>
                  <a:gd name="T59" fmla="*/ 526 h 1046"/>
                  <a:gd name="T60" fmla="*/ 210 w 449"/>
                  <a:gd name="T61" fmla="*/ 409 h 1046"/>
                  <a:gd name="T62" fmla="*/ 187 w 449"/>
                  <a:gd name="T63" fmla="*/ 304 h 1046"/>
                  <a:gd name="T64" fmla="*/ 181 w 449"/>
                  <a:gd name="T65" fmla="*/ 188 h 1046"/>
                  <a:gd name="T66" fmla="*/ 181 w 449"/>
                  <a:gd name="T67" fmla="*/ 76 h 1046"/>
                  <a:gd name="T68" fmla="*/ 205 w 449"/>
                  <a:gd name="T69" fmla="*/ 30 h 1046"/>
                  <a:gd name="T70" fmla="*/ 222 w 449"/>
                  <a:gd name="T71" fmla="*/ 0 h 104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49"/>
                  <a:gd name="T109" fmla="*/ 0 h 1046"/>
                  <a:gd name="T110" fmla="*/ 449 w 449"/>
                  <a:gd name="T111" fmla="*/ 1046 h 104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49" h="1046">
                    <a:moveTo>
                      <a:pt x="222" y="0"/>
                    </a:moveTo>
                    <a:lnTo>
                      <a:pt x="286" y="12"/>
                    </a:lnTo>
                    <a:lnTo>
                      <a:pt x="315" y="59"/>
                    </a:lnTo>
                    <a:lnTo>
                      <a:pt x="309" y="170"/>
                    </a:lnTo>
                    <a:lnTo>
                      <a:pt x="298" y="287"/>
                    </a:lnTo>
                    <a:lnTo>
                      <a:pt x="298" y="409"/>
                    </a:lnTo>
                    <a:lnTo>
                      <a:pt x="356" y="555"/>
                    </a:lnTo>
                    <a:lnTo>
                      <a:pt x="402" y="660"/>
                    </a:lnTo>
                    <a:lnTo>
                      <a:pt x="426" y="766"/>
                    </a:lnTo>
                    <a:lnTo>
                      <a:pt x="420" y="859"/>
                    </a:lnTo>
                    <a:lnTo>
                      <a:pt x="420" y="894"/>
                    </a:lnTo>
                    <a:lnTo>
                      <a:pt x="443" y="929"/>
                    </a:lnTo>
                    <a:lnTo>
                      <a:pt x="449" y="964"/>
                    </a:lnTo>
                    <a:lnTo>
                      <a:pt x="432" y="981"/>
                    </a:lnTo>
                    <a:lnTo>
                      <a:pt x="385" y="970"/>
                    </a:lnTo>
                    <a:lnTo>
                      <a:pt x="298" y="958"/>
                    </a:lnTo>
                    <a:lnTo>
                      <a:pt x="193" y="981"/>
                    </a:lnTo>
                    <a:lnTo>
                      <a:pt x="123" y="1022"/>
                    </a:lnTo>
                    <a:lnTo>
                      <a:pt x="88" y="1046"/>
                    </a:lnTo>
                    <a:lnTo>
                      <a:pt x="53" y="1046"/>
                    </a:lnTo>
                    <a:lnTo>
                      <a:pt x="0" y="970"/>
                    </a:lnTo>
                    <a:lnTo>
                      <a:pt x="6" y="958"/>
                    </a:lnTo>
                    <a:lnTo>
                      <a:pt x="112" y="923"/>
                    </a:lnTo>
                    <a:lnTo>
                      <a:pt x="234" y="906"/>
                    </a:lnTo>
                    <a:lnTo>
                      <a:pt x="321" y="900"/>
                    </a:lnTo>
                    <a:lnTo>
                      <a:pt x="373" y="900"/>
                    </a:lnTo>
                    <a:lnTo>
                      <a:pt x="385" y="865"/>
                    </a:lnTo>
                    <a:lnTo>
                      <a:pt x="368" y="766"/>
                    </a:lnTo>
                    <a:lnTo>
                      <a:pt x="327" y="660"/>
                    </a:lnTo>
                    <a:lnTo>
                      <a:pt x="263" y="526"/>
                    </a:lnTo>
                    <a:lnTo>
                      <a:pt x="210" y="409"/>
                    </a:lnTo>
                    <a:lnTo>
                      <a:pt x="187" y="304"/>
                    </a:lnTo>
                    <a:lnTo>
                      <a:pt x="181" y="188"/>
                    </a:lnTo>
                    <a:lnTo>
                      <a:pt x="181" y="76"/>
                    </a:lnTo>
                    <a:lnTo>
                      <a:pt x="205" y="30"/>
                    </a:lnTo>
                    <a:lnTo>
                      <a:pt x="222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871" name="Freeform 17"/>
              <p:cNvSpPr>
                <a:spLocks/>
              </p:cNvSpPr>
              <p:nvPr/>
            </p:nvSpPr>
            <p:spPr bwMode="auto">
              <a:xfrm>
                <a:off x="5772" y="2181"/>
                <a:ext cx="373" cy="870"/>
              </a:xfrm>
              <a:custGeom>
                <a:avLst/>
                <a:gdLst>
                  <a:gd name="T0" fmla="*/ 280 w 373"/>
                  <a:gd name="T1" fmla="*/ 0 h 870"/>
                  <a:gd name="T2" fmla="*/ 332 w 373"/>
                  <a:gd name="T3" fmla="*/ 0 h 870"/>
                  <a:gd name="T4" fmla="*/ 350 w 373"/>
                  <a:gd name="T5" fmla="*/ 35 h 870"/>
                  <a:gd name="T6" fmla="*/ 361 w 373"/>
                  <a:gd name="T7" fmla="*/ 112 h 870"/>
                  <a:gd name="T8" fmla="*/ 350 w 373"/>
                  <a:gd name="T9" fmla="*/ 193 h 870"/>
                  <a:gd name="T10" fmla="*/ 321 w 373"/>
                  <a:gd name="T11" fmla="*/ 356 h 870"/>
                  <a:gd name="T12" fmla="*/ 326 w 373"/>
                  <a:gd name="T13" fmla="*/ 426 h 870"/>
                  <a:gd name="T14" fmla="*/ 361 w 373"/>
                  <a:gd name="T15" fmla="*/ 566 h 870"/>
                  <a:gd name="T16" fmla="*/ 373 w 373"/>
                  <a:gd name="T17" fmla="*/ 665 h 870"/>
                  <a:gd name="T18" fmla="*/ 373 w 373"/>
                  <a:gd name="T19" fmla="*/ 742 h 870"/>
                  <a:gd name="T20" fmla="*/ 356 w 373"/>
                  <a:gd name="T21" fmla="*/ 759 h 870"/>
                  <a:gd name="T22" fmla="*/ 303 w 373"/>
                  <a:gd name="T23" fmla="*/ 771 h 870"/>
                  <a:gd name="T24" fmla="*/ 232 w 373"/>
                  <a:gd name="T25" fmla="*/ 788 h 870"/>
                  <a:gd name="T26" fmla="*/ 163 w 373"/>
                  <a:gd name="T27" fmla="*/ 823 h 870"/>
                  <a:gd name="T28" fmla="*/ 93 w 373"/>
                  <a:gd name="T29" fmla="*/ 870 h 870"/>
                  <a:gd name="T30" fmla="*/ 64 w 373"/>
                  <a:gd name="T31" fmla="*/ 870 h 870"/>
                  <a:gd name="T32" fmla="*/ 0 w 373"/>
                  <a:gd name="T33" fmla="*/ 818 h 870"/>
                  <a:gd name="T34" fmla="*/ 6 w 373"/>
                  <a:gd name="T35" fmla="*/ 794 h 870"/>
                  <a:gd name="T36" fmla="*/ 87 w 373"/>
                  <a:gd name="T37" fmla="*/ 759 h 870"/>
                  <a:gd name="T38" fmla="*/ 227 w 373"/>
                  <a:gd name="T39" fmla="*/ 724 h 870"/>
                  <a:gd name="T40" fmla="*/ 292 w 373"/>
                  <a:gd name="T41" fmla="*/ 700 h 870"/>
                  <a:gd name="T42" fmla="*/ 303 w 373"/>
                  <a:gd name="T43" fmla="*/ 677 h 870"/>
                  <a:gd name="T44" fmla="*/ 303 w 373"/>
                  <a:gd name="T45" fmla="*/ 578 h 870"/>
                  <a:gd name="T46" fmla="*/ 280 w 373"/>
                  <a:gd name="T47" fmla="*/ 450 h 870"/>
                  <a:gd name="T48" fmla="*/ 268 w 373"/>
                  <a:gd name="T49" fmla="*/ 368 h 870"/>
                  <a:gd name="T50" fmla="*/ 257 w 373"/>
                  <a:gd name="T51" fmla="*/ 240 h 870"/>
                  <a:gd name="T52" fmla="*/ 251 w 373"/>
                  <a:gd name="T53" fmla="*/ 100 h 870"/>
                  <a:gd name="T54" fmla="*/ 257 w 373"/>
                  <a:gd name="T55" fmla="*/ 35 h 870"/>
                  <a:gd name="T56" fmla="*/ 280 w 373"/>
                  <a:gd name="T57" fmla="*/ 0 h 87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73"/>
                  <a:gd name="T88" fmla="*/ 0 h 870"/>
                  <a:gd name="T89" fmla="*/ 373 w 373"/>
                  <a:gd name="T90" fmla="*/ 870 h 87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73" h="870">
                    <a:moveTo>
                      <a:pt x="280" y="0"/>
                    </a:moveTo>
                    <a:lnTo>
                      <a:pt x="332" y="0"/>
                    </a:lnTo>
                    <a:lnTo>
                      <a:pt x="350" y="35"/>
                    </a:lnTo>
                    <a:lnTo>
                      <a:pt x="361" y="112"/>
                    </a:lnTo>
                    <a:lnTo>
                      <a:pt x="350" y="193"/>
                    </a:lnTo>
                    <a:lnTo>
                      <a:pt x="321" y="356"/>
                    </a:lnTo>
                    <a:lnTo>
                      <a:pt x="326" y="426"/>
                    </a:lnTo>
                    <a:lnTo>
                      <a:pt x="361" y="566"/>
                    </a:lnTo>
                    <a:lnTo>
                      <a:pt x="373" y="665"/>
                    </a:lnTo>
                    <a:lnTo>
                      <a:pt x="373" y="742"/>
                    </a:lnTo>
                    <a:lnTo>
                      <a:pt x="356" y="759"/>
                    </a:lnTo>
                    <a:lnTo>
                      <a:pt x="303" y="771"/>
                    </a:lnTo>
                    <a:lnTo>
                      <a:pt x="232" y="788"/>
                    </a:lnTo>
                    <a:lnTo>
                      <a:pt x="163" y="823"/>
                    </a:lnTo>
                    <a:lnTo>
                      <a:pt x="93" y="870"/>
                    </a:lnTo>
                    <a:lnTo>
                      <a:pt x="64" y="870"/>
                    </a:lnTo>
                    <a:lnTo>
                      <a:pt x="0" y="818"/>
                    </a:lnTo>
                    <a:lnTo>
                      <a:pt x="6" y="794"/>
                    </a:lnTo>
                    <a:lnTo>
                      <a:pt x="87" y="759"/>
                    </a:lnTo>
                    <a:lnTo>
                      <a:pt x="227" y="724"/>
                    </a:lnTo>
                    <a:lnTo>
                      <a:pt x="292" y="700"/>
                    </a:lnTo>
                    <a:lnTo>
                      <a:pt x="303" y="677"/>
                    </a:lnTo>
                    <a:lnTo>
                      <a:pt x="303" y="578"/>
                    </a:lnTo>
                    <a:lnTo>
                      <a:pt x="280" y="450"/>
                    </a:lnTo>
                    <a:lnTo>
                      <a:pt x="268" y="368"/>
                    </a:lnTo>
                    <a:lnTo>
                      <a:pt x="257" y="240"/>
                    </a:lnTo>
                    <a:lnTo>
                      <a:pt x="251" y="100"/>
                    </a:lnTo>
                    <a:lnTo>
                      <a:pt x="257" y="35"/>
                    </a:lnTo>
                    <a:lnTo>
                      <a:pt x="28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872" name="Freeform 18"/>
              <p:cNvSpPr>
                <a:spLocks/>
              </p:cNvSpPr>
              <p:nvPr/>
            </p:nvSpPr>
            <p:spPr bwMode="auto">
              <a:xfrm>
                <a:off x="5760" y="901"/>
                <a:ext cx="612" cy="776"/>
              </a:xfrm>
              <a:custGeom>
                <a:avLst/>
                <a:gdLst>
                  <a:gd name="T0" fmla="*/ 326 w 612"/>
                  <a:gd name="T1" fmla="*/ 776 h 776"/>
                  <a:gd name="T2" fmla="*/ 355 w 612"/>
                  <a:gd name="T3" fmla="*/ 740 h 776"/>
                  <a:gd name="T4" fmla="*/ 344 w 612"/>
                  <a:gd name="T5" fmla="*/ 688 h 776"/>
                  <a:gd name="T6" fmla="*/ 321 w 612"/>
                  <a:gd name="T7" fmla="*/ 618 h 776"/>
                  <a:gd name="T8" fmla="*/ 232 w 612"/>
                  <a:gd name="T9" fmla="*/ 536 h 776"/>
                  <a:gd name="T10" fmla="*/ 145 w 612"/>
                  <a:gd name="T11" fmla="*/ 461 h 776"/>
                  <a:gd name="T12" fmla="*/ 104 w 612"/>
                  <a:gd name="T13" fmla="*/ 379 h 776"/>
                  <a:gd name="T14" fmla="*/ 87 w 612"/>
                  <a:gd name="T15" fmla="*/ 251 h 776"/>
                  <a:gd name="T16" fmla="*/ 186 w 612"/>
                  <a:gd name="T17" fmla="*/ 216 h 776"/>
                  <a:gd name="T18" fmla="*/ 344 w 612"/>
                  <a:gd name="T19" fmla="*/ 199 h 776"/>
                  <a:gd name="T20" fmla="*/ 408 w 612"/>
                  <a:gd name="T21" fmla="*/ 205 h 776"/>
                  <a:gd name="T22" fmla="*/ 425 w 612"/>
                  <a:gd name="T23" fmla="*/ 222 h 776"/>
                  <a:gd name="T24" fmla="*/ 454 w 612"/>
                  <a:gd name="T25" fmla="*/ 193 h 776"/>
                  <a:gd name="T26" fmla="*/ 443 w 612"/>
                  <a:gd name="T27" fmla="*/ 164 h 776"/>
                  <a:gd name="T28" fmla="*/ 460 w 612"/>
                  <a:gd name="T29" fmla="*/ 111 h 776"/>
                  <a:gd name="T30" fmla="*/ 507 w 612"/>
                  <a:gd name="T31" fmla="*/ 64 h 776"/>
                  <a:gd name="T32" fmla="*/ 542 w 612"/>
                  <a:gd name="T33" fmla="*/ 52 h 776"/>
                  <a:gd name="T34" fmla="*/ 588 w 612"/>
                  <a:gd name="T35" fmla="*/ 81 h 776"/>
                  <a:gd name="T36" fmla="*/ 612 w 612"/>
                  <a:gd name="T37" fmla="*/ 52 h 776"/>
                  <a:gd name="T38" fmla="*/ 571 w 612"/>
                  <a:gd name="T39" fmla="*/ 0 h 776"/>
                  <a:gd name="T40" fmla="*/ 518 w 612"/>
                  <a:gd name="T41" fmla="*/ 0 h 776"/>
                  <a:gd name="T42" fmla="*/ 454 w 612"/>
                  <a:gd name="T43" fmla="*/ 29 h 776"/>
                  <a:gd name="T44" fmla="*/ 414 w 612"/>
                  <a:gd name="T45" fmla="*/ 105 h 776"/>
                  <a:gd name="T46" fmla="*/ 361 w 612"/>
                  <a:gd name="T47" fmla="*/ 141 h 776"/>
                  <a:gd name="T48" fmla="*/ 280 w 612"/>
                  <a:gd name="T49" fmla="*/ 152 h 776"/>
                  <a:gd name="T50" fmla="*/ 133 w 612"/>
                  <a:gd name="T51" fmla="*/ 170 h 776"/>
                  <a:gd name="T52" fmla="*/ 17 w 612"/>
                  <a:gd name="T53" fmla="*/ 205 h 776"/>
                  <a:gd name="T54" fmla="*/ 0 w 612"/>
                  <a:gd name="T55" fmla="*/ 234 h 776"/>
                  <a:gd name="T56" fmla="*/ 11 w 612"/>
                  <a:gd name="T57" fmla="*/ 327 h 776"/>
                  <a:gd name="T58" fmla="*/ 52 w 612"/>
                  <a:gd name="T59" fmla="*/ 455 h 776"/>
                  <a:gd name="T60" fmla="*/ 110 w 612"/>
                  <a:gd name="T61" fmla="*/ 560 h 776"/>
                  <a:gd name="T62" fmla="*/ 168 w 612"/>
                  <a:gd name="T63" fmla="*/ 653 h 776"/>
                  <a:gd name="T64" fmla="*/ 221 w 612"/>
                  <a:gd name="T65" fmla="*/ 717 h 776"/>
                  <a:gd name="T66" fmla="*/ 274 w 612"/>
                  <a:gd name="T67" fmla="*/ 764 h 776"/>
                  <a:gd name="T68" fmla="*/ 326 w 612"/>
                  <a:gd name="T69" fmla="*/ 776 h 77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612"/>
                  <a:gd name="T106" fmla="*/ 0 h 776"/>
                  <a:gd name="T107" fmla="*/ 612 w 612"/>
                  <a:gd name="T108" fmla="*/ 776 h 77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612" h="776">
                    <a:moveTo>
                      <a:pt x="326" y="776"/>
                    </a:moveTo>
                    <a:lnTo>
                      <a:pt x="355" y="740"/>
                    </a:lnTo>
                    <a:lnTo>
                      <a:pt x="344" y="688"/>
                    </a:lnTo>
                    <a:lnTo>
                      <a:pt x="321" y="618"/>
                    </a:lnTo>
                    <a:lnTo>
                      <a:pt x="232" y="536"/>
                    </a:lnTo>
                    <a:lnTo>
                      <a:pt x="145" y="461"/>
                    </a:lnTo>
                    <a:lnTo>
                      <a:pt x="104" y="379"/>
                    </a:lnTo>
                    <a:lnTo>
                      <a:pt x="87" y="251"/>
                    </a:lnTo>
                    <a:lnTo>
                      <a:pt x="186" y="216"/>
                    </a:lnTo>
                    <a:lnTo>
                      <a:pt x="344" y="199"/>
                    </a:lnTo>
                    <a:lnTo>
                      <a:pt x="408" y="205"/>
                    </a:lnTo>
                    <a:lnTo>
                      <a:pt x="425" y="222"/>
                    </a:lnTo>
                    <a:lnTo>
                      <a:pt x="454" y="193"/>
                    </a:lnTo>
                    <a:lnTo>
                      <a:pt x="443" y="164"/>
                    </a:lnTo>
                    <a:lnTo>
                      <a:pt x="460" y="111"/>
                    </a:lnTo>
                    <a:lnTo>
                      <a:pt x="507" y="64"/>
                    </a:lnTo>
                    <a:lnTo>
                      <a:pt x="542" y="52"/>
                    </a:lnTo>
                    <a:lnTo>
                      <a:pt x="588" y="81"/>
                    </a:lnTo>
                    <a:lnTo>
                      <a:pt x="612" y="52"/>
                    </a:lnTo>
                    <a:lnTo>
                      <a:pt x="571" y="0"/>
                    </a:lnTo>
                    <a:lnTo>
                      <a:pt x="518" y="0"/>
                    </a:lnTo>
                    <a:lnTo>
                      <a:pt x="454" y="29"/>
                    </a:lnTo>
                    <a:lnTo>
                      <a:pt x="414" y="105"/>
                    </a:lnTo>
                    <a:lnTo>
                      <a:pt x="361" y="141"/>
                    </a:lnTo>
                    <a:lnTo>
                      <a:pt x="280" y="152"/>
                    </a:lnTo>
                    <a:lnTo>
                      <a:pt x="133" y="170"/>
                    </a:lnTo>
                    <a:lnTo>
                      <a:pt x="17" y="205"/>
                    </a:lnTo>
                    <a:lnTo>
                      <a:pt x="0" y="234"/>
                    </a:lnTo>
                    <a:lnTo>
                      <a:pt x="11" y="327"/>
                    </a:lnTo>
                    <a:lnTo>
                      <a:pt x="52" y="455"/>
                    </a:lnTo>
                    <a:lnTo>
                      <a:pt x="110" y="560"/>
                    </a:lnTo>
                    <a:lnTo>
                      <a:pt x="168" y="653"/>
                    </a:lnTo>
                    <a:lnTo>
                      <a:pt x="221" y="717"/>
                    </a:lnTo>
                    <a:lnTo>
                      <a:pt x="274" y="764"/>
                    </a:lnTo>
                    <a:lnTo>
                      <a:pt x="326" y="776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1864" name="Group 19"/>
            <p:cNvGrpSpPr>
              <a:grpSpLocks/>
            </p:cNvGrpSpPr>
            <p:nvPr/>
          </p:nvGrpSpPr>
          <p:grpSpPr bwMode="auto">
            <a:xfrm>
              <a:off x="6571" y="720"/>
              <a:ext cx="210" cy="264"/>
              <a:chOff x="6571" y="720"/>
              <a:chExt cx="210" cy="264"/>
            </a:xfrm>
          </p:grpSpPr>
          <p:sp>
            <p:nvSpPr>
              <p:cNvPr id="121865" name="Freeform 20"/>
              <p:cNvSpPr>
                <a:spLocks/>
              </p:cNvSpPr>
              <p:nvPr/>
            </p:nvSpPr>
            <p:spPr bwMode="auto">
              <a:xfrm>
                <a:off x="6612" y="720"/>
                <a:ext cx="169" cy="192"/>
              </a:xfrm>
              <a:custGeom>
                <a:avLst/>
                <a:gdLst>
                  <a:gd name="T0" fmla="*/ 52 w 169"/>
                  <a:gd name="T1" fmla="*/ 12 h 192"/>
                  <a:gd name="T2" fmla="*/ 99 w 169"/>
                  <a:gd name="T3" fmla="*/ 0 h 192"/>
                  <a:gd name="T4" fmla="*/ 157 w 169"/>
                  <a:gd name="T5" fmla="*/ 17 h 192"/>
                  <a:gd name="T6" fmla="*/ 169 w 169"/>
                  <a:gd name="T7" fmla="*/ 58 h 192"/>
                  <a:gd name="T8" fmla="*/ 163 w 169"/>
                  <a:gd name="T9" fmla="*/ 111 h 192"/>
                  <a:gd name="T10" fmla="*/ 134 w 169"/>
                  <a:gd name="T11" fmla="*/ 145 h 192"/>
                  <a:gd name="T12" fmla="*/ 93 w 169"/>
                  <a:gd name="T13" fmla="*/ 151 h 192"/>
                  <a:gd name="T14" fmla="*/ 52 w 169"/>
                  <a:gd name="T15" fmla="*/ 151 h 192"/>
                  <a:gd name="T16" fmla="*/ 34 w 169"/>
                  <a:gd name="T17" fmla="*/ 169 h 192"/>
                  <a:gd name="T18" fmla="*/ 34 w 169"/>
                  <a:gd name="T19" fmla="*/ 180 h 192"/>
                  <a:gd name="T20" fmla="*/ 23 w 169"/>
                  <a:gd name="T21" fmla="*/ 192 h 192"/>
                  <a:gd name="T22" fmla="*/ 0 w 169"/>
                  <a:gd name="T23" fmla="*/ 186 h 192"/>
                  <a:gd name="T24" fmla="*/ 5 w 169"/>
                  <a:gd name="T25" fmla="*/ 157 h 192"/>
                  <a:gd name="T26" fmla="*/ 23 w 169"/>
                  <a:gd name="T27" fmla="*/ 134 h 192"/>
                  <a:gd name="T28" fmla="*/ 58 w 169"/>
                  <a:gd name="T29" fmla="*/ 116 h 192"/>
                  <a:gd name="T30" fmla="*/ 93 w 169"/>
                  <a:gd name="T31" fmla="*/ 122 h 192"/>
                  <a:gd name="T32" fmla="*/ 122 w 169"/>
                  <a:gd name="T33" fmla="*/ 116 h 192"/>
                  <a:gd name="T34" fmla="*/ 139 w 169"/>
                  <a:gd name="T35" fmla="*/ 87 h 192"/>
                  <a:gd name="T36" fmla="*/ 139 w 169"/>
                  <a:gd name="T37" fmla="*/ 52 h 192"/>
                  <a:gd name="T38" fmla="*/ 122 w 169"/>
                  <a:gd name="T39" fmla="*/ 35 h 192"/>
                  <a:gd name="T40" fmla="*/ 99 w 169"/>
                  <a:gd name="T41" fmla="*/ 35 h 192"/>
                  <a:gd name="T42" fmla="*/ 75 w 169"/>
                  <a:gd name="T43" fmla="*/ 41 h 192"/>
                  <a:gd name="T44" fmla="*/ 58 w 169"/>
                  <a:gd name="T45" fmla="*/ 52 h 192"/>
                  <a:gd name="T46" fmla="*/ 40 w 169"/>
                  <a:gd name="T47" fmla="*/ 41 h 192"/>
                  <a:gd name="T48" fmla="*/ 52 w 169"/>
                  <a:gd name="T49" fmla="*/ 12 h 19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69"/>
                  <a:gd name="T76" fmla="*/ 0 h 192"/>
                  <a:gd name="T77" fmla="*/ 169 w 169"/>
                  <a:gd name="T78" fmla="*/ 192 h 192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69" h="192">
                    <a:moveTo>
                      <a:pt x="52" y="12"/>
                    </a:moveTo>
                    <a:lnTo>
                      <a:pt x="99" y="0"/>
                    </a:lnTo>
                    <a:lnTo>
                      <a:pt x="157" y="17"/>
                    </a:lnTo>
                    <a:lnTo>
                      <a:pt x="169" y="58"/>
                    </a:lnTo>
                    <a:lnTo>
                      <a:pt x="163" y="111"/>
                    </a:lnTo>
                    <a:lnTo>
                      <a:pt x="134" y="145"/>
                    </a:lnTo>
                    <a:lnTo>
                      <a:pt x="93" y="151"/>
                    </a:lnTo>
                    <a:lnTo>
                      <a:pt x="52" y="151"/>
                    </a:lnTo>
                    <a:lnTo>
                      <a:pt x="34" y="169"/>
                    </a:lnTo>
                    <a:lnTo>
                      <a:pt x="34" y="180"/>
                    </a:lnTo>
                    <a:lnTo>
                      <a:pt x="23" y="192"/>
                    </a:lnTo>
                    <a:lnTo>
                      <a:pt x="0" y="186"/>
                    </a:lnTo>
                    <a:lnTo>
                      <a:pt x="5" y="157"/>
                    </a:lnTo>
                    <a:lnTo>
                      <a:pt x="23" y="134"/>
                    </a:lnTo>
                    <a:lnTo>
                      <a:pt x="58" y="116"/>
                    </a:lnTo>
                    <a:lnTo>
                      <a:pt x="93" y="122"/>
                    </a:lnTo>
                    <a:lnTo>
                      <a:pt x="122" y="116"/>
                    </a:lnTo>
                    <a:lnTo>
                      <a:pt x="139" y="87"/>
                    </a:lnTo>
                    <a:lnTo>
                      <a:pt x="139" y="52"/>
                    </a:lnTo>
                    <a:lnTo>
                      <a:pt x="122" y="35"/>
                    </a:lnTo>
                    <a:lnTo>
                      <a:pt x="99" y="35"/>
                    </a:lnTo>
                    <a:lnTo>
                      <a:pt x="75" y="41"/>
                    </a:lnTo>
                    <a:lnTo>
                      <a:pt x="58" y="52"/>
                    </a:lnTo>
                    <a:lnTo>
                      <a:pt x="40" y="41"/>
                    </a:lnTo>
                    <a:lnTo>
                      <a:pt x="52" y="12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866" name="Oval 21"/>
              <p:cNvSpPr>
                <a:spLocks noChangeArrowheads="1"/>
              </p:cNvSpPr>
              <p:nvPr/>
            </p:nvSpPr>
            <p:spPr bwMode="auto">
              <a:xfrm>
                <a:off x="6571" y="936"/>
                <a:ext cx="49" cy="48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endParaRPr lang="en-US" altLang="en-US"/>
              </a:p>
            </p:txBody>
          </p:sp>
        </p:grpSp>
      </p:grpSp>
      <p:sp>
        <p:nvSpPr>
          <p:cNvPr id="2" name="Rectangle 2">
            <a:extLst>
              <a:ext uri="{FF2B5EF4-FFF2-40B4-BE49-F238E27FC236}">
                <a16:creationId xmlns:a16="http://schemas.microsoft.com/office/drawing/2014/main" id="{BD923F19-9768-A9F7-6C3D-0056E605A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-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kern="0" dirty="0"/>
              <a:t>Classifying Functions</a:t>
            </a:r>
            <a:endParaRPr lang="en-CA" altLang="en-US" kern="0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D0E66C1-DA7F-A8FB-AAA3-79641DD6F5C9}"/>
              </a:ext>
            </a:extLst>
          </p:cNvPr>
          <p:cNvGrpSpPr/>
          <p:nvPr/>
        </p:nvGrpSpPr>
        <p:grpSpPr>
          <a:xfrm>
            <a:off x="1371600" y="4419600"/>
            <a:ext cx="4038600" cy="976313"/>
            <a:chOff x="1371600" y="4419600"/>
            <a:chExt cx="4038600" cy="976313"/>
          </a:xfrm>
        </p:grpSpPr>
        <p:sp>
          <p:nvSpPr>
            <p:cNvPr id="4" name="AutoShape 6">
              <a:extLst>
                <a:ext uri="{FF2B5EF4-FFF2-40B4-BE49-F238E27FC236}">
                  <a16:creationId xmlns:a16="http://schemas.microsoft.com/office/drawing/2014/main" id="{C79F2988-9B3B-7A06-CE8C-49564C95A5CB}"/>
                </a:ext>
              </a:extLst>
            </p:cNvPr>
            <p:cNvSpPr>
              <a:spLocks/>
            </p:cNvSpPr>
            <p:nvPr/>
          </p:nvSpPr>
          <p:spPr bwMode="auto">
            <a:xfrm rot="16200000" flipV="1">
              <a:off x="3162300" y="2628900"/>
              <a:ext cx="457200" cy="4038600"/>
            </a:xfrm>
            <a:prstGeom prst="leftBrace">
              <a:avLst>
                <a:gd name="adj1" fmla="val 73611"/>
                <a:gd name="adj2" fmla="val 50000"/>
              </a:avLst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/>
            </a:p>
          </p:txBody>
        </p:sp>
        <p:sp>
          <p:nvSpPr>
            <p:cNvPr id="5" name="Text Box 7">
              <a:extLst>
                <a:ext uri="{FF2B5EF4-FFF2-40B4-BE49-F238E27FC236}">
                  <a16:creationId xmlns:a16="http://schemas.microsoft.com/office/drawing/2014/main" id="{536C0054-019A-2A2A-7CFC-08ABBA7028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0800" y="4876800"/>
              <a:ext cx="1603375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hlink"/>
                  </a:solidFill>
                </a:rPr>
                <a:t>Mammals</a:t>
              </a:r>
              <a:endParaRPr lang="en-CA" altLang="en-US" sz="2800">
                <a:solidFill>
                  <a:schemeClr val="hlink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1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1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8" grpId="0"/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69636" y="1553385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200" dirty="0">
                <a:solidFill>
                  <a:schemeClr val="tx1"/>
                </a:solidFill>
              </a:rPr>
              <a:t>Which are more alike?</a:t>
            </a:r>
            <a:endParaRPr lang="en-CA" altLang="en-US" sz="3200" dirty="0">
              <a:solidFill>
                <a:schemeClr val="tx1"/>
              </a:solidFill>
            </a:endParaRPr>
          </a:p>
        </p:txBody>
      </p:sp>
      <p:grpSp>
        <p:nvGrpSpPr>
          <p:cNvPr id="121862" name="Group 11"/>
          <p:cNvGrpSpPr>
            <a:grpSpLocks/>
          </p:cNvGrpSpPr>
          <p:nvPr/>
        </p:nvGrpSpPr>
        <p:grpSpPr bwMode="auto">
          <a:xfrm>
            <a:off x="5257800" y="4648200"/>
            <a:ext cx="401638" cy="1143000"/>
            <a:chOff x="5760" y="720"/>
            <a:chExt cx="1021" cy="2477"/>
          </a:xfrm>
        </p:grpSpPr>
        <p:grpSp>
          <p:nvGrpSpPr>
            <p:cNvPr id="121863" name="Group 12"/>
            <p:cNvGrpSpPr>
              <a:grpSpLocks/>
            </p:cNvGrpSpPr>
            <p:nvPr/>
          </p:nvGrpSpPr>
          <p:grpSpPr bwMode="auto">
            <a:xfrm>
              <a:off x="5760" y="901"/>
              <a:ext cx="916" cy="2296"/>
              <a:chOff x="5760" y="901"/>
              <a:chExt cx="916" cy="2296"/>
            </a:xfrm>
          </p:grpSpPr>
          <p:sp>
            <p:nvSpPr>
              <p:cNvPr id="121867" name="Freeform 13"/>
              <p:cNvSpPr>
                <a:spLocks/>
              </p:cNvSpPr>
              <p:nvPr/>
            </p:nvSpPr>
            <p:spPr bwMode="auto">
              <a:xfrm>
                <a:off x="5993" y="991"/>
                <a:ext cx="538" cy="525"/>
              </a:xfrm>
              <a:custGeom>
                <a:avLst/>
                <a:gdLst>
                  <a:gd name="T0" fmla="*/ 164 w 538"/>
                  <a:gd name="T1" fmla="*/ 222 h 525"/>
                  <a:gd name="T2" fmla="*/ 211 w 538"/>
                  <a:gd name="T3" fmla="*/ 152 h 525"/>
                  <a:gd name="T4" fmla="*/ 263 w 538"/>
                  <a:gd name="T5" fmla="*/ 100 h 525"/>
                  <a:gd name="T6" fmla="*/ 316 w 538"/>
                  <a:gd name="T7" fmla="*/ 35 h 525"/>
                  <a:gd name="T8" fmla="*/ 380 w 538"/>
                  <a:gd name="T9" fmla="*/ 6 h 525"/>
                  <a:gd name="T10" fmla="*/ 432 w 538"/>
                  <a:gd name="T11" fmla="*/ 0 h 525"/>
                  <a:gd name="T12" fmla="*/ 485 w 538"/>
                  <a:gd name="T13" fmla="*/ 17 h 525"/>
                  <a:gd name="T14" fmla="*/ 514 w 538"/>
                  <a:gd name="T15" fmla="*/ 59 h 525"/>
                  <a:gd name="T16" fmla="*/ 538 w 538"/>
                  <a:gd name="T17" fmla="*/ 135 h 525"/>
                  <a:gd name="T18" fmla="*/ 531 w 538"/>
                  <a:gd name="T19" fmla="*/ 216 h 525"/>
                  <a:gd name="T20" fmla="*/ 508 w 538"/>
                  <a:gd name="T21" fmla="*/ 286 h 525"/>
                  <a:gd name="T22" fmla="*/ 450 w 538"/>
                  <a:gd name="T23" fmla="*/ 368 h 525"/>
                  <a:gd name="T24" fmla="*/ 386 w 538"/>
                  <a:gd name="T25" fmla="*/ 426 h 525"/>
                  <a:gd name="T26" fmla="*/ 316 w 538"/>
                  <a:gd name="T27" fmla="*/ 478 h 525"/>
                  <a:gd name="T28" fmla="*/ 240 w 538"/>
                  <a:gd name="T29" fmla="*/ 513 h 525"/>
                  <a:gd name="T30" fmla="*/ 176 w 538"/>
                  <a:gd name="T31" fmla="*/ 525 h 525"/>
                  <a:gd name="T32" fmla="*/ 147 w 538"/>
                  <a:gd name="T33" fmla="*/ 508 h 525"/>
                  <a:gd name="T34" fmla="*/ 123 w 538"/>
                  <a:gd name="T35" fmla="*/ 438 h 525"/>
                  <a:gd name="T36" fmla="*/ 129 w 538"/>
                  <a:gd name="T37" fmla="*/ 345 h 525"/>
                  <a:gd name="T38" fmla="*/ 17 w 538"/>
                  <a:gd name="T39" fmla="*/ 350 h 525"/>
                  <a:gd name="T40" fmla="*/ 0 w 538"/>
                  <a:gd name="T41" fmla="*/ 333 h 525"/>
                  <a:gd name="T42" fmla="*/ 17 w 538"/>
                  <a:gd name="T43" fmla="*/ 298 h 525"/>
                  <a:gd name="T44" fmla="*/ 135 w 538"/>
                  <a:gd name="T45" fmla="*/ 292 h 525"/>
                  <a:gd name="T46" fmla="*/ 164 w 538"/>
                  <a:gd name="T47" fmla="*/ 222 h 525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38"/>
                  <a:gd name="T73" fmla="*/ 0 h 525"/>
                  <a:gd name="T74" fmla="*/ 538 w 538"/>
                  <a:gd name="T75" fmla="*/ 525 h 525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38" h="525">
                    <a:moveTo>
                      <a:pt x="164" y="222"/>
                    </a:moveTo>
                    <a:lnTo>
                      <a:pt x="211" y="152"/>
                    </a:lnTo>
                    <a:lnTo>
                      <a:pt x="263" y="100"/>
                    </a:lnTo>
                    <a:lnTo>
                      <a:pt x="316" y="35"/>
                    </a:lnTo>
                    <a:lnTo>
                      <a:pt x="380" y="6"/>
                    </a:lnTo>
                    <a:lnTo>
                      <a:pt x="432" y="0"/>
                    </a:lnTo>
                    <a:lnTo>
                      <a:pt x="485" y="17"/>
                    </a:lnTo>
                    <a:lnTo>
                      <a:pt x="514" y="59"/>
                    </a:lnTo>
                    <a:lnTo>
                      <a:pt x="538" y="135"/>
                    </a:lnTo>
                    <a:lnTo>
                      <a:pt x="531" y="216"/>
                    </a:lnTo>
                    <a:lnTo>
                      <a:pt x="508" y="286"/>
                    </a:lnTo>
                    <a:lnTo>
                      <a:pt x="450" y="368"/>
                    </a:lnTo>
                    <a:lnTo>
                      <a:pt x="386" y="426"/>
                    </a:lnTo>
                    <a:lnTo>
                      <a:pt x="316" y="478"/>
                    </a:lnTo>
                    <a:lnTo>
                      <a:pt x="240" y="513"/>
                    </a:lnTo>
                    <a:lnTo>
                      <a:pt x="176" y="525"/>
                    </a:lnTo>
                    <a:lnTo>
                      <a:pt x="147" y="508"/>
                    </a:lnTo>
                    <a:lnTo>
                      <a:pt x="123" y="438"/>
                    </a:lnTo>
                    <a:lnTo>
                      <a:pt x="129" y="345"/>
                    </a:lnTo>
                    <a:lnTo>
                      <a:pt x="17" y="350"/>
                    </a:lnTo>
                    <a:lnTo>
                      <a:pt x="0" y="333"/>
                    </a:lnTo>
                    <a:lnTo>
                      <a:pt x="17" y="298"/>
                    </a:lnTo>
                    <a:lnTo>
                      <a:pt x="135" y="292"/>
                    </a:lnTo>
                    <a:lnTo>
                      <a:pt x="164" y="222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868" name="Freeform 14"/>
              <p:cNvSpPr>
                <a:spLocks/>
              </p:cNvSpPr>
              <p:nvPr/>
            </p:nvSpPr>
            <p:spPr bwMode="auto">
              <a:xfrm>
                <a:off x="5964" y="1544"/>
                <a:ext cx="373" cy="772"/>
              </a:xfrm>
              <a:custGeom>
                <a:avLst/>
                <a:gdLst>
                  <a:gd name="T0" fmla="*/ 106 w 373"/>
                  <a:gd name="T1" fmla="*/ 65 h 772"/>
                  <a:gd name="T2" fmla="*/ 158 w 373"/>
                  <a:gd name="T3" fmla="*/ 18 h 772"/>
                  <a:gd name="T4" fmla="*/ 239 w 373"/>
                  <a:gd name="T5" fmla="*/ 0 h 772"/>
                  <a:gd name="T6" fmla="*/ 309 w 373"/>
                  <a:gd name="T7" fmla="*/ 12 h 772"/>
                  <a:gd name="T8" fmla="*/ 361 w 373"/>
                  <a:gd name="T9" fmla="*/ 59 h 772"/>
                  <a:gd name="T10" fmla="*/ 373 w 373"/>
                  <a:gd name="T11" fmla="*/ 94 h 772"/>
                  <a:gd name="T12" fmla="*/ 373 w 373"/>
                  <a:gd name="T13" fmla="*/ 141 h 772"/>
                  <a:gd name="T14" fmla="*/ 350 w 373"/>
                  <a:gd name="T15" fmla="*/ 182 h 772"/>
                  <a:gd name="T16" fmla="*/ 309 w 373"/>
                  <a:gd name="T17" fmla="*/ 252 h 772"/>
                  <a:gd name="T18" fmla="*/ 292 w 373"/>
                  <a:gd name="T19" fmla="*/ 334 h 772"/>
                  <a:gd name="T20" fmla="*/ 286 w 373"/>
                  <a:gd name="T21" fmla="*/ 403 h 772"/>
                  <a:gd name="T22" fmla="*/ 303 w 373"/>
                  <a:gd name="T23" fmla="*/ 479 h 772"/>
                  <a:gd name="T24" fmla="*/ 350 w 373"/>
                  <a:gd name="T25" fmla="*/ 549 h 772"/>
                  <a:gd name="T26" fmla="*/ 367 w 373"/>
                  <a:gd name="T27" fmla="*/ 619 h 772"/>
                  <a:gd name="T28" fmla="*/ 361 w 373"/>
                  <a:gd name="T29" fmla="*/ 683 h 772"/>
                  <a:gd name="T30" fmla="*/ 327 w 373"/>
                  <a:gd name="T31" fmla="*/ 737 h 772"/>
                  <a:gd name="T32" fmla="*/ 280 w 373"/>
                  <a:gd name="T33" fmla="*/ 766 h 772"/>
                  <a:gd name="T34" fmla="*/ 222 w 373"/>
                  <a:gd name="T35" fmla="*/ 772 h 772"/>
                  <a:gd name="T36" fmla="*/ 152 w 373"/>
                  <a:gd name="T37" fmla="*/ 772 h 772"/>
                  <a:gd name="T38" fmla="*/ 100 w 373"/>
                  <a:gd name="T39" fmla="*/ 742 h 772"/>
                  <a:gd name="T40" fmla="*/ 46 w 373"/>
                  <a:gd name="T41" fmla="*/ 654 h 772"/>
                  <a:gd name="T42" fmla="*/ 12 w 373"/>
                  <a:gd name="T43" fmla="*/ 578 h 772"/>
                  <a:gd name="T44" fmla="*/ 0 w 373"/>
                  <a:gd name="T45" fmla="*/ 462 h 772"/>
                  <a:gd name="T46" fmla="*/ 12 w 373"/>
                  <a:gd name="T47" fmla="*/ 357 h 772"/>
                  <a:gd name="T48" fmla="*/ 35 w 373"/>
                  <a:gd name="T49" fmla="*/ 246 h 772"/>
                  <a:gd name="T50" fmla="*/ 71 w 373"/>
                  <a:gd name="T51" fmla="*/ 135 h 772"/>
                  <a:gd name="T52" fmla="*/ 106 w 373"/>
                  <a:gd name="T53" fmla="*/ 65 h 77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373"/>
                  <a:gd name="T82" fmla="*/ 0 h 772"/>
                  <a:gd name="T83" fmla="*/ 373 w 373"/>
                  <a:gd name="T84" fmla="*/ 772 h 772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373" h="772">
                    <a:moveTo>
                      <a:pt x="106" y="65"/>
                    </a:moveTo>
                    <a:lnTo>
                      <a:pt x="158" y="18"/>
                    </a:lnTo>
                    <a:lnTo>
                      <a:pt x="239" y="0"/>
                    </a:lnTo>
                    <a:lnTo>
                      <a:pt x="309" y="12"/>
                    </a:lnTo>
                    <a:lnTo>
                      <a:pt x="361" y="59"/>
                    </a:lnTo>
                    <a:lnTo>
                      <a:pt x="373" y="94"/>
                    </a:lnTo>
                    <a:lnTo>
                      <a:pt x="373" y="141"/>
                    </a:lnTo>
                    <a:lnTo>
                      <a:pt x="350" y="182"/>
                    </a:lnTo>
                    <a:lnTo>
                      <a:pt x="309" y="252"/>
                    </a:lnTo>
                    <a:lnTo>
                      <a:pt x="292" y="334"/>
                    </a:lnTo>
                    <a:lnTo>
                      <a:pt x="286" y="403"/>
                    </a:lnTo>
                    <a:lnTo>
                      <a:pt x="303" y="479"/>
                    </a:lnTo>
                    <a:lnTo>
                      <a:pt x="350" y="549"/>
                    </a:lnTo>
                    <a:lnTo>
                      <a:pt x="367" y="619"/>
                    </a:lnTo>
                    <a:lnTo>
                      <a:pt x="361" y="683"/>
                    </a:lnTo>
                    <a:lnTo>
                      <a:pt x="327" y="737"/>
                    </a:lnTo>
                    <a:lnTo>
                      <a:pt x="280" y="766"/>
                    </a:lnTo>
                    <a:lnTo>
                      <a:pt x="222" y="772"/>
                    </a:lnTo>
                    <a:lnTo>
                      <a:pt x="152" y="772"/>
                    </a:lnTo>
                    <a:lnTo>
                      <a:pt x="100" y="742"/>
                    </a:lnTo>
                    <a:lnTo>
                      <a:pt x="46" y="654"/>
                    </a:lnTo>
                    <a:lnTo>
                      <a:pt x="12" y="578"/>
                    </a:lnTo>
                    <a:lnTo>
                      <a:pt x="0" y="462"/>
                    </a:lnTo>
                    <a:lnTo>
                      <a:pt x="12" y="357"/>
                    </a:lnTo>
                    <a:lnTo>
                      <a:pt x="35" y="246"/>
                    </a:lnTo>
                    <a:lnTo>
                      <a:pt x="71" y="135"/>
                    </a:lnTo>
                    <a:lnTo>
                      <a:pt x="106" y="65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869" name="Freeform 15"/>
              <p:cNvSpPr>
                <a:spLocks/>
              </p:cNvSpPr>
              <p:nvPr/>
            </p:nvSpPr>
            <p:spPr bwMode="auto">
              <a:xfrm>
                <a:off x="6262" y="1569"/>
                <a:ext cx="414" cy="694"/>
              </a:xfrm>
              <a:custGeom>
                <a:avLst/>
                <a:gdLst>
                  <a:gd name="T0" fmla="*/ 0 w 414"/>
                  <a:gd name="T1" fmla="*/ 34 h 694"/>
                  <a:gd name="T2" fmla="*/ 5 w 414"/>
                  <a:gd name="T3" fmla="*/ 5 h 694"/>
                  <a:gd name="T4" fmla="*/ 69 w 414"/>
                  <a:gd name="T5" fmla="*/ 0 h 694"/>
                  <a:gd name="T6" fmla="*/ 104 w 414"/>
                  <a:gd name="T7" fmla="*/ 29 h 694"/>
                  <a:gd name="T8" fmla="*/ 157 w 414"/>
                  <a:gd name="T9" fmla="*/ 105 h 694"/>
                  <a:gd name="T10" fmla="*/ 226 w 414"/>
                  <a:gd name="T11" fmla="*/ 204 h 694"/>
                  <a:gd name="T12" fmla="*/ 291 w 414"/>
                  <a:gd name="T13" fmla="*/ 274 h 694"/>
                  <a:gd name="T14" fmla="*/ 408 w 414"/>
                  <a:gd name="T15" fmla="*/ 402 h 694"/>
                  <a:gd name="T16" fmla="*/ 414 w 414"/>
                  <a:gd name="T17" fmla="*/ 431 h 694"/>
                  <a:gd name="T18" fmla="*/ 390 w 414"/>
                  <a:gd name="T19" fmla="*/ 449 h 694"/>
                  <a:gd name="T20" fmla="*/ 332 w 414"/>
                  <a:gd name="T21" fmla="*/ 472 h 694"/>
                  <a:gd name="T22" fmla="*/ 250 w 414"/>
                  <a:gd name="T23" fmla="*/ 490 h 694"/>
                  <a:gd name="T24" fmla="*/ 151 w 414"/>
                  <a:gd name="T25" fmla="*/ 496 h 694"/>
                  <a:gd name="T26" fmla="*/ 116 w 414"/>
                  <a:gd name="T27" fmla="*/ 501 h 694"/>
                  <a:gd name="T28" fmla="*/ 104 w 414"/>
                  <a:gd name="T29" fmla="*/ 525 h 694"/>
                  <a:gd name="T30" fmla="*/ 127 w 414"/>
                  <a:gd name="T31" fmla="*/ 565 h 694"/>
                  <a:gd name="T32" fmla="*/ 209 w 414"/>
                  <a:gd name="T33" fmla="*/ 635 h 694"/>
                  <a:gd name="T34" fmla="*/ 268 w 414"/>
                  <a:gd name="T35" fmla="*/ 653 h 694"/>
                  <a:gd name="T36" fmla="*/ 280 w 414"/>
                  <a:gd name="T37" fmla="*/ 676 h 694"/>
                  <a:gd name="T38" fmla="*/ 255 w 414"/>
                  <a:gd name="T39" fmla="*/ 694 h 694"/>
                  <a:gd name="T40" fmla="*/ 203 w 414"/>
                  <a:gd name="T41" fmla="*/ 694 h 694"/>
                  <a:gd name="T42" fmla="*/ 133 w 414"/>
                  <a:gd name="T43" fmla="*/ 653 h 694"/>
                  <a:gd name="T44" fmla="*/ 75 w 414"/>
                  <a:gd name="T45" fmla="*/ 595 h 694"/>
                  <a:gd name="T46" fmla="*/ 40 w 414"/>
                  <a:gd name="T47" fmla="*/ 542 h 694"/>
                  <a:gd name="T48" fmla="*/ 40 w 414"/>
                  <a:gd name="T49" fmla="*/ 501 h 694"/>
                  <a:gd name="T50" fmla="*/ 63 w 414"/>
                  <a:gd name="T51" fmla="*/ 472 h 694"/>
                  <a:gd name="T52" fmla="*/ 98 w 414"/>
                  <a:gd name="T53" fmla="*/ 461 h 694"/>
                  <a:gd name="T54" fmla="*/ 151 w 414"/>
                  <a:gd name="T55" fmla="*/ 455 h 694"/>
                  <a:gd name="T56" fmla="*/ 209 w 414"/>
                  <a:gd name="T57" fmla="*/ 455 h 694"/>
                  <a:gd name="T58" fmla="*/ 280 w 414"/>
                  <a:gd name="T59" fmla="*/ 443 h 694"/>
                  <a:gd name="T60" fmla="*/ 315 w 414"/>
                  <a:gd name="T61" fmla="*/ 431 h 694"/>
                  <a:gd name="T62" fmla="*/ 332 w 414"/>
                  <a:gd name="T63" fmla="*/ 414 h 694"/>
                  <a:gd name="T64" fmla="*/ 326 w 414"/>
                  <a:gd name="T65" fmla="*/ 397 h 694"/>
                  <a:gd name="T66" fmla="*/ 274 w 414"/>
                  <a:gd name="T67" fmla="*/ 350 h 694"/>
                  <a:gd name="T68" fmla="*/ 191 w 414"/>
                  <a:gd name="T69" fmla="*/ 268 h 694"/>
                  <a:gd name="T70" fmla="*/ 116 w 414"/>
                  <a:gd name="T71" fmla="*/ 199 h 694"/>
                  <a:gd name="T72" fmla="*/ 34 w 414"/>
                  <a:gd name="T73" fmla="*/ 123 h 694"/>
                  <a:gd name="T74" fmla="*/ 5 w 414"/>
                  <a:gd name="T75" fmla="*/ 69 h 694"/>
                  <a:gd name="T76" fmla="*/ 0 w 414"/>
                  <a:gd name="T77" fmla="*/ 34 h 694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414"/>
                  <a:gd name="T118" fmla="*/ 0 h 694"/>
                  <a:gd name="T119" fmla="*/ 414 w 414"/>
                  <a:gd name="T120" fmla="*/ 694 h 694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414" h="694">
                    <a:moveTo>
                      <a:pt x="0" y="34"/>
                    </a:moveTo>
                    <a:lnTo>
                      <a:pt x="5" y="5"/>
                    </a:lnTo>
                    <a:lnTo>
                      <a:pt x="69" y="0"/>
                    </a:lnTo>
                    <a:lnTo>
                      <a:pt x="104" y="29"/>
                    </a:lnTo>
                    <a:lnTo>
                      <a:pt x="157" y="105"/>
                    </a:lnTo>
                    <a:lnTo>
                      <a:pt x="226" y="204"/>
                    </a:lnTo>
                    <a:lnTo>
                      <a:pt x="291" y="274"/>
                    </a:lnTo>
                    <a:lnTo>
                      <a:pt x="408" y="402"/>
                    </a:lnTo>
                    <a:lnTo>
                      <a:pt x="414" y="431"/>
                    </a:lnTo>
                    <a:lnTo>
                      <a:pt x="390" y="449"/>
                    </a:lnTo>
                    <a:lnTo>
                      <a:pt x="332" y="472"/>
                    </a:lnTo>
                    <a:lnTo>
                      <a:pt x="250" y="490"/>
                    </a:lnTo>
                    <a:lnTo>
                      <a:pt x="151" y="496"/>
                    </a:lnTo>
                    <a:lnTo>
                      <a:pt x="116" y="501"/>
                    </a:lnTo>
                    <a:lnTo>
                      <a:pt x="104" y="525"/>
                    </a:lnTo>
                    <a:lnTo>
                      <a:pt x="127" y="565"/>
                    </a:lnTo>
                    <a:lnTo>
                      <a:pt x="209" y="635"/>
                    </a:lnTo>
                    <a:lnTo>
                      <a:pt x="268" y="653"/>
                    </a:lnTo>
                    <a:lnTo>
                      <a:pt x="280" y="676"/>
                    </a:lnTo>
                    <a:lnTo>
                      <a:pt x="255" y="694"/>
                    </a:lnTo>
                    <a:lnTo>
                      <a:pt x="203" y="694"/>
                    </a:lnTo>
                    <a:lnTo>
                      <a:pt x="133" y="653"/>
                    </a:lnTo>
                    <a:lnTo>
                      <a:pt x="75" y="595"/>
                    </a:lnTo>
                    <a:lnTo>
                      <a:pt x="40" y="542"/>
                    </a:lnTo>
                    <a:lnTo>
                      <a:pt x="40" y="501"/>
                    </a:lnTo>
                    <a:lnTo>
                      <a:pt x="63" y="472"/>
                    </a:lnTo>
                    <a:lnTo>
                      <a:pt x="98" y="461"/>
                    </a:lnTo>
                    <a:lnTo>
                      <a:pt x="151" y="455"/>
                    </a:lnTo>
                    <a:lnTo>
                      <a:pt x="209" y="455"/>
                    </a:lnTo>
                    <a:lnTo>
                      <a:pt x="280" y="443"/>
                    </a:lnTo>
                    <a:lnTo>
                      <a:pt x="315" y="431"/>
                    </a:lnTo>
                    <a:lnTo>
                      <a:pt x="332" y="414"/>
                    </a:lnTo>
                    <a:lnTo>
                      <a:pt x="326" y="397"/>
                    </a:lnTo>
                    <a:lnTo>
                      <a:pt x="274" y="350"/>
                    </a:lnTo>
                    <a:lnTo>
                      <a:pt x="191" y="268"/>
                    </a:lnTo>
                    <a:lnTo>
                      <a:pt x="116" y="199"/>
                    </a:lnTo>
                    <a:lnTo>
                      <a:pt x="34" y="123"/>
                    </a:lnTo>
                    <a:lnTo>
                      <a:pt x="5" y="69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870" name="Freeform 16"/>
              <p:cNvSpPr>
                <a:spLocks/>
              </p:cNvSpPr>
              <p:nvPr/>
            </p:nvSpPr>
            <p:spPr bwMode="auto">
              <a:xfrm>
                <a:off x="5993" y="2151"/>
                <a:ext cx="449" cy="1046"/>
              </a:xfrm>
              <a:custGeom>
                <a:avLst/>
                <a:gdLst>
                  <a:gd name="T0" fmla="*/ 222 w 449"/>
                  <a:gd name="T1" fmla="*/ 0 h 1046"/>
                  <a:gd name="T2" fmla="*/ 286 w 449"/>
                  <a:gd name="T3" fmla="*/ 12 h 1046"/>
                  <a:gd name="T4" fmla="*/ 315 w 449"/>
                  <a:gd name="T5" fmla="*/ 59 h 1046"/>
                  <a:gd name="T6" fmla="*/ 309 w 449"/>
                  <a:gd name="T7" fmla="*/ 170 h 1046"/>
                  <a:gd name="T8" fmla="*/ 298 w 449"/>
                  <a:gd name="T9" fmla="*/ 287 h 1046"/>
                  <a:gd name="T10" fmla="*/ 298 w 449"/>
                  <a:gd name="T11" fmla="*/ 409 h 1046"/>
                  <a:gd name="T12" fmla="*/ 356 w 449"/>
                  <a:gd name="T13" fmla="*/ 555 h 1046"/>
                  <a:gd name="T14" fmla="*/ 402 w 449"/>
                  <a:gd name="T15" fmla="*/ 660 h 1046"/>
                  <a:gd name="T16" fmla="*/ 426 w 449"/>
                  <a:gd name="T17" fmla="*/ 766 h 1046"/>
                  <a:gd name="T18" fmla="*/ 420 w 449"/>
                  <a:gd name="T19" fmla="*/ 859 h 1046"/>
                  <a:gd name="T20" fmla="*/ 420 w 449"/>
                  <a:gd name="T21" fmla="*/ 894 h 1046"/>
                  <a:gd name="T22" fmla="*/ 443 w 449"/>
                  <a:gd name="T23" fmla="*/ 929 h 1046"/>
                  <a:gd name="T24" fmla="*/ 449 w 449"/>
                  <a:gd name="T25" fmla="*/ 964 h 1046"/>
                  <a:gd name="T26" fmla="*/ 432 w 449"/>
                  <a:gd name="T27" fmla="*/ 981 h 1046"/>
                  <a:gd name="T28" fmla="*/ 385 w 449"/>
                  <a:gd name="T29" fmla="*/ 970 h 1046"/>
                  <a:gd name="T30" fmla="*/ 298 w 449"/>
                  <a:gd name="T31" fmla="*/ 958 h 1046"/>
                  <a:gd name="T32" fmla="*/ 193 w 449"/>
                  <a:gd name="T33" fmla="*/ 981 h 1046"/>
                  <a:gd name="T34" fmla="*/ 123 w 449"/>
                  <a:gd name="T35" fmla="*/ 1022 h 1046"/>
                  <a:gd name="T36" fmla="*/ 88 w 449"/>
                  <a:gd name="T37" fmla="*/ 1046 h 1046"/>
                  <a:gd name="T38" fmla="*/ 53 w 449"/>
                  <a:gd name="T39" fmla="*/ 1046 h 1046"/>
                  <a:gd name="T40" fmla="*/ 0 w 449"/>
                  <a:gd name="T41" fmla="*/ 970 h 1046"/>
                  <a:gd name="T42" fmla="*/ 6 w 449"/>
                  <a:gd name="T43" fmla="*/ 958 h 1046"/>
                  <a:gd name="T44" fmla="*/ 112 w 449"/>
                  <a:gd name="T45" fmla="*/ 923 h 1046"/>
                  <a:gd name="T46" fmla="*/ 234 w 449"/>
                  <a:gd name="T47" fmla="*/ 906 h 1046"/>
                  <a:gd name="T48" fmla="*/ 321 w 449"/>
                  <a:gd name="T49" fmla="*/ 900 h 1046"/>
                  <a:gd name="T50" fmla="*/ 373 w 449"/>
                  <a:gd name="T51" fmla="*/ 900 h 1046"/>
                  <a:gd name="T52" fmla="*/ 385 w 449"/>
                  <a:gd name="T53" fmla="*/ 865 h 1046"/>
                  <a:gd name="T54" fmla="*/ 368 w 449"/>
                  <a:gd name="T55" fmla="*/ 766 h 1046"/>
                  <a:gd name="T56" fmla="*/ 327 w 449"/>
                  <a:gd name="T57" fmla="*/ 660 h 1046"/>
                  <a:gd name="T58" fmla="*/ 263 w 449"/>
                  <a:gd name="T59" fmla="*/ 526 h 1046"/>
                  <a:gd name="T60" fmla="*/ 210 w 449"/>
                  <a:gd name="T61" fmla="*/ 409 h 1046"/>
                  <a:gd name="T62" fmla="*/ 187 w 449"/>
                  <a:gd name="T63" fmla="*/ 304 h 1046"/>
                  <a:gd name="T64" fmla="*/ 181 w 449"/>
                  <a:gd name="T65" fmla="*/ 188 h 1046"/>
                  <a:gd name="T66" fmla="*/ 181 w 449"/>
                  <a:gd name="T67" fmla="*/ 76 h 1046"/>
                  <a:gd name="T68" fmla="*/ 205 w 449"/>
                  <a:gd name="T69" fmla="*/ 30 h 1046"/>
                  <a:gd name="T70" fmla="*/ 222 w 449"/>
                  <a:gd name="T71" fmla="*/ 0 h 104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49"/>
                  <a:gd name="T109" fmla="*/ 0 h 1046"/>
                  <a:gd name="T110" fmla="*/ 449 w 449"/>
                  <a:gd name="T111" fmla="*/ 1046 h 104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49" h="1046">
                    <a:moveTo>
                      <a:pt x="222" y="0"/>
                    </a:moveTo>
                    <a:lnTo>
                      <a:pt x="286" y="12"/>
                    </a:lnTo>
                    <a:lnTo>
                      <a:pt x="315" y="59"/>
                    </a:lnTo>
                    <a:lnTo>
                      <a:pt x="309" y="170"/>
                    </a:lnTo>
                    <a:lnTo>
                      <a:pt x="298" y="287"/>
                    </a:lnTo>
                    <a:lnTo>
                      <a:pt x="298" y="409"/>
                    </a:lnTo>
                    <a:lnTo>
                      <a:pt x="356" y="555"/>
                    </a:lnTo>
                    <a:lnTo>
                      <a:pt x="402" y="660"/>
                    </a:lnTo>
                    <a:lnTo>
                      <a:pt x="426" y="766"/>
                    </a:lnTo>
                    <a:lnTo>
                      <a:pt x="420" y="859"/>
                    </a:lnTo>
                    <a:lnTo>
                      <a:pt x="420" y="894"/>
                    </a:lnTo>
                    <a:lnTo>
                      <a:pt x="443" y="929"/>
                    </a:lnTo>
                    <a:lnTo>
                      <a:pt x="449" y="964"/>
                    </a:lnTo>
                    <a:lnTo>
                      <a:pt x="432" y="981"/>
                    </a:lnTo>
                    <a:lnTo>
                      <a:pt x="385" y="970"/>
                    </a:lnTo>
                    <a:lnTo>
                      <a:pt x="298" y="958"/>
                    </a:lnTo>
                    <a:lnTo>
                      <a:pt x="193" y="981"/>
                    </a:lnTo>
                    <a:lnTo>
                      <a:pt x="123" y="1022"/>
                    </a:lnTo>
                    <a:lnTo>
                      <a:pt x="88" y="1046"/>
                    </a:lnTo>
                    <a:lnTo>
                      <a:pt x="53" y="1046"/>
                    </a:lnTo>
                    <a:lnTo>
                      <a:pt x="0" y="970"/>
                    </a:lnTo>
                    <a:lnTo>
                      <a:pt x="6" y="958"/>
                    </a:lnTo>
                    <a:lnTo>
                      <a:pt x="112" y="923"/>
                    </a:lnTo>
                    <a:lnTo>
                      <a:pt x="234" y="906"/>
                    </a:lnTo>
                    <a:lnTo>
                      <a:pt x="321" y="900"/>
                    </a:lnTo>
                    <a:lnTo>
                      <a:pt x="373" y="900"/>
                    </a:lnTo>
                    <a:lnTo>
                      <a:pt x="385" y="865"/>
                    </a:lnTo>
                    <a:lnTo>
                      <a:pt x="368" y="766"/>
                    </a:lnTo>
                    <a:lnTo>
                      <a:pt x="327" y="660"/>
                    </a:lnTo>
                    <a:lnTo>
                      <a:pt x="263" y="526"/>
                    </a:lnTo>
                    <a:lnTo>
                      <a:pt x="210" y="409"/>
                    </a:lnTo>
                    <a:lnTo>
                      <a:pt x="187" y="304"/>
                    </a:lnTo>
                    <a:lnTo>
                      <a:pt x="181" y="188"/>
                    </a:lnTo>
                    <a:lnTo>
                      <a:pt x="181" y="76"/>
                    </a:lnTo>
                    <a:lnTo>
                      <a:pt x="205" y="30"/>
                    </a:lnTo>
                    <a:lnTo>
                      <a:pt x="222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871" name="Freeform 17"/>
              <p:cNvSpPr>
                <a:spLocks/>
              </p:cNvSpPr>
              <p:nvPr/>
            </p:nvSpPr>
            <p:spPr bwMode="auto">
              <a:xfrm>
                <a:off x="5772" y="2181"/>
                <a:ext cx="373" cy="870"/>
              </a:xfrm>
              <a:custGeom>
                <a:avLst/>
                <a:gdLst>
                  <a:gd name="T0" fmla="*/ 280 w 373"/>
                  <a:gd name="T1" fmla="*/ 0 h 870"/>
                  <a:gd name="T2" fmla="*/ 332 w 373"/>
                  <a:gd name="T3" fmla="*/ 0 h 870"/>
                  <a:gd name="T4" fmla="*/ 350 w 373"/>
                  <a:gd name="T5" fmla="*/ 35 h 870"/>
                  <a:gd name="T6" fmla="*/ 361 w 373"/>
                  <a:gd name="T7" fmla="*/ 112 h 870"/>
                  <a:gd name="T8" fmla="*/ 350 w 373"/>
                  <a:gd name="T9" fmla="*/ 193 h 870"/>
                  <a:gd name="T10" fmla="*/ 321 w 373"/>
                  <a:gd name="T11" fmla="*/ 356 h 870"/>
                  <a:gd name="T12" fmla="*/ 326 w 373"/>
                  <a:gd name="T13" fmla="*/ 426 h 870"/>
                  <a:gd name="T14" fmla="*/ 361 w 373"/>
                  <a:gd name="T15" fmla="*/ 566 h 870"/>
                  <a:gd name="T16" fmla="*/ 373 w 373"/>
                  <a:gd name="T17" fmla="*/ 665 h 870"/>
                  <a:gd name="T18" fmla="*/ 373 w 373"/>
                  <a:gd name="T19" fmla="*/ 742 h 870"/>
                  <a:gd name="T20" fmla="*/ 356 w 373"/>
                  <a:gd name="T21" fmla="*/ 759 h 870"/>
                  <a:gd name="T22" fmla="*/ 303 w 373"/>
                  <a:gd name="T23" fmla="*/ 771 h 870"/>
                  <a:gd name="T24" fmla="*/ 232 w 373"/>
                  <a:gd name="T25" fmla="*/ 788 h 870"/>
                  <a:gd name="T26" fmla="*/ 163 w 373"/>
                  <a:gd name="T27" fmla="*/ 823 h 870"/>
                  <a:gd name="T28" fmla="*/ 93 w 373"/>
                  <a:gd name="T29" fmla="*/ 870 h 870"/>
                  <a:gd name="T30" fmla="*/ 64 w 373"/>
                  <a:gd name="T31" fmla="*/ 870 h 870"/>
                  <a:gd name="T32" fmla="*/ 0 w 373"/>
                  <a:gd name="T33" fmla="*/ 818 h 870"/>
                  <a:gd name="T34" fmla="*/ 6 w 373"/>
                  <a:gd name="T35" fmla="*/ 794 h 870"/>
                  <a:gd name="T36" fmla="*/ 87 w 373"/>
                  <a:gd name="T37" fmla="*/ 759 h 870"/>
                  <a:gd name="T38" fmla="*/ 227 w 373"/>
                  <a:gd name="T39" fmla="*/ 724 h 870"/>
                  <a:gd name="T40" fmla="*/ 292 w 373"/>
                  <a:gd name="T41" fmla="*/ 700 h 870"/>
                  <a:gd name="T42" fmla="*/ 303 w 373"/>
                  <a:gd name="T43" fmla="*/ 677 h 870"/>
                  <a:gd name="T44" fmla="*/ 303 w 373"/>
                  <a:gd name="T45" fmla="*/ 578 h 870"/>
                  <a:gd name="T46" fmla="*/ 280 w 373"/>
                  <a:gd name="T47" fmla="*/ 450 h 870"/>
                  <a:gd name="T48" fmla="*/ 268 w 373"/>
                  <a:gd name="T49" fmla="*/ 368 h 870"/>
                  <a:gd name="T50" fmla="*/ 257 w 373"/>
                  <a:gd name="T51" fmla="*/ 240 h 870"/>
                  <a:gd name="T52" fmla="*/ 251 w 373"/>
                  <a:gd name="T53" fmla="*/ 100 h 870"/>
                  <a:gd name="T54" fmla="*/ 257 w 373"/>
                  <a:gd name="T55" fmla="*/ 35 h 870"/>
                  <a:gd name="T56" fmla="*/ 280 w 373"/>
                  <a:gd name="T57" fmla="*/ 0 h 87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73"/>
                  <a:gd name="T88" fmla="*/ 0 h 870"/>
                  <a:gd name="T89" fmla="*/ 373 w 373"/>
                  <a:gd name="T90" fmla="*/ 870 h 87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73" h="870">
                    <a:moveTo>
                      <a:pt x="280" y="0"/>
                    </a:moveTo>
                    <a:lnTo>
                      <a:pt x="332" y="0"/>
                    </a:lnTo>
                    <a:lnTo>
                      <a:pt x="350" y="35"/>
                    </a:lnTo>
                    <a:lnTo>
                      <a:pt x="361" y="112"/>
                    </a:lnTo>
                    <a:lnTo>
                      <a:pt x="350" y="193"/>
                    </a:lnTo>
                    <a:lnTo>
                      <a:pt x="321" y="356"/>
                    </a:lnTo>
                    <a:lnTo>
                      <a:pt x="326" y="426"/>
                    </a:lnTo>
                    <a:lnTo>
                      <a:pt x="361" y="566"/>
                    </a:lnTo>
                    <a:lnTo>
                      <a:pt x="373" y="665"/>
                    </a:lnTo>
                    <a:lnTo>
                      <a:pt x="373" y="742"/>
                    </a:lnTo>
                    <a:lnTo>
                      <a:pt x="356" y="759"/>
                    </a:lnTo>
                    <a:lnTo>
                      <a:pt x="303" y="771"/>
                    </a:lnTo>
                    <a:lnTo>
                      <a:pt x="232" y="788"/>
                    </a:lnTo>
                    <a:lnTo>
                      <a:pt x="163" y="823"/>
                    </a:lnTo>
                    <a:lnTo>
                      <a:pt x="93" y="870"/>
                    </a:lnTo>
                    <a:lnTo>
                      <a:pt x="64" y="870"/>
                    </a:lnTo>
                    <a:lnTo>
                      <a:pt x="0" y="818"/>
                    </a:lnTo>
                    <a:lnTo>
                      <a:pt x="6" y="794"/>
                    </a:lnTo>
                    <a:lnTo>
                      <a:pt x="87" y="759"/>
                    </a:lnTo>
                    <a:lnTo>
                      <a:pt x="227" y="724"/>
                    </a:lnTo>
                    <a:lnTo>
                      <a:pt x="292" y="700"/>
                    </a:lnTo>
                    <a:lnTo>
                      <a:pt x="303" y="677"/>
                    </a:lnTo>
                    <a:lnTo>
                      <a:pt x="303" y="578"/>
                    </a:lnTo>
                    <a:lnTo>
                      <a:pt x="280" y="450"/>
                    </a:lnTo>
                    <a:lnTo>
                      <a:pt x="268" y="368"/>
                    </a:lnTo>
                    <a:lnTo>
                      <a:pt x="257" y="240"/>
                    </a:lnTo>
                    <a:lnTo>
                      <a:pt x="251" y="100"/>
                    </a:lnTo>
                    <a:lnTo>
                      <a:pt x="257" y="35"/>
                    </a:lnTo>
                    <a:lnTo>
                      <a:pt x="28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872" name="Freeform 18"/>
              <p:cNvSpPr>
                <a:spLocks/>
              </p:cNvSpPr>
              <p:nvPr/>
            </p:nvSpPr>
            <p:spPr bwMode="auto">
              <a:xfrm>
                <a:off x="5760" y="901"/>
                <a:ext cx="612" cy="776"/>
              </a:xfrm>
              <a:custGeom>
                <a:avLst/>
                <a:gdLst>
                  <a:gd name="T0" fmla="*/ 326 w 612"/>
                  <a:gd name="T1" fmla="*/ 776 h 776"/>
                  <a:gd name="T2" fmla="*/ 355 w 612"/>
                  <a:gd name="T3" fmla="*/ 740 h 776"/>
                  <a:gd name="T4" fmla="*/ 344 w 612"/>
                  <a:gd name="T5" fmla="*/ 688 h 776"/>
                  <a:gd name="T6" fmla="*/ 321 w 612"/>
                  <a:gd name="T7" fmla="*/ 618 h 776"/>
                  <a:gd name="T8" fmla="*/ 232 w 612"/>
                  <a:gd name="T9" fmla="*/ 536 h 776"/>
                  <a:gd name="T10" fmla="*/ 145 w 612"/>
                  <a:gd name="T11" fmla="*/ 461 h 776"/>
                  <a:gd name="T12" fmla="*/ 104 w 612"/>
                  <a:gd name="T13" fmla="*/ 379 h 776"/>
                  <a:gd name="T14" fmla="*/ 87 w 612"/>
                  <a:gd name="T15" fmla="*/ 251 h 776"/>
                  <a:gd name="T16" fmla="*/ 186 w 612"/>
                  <a:gd name="T17" fmla="*/ 216 h 776"/>
                  <a:gd name="T18" fmla="*/ 344 w 612"/>
                  <a:gd name="T19" fmla="*/ 199 h 776"/>
                  <a:gd name="T20" fmla="*/ 408 w 612"/>
                  <a:gd name="T21" fmla="*/ 205 h 776"/>
                  <a:gd name="T22" fmla="*/ 425 w 612"/>
                  <a:gd name="T23" fmla="*/ 222 h 776"/>
                  <a:gd name="T24" fmla="*/ 454 w 612"/>
                  <a:gd name="T25" fmla="*/ 193 h 776"/>
                  <a:gd name="T26" fmla="*/ 443 w 612"/>
                  <a:gd name="T27" fmla="*/ 164 h 776"/>
                  <a:gd name="T28" fmla="*/ 460 w 612"/>
                  <a:gd name="T29" fmla="*/ 111 h 776"/>
                  <a:gd name="T30" fmla="*/ 507 w 612"/>
                  <a:gd name="T31" fmla="*/ 64 h 776"/>
                  <a:gd name="T32" fmla="*/ 542 w 612"/>
                  <a:gd name="T33" fmla="*/ 52 h 776"/>
                  <a:gd name="T34" fmla="*/ 588 w 612"/>
                  <a:gd name="T35" fmla="*/ 81 h 776"/>
                  <a:gd name="T36" fmla="*/ 612 w 612"/>
                  <a:gd name="T37" fmla="*/ 52 h 776"/>
                  <a:gd name="T38" fmla="*/ 571 w 612"/>
                  <a:gd name="T39" fmla="*/ 0 h 776"/>
                  <a:gd name="T40" fmla="*/ 518 w 612"/>
                  <a:gd name="T41" fmla="*/ 0 h 776"/>
                  <a:gd name="T42" fmla="*/ 454 w 612"/>
                  <a:gd name="T43" fmla="*/ 29 h 776"/>
                  <a:gd name="T44" fmla="*/ 414 w 612"/>
                  <a:gd name="T45" fmla="*/ 105 h 776"/>
                  <a:gd name="T46" fmla="*/ 361 w 612"/>
                  <a:gd name="T47" fmla="*/ 141 h 776"/>
                  <a:gd name="T48" fmla="*/ 280 w 612"/>
                  <a:gd name="T49" fmla="*/ 152 h 776"/>
                  <a:gd name="T50" fmla="*/ 133 w 612"/>
                  <a:gd name="T51" fmla="*/ 170 h 776"/>
                  <a:gd name="T52" fmla="*/ 17 w 612"/>
                  <a:gd name="T53" fmla="*/ 205 h 776"/>
                  <a:gd name="T54" fmla="*/ 0 w 612"/>
                  <a:gd name="T55" fmla="*/ 234 h 776"/>
                  <a:gd name="T56" fmla="*/ 11 w 612"/>
                  <a:gd name="T57" fmla="*/ 327 h 776"/>
                  <a:gd name="T58" fmla="*/ 52 w 612"/>
                  <a:gd name="T59" fmla="*/ 455 h 776"/>
                  <a:gd name="T60" fmla="*/ 110 w 612"/>
                  <a:gd name="T61" fmla="*/ 560 h 776"/>
                  <a:gd name="T62" fmla="*/ 168 w 612"/>
                  <a:gd name="T63" fmla="*/ 653 h 776"/>
                  <a:gd name="T64" fmla="*/ 221 w 612"/>
                  <a:gd name="T65" fmla="*/ 717 h 776"/>
                  <a:gd name="T66" fmla="*/ 274 w 612"/>
                  <a:gd name="T67" fmla="*/ 764 h 776"/>
                  <a:gd name="T68" fmla="*/ 326 w 612"/>
                  <a:gd name="T69" fmla="*/ 776 h 77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612"/>
                  <a:gd name="T106" fmla="*/ 0 h 776"/>
                  <a:gd name="T107" fmla="*/ 612 w 612"/>
                  <a:gd name="T108" fmla="*/ 776 h 77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612" h="776">
                    <a:moveTo>
                      <a:pt x="326" y="776"/>
                    </a:moveTo>
                    <a:lnTo>
                      <a:pt x="355" y="740"/>
                    </a:lnTo>
                    <a:lnTo>
                      <a:pt x="344" y="688"/>
                    </a:lnTo>
                    <a:lnTo>
                      <a:pt x="321" y="618"/>
                    </a:lnTo>
                    <a:lnTo>
                      <a:pt x="232" y="536"/>
                    </a:lnTo>
                    <a:lnTo>
                      <a:pt x="145" y="461"/>
                    </a:lnTo>
                    <a:lnTo>
                      <a:pt x="104" y="379"/>
                    </a:lnTo>
                    <a:lnTo>
                      <a:pt x="87" y="251"/>
                    </a:lnTo>
                    <a:lnTo>
                      <a:pt x="186" y="216"/>
                    </a:lnTo>
                    <a:lnTo>
                      <a:pt x="344" y="199"/>
                    </a:lnTo>
                    <a:lnTo>
                      <a:pt x="408" y="205"/>
                    </a:lnTo>
                    <a:lnTo>
                      <a:pt x="425" y="222"/>
                    </a:lnTo>
                    <a:lnTo>
                      <a:pt x="454" y="193"/>
                    </a:lnTo>
                    <a:lnTo>
                      <a:pt x="443" y="164"/>
                    </a:lnTo>
                    <a:lnTo>
                      <a:pt x="460" y="111"/>
                    </a:lnTo>
                    <a:lnTo>
                      <a:pt x="507" y="64"/>
                    </a:lnTo>
                    <a:lnTo>
                      <a:pt x="542" y="52"/>
                    </a:lnTo>
                    <a:lnTo>
                      <a:pt x="588" y="81"/>
                    </a:lnTo>
                    <a:lnTo>
                      <a:pt x="612" y="52"/>
                    </a:lnTo>
                    <a:lnTo>
                      <a:pt x="571" y="0"/>
                    </a:lnTo>
                    <a:lnTo>
                      <a:pt x="518" y="0"/>
                    </a:lnTo>
                    <a:lnTo>
                      <a:pt x="454" y="29"/>
                    </a:lnTo>
                    <a:lnTo>
                      <a:pt x="414" y="105"/>
                    </a:lnTo>
                    <a:lnTo>
                      <a:pt x="361" y="141"/>
                    </a:lnTo>
                    <a:lnTo>
                      <a:pt x="280" y="152"/>
                    </a:lnTo>
                    <a:lnTo>
                      <a:pt x="133" y="170"/>
                    </a:lnTo>
                    <a:lnTo>
                      <a:pt x="17" y="205"/>
                    </a:lnTo>
                    <a:lnTo>
                      <a:pt x="0" y="234"/>
                    </a:lnTo>
                    <a:lnTo>
                      <a:pt x="11" y="327"/>
                    </a:lnTo>
                    <a:lnTo>
                      <a:pt x="52" y="455"/>
                    </a:lnTo>
                    <a:lnTo>
                      <a:pt x="110" y="560"/>
                    </a:lnTo>
                    <a:lnTo>
                      <a:pt x="168" y="653"/>
                    </a:lnTo>
                    <a:lnTo>
                      <a:pt x="221" y="717"/>
                    </a:lnTo>
                    <a:lnTo>
                      <a:pt x="274" y="764"/>
                    </a:lnTo>
                    <a:lnTo>
                      <a:pt x="326" y="776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1864" name="Group 19"/>
            <p:cNvGrpSpPr>
              <a:grpSpLocks/>
            </p:cNvGrpSpPr>
            <p:nvPr/>
          </p:nvGrpSpPr>
          <p:grpSpPr bwMode="auto">
            <a:xfrm>
              <a:off x="6571" y="720"/>
              <a:ext cx="210" cy="264"/>
              <a:chOff x="6571" y="720"/>
              <a:chExt cx="210" cy="264"/>
            </a:xfrm>
          </p:grpSpPr>
          <p:sp>
            <p:nvSpPr>
              <p:cNvPr id="121865" name="Freeform 20"/>
              <p:cNvSpPr>
                <a:spLocks/>
              </p:cNvSpPr>
              <p:nvPr/>
            </p:nvSpPr>
            <p:spPr bwMode="auto">
              <a:xfrm>
                <a:off x="6612" y="720"/>
                <a:ext cx="169" cy="192"/>
              </a:xfrm>
              <a:custGeom>
                <a:avLst/>
                <a:gdLst>
                  <a:gd name="T0" fmla="*/ 52 w 169"/>
                  <a:gd name="T1" fmla="*/ 12 h 192"/>
                  <a:gd name="T2" fmla="*/ 99 w 169"/>
                  <a:gd name="T3" fmla="*/ 0 h 192"/>
                  <a:gd name="T4" fmla="*/ 157 w 169"/>
                  <a:gd name="T5" fmla="*/ 17 h 192"/>
                  <a:gd name="T6" fmla="*/ 169 w 169"/>
                  <a:gd name="T7" fmla="*/ 58 h 192"/>
                  <a:gd name="T8" fmla="*/ 163 w 169"/>
                  <a:gd name="T9" fmla="*/ 111 h 192"/>
                  <a:gd name="T10" fmla="*/ 134 w 169"/>
                  <a:gd name="T11" fmla="*/ 145 h 192"/>
                  <a:gd name="T12" fmla="*/ 93 w 169"/>
                  <a:gd name="T13" fmla="*/ 151 h 192"/>
                  <a:gd name="T14" fmla="*/ 52 w 169"/>
                  <a:gd name="T15" fmla="*/ 151 h 192"/>
                  <a:gd name="T16" fmla="*/ 34 w 169"/>
                  <a:gd name="T17" fmla="*/ 169 h 192"/>
                  <a:gd name="T18" fmla="*/ 34 w 169"/>
                  <a:gd name="T19" fmla="*/ 180 h 192"/>
                  <a:gd name="T20" fmla="*/ 23 w 169"/>
                  <a:gd name="T21" fmla="*/ 192 h 192"/>
                  <a:gd name="T22" fmla="*/ 0 w 169"/>
                  <a:gd name="T23" fmla="*/ 186 h 192"/>
                  <a:gd name="T24" fmla="*/ 5 w 169"/>
                  <a:gd name="T25" fmla="*/ 157 h 192"/>
                  <a:gd name="T26" fmla="*/ 23 w 169"/>
                  <a:gd name="T27" fmla="*/ 134 h 192"/>
                  <a:gd name="T28" fmla="*/ 58 w 169"/>
                  <a:gd name="T29" fmla="*/ 116 h 192"/>
                  <a:gd name="T30" fmla="*/ 93 w 169"/>
                  <a:gd name="T31" fmla="*/ 122 h 192"/>
                  <a:gd name="T32" fmla="*/ 122 w 169"/>
                  <a:gd name="T33" fmla="*/ 116 h 192"/>
                  <a:gd name="T34" fmla="*/ 139 w 169"/>
                  <a:gd name="T35" fmla="*/ 87 h 192"/>
                  <a:gd name="T36" fmla="*/ 139 w 169"/>
                  <a:gd name="T37" fmla="*/ 52 h 192"/>
                  <a:gd name="T38" fmla="*/ 122 w 169"/>
                  <a:gd name="T39" fmla="*/ 35 h 192"/>
                  <a:gd name="T40" fmla="*/ 99 w 169"/>
                  <a:gd name="T41" fmla="*/ 35 h 192"/>
                  <a:gd name="T42" fmla="*/ 75 w 169"/>
                  <a:gd name="T43" fmla="*/ 41 h 192"/>
                  <a:gd name="T44" fmla="*/ 58 w 169"/>
                  <a:gd name="T45" fmla="*/ 52 h 192"/>
                  <a:gd name="T46" fmla="*/ 40 w 169"/>
                  <a:gd name="T47" fmla="*/ 41 h 192"/>
                  <a:gd name="T48" fmla="*/ 52 w 169"/>
                  <a:gd name="T49" fmla="*/ 12 h 19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69"/>
                  <a:gd name="T76" fmla="*/ 0 h 192"/>
                  <a:gd name="T77" fmla="*/ 169 w 169"/>
                  <a:gd name="T78" fmla="*/ 192 h 192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69" h="192">
                    <a:moveTo>
                      <a:pt x="52" y="12"/>
                    </a:moveTo>
                    <a:lnTo>
                      <a:pt x="99" y="0"/>
                    </a:lnTo>
                    <a:lnTo>
                      <a:pt x="157" y="17"/>
                    </a:lnTo>
                    <a:lnTo>
                      <a:pt x="169" y="58"/>
                    </a:lnTo>
                    <a:lnTo>
                      <a:pt x="163" y="111"/>
                    </a:lnTo>
                    <a:lnTo>
                      <a:pt x="134" y="145"/>
                    </a:lnTo>
                    <a:lnTo>
                      <a:pt x="93" y="151"/>
                    </a:lnTo>
                    <a:lnTo>
                      <a:pt x="52" y="151"/>
                    </a:lnTo>
                    <a:lnTo>
                      <a:pt x="34" y="169"/>
                    </a:lnTo>
                    <a:lnTo>
                      <a:pt x="34" y="180"/>
                    </a:lnTo>
                    <a:lnTo>
                      <a:pt x="23" y="192"/>
                    </a:lnTo>
                    <a:lnTo>
                      <a:pt x="0" y="186"/>
                    </a:lnTo>
                    <a:lnTo>
                      <a:pt x="5" y="157"/>
                    </a:lnTo>
                    <a:lnTo>
                      <a:pt x="23" y="134"/>
                    </a:lnTo>
                    <a:lnTo>
                      <a:pt x="58" y="116"/>
                    </a:lnTo>
                    <a:lnTo>
                      <a:pt x="93" y="122"/>
                    </a:lnTo>
                    <a:lnTo>
                      <a:pt x="122" y="116"/>
                    </a:lnTo>
                    <a:lnTo>
                      <a:pt x="139" y="87"/>
                    </a:lnTo>
                    <a:lnTo>
                      <a:pt x="139" y="52"/>
                    </a:lnTo>
                    <a:lnTo>
                      <a:pt x="122" y="35"/>
                    </a:lnTo>
                    <a:lnTo>
                      <a:pt x="99" y="35"/>
                    </a:lnTo>
                    <a:lnTo>
                      <a:pt x="75" y="41"/>
                    </a:lnTo>
                    <a:lnTo>
                      <a:pt x="58" y="52"/>
                    </a:lnTo>
                    <a:lnTo>
                      <a:pt x="40" y="41"/>
                    </a:lnTo>
                    <a:lnTo>
                      <a:pt x="52" y="12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866" name="Oval 21"/>
              <p:cNvSpPr>
                <a:spLocks noChangeArrowheads="1"/>
              </p:cNvSpPr>
              <p:nvPr/>
            </p:nvSpPr>
            <p:spPr bwMode="auto">
              <a:xfrm>
                <a:off x="6571" y="936"/>
                <a:ext cx="49" cy="48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endParaRPr lang="en-US" altLang="en-US"/>
              </a:p>
            </p:txBody>
          </p:sp>
        </p:grpSp>
      </p:grpSp>
      <p:sp>
        <p:nvSpPr>
          <p:cNvPr id="2" name="Rectangle 2">
            <a:extLst>
              <a:ext uri="{FF2B5EF4-FFF2-40B4-BE49-F238E27FC236}">
                <a16:creationId xmlns:a16="http://schemas.microsoft.com/office/drawing/2014/main" id="{BD923F19-9768-A9F7-6C3D-0056E605A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-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kern="0"/>
              <a:t>Classifying Functions</a:t>
            </a:r>
            <a:endParaRPr lang="en-CA" altLang="en-US" kern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D0E66C1-DA7F-A8FB-AAA3-79641DD6F5C9}"/>
              </a:ext>
            </a:extLst>
          </p:cNvPr>
          <p:cNvGrpSpPr/>
          <p:nvPr/>
        </p:nvGrpSpPr>
        <p:grpSpPr>
          <a:xfrm>
            <a:off x="1371600" y="4419600"/>
            <a:ext cx="4038600" cy="980420"/>
            <a:chOff x="1371600" y="4419600"/>
            <a:chExt cx="4038600" cy="980420"/>
          </a:xfrm>
        </p:grpSpPr>
        <p:sp>
          <p:nvSpPr>
            <p:cNvPr id="4" name="AutoShape 6">
              <a:extLst>
                <a:ext uri="{FF2B5EF4-FFF2-40B4-BE49-F238E27FC236}">
                  <a16:creationId xmlns:a16="http://schemas.microsoft.com/office/drawing/2014/main" id="{C79F2988-9B3B-7A06-CE8C-49564C95A5CB}"/>
                </a:ext>
              </a:extLst>
            </p:cNvPr>
            <p:cNvSpPr>
              <a:spLocks/>
            </p:cNvSpPr>
            <p:nvPr/>
          </p:nvSpPr>
          <p:spPr bwMode="auto">
            <a:xfrm rot="16200000" flipV="1">
              <a:off x="3162300" y="2628900"/>
              <a:ext cx="457200" cy="4038600"/>
            </a:xfrm>
            <a:prstGeom prst="leftBrace">
              <a:avLst>
                <a:gd name="adj1" fmla="val 73611"/>
                <a:gd name="adj2" fmla="val 50000"/>
              </a:avLst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/>
            </a:p>
          </p:txBody>
        </p:sp>
        <p:sp>
          <p:nvSpPr>
            <p:cNvPr id="5" name="Text Box 7">
              <a:extLst>
                <a:ext uri="{FF2B5EF4-FFF2-40B4-BE49-F238E27FC236}">
                  <a16:creationId xmlns:a16="http://schemas.microsoft.com/office/drawing/2014/main" id="{536C0054-019A-2A2A-7CFC-08ABBA7028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95600" y="4876800"/>
              <a:ext cx="942887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dirty="0">
                  <a:solidFill>
                    <a:schemeClr val="hlink"/>
                  </a:solidFill>
                </a:rPr>
                <a:t>Dogs</a:t>
              </a:r>
              <a:endParaRPr lang="en-CA" altLang="en-US" sz="2800" dirty="0">
                <a:solidFill>
                  <a:schemeClr val="hlink"/>
                </a:solidFill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CCBF44CA-5015-DCD3-7115-39B1FD7CD727}"/>
              </a:ext>
            </a:extLst>
          </p:cNvPr>
          <p:cNvGrpSpPr/>
          <p:nvPr/>
        </p:nvGrpSpPr>
        <p:grpSpPr>
          <a:xfrm>
            <a:off x="1524000" y="2555875"/>
            <a:ext cx="6019800" cy="1744663"/>
            <a:chOff x="1524000" y="2555875"/>
            <a:chExt cx="6019800" cy="1744663"/>
          </a:xfrm>
        </p:grpSpPr>
        <p:pic>
          <p:nvPicPr>
            <p:cNvPr id="7" name="Picture 3" descr="an01115_">
              <a:extLst>
                <a:ext uri="{FF2B5EF4-FFF2-40B4-BE49-F238E27FC236}">
                  <a16:creationId xmlns:a16="http://schemas.microsoft.com/office/drawing/2014/main" id="{D82643AC-782B-A87F-795A-A3231D79E06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0" y="2747963"/>
              <a:ext cx="1804988" cy="1362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4" descr="an01151_">
              <a:extLst>
                <a:ext uri="{FF2B5EF4-FFF2-40B4-BE49-F238E27FC236}">
                  <a16:creationId xmlns:a16="http://schemas.microsoft.com/office/drawing/2014/main" id="{70748AE6-B576-C2BC-7471-AF7603B2F40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0388" y="2555875"/>
              <a:ext cx="633412" cy="1744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8" descr="an00088_">
              <a:extLst>
                <a:ext uri="{FF2B5EF4-FFF2-40B4-BE49-F238E27FC236}">
                  <a16:creationId xmlns:a16="http://schemas.microsoft.com/office/drawing/2014/main" id="{03034028-3965-4B13-8E12-12E1B657F20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3350" y="2667000"/>
              <a:ext cx="1390650" cy="13954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11496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Text Box 3"/>
          <p:cNvSpPr txBox="1">
            <a:spLocks noChangeArrowheads="1"/>
          </p:cNvSpPr>
          <p:nvPr/>
        </p:nvSpPr>
        <p:spPr bwMode="auto">
          <a:xfrm>
            <a:off x="1625600" y="1143000"/>
            <a:ext cx="20589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Vertebrates</a:t>
            </a:r>
            <a:endParaRPr lang="en-CA" altLang="en-US">
              <a:solidFill>
                <a:schemeClr val="accent2"/>
              </a:solidFill>
            </a:endParaRPr>
          </a:p>
        </p:txBody>
      </p:sp>
      <p:sp>
        <p:nvSpPr>
          <p:cNvPr id="125956" name="Text Box 4"/>
          <p:cNvSpPr txBox="1">
            <a:spLocks noChangeArrowheads="1"/>
          </p:cNvSpPr>
          <p:nvPr/>
        </p:nvSpPr>
        <p:spPr bwMode="auto">
          <a:xfrm rot="5400000">
            <a:off x="-282575" y="2903538"/>
            <a:ext cx="16621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Birds</a:t>
            </a:r>
            <a:endParaRPr lang="en-CA" altLang="en-US">
              <a:solidFill>
                <a:schemeClr val="accent2"/>
              </a:solidFill>
            </a:endParaRPr>
          </a:p>
        </p:txBody>
      </p:sp>
      <p:sp>
        <p:nvSpPr>
          <p:cNvPr id="125957" name="Text Box 5"/>
          <p:cNvSpPr txBox="1">
            <a:spLocks noChangeArrowheads="1"/>
          </p:cNvSpPr>
          <p:nvPr/>
        </p:nvSpPr>
        <p:spPr bwMode="auto">
          <a:xfrm rot="5400000">
            <a:off x="636588" y="2981325"/>
            <a:ext cx="18113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Mammals</a:t>
            </a:r>
            <a:endParaRPr lang="en-CA" altLang="en-US">
              <a:solidFill>
                <a:schemeClr val="accent2"/>
              </a:solidFill>
            </a:endParaRPr>
          </a:p>
        </p:txBody>
      </p:sp>
      <p:sp>
        <p:nvSpPr>
          <p:cNvPr id="125958" name="Text Box 6"/>
          <p:cNvSpPr txBox="1">
            <a:spLocks noChangeArrowheads="1"/>
          </p:cNvSpPr>
          <p:nvPr/>
        </p:nvSpPr>
        <p:spPr bwMode="auto">
          <a:xfrm rot="5400000">
            <a:off x="1734344" y="2839244"/>
            <a:ext cx="15176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Reptiles</a:t>
            </a:r>
            <a:endParaRPr lang="en-CA" altLang="en-US">
              <a:solidFill>
                <a:schemeClr val="accent2"/>
              </a:solidFill>
            </a:endParaRPr>
          </a:p>
        </p:txBody>
      </p:sp>
      <p:sp>
        <p:nvSpPr>
          <p:cNvPr id="125959" name="Text Box 7"/>
          <p:cNvSpPr txBox="1">
            <a:spLocks noChangeArrowheads="1"/>
          </p:cNvSpPr>
          <p:nvPr/>
        </p:nvSpPr>
        <p:spPr bwMode="auto">
          <a:xfrm rot="5400000">
            <a:off x="3001963" y="2514600"/>
            <a:ext cx="8842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Fish</a:t>
            </a:r>
            <a:endParaRPr lang="en-CA" altLang="en-US">
              <a:solidFill>
                <a:schemeClr val="accent2"/>
              </a:solidFill>
            </a:endParaRPr>
          </a:p>
        </p:txBody>
      </p:sp>
      <p:cxnSp>
        <p:nvCxnSpPr>
          <p:cNvPr id="125960" name="AutoShape 8"/>
          <p:cNvCxnSpPr>
            <a:cxnSpLocks noChangeShapeType="1"/>
          </p:cNvCxnSpPr>
          <p:nvPr/>
        </p:nvCxnSpPr>
        <p:spPr bwMode="auto">
          <a:xfrm rot="-5400000">
            <a:off x="856457" y="1308894"/>
            <a:ext cx="787400" cy="1423987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5961" name="AutoShape 9"/>
          <p:cNvCxnSpPr>
            <a:cxnSpLocks noChangeShapeType="1"/>
          </p:cNvCxnSpPr>
          <p:nvPr/>
        </p:nvCxnSpPr>
        <p:spPr bwMode="auto">
          <a:xfrm>
            <a:off x="1970088" y="2043113"/>
            <a:ext cx="1460500" cy="415925"/>
          </a:xfrm>
          <a:prstGeom prst="bentConnector2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5962" name="AutoShape 10"/>
          <p:cNvCxnSpPr>
            <a:cxnSpLocks noChangeShapeType="1"/>
          </p:cNvCxnSpPr>
          <p:nvPr/>
        </p:nvCxnSpPr>
        <p:spPr bwMode="auto">
          <a:xfrm rot="-5400000">
            <a:off x="1331912" y="2251076"/>
            <a:ext cx="415925" cy="0"/>
          </a:xfrm>
          <a:prstGeom prst="straightConnector1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5963" name="AutoShape 11"/>
          <p:cNvCxnSpPr>
            <a:cxnSpLocks noChangeShapeType="1"/>
          </p:cNvCxnSpPr>
          <p:nvPr/>
        </p:nvCxnSpPr>
        <p:spPr bwMode="auto">
          <a:xfrm rot="-5400000">
            <a:off x="2251075" y="2251076"/>
            <a:ext cx="415925" cy="0"/>
          </a:xfrm>
          <a:prstGeom prst="straightConnector1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5964" name="Text Box 12"/>
          <p:cNvSpPr txBox="1">
            <a:spLocks noChangeArrowheads="1"/>
          </p:cNvSpPr>
          <p:nvPr/>
        </p:nvSpPr>
        <p:spPr bwMode="auto">
          <a:xfrm rot="5400000">
            <a:off x="766763" y="4592638"/>
            <a:ext cx="10429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Dogs</a:t>
            </a:r>
            <a:endParaRPr lang="en-CA" altLang="en-US">
              <a:solidFill>
                <a:schemeClr val="accent2"/>
              </a:solidFill>
            </a:endParaRPr>
          </a:p>
        </p:txBody>
      </p:sp>
      <p:sp>
        <p:nvSpPr>
          <p:cNvPr id="125965" name="Text Box 13"/>
          <p:cNvSpPr txBox="1">
            <a:spLocks noChangeArrowheads="1"/>
          </p:cNvSpPr>
          <p:nvPr/>
        </p:nvSpPr>
        <p:spPr bwMode="auto">
          <a:xfrm rot="5400000">
            <a:off x="1012826" y="4746625"/>
            <a:ext cx="135731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Giraffe</a:t>
            </a:r>
            <a:endParaRPr lang="en-CA" altLang="en-US">
              <a:solidFill>
                <a:schemeClr val="accent2"/>
              </a:solidFill>
            </a:endParaRPr>
          </a:p>
        </p:txBody>
      </p:sp>
      <p:cxnSp>
        <p:nvCxnSpPr>
          <p:cNvPr id="125966" name="AutoShape 14"/>
          <p:cNvCxnSpPr>
            <a:cxnSpLocks noChangeShapeType="1"/>
            <a:stCxn id="125964" idx="1"/>
            <a:endCxn id="125965" idx="1"/>
          </p:cNvCxnSpPr>
          <p:nvPr/>
        </p:nvCxnSpPr>
        <p:spPr bwMode="auto">
          <a:xfrm rot="-5400000">
            <a:off x="1490663" y="4157663"/>
            <a:ext cx="3175" cy="403225"/>
          </a:xfrm>
          <a:prstGeom prst="bentConnector3">
            <a:avLst>
              <a:gd name="adj1" fmla="val 7300000"/>
            </a:avLst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5967" name="Line 15"/>
          <p:cNvSpPr>
            <a:spLocks noChangeShapeType="1"/>
          </p:cNvSpPr>
          <p:nvPr/>
        </p:nvSpPr>
        <p:spPr bwMode="auto">
          <a:xfrm flipV="1">
            <a:off x="1473200" y="4076700"/>
            <a:ext cx="0" cy="76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25968" name="Picture 19" descr="an00088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715000"/>
            <a:ext cx="935038" cy="93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5969" name="Picture 20" descr="an01151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410200"/>
            <a:ext cx="454025" cy="125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0326" name="Text Box 22"/>
          <p:cNvSpPr txBox="1">
            <a:spLocks noChangeArrowheads="1"/>
          </p:cNvSpPr>
          <p:nvPr/>
        </p:nvSpPr>
        <p:spPr bwMode="auto">
          <a:xfrm>
            <a:off x="5562600" y="2544763"/>
            <a:ext cx="1066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dirty="0"/>
              <a:t>Class</a:t>
            </a:r>
          </a:p>
        </p:txBody>
      </p:sp>
      <p:sp>
        <p:nvSpPr>
          <p:cNvPr id="610327" name="Text Box 23"/>
          <p:cNvSpPr txBox="1">
            <a:spLocks noChangeArrowheads="1"/>
          </p:cNvSpPr>
          <p:nvPr/>
        </p:nvSpPr>
        <p:spPr bwMode="auto">
          <a:xfrm>
            <a:off x="5562600" y="4572000"/>
            <a:ext cx="12239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Genus</a:t>
            </a:r>
          </a:p>
        </p:txBody>
      </p:sp>
      <p:sp>
        <p:nvSpPr>
          <p:cNvPr id="610328" name="Text Box 24"/>
          <p:cNvSpPr txBox="1">
            <a:spLocks noChangeArrowheads="1"/>
          </p:cNvSpPr>
          <p:nvPr/>
        </p:nvSpPr>
        <p:spPr bwMode="auto">
          <a:xfrm>
            <a:off x="5224463" y="5962650"/>
            <a:ext cx="20129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Individuals</a:t>
            </a:r>
          </a:p>
        </p:txBody>
      </p:sp>
      <p:pic>
        <p:nvPicPr>
          <p:cNvPr id="125974" name="Picture 25" descr="an01191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63" y="3389313"/>
            <a:ext cx="498475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77D4E61-BC44-3446-01CA-1A4AF9C67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-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kern="0"/>
              <a:t>Classifying Functions</a:t>
            </a:r>
            <a:endParaRPr lang="en-CA" altLang="en-US" ker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5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5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5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5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5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5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59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59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5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5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5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5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5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5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5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5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10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10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10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10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10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10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5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5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/>
      <p:bldP spid="125956" grpId="0"/>
      <p:bldP spid="125957" grpId="0"/>
      <p:bldP spid="125958" grpId="0"/>
      <p:bldP spid="125959" grpId="0"/>
      <p:bldP spid="125964" grpId="0"/>
      <p:bldP spid="125965" grpId="0"/>
      <p:bldP spid="125967" grpId="0" animBg="1"/>
      <p:bldP spid="610326" grpId="0"/>
      <p:bldP spid="610327" grpId="0"/>
      <p:bldP spid="61032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69636" y="1553385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200" dirty="0">
                <a:solidFill>
                  <a:schemeClr val="tx1"/>
                </a:solidFill>
              </a:rPr>
              <a:t>Which are more alike?</a:t>
            </a:r>
            <a:endParaRPr lang="en-CA" altLang="en-US" sz="3200" dirty="0">
              <a:solidFill>
                <a:schemeClr val="tx1"/>
              </a:solidFill>
            </a:endParaRPr>
          </a:p>
        </p:txBody>
      </p:sp>
      <p:grpSp>
        <p:nvGrpSpPr>
          <p:cNvPr id="121862" name="Group 11"/>
          <p:cNvGrpSpPr>
            <a:grpSpLocks/>
          </p:cNvGrpSpPr>
          <p:nvPr/>
        </p:nvGrpSpPr>
        <p:grpSpPr bwMode="auto">
          <a:xfrm>
            <a:off x="5257800" y="4648200"/>
            <a:ext cx="401638" cy="1143000"/>
            <a:chOff x="5760" y="720"/>
            <a:chExt cx="1021" cy="2477"/>
          </a:xfrm>
        </p:grpSpPr>
        <p:grpSp>
          <p:nvGrpSpPr>
            <p:cNvPr id="121863" name="Group 12"/>
            <p:cNvGrpSpPr>
              <a:grpSpLocks/>
            </p:cNvGrpSpPr>
            <p:nvPr/>
          </p:nvGrpSpPr>
          <p:grpSpPr bwMode="auto">
            <a:xfrm>
              <a:off x="5760" y="901"/>
              <a:ext cx="916" cy="2296"/>
              <a:chOff x="5760" y="901"/>
              <a:chExt cx="916" cy="2296"/>
            </a:xfrm>
          </p:grpSpPr>
          <p:sp>
            <p:nvSpPr>
              <p:cNvPr id="121867" name="Freeform 13"/>
              <p:cNvSpPr>
                <a:spLocks/>
              </p:cNvSpPr>
              <p:nvPr/>
            </p:nvSpPr>
            <p:spPr bwMode="auto">
              <a:xfrm>
                <a:off x="5993" y="991"/>
                <a:ext cx="538" cy="525"/>
              </a:xfrm>
              <a:custGeom>
                <a:avLst/>
                <a:gdLst>
                  <a:gd name="T0" fmla="*/ 164 w 538"/>
                  <a:gd name="T1" fmla="*/ 222 h 525"/>
                  <a:gd name="T2" fmla="*/ 211 w 538"/>
                  <a:gd name="T3" fmla="*/ 152 h 525"/>
                  <a:gd name="T4" fmla="*/ 263 w 538"/>
                  <a:gd name="T5" fmla="*/ 100 h 525"/>
                  <a:gd name="T6" fmla="*/ 316 w 538"/>
                  <a:gd name="T7" fmla="*/ 35 h 525"/>
                  <a:gd name="T8" fmla="*/ 380 w 538"/>
                  <a:gd name="T9" fmla="*/ 6 h 525"/>
                  <a:gd name="T10" fmla="*/ 432 w 538"/>
                  <a:gd name="T11" fmla="*/ 0 h 525"/>
                  <a:gd name="T12" fmla="*/ 485 w 538"/>
                  <a:gd name="T13" fmla="*/ 17 h 525"/>
                  <a:gd name="T14" fmla="*/ 514 w 538"/>
                  <a:gd name="T15" fmla="*/ 59 h 525"/>
                  <a:gd name="T16" fmla="*/ 538 w 538"/>
                  <a:gd name="T17" fmla="*/ 135 h 525"/>
                  <a:gd name="T18" fmla="*/ 531 w 538"/>
                  <a:gd name="T19" fmla="*/ 216 h 525"/>
                  <a:gd name="T20" fmla="*/ 508 w 538"/>
                  <a:gd name="T21" fmla="*/ 286 h 525"/>
                  <a:gd name="T22" fmla="*/ 450 w 538"/>
                  <a:gd name="T23" fmla="*/ 368 h 525"/>
                  <a:gd name="T24" fmla="*/ 386 w 538"/>
                  <a:gd name="T25" fmla="*/ 426 h 525"/>
                  <a:gd name="T26" fmla="*/ 316 w 538"/>
                  <a:gd name="T27" fmla="*/ 478 h 525"/>
                  <a:gd name="T28" fmla="*/ 240 w 538"/>
                  <a:gd name="T29" fmla="*/ 513 h 525"/>
                  <a:gd name="T30" fmla="*/ 176 w 538"/>
                  <a:gd name="T31" fmla="*/ 525 h 525"/>
                  <a:gd name="T32" fmla="*/ 147 w 538"/>
                  <a:gd name="T33" fmla="*/ 508 h 525"/>
                  <a:gd name="T34" fmla="*/ 123 w 538"/>
                  <a:gd name="T35" fmla="*/ 438 h 525"/>
                  <a:gd name="T36" fmla="*/ 129 w 538"/>
                  <a:gd name="T37" fmla="*/ 345 h 525"/>
                  <a:gd name="T38" fmla="*/ 17 w 538"/>
                  <a:gd name="T39" fmla="*/ 350 h 525"/>
                  <a:gd name="T40" fmla="*/ 0 w 538"/>
                  <a:gd name="T41" fmla="*/ 333 h 525"/>
                  <a:gd name="T42" fmla="*/ 17 w 538"/>
                  <a:gd name="T43" fmla="*/ 298 h 525"/>
                  <a:gd name="T44" fmla="*/ 135 w 538"/>
                  <a:gd name="T45" fmla="*/ 292 h 525"/>
                  <a:gd name="T46" fmla="*/ 164 w 538"/>
                  <a:gd name="T47" fmla="*/ 222 h 525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38"/>
                  <a:gd name="T73" fmla="*/ 0 h 525"/>
                  <a:gd name="T74" fmla="*/ 538 w 538"/>
                  <a:gd name="T75" fmla="*/ 525 h 525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38" h="525">
                    <a:moveTo>
                      <a:pt x="164" y="222"/>
                    </a:moveTo>
                    <a:lnTo>
                      <a:pt x="211" y="152"/>
                    </a:lnTo>
                    <a:lnTo>
                      <a:pt x="263" y="100"/>
                    </a:lnTo>
                    <a:lnTo>
                      <a:pt x="316" y="35"/>
                    </a:lnTo>
                    <a:lnTo>
                      <a:pt x="380" y="6"/>
                    </a:lnTo>
                    <a:lnTo>
                      <a:pt x="432" y="0"/>
                    </a:lnTo>
                    <a:lnTo>
                      <a:pt x="485" y="17"/>
                    </a:lnTo>
                    <a:lnTo>
                      <a:pt x="514" y="59"/>
                    </a:lnTo>
                    <a:lnTo>
                      <a:pt x="538" y="135"/>
                    </a:lnTo>
                    <a:lnTo>
                      <a:pt x="531" y="216"/>
                    </a:lnTo>
                    <a:lnTo>
                      <a:pt x="508" y="286"/>
                    </a:lnTo>
                    <a:lnTo>
                      <a:pt x="450" y="368"/>
                    </a:lnTo>
                    <a:lnTo>
                      <a:pt x="386" y="426"/>
                    </a:lnTo>
                    <a:lnTo>
                      <a:pt x="316" y="478"/>
                    </a:lnTo>
                    <a:lnTo>
                      <a:pt x="240" y="513"/>
                    </a:lnTo>
                    <a:lnTo>
                      <a:pt x="176" y="525"/>
                    </a:lnTo>
                    <a:lnTo>
                      <a:pt x="147" y="508"/>
                    </a:lnTo>
                    <a:lnTo>
                      <a:pt x="123" y="438"/>
                    </a:lnTo>
                    <a:lnTo>
                      <a:pt x="129" y="345"/>
                    </a:lnTo>
                    <a:lnTo>
                      <a:pt x="17" y="350"/>
                    </a:lnTo>
                    <a:lnTo>
                      <a:pt x="0" y="333"/>
                    </a:lnTo>
                    <a:lnTo>
                      <a:pt x="17" y="298"/>
                    </a:lnTo>
                    <a:lnTo>
                      <a:pt x="135" y="292"/>
                    </a:lnTo>
                    <a:lnTo>
                      <a:pt x="164" y="222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868" name="Freeform 14"/>
              <p:cNvSpPr>
                <a:spLocks/>
              </p:cNvSpPr>
              <p:nvPr/>
            </p:nvSpPr>
            <p:spPr bwMode="auto">
              <a:xfrm>
                <a:off x="5964" y="1544"/>
                <a:ext cx="373" cy="772"/>
              </a:xfrm>
              <a:custGeom>
                <a:avLst/>
                <a:gdLst>
                  <a:gd name="T0" fmla="*/ 106 w 373"/>
                  <a:gd name="T1" fmla="*/ 65 h 772"/>
                  <a:gd name="T2" fmla="*/ 158 w 373"/>
                  <a:gd name="T3" fmla="*/ 18 h 772"/>
                  <a:gd name="T4" fmla="*/ 239 w 373"/>
                  <a:gd name="T5" fmla="*/ 0 h 772"/>
                  <a:gd name="T6" fmla="*/ 309 w 373"/>
                  <a:gd name="T7" fmla="*/ 12 h 772"/>
                  <a:gd name="T8" fmla="*/ 361 w 373"/>
                  <a:gd name="T9" fmla="*/ 59 h 772"/>
                  <a:gd name="T10" fmla="*/ 373 w 373"/>
                  <a:gd name="T11" fmla="*/ 94 h 772"/>
                  <a:gd name="T12" fmla="*/ 373 w 373"/>
                  <a:gd name="T13" fmla="*/ 141 h 772"/>
                  <a:gd name="T14" fmla="*/ 350 w 373"/>
                  <a:gd name="T15" fmla="*/ 182 h 772"/>
                  <a:gd name="T16" fmla="*/ 309 w 373"/>
                  <a:gd name="T17" fmla="*/ 252 h 772"/>
                  <a:gd name="T18" fmla="*/ 292 w 373"/>
                  <a:gd name="T19" fmla="*/ 334 h 772"/>
                  <a:gd name="T20" fmla="*/ 286 w 373"/>
                  <a:gd name="T21" fmla="*/ 403 h 772"/>
                  <a:gd name="T22" fmla="*/ 303 w 373"/>
                  <a:gd name="T23" fmla="*/ 479 h 772"/>
                  <a:gd name="T24" fmla="*/ 350 w 373"/>
                  <a:gd name="T25" fmla="*/ 549 h 772"/>
                  <a:gd name="T26" fmla="*/ 367 w 373"/>
                  <a:gd name="T27" fmla="*/ 619 h 772"/>
                  <a:gd name="T28" fmla="*/ 361 w 373"/>
                  <a:gd name="T29" fmla="*/ 683 h 772"/>
                  <a:gd name="T30" fmla="*/ 327 w 373"/>
                  <a:gd name="T31" fmla="*/ 737 h 772"/>
                  <a:gd name="T32" fmla="*/ 280 w 373"/>
                  <a:gd name="T33" fmla="*/ 766 h 772"/>
                  <a:gd name="T34" fmla="*/ 222 w 373"/>
                  <a:gd name="T35" fmla="*/ 772 h 772"/>
                  <a:gd name="T36" fmla="*/ 152 w 373"/>
                  <a:gd name="T37" fmla="*/ 772 h 772"/>
                  <a:gd name="T38" fmla="*/ 100 w 373"/>
                  <a:gd name="T39" fmla="*/ 742 h 772"/>
                  <a:gd name="T40" fmla="*/ 46 w 373"/>
                  <a:gd name="T41" fmla="*/ 654 h 772"/>
                  <a:gd name="T42" fmla="*/ 12 w 373"/>
                  <a:gd name="T43" fmla="*/ 578 h 772"/>
                  <a:gd name="T44" fmla="*/ 0 w 373"/>
                  <a:gd name="T45" fmla="*/ 462 h 772"/>
                  <a:gd name="T46" fmla="*/ 12 w 373"/>
                  <a:gd name="T47" fmla="*/ 357 h 772"/>
                  <a:gd name="T48" fmla="*/ 35 w 373"/>
                  <a:gd name="T49" fmla="*/ 246 h 772"/>
                  <a:gd name="T50" fmla="*/ 71 w 373"/>
                  <a:gd name="T51" fmla="*/ 135 h 772"/>
                  <a:gd name="T52" fmla="*/ 106 w 373"/>
                  <a:gd name="T53" fmla="*/ 65 h 77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373"/>
                  <a:gd name="T82" fmla="*/ 0 h 772"/>
                  <a:gd name="T83" fmla="*/ 373 w 373"/>
                  <a:gd name="T84" fmla="*/ 772 h 772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373" h="772">
                    <a:moveTo>
                      <a:pt x="106" y="65"/>
                    </a:moveTo>
                    <a:lnTo>
                      <a:pt x="158" y="18"/>
                    </a:lnTo>
                    <a:lnTo>
                      <a:pt x="239" y="0"/>
                    </a:lnTo>
                    <a:lnTo>
                      <a:pt x="309" y="12"/>
                    </a:lnTo>
                    <a:lnTo>
                      <a:pt x="361" y="59"/>
                    </a:lnTo>
                    <a:lnTo>
                      <a:pt x="373" y="94"/>
                    </a:lnTo>
                    <a:lnTo>
                      <a:pt x="373" y="141"/>
                    </a:lnTo>
                    <a:lnTo>
                      <a:pt x="350" y="182"/>
                    </a:lnTo>
                    <a:lnTo>
                      <a:pt x="309" y="252"/>
                    </a:lnTo>
                    <a:lnTo>
                      <a:pt x="292" y="334"/>
                    </a:lnTo>
                    <a:lnTo>
                      <a:pt x="286" y="403"/>
                    </a:lnTo>
                    <a:lnTo>
                      <a:pt x="303" y="479"/>
                    </a:lnTo>
                    <a:lnTo>
                      <a:pt x="350" y="549"/>
                    </a:lnTo>
                    <a:lnTo>
                      <a:pt x="367" y="619"/>
                    </a:lnTo>
                    <a:lnTo>
                      <a:pt x="361" y="683"/>
                    </a:lnTo>
                    <a:lnTo>
                      <a:pt x="327" y="737"/>
                    </a:lnTo>
                    <a:lnTo>
                      <a:pt x="280" y="766"/>
                    </a:lnTo>
                    <a:lnTo>
                      <a:pt x="222" y="772"/>
                    </a:lnTo>
                    <a:lnTo>
                      <a:pt x="152" y="772"/>
                    </a:lnTo>
                    <a:lnTo>
                      <a:pt x="100" y="742"/>
                    </a:lnTo>
                    <a:lnTo>
                      <a:pt x="46" y="654"/>
                    </a:lnTo>
                    <a:lnTo>
                      <a:pt x="12" y="578"/>
                    </a:lnTo>
                    <a:lnTo>
                      <a:pt x="0" y="462"/>
                    </a:lnTo>
                    <a:lnTo>
                      <a:pt x="12" y="357"/>
                    </a:lnTo>
                    <a:lnTo>
                      <a:pt x="35" y="246"/>
                    </a:lnTo>
                    <a:lnTo>
                      <a:pt x="71" y="135"/>
                    </a:lnTo>
                    <a:lnTo>
                      <a:pt x="106" y="65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869" name="Freeform 15"/>
              <p:cNvSpPr>
                <a:spLocks/>
              </p:cNvSpPr>
              <p:nvPr/>
            </p:nvSpPr>
            <p:spPr bwMode="auto">
              <a:xfrm>
                <a:off x="6262" y="1569"/>
                <a:ext cx="414" cy="694"/>
              </a:xfrm>
              <a:custGeom>
                <a:avLst/>
                <a:gdLst>
                  <a:gd name="T0" fmla="*/ 0 w 414"/>
                  <a:gd name="T1" fmla="*/ 34 h 694"/>
                  <a:gd name="T2" fmla="*/ 5 w 414"/>
                  <a:gd name="T3" fmla="*/ 5 h 694"/>
                  <a:gd name="T4" fmla="*/ 69 w 414"/>
                  <a:gd name="T5" fmla="*/ 0 h 694"/>
                  <a:gd name="T6" fmla="*/ 104 w 414"/>
                  <a:gd name="T7" fmla="*/ 29 h 694"/>
                  <a:gd name="T8" fmla="*/ 157 w 414"/>
                  <a:gd name="T9" fmla="*/ 105 h 694"/>
                  <a:gd name="T10" fmla="*/ 226 w 414"/>
                  <a:gd name="T11" fmla="*/ 204 h 694"/>
                  <a:gd name="T12" fmla="*/ 291 w 414"/>
                  <a:gd name="T13" fmla="*/ 274 h 694"/>
                  <a:gd name="T14" fmla="*/ 408 w 414"/>
                  <a:gd name="T15" fmla="*/ 402 h 694"/>
                  <a:gd name="T16" fmla="*/ 414 w 414"/>
                  <a:gd name="T17" fmla="*/ 431 h 694"/>
                  <a:gd name="T18" fmla="*/ 390 w 414"/>
                  <a:gd name="T19" fmla="*/ 449 h 694"/>
                  <a:gd name="T20" fmla="*/ 332 w 414"/>
                  <a:gd name="T21" fmla="*/ 472 h 694"/>
                  <a:gd name="T22" fmla="*/ 250 w 414"/>
                  <a:gd name="T23" fmla="*/ 490 h 694"/>
                  <a:gd name="T24" fmla="*/ 151 w 414"/>
                  <a:gd name="T25" fmla="*/ 496 h 694"/>
                  <a:gd name="T26" fmla="*/ 116 w 414"/>
                  <a:gd name="T27" fmla="*/ 501 h 694"/>
                  <a:gd name="T28" fmla="*/ 104 w 414"/>
                  <a:gd name="T29" fmla="*/ 525 h 694"/>
                  <a:gd name="T30" fmla="*/ 127 w 414"/>
                  <a:gd name="T31" fmla="*/ 565 h 694"/>
                  <a:gd name="T32" fmla="*/ 209 w 414"/>
                  <a:gd name="T33" fmla="*/ 635 h 694"/>
                  <a:gd name="T34" fmla="*/ 268 w 414"/>
                  <a:gd name="T35" fmla="*/ 653 h 694"/>
                  <a:gd name="T36" fmla="*/ 280 w 414"/>
                  <a:gd name="T37" fmla="*/ 676 h 694"/>
                  <a:gd name="T38" fmla="*/ 255 w 414"/>
                  <a:gd name="T39" fmla="*/ 694 h 694"/>
                  <a:gd name="T40" fmla="*/ 203 w 414"/>
                  <a:gd name="T41" fmla="*/ 694 h 694"/>
                  <a:gd name="T42" fmla="*/ 133 w 414"/>
                  <a:gd name="T43" fmla="*/ 653 h 694"/>
                  <a:gd name="T44" fmla="*/ 75 w 414"/>
                  <a:gd name="T45" fmla="*/ 595 h 694"/>
                  <a:gd name="T46" fmla="*/ 40 w 414"/>
                  <a:gd name="T47" fmla="*/ 542 h 694"/>
                  <a:gd name="T48" fmla="*/ 40 w 414"/>
                  <a:gd name="T49" fmla="*/ 501 h 694"/>
                  <a:gd name="T50" fmla="*/ 63 w 414"/>
                  <a:gd name="T51" fmla="*/ 472 h 694"/>
                  <a:gd name="T52" fmla="*/ 98 w 414"/>
                  <a:gd name="T53" fmla="*/ 461 h 694"/>
                  <a:gd name="T54" fmla="*/ 151 w 414"/>
                  <a:gd name="T55" fmla="*/ 455 h 694"/>
                  <a:gd name="T56" fmla="*/ 209 w 414"/>
                  <a:gd name="T57" fmla="*/ 455 h 694"/>
                  <a:gd name="T58" fmla="*/ 280 w 414"/>
                  <a:gd name="T59" fmla="*/ 443 h 694"/>
                  <a:gd name="T60" fmla="*/ 315 w 414"/>
                  <a:gd name="T61" fmla="*/ 431 h 694"/>
                  <a:gd name="T62" fmla="*/ 332 w 414"/>
                  <a:gd name="T63" fmla="*/ 414 h 694"/>
                  <a:gd name="T64" fmla="*/ 326 w 414"/>
                  <a:gd name="T65" fmla="*/ 397 h 694"/>
                  <a:gd name="T66" fmla="*/ 274 w 414"/>
                  <a:gd name="T67" fmla="*/ 350 h 694"/>
                  <a:gd name="T68" fmla="*/ 191 w 414"/>
                  <a:gd name="T69" fmla="*/ 268 h 694"/>
                  <a:gd name="T70" fmla="*/ 116 w 414"/>
                  <a:gd name="T71" fmla="*/ 199 h 694"/>
                  <a:gd name="T72" fmla="*/ 34 w 414"/>
                  <a:gd name="T73" fmla="*/ 123 h 694"/>
                  <a:gd name="T74" fmla="*/ 5 w 414"/>
                  <a:gd name="T75" fmla="*/ 69 h 694"/>
                  <a:gd name="T76" fmla="*/ 0 w 414"/>
                  <a:gd name="T77" fmla="*/ 34 h 694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414"/>
                  <a:gd name="T118" fmla="*/ 0 h 694"/>
                  <a:gd name="T119" fmla="*/ 414 w 414"/>
                  <a:gd name="T120" fmla="*/ 694 h 694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414" h="694">
                    <a:moveTo>
                      <a:pt x="0" y="34"/>
                    </a:moveTo>
                    <a:lnTo>
                      <a:pt x="5" y="5"/>
                    </a:lnTo>
                    <a:lnTo>
                      <a:pt x="69" y="0"/>
                    </a:lnTo>
                    <a:lnTo>
                      <a:pt x="104" y="29"/>
                    </a:lnTo>
                    <a:lnTo>
                      <a:pt x="157" y="105"/>
                    </a:lnTo>
                    <a:lnTo>
                      <a:pt x="226" y="204"/>
                    </a:lnTo>
                    <a:lnTo>
                      <a:pt x="291" y="274"/>
                    </a:lnTo>
                    <a:lnTo>
                      <a:pt x="408" y="402"/>
                    </a:lnTo>
                    <a:lnTo>
                      <a:pt x="414" y="431"/>
                    </a:lnTo>
                    <a:lnTo>
                      <a:pt x="390" y="449"/>
                    </a:lnTo>
                    <a:lnTo>
                      <a:pt x="332" y="472"/>
                    </a:lnTo>
                    <a:lnTo>
                      <a:pt x="250" y="490"/>
                    </a:lnTo>
                    <a:lnTo>
                      <a:pt x="151" y="496"/>
                    </a:lnTo>
                    <a:lnTo>
                      <a:pt x="116" y="501"/>
                    </a:lnTo>
                    <a:lnTo>
                      <a:pt x="104" y="525"/>
                    </a:lnTo>
                    <a:lnTo>
                      <a:pt x="127" y="565"/>
                    </a:lnTo>
                    <a:lnTo>
                      <a:pt x="209" y="635"/>
                    </a:lnTo>
                    <a:lnTo>
                      <a:pt x="268" y="653"/>
                    </a:lnTo>
                    <a:lnTo>
                      <a:pt x="280" y="676"/>
                    </a:lnTo>
                    <a:lnTo>
                      <a:pt x="255" y="694"/>
                    </a:lnTo>
                    <a:lnTo>
                      <a:pt x="203" y="694"/>
                    </a:lnTo>
                    <a:lnTo>
                      <a:pt x="133" y="653"/>
                    </a:lnTo>
                    <a:lnTo>
                      <a:pt x="75" y="595"/>
                    </a:lnTo>
                    <a:lnTo>
                      <a:pt x="40" y="542"/>
                    </a:lnTo>
                    <a:lnTo>
                      <a:pt x="40" y="501"/>
                    </a:lnTo>
                    <a:lnTo>
                      <a:pt x="63" y="472"/>
                    </a:lnTo>
                    <a:lnTo>
                      <a:pt x="98" y="461"/>
                    </a:lnTo>
                    <a:lnTo>
                      <a:pt x="151" y="455"/>
                    </a:lnTo>
                    <a:lnTo>
                      <a:pt x="209" y="455"/>
                    </a:lnTo>
                    <a:lnTo>
                      <a:pt x="280" y="443"/>
                    </a:lnTo>
                    <a:lnTo>
                      <a:pt x="315" y="431"/>
                    </a:lnTo>
                    <a:lnTo>
                      <a:pt x="332" y="414"/>
                    </a:lnTo>
                    <a:lnTo>
                      <a:pt x="326" y="397"/>
                    </a:lnTo>
                    <a:lnTo>
                      <a:pt x="274" y="350"/>
                    </a:lnTo>
                    <a:lnTo>
                      <a:pt x="191" y="268"/>
                    </a:lnTo>
                    <a:lnTo>
                      <a:pt x="116" y="199"/>
                    </a:lnTo>
                    <a:lnTo>
                      <a:pt x="34" y="123"/>
                    </a:lnTo>
                    <a:lnTo>
                      <a:pt x="5" y="69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870" name="Freeform 16"/>
              <p:cNvSpPr>
                <a:spLocks/>
              </p:cNvSpPr>
              <p:nvPr/>
            </p:nvSpPr>
            <p:spPr bwMode="auto">
              <a:xfrm>
                <a:off x="5993" y="2151"/>
                <a:ext cx="449" cy="1046"/>
              </a:xfrm>
              <a:custGeom>
                <a:avLst/>
                <a:gdLst>
                  <a:gd name="T0" fmla="*/ 222 w 449"/>
                  <a:gd name="T1" fmla="*/ 0 h 1046"/>
                  <a:gd name="T2" fmla="*/ 286 w 449"/>
                  <a:gd name="T3" fmla="*/ 12 h 1046"/>
                  <a:gd name="T4" fmla="*/ 315 w 449"/>
                  <a:gd name="T5" fmla="*/ 59 h 1046"/>
                  <a:gd name="T6" fmla="*/ 309 w 449"/>
                  <a:gd name="T7" fmla="*/ 170 h 1046"/>
                  <a:gd name="T8" fmla="*/ 298 w 449"/>
                  <a:gd name="T9" fmla="*/ 287 h 1046"/>
                  <a:gd name="T10" fmla="*/ 298 w 449"/>
                  <a:gd name="T11" fmla="*/ 409 h 1046"/>
                  <a:gd name="T12" fmla="*/ 356 w 449"/>
                  <a:gd name="T13" fmla="*/ 555 h 1046"/>
                  <a:gd name="T14" fmla="*/ 402 w 449"/>
                  <a:gd name="T15" fmla="*/ 660 h 1046"/>
                  <a:gd name="T16" fmla="*/ 426 w 449"/>
                  <a:gd name="T17" fmla="*/ 766 h 1046"/>
                  <a:gd name="T18" fmla="*/ 420 w 449"/>
                  <a:gd name="T19" fmla="*/ 859 h 1046"/>
                  <a:gd name="T20" fmla="*/ 420 w 449"/>
                  <a:gd name="T21" fmla="*/ 894 h 1046"/>
                  <a:gd name="T22" fmla="*/ 443 w 449"/>
                  <a:gd name="T23" fmla="*/ 929 h 1046"/>
                  <a:gd name="T24" fmla="*/ 449 w 449"/>
                  <a:gd name="T25" fmla="*/ 964 h 1046"/>
                  <a:gd name="T26" fmla="*/ 432 w 449"/>
                  <a:gd name="T27" fmla="*/ 981 h 1046"/>
                  <a:gd name="T28" fmla="*/ 385 w 449"/>
                  <a:gd name="T29" fmla="*/ 970 h 1046"/>
                  <a:gd name="T30" fmla="*/ 298 w 449"/>
                  <a:gd name="T31" fmla="*/ 958 h 1046"/>
                  <a:gd name="T32" fmla="*/ 193 w 449"/>
                  <a:gd name="T33" fmla="*/ 981 h 1046"/>
                  <a:gd name="T34" fmla="*/ 123 w 449"/>
                  <a:gd name="T35" fmla="*/ 1022 h 1046"/>
                  <a:gd name="T36" fmla="*/ 88 w 449"/>
                  <a:gd name="T37" fmla="*/ 1046 h 1046"/>
                  <a:gd name="T38" fmla="*/ 53 w 449"/>
                  <a:gd name="T39" fmla="*/ 1046 h 1046"/>
                  <a:gd name="T40" fmla="*/ 0 w 449"/>
                  <a:gd name="T41" fmla="*/ 970 h 1046"/>
                  <a:gd name="T42" fmla="*/ 6 w 449"/>
                  <a:gd name="T43" fmla="*/ 958 h 1046"/>
                  <a:gd name="T44" fmla="*/ 112 w 449"/>
                  <a:gd name="T45" fmla="*/ 923 h 1046"/>
                  <a:gd name="T46" fmla="*/ 234 w 449"/>
                  <a:gd name="T47" fmla="*/ 906 h 1046"/>
                  <a:gd name="T48" fmla="*/ 321 w 449"/>
                  <a:gd name="T49" fmla="*/ 900 h 1046"/>
                  <a:gd name="T50" fmla="*/ 373 w 449"/>
                  <a:gd name="T51" fmla="*/ 900 h 1046"/>
                  <a:gd name="T52" fmla="*/ 385 w 449"/>
                  <a:gd name="T53" fmla="*/ 865 h 1046"/>
                  <a:gd name="T54" fmla="*/ 368 w 449"/>
                  <a:gd name="T55" fmla="*/ 766 h 1046"/>
                  <a:gd name="T56" fmla="*/ 327 w 449"/>
                  <a:gd name="T57" fmla="*/ 660 h 1046"/>
                  <a:gd name="T58" fmla="*/ 263 w 449"/>
                  <a:gd name="T59" fmla="*/ 526 h 1046"/>
                  <a:gd name="T60" fmla="*/ 210 w 449"/>
                  <a:gd name="T61" fmla="*/ 409 h 1046"/>
                  <a:gd name="T62" fmla="*/ 187 w 449"/>
                  <a:gd name="T63" fmla="*/ 304 h 1046"/>
                  <a:gd name="T64" fmla="*/ 181 w 449"/>
                  <a:gd name="T65" fmla="*/ 188 h 1046"/>
                  <a:gd name="T66" fmla="*/ 181 w 449"/>
                  <a:gd name="T67" fmla="*/ 76 h 1046"/>
                  <a:gd name="T68" fmla="*/ 205 w 449"/>
                  <a:gd name="T69" fmla="*/ 30 h 1046"/>
                  <a:gd name="T70" fmla="*/ 222 w 449"/>
                  <a:gd name="T71" fmla="*/ 0 h 104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49"/>
                  <a:gd name="T109" fmla="*/ 0 h 1046"/>
                  <a:gd name="T110" fmla="*/ 449 w 449"/>
                  <a:gd name="T111" fmla="*/ 1046 h 104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49" h="1046">
                    <a:moveTo>
                      <a:pt x="222" y="0"/>
                    </a:moveTo>
                    <a:lnTo>
                      <a:pt x="286" y="12"/>
                    </a:lnTo>
                    <a:lnTo>
                      <a:pt x="315" y="59"/>
                    </a:lnTo>
                    <a:lnTo>
                      <a:pt x="309" y="170"/>
                    </a:lnTo>
                    <a:lnTo>
                      <a:pt x="298" y="287"/>
                    </a:lnTo>
                    <a:lnTo>
                      <a:pt x="298" y="409"/>
                    </a:lnTo>
                    <a:lnTo>
                      <a:pt x="356" y="555"/>
                    </a:lnTo>
                    <a:lnTo>
                      <a:pt x="402" y="660"/>
                    </a:lnTo>
                    <a:lnTo>
                      <a:pt x="426" y="766"/>
                    </a:lnTo>
                    <a:lnTo>
                      <a:pt x="420" y="859"/>
                    </a:lnTo>
                    <a:lnTo>
                      <a:pt x="420" y="894"/>
                    </a:lnTo>
                    <a:lnTo>
                      <a:pt x="443" y="929"/>
                    </a:lnTo>
                    <a:lnTo>
                      <a:pt x="449" y="964"/>
                    </a:lnTo>
                    <a:lnTo>
                      <a:pt x="432" y="981"/>
                    </a:lnTo>
                    <a:lnTo>
                      <a:pt x="385" y="970"/>
                    </a:lnTo>
                    <a:lnTo>
                      <a:pt x="298" y="958"/>
                    </a:lnTo>
                    <a:lnTo>
                      <a:pt x="193" y="981"/>
                    </a:lnTo>
                    <a:lnTo>
                      <a:pt x="123" y="1022"/>
                    </a:lnTo>
                    <a:lnTo>
                      <a:pt x="88" y="1046"/>
                    </a:lnTo>
                    <a:lnTo>
                      <a:pt x="53" y="1046"/>
                    </a:lnTo>
                    <a:lnTo>
                      <a:pt x="0" y="970"/>
                    </a:lnTo>
                    <a:lnTo>
                      <a:pt x="6" y="958"/>
                    </a:lnTo>
                    <a:lnTo>
                      <a:pt x="112" y="923"/>
                    </a:lnTo>
                    <a:lnTo>
                      <a:pt x="234" y="906"/>
                    </a:lnTo>
                    <a:lnTo>
                      <a:pt x="321" y="900"/>
                    </a:lnTo>
                    <a:lnTo>
                      <a:pt x="373" y="900"/>
                    </a:lnTo>
                    <a:lnTo>
                      <a:pt x="385" y="865"/>
                    </a:lnTo>
                    <a:lnTo>
                      <a:pt x="368" y="766"/>
                    </a:lnTo>
                    <a:lnTo>
                      <a:pt x="327" y="660"/>
                    </a:lnTo>
                    <a:lnTo>
                      <a:pt x="263" y="526"/>
                    </a:lnTo>
                    <a:lnTo>
                      <a:pt x="210" y="409"/>
                    </a:lnTo>
                    <a:lnTo>
                      <a:pt x="187" y="304"/>
                    </a:lnTo>
                    <a:lnTo>
                      <a:pt x="181" y="188"/>
                    </a:lnTo>
                    <a:lnTo>
                      <a:pt x="181" y="76"/>
                    </a:lnTo>
                    <a:lnTo>
                      <a:pt x="205" y="30"/>
                    </a:lnTo>
                    <a:lnTo>
                      <a:pt x="222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871" name="Freeform 17"/>
              <p:cNvSpPr>
                <a:spLocks/>
              </p:cNvSpPr>
              <p:nvPr/>
            </p:nvSpPr>
            <p:spPr bwMode="auto">
              <a:xfrm>
                <a:off x="5772" y="2181"/>
                <a:ext cx="373" cy="870"/>
              </a:xfrm>
              <a:custGeom>
                <a:avLst/>
                <a:gdLst>
                  <a:gd name="T0" fmla="*/ 280 w 373"/>
                  <a:gd name="T1" fmla="*/ 0 h 870"/>
                  <a:gd name="T2" fmla="*/ 332 w 373"/>
                  <a:gd name="T3" fmla="*/ 0 h 870"/>
                  <a:gd name="T4" fmla="*/ 350 w 373"/>
                  <a:gd name="T5" fmla="*/ 35 h 870"/>
                  <a:gd name="T6" fmla="*/ 361 w 373"/>
                  <a:gd name="T7" fmla="*/ 112 h 870"/>
                  <a:gd name="T8" fmla="*/ 350 w 373"/>
                  <a:gd name="T9" fmla="*/ 193 h 870"/>
                  <a:gd name="T10" fmla="*/ 321 w 373"/>
                  <a:gd name="T11" fmla="*/ 356 h 870"/>
                  <a:gd name="T12" fmla="*/ 326 w 373"/>
                  <a:gd name="T13" fmla="*/ 426 h 870"/>
                  <a:gd name="T14" fmla="*/ 361 w 373"/>
                  <a:gd name="T15" fmla="*/ 566 h 870"/>
                  <a:gd name="T16" fmla="*/ 373 w 373"/>
                  <a:gd name="T17" fmla="*/ 665 h 870"/>
                  <a:gd name="T18" fmla="*/ 373 w 373"/>
                  <a:gd name="T19" fmla="*/ 742 h 870"/>
                  <a:gd name="T20" fmla="*/ 356 w 373"/>
                  <a:gd name="T21" fmla="*/ 759 h 870"/>
                  <a:gd name="T22" fmla="*/ 303 w 373"/>
                  <a:gd name="T23" fmla="*/ 771 h 870"/>
                  <a:gd name="T24" fmla="*/ 232 w 373"/>
                  <a:gd name="T25" fmla="*/ 788 h 870"/>
                  <a:gd name="T26" fmla="*/ 163 w 373"/>
                  <a:gd name="T27" fmla="*/ 823 h 870"/>
                  <a:gd name="T28" fmla="*/ 93 w 373"/>
                  <a:gd name="T29" fmla="*/ 870 h 870"/>
                  <a:gd name="T30" fmla="*/ 64 w 373"/>
                  <a:gd name="T31" fmla="*/ 870 h 870"/>
                  <a:gd name="T32" fmla="*/ 0 w 373"/>
                  <a:gd name="T33" fmla="*/ 818 h 870"/>
                  <a:gd name="T34" fmla="*/ 6 w 373"/>
                  <a:gd name="T35" fmla="*/ 794 h 870"/>
                  <a:gd name="T36" fmla="*/ 87 w 373"/>
                  <a:gd name="T37" fmla="*/ 759 h 870"/>
                  <a:gd name="T38" fmla="*/ 227 w 373"/>
                  <a:gd name="T39" fmla="*/ 724 h 870"/>
                  <a:gd name="T40" fmla="*/ 292 w 373"/>
                  <a:gd name="T41" fmla="*/ 700 h 870"/>
                  <a:gd name="T42" fmla="*/ 303 w 373"/>
                  <a:gd name="T43" fmla="*/ 677 h 870"/>
                  <a:gd name="T44" fmla="*/ 303 w 373"/>
                  <a:gd name="T45" fmla="*/ 578 h 870"/>
                  <a:gd name="T46" fmla="*/ 280 w 373"/>
                  <a:gd name="T47" fmla="*/ 450 h 870"/>
                  <a:gd name="T48" fmla="*/ 268 w 373"/>
                  <a:gd name="T49" fmla="*/ 368 h 870"/>
                  <a:gd name="T50" fmla="*/ 257 w 373"/>
                  <a:gd name="T51" fmla="*/ 240 h 870"/>
                  <a:gd name="T52" fmla="*/ 251 w 373"/>
                  <a:gd name="T53" fmla="*/ 100 h 870"/>
                  <a:gd name="T54" fmla="*/ 257 w 373"/>
                  <a:gd name="T55" fmla="*/ 35 h 870"/>
                  <a:gd name="T56" fmla="*/ 280 w 373"/>
                  <a:gd name="T57" fmla="*/ 0 h 87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73"/>
                  <a:gd name="T88" fmla="*/ 0 h 870"/>
                  <a:gd name="T89" fmla="*/ 373 w 373"/>
                  <a:gd name="T90" fmla="*/ 870 h 87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73" h="870">
                    <a:moveTo>
                      <a:pt x="280" y="0"/>
                    </a:moveTo>
                    <a:lnTo>
                      <a:pt x="332" y="0"/>
                    </a:lnTo>
                    <a:lnTo>
                      <a:pt x="350" y="35"/>
                    </a:lnTo>
                    <a:lnTo>
                      <a:pt x="361" y="112"/>
                    </a:lnTo>
                    <a:lnTo>
                      <a:pt x="350" y="193"/>
                    </a:lnTo>
                    <a:lnTo>
                      <a:pt x="321" y="356"/>
                    </a:lnTo>
                    <a:lnTo>
                      <a:pt x="326" y="426"/>
                    </a:lnTo>
                    <a:lnTo>
                      <a:pt x="361" y="566"/>
                    </a:lnTo>
                    <a:lnTo>
                      <a:pt x="373" y="665"/>
                    </a:lnTo>
                    <a:lnTo>
                      <a:pt x="373" y="742"/>
                    </a:lnTo>
                    <a:lnTo>
                      <a:pt x="356" y="759"/>
                    </a:lnTo>
                    <a:lnTo>
                      <a:pt x="303" y="771"/>
                    </a:lnTo>
                    <a:lnTo>
                      <a:pt x="232" y="788"/>
                    </a:lnTo>
                    <a:lnTo>
                      <a:pt x="163" y="823"/>
                    </a:lnTo>
                    <a:lnTo>
                      <a:pt x="93" y="870"/>
                    </a:lnTo>
                    <a:lnTo>
                      <a:pt x="64" y="870"/>
                    </a:lnTo>
                    <a:lnTo>
                      <a:pt x="0" y="818"/>
                    </a:lnTo>
                    <a:lnTo>
                      <a:pt x="6" y="794"/>
                    </a:lnTo>
                    <a:lnTo>
                      <a:pt x="87" y="759"/>
                    </a:lnTo>
                    <a:lnTo>
                      <a:pt x="227" y="724"/>
                    </a:lnTo>
                    <a:lnTo>
                      <a:pt x="292" y="700"/>
                    </a:lnTo>
                    <a:lnTo>
                      <a:pt x="303" y="677"/>
                    </a:lnTo>
                    <a:lnTo>
                      <a:pt x="303" y="578"/>
                    </a:lnTo>
                    <a:lnTo>
                      <a:pt x="280" y="450"/>
                    </a:lnTo>
                    <a:lnTo>
                      <a:pt x="268" y="368"/>
                    </a:lnTo>
                    <a:lnTo>
                      <a:pt x="257" y="240"/>
                    </a:lnTo>
                    <a:lnTo>
                      <a:pt x="251" y="100"/>
                    </a:lnTo>
                    <a:lnTo>
                      <a:pt x="257" y="35"/>
                    </a:lnTo>
                    <a:lnTo>
                      <a:pt x="28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872" name="Freeform 18"/>
              <p:cNvSpPr>
                <a:spLocks/>
              </p:cNvSpPr>
              <p:nvPr/>
            </p:nvSpPr>
            <p:spPr bwMode="auto">
              <a:xfrm>
                <a:off x="5760" y="901"/>
                <a:ext cx="612" cy="776"/>
              </a:xfrm>
              <a:custGeom>
                <a:avLst/>
                <a:gdLst>
                  <a:gd name="T0" fmla="*/ 326 w 612"/>
                  <a:gd name="T1" fmla="*/ 776 h 776"/>
                  <a:gd name="T2" fmla="*/ 355 w 612"/>
                  <a:gd name="T3" fmla="*/ 740 h 776"/>
                  <a:gd name="T4" fmla="*/ 344 w 612"/>
                  <a:gd name="T5" fmla="*/ 688 h 776"/>
                  <a:gd name="T6" fmla="*/ 321 w 612"/>
                  <a:gd name="T7" fmla="*/ 618 h 776"/>
                  <a:gd name="T8" fmla="*/ 232 w 612"/>
                  <a:gd name="T9" fmla="*/ 536 h 776"/>
                  <a:gd name="T10" fmla="*/ 145 w 612"/>
                  <a:gd name="T11" fmla="*/ 461 h 776"/>
                  <a:gd name="T12" fmla="*/ 104 w 612"/>
                  <a:gd name="T13" fmla="*/ 379 h 776"/>
                  <a:gd name="T14" fmla="*/ 87 w 612"/>
                  <a:gd name="T15" fmla="*/ 251 h 776"/>
                  <a:gd name="T16" fmla="*/ 186 w 612"/>
                  <a:gd name="T17" fmla="*/ 216 h 776"/>
                  <a:gd name="T18" fmla="*/ 344 w 612"/>
                  <a:gd name="T19" fmla="*/ 199 h 776"/>
                  <a:gd name="T20" fmla="*/ 408 w 612"/>
                  <a:gd name="T21" fmla="*/ 205 h 776"/>
                  <a:gd name="T22" fmla="*/ 425 w 612"/>
                  <a:gd name="T23" fmla="*/ 222 h 776"/>
                  <a:gd name="T24" fmla="*/ 454 w 612"/>
                  <a:gd name="T25" fmla="*/ 193 h 776"/>
                  <a:gd name="T26" fmla="*/ 443 w 612"/>
                  <a:gd name="T27" fmla="*/ 164 h 776"/>
                  <a:gd name="T28" fmla="*/ 460 w 612"/>
                  <a:gd name="T29" fmla="*/ 111 h 776"/>
                  <a:gd name="T30" fmla="*/ 507 w 612"/>
                  <a:gd name="T31" fmla="*/ 64 h 776"/>
                  <a:gd name="T32" fmla="*/ 542 w 612"/>
                  <a:gd name="T33" fmla="*/ 52 h 776"/>
                  <a:gd name="T34" fmla="*/ 588 w 612"/>
                  <a:gd name="T35" fmla="*/ 81 h 776"/>
                  <a:gd name="T36" fmla="*/ 612 w 612"/>
                  <a:gd name="T37" fmla="*/ 52 h 776"/>
                  <a:gd name="T38" fmla="*/ 571 w 612"/>
                  <a:gd name="T39" fmla="*/ 0 h 776"/>
                  <a:gd name="T40" fmla="*/ 518 w 612"/>
                  <a:gd name="T41" fmla="*/ 0 h 776"/>
                  <a:gd name="T42" fmla="*/ 454 w 612"/>
                  <a:gd name="T43" fmla="*/ 29 h 776"/>
                  <a:gd name="T44" fmla="*/ 414 w 612"/>
                  <a:gd name="T45" fmla="*/ 105 h 776"/>
                  <a:gd name="T46" fmla="*/ 361 w 612"/>
                  <a:gd name="T47" fmla="*/ 141 h 776"/>
                  <a:gd name="T48" fmla="*/ 280 w 612"/>
                  <a:gd name="T49" fmla="*/ 152 h 776"/>
                  <a:gd name="T50" fmla="*/ 133 w 612"/>
                  <a:gd name="T51" fmla="*/ 170 h 776"/>
                  <a:gd name="T52" fmla="*/ 17 w 612"/>
                  <a:gd name="T53" fmla="*/ 205 h 776"/>
                  <a:gd name="T54" fmla="*/ 0 w 612"/>
                  <a:gd name="T55" fmla="*/ 234 h 776"/>
                  <a:gd name="T56" fmla="*/ 11 w 612"/>
                  <a:gd name="T57" fmla="*/ 327 h 776"/>
                  <a:gd name="T58" fmla="*/ 52 w 612"/>
                  <a:gd name="T59" fmla="*/ 455 h 776"/>
                  <a:gd name="T60" fmla="*/ 110 w 612"/>
                  <a:gd name="T61" fmla="*/ 560 h 776"/>
                  <a:gd name="T62" fmla="*/ 168 w 612"/>
                  <a:gd name="T63" fmla="*/ 653 h 776"/>
                  <a:gd name="T64" fmla="*/ 221 w 612"/>
                  <a:gd name="T65" fmla="*/ 717 h 776"/>
                  <a:gd name="T66" fmla="*/ 274 w 612"/>
                  <a:gd name="T67" fmla="*/ 764 h 776"/>
                  <a:gd name="T68" fmla="*/ 326 w 612"/>
                  <a:gd name="T69" fmla="*/ 776 h 77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612"/>
                  <a:gd name="T106" fmla="*/ 0 h 776"/>
                  <a:gd name="T107" fmla="*/ 612 w 612"/>
                  <a:gd name="T108" fmla="*/ 776 h 77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612" h="776">
                    <a:moveTo>
                      <a:pt x="326" y="776"/>
                    </a:moveTo>
                    <a:lnTo>
                      <a:pt x="355" y="740"/>
                    </a:lnTo>
                    <a:lnTo>
                      <a:pt x="344" y="688"/>
                    </a:lnTo>
                    <a:lnTo>
                      <a:pt x="321" y="618"/>
                    </a:lnTo>
                    <a:lnTo>
                      <a:pt x="232" y="536"/>
                    </a:lnTo>
                    <a:lnTo>
                      <a:pt x="145" y="461"/>
                    </a:lnTo>
                    <a:lnTo>
                      <a:pt x="104" y="379"/>
                    </a:lnTo>
                    <a:lnTo>
                      <a:pt x="87" y="251"/>
                    </a:lnTo>
                    <a:lnTo>
                      <a:pt x="186" y="216"/>
                    </a:lnTo>
                    <a:lnTo>
                      <a:pt x="344" y="199"/>
                    </a:lnTo>
                    <a:lnTo>
                      <a:pt x="408" y="205"/>
                    </a:lnTo>
                    <a:lnTo>
                      <a:pt x="425" y="222"/>
                    </a:lnTo>
                    <a:lnTo>
                      <a:pt x="454" y="193"/>
                    </a:lnTo>
                    <a:lnTo>
                      <a:pt x="443" y="164"/>
                    </a:lnTo>
                    <a:lnTo>
                      <a:pt x="460" y="111"/>
                    </a:lnTo>
                    <a:lnTo>
                      <a:pt x="507" y="64"/>
                    </a:lnTo>
                    <a:lnTo>
                      <a:pt x="542" y="52"/>
                    </a:lnTo>
                    <a:lnTo>
                      <a:pt x="588" y="81"/>
                    </a:lnTo>
                    <a:lnTo>
                      <a:pt x="612" y="52"/>
                    </a:lnTo>
                    <a:lnTo>
                      <a:pt x="571" y="0"/>
                    </a:lnTo>
                    <a:lnTo>
                      <a:pt x="518" y="0"/>
                    </a:lnTo>
                    <a:lnTo>
                      <a:pt x="454" y="29"/>
                    </a:lnTo>
                    <a:lnTo>
                      <a:pt x="414" y="105"/>
                    </a:lnTo>
                    <a:lnTo>
                      <a:pt x="361" y="141"/>
                    </a:lnTo>
                    <a:lnTo>
                      <a:pt x="280" y="152"/>
                    </a:lnTo>
                    <a:lnTo>
                      <a:pt x="133" y="170"/>
                    </a:lnTo>
                    <a:lnTo>
                      <a:pt x="17" y="205"/>
                    </a:lnTo>
                    <a:lnTo>
                      <a:pt x="0" y="234"/>
                    </a:lnTo>
                    <a:lnTo>
                      <a:pt x="11" y="327"/>
                    </a:lnTo>
                    <a:lnTo>
                      <a:pt x="52" y="455"/>
                    </a:lnTo>
                    <a:lnTo>
                      <a:pt x="110" y="560"/>
                    </a:lnTo>
                    <a:lnTo>
                      <a:pt x="168" y="653"/>
                    </a:lnTo>
                    <a:lnTo>
                      <a:pt x="221" y="717"/>
                    </a:lnTo>
                    <a:lnTo>
                      <a:pt x="274" y="764"/>
                    </a:lnTo>
                    <a:lnTo>
                      <a:pt x="326" y="776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1864" name="Group 19"/>
            <p:cNvGrpSpPr>
              <a:grpSpLocks/>
            </p:cNvGrpSpPr>
            <p:nvPr/>
          </p:nvGrpSpPr>
          <p:grpSpPr bwMode="auto">
            <a:xfrm>
              <a:off x="6571" y="720"/>
              <a:ext cx="210" cy="264"/>
              <a:chOff x="6571" y="720"/>
              <a:chExt cx="210" cy="264"/>
            </a:xfrm>
          </p:grpSpPr>
          <p:sp>
            <p:nvSpPr>
              <p:cNvPr id="121865" name="Freeform 20"/>
              <p:cNvSpPr>
                <a:spLocks/>
              </p:cNvSpPr>
              <p:nvPr/>
            </p:nvSpPr>
            <p:spPr bwMode="auto">
              <a:xfrm>
                <a:off x="6612" y="720"/>
                <a:ext cx="169" cy="192"/>
              </a:xfrm>
              <a:custGeom>
                <a:avLst/>
                <a:gdLst>
                  <a:gd name="T0" fmla="*/ 52 w 169"/>
                  <a:gd name="T1" fmla="*/ 12 h 192"/>
                  <a:gd name="T2" fmla="*/ 99 w 169"/>
                  <a:gd name="T3" fmla="*/ 0 h 192"/>
                  <a:gd name="T4" fmla="*/ 157 w 169"/>
                  <a:gd name="T5" fmla="*/ 17 h 192"/>
                  <a:gd name="T6" fmla="*/ 169 w 169"/>
                  <a:gd name="T7" fmla="*/ 58 h 192"/>
                  <a:gd name="T8" fmla="*/ 163 w 169"/>
                  <a:gd name="T9" fmla="*/ 111 h 192"/>
                  <a:gd name="T10" fmla="*/ 134 w 169"/>
                  <a:gd name="T11" fmla="*/ 145 h 192"/>
                  <a:gd name="T12" fmla="*/ 93 w 169"/>
                  <a:gd name="T13" fmla="*/ 151 h 192"/>
                  <a:gd name="T14" fmla="*/ 52 w 169"/>
                  <a:gd name="T15" fmla="*/ 151 h 192"/>
                  <a:gd name="T16" fmla="*/ 34 w 169"/>
                  <a:gd name="T17" fmla="*/ 169 h 192"/>
                  <a:gd name="T18" fmla="*/ 34 w 169"/>
                  <a:gd name="T19" fmla="*/ 180 h 192"/>
                  <a:gd name="T20" fmla="*/ 23 w 169"/>
                  <a:gd name="T21" fmla="*/ 192 h 192"/>
                  <a:gd name="T22" fmla="*/ 0 w 169"/>
                  <a:gd name="T23" fmla="*/ 186 h 192"/>
                  <a:gd name="T24" fmla="*/ 5 w 169"/>
                  <a:gd name="T25" fmla="*/ 157 h 192"/>
                  <a:gd name="T26" fmla="*/ 23 w 169"/>
                  <a:gd name="T27" fmla="*/ 134 h 192"/>
                  <a:gd name="T28" fmla="*/ 58 w 169"/>
                  <a:gd name="T29" fmla="*/ 116 h 192"/>
                  <a:gd name="T30" fmla="*/ 93 w 169"/>
                  <a:gd name="T31" fmla="*/ 122 h 192"/>
                  <a:gd name="T32" fmla="*/ 122 w 169"/>
                  <a:gd name="T33" fmla="*/ 116 h 192"/>
                  <a:gd name="T34" fmla="*/ 139 w 169"/>
                  <a:gd name="T35" fmla="*/ 87 h 192"/>
                  <a:gd name="T36" fmla="*/ 139 w 169"/>
                  <a:gd name="T37" fmla="*/ 52 h 192"/>
                  <a:gd name="T38" fmla="*/ 122 w 169"/>
                  <a:gd name="T39" fmla="*/ 35 h 192"/>
                  <a:gd name="T40" fmla="*/ 99 w 169"/>
                  <a:gd name="T41" fmla="*/ 35 h 192"/>
                  <a:gd name="T42" fmla="*/ 75 w 169"/>
                  <a:gd name="T43" fmla="*/ 41 h 192"/>
                  <a:gd name="T44" fmla="*/ 58 w 169"/>
                  <a:gd name="T45" fmla="*/ 52 h 192"/>
                  <a:gd name="T46" fmla="*/ 40 w 169"/>
                  <a:gd name="T47" fmla="*/ 41 h 192"/>
                  <a:gd name="T48" fmla="*/ 52 w 169"/>
                  <a:gd name="T49" fmla="*/ 12 h 19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69"/>
                  <a:gd name="T76" fmla="*/ 0 h 192"/>
                  <a:gd name="T77" fmla="*/ 169 w 169"/>
                  <a:gd name="T78" fmla="*/ 192 h 192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69" h="192">
                    <a:moveTo>
                      <a:pt x="52" y="12"/>
                    </a:moveTo>
                    <a:lnTo>
                      <a:pt x="99" y="0"/>
                    </a:lnTo>
                    <a:lnTo>
                      <a:pt x="157" y="17"/>
                    </a:lnTo>
                    <a:lnTo>
                      <a:pt x="169" y="58"/>
                    </a:lnTo>
                    <a:lnTo>
                      <a:pt x="163" y="111"/>
                    </a:lnTo>
                    <a:lnTo>
                      <a:pt x="134" y="145"/>
                    </a:lnTo>
                    <a:lnTo>
                      <a:pt x="93" y="151"/>
                    </a:lnTo>
                    <a:lnTo>
                      <a:pt x="52" y="151"/>
                    </a:lnTo>
                    <a:lnTo>
                      <a:pt x="34" y="169"/>
                    </a:lnTo>
                    <a:lnTo>
                      <a:pt x="34" y="180"/>
                    </a:lnTo>
                    <a:lnTo>
                      <a:pt x="23" y="192"/>
                    </a:lnTo>
                    <a:lnTo>
                      <a:pt x="0" y="186"/>
                    </a:lnTo>
                    <a:lnTo>
                      <a:pt x="5" y="157"/>
                    </a:lnTo>
                    <a:lnTo>
                      <a:pt x="23" y="134"/>
                    </a:lnTo>
                    <a:lnTo>
                      <a:pt x="58" y="116"/>
                    </a:lnTo>
                    <a:lnTo>
                      <a:pt x="93" y="122"/>
                    </a:lnTo>
                    <a:lnTo>
                      <a:pt x="122" y="116"/>
                    </a:lnTo>
                    <a:lnTo>
                      <a:pt x="139" y="87"/>
                    </a:lnTo>
                    <a:lnTo>
                      <a:pt x="139" y="52"/>
                    </a:lnTo>
                    <a:lnTo>
                      <a:pt x="122" y="35"/>
                    </a:lnTo>
                    <a:lnTo>
                      <a:pt x="99" y="35"/>
                    </a:lnTo>
                    <a:lnTo>
                      <a:pt x="75" y="41"/>
                    </a:lnTo>
                    <a:lnTo>
                      <a:pt x="58" y="52"/>
                    </a:lnTo>
                    <a:lnTo>
                      <a:pt x="40" y="41"/>
                    </a:lnTo>
                    <a:lnTo>
                      <a:pt x="52" y="12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866" name="Oval 21"/>
              <p:cNvSpPr>
                <a:spLocks noChangeArrowheads="1"/>
              </p:cNvSpPr>
              <p:nvPr/>
            </p:nvSpPr>
            <p:spPr bwMode="auto">
              <a:xfrm>
                <a:off x="6571" y="936"/>
                <a:ext cx="49" cy="48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endParaRPr lang="en-US" altLang="en-US"/>
              </a:p>
            </p:txBody>
          </p:sp>
        </p:grpSp>
      </p:grpSp>
      <p:sp>
        <p:nvSpPr>
          <p:cNvPr id="2" name="Rectangle 2">
            <a:extLst>
              <a:ext uri="{FF2B5EF4-FFF2-40B4-BE49-F238E27FC236}">
                <a16:creationId xmlns:a16="http://schemas.microsoft.com/office/drawing/2014/main" id="{BD923F19-9768-A9F7-6C3D-0056E605A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-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kern="0"/>
              <a:t>Classifying Functions</a:t>
            </a:r>
            <a:endParaRPr lang="en-CA" altLang="en-US" kern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73F3549-5931-1DDE-6D32-27DFC1CC8FC9}"/>
              </a:ext>
            </a:extLst>
          </p:cNvPr>
          <p:cNvGrpSpPr/>
          <p:nvPr/>
        </p:nvGrpSpPr>
        <p:grpSpPr>
          <a:xfrm>
            <a:off x="4108450" y="3062288"/>
            <a:ext cx="2678756" cy="586362"/>
            <a:chOff x="4108450" y="3062288"/>
            <a:chExt cx="2678756" cy="586362"/>
          </a:xfrm>
        </p:grpSpPr>
        <p:sp>
          <p:nvSpPr>
            <p:cNvPr id="11" name="Text Box 12">
              <a:extLst>
                <a:ext uri="{FF2B5EF4-FFF2-40B4-BE49-F238E27FC236}">
                  <a16:creationId xmlns:a16="http://schemas.microsoft.com/office/drawing/2014/main" id="{C54FF5F1-E84D-4DCA-B416-5B0EE3D91B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08450" y="3062288"/>
              <a:ext cx="526106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dirty="0">
                  <a:solidFill>
                    <a:schemeClr val="accent2"/>
                  </a:solidFill>
                </a:rPr>
                <a:t>n</a:t>
              </a:r>
              <a:r>
                <a:rPr lang="en-US" altLang="en-US" baseline="30000" dirty="0">
                  <a:solidFill>
                    <a:schemeClr val="accent2"/>
                  </a:solidFill>
                </a:rPr>
                <a:t>3</a:t>
              </a:r>
              <a:endParaRPr lang="en-CA" altLang="en-US" baseline="30000" dirty="0">
                <a:solidFill>
                  <a:schemeClr val="accent2"/>
                </a:solidFill>
              </a:endParaRPr>
            </a:p>
          </p:txBody>
        </p:sp>
        <p:sp>
          <p:nvSpPr>
            <p:cNvPr id="12" name="Text Box 13">
              <a:extLst>
                <a:ext uri="{FF2B5EF4-FFF2-40B4-BE49-F238E27FC236}">
                  <a16:creationId xmlns:a16="http://schemas.microsoft.com/office/drawing/2014/main" id="{AAB555BE-8EEC-9634-3C2F-C69BF04E2E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61100" y="3063875"/>
              <a:ext cx="526106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dirty="0">
                  <a:solidFill>
                    <a:schemeClr val="accent2"/>
                  </a:solidFill>
                </a:rPr>
                <a:t>2</a:t>
              </a:r>
              <a:r>
                <a:rPr lang="en-US" altLang="en-US" baseline="30000" dirty="0">
                  <a:solidFill>
                    <a:schemeClr val="accent2"/>
                  </a:solidFill>
                </a:rPr>
                <a:t>n</a:t>
              </a:r>
              <a:endParaRPr lang="en-CA" altLang="en-US" baseline="30000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026B704-68F1-F39E-1687-8B2C51DB4413}"/>
              </a:ext>
            </a:extLst>
          </p:cNvPr>
          <p:cNvGrpSpPr/>
          <p:nvPr/>
        </p:nvGrpSpPr>
        <p:grpSpPr>
          <a:xfrm>
            <a:off x="1371600" y="3657600"/>
            <a:ext cx="4038600" cy="900113"/>
            <a:chOff x="1371600" y="3657600"/>
            <a:chExt cx="4038600" cy="900113"/>
          </a:xfrm>
        </p:grpSpPr>
        <p:sp>
          <p:nvSpPr>
            <p:cNvPr id="14" name="AutoShape 3">
              <a:extLst>
                <a:ext uri="{FF2B5EF4-FFF2-40B4-BE49-F238E27FC236}">
                  <a16:creationId xmlns:a16="http://schemas.microsoft.com/office/drawing/2014/main" id="{5D7BA54C-B77E-CBE0-C07D-4427AAD91642}"/>
                </a:ext>
              </a:extLst>
            </p:cNvPr>
            <p:cNvSpPr>
              <a:spLocks/>
            </p:cNvSpPr>
            <p:nvPr/>
          </p:nvSpPr>
          <p:spPr bwMode="auto">
            <a:xfrm rot="16200000" flipV="1">
              <a:off x="3162300" y="1866900"/>
              <a:ext cx="457200" cy="4038600"/>
            </a:xfrm>
            <a:prstGeom prst="leftBrace">
              <a:avLst>
                <a:gd name="adj1" fmla="val 73611"/>
                <a:gd name="adj2" fmla="val 50000"/>
              </a:avLst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/>
            </a:p>
          </p:txBody>
        </p:sp>
        <p:sp>
          <p:nvSpPr>
            <p:cNvPr id="15" name="Text Box 4">
              <a:extLst>
                <a:ext uri="{FF2B5EF4-FFF2-40B4-BE49-F238E27FC236}">
                  <a16:creationId xmlns:a16="http://schemas.microsoft.com/office/drawing/2014/main" id="{8A960F81-40A0-24B1-EDB3-AF0ECD7EAE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0800" y="4038600"/>
              <a:ext cx="1960563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hlink"/>
                  </a:solidFill>
                </a:rPr>
                <a:t>Polynomials</a:t>
              </a:r>
              <a:endParaRPr lang="en-CA" altLang="en-US" sz="2800">
                <a:solidFill>
                  <a:schemeClr val="hlink"/>
                </a:solidFill>
              </a:endParaRPr>
            </a:p>
          </p:txBody>
        </p:sp>
      </p:grpSp>
      <p:sp>
        <p:nvSpPr>
          <p:cNvPr id="17" name="Text Box 8">
            <a:extLst>
              <a:ext uri="{FF2B5EF4-FFF2-40B4-BE49-F238E27FC236}">
                <a16:creationId xmlns:a16="http://schemas.microsoft.com/office/drawing/2014/main" id="{A23A2807-BC9B-BED3-E0AD-45CCE8310A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2925" y="3062288"/>
            <a:ext cx="52610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chemeClr val="accent2"/>
                </a:solidFill>
              </a:rPr>
              <a:t>n</a:t>
            </a:r>
            <a:r>
              <a:rPr lang="en-US" altLang="en-US" baseline="30000" dirty="0">
                <a:solidFill>
                  <a:schemeClr val="accent2"/>
                </a:solidFill>
              </a:rPr>
              <a:t>2</a:t>
            </a:r>
            <a:endParaRPr lang="en-CA" altLang="en-US" baseline="30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014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886200"/>
            <a:ext cx="7391400" cy="1752600"/>
          </a:xfrm>
        </p:spPr>
        <p:txBody>
          <a:bodyPr/>
          <a:lstStyle/>
          <a:p>
            <a:pPr eaLnBrk="1" hangingPunct="1"/>
            <a:r>
              <a:rPr lang="en-US" altLang="en-US"/>
              <a:t>Giving</a:t>
            </a:r>
            <a:r>
              <a:rPr lang="en-CA" altLang="en-US"/>
              <a:t> an idea of how fast a function grows without going into too much detail. </a:t>
            </a:r>
          </a:p>
          <a:p>
            <a:pPr eaLnBrk="1" hangingPunct="1"/>
            <a:endParaRPr lang="en-CA" alt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E0891EE-921C-BCB7-BDC1-B340C0C927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5438071"/>
            <a:ext cx="3611141" cy="401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400" kern="0" dirty="0">
                <a:solidFill>
                  <a:srgbClr val="FF00FF"/>
                </a:solidFill>
              </a:rPr>
              <a:t>For all sufficiently large</a:t>
            </a:r>
            <a:r>
              <a:rPr lang="en-US" altLang="en-US" sz="2400" kern="0" dirty="0"/>
              <a:t> </a:t>
            </a:r>
            <a:r>
              <a:rPr lang="en-US" altLang="en-US" sz="2400" kern="0" dirty="0">
                <a:solidFill>
                  <a:schemeClr val="accent2"/>
                </a:solidFill>
              </a:rPr>
              <a:t>n</a:t>
            </a:r>
            <a:endParaRPr lang="en-CA" altLang="en-US" sz="2400" kern="0" dirty="0">
              <a:solidFill>
                <a:schemeClr val="accent2"/>
              </a:solidFill>
            </a:endParaRPr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id="{3B2DD707-833E-19A5-FF25-626D71983B8C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76200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i="0" kern="0"/>
              <a:t>Growth Rates</a:t>
            </a:r>
            <a:endParaRPr lang="en-CA" altLang="en-US" i="0" kern="0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9868CAF6-A0C0-15C2-EB99-4EBB3B255EB8}"/>
              </a:ext>
            </a:extLst>
          </p:cNvPr>
          <p:cNvGrpSpPr/>
          <p:nvPr/>
        </p:nvGrpSpPr>
        <p:grpSpPr>
          <a:xfrm>
            <a:off x="828964" y="533444"/>
            <a:ext cx="6551613" cy="3276556"/>
            <a:chOff x="2058987" y="1079183"/>
            <a:chExt cx="6551613" cy="3276556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59D0F504-260C-DCBF-04D4-B39120537C0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58987" y="1249046"/>
              <a:ext cx="6324600" cy="3106693"/>
              <a:chOff x="838200" y="703560"/>
              <a:chExt cx="6324600" cy="3106396"/>
            </a:xfrm>
          </p:grpSpPr>
          <p:sp>
            <p:nvSpPr>
              <p:cNvPr id="42" name="Rectangle 5">
                <a:extLst>
                  <a:ext uri="{FF2B5EF4-FFF2-40B4-BE49-F238E27FC236}">
                    <a16:creationId xmlns:a16="http://schemas.microsoft.com/office/drawing/2014/main" id="{7438D4F2-B75A-8895-BBCA-A0EA64C38D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62200" y="703560"/>
                <a:ext cx="4800600" cy="273843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endParaRPr lang="en-CA" altLang="en-US" sz="2400" i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3" name="Text Box 6">
                <a:extLst>
                  <a:ext uri="{FF2B5EF4-FFF2-40B4-BE49-F238E27FC236}">
                    <a16:creationId xmlns:a16="http://schemas.microsoft.com/office/drawing/2014/main" id="{BC661E70-BC8B-527B-3F89-A583143B8E6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54330" y="3348335"/>
                <a:ext cx="338554" cy="4616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r>
                  <a:rPr lang="en-US" altLang="en-US" sz="2400" i="0" dirty="0">
                    <a:solidFill>
                      <a:srgbClr val="FFC000"/>
                    </a:solidFill>
                  </a:rPr>
                  <a:t>n</a:t>
                </a:r>
              </a:p>
            </p:txBody>
          </p:sp>
          <p:sp>
            <p:nvSpPr>
              <p:cNvPr id="44" name="Text Box 7">
                <a:extLst>
                  <a:ext uri="{FF2B5EF4-FFF2-40B4-BE49-F238E27FC236}">
                    <a16:creationId xmlns:a16="http://schemas.microsoft.com/office/drawing/2014/main" id="{F0F517C2-D038-3A5D-ABB0-589CD2D29B2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38200" y="1341735"/>
                <a:ext cx="1752600" cy="8309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Bef>
                    <a:spcPts val="0"/>
                  </a:spcBef>
                </a:pPr>
                <a:r>
                  <a:rPr lang="en-US" altLang="en-US" sz="2400" i="0" dirty="0">
                    <a:solidFill>
                      <a:srgbClr val="FFFFFF"/>
                    </a:solidFill>
                  </a:rPr>
                  <a:t>Growth</a:t>
                </a:r>
              </a:p>
              <a:p>
                <a:pPr algn="ctr">
                  <a:spcBef>
                    <a:spcPts val="0"/>
                  </a:spcBef>
                </a:pPr>
                <a:r>
                  <a:rPr lang="en-US" altLang="en-US" sz="2400" i="0" dirty="0">
                    <a:solidFill>
                      <a:srgbClr val="FFC000"/>
                    </a:solidFill>
                  </a:rPr>
                  <a:t>f(n)</a:t>
                </a:r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B035C0A4-4A5D-4E3F-C1DB-B28F12025D4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71925" y="3390583"/>
              <a:ext cx="4335462" cy="522288"/>
              <a:chOff x="2751138" y="2844114"/>
              <a:chExt cx="4335462" cy="523220"/>
            </a:xfrm>
          </p:grpSpPr>
          <p:cxnSp>
            <p:nvCxnSpPr>
              <p:cNvPr id="40" name="Straight Connector 10">
                <a:extLst>
                  <a:ext uri="{FF2B5EF4-FFF2-40B4-BE49-F238E27FC236}">
                    <a16:creationId xmlns:a16="http://schemas.microsoft.com/office/drawing/2014/main" id="{1A2CDE46-DB72-0FF7-5E72-B7E8FE62853B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751138" y="3294063"/>
                <a:ext cx="4267200" cy="0"/>
              </a:xfrm>
              <a:prstGeom prst="line">
                <a:avLst/>
              </a:prstGeom>
              <a:noFill/>
              <a:ln w="38100" cap="sq" algn="ctr">
                <a:solidFill>
                  <a:srgbClr val="93856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1" name="Text Box 10">
                <a:extLst>
                  <a:ext uri="{FF2B5EF4-FFF2-40B4-BE49-F238E27FC236}">
                    <a16:creationId xmlns:a16="http://schemas.microsoft.com/office/drawing/2014/main" id="{56172019-2FE8-2FC8-A4F3-FD6E44B1B6A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53066" y="2844114"/>
                <a:ext cx="733534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274320" rIns="274320">
                <a:spAutoFit/>
              </a:bodyPr>
              <a:lstStyle>
                <a:lvl1pPr eaLnBrk="0" hangingPunct="0">
                  <a:spcBef>
                    <a:spcPct val="20000"/>
                  </a:spcBef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r>
                  <a:rPr lang="en-US" altLang="en-US" sz="2800" i="0">
                    <a:solidFill>
                      <a:srgbClr val="93856D"/>
                    </a:solidFill>
                  </a:rPr>
                  <a:t>5</a:t>
                </a:r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6898798D-DC29-7CFA-ED52-5D95CD44AC2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82987" y="2944496"/>
              <a:ext cx="5027613" cy="1100137"/>
              <a:chOff x="2362200" y="2399271"/>
              <a:chExt cx="5027270" cy="1099579"/>
            </a:xfrm>
          </p:grpSpPr>
          <p:sp>
            <p:nvSpPr>
              <p:cNvPr id="38" name="Freeform 9">
                <a:extLst>
                  <a:ext uri="{FF2B5EF4-FFF2-40B4-BE49-F238E27FC236}">
                    <a16:creationId xmlns:a16="http://schemas.microsoft.com/office/drawing/2014/main" id="{9B3871EF-5BA2-5408-8644-D367555ADEFC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2362200" y="2894013"/>
                <a:ext cx="4656138" cy="604837"/>
              </a:xfrm>
              <a:custGeom>
                <a:avLst/>
                <a:gdLst>
                  <a:gd name="T0" fmla="*/ 0 w 2832"/>
                  <a:gd name="T1" fmla="*/ 2335898 h 1725"/>
                  <a:gd name="T2" fmla="*/ 2040854996 w 2832"/>
                  <a:gd name="T3" fmla="*/ 2090106 h 1725"/>
                  <a:gd name="T4" fmla="*/ 2147483647 w 2832"/>
                  <a:gd name="T5" fmla="*/ 1967035 h 1725"/>
                  <a:gd name="T6" fmla="*/ 2147483647 w 2832"/>
                  <a:gd name="T7" fmla="*/ 1843964 h 1725"/>
                  <a:gd name="T8" fmla="*/ 2147483647 w 2832"/>
                  <a:gd name="T9" fmla="*/ 1598172 h 1725"/>
                  <a:gd name="T10" fmla="*/ 2147483647 w 2832"/>
                  <a:gd name="T11" fmla="*/ 1352380 h 1725"/>
                  <a:gd name="T12" fmla="*/ 2147483647 w 2832"/>
                  <a:gd name="T13" fmla="*/ 737726 h 1725"/>
                  <a:gd name="T14" fmla="*/ 2147483647 w 2832"/>
                  <a:gd name="T15" fmla="*/ 0 h 172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832"/>
                  <a:gd name="T25" fmla="*/ 0 h 1725"/>
                  <a:gd name="T26" fmla="*/ 2832 w 2832"/>
                  <a:gd name="T27" fmla="*/ 1725 h 172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832" h="1725">
                    <a:moveTo>
                      <a:pt x="0" y="1725"/>
                    </a:moveTo>
                    <a:lnTo>
                      <a:pt x="680" y="1576"/>
                    </a:lnTo>
                    <a:lnTo>
                      <a:pt x="1032" y="1496"/>
                    </a:lnTo>
                    <a:lnTo>
                      <a:pt x="1320" y="1392"/>
                    </a:lnTo>
                    <a:lnTo>
                      <a:pt x="1624" y="1232"/>
                    </a:lnTo>
                    <a:lnTo>
                      <a:pt x="1944" y="992"/>
                    </a:lnTo>
                    <a:lnTo>
                      <a:pt x="2320" y="600"/>
                    </a:lnTo>
                    <a:lnTo>
                      <a:pt x="2832" y="0"/>
                    </a:lnTo>
                  </a:path>
                </a:pathLst>
              </a:custGeom>
              <a:noFill/>
              <a:ln w="38100" cap="flat" cmpd="sng">
                <a:solidFill>
                  <a:srgbClr val="FFC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Text Box 10">
                <a:extLst>
                  <a:ext uri="{FF2B5EF4-FFF2-40B4-BE49-F238E27FC236}">
                    <a16:creationId xmlns:a16="http://schemas.microsoft.com/office/drawing/2014/main" id="{DFC50B82-757A-68CD-6E91-535DE38F2E3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08357" y="2399271"/>
                <a:ext cx="1281113" cy="5236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274320" rIns="274320">
                <a:spAutoFit/>
              </a:bodyPr>
              <a:lstStyle>
                <a:lvl1pPr eaLnBrk="0" hangingPunct="0">
                  <a:spcBef>
                    <a:spcPct val="20000"/>
                  </a:spcBef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</a:pPr>
                <a:r>
                  <a:rPr lang="en-US" altLang="en-US" sz="2800" i="0" dirty="0">
                    <a:solidFill>
                      <a:srgbClr val="FFCC66"/>
                    </a:solidFill>
                  </a:rPr>
                  <a:t>log n</a:t>
                </a:r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897A99B3-20C4-38FD-B15A-CEAD27ECDD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82987" y="1536383"/>
              <a:ext cx="4876800" cy="2479675"/>
              <a:chOff x="2362200" y="990600"/>
              <a:chExt cx="4876800" cy="2479675"/>
            </a:xfrm>
          </p:grpSpPr>
          <p:sp>
            <p:nvSpPr>
              <p:cNvPr id="36" name="Line 8">
                <a:extLst>
                  <a:ext uri="{FF2B5EF4-FFF2-40B4-BE49-F238E27FC236}">
                    <a16:creationId xmlns:a16="http://schemas.microsoft.com/office/drawing/2014/main" id="{93C05CE6-C324-BF46-D13B-86B37BE8BF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62200" y="1341438"/>
                <a:ext cx="4800600" cy="2128837"/>
              </a:xfrm>
              <a:prstGeom prst="line">
                <a:avLst/>
              </a:prstGeom>
              <a:noFill/>
              <a:ln w="38100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Text Box 10">
                <a:extLst>
                  <a:ext uri="{FF2B5EF4-FFF2-40B4-BE49-F238E27FC236}">
                    <a16:creationId xmlns:a16="http://schemas.microsoft.com/office/drawing/2014/main" id="{79750359-302F-838E-FFDB-1DC89DC5704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05466" y="990600"/>
                <a:ext cx="733534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274320" rIns="274320">
                <a:spAutoFit/>
              </a:bodyPr>
              <a:lstStyle>
                <a:lvl1pPr eaLnBrk="0" hangingPunct="0">
                  <a:spcBef>
                    <a:spcPct val="20000"/>
                  </a:spcBef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</a:pPr>
                <a:r>
                  <a:rPr lang="en-US" altLang="en-US" sz="2800" i="0">
                    <a:solidFill>
                      <a:srgbClr val="00B0F0"/>
                    </a:solidFill>
                  </a:rPr>
                  <a:t>n</a:t>
                </a:r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01E8EAD2-3E31-92F9-CF49-7AADA5ADCA3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56050" y="1079183"/>
              <a:ext cx="4495800" cy="2738438"/>
              <a:chOff x="2735263" y="533400"/>
              <a:chExt cx="4495800" cy="2738438"/>
            </a:xfrm>
          </p:grpSpPr>
          <p:sp>
            <p:nvSpPr>
              <p:cNvPr id="34" name="Freeform 9">
                <a:extLst>
                  <a:ext uri="{FF2B5EF4-FFF2-40B4-BE49-F238E27FC236}">
                    <a16:creationId xmlns:a16="http://schemas.microsoft.com/office/drawing/2014/main" id="{67A0A514-21E9-789E-B9CB-84CF7A2F30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5263" y="533400"/>
                <a:ext cx="4495800" cy="2738438"/>
              </a:xfrm>
              <a:custGeom>
                <a:avLst/>
                <a:gdLst>
                  <a:gd name="T0" fmla="*/ 0 w 2832"/>
                  <a:gd name="T1" fmla="*/ 2147483647 h 1725"/>
                  <a:gd name="T2" fmla="*/ 1713706250 w 2832"/>
                  <a:gd name="T3" fmla="*/ 2147483647 h 1725"/>
                  <a:gd name="T4" fmla="*/ 2147483647 w 2832"/>
                  <a:gd name="T5" fmla="*/ 2147483647 h 1725"/>
                  <a:gd name="T6" fmla="*/ 2147483647 w 2832"/>
                  <a:gd name="T7" fmla="*/ 2147483647 h 1725"/>
                  <a:gd name="T8" fmla="*/ 2147483647 w 2832"/>
                  <a:gd name="T9" fmla="*/ 2147483647 h 1725"/>
                  <a:gd name="T10" fmla="*/ 2147483647 w 2832"/>
                  <a:gd name="T11" fmla="*/ 2147483647 h 1725"/>
                  <a:gd name="T12" fmla="*/ 2147483647 w 2832"/>
                  <a:gd name="T13" fmla="*/ 1512094026 h 1725"/>
                  <a:gd name="T14" fmla="*/ 2147483647 w 2832"/>
                  <a:gd name="T15" fmla="*/ 0 h 172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832"/>
                  <a:gd name="T25" fmla="*/ 0 h 1725"/>
                  <a:gd name="T26" fmla="*/ 2832 w 2832"/>
                  <a:gd name="T27" fmla="*/ 1725 h 172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832" h="1725">
                    <a:moveTo>
                      <a:pt x="0" y="1725"/>
                    </a:moveTo>
                    <a:lnTo>
                      <a:pt x="680" y="1576"/>
                    </a:lnTo>
                    <a:lnTo>
                      <a:pt x="1032" y="1496"/>
                    </a:lnTo>
                    <a:lnTo>
                      <a:pt x="1320" y="1392"/>
                    </a:lnTo>
                    <a:lnTo>
                      <a:pt x="1624" y="1232"/>
                    </a:lnTo>
                    <a:lnTo>
                      <a:pt x="1944" y="992"/>
                    </a:lnTo>
                    <a:lnTo>
                      <a:pt x="2320" y="600"/>
                    </a:lnTo>
                    <a:lnTo>
                      <a:pt x="2832" y="0"/>
                    </a:lnTo>
                  </a:path>
                </a:pathLst>
              </a:custGeom>
              <a:noFill/>
              <a:ln w="38100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Text Box 10">
                <a:extLst>
                  <a:ext uri="{FF2B5EF4-FFF2-40B4-BE49-F238E27FC236}">
                    <a16:creationId xmlns:a16="http://schemas.microsoft.com/office/drawing/2014/main" id="{EC772744-91D4-3AE6-280F-650BD93140C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24600" y="542925"/>
                <a:ext cx="854075" cy="523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274320" rIns="274320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defRPr/>
                </a:pPr>
                <a:r>
                  <a:rPr lang="en-US" altLang="en-US" i="0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n</a:t>
                </a:r>
                <a:r>
                  <a:rPr lang="en-US" altLang="en-US" i="0" baseline="30000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2</a:t>
                </a:r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463EB568-B3F5-C047-9FFD-6B90F75FA44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44900" y="1249046"/>
              <a:ext cx="1108075" cy="2741612"/>
              <a:chOff x="2424113" y="703263"/>
              <a:chExt cx="1108315" cy="2741612"/>
            </a:xfrm>
          </p:grpSpPr>
          <p:sp>
            <p:nvSpPr>
              <p:cNvPr id="32" name="Freeform 10">
                <a:extLst>
                  <a:ext uri="{FF2B5EF4-FFF2-40B4-BE49-F238E27FC236}">
                    <a16:creationId xmlns:a16="http://schemas.microsoft.com/office/drawing/2014/main" id="{AF28BF75-431B-7BEA-6ABB-11C7F6B726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24113" y="777875"/>
                <a:ext cx="1066800" cy="2667000"/>
              </a:xfrm>
              <a:custGeom>
                <a:avLst/>
                <a:gdLst>
                  <a:gd name="T0" fmla="*/ 0 w 672"/>
                  <a:gd name="T1" fmla="*/ 2147483647 h 1680"/>
                  <a:gd name="T2" fmla="*/ 2147483647 w 672"/>
                  <a:gd name="T3" fmla="*/ 2147483647 h 1680"/>
                  <a:gd name="T4" fmla="*/ 2147483647 w 672"/>
                  <a:gd name="T5" fmla="*/ 0 h 1680"/>
                  <a:gd name="T6" fmla="*/ 0 60000 65536"/>
                  <a:gd name="T7" fmla="*/ 0 60000 65536"/>
                  <a:gd name="T8" fmla="*/ 0 60000 65536"/>
                  <a:gd name="T9" fmla="*/ 0 w 672"/>
                  <a:gd name="T10" fmla="*/ 0 h 1680"/>
                  <a:gd name="T11" fmla="*/ 672 w 672"/>
                  <a:gd name="T12" fmla="*/ 1680 h 168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72" h="1680">
                    <a:moveTo>
                      <a:pt x="0" y="1680"/>
                    </a:moveTo>
                    <a:cubicBezTo>
                      <a:pt x="69" y="1632"/>
                      <a:pt x="304" y="1672"/>
                      <a:pt x="416" y="1392"/>
                    </a:cubicBezTo>
                    <a:cubicBezTo>
                      <a:pt x="528" y="1112"/>
                      <a:pt x="619" y="290"/>
                      <a:pt x="672" y="0"/>
                    </a:cubicBezTo>
                  </a:path>
                </a:pathLst>
              </a:custGeom>
              <a:noFill/>
              <a:ln w="38100" cap="flat" cmpd="sng">
                <a:solidFill>
                  <a:schemeClr val="hlink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ADDC8586-9AA6-770B-78B4-164B39349C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48000" y="703263"/>
                <a:ext cx="484428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</a:pPr>
                <a:r>
                  <a:rPr lang="en-US" altLang="en-US" sz="2800" i="0">
                    <a:solidFill>
                      <a:srgbClr val="FF0000"/>
                    </a:solidFill>
                  </a:rPr>
                  <a:t>2</a:t>
                </a:r>
                <a:r>
                  <a:rPr lang="en-US" altLang="en-US" sz="2800" i="0" baseline="30000">
                    <a:solidFill>
                      <a:srgbClr val="FF0000"/>
                    </a:solidFill>
                  </a:rPr>
                  <a:t>n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2398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5" grpId="0" build="p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69636" y="1553385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200" dirty="0">
                <a:solidFill>
                  <a:schemeClr val="tx1"/>
                </a:solidFill>
              </a:rPr>
              <a:t>Which are more alike?</a:t>
            </a:r>
            <a:endParaRPr lang="en-CA" altLang="en-US" sz="3200" dirty="0">
              <a:solidFill>
                <a:schemeClr val="tx1"/>
              </a:solidFill>
            </a:endParaRPr>
          </a:p>
        </p:txBody>
      </p:sp>
      <p:grpSp>
        <p:nvGrpSpPr>
          <p:cNvPr id="121862" name="Group 11"/>
          <p:cNvGrpSpPr>
            <a:grpSpLocks/>
          </p:cNvGrpSpPr>
          <p:nvPr/>
        </p:nvGrpSpPr>
        <p:grpSpPr bwMode="auto">
          <a:xfrm>
            <a:off x="5257800" y="4648200"/>
            <a:ext cx="401638" cy="1143000"/>
            <a:chOff x="5760" y="720"/>
            <a:chExt cx="1021" cy="2477"/>
          </a:xfrm>
        </p:grpSpPr>
        <p:grpSp>
          <p:nvGrpSpPr>
            <p:cNvPr id="121863" name="Group 12"/>
            <p:cNvGrpSpPr>
              <a:grpSpLocks/>
            </p:cNvGrpSpPr>
            <p:nvPr/>
          </p:nvGrpSpPr>
          <p:grpSpPr bwMode="auto">
            <a:xfrm>
              <a:off x="5760" y="901"/>
              <a:ext cx="916" cy="2296"/>
              <a:chOff x="5760" y="901"/>
              <a:chExt cx="916" cy="2296"/>
            </a:xfrm>
          </p:grpSpPr>
          <p:sp>
            <p:nvSpPr>
              <p:cNvPr id="121867" name="Freeform 13"/>
              <p:cNvSpPr>
                <a:spLocks/>
              </p:cNvSpPr>
              <p:nvPr/>
            </p:nvSpPr>
            <p:spPr bwMode="auto">
              <a:xfrm>
                <a:off x="5993" y="991"/>
                <a:ext cx="538" cy="525"/>
              </a:xfrm>
              <a:custGeom>
                <a:avLst/>
                <a:gdLst>
                  <a:gd name="T0" fmla="*/ 164 w 538"/>
                  <a:gd name="T1" fmla="*/ 222 h 525"/>
                  <a:gd name="T2" fmla="*/ 211 w 538"/>
                  <a:gd name="T3" fmla="*/ 152 h 525"/>
                  <a:gd name="T4" fmla="*/ 263 w 538"/>
                  <a:gd name="T5" fmla="*/ 100 h 525"/>
                  <a:gd name="T6" fmla="*/ 316 w 538"/>
                  <a:gd name="T7" fmla="*/ 35 h 525"/>
                  <a:gd name="T8" fmla="*/ 380 w 538"/>
                  <a:gd name="T9" fmla="*/ 6 h 525"/>
                  <a:gd name="T10" fmla="*/ 432 w 538"/>
                  <a:gd name="T11" fmla="*/ 0 h 525"/>
                  <a:gd name="T12" fmla="*/ 485 w 538"/>
                  <a:gd name="T13" fmla="*/ 17 h 525"/>
                  <a:gd name="T14" fmla="*/ 514 w 538"/>
                  <a:gd name="T15" fmla="*/ 59 h 525"/>
                  <a:gd name="T16" fmla="*/ 538 w 538"/>
                  <a:gd name="T17" fmla="*/ 135 h 525"/>
                  <a:gd name="T18" fmla="*/ 531 w 538"/>
                  <a:gd name="T19" fmla="*/ 216 h 525"/>
                  <a:gd name="T20" fmla="*/ 508 w 538"/>
                  <a:gd name="T21" fmla="*/ 286 h 525"/>
                  <a:gd name="T22" fmla="*/ 450 w 538"/>
                  <a:gd name="T23" fmla="*/ 368 h 525"/>
                  <a:gd name="T24" fmla="*/ 386 w 538"/>
                  <a:gd name="T25" fmla="*/ 426 h 525"/>
                  <a:gd name="T26" fmla="*/ 316 w 538"/>
                  <a:gd name="T27" fmla="*/ 478 h 525"/>
                  <a:gd name="T28" fmla="*/ 240 w 538"/>
                  <a:gd name="T29" fmla="*/ 513 h 525"/>
                  <a:gd name="T30" fmla="*/ 176 w 538"/>
                  <a:gd name="T31" fmla="*/ 525 h 525"/>
                  <a:gd name="T32" fmla="*/ 147 w 538"/>
                  <a:gd name="T33" fmla="*/ 508 h 525"/>
                  <a:gd name="T34" fmla="*/ 123 w 538"/>
                  <a:gd name="T35" fmla="*/ 438 h 525"/>
                  <a:gd name="T36" fmla="*/ 129 w 538"/>
                  <a:gd name="T37" fmla="*/ 345 h 525"/>
                  <a:gd name="T38" fmla="*/ 17 w 538"/>
                  <a:gd name="T39" fmla="*/ 350 h 525"/>
                  <a:gd name="T40" fmla="*/ 0 w 538"/>
                  <a:gd name="T41" fmla="*/ 333 h 525"/>
                  <a:gd name="T42" fmla="*/ 17 w 538"/>
                  <a:gd name="T43" fmla="*/ 298 h 525"/>
                  <a:gd name="T44" fmla="*/ 135 w 538"/>
                  <a:gd name="T45" fmla="*/ 292 h 525"/>
                  <a:gd name="T46" fmla="*/ 164 w 538"/>
                  <a:gd name="T47" fmla="*/ 222 h 525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38"/>
                  <a:gd name="T73" fmla="*/ 0 h 525"/>
                  <a:gd name="T74" fmla="*/ 538 w 538"/>
                  <a:gd name="T75" fmla="*/ 525 h 525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38" h="525">
                    <a:moveTo>
                      <a:pt x="164" y="222"/>
                    </a:moveTo>
                    <a:lnTo>
                      <a:pt x="211" y="152"/>
                    </a:lnTo>
                    <a:lnTo>
                      <a:pt x="263" y="100"/>
                    </a:lnTo>
                    <a:lnTo>
                      <a:pt x="316" y="35"/>
                    </a:lnTo>
                    <a:lnTo>
                      <a:pt x="380" y="6"/>
                    </a:lnTo>
                    <a:lnTo>
                      <a:pt x="432" y="0"/>
                    </a:lnTo>
                    <a:lnTo>
                      <a:pt x="485" y="17"/>
                    </a:lnTo>
                    <a:lnTo>
                      <a:pt x="514" y="59"/>
                    </a:lnTo>
                    <a:lnTo>
                      <a:pt x="538" y="135"/>
                    </a:lnTo>
                    <a:lnTo>
                      <a:pt x="531" y="216"/>
                    </a:lnTo>
                    <a:lnTo>
                      <a:pt x="508" y="286"/>
                    </a:lnTo>
                    <a:lnTo>
                      <a:pt x="450" y="368"/>
                    </a:lnTo>
                    <a:lnTo>
                      <a:pt x="386" y="426"/>
                    </a:lnTo>
                    <a:lnTo>
                      <a:pt x="316" y="478"/>
                    </a:lnTo>
                    <a:lnTo>
                      <a:pt x="240" y="513"/>
                    </a:lnTo>
                    <a:lnTo>
                      <a:pt x="176" y="525"/>
                    </a:lnTo>
                    <a:lnTo>
                      <a:pt x="147" y="508"/>
                    </a:lnTo>
                    <a:lnTo>
                      <a:pt x="123" y="438"/>
                    </a:lnTo>
                    <a:lnTo>
                      <a:pt x="129" y="345"/>
                    </a:lnTo>
                    <a:lnTo>
                      <a:pt x="17" y="350"/>
                    </a:lnTo>
                    <a:lnTo>
                      <a:pt x="0" y="333"/>
                    </a:lnTo>
                    <a:lnTo>
                      <a:pt x="17" y="298"/>
                    </a:lnTo>
                    <a:lnTo>
                      <a:pt x="135" y="292"/>
                    </a:lnTo>
                    <a:lnTo>
                      <a:pt x="164" y="222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868" name="Freeform 14"/>
              <p:cNvSpPr>
                <a:spLocks/>
              </p:cNvSpPr>
              <p:nvPr/>
            </p:nvSpPr>
            <p:spPr bwMode="auto">
              <a:xfrm>
                <a:off x="5964" y="1544"/>
                <a:ext cx="373" cy="772"/>
              </a:xfrm>
              <a:custGeom>
                <a:avLst/>
                <a:gdLst>
                  <a:gd name="T0" fmla="*/ 106 w 373"/>
                  <a:gd name="T1" fmla="*/ 65 h 772"/>
                  <a:gd name="T2" fmla="*/ 158 w 373"/>
                  <a:gd name="T3" fmla="*/ 18 h 772"/>
                  <a:gd name="T4" fmla="*/ 239 w 373"/>
                  <a:gd name="T5" fmla="*/ 0 h 772"/>
                  <a:gd name="T6" fmla="*/ 309 w 373"/>
                  <a:gd name="T7" fmla="*/ 12 h 772"/>
                  <a:gd name="T8" fmla="*/ 361 w 373"/>
                  <a:gd name="T9" fmla="*/ 59 h 772"/>
                  <a:gd name="T10" fmla="*/ 373 w 373"/>
                  <a:gd name="T11" fmla="*/ 94 h 772"/>
                  <a:gd name="T12" fmla="*/ 373 w 373"/>
                  <a:gd name="T13" fmla="*/ 141 h 772"/>
                  <a:gd name="T14" fmla="*/ 350 w 373"/>
                  <a:gd name="T15" fmla="*/ 182 h 772"/>
                  <a:gd name="T16" fmla="*/ 309 w 373"/>
                  <a:gd name="T17" fmla="*/ 252 h 772"/>
                  <a:gd name="T18" fmla="*/ 292 w 373"/>
                  <a:gd name="T19" fmla="*/ 334 h 772"/>
                  <a:gd name="T20" fmla="*/ 286 w 373"/>
                  <a:gd name="T21" fmla="*/ 403 h 772"/>
                  <a:gd name="T22" fmla="*/ 303 w 373"/>
                  <a:gd name="T23" fmla="*/ 479 h 772"/>
                  <a:gd name="T24" fmla="*/ 350 w 373"/>
                  <a:gd name="T25" fmla="*/ 549 h 772"/>
                  <a:gd name="T26" fmla="*/ 367 w 373"/>
                  <a:gd name="T27" fmla="*/ 619 h 772"/>
                  <a:gd name="T28" fmla="*/ 361 w 373"/>
                  <a:gd name="T29" fmla="*/ 683 h 772"/>
                  <a:gd name="T30" fmla="*/ 327 w 373"/>
                  <a:gd name="T31" fmla="*/ 737 h 772"/>
                  <a:gd name="T32" fmla="*/ 280 w 373"/>
                  <a:gd name="T33" fmla="*/ 766 h 772"/>
                  <a:gd name="T34" fmla="*/ 222 w 373"/>
                  <a:gd name="T35" fmla="*/ 772 h 772"/>
                  <a:gd name="T36" fmla="*/ 152 w 373"/>
                  <a:gd name="T37" fmla="*/ 772 h 772"/>
                  <a:gd name="T38" fmla="*/ 100 w 373"/>
                  <a:gd name="T39" fmla="*/ 742 h 772"/>
                  <a:gd name="T40" fmla="*/ 46 w 373"/>
                  <a:gd name="T41" fmla="*/ 654 h 772"/>
                  <a:gd name="T42" fmla="*/ 12 w 373"/>
                  <a:gd name="T43" fmla="*/ 578 h 772"/>
                  <a:gd name="T44" fmla="*/ 0 w 373"/>
                  <a:gd name="T45" fmla="*/ 462 h 772"/>
                  <a:gd name="T46" fmla="*/ 12 w 373"/>
                  <a:gd name="T47" fmla="*/ 357 h 772"/>
                  <a:gd name="T48" fmla="*/ 35 w 373"/>
                  <a:gd name="T49" fmla="*/ 246 h 772"/>
                  <a:gd name="T50" fmla="*/ 71 w 373"/>
                  <a:gd name="T51" fmla="*/ 135 h 772"/>
                  <a:gd name="T52" fmla="*/ 106 w 373"/>
                  <a:gd name="T53" fmla="*/ 65 h 77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373"/>
                  <a:gd name="T82" fmla="*/ 0 h 772"/>
                  <a:gd name="T83" fmla="*/ 373 w 373"/>
                  <a:gd name="T84" fmla="*/ 772 h 772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373" h="772">
                    <a:moveTo>
                      <a:pt x="106" y="65"/>
                    </a:moveTo>
                    <a:lnTo>
                      <a:pt x="158" y="18"/>
                    </a:lnTo>
                    <a:lnTo>
                      <a:pt x="239" y="0"/>
                    </a:lnTo>
                    <a:lnTo>
                      <a:pt x="309" y="12"/>
                    </a:lnTo>
                    <a:lnTo>
                      <a:pt x="361" y="59"/>
                    </a:lnTo>
                    <a:lnTo>
                      <a:pt x="373" y="94"/>
                    </a:lnTo>
                    <a:lnTo>
                      <a:pt x="373" y="141"/>
                    </a:lnTo>
                    <a:lnTo>
                      <a:pt x="350" y="182"/>
                    </a:lnTo>
                    <a:lnTo>
                      <a:pt x="309" y="252"/>
                    </a:lnTo>
                    <a:lnTo>
                      <a:pt x="292" y="334"/>
                    </a:lnTo>
                    <a:lnTo>
                      <a:pt x="286" y="403"/>
                    </a:lnTo>
                    <a:lnTo>
                      <a:pt x="303" y="479"/>
                    </a:lnTo>
                    <a:lnTo>
                      <a:pt x="350" y="549"/>
                    </a:lnTo>
                    <a:lnTo>
                      <a:pt x="367" y="619"/>
                    </a:lnTo>
                    <a:lnTo>
                      <a:pt x="361" y="683"/>
                    </a:lnTo>
                    <a:lnTo>
                      <a:pt x="327" y="737"/>
                    </a:lnTo>
                    <a:lnTo>
                      <a:pt x="280" y="766"/>
                    </a:lnTo>
                    <a:lnTo>
                      <a:pt x="222" y="772"/>
                    </a:lnTo>
                    <a:lnTo>
                      <a:pt x="152" y="772"/>
                    </a:lnTo>
                    <a:lnTo>
                      <a:pt x="100" y="742"/>
                    </a:lnTo>
                    <a:lnTo>
                      <a:pt x="46" y="654"/>
                    </a:lnTo>
                    <a:lnTo>
                      <a:pt x="12" y="578"/>
                    </a:lnTo>
                    <a:lnTo>
                      <a:pt x="0" y="462"/>
                    </a:lnTo>
                    <a:lnTo>
                      <a:pt x="12" y="357"/>
                    </a:lnTo>
                    <a:lnTo>
                      <a:pt x="35" y="246"/>
                    </a:lnTo>
                    <a:lnTo>
                      <a:pt x="71" y="135"/>
                    </a:lnTo>
                    <a:lnTo>
                      <a:pt x="106" y="65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869" name="Freeform 15"/>
              <p:cNvSpPr>
                <a:spLocks/>
              </p:cNvSpPr>
              <p:nvPr/>
            </p:nvSpPr>
            <p:spPr bwMode="auto">
              <a:xfrm>
                <a:off x="6262" y="1569"/>
                <a:ext cx="414" cy="694"/>
              </a:xfrm>
              <a:custGeom>
                <a:avLst/>
                <a:gdLst>
                  <a:gd name="T0" fmla="*/ 0 w 414"/>
                  <a:gd name="T1" fmla="*/ 34 h 694"/>
                  <a:gd name="T2" fmla="*/ 5 w 414"/>
                  <a:gd name="T3" fmla="*/ 5 h 694"/>
                  <a:gd name="T4" fmla="*/ 69 w 414"/>
                  <a:gd name="T5" fmla="*/ 0 h 694"/>
                  <a:gd name="T6" fmla="*/ 104 w 414"/>
                  <a:gd name="T7" fmla="*/ 29 h 694"/>
                  <a:gd name="T8" fmla="*/ 157 w 414"/>
                  <a:gd name="T9" fmla="*/ 105 h 694"/>
                  <a:gd name="T10" fmla="*/ 226 w 414"/>
                  <a:gd name="T11" fmla="*/ 204 h 694"/>
                  <a:gd name="T12" fmla="*/ 291 w 414"/>
                  <a:gd name="T13" fmla="*/ 274 h 694"/>
                  <a:gd name="T14" fmla="*/ 408 w 414"/>
                  <a:gd name="T15" fmla="*/ 402 h 694"/>
                  <a:gd name="T16" fmla="*/ 414 w 414"/>
                  <a:gd name="T17" fmla="*/ 431 h 694"/>
                  <a:gd name="T18" fmla="*/ 390 w 414"/>
                  <a:gd name="T19" fmla="*/ 449 h 694"/>
                  <a:gd name="T20" fmla="*/ 332 w 414"/>
                  <a:gd name="T21" fmla="*/ 472 h 694"/>
                  <a:gd name="T22" fmla="*/ 250 w 414"/>
                  <a:gd name="T23" fmla="*/ 490 h 694"/>
                  <a:gd name="T24" fmla="*/ 151 w 414"/>
                  <a:gd name="T25" fmla="*/ 496 h 694"/>
                  <a:gd name="T26" fmla="*/ 116 w 414"/>
                  <a:gd name="T27" fmla="*/ 501 h 694"/>
                  <a:gd name="T28" fmla="*/ 104 w 414"/>
                  <a:gd name="T29" fmla="*/ 525 h 694"/>
                  <a:gd name="T30" fmla="*/ 127 w 414"/>
                  <a:gd name="T31" fmla="*/ 565 h 694"/>
                  <a:gd name="T32" fmla="*/ 209 w 414"/>
                  <a:gd name="T33" fmla="*/ 635 h 694"/>
                  <a:gd name="T34" fmla="*/ 268 w 414"/>
                  <a:gd name="T35" fmla="*/ 653 h 694"/>
                  <a:gd name="T36" fmla="*/ 280 w 414"/>
                  <a:gd name="T37" fmla="*/ 676 h 694"/>
                  <a:gd name="T38" fmla="*/ 255 w 414"/>
                  <a:gd name="T39" fmla="*/ 694 h 694"/>
                  <a:gd name="T40" fmla="*/ 203 w 414"/>
                  <a:gd name="T41" fmla="*/ 694 h 694"/>
                  <a:gd name="T42" fmla="*/ 133 w 414"/>
                  <a:gd name="T43" fmla="*/ 653 h 694"/>
                  <a:gd name="T44" fmla="*/ 75 w 414"/>
                  <a:gd name="T45" fmla="*/ 595 h 694"/>
                  <a:gd name="T46" fmla="*/ 40 w 414"/>
                  <a:gd name="T47" fmla="*/ 542 h 694"/>
                  <a:gd name="T48" fmla="*/ 40 w 414"/>
                  <a:gd name="T49" fmla="*/ 501 h 694"/>
                  <a:gd name="T50" fmla="*/ 63 w 414"/>
                  <a:gd name="T51" fmla="*/ 472 h 694"/>
                  <a:gd name="T52" fmla="*/ 98 w 414"/>
                  <a:gd name="T53" fmla="*/ 461 h 694"/>
                  <a:gd name="T54" fmla="*/ 151 w 414"/>
                  <a:gd name="T55" fmla="*/ 455 h 694"/>
                  <a:gd name="T56" fmla="*/ 209 w 414"/>
                  <a:gd name="T57" fmla="*/ 455 h 694"/>
                  <a:gd name="T58" fmla="*/ 280 w 414"/>
                  <a:gd name="T59" fmla="*/ 443 h 694"/>
                  <a:gd name="T60" fmla="*/ 315 w 414"/>
                  <a:gd name="T61" fmla="*/ 431 h 694"/>
                  <a:gd name="T62" fmla="*/ 332 w 414"/>
                  <a:gd name="T63" fmla="*/ 414 h 694"/>
                  <a:gd name="T64" fmla="*/ 326 w 414"/>
                  <a:gd name="T65" fmla="*/ 397 h 694"/>
                  <a:gd name="T66" fmla="*/ 274 w 414"/>
                  <a:gd name="T67" fmla="*/ 350 h 694"/>
                  <a:gd name="T68" fmla="*/ 191 w 414"/>
                  <a:gd name="T69" fmla="*/ 268 h 694"/>
                  <a:gd name="T70" fmla="*/ 116 w 414"/>
                  <a:gd name="T71" fmla="*/ 199 h 694"/>
                  <a:gd name="T72" fmla="*/ 34 w 414"/>
                  <a:gd name="T73" fmla="*/ 123 h 694"/>
                  <a:gd name="T74" fmla="*/ 5 w 414"/>
                  <a:gd name="T75" fmla="*/ 69 h 694"/>
                  <a:gd name="T76" fmla="*/ 0 w 414"/>
                  <a:gd name="T77" fmla="*/ 34 h 694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414"/>
                  <a:gd name="T118" fmla="*/ 0 h 694"/>
                  <a:gd name="T119" fmla="*/ 414 w 414"/>
                  <a:gd name="T120" fmla="*/ 694 h 694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414" h="694">
                    <a:moveTo>
                      <a:pt x="0" y="34"/>
                    </a:moveTo>
                    <a:lnTo>
                      <a:pt x="5" y="5"/>
                    </a:lnTo>
                    <a:lnTo>
                      <a:pt x="69" y="0"/>
                    </a:lnTo>
                    <a:lnTo>
                      <a:pt x="104" y="29"/>
                    </a:lnTo>
                    <a:lnTo>
                      <a:pt x="157" y="105"/>
                    </a:lnTo>
                    <a:lnTo>
                      <a:pt x="226" y="204"/>
                    </a:lnTo>
                    <a:lnTo>
                      <a:pt x="291" y="274"/>
                    </a:lnTo>
                    <a:lnTo>
                      <a:pt x="408" y="402"/>
                    </a:lnTo>
                    <a:lnTo>
                      <a:pt x="414" y="431"/>
                    </a:lnTo>
                    <a:lnTo>
                      <a:pt x="390" y="449"/>
                    </a:lnTo>
                    <a:lnTo>
                      <a:pt x="332" y="472"/>
                    </a:lnTo>
                    <a:lnTo>
                      <a:pt x="250" y="490"/>
                    </a:lnTo>
                    <a:lnTo>
                      <a:pt x="151" y="496"/>
                    </a:lnTo>
                    <a:lnTo>
                      <a:pt x="116" y="501"/>
                    </a:lnTo>
                    <a:lnTo>
                      <a:pt x="104" y="525"/>
                    </a:lnTo>
                    <a:lnTo>
                      <a:pt x="127" y="565"/>
                    </a:lnTo>
                    <a:lnTo>
                      <a:pt x="209" y="635"/>
                    </a:lnTo>
                    <a:lnTo>
                      <a:pt x="268" y="653"/>
                    </a:lnTo>
                    <a:lnTo>
                      <a:pt x="280" y="676"/>
                    </a:lnTo>
                    <a:lnTo>
                      <a:pt x="255" y="694"/>
                    </a:lnTo>
                    <a:lnTo>
                      <a:pt x="203" y="694"/>
                    </a:lnTo>
                    <a:lnTo>
                      <a:pt x="133" y="653"/>
                    </a:lnTo>
                    <a:lnTo>
                      <a:pt x="75" y="595"/>
                    </a:lnTo>
                    <a:lnTo>
                      <a:pt x="40" y="542"/>
                    </a:lnTo>
                    <a:lnTo>
                      <a:pt x="40" y="501"/>
                    </a:lnTo>
                    <a:lnTo>
                      <a:pt x="63" y="472"/>
                    </a:lnTo>
                    <a:lnTo>
                      <a:pt x="98" y="461"/>
                    </a:lnTo>
                    <a:lnTo>
                      <a:pt x="151" y="455"/>
                    </a:lnTo>
                    <a:lnTo>
                      <a:pt x="209" y="455"/>
                    </a:lnTo>
                    <a:lnTo>
                      <a:pt x="280" y="443"/>
                    </a:lnTo>
                    <a:lnTo>
                      <a:pt x="315" y="431"/>
                    </a:lnTo>
                    <a:lnTo>
                      <a:pt x="332" y="414"/>
                    </a:lnTo>
                    <a:lnTo>
                      <a:pt x="326" y="397"/>
                    </a:lnTo>
                    <a:lnTo>
                      <a:pt x="274" y="350"/>
                    </a:lnTo>
                    <a:lnTo>
                      <a:pt x="191" y="268"/>
                    </a:lnTo>
                    <a:lnTo>
                      <a:pt x="116" y="199"/>
                    </a:lnTo>
                    <a:lnTo>
                      <a:pt x="34" y="123"/>
                    </a:lnTo>
                    <a:lnTo>
                      <a:pt x="5" y="69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870" name="Freeform 16"/>
              <p:cNvSpPr>
                <a:spLocks/>
              </p:cNvSpPr>
              <p:nvPr/>
            </p:nvSpPr>
            <p:spPr bwMode="auto">
              <a:xfrm>
                <a:off x="5993" y="2151"/>
                <a:ext cx="449" cy="1046"/>
              </a:xfrm>
              <a:custGeom>
                <a:avLst/>
                <a:gdLst>
                  <a:gd name="T0" fmla="*/ 222 w 449"/>
                  <a:gd name="T1" fmla="*/ 0 h 1046"/>
                  <a:gd name="T2" fmla="*/ 286 w 449"/>
                  <a:gd name="T3" fmla="*/ 12 h 1046"/>
                  <a:gd name="T4" fmla="*/ 315 w 449"/>
                  <a:gd name="T5" fmla="*/ 59 h 1046"/>
                  <a:gd name="T6" fmla="*/ 309 w 449"/>
                  <a:gd name="T7" fmla="*/ 170 h 1046"/>
                  <a:gd name="T8" fmla="*/ 298 w 449"/>
                  <a:gd name="T9" fmla="*/ 287 h 1046"/>
                  <a:gd name="T10" fmla="*/ 298 w 449"/>
                  <a:gd name="T11" fmla="*/ 409 h 1046"/>
                  <a:gd name="T12" fmla="*/ 356 w 449"/>
                  <a:gd name="T13" fmla="*/ 555 h 1046"/>
                  <a:gd name="T14" fmla="*/ 402 w 449"/>
                  <a:gd name="T15" fmla="*/ 660 h 1046"/>
                  <a:gd name="T16" fmla="*/ 426 w 449"/>
                  <a:gd name="T17" fmla="*/ 766 h 1046"/>
                  <a:gd name="T18" fmla="*/ 420 w 449"/>
                  <a:gd name="T19" fmla="*/ 859 h 1046"/>
                  <a:gd name="T20" fmla="*/ 420 w 449"/>
                  <a:gd name="T21" fmla="*/ 894 h 1046"/>
                  <a:gd name="T22" fmla="*/ 443 w 449"/>
                  <a:gd name="T23" fmla="*/ 929 h 1046"/>
                  <a:gd name="T24" fmla="*/ 449 w 449"/>
                  <a:gd name="T25" fmla="*/ 964 h 1046"/>
                  <a:gd name="T26" fmla="*/ 432 w 449"/>
                  <a:gd name="T27" fmla="*/ 981 h 1046"/>
                  <a:gd name="T28" fmla="*/ 385 w 449"/>
                  <a:gd name="T29" fmla="*/ 970 h 1046"/>
                  <a:gd name="T30" fmla="*/ 298 w 449"/>
                  <a:gd name="T31" fmla="*/ 958 h 1046"/>
                  <a:gd name="T32" fmla="*/ 193 w 449"/>
                  <a:gd name="T33" fmla="*/ 981 h 1046"/>
                  <a:gd name="T34" fmla="*/ 123 w 449"/>
                  <a:gd name="T35" fmla="*/ 1022 h 1046"/>
                  <a:gd name="T36" fmla="*/ 88 w 449"/>
                  <a:gd name="T37" fmla="*/ 1046 h 1046"/>
                  <a:gd name="T38" fmla="*/ 53 w 449"/>
                  <a:gd name="T39" fmla="*/ 1046 h 1046"/>
                  <a:gd name="T40" fmla="*/ 0 w 449"/>
                  <a:gd name="T41" fmla="*/ 970 h 1046"/>
                  <a:gd name="T42" fmla="*/ 6 w 449"/>
                  <a:gd name="T43" fmla="*/ 958 h 1046"/>
                  <a:gd name="T44" fmla="*/ 112 w 449"/>
                  <a:gd name="T45" fmla="*/ 923 h 1046"/>
                  <a:gd name="T46" fmla="*/ 234 w 449"/>
                  <a:gd name="T47" fmla="*/ 906 h 1046"/>
                  <a:gd name="T48" fmla="*/ 321 w 449"/>
                  <a:gd name="T49" fmla="*/ 900 h 1046"/>
                  <a:gd name="T50" fmla="*/ 373 w 449"/>
                  <a:gd name="T51" fmla="*/ 900 h 1046"/>
                  <a:gd name="T52" fmla="*/ 385 w 449"/>
                  <a:gd name="T53" fmla="*/ 865 h 1046"/>
                  <a:gd name="T54" fmla="*/ 368 w 449"/>
                  <a:gd name="T55" fmla="*/ 766 h 1046"/>
                  <a:gd name="T56" fmla="*/ 327 w 449"/>
                  <a:gd name="T57" fmla="*/ 660 h 1046"/>
                  <a:gd name="T58" fmla="*/ 263 w 449"/>
                  <a:gd name="T59" fmla="*/ 526 h 1046"/>
                  <a:gd name="T60" fmla="*/ 210 w 449"/>
                  <a:gd name="T61" fmla="*/ 409 h 1046"/>
                  <a:gd name="T62" fmla="*/ 187 w 449"/>
                  <a:gd name="T63" fmla="*/ 304 h 1046"/>
                  <a:gd name="T64" fmla="*/ 181 w 449"/>
                  <a:gd name="T65" fmla="*/ 188 h 1046"/>
                  <a:gd name="T66" fmla="*/ 181 w 449"/>
                  <a:gd name="T67" fmla="*/ 76 h 1046"/>
                  <a:gd name="T68" fmla="*/ 205 w 449"/>
                  <a:gd name="T69" fmla="*/ 30 h 1046"/>
                  <a:gd name="T70" fmla="*/ 222 w 449"/>
                  <a:gd name="T71" fmla="*/ 0 h 104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49"/>
                  <a:gd name="T109" fmla="*/ 0 h 1046"/>
                  <a:gd name="T110" fmla="*/ 449 w 449"/>
                  <a:gd name="T111" fmla="*/ 1046 h 104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49" h="1046">
                    <a:moveTo>
                      <a:pt x="222" y="0"/>
                    </a:moveTo>
                    <a:lnTo>
                      <a:pt x="286" y="12"/>
                    </a:lnTo>
                    <a:lnTo>
                      <a:pt x="315" y="59"/>
                    </a:lnTo>
                    <a:lnTo>
                      <a:pt x="309" y="170"/>
                    </a:lnTo>
                    <a:lnTo>
                      <a:pt x="298" y="287"/>
                    </a:lnTo>
                    <a:lnTo>
                      <a:pt x="298" y="409"/>
                    </a:lnTo>
                    <a:lnTo>
                      <a:pt x="356" y="555"/>
                    </a:lnTo>
                    <a:lnTo>
                      <a:pt x="402" y="660"/>
                    </a:lnTo>
                    <a:lnTo>
                      <a:pt x="426" y="766"/>
                    </a:lnTo>
                    <a:lnTo>
                      <a:pt x="420" y="859"/>
                    </a:lnTo>
                    <a:lnTo>
                      <a:pt x="420" y="894"/>
                    </a:lnTo>
                    <a:lnTo>
                      <a:pt x="443" y="929"/>
                    </a:lnTo>
                    <a:lnTo>
                      <a:pt x="449" y="964"/>
                    </a:lnTo>
                    <a:lnTo>
                      <a:pt x="432" y="981"/>
                    </a:lnTo>
                    <a:lnTo>
                      <a:pt x="385" y="970"/>
                    </a:lnTo>
                    <a:lnTo>
                      <a:pt x="298" y="958"/>
                    </a:lnTo>
                    <a:lnTo>
                      <a:pt x="193" y="981"/>
                    </a:lnTo>
                    <a:lnTo>
                      <a:pt x="123" y="1022"/>
                    </a:lnTo>
                    <a:lnTo>
                      <a:pt x="88" y="1046"/>
                    </a:lnTo>
                    <a:lnTo>
                      <a:pt x="53" y="1046"/>
                    </a:lnTo>
                    <a:lnTo>
                      <a:pt x="0" y="970"/>
                    </a:lnTo>
                    <a:lnTo>
                      <a:pt x="6" y="958"/>
                    </a:lnTo>
                    <a:lnTo>
                      <a:pt x="112" y="923"/>
                    </a:lnTo>
                    <a:lnTo>
                      <a:pt x="234" y="906"/>
                    </a:lnTo>
                    <a:lnTo>
                      <a:pt x="321" y="900"/>
                    </a:lnTo>
                    <a:lnTo>
                      <a:pt x="373" y="900"/>
                    </a:lnTo>
                    <a:lnTo>
                      <a:pt x="385" y="865"/>
                    </a:lnTo>
                    <a:lnTo>
                      <a:pt x="368" y="766"/>
                    </a:lnTo>
                    <a:lnTo>
                      <a:pt x="327" y="660"/>
                    </a:lnTo>
                    <a:lnTo>
                      <a:pt x="263" y="526"/>
                    </a:lnTo>
                    <a:lnTo>
                      <a:pt x="210" y="409"/>
                    </a:lnTo>
                    <a:lnTo>
                      <a:pt x="187" y="304"/>
                    </a:lnTo>
                    <a:lnTo>
                      <a:pt x="181" y="188"/>
                    </a:lnTo>
                    <a:lnTo>
                      <a:pt x="181" y="76"/>
                    </a:lnTo>
                    <a:lnTo>
                      <a:pt x="205" y="30"/>
                    </a:lnTo>
                    <a:lnTo>
                      <a:pt x="222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871" name="Freeform 17"/>
              <p:cNvSpPr>
                <a:spLocks/>
              </p:cNvSpPr>
              <p:nvPr/>
            </p:nvSpPr>
            <p:spPr bwMode="auto">
              <a:xfrm>
                <a:off x="5772" y="2181"/>
                <a:ext cx="373" cy="870"/>
              </a:xfrm>
              <a:custGeom>
                <a:avLst/>
                <a:gdLst>
                  <a:gd name="T0" fmla="*/ 280 w 373"/>
                  <a:gd name="T1" fmla="*/ 0 h 870"/>
                  <a:gd name="T2" fmla="*/ 332 w 373"/>
                  <a:gd name="T3" fmla="*/ 0 h 870"/>
                  <a:gd name="T4" fmla="*/ 350 w 373"/>
                  <a:gd name="T5" fmla="*/ 35 h 870"/>
                  <a:gd name="T6" fmla="*/ 361 w 373"/>
                  <a:gd name="T7" fmla="*/ 112 h 870"/>
                  <a:gd name="T8" fmla="*/ 350 w 373"/>
                  <a:gd name="T9" fmla="*/ 193 h 870"/>
                  <a:gd name="T10" fmla="*/ 321 w 373"/>
                  <a:gd name="T11" fmla="*/ 356 h 870"/>
                  <a:gd name="T12" fmla="*/ 326 w 373"/>
                  <a:gd name="T13" fmla="*/ 426 h 870"/>
                  <a:gd name="T14" fmla="*/ 361 w 373"/>
                  <a:gd name="T15" fmla="*/ 566 h 870"/>
                  <a:gd name="T16" fmla="*/ 373 w 373"/>
                  <a:gd name="T17" fmla="*/ 665 h 870"/>
                  <a:gd name="T18" fmla="*/ 373 w 373"/>
                  <a:gd name="T19" fmla="*/ 742 h 870"/>
                  <a:gd name="T20" fmla="*/ 356 w 373"/>
                  <a:gd name="T21" fmla="*/ 759 h 870"/>
                  <a:gd name="T22" fmla="*/ 303 w 373"/>
                  <a:gd name="T23" fmla="*/ 771 h 870"/>
                  <a:gd name="T24" fmla="*/ 232 w 373"/>
                  <a:gd name="T25" fmla="*/ 788 h 870"/>
                  <a:gd name="T26" fmla="*/ 163 w 373"/>
                  <a:gd name="T27" fmla="*/ 823 h 870"/>
                  <a:gd name="T28" fmla="*/ 93 w 373"/>
                  <a:gd name="T29" fmla="*/ 870 h 870"/>
                  <a:gd name="T30" fmla="*/ 64 w 373"/>
                  <a:gd name="T31" fmla="*/ 870 h 870"/>
                  <a:gd name="T32" fmla="*/ 0 w 373"/>
                  <a:gd name="T33" fmla="*/ 818 h 870"/>
                  <a:gd name="T34" fmla="*/ 6 w 373"/>
                  <a:gd name="T35" fmla="*/ 794 h 870"/>
                  <a:gd name="T36" fmla="*/ 87 w 373"/>
                  <a:gd name="T37" fmla="*/ 759 h 870"/>
                  <a:gd name="T38" fmla="*/ 227 w 373"/>
                  <a:gd name="T39" fmla="*/ 724 h 870"/>
                  <a:gd name="T40" fmla="*/ 292 w 373"/>
                  <a:gd name="T41" fmla="*/ 700 h 870"/>
                  <a:gd name="T42" fmla="*/ 303 w 373"/>
                  <a:gd name="T43" fmla="*/ 677 h 870"/>
                  <a:gd name="T44" fmla="*/ 303 w 373"/>
                  <a:gd name="T45" fmla="*/ 578 h 870"/>
                  <a:gd name="T46" fmla="*/ 280 w 373"/>
                  <a:gd name="T47" fmla="*/ 450 h 870"/>
                  <a:gd name="T48" fmla="*/ 268 w 373"/>
                  <a:gd name="T49" fmla="*/ 368 h 870"/>
                  <a:gd name="T50" fmla="*/ 257 w 373"/>
                  <a:gd name="T51" fmla="*/ 240 h 870"/>
                  <a:gd name="T52" fmla="*/ 251 w 373"/>
                  <a:gd name="T53" fmla="*/ 100 h 870"/>
                  <a:gd name="T54" fmla="*/ 257 w 373"/>
                  <a:gd name="T55" fmla="*/ 35 h 870"/>
                  <a:gd name="T56" fmla="*/ 280 w 373"/>
                  <a:gd name="T57" fmla="*/ 0 h 87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73"/>
                  <a:gd name="T88" fmla="*/ 0 h 870"/>
                  <a:gd name="T89" fmla="*/ 373 w 373"/>
                  <a:gd name="T90" fmla="*/ 870 h 87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73" h="870">
                    <a:moveTo>
                      <a:pt x="280" y="0"/>
                    </a:moveTo>
                    <a:lnTo>
                      <a:pt x="332" y="0"/>
                    </a:lnTo>
                    <a:lnTo>
                      <a:pt x="350" y="35"/>
                    </a:lnTo>
                    <a:lnTo>
                      <a:pt x="361" y="112"/>
                    </a:lnTo>
                    <a:lnTo>
                      <a:pt x="350" y="193"/>
                    </a:lnTo>
                    <a:lnTo>
                      <a:pt x="321" y="356"/>
                    </a:lnTo>
                    <a:lnTo>
                      <a:pt x="326" y="426"/>
                    </a:lnTo>
                    <a:lnTo>
                      <a:pt x="361" y="566"/>
                    </a:lnTo>
                    <a:lnTo>
                      <a:pt x="373" y="665"/>
                    </a:lnTo>
                    <a:lnTo>
                      <a:pt x="373" y="742"/>
                    </a:lnTo>
                    <a:lnTo>
                      <a:pt x="356" y="759"/>
                    </a:lnTo>
                    <a:lnTo>
                      <a:pt x="303" y="771"/>
                    </a:lnTo>
                    <a:lnTo>
                      <a:pt x="232" y="788"/>
                    </a:lnTo>
                    <a:lnTo>
                      <a:pt x="163" y="823"/>
                    </a:lnTo>
                    <a:lnTo>
                      <a:pt x="93" y="870"/>
                    </a:lnTo>
                    <a:lnTo>
                      <a:pt x="64" y="870"/>
                    </a:lnTo>
                    <a:lnTo>
                      <a:pt x="0" y="818"/>
                    </a:lnTo>
                    <a:lnTo>
                      <a:pt x="6" y="794"/>
                    </a:lnTo>
                    <a:lnTo>
                      <a:pt x="87" y="759"/>
                    </a:lnTo>
                    <a:lnTo>
                      <a:pt x="227" y="724"/>
                    </a:lnTo>
                    <a:lnTo>
                      <a:pt x="292" y="700"/>
                    </a:lnTo>
                    <a:lnTo>
                      <a:pt x="303" y="677"/>
                    </a:lnTo>
                    <a:lnTo>
                      <a:pt x="303" y="578"/>
                    </a:lnTo>
                    <a:lnTo>
                      <a:pt x="280" y="450"/>
                    </a:lnTo>
                    <a:lnTo>
                      <a:pt x="268" y="368"/>
                    </a:lnTo>
                    <a:lnTo>
                      <a:pt x="257" y="240"/>
                    </a:lnTo>
                    <a:lnTo>
                      <a:pt x="251" y="100"/>
                    </a:lnTo>
                    <a:lnTo>
                      <a:pt x="257" y="35"/>
                    </a:lnTo>
                    <a:lnTo>
                      <a:pt x="28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872" name="Freeform 18"/>
              <p:cNvSpPr>
                <a:spLocks/>
              </p:cNvSpPr>
              <p:nvPr/>
            </p:nvSpPr>
            <p:spPr bwMode="auto">
              <a:xfrm>
                <a:off x="5760" y="901"/>
                <a:ext cx="612" cy="776"/>
              </a:xfrm>
              <a:custGeom>
                <a:avLst/>
                <a:gdLst>
                  <a:gd name="T0" fmla="*/ 326 w 612"/>
                  <a:gd name="T1" fmla="*/ 776 h 776"/>
                  <a:gd name="T2" fmla="*/ 355 w 612"/>
                  <a:gd name="T3" fmla="*/ 740 h 776"/>
                  <a:gd name="T4" fmla="*/ 344 w 612"/>
                  <a:gd name="T5" fmla="*/ 688 h 776"/>
                  <a:gd name="T6" fmla="*/ 321 w 612"/>
                  <a:gd name="T7" fmla="*/ 618 h 776"/>
                  <a:gd name="T8" fmla="*/ 232 w 612"/>
                  <a:gd name="T9" fmla="*/ 536 h 776"/>
                  <a:gd name="T10" fmla="*/ 145 w 612"/>
                  <a:gd name="T11" fmla="*/ 461 h 776"/>
                  <a:gd name="T12" fmla="*/ 104 w 612"/>
                  <a:gd name="T13" fmla="*/ 379 h 776"/>
                  <a:gd name="T14" fmla="*/ 87 w 612"/>
                  <a:gd name="T15" fmla="*/ 251 h 776"/>
                  <a:gd name="T16" fmla="*/ 186 w 612"/>
                  <a:gd name="T17" fmla="*/ 216 h 776"/>
                  <a:gd name="T18" fmla="*/ 344 w 612"/>
                  <a:gd name="T19" fmla="*/ 199 h 776"/>
                  <a:gd name="T20" fmla="*/ 408 w 612"/>
                  <a:gd name="T21" fmla="*/ 205 h 776"/>
                  <a:gd name="T22" fmla="*/ 425 w 612"/>
                  <a:gd name="T23" fmla="*/ 222 h 776"/>
                  <a:gd name="T24" fmla="*/ 454 w 612"/>
                  <a:gd name="T25" fmla="*/ 193 h 776"/>
                  <a:gd name="T26" fmla="*/ 443 w 612"/>
                  <a:gd name="T27" fmla="*/ 164 h 776"/>
                  <a:gd name="T28" fmla="*/ 460 w 612"/>
                  <a:gd name="T29" fmla="*/ 111 h 776"/>
                  <a:gd name="T30" fmla="*/ 507 w 612"/>
                  <a:gd name="T31" fmla="*/ 64 h 776"/>
                  <a:gd name="T32" fmla="*/ 542 w 612"/>
                  <a:gd name="T33" fmla="*/ 52 h 776"/>
                  <a:gd name="T34" fmla="*/ 588 w 612"/>
                  <a:gd name="T35" fmla="*/ 81 h 776"/>
                  <a:gd name="T36" fmla="*/ 612 w 612"/>
                  <a:gd name="T37" fmla="*/ 52 h 776"/>
                  <a:gd name="T38" fmla="*/ 571 w 612"/>
                  <a:gd name="T39" fmla="*/ 0 h 776"/>
                  <a:gd name="T40" fmla="*/ 518 w 612"/>
                  <a:gd name="T41" fmla="*/ 0 h 776"/>
                  <a:gd name="T42" fmla="*/ 454 w 612"/>
                  <a:gd name="T43" fmla="*/ 29 h 776"/>
                  <a:gd name="T44" fmla="*/ 414 w 612"/>
                  <a:gd name="T45" fmla="*/ 105 h 776"/>
                  <a:gd name="T46" fmla="*/ 361 w 612"/>
                  <a:gd name="T47" fmla="*/ 141 h 776"/>
                  <a:gd name="T48" fmla="*/ 280 w 612"/>
                  <a:gd name="T49" fmla="*/ 152 h 776"/>
                  <a:gd name="T50" fmla="*/ 133 w 612"/>
                  <a:gd name="T51" fmla="*/ 170 h 776"/>
                  <a:gd name="T52" fmla="*/ 17 w 612"/>
                  <a:gd name="T53" fmla="*/ 205 h 776"/>
                  <a:gd name="T54" fmla="*/ 0 w 612"/>
                  <a:gd name="T55" fmla="*/ 234 h 776"/>
                  <a:gd name="T56" fmla="*/ 11 w 612"/>
                  <a:gd name="T57" fmla="*/ 327 h 776"/>
                  <a:gd name="T58" fmla="*/ 52 w 612"/>
                  <a:gd name="T59" fmla="*/ 455 h 776"/>
                  <a:gd name="T60" fmla="*/ 110 w 612"/>
                  <a:gd name="T61" fmla="*/ 560 h 776"/>
                  <a:gd name="T62" fmla="*/ 168 w 612"/>
                  <a:gd name="T63" fmla="*/ 653 h 776"/>
                  <a:gd name="T64" fmla="*/ 221 w 612"/>
                  <a:gd name="T65" fmla="*/ 717 h 776"/>
                  <a:gd name="T66" fmla="*/ 274 w 612"/>
                  <a:gd name="T67" fmla="*/ 764 h 776"/>
                  <a:gd name="T68" fmla="*/ 326 w 612"/>
                  <a:gd name="T69" fmla="*/ 776 h 77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612"/>
                  <a:gd name="T106" fmla="*/ 0 h 776"/>
                  <a:gd name="T107" fmla="*/ 612 w 612"/>
                  <a:gd name="T108" fmla="*/ 776 h 77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612" h="776">
                    <a:moveTo>
                      <a:pt x="326" y="776"/>
                    </a:moveTo>
                    <a:lnTo>
                      <a:pt x="355" y="740"/>
                    </a:lnTo>
                    <a:lnTo>
                      <a:pt x="344" y="688"/>
                    </a:lnTo>
                    <a:lnTo>
                      <a:pt x="321" y="618"/>
                    </a:lnTo>
                    <a:lnTo>
                      <a:pt x="232" y="536"/>
                    </a:lnTo>
                    <a:lnTo>
                      <a:pt x="145" y="461"/>
                    </a:lnTo>
                    <a:lnTo>
                      <a:pt x="104" y="379"/>
                    </a:lnTo>
                    <a:lnTo>
                      <a:pt x="87" y="251"/>
                    </a:lnTo>
                    <a:lnTo>
                      <a:pt x="186" y="216"/>
                    </a:lnTo>
                    <a:lnTo>
                      <a:pt x="344" y="199"/>
                    </a:lnTo>
                    <a:lnTo>
                      <a:pt x="408" y="205"/>
                    </a:lnTo>
                    <a:lnTo>
                      <a:pt x="425" y="222"/>
                    </a:lnTo>
                    <a:lnTo>
                      <a:pt x="454" y="193"/>
                    </a:lnTo>
                    <a:lnTo>
                      <a:pt x="443" y="164"/>
                    </a:lnTo>
                    <a:lnTo>
                      <a:pt x="460" y="111"/>
                    </a:lnTo>
                    <a:lnTo>
                      <a:pt x="507" y="64"/>
                    </a:lnTo>
                    <a:lnTo>
                      <a:pt x="542" y="52"/>
                    </a:lnTo>
                    <a:lnTo>
                      <a:pt x="588" y="81"/>
                    </a:lnTo>
                    <a:lnTo>
                      <a:pt x="612" y="52"/>
                    </a:lnTo>
                    <a:lnTo>
                      <a:pt x="571" y="0"/>
                    </a:lnTo>
                    <a:lnTo>
                      <a:pt x="518" y="0"/>
                    </a:lnTo>
                    <a:lnTo>
                      <a:pt x="454" y="29"/>
                    </a:lnTo>
                    <a:lnTo>
                      <a:pt x="414" y="105"/>
                    </a:lnTo>
                    <a:lnTo>
                      <a:pt x="361" y="141"/>
                    </a:lnTo>
                    <a:lnTo>
                      <a:pt x="280" y="152"/>
                    </a:lnTo>
                    <a:lnTo>
                      <a:pt x="133" y="170"/>
                    </a:lnTo>
                    <a:lnTo>
                      <a:pt x="17" y="205"/>
                    </a:lnTo>
                    <a:lnTo>
                      <a:pt x="0" y="234"/>
                    </a:lnTo>
                    <a:lnTo>
                      <a:pt x="11" y="327"/>
                    </a:lnTo>
                    <a:lnTo>
                      <a:pt x="52" y="455"/>
                    </a:lnTo>
                    <a:lnTo>
                      <a:pt x="110" y="560"/>
                    </a:lnTo>
                    <a:lnTo>
                      <a:pt x="168" y="653"/>
                    </a:lnTo>
                    <a:lnTo>
                      <a:pt x="221" y="717"/>
                    </a:lnTo>
                    <a:lnTo>
                      <a:pt x="274" y="764"/>
                    </a:lnTo>
                    <a:lnTo>
                      <a:pt x="326" y="776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1864" name="Group 19"/>
            <p:cNvGrpSpPr>
              <a:grpSpLocks/>
            </p:cNvGrpSpPr>
            <p:nvPr/>
          </p:nvGrpSpPr>
          <p:grpSpPr bwMode="auto">
            <a:xfrm>
              <a:off x="6571" y="720"/>
              <a:ext cx="210" cy="264"/>
              <a:chOff x="6571" y="720"/>
              <a:chExt cx="210" cy="264"/>
            </a:xfrm>
          </p:grpSpPr>
          <p:sp>
            <p:nvSpPr>
              <p:cNvPr id="121865" name="Freeform 20"/>
              <p:cNvSpPr>
                <a:spLocks/>
              </p:cNvSpPr>
              <p:nvPr/>
            </p:nvSpPr>
            <p:spPr bwMode="auto">
              <a:xfrm>
                <a:off x="6612" y="720"/>
                <a:ext cx="169" cy="192"/>
              </a:xfrm>
              <a:custGeom>
                <a:avLst/>
                <a:gdLst>
                  <a:gd name="T0" fmla="*/ 52 w 169"/>
                  <a:gd name="T1" fmla="*/ 12 h 192"/>
                  <a:gd name="T2" fmla="*/ 99 w 169"/>
                  <a:gd name="T3" fmla="*/ 0 h 192"/>
                  <a:gd name="T4" fmla="*/ 157 w 169"/>
                  <a:gd name="T5" fmla="*/ 17 h 192"/>
                  <a:gd name="T6" fmla="*/ 169 w 169"/>
                  <a:gd name="T7" fmla="*/ 58 h 192"/>
                  <a:gd name="T8" fmla="*/ 163 w 169"/>
                  <a:gd name="T9" fmla="*/ 111 h 192"/>
                  <a:gd name="T10" fmla="*/ 134 w 169"/>
                  <a:gd name="T11" fmla="*/ 145 h 192"/>
                  <a:gd name="T12" fmla="*/ 93 w 169"/>
                  <a:gd name="T13" fmla="*/ 151 h 192"/>
                  <a:gd name="T14" fmla="*/ 52 w 169"/>
                  <a:gd name="T15" fmla="*/ 151 h 192"/>
                  <a:gd name="T16" fmla="*/ 34 w 169"/>
                  <a:gd name="T17" fmla="*/ 169 h 192"/>
                  <a:gd name="T18" fmla="*/ 34 w 169"/>
                  <a:gd name="T19" fmla="*/ 180 h 192"/>
                  <a:gd name="T20" fmla="*/ 23 w 169"/>
                  <a:gd name="T21" fmla="*/ 192 h 192"/>
                  <a:gd name="T22" fmla="*/ 0 w 169"/>
                  <a:gd name="T23" fmla="*/ 186 h 192"/>
                  <a:gd name="T24" fmla="*/ 5 w 169"/>
                  <a:gd name="T25" fmla="*/ 157 h 192"/>
                  <a:gd name="T26" fmla="*/ 23 w 169"/>
                  <a:gd name="T27" fmla="*/ 134 h 192"/>
                  <a:gd name="T28" fmla="*/ 58 w 169"/>
                  <a:gd name="T29" fmla="*/ 116 h 192"/>
                  <a:gd name="T30" fmla="*/ 93 w 169"/>
                  <a:gd name="T31" fmla="*/ 122 h 192"/>
                  <a:gd name="T32" fmla="*/ 122 w 169"/>
                  <a:gd name="T33" fmla="*/ 116 h 192"/>
                  <a:gd name="T34" fmla="*/ 139 w 169"/>
                  <a:gd name="T35" fmla="*/ 87 h 192"/>
                  <a:gd name="T36" fmla="*/ 139 w 169"/>
                  <a:gd name="T37" fmla="*/ 52 h 192"/>
                  <a:gd name="T38" fmla="*/ 122 w 169"/>
                  <a:gd name="T39" fmla="*/ 35 h 192"/>
                  <a:gd name="T40" fmla="*/ 99 w 169"/>
                  <a:gd name="T41" fmla="*/ 35 h 192"/>
                  <a:gd name="T42" fmla="*/ 75 w 169"/>
                  <a:gd name="T43" fmla="*/ 41 h 192"/>
                  <a:gd name="T44" fmla="*/ 58 w 169"/>
                  <a:gd name="T45" fmla="*/ 52 h 192"/>
                  <a:gd name="T46" fmla="*/ 40 w 169"/>
                  <a:gd name="T47" fmla="*/ 41 h 192"/>
                  <a:gd name="T48" fmla="*/ 52 w 169"/>
                  <a:gd name="T49" fmla="*/ 12 h 19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69"/>
                  <a:gd name="T76" fmla="*/ 0 h 192"/>
                  <a:gd name="T77" fmla="*/ 169 w 169"/>
                  <a:gd name="T78" fmla="*/ 192 h 192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69" h="192">
                    <a:moveTo>
                      <a:pt x="52" y="12"/>
                    </a:moveTo>
                    <a:lnTo>
                      <a:pt x="99" y="0"/>
                    </a:lnTo>
                    <a:lnTo>
                      <a:pt x="157" y="17"/>
                    </a:lnTo>
                    <a:lnTo>
                      <a:pt x="169" y="58"/>
                    </a:lnTo>
                    <a:lnTo>
                      <a:pt x="163" y="111"/>
                    </a:lnTo>
                    <a:lnTo>
                      <a:pt x="134" y="145"/>
                    </a:lnTo>
                    <a:lnTo>
                      <a:pt x="93" y="151"/>
                    </a:lnTo>
                    <a:lnTo>
                      <a:pt x="52" y="151"/>
                    </a:lnTo>
                    <a:lnTo>
                      <a:pt x="34" y="169"/>
                    </a:lnTo>
                    <a:lnTo>
                      <a:pt x="34" y="180"/>
                    </a:lnTo>
                    <a:lnTo>
                      <a:pt x="23" y="192"/>
                    </a:lnTo>
                    <a:lnTo>
                      <a:pt x="0" y="186"/>
                    </a:lnTo>
                    <a:lnTo>
                      <a:pt x="5" y="157"/>
                    </a:lnTo>
                    <a:lnTo>
                      <a:pt x="23" y="134"/>
                    </a:lnTo>
                    <a:lnTo>
                      <a:pt x="58" y="116"/>
                    </a:lnTo>
                    <a:lnTo>
                      <a:pt x="93" y="122"/>
                    </a:lnTo>
                    <a:lnTo>
                      <a:pt x="122" y="116"/>
                    </a:lnTo>
                    <a:lnTo>
                      <a:pt x="139" y="87"/>
                    </a:lnTo>
                    <a:lnTo>
                      <a:pt x="139" y="52"/>
                    </a:lnTo>
                    <a:lnTo>
                      <a:pt x="122" y="35"/>
                    </a:lnTo>
                    <a:lnTo>
                      <a:pt x="99" y="35"/>
                    </a:lnTo>
                    <a:lnTo>
                      <a:pt x="75" y="41"/>
                    </a:lnTo>
                    <a:lnTo>
                      <a:pt x="58" y="52"/>
                    </a:lnTo>
                    <a:lnTo>
                      <a:pt x="40" y="41"/>
                    </a:lnTo>
                    <a:lnTo>
                      <a:pt x="52" y="12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866" name="Oval 21"/>
              <p:cNvSpPr>
                <a:spLocks noChangeArrowheads="1"/>
              </p:cNvSpPr>
              <p:nvPr/>
            </p:nvSpPr>
            <p:spPr bwMode="auto">
              <a:xfrm>
                <a:off x="6571" y="936"/>
                <a:ext cx="49" cy="48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endParaRPr lang="en-US" altLang="en-US"/>
              </a:p>
            </p:txBody>
          </p:sp>
        </p:grpSp>
      </p:grpSp>
      <p:sp>
        <p:nvSpPr>
          <p:cNvPr id="2" name="Rectangle 2">
            <a:extLst>
              <a:ext uri="{FF2B5EF4-FFF2-40B4-BE49-F238E27FC236}">
                <a16:creationId xmlns:a16="http://schemas.microsoft.com/office/drawing/2014/main" id="{BD923F19-9768-A9F7-6C3D-0056E605A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-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kern="0"/>
              <a:t>Classifying Functions</a:t>
            </a:r>
            <a:endParaRPr lang="en-CA" altLang="en-US" kern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73F3549-5931-1DDE-6D32-27DFC1CC8FC9}"/>
              </a:ext>
            </a:extLst>
          </p:cNvPr>
          <p:cNvGrpSpPr/>
          <p:nvPr/>
        </p:nvGrpSpPr>
        <p:grpSpPr>
          <a:xfrm>
            <a:off x="4108450" y="3062288"/>
            <a:ext cx="3770401" cy="586362"/>
            <a:chOff x="4108450" y="3062288"/>
            <a:chExt cx="3770401" cy="586362"/>
          </a:xfrm>
        </p:grpSpPr>
        <p:sp>
          <p:nvSpPr>
            <p:cNvPr id="11" name="Text Box 12">
              <a:extLst>
                <a:ext uri="{FF2B5EF4-FFF2-40B4-BE49-F238E27FC236}">
                  <a16:creationId xmlns:a16="http://schemas.microsoft.com/office/drawing/2014/main" id="{C54FF5F1-E84D-4DCA-B416-5B0EE3D91B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08450" y="3062288"/>
              <a:ext cx="1343638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dirty="0">
                  <a:solidFill>
                    <a:schemeClr val="accent2"/>
                  </a:solidFill>
                </a:rPr>
                <a:t>n</a:t>
              </a:r>
              <a:r>
                <a:rPr lang="en-US" altLang="en-US" baseline="30000" dirty="0">
                  <a:solidFill>
                    <a:schemeClr val="accent2"/>
                  </a:solidFill>
                </a:rPr>
                <a:t>1000000</a:t>
              </a:r>
              <a:endParaRPr lang="en-CA" altLang="en-US" baseline="30000" dirty="0">
                <a:solidFill>
                  <a:schemeClr val="accent2"/>
                </a:solidFill>
              </a:endParaRPr>
            </a:p>
          </p:txBody>
        </p:sp>
        <p:sp>
          <p:nvSpPr>
            <p:cNvPr id="12" name="Text Box 13">
              <a:extLst>
                <a:ext uri="{FF2B5EF4-FFF2-40B4-BE49-F238E27FC236}">
                  <a16:creationId xmlns:a16="http://schemas.microsoft.com/office/drawing/2014/main" id="{AAB555BE-8EEC-9634-3C2F-C69BF04E2E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61100" y="3063875"/>
              <a:ext cx="1617751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dirty="0">
                  <a:solidFill>
                    <a:schemeClr val="accent2"/>
                  </a:solidFill>
                </a:rPr>
                <a:t>2</a:t>
              </a:r>
              <a:r>
                <a:rPr lang="en-US" altLang="en-US" baseline="30000" dirty="0">
                  <a:solidFill>
                    <a:schemeClr val="accent2"/>
                  </a:solidFill>
                </a:rPr>
                <a:t>0.000001 n</a:t>
              </a:r>
              <a:endParaRPr lang="en-CA" altLang="en-US" baseline="30000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026B704-68F1-F39E-1687-8B2C51DB4413}"/>
              </a:ext>
            </a:extLst>
          </p:cNvPr>
          <p:cNvGrpSpPr/>
          <p:nvPr/>
        </p:nvGrpSpPr>
        <p:grpSpPr>
          <a:xfrm>
            <a:off x="1371600" y="3657600"/>
            <a:ext cx="4038600" cy="900113"/>
            <a:chOff x="1371600" y="3657600"/>
            <a:chExt cx="4038600" cy="900113"/>
          </a:xfrm>
        </p:grpSpPr>
        <p:sp>
          <p:nvSpPr>
            <p:cNvPr id="14" name="AutoShape 3">
              <a:extLst>
                <a:ext uri="{FF2B5EF4-FFF2-40B4-BE49-F238E27FC236}">
                  <a16:creationId xmlns:a16="http://schemas.microsoft.com/office/drawing/2014/main" id="{5D7BA54C-B77E-CBE0-C07D-4427AAD91642}"/>
                </a:ext>
              </a:extLst>
            </p:cNvPr>
            <p:cNvSpPr>
              <a:spLocks/>
            </p:cNvSpPr>
            <p:nvPr/>
          </p:nvSpPr>
          <p:spPr bwMode="auto">
            <a:xfrm rot="16200000" flipV="1">
              <a:off x="3162300" y="1866900"/>
              <a:ext cx="457200" cy="4038600"/>
            </a:xfrm>
            <a:prstGeom prst="leftBrace">
              <a:avLst>
                <a:gd name="adj1" fmla="val 73611"/>
                <a:gd name="adj2" fmla="val 50000"/>
              </a:avLst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/>
            </a:p>
          </p:txBody>
        </p:sp>
        <p:sp>
          <p:nvSpPr>
            <p:cNvPr id="15" name="Text Box 4">
              <a:extLst>
                <a:ext uri="{FF2B5EF4-FFF2-40B4-BE49-F238E27FC236}">
                  <a16:creationId xmlns:a16="http://schemas.microsoft.com/office/drawing/2014/main" id="{8A960F81-40A0-24B1-EDB3-AF0ECD7EAE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0800" y="4038600"/>
              <a:ext cx="1960563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hlink"/>
                  </a:solidFill>
                </a:rPr>
                <a:t>Polynomials</a:t>
              </a:r>
              <a:endParaRPr lang="en-CA" altLang="en-US" sz="2800">
                <a:solidFill>
                  <a:schemeClr val="hlink"/>
                </a:solidFill>
              </a:endParaRPr>
            </a:p>
          </p:txBody>
        </p:sp>
      </p:grpSp>
      <p:sp>
        <p:nvSpPr>
          <p:cNvPr id="17" name="Text Box 8">
            <a:extLst>
              <a:ext uri="{FF2B5EF4-FFF2-40B4-BE49-F238E27FC236}">
                <a16:creationId xmlns:a16="http://schemas.microsoft.com/office/drawing/2014/main" id="{A23A2807-BC9B-BED3-E0AD-45CCE8310A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2925" y="3062288"/>
            <a:ext cx="52610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chemeClr val="accent2"/>
                </a:solidFill>
              </a:rPr>
              <a:t>n</a:t>
            </a:r>
            <a:r>
              <a:rPr lang="en-US" altLang="en-US" baseline="30000" dirty="0">
                <a:solidFill>
                  <a:schemeClr val="accent2"/>
                </a:solidFill>
              </a:rPr>
              <a:t>2</a:t>
            </a:r>
            <a:endParaRPr lang="en-CA" altLang="en-US" baseline="30000" dirty="0">
              <a:solidFill>
                <a:schemeClr val="accent2"/>
              </a:solidFill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E293DA6-120E-D0EB-116F-8D7196E3BECC}"/>
              </a:ext>
            </a:extLst>
          </p:cNvPr>
          <p:cNvGrpSpPr/>
          <p:nvPr/>
        </p:nvGrpSpPr>
        <p:grpSpPr>
          <a:xfrm>
            <a:off x="5349457" y="3081109"/>
            <a:ext cx="3611141" cy="857873"/>
            <a:chOff x="5349457" y="3081109"/>
            <a:chExt cx="3611141" cy="857873"/>
          </a:xfrm>
        </p:grpSpPr>
        <p:sp>
          <p:nvSpPr>
            <p:cNvPr id="18" name="Rectangle 3">
              <a:extLst>
                <a:ext uri="{FF2B5EF4-FFF2-40B4-BE49-F238E27FC236}">
                  <a16:creationId xmlns:a16="http://schemas.microsoft.com/office/drawing/2014/main" id="{0A6BBA51-9FAA-64D6-2D14-384961CB37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49457" y="3537525"/>
              <a:ext cx="3611141" cy="4014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algn="ctr" eaLnBrk="1" hangingPunct="1">
                <a:buFontTx/>
                <a:buNone/>
              </a:pPr>
              <a:r>
                <a:rPr lang="en-US" altLang="en-US" sz="2400" kern="0" dirty="0">
                  <a:solidFill>
                    <a:srgbClr val="FF00FF"/>
                  </a:solidFill>
                </a:rPr>
                <a:t>For all sufficiently large</a:t>
              </a:r>
              <a:r>
                <a:rPr lang="en-US" altLang="en-US" sz="2400" kern="0" dirty="0"/>
                <a:t> </a:t>
              </a:r>
              <a:r>
                <a:rPr lang="en-US" altLang="en-US" sz="2400" kern="0" dirty="0">
                  <a:solidFill>
                    <a:schemeClr val="accent2"/>
                  </a:solidFill>
                </a:rPr>
                <a:t>n</a:t>
              </a:r>
              <a:endParaRPr lang="en-CA" altLang="en-US" sz="2400" kern="0" dirty="0">
                <a:solidFill>
                  <a:schemeClr val="accent2"/>
                </a:solidFill>
              </a:endParaRPr>
            </a:p>
          </p:txBody>
        </p:sp>
        <p:sp>
          <p:nvSpPr>
            <p:cNvPr id="19" name="Text Box 4">
              <a:extLst>
                <a:ext uri="{FF2B5EF4-FFF2-40B4-BE49-F238E27FC236}">
                  <a16:creationId xmlns:a16="http://schemas.microsoft.com/office/drawing/2014/main" id="{B8F0AEDB-4008-07C4-99EC-393679C470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84778" y="3081109"/>
              <a:ext cx="550151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dirty="0">
                  <a:solidFill>
                    <a:srgbClr val="FF00FF"/>
                  </a:solidFill>
                </a:rPr>
                <a:t>≪</a:t>
              </a:r>
              <a:endParaRPr lang="en-CA" altLang="en-US" baseline="30000" dirty="0">
                <a:solidFill>
                  <a:srgbClr val="FF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81206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69636" y="1553385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200" dirty="0">
                <a:solidFill>
                  <a:schemeClr val="tx1"/>
                </a:solidFill>
              </a:rPr>
              <a:t>Which are more alike?</a:t>
            </a:r>
            <a:endParaRPr lang="en-CA" altLang="en-US" sz="3200" dirty="0">
              <a:solidFill>
                <a:schemeClr val="tx1"/>
              </a:solidFill>
            </a:endParaRPr>
          </a:p>
        </p:txBody>
      </p:sp>
      <p:grpSp>
        <p:nvGrpSpPr>
          <p:cNvPr id="121862" name="Group 11"/>
          <p:cNvGrpSpPr>
            <a:grpSpLocks/>
          </p:cNvGrpSpPr>
          <p:nvPr/>
        </p:nvGrpSpPr>
        <p:grpSpPr bwMode="auto">
          <a:xfrm>
            <a:off x="5257800" y="4648200"/>
            <a:ext cx="401638" cy="1143000"/>
            <a:chOff x="5760" y="720"/>
            <a:chExt cx="1021" cy="2477"/>
          </a:xfrm>
        </p:grpSpPr>
        <p:grpSp>
          <p:nvGrpSpPr>
            <p:cNvPr id="121863" name="Group 12"/>
            <p:cNvGrpSpPr>
              <a:grpSpLocks/>
            </p:cNvGrpSpPr>
            <p:nvPr/>
          </p:nvGrpSpPr>
          <p:grpSpPr bwMode="auto">
            <a:xfrm>
              <a:off x="5760" y="901"/>
              <a:ext cx="916" cy="2296"/>
              <a:chOff x="5760" y="901"/>
              <a:chExt cx="916" cy="2296"/>
            </a:xfrm>
          </p:grpSpPr>
          <p:sp>
            <p:nvSpPr>
              <p:cNvPr id="121867" name="Freeform 13"/>
              <p:cNvSpPr>
                <a:spLocks/>
              </p:cNvSpPr>
              <p:nvPr/>
            </p:nvSpPr>
            <p:spPr bwMode="auto">
              <a:xfrm>
                <a:off x="5993" y="991"/>
                <a:ext cx="538" cy="525"/>
              </a:xfrm>
              <a:custGeom>
                <a:avLst/>
                <a:gdLst>
                  <a:gd name="T0" fmla="*/ 164 w 538"/>
                  <a:gd name="T1" fmla="*/ 222 h 525"/>
                  <a:gd name="T2" fmla="*/ 211 w 538"/>
                  <a:gd name="T3" fmla="*/ 152 h 525"/>
                  <a:gd name="T4" fmla="*/ 263 w 538"/>
                  <a:gd name="T5" fmla="*/ 100 h 525"/>
                  <a:gd name="T6" fmla="*/ 316 w 538"/>
                  <a:gd name="T7" fmla="*/ 35 h 525"/>
                  <a:gd name="T8" fmla="*/ 380 w 538"/>
                  <a:gd name="T9" fmla="*/ 6 h 525"/>
                  <a:gd name="T10" fmla="*/ 432 w 538"/>
                  <a:gd name="T11" fmla="*/ 0 h 525"/>
                  <a:gd name="T12" fmla="*/ 485 w 538"/>
                  <a:gd name="T13" fmla="*/ 17 h 525"/>
                  <a:gd name="T14" fmla="*/ 514 w 538"/>
                  <a:gd name="T15" fmla="*/ 59 h 525"/>
                  <a:gd name="T16" fmla="*/ 538 w 538"/>
                  <a:gd name="T17" fmla="*/ 135 h 525"/>
                  <a:gd name="T18" fmla="*/ 531 w 538"/>
                  <a:gd name="T19" fmla="*/ 216 h 525"/>
                  <a:gd name="T20" fmla="*/ 508 w 538"/>
                  <a:gd name="T21" fmla="*/ 286 h 525"/>
                  <a:gd name="T22" fmla="*/ 450 w 538"/>
                  <a:gd name="T23" fmla="*/ 368 h 525"/>
                  <a:gd name="T24" fmla="*/ 386 w 538"/>
                  <a:gd name="T25" fmla="*/ 426 h 525"/>
                  <a:gd name="T26" fmla="*/ 316 w 538"/>
                  <a:gd name="T27" fmla="*/ 478 h 525"/>
                  <a:gd name="T28" fmla="*/ 240 w 538"/>
                  <a:gd name="T29" fmla="*/ 513 h 525"/>
                  <a:gd name="T30" fmla="*/ 176 w 538"/>
                  <a:gd name="T31" fmla="*/ 525 h 525"/>
                  <a:gd name="T32" fmla="*/ 147 w 538"/>
                  <a:gd name="T33" fmla="*/ 508 h 525"/>
                  <a:gd name="T34" fmla="*/ 123 w 538"/>
                  <a:gd name="T35" fmla="*/ 438 h 525"/>
                  <a:gd name="T36" fmla="*/ 129 w 538"/>
                  <a:gd name="T37" fmla="*/ 345 h 525"/>
                  <a:gd name="T38" fmla="*/ 17 w 538"/>
                  <a:gd name="T39" fmla="*/ 350 h 525"/>
                  <a:gd name="T40" fmla="*/ 0 w 538"/>
                  <a:gd name="T41" fmla="*/ 333 h 525"/>
                  <a:gd name="T42" fmla="*/ 17 w 538"/>
                  <a:gd name="T43" fmla="*/ 298 h 525"/>
                  <a:gd name="T44" fmla="*/ 135 w 538"/>
                  <a:gd name="T45" fmla="*/ 292 h 525"/>
                  <a:gd name="T46" fmla="*/ 164 w 538"/>
                  <a:gd name="T47" fmla="*/ 222 h 525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38"/>
                  <a:gd name="T73" fmla="*/ 0 h 525"/>
                  <a:gd name="T74" fmla="*/ 538 w 538"/>
                  <a:gd name="T75" fmla="*/ 525 h 525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38" h="525">
                    <a:moveTo>
                      <a:pt x="164" y="222"/>
                    </a:moveTo>
                    <a:lnTo>
                      <a:pt x="211" y="152"/>
                    </a:lnTo>
                    <a:lnTo>
                      <a:pt x="263" y="100"/>
                    </a:lnTo>
                    <a:lnTo>
                      <a:pt x="316" y="35"/>
                    </a:lnTo>
                    <a:lnTo>
                      <a:pt x="380" y="6"/>
                    </a:lnTo>
                    <a:lnTo>
                      <a:pt x="432" y="0"/>
                    </a:lnTo>
                    <a:lnTo>
                      <a:pt x="485" y="17"/>
                    </a:lnTo>
                    <a:lnTo>
                      <a:pt x="514" y="59"/>
                    </a:lnTo>
                    <a:lnTo>
                      <a:pt x="538" y="135"/>
                    </a:lnTo>
                    <a:lnTo>
                      <a:pt x="531" y="216"/>
                    </a:lnTo>
                    <a:lnTo>
                      <a:pt x="508" y="286"/>
                    </a:lnTo>
                    <a:lnTo>
                      <a:pt x="450" y="368"/>
                    </a:lnTo>
                    <a:lnTo>
                      <a:pt x="386" y="426"/>
                    </a:lnTo>
                    <a:lnTo>
                      <a:pt x="316" y="478"/>
                    </a:lnTo>
                    <a:lnTo>
                      <a:pt x="240" y="513"/>
                    </a:lnTo>
                    <a:lnTo>
                      <a:pt x="176" y="525"/>
                    </a:lnTo>
                    <a:lnTo>
                      <a:pt x="147" y="508"/>
                    </a:lnTo>
                    <a:lnTo>
                      <a:pt x="123" y="438"/>
                    </a:lnTo>
                    <a:lnTo>
                      <a:pt x="129" y="345"/>
                    </a:lnTo>
                    <a:lnTo>
                      <a:pt x="17" y="350"/>
                    </a:lnTo>
                    <a:lnTo>
                      <a:pt x="0" y="333"/>
                    </a:lnTo>
                    <a:lnTo>
                      <a:pt x="17" y="298"/>
                    </a:lnTo>
                    <a:lnTo>
                      <a:pt x="135" y="292"/>
                    </a:lnTo>
                    <a:lnTo>
                      <a:pt x="164" y="222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868" name="Freeform 14"/>
              <p:cNvSpPr>
                <a:spLocks/>
              </p:cNvSpPr>
              <p:nvPr/>
            </p:nvSpPr>
            <p:spPr bwMode="auto">
              <a:xfrm>
                <a:off x="5964" y="1544"/>
                <a:ext cx="373" cy="772"/>
              </a:xfrm>
              <a:custGeom>
                <a:avLst/>
                <a:gdLst>
                  <a:gd name="T0" fmla="*/ 106 w 373"/>
                  <a:gd name="T1" fmla="*/ 65 h 772"/>
                  <a:gd name="T2" fmla="*/ 158 w 373"/>
                  <a:gd name="T3" fmla="*/ 18 h 772"/>
                  <a:gd name="T4" fmla="*/ 239 w 373"/>
                  <a:gd name="T5" fmla="*/ 0 h 772"/>
                  <a:gd name="T6" fmla="*/ 309 w 373"/>
                  <a:gd name="T7" fmla="*/ 12 h 772"/>
                  <a:gd name="T8" fmla="*/ 361 w 373"/>
                  <a:gd name="T9" fmla="*/ 59 h 772"/>
                  <a:gd name="T10" fmla="*/ 373 w 373"/>
                  <a:gd name="T11" fmla="*/ 94 h 772"/>
                  <a:gd name="T12" fmla="*/ 373 w 373"/>
                  <a:gd name="T13" fmla="*/ 141 h 772"/>
                  <a:gd name="T14" fmla="*/ 350 w 373"/>
                  <a:gd name="T15" fmla="*/ 182 h 772"/>
                  <a:gd name="T16" fmla="*/ 309 w 373"/>
                  <a:gd name="T17" fmla="*/ 252 h 772"/>
                  <a:gd name="T18" fmla="*/ 292 w 373"/>
                  <a:gd name="T19" fmla="*/ 334 h 772"/>
                  <a:gd name="T20" fmla="*/ 286 w 373"/>
                  <a:gd name="T21" fmla="*/ 403 h 772"/>
                  <a:gd name="T22" fmla="*/ 303 w 373"/>
                  <a:gd name="T23" fmla="*/ 479 h 772"/>
                  <a:gd name="T24" fmla="*/ 350 w 373"/>
                  <a:gd name="T25" fmla="*/ 549 h 772"/>
                  <a:gd name="T26" fmla="*/ 367 w 373"/>
                  <a:gd name="T27" fmla="*/ 619 h 772"/>
                  <a:gd name="T28" fmla="*/ 361 w 373"/>
                  <a:gd name="T29" fmla="*/ 683 h 772"/>
                  <a:gd name="T30" fmla="*/ 327 w 373"/>
                  <a:gd name="T31" fmla="*/ 737 h 772"/>
                  <a:gd name="T32" fmla="*/ 280 w 373"/>
                  <a:gd name="T33" fmla="*/ 766 h 772"/>
                  <a:gd name="T34" fmla="*/ 222 w 373"/>
                  <a:gd name="T35" fmla="*/ 772 h 772"/>
                  <a:gd name="T36" fmla="*/ 152 w 373"/>
                  <a:gd name="T37" fmla="*/ 772 h 772"/>
                  <a:gd name="T38" fmla="*/ 100 w 373"/>
                  <a:gd name="T39" fmla="*/ 742 h 772"/>
                  <a:gd name="T40" fmla="*/ 46 w 373"/>
                  <a:gd name="T41" fmla="*/ 654 h 772"/>
                  <a:gd name="T42" fmla="*/ 12 w 373"/>
                  <a:gd name="T43" fmla="*/ 578 h 772"/>
                  <a:gd name="T44" fmla="*/ 0 w 373"/>
                  <a:gd name="T45" fmla="*/ 462 h 772"/>
                  <a:gd name="T46" fmla="*/ 12 w 373"/>
                  <a:gd name="T47" fmla="*/ 357 h 772"/>
                  <a:gd name="T48" fmla="*/ 35 w 373"/>
                  <a:gd name="T49" fmla="*/ 246 h 772"/>
                  <a:gd name="T50" fmla="*/ 71 w 373"/>
                  <a:gd name="T51" fmla="*/ 135 h 772"/>
                  <a:gd name="T52" fmla="*/ 106 w 373"/>
                  <a:gd name="T53" fmla="*/ 65 h 77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373"/>
                  <a:gd name="T82" fmla="*/ 0 h 772"/>
                  <a:gd name="T83" fmla="*/ 373 w 373"/>
                  <a:gd name="T84" fmla="*/ 772 h 772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373" h="772">
                    <a:moveTo>
                      <a:pt x="106" y="65"/>
                    </a:moveTo>
                    <a:lnTo>
                      <a:pt x="158" y="18"/>
                    </a:lnTo>
                    <a:lnTo>
                      <a:pt x="239" y="0"/>
                    </a:lnTo>
                    <a:lnTo>
                      <a:pt x="309" y="12"/>
                    </a:lnTo>
                    <a:lnTo>
                      <a:pt x="361" y="59"/>
                    </a:lnTo>
                    <a:lnTo>
                      <a:pt x="373" y="94"/>
                    </a:lnTo>
                    <a:lnTo>
                      <a:pt x="373" y="141"/>
                    </a:lnTo>
                    <a:lnTo>
                      <a:pt x="350" y="182"/>
                    </a:lnTo>
                    <a:lnTo>
                      <a:pt x="309" y="252"/>
                    </a:lnTo>
                    <a:lnTo>
                      <a:pt x="292" y="334"/>
                    </a:lnTo>
                    <a:lnTo>
                      <a:pt x="286" y="403"/>
                    </a:lnTo>
                    <a:lnTo>
                      <a:pt x="303" y="479"/>
                    </a:lnTo>
                    <a:lnTo>
                      <a:pt x="350" y="549"/>
                    </a:lnTo>
                    <a:lnTo>
                      <a:pt x="367" y="619"/>
                    </a:lnTo>
                    <a:lnTo>
                      <a:pt x="361" y="683"/>
                    </a:lnTo>
                    <a:lnTo>
                      <a:pt x="327" y="737"/>
                    </a:lnTo>
                    <a:lnTo>
                      <a:pt x="280" y="766"/>
                    </a:lnTo>
                    <a:lnTo>
                      <a:pt x="222" y="772"/>
                    </a:lnTo>
                    <a:lnTo>
                      <a:pt x="152" y="772"/>
                    </a:lnTo>
                    <a:lnTo>
                      <a:pt x="100" y="742"/>
                    </a:lnTo>
                    <a:lnTo>
                      <a:pt x="46" y="654"/>
                    </a:lnTo>
                    <a:lnTo>
                      <a:pt x="12" y="578"/>
                    </a:lnTo>
                    <a:lnTo>
                      <a:pt x="0" y="462"/>
                    </a:lnTo>
                    <a:lnTo>
                      <a:pt x="12" y="357"/>
                    </a:lnTo>
                    <a:lnTo>
                      <a:pt x="35" y="246"/>
                    </a:lnTo>
                    <a:lnTo>
                      <a:pt x="71" y="135"/>
                    </a:lnTo>
                    <a:lnTo>
                      <a:pt x="106" y="65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869" name="Freeform 15"/>
              <p:cNvSpPr>
                <a:spLocks/>
              </p:cNvSpPr>
              <p:nvPr/>
            </p:nvSpPr>
            <p:spPr bwMode="auto">
              <a:xfrm>
                <a:off x="6262" y="1569"/>
                <a:ext cx="414" cy="694"/>
              </a:xfrm>
              <a:custGeom>
                <a:avLst/>
                <a:gdLst>
                  <a:gd name="T0" fmla="*/ 0 w 414"/>
                  <a:gd name="T1" fmla="*/ 34 h 694"/>
                  <a:gd name="T2" fmla="*/ 5 w 414"/>
                  <a:gd name="T3" fmla="*/ 5 h 694"/>
                  <a:gd name="T4" fmla="*/ 69 w 414"/>
                  <a:gd name="T5" fmla="*/ 0 h 694"/>
                  <a:gd name="T6" fmla="*/ 104 w 414"/>
                  <a:gd name="T7" fmla="*/ 29 h 694"/>
                  <a:gd name="T8" fmla="*/ 157 w 414"/>
                  <a:gd name="T9" fmla="*/ 105 h 694"/>
                  <a:gd name="T10" fmla="*/ 226 w 414"/>
                  <a:gd name="T11" fmla="*/ 204 h 694"/>
                  <a:gd name="T12" fmla="*/ 291 w 414"/>
                  <a:gd name="T13" fmla="*/ 274 h 694"/>
                  <a:gd name="T14" fmla="*/ 408 w 414"/>
                  <a:gd name="T15" fmla="*/ 402 h 694"/>
                  <a:gd name="T16" fmla="*/ 414 w 414"/>
                  <a:gd name="T17" fmla="*/ 431 h 694"/>
                  <a:gd name="T18" fmla="*/ 390 w 414"/>
                  <a:gd name="T19" fmla="*/ 449 h 694"/>
                  <a:gd name="T20" fmla="*/ 332 w 414"/>
                  <a:gd name="T21" fmla="*/ 472 h 694"/>
                  <a:gd name="T22" fmla="*/ 250 w 414"/>
                  <a:gd name="T23" fmla="*/ 490 h 694"/>
                  <a:gd name="T24" fmla="*/ 151 w 414"/>
                  <a:gd name="T25" fmla="*/ 496 h 694"/>
                  <a:gd name="T26" fmla="*/ 116 w 414"/>
                  <a:gd name="T27" fmla="*/ 501 h 694"/>
                  <a:gd name="T28" fmla="*/ 104 w 414"/>
                  <a:gd name="T29" fmla="*/ 525 h 694"/>
                  <a:gd name="T30" fmla="*/ 127 w 414"/>
                  <a:gd name="T31" fmla="*/ 565 h 694"/>
                  <a:gd name="T32" fmla="*/ 209 w 414"/>
                  <a:gd name="T33" fmla="*/ 635 h 694"/>
                  <a:gd name="T34" fmla="*/ 268 w 414"/>
                  <a:gd name="T35" fmla="*/ 653 h 694"/>
                  <a:gd name="T36" fmla="*/ 280 w 414"/>
                  <a:gd name="T37" fmla="*/ 676 h 694"/>
                  <a:gd name="T38" fmla="*/ 255 w 414"/>
                  <a:gd name="T39" fmla="*/ 694 h 694"/>
                  <a:gd name="T40" fmla="*/ 203 w 414"/>
                  <a:gd name="T41" fmla="*/ 694 h 694"/>
                  <a:gd name="T42" fmla="*/ 133 w 414"/>
                  <a:gd name="T43" fmla="*/ 653 h 694"/>
                  <a:gd name="T44" fmla="*/ 75 w 414"/>
                  <a:gd name="T45" fmla="*/ 595 h 694"/>
                  <a:gd name="T46" fmla="*/ 40 w 414"/>
                  <a:gd name="T47" fmla="*/ 542 h 694"/>
                  <a:gd name="T48" fmla="*/ 40 w 414"/>
                  <a:gd name="T49" fmla="*/ 501 h 694"/>
                  <a:gd name="T50" fmla="*/ 63 w 414"/>
                  <a:gd name="T51" fmla="*/ 472 h 694"/>
                  <a:gd name="T52" fmla="*/ 98 w 414"/>
                  <a:gd name="T53" fmla="*/ 461 h 694"/>
                  <a:gd name="T54" fmla="*/ 151 w 414"/>
                  <a:gd name="T55" fmla="*/ 455 h 694"/>
                  <a:gd name="T56" fmla="*/ 209 w 414"/>
                  <a:gd name="T57" fmla="*/ 455 h 694"/>
                  <a:gd name="T58" fmla="*/ 280 w 414"/>
                  <a:gd name="T59" fmla="*/ 443 h 694"/>
                  <a:gd name="T60" fmla="*/ 315 w 414"/>
                  <a:gd name="T61" fmla="*/ 431 h 694"/>
                  <a:gd name="T62" fmla="*/ 332 w 414"/>
                  <a:gd name="T63" fmla="*/ 414 h 694"/>
                  <a:gd name="T64" fmla="*/ 326 w 414"/>
                  <a:gd name="T65" fmla="*/ 397 h 694"/>
                  <a:gd name="T66" fmla="*/ 274 w 414"/>
                  <a:gd name="T67" fmla="*/ 350 h 694"/>
                  <a:gd name="T68" fmla="*/ 191 w 414"/>
                  <a:gd name="T69" fmla="*/ 268 h 694"/>
                  <a:gd name="T70" fmla="*/ 116 w 414"/>
                  <a:gd name="T71" fmla="*/ 199 h 694"/>
                  <a:gd name="T72" fmla="*/ 34 w 414"/>
                  <a:gd name="T73" fmla="*/ 123 h 694"/>
                  <a:gd name="T74" fmla="*/ 5 w 414"/>
                  <a:gd name="T75" fmla="*/ 69 h 694"/>
                  <a:gd name="T76" fmla="*/ 0 w 414"/>
                  <a:gd name="T77" fmla="*/ 34 h 694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414"/>
                  <a:gd name="T118" fmla="*/ 0 h 694"/>
                  <a:gd name="T119" fmla="*/ 414 w 414"/>
                  <a:gd name="T120" fmla="*/ 694 h 694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414" h="694">
                    <a:moveTo>
                      <a:pt x="0" y="34"/>
                    </a:moveTo>
                    <a:lnTo>
                      <a:pt x="5" y="5"/>
                    </a:lnTo>
                    <a:lnTo>
                      <a:pt x="69" y="0"/>
                    </a:lnTo>
                    <a:lnTo>
                      <a:pt x="104" y="29"/>
                    </a:lnTo>
                    <a:lnTo>
                      <a:pt x="157" y="105"/>
                    </a:lnTo>
                    <a:lnTo>
                      <a:pt x="226" y="204"/>
                    </a:lnTo>
                    <a:lnTo>
                      <a:pt x="291" y="274"/>
                    </a:lnTo>
                    <a:lnTo>
                      <a:pt x="408" y="402"/>
                    </a:lnTo>
                    <a:lnTo>
                      <a:pt x="414" y="431"/>
                    </a:lnTo>
                    <a:lnTo>
                      <a:pt x="390" y="449"/>
                    </a:lnTo>
                    <a:lnTo>
                      <a:pt x="332" y="472"/>
                    </a:lnTo>
                    <a:lnTo>
                      <a:pt x="250" y="490"/>
                    </a:lnTo>
                    <a:lnTo>
                      <a:pt x="151" y="496"/>
                    </a:lnTo>
                    <a:lnTo>
                      <a:pt x="116" y="501"/>
                    </a:lnTo>
                    <a:lnTo>
                      <a:pt x="104" y="525"/>
                    </a:lnTo>
                    <a:lnTo>
                      <a:pt x="127" y="565"/>
                    </a:lnTo>
                    <a:lnTo>
                      <a:pt x="209" y="635"/>
                    </a:lnTo>
                    <a:lnTo>
                      <a:pt x="268" y="653"/>
                    </a:lnTo>
                    <a:lnTo>
                      <a:pt x="280" y="676"/>
                    </a:lnTo>
                    <a:lnTo>
                      <a:pt x="255" y="694"/>
                    </a:lnTo>
                    <a:lnTo>
                      <a:pt x="203" y="694"/>
                    </a:lnTo>
                    <a:lnTo>
                      <a:pt x="133" y="653"/>
                    </a:lnTo>
                    <a:lnTo>
                      <a:pt x="75" y="595"/>
                    </a:lnTo>
                    <a:lnTo>
                      <a:pt x="40" y="542"/>
                    </a:lnTo>
                    <a:lnTo>
                      <a:pt x="40" y="501"/>
                    </a:lnTo>
                    <a:lnTo>
                      <a:pt x="63" y="472"/>
                    </a:lnTo>
                    <a:lnTo>
                      <a:pt x="98" y="461"/>
                    </a:lnTo>
                    <a:lnTo>
                      <a:pt x="151" y="455"/>
                    </a:lnTo>
                    <a:lnTo>
                      <a:pt x="209" y="455"/>
                    </a:lnTo>
                    <a:lnTo>
                      <a:pt x="280" y="443"/>
                    </a:lnTo>
                    <a:lnTo>
                      <a:pt x="315" y="431"/>
                    </a:lnTo>
                    <a:lnTo>
                      <a:pt x="332" y="414"/>
                    </a:lnTo>
                    <a:lnTo>
                      <a:pt x="326" y="397"/>
                    </a:lnTo>
                    <a:lnTo>
                      <a:pt x="274" y="350"/>
                    </a:lnTo>
                    <a:lnTo>
                      <a:pt x="191" y="268"/>
                    </a:lnTo>
                    <a:lnTo>
                      <a:pt x="116" y="199"/>
                    </a:lnTo>
                    <a:lnTo>
                      <a:pt x="34" y="123"/>
                    </a:lnTo>
                    <a:lnTo>
                      <a:pt x="5" y="69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870" name="Freeform 16"/>
              <p:cNvSpPr>
                <a:spLocks/>
              </p:cNvSpPr>
              <p:nvPr/>
            </p:nvSpPr>
            <p:spPr bwMode="auto">
              <a:xfrm>
                <a:off x="5993" y="2151"/>
                <a:ext cx="449" cy="1046"/>
              </a:xfrm>
              <a:custGeom>
                <a:avLst/>
                <a:gdLst>
                  <a:gd name="T0" fmla="*/ 222 w 449"/>
                  <a:gd name="T1" fmla="*/ 0 h 1046"/>
                  <a:gd name="T2" fmla="*/ 286 w 449"/>
                  <a:gd name="T3" fmla="*/ 12 h 1046"/>
                  <a:gd name="T4" fmla="*/ 315 w 449"/>
                  <a:gd name="T5" fmla="*/ 59 h 1046"/>
                  <a:gd name="T6" fmla="*/ 309 w 449"/>
                  <a:gd name="T7" fmla="*/ 170 h 1046"/>
                  <a:gd name="T8" fmla="*/ 298 w 449"/>
                  <a:gd name="T9" fmla="*/ 287 h 1046"/>
                  <a:gd name="T10" fmla="*/ 298 w 449"/>
                  <a:gd name="T11" fmla="*/ 409 h 1046"/>
                  <a:gd name="T12" fmla="*/ 356 w 449"/>
                  <a:gd name="T13" fmla="*/ 555 h 1046"/>
                  <a:gd name="T14" fmla="*/ 402 w 449"/>
                  <a:gd name="T15" fmla="*/ 660 h 1046"/>
                  <a:gd name="T16" fmla="*/ 426 w 449"/>
                  <a:gd name="T17" fmla="*/ 766 h 1046"/>
                  <a:gd name="T18" fmla="*/ 420 w 449"/>
                  <a:gd name="T19" fmla="*/ 859 h 1046"/>
                  <a:gd name="T20" fmla="*/ 420 w 449"/>
                  <a:gd name="T21" fmla="*/ 894 h 1046"/>
                  <a:gd name="T22" fmla="*/ 443 w 449"/>
                  <a:gd name="T23" fmla="*/ 929 h 1046"/>
                  <a:gd name="T24" fmla="*/ 449 w 449"/>
                  <a:gd name="T25" fmla="*/ 964 h 1046"/>
                  <a:gd name="T26" fmla="*/ 432 w 449"/>
                  <a:gd name="T27" fmla="*/ 981 h 1046"/>
                  <a:gd name="T28" fmla="*/ 385 w 449"/>
                  <a:gd name="T29" fmla="*/ 970 h 1046"/>
                  <a:gd name="T30" fmla="*/ 298 w 449"/>
                  <a:gd name="T31" fmla="*/ 958 h 1046"/>
                  <a:gd name="T32" fmla="*/ 193 w 449"/>
                  <a:gd name="T33" fmla="*/ 981 h 1046"/>
                  <a:gd name="T34" fmla="*/ 123 w 449"/>
                  <a:gd name="T35" fmla="*/ 1022 h 1046"/>
                  <a:gd name="T36" fmla="*/ 88 w 449"/>
                  <a:gd name="T37" fmla="*/ 1046 h 1046"/>
                  <a:gd name="T38" fmla="*/ 53 w 449"/>
                  <a:gd name="T39" fmla="*/ 1046 h 1046"/>
                  <a:gd name="T40" fmla="*/ 0 w 449"/>
                  <a:gd name="T41" fmla="*/ 970 h 1046"/>
                  <a:gd name="T42" fmla="*/ 6 w 449"/>
                  <a:gd name="T43" fmla="*/ 958 h 1046"/>
                  <a:gd name="T44" fmla="*/ 112 w 449"/>
                  <a:gd name="T45" fmla="*/ 923 h 1046"/>
                  <a:gd name="T46" fmla="*/ 234 w 449"/>
                  <a:gd name="T47" fmla="*/ 906 h 1046"/>
                  <a:gd name="T48" fmla="*/ 321 w 449"/>
                  <a:gd name="T49" fmla="*/ 900 h 1046"/>
                  <a:gd name="T50" fmla="*/ 373 w 449"/>
                  <a:gd name="T51" fmla="*/ 900 h 1046"/>
                  <a:gd name="T52" fmla="*/ 385 w 449"/>
                  <a:gd name="T53" fmla="*/ 865 h 1046"/>
                  <a:gd name="T54" fmla="*/ 368 w 449"/>
                  <a:gd name="T55" fmla="*/ 766 h 1046"/>
                  <a:gd name="T56" fmla="*/ 327 w 449"/>
                  <a:gd name="T57" fmla="*/ 660 h 1046"/>
                  <a:gd name="T58" fmla="*/ 263 w 449"/>
                  <a:gd name="T59" fmla="*/ 526 h 1046"/>
                  <a:gd name="T60" fmla="*/ 210 w 449"/>
                  <a:gd name="T61" fmla="*/ 409 h 1046"/>
                  <a:gd name="T62" fmla="*/ 187 w 449"/>
                  <a:gd name="T63" fmla="*/ 304 h 1046"/>
                  <a:gd name="T64" fmla="*/ 181 w 449"/>
                  <a:gd name="T65" fmla="*/ 188 h 1046"/>
                  <a:gd name="T66" fmla="*/ 181 w 449"/>
                  <a:gd name="T67" fmla="*/ 76 h 1046"/>
                  <a:gd name="T68" fmla="*/ 205 w 449"/>
                  <a:gd name="T69" fmla="*/ 30 h 1046"/>
                  <a:gd name="T70" fmla="*/ 222 w 449"/>
                  <a:gd name="T71" fmla="*/ 0 h 104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49"/>
                  <a:gd name="T109" fmla="*/ 0 h 1046"/>
                  <a:gd name="T110" fmla="*/ 449 w 449"/>
                  <a:gd name="T111" fmla="*/ 1046 h 104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49" h="1046">
                    <a:moveTo>
                      <a:pt x="222" y="0"/>
                    </a:moveTo>
                    <a:lnTo>
                      <a:pt x="286" y="12"/>
                    </a:lnTo>
                    <a:lnTo>
                      <a:pt x="315" y="59"/>
                    </a:lnTo>
                    <a:lnTo>
                      <a:pt x="309" y="170"/>
                    </a:lnTo>
                    <a:lnTo>
                      <a:pt x="298" y="287"/>
                    </a:lnTo>
                    <a:lnTo>
                      <a:pt x="298" y="409"/>
                    </a:lnTo>
                    <a:lnTo>
                      <a:pt x="356" y="555"/>
                    </a:lnTo>
                    <a:lnTo>
                      <a:pt x="402" y="660"/>
                    </a:lnTo>
                    <a:lnTo>
                      <a:pt x="426" y="766"/>
                    </a:lnTo>
                    <a:lnTo>
                      <a:pt x="420" y="859"/>
                    </a:lnTo>
                    <a:lnTo>
                      <a:pt x="420" y="894"/>
                    </a:lnTo>
                    <a:lnTo>
                      <a:pt x="443" y="929"/>
                    </a:lnTo>
                    <a:lnTo>
                      <a:pt x="449" y="964"/>
                    </a:lnTo>
                    <a:lnTo>
                      <a:pt x="432" y="981"/>
                    </a:lnTo>
                    <a:lnTo>
                      <a:pt x="385" y="970"/>
                    </a:lnTo>
                    <a:lnTo>
                      <a:pt x="298" y="958"/>
                    </a:lnTo>
                    <a:lnTo>
                      <a:pt x="193" y="981"/>
                    </a:lnTo>
                    <a:lnTo>
                      <a:pt x="123" y="1022"/>
                    </a:lnTo>
                    <a:lnTo>
                      <a:pt x="88" y="1046"/>
                    </a:lnTo>
                    <a:lnTo>
                      <a:pt x="53" y="1046"/>
                    </a:lnTo>
                    <a:lnTo>
                      <a:pt x="0" y="970"/>
                    </a:lnTo>
                    <a:lnTo>
                      <a:pt x="6" y="958"/>
                    </a:lnTo>
                    <a:lnTo>
                      <a:pt x="112" y="923"/>
                    </a:lnTo>
                    <a:lnTo>
                      <a:pt x="234" y="906"/>
                    </a:lnTo>
                    <a:lnTo>
                      <a:pt x="321" y="900"/>
                    </a:lnTo>
                    <a:lnTo>
                      <a:pt x="373" y="900"/>
                    </a:lnTo>
                    <a:lnTo>
                      <a:pt x="385" y="865"/>
                    </a:lnTo>
                    <a:lnTo>
                      <a:pt x="368" y="766"/>
                    </a:lnTo>
                    <a:lnTo>
                      <a:pt x="327" y="660"/>
                    </a:lnTo>
                    <a:lnTo>
                      <a:pt x="263" y="526"/>
                    </a:lnTo>
                    <a:lnTo>
                      <a:pt x="210" y="409"/>
                    </a:lnTo>
                    <a:lnTo>
                      <a:pt x="187" y="304"/>
                    </a:lnTo>
                    <a:lnTo>
                      <a:pt x="181" y="188"/>
                    </a:lnTo>
                    <a:lnTo>
                      <a:pt x="181" y="76"/>
                    </a:lnTo>
                    <a:lnTo>
                      <a:pt x="205" y="30"/>
                    </a:lnTo>
                    <a:lnTo>
                      <a:pt x="222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871" name="Freeform 17"/>
              <p:cNvSpPr>
                <a:spLocks/>
              </p:cNvSpPr>
              <p:nvPr/>
            </p:nvSpPr>
            <p:spPr bwMode="auto">
              <a:xfrm>
                <a:off x="5772" y="2181"/>
                <a:ext cx="373" cy="870"/>
              </a:xfrm>
              <a:custGeom>
                <a:avLst/>
                <a:gdLst>
                  <a:gd name="T0" fmla="*/ 280 w 373"/>
                  <a:gd name="T1" fmla="*/ 0 h 870"/>
                  <a:gd name="T2" fmla="*/ 332 w 373"/>
                  <a:gd name="T3" fmla="*/ 0 h 870"/>
                  <a:gd name="T4" fmla="*/ 350 w 373"/>
                  <a:gd name="T5" fmla="*/ 35 h 870"/>
                  <a:gd name="T6" fmla="*/ 361 w 373"/>
                  <a:gd name="T7" fmla="*/ 112 h 870"/>
                  <a:gd name="T8" fmla="*/ 350 w 373"/>
                  <a:gd name="T9" fmla="*/ 193 h 870"/>
                  <a:gd name="T10" fmla="*/ 321 w 373"/>
                  <a:gd name="T11" fmla="*/ 356 h 870"/>
                  <a:gd name="T12" fmla="*/ 326 w 373"/>
                  <a:gd name="T13" fmla="*/ 426 h 870"/>
                  <a:gd name="T14" fmla="*/ 361 w 373"/>
                  <a:gd name="T15" fmla="*/ 566 h 870"/>
                  <a:gd name="T16" fmla="*/ 373 w 373"/>
                  <a:gd name="T17" fmla="*/ 665 h 870"/>
                  <a:gd name="T18" fmla="*/ 373 w 373"/>
                  <a:gd name="T19" fmla="*/ 742 h 870"/>
                  <a:gd name="T20" fmla="*/ 356 w 373"/>
                  <a:gd name="T21" fmla="*/ 759 h 870"/>
                  <a:gd name="T22" fmla="*/ 303 w 373"/>
                  <a:gd name="T23" fmla="*/ 771 h 870"/>
                  <a:gd name="T24" fmla="*/ 232 w 373"/>
                  <a:gd name="T25" fmla="*/ 788 h 870"/>
                  <a:gd name="T26" fmla="*/ 163 w 373"/>
                  <a:gd name="T27" fmla="*/ 823 h 870"/>
                  <a:gd name="T28" fmla="*/ 93 w 373"/>
                  <a:gd name="T29" fmla="*/ 870 h 870"/>
                  <a:gd name="T30" fmla="*/ 64 w 373"/>
                  <a:gd name="T31" fmla="*/ 870 h 870"/>
                  <a:gd name="T32" fmla="*/ 0 w 373"/>
                  <a:gd name="T33" fmla="*/ 818 h 870"/>
                  <a:gd name="T34" fmla="*/ 6 w 373"/>
                  <a:gd name="T35" fmla="*/ 794 h 870"/>
                  <a:gd name="T36" fmla="*/ 87 w 373"/>
                  <a:gd name="T37" fmla="*/ 759 h 870"/>
                  <a:gd name="T38" fmla="*/ 227 w 373"/>
                  <a:gd name="T39" fmla="*/ 724 h 870"/>
                  <a:gd name="T40" fmla="*/ 292 w 373"/>
                  <a:gd name="T41" fmla="*/ 700 h 870"/>
                  <a:gd name="T42" fmla="*/ 303 w 373"/>
                  <a:gd name="T43" fmla="*/ 677 h 870"/>
                  <a:gd name="T44" fmla="*/ 303 w 373"/>
                  <a:gd name="T45" fmla="*/ 578 h 870"/>
                  <a:gd name="T46" fmla="*/ 280 w 373"/>
                  <a:gd name="T47" fmla="*/ 450 h 870"/>
                  <a:gd name="T48" fmla="*/ 268 w 373"/>
                  <a:gd name="T49" fmla="*/ 368 h 870"/>
                  <a:gd name="T50" fmla="*/ 257 w 373"/>
                  <a:gd name="T51" fmla="*/ 240 h 870"/>
                  <a:gd name="T52" fmla="*/ 251 w 373"/>
                  <a:gd name="T53" fmla="*/ 100 h 870"/>
                  <a:gd name="T54" fmla="*/ 257 w 373"/>
                  <a:gd name="T55" fmla="*/ 35 h 870"/>
                  <a:gd name="T56" fmla="*/ 280 w 373"/>
                  <a:gd name="T57" fmla="*/ 0 h 87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73"/>
                  <a:gd name="T88" fmla="*/ 0 h 870"/>
                  <a:gd name="T89" fmla="*/ 373 w 373"/>
                  <a:gd name="T90" fmla="*/ 870 h 87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73" h="870">
                    <a:moveTo>
                      <a:pt x="280" y="0"/>
                    </a:moveTo>
                    <a:lnTo>
                      <a:pt x="332" y="0"/>
                    </a:lnTo>
                    <a:lnTo>
                      <a:pt x="350" y="35"/>
                    </a:lnTo>
                    <a:lnTo>
                      <a:pt x="361" y="112"/>
                    </a:lnTo>
                    <a:lnTo>
                      <a:pt x="350" y="193"/>
                    </a:lnTo>
                    <a:lnTo>
                      <a:pt x="321" y="356"/>
                    </a:lnTo>
                    <a:lnTo>
                      <a:pt x="326" y="426"/>
                    </a:lnTo>
                    <a:lnTo>
                      <a:pt x="361" y="566"/>
                    </a:lnTo>
                    <a:lnTo>
                      <a:pt x="373" y="665"/>
                    </a:lnTo>
                    <a:lnTo>
                      <a:pt x="373" y="742"/>
                    </a:lnTo>
                    <a:lnTo>
                      <a:pt x="356" y="759"/>
                    </a:lnTo>
                    <a:lnTo>
                      <a:pt x="303" y="771"/>
                    </a:lnTo>
                    <a:lnTo>
                      <a:pt x="232" y="788"/>
                    </a:lnTo>
                    <a:lnTo>
                      <a:pt x="163" y="823"/>
                    </a:lnTo>
                    <a:lnTo>
                      <a:pt x="93" y="870"/>
                    </a:lnTo>
                    <a:lnTo>
                      <a:pt x="64" y="870"/>
                    </a:lnTo>
                    <a:lnTo>
                      <a:pt x="0" y="818"/>
                    </a:lnTo>
                    <a:lnTo>
                      <a:pt x="6" y="794"/>
                    </a:lnTo>
                    <a:lnTo>
                      <a:pt x="87" y="759"/>
                    </a:lnTo>
                    <a:lnTo>
                      <a:pt x="227" y="724"/>
                    </a:lnTo>
                    <a:lnTo>
                      <a:pt x="292" y="700"/>
                    </a:lnTo>
                    <a:lnTo>
                      <a:pt x="303" y="677"/>
                    </a:lnTo>
                    <a:lnTo>
                      <a:pt x="303" y="578"/>
                    </a:lnTo>
                    <a:lnTo>
                      <a:pt x="280" y="450"/>
                    </a:lnTo>
                    <a:lnTo>
                      <a:pt x="268" y="368"/>
                    </a:lnTo>
                    <a:lnTo>
                      <a:pt x="257" y="240"/>
                    </a:lnTo>
                    <a:lnTo>
                      <a:pt x="251" y="100"/>
                    </a:lnTo>
                    <a:lnTo>
                      <a:pt x="257" y="35"/>
                    </a:lnTo>
                    <a:lnTo>
                      <a:pt x="28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872" name="Freeform 18"/>
              <p:cNvSpPr>
                <a:spLocks/>
              </p:cNvSpPr>
              <p:nvPr/>
            </p:nvSpPr>
            <p:spPr bwMode="auto">
              <a:xfrm>
                <a:off x="5760" y="901"/>
                <a:ext cx="612" cy="776"/>
              </a:xfrm>
              <a:custGeom>
                <a:avLst/>
                <a:gdLst>
                  <a:gd name="T0" fmla="*/ 326 w 612"/>
                  <a:gd name="T1" fmla="*/ 776 h 776"/>
                  <a:gd name="T2" fmla="*/ 355 w 612"/>
                  <a:gd name="T3" fmla="*/ 740 h 776"/>
                  <a:gd name="T4" fmla="*/ 344 w 612"/>
                  <a:gd name="T5" fmla="*/ 688 h 776"/>
                  <a:gd name="T6" fmla="*/ 321 w 612"/>
                  <a:gd name="T7" fmla="*/ 618 h 776"/>
                  <a:gd name="T8" fmla="*/ 232 w 612"/>
                  <a:gd name="T9" fmla="*/ 536 h 776"/>
                  <a:gd name="T10" fmla="*/ 145 w 612"/>
                  <a:gd name="T11" fmla="*/ 461 h 776"/>
                  <a:gd name="T12" fmla="*/ 104 w 612"/>
                  <a:gd name="T13" fmla="*/ 379 h 776"/>
                  <a:gd name="T14" fmla="*/ 87 w 612"/>
                  <a:gd name="T15" fmla="*/ 251 h 776"/>
                  <a:gd name="T16" fmla="*/ 186 w 612"/>
                  <a:gd name="T17" fmla="*/ 216 h 776"/>
                  <a:gd name="T18" fmla="*/ 344 w 612"/>
                  <a:gd name="T19" fmla="*/ 199 h 776"/>
                  <a:gd name="T20" fmla="*/ 408 w 612"/>
                  <a:gd name="T21" fmla="*/ 205 h 776"/>
                  <a:gd name="T22" fmla="*/ 425 w 612"/>
                  <a:gd name="T23" fmla="*/ 222 h 776"/>
                  <a:gd name="T24" fmla="*/ 454 w 612"/>
                  <a:gd name="T25" fmla="*/ 193 h 776"/>
                  <a:gd name="T26" fmla="*/ 443 w 612"/>
                  <a:gd name="T27" fmla="*/ 164 h 776"/>
                  <a:gd name="T28" fmla="*/ 460 w 612"/>
                  <a:gd name="T29" fmla="*/ 111 h 776"/>
                  <a:gd name="T30" fmla="*/ 507 w 612"/>
                  <a:gd name="T31" fmla="*/ 64 h 776"/>
                  <a:gd name="T32" fmla="*/ 542 w 612"/>
                  <a:gd name="T33" fmla="*/ 52 h 776"/>
                  <a:gd name="T34" fmla="*/ 588 w 612"/>
                  <a:gd name="T35" fmla="*/ 81 h 776"/>
                  <a:gd name="T36" fmla="*/ 612 w 612"/>
                  <a:gd name="T37" fmla="*/ 52 h 776"/>
                  <a:gd name="T38" fmla="*/ 571 w 612"/>
                  <a:gd name="T39" fmla="*/ 0 h 776"/>
                  <a:gd name="T40" fmla="*/ 518 w 612"/>
                  <a:gd name="T41" fmla="*/ 0 h 776"/>
                  <a:gd name="T42" fmla="*/ 454 w 612"/>
                  <a:gd name="T43" fmla="*/ 29 h 776"/>
                  <a:gd name="T44" fmla="*/ 414 w 612"/>
                  <a:gd name="T45" fmla="*/ 105 h 776"/>
                  <a:gd name="T46" fmla="*/ 361 w 612"/>
                  <a:gd name="T47" fmla="*/ 141 h 776"/>
                  <a:gd name="T48" fmla="*/ 280 w 612"/>
                  <a:gd name="T49" fmla="*/ 152 h 776"/>
                  <a:gd name="T50" fmla="*/ 133 w 612"/>
                  <a:gd name="T51" fmla="*/ 170 h 776"/>
                  <a:gd name="T52" fmla="*/ 17 w 612"/>
                  <a:gd name="T53" fmla="*/ 205 h 776"/>
                  <a:gd name="T54" fmla="*/ 0 w 612"/>
                  <a:gd name="T55" fmla="*/ 234 h 776"/>
                  <a:gd name="T56" fmla="*/ 11 w 612"/>
                  <a:gd name="T57" fmla="*/ 327 h 776"/>
                  <a:gd name="T58" fmla="*/ 52 w 612"/>
                  <a:gd name="T59" fmla="*/ 455 h 776"/>
                  <a:gd name="T60" fmla="*/ 110 w 612"/>
                  <a:gd name="T61" fmla="*/ 560 h 776"/>
                  <a:gd name="T62" fmla="*/ 168 w 612"/>
                  <a:gd name="T63" fmla="*/ 653 h 776"/>
                  <a:gd name="T64" fmla="*/ 221 w 612"/>
                  <a:gd name="T65" fmla="*/ 717 h 776"/>
                  <a:gd name="T66" fmla="*/ 274 w 612"/>
                  <a:gd name="T67" fmla="*/ 764 h 776"/>
                  <a:gd name="T68" fmla="*/ 326 w 612"/>
                  <a:gd name="T69" fmla="*/ 776 h 77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612"/>
                  <a:gd name="T106" fmla="*/ 0 h 776"/>
                  <a:gd name="T107" fmla="*/ 612 w 612"/>
                  <a:gd name="T108" fmla="*/ 776 h 77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612" h="776">
                    <a:moveTo>
                      <a:pt x="326" y="776"/>
                    </a:moveTo>
                    <a:lnTo>
                      <a:pt x="355" y="740"/>
                    </a:lnTo>
                    <a:lnTo>
                      <a:pt x="344" y="688"/>
                    </a:lnTo>
                    <a:lnTo>
                      <a:pt x="321" y="618"/>
                    </a:lnTo>
                    <a:lnTo>
                      <a:pt x="232" y="536"/>
                    </a:lnTo>
                    <a:lnTo>
                      <a:pt x="145" y="461"/>
                    </a:lnTo>
                    <a:lnTo>
                      <a:pt x="104" y="379"/>
                    </a:lnTo>
                    <a:lnTo>
                      <a:pt x="87" y="251"/>
                    </a:lnTo>
                    <a:lnTo>
                      <a:pt x="186" y="216"/>
                    </a:lnTo>
                    <a:lnTo>
                      <a:pt x="344" y="199"/>
                    </a:lnTo>
                    <a:lnTo>
                      <a:pt x="408" y="205"/>
                    </a:lnTo>
                    <a:lnTo>
                      <a:pt x="425" y="222"/>
                    </a:lnTo>
                    <a:lnTo>
                      <a:pt x="454" y="193"/>
                    </a:lnTo>
                    <a:lnTo>
                      <a:pt x="443" y="164"/>
                    </a:lnTo>
                    <a:lnTo>
                      <a:pt x="460" y="111"/>
                    </a:lnTo>
                    <a:lnTo>
                      <a:pt x="507" y="64"/>
                    </a:lnTo>
                    <a:lnTo>
                      <a:pt x="542" y="52"/>
                    </a:lnTo>
                    <a:lnTo>
                      <a:pt x="588" y="81"/>
                    </a:lnTo>
                    <a:lnTo>
                      <a:pt x="612" y="52"/>
                    </a:lnTo>
                    <a:lnTo>
                      <a:pt x="571" y="0"/>
                    </a:lnTo>
                    <a:lnTo>
                      <a:pt x="518" y="0"/>
                    </a:lnTo>
                    <a:lnTo>
                      <a:pt x="454" y="29"/>
                    </a:lnTo>
                    <a:lnTo>
                      <a:pt x="414" y="105"/>
                    </a:lnTo>
                    <a:lnTo>
                      <a:pt x="361" y="141"/>
                    </a:lnTo>
                    <a:lnTo>
                      <a:pt x="280" y="152"/>
                    </a:lnTo>
                    <a:lnTo>
                      <a:pt x="133" y="170"/>
                    </a:lnTo>
                    <a:lnTo>
                      <a:pt x="17" y="205"/>
                    </a:lnTo>
                    <a:lnTo>
                      <a:pt x="0" y="234"/>
                    </a:lnTo>
                    <a:lnTo>
                      <a:pt x="11" y="327"/>
                    </a:lnTo>
                    <a:lnTo>
                      <a:pt x="52" y="455"/>
                    </a:lnTo>
                    <a:lnTo>
                      <a:pt x="110" y="560"/>
                    </a:lnTo>
                    <a:lnTo>
                      <a:pt x="168" y="653"/>
                    </a:lnTo>
                    <a:lnTo>
                      <a:pt x="221" y="717"/>
                    </a:lnTo>
                    <a:lnTo>
                      <a:pt x="274" y="764"/>
                    </a:lnTo>
                    <a:lnTo>
                      <a:pt x="326" y="776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1864" name="Group 19"/>
            <p:cNvGrpSpPr>
              <a:grpSpLocks/>
            </p:cNvGrpSpPr>
            <p:nvPr/>
          </p:nvGrpSpPr>
          <p:grpSpPr bwMode="auto">
            <a:xfrm>
              <a:off x="6571" y="720"/>
              <a:ext cx="210" cy="264"/>
              <a:chOff x="6571" y="720"/>
              <a:chExt cx="210" cy="264"/>
            </a:xfrm>
          </p:grpSpPr>
          <p:sp>
            <p:nvSpPr>
              <p:cNvPr id="121865" name="Freeform 20"/>
              <p:cNvSpPr>
                <a:spLocks/>
              </p:cNvSpPr>
              <p:nvPr/>
            </p:nvSpPr>
            <p:spPr bwMode="auto">
              <a:xfrm>
                <a:off x="6612" y="720"/>
                <a:ext cx="169" cy="192"/>
              </a:xfrm>
              <a:custGeom>
                <a:avLst/>
                <a:gdLst>
                  <a:gd name="T0" fmla="*/ 52 w 169"/>
                  <a:gd name="T1" fmla="*/ 12 h 192"/>
                  <a:gd name="T2" fmla="*/ 99 w 169"/>
                  <a:gd name="T3" fmla="*/ 0 h 192"/>
                  <a:gd name="T4" fmla="*/ 157 w 169"/>
                  <a:gd name="T5" fmla="*/ 17 h 192"/>
                  <a:gd name="T6" fmla="*/ 169 w 169"/>
                  <a:gd name="T7" fmla="*/ 58 h 192"/>
                  <a:gd name="T8" fmla="*/ 163 w 169"/>
                  <a:gd name="T9" fmla="*/ 111 h 192"/>
                  <a:gd name="T10" fmla="*/ 134 w 169"/>
                  <a:gd name="T11" fmla="*/ 145 h 192"/>
                  <a:gd name="T12" fmla="*/ 93 w 169"/>
                  <a:gd name="T13" fmla="*/ 151 h 192"/>
                  <a:gd name="T14" fmla="*/ 52 w 169"/>
                  <a:gd name="T15" fmla="*/ 151 h 192"/>
                  <a:gd name="T16" fmla="*/ 34 w 169"/>
                  <a:gd name="T17" fmla="*/ 169 h 192"/>
                  <a:gd name="T18" fmla="*/ 34 w 169"/>
                  <a:gd name="T19" fmla="*/ 180 h 192"/>
                  <a:gd name="T20" fmla="*/ 23 w 169"/>
                  <a:gd name="T21" fmla="*/ 192 h 192"/>
                  <a:gd name="T22" fmla="*/ 0 w 169"/>
                  <a:gd name="T23" fmla="*/ 186 h 192"/>
                  <a:gd name="T24" fmla="*/ 5 w 169"/>
                  <a:gd name="T25" fmla="*/ 157 h 192"/>
                  <a:gd name="T26" fmla="*/ 23 w 169"/>
                  <a:gd name="T27" fmla="*/ 134 h 192"/>
                  <a:gd name="T28" fmla="*/ 58 w 169"/>
                  <a:gd name="T29" fmla="*/ 116 h 192"/>
                  <a:gd name="T30" fmla="*/ 93 w 169"/>
                  <a:gd name="T31" fmla="*/ 122 h 192"/>
                  <a:gd name="T32" fmla="*/ 122 w 169"/>
                  <a:gd name="T33" fmla="*/ 116 h 192"/>
                  <a:gd name="T34" fmla="*/ 139 w 169"/>
                  <a:gd name="T35" fmla="*/ 87 h 192"/>
                  <a:gd name="T36" fmla="*/ 139 w 169"/>
                  <a:gd name="T37" fmla="*/ 52 h 192"/>
                  <a:gd name="T38" fmla="*/ 122 w 169"/>
                  <a:gd name="T39" fmla="*/ 35 h 192"/>
                  <a:gd name="T40" fmla="*/ 99 w 169"/>
                  <a:gd name="T41" fmla="*/ 35 h 192"/>
                  <a:gd name="T42" fmla="*/ 75 w 169"/>
                  <a:gd name="T43" fmla="*/ 41 h 192"/>
                  <a:gd name="T44" fmla="*/ 58 w 169"/>
                  <a:gd name="T45" fmla="*/ 52 h 192"/>
                  <a:gd name="T46" fmla="*/ 40 w 169"/>
                  <a:gd name="T47" fmla="*/ 41 h 192"/>
                  <a:gd name="T48" fmla="*/ 52 w 169"/>
                  <a:gd name="T49" fmla="*/ 12 h 19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69"/>
                  <a:gd name="T76" fmla="*/ 0 h 192"/>
                  <a:gd name="T77" fmla="*/ 169 w 169"/>
                  <a:gd name="T78" fmla="*/ 192 h 192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69" h="192">
                    <a:moveTo>
                      <a:pt x="52" y="12"/>
                    </a:moveTo>
                    <a:lnTo>
                      <a:pt x="99" y="0"/>
                    </a:lnTo>
                    <a:lnTo>
                      <a:pt x="157" y="17"/>
                    </a:lnTo>
                    <a:lnTo>
                      <a:pt x="169" y="58"/>
                    </a:lnTo>
                    <a:lnTo>
                      <a:pt x="163" y="111"/>
                    </a:lnTo>
                    <a:lnTo>
                      <a:pt x="134" y="145"/>
                    </a:lnTo>
                    <a:lnTo>
                      <a:pt x="93" y="151"/>
                    </a:lnTo>
                    <a:lnTo>
                      <a:pt x="52" y="151"/>
                    </a:lnTo>
                    <a:lnTo>
                      <a:pt x="34" y="169"/>
                    </a:lnTo>
                    <a:lnTo>
                      <a:pt x="34" y="180"/>
                    </a:lnTo>
                    <a:lnTo>
                      <a:pt x="23" y="192"/>
                    </a:lnTo>
                    <a:lnTo>
                      <a:pt x="0" y="186"/>
                    </a:lnTo>
                    <a:lnTo>
                      <a:pt x="5" y="157"/>
                    </a:lnTo>
                    <a:lnTo>
                      <a:pt x="23" y="134"/>
                    </a:lnTo>
                    <a:lnTo>
                      <a:pt x="58" y="116"/>
                    </a:lnTo>
                    <a:lnTo>
                      <a:pt x="93" y="122"/>
                    </a:lnTo>
                    <a:lnTo>
                      <a:pt x="122" y="116"/>
                    </a:lnTo>
                    <a:lnTo>
                      <a:pt x="139" y="87"/>
                    </a:lnTo>
                    <a:lnTo>
                      <a:pt x="139" y="52"/>
                    </a:lnTo>
                    <a:lnTo>
                      <a:pt x="122" y="35"/>
                    </a:lnTo>
                    <a:lnTo>
                      <a:pt x="99" y="35"/>
                    </a:lnTo>
                    <a:lnTo>
                      <a:pt x="75" y="41"/>
                    </a:lnTo>
                    <a:lnTo>
                      <a:pt x="58" y="52"/>
                    </a:lnTo>
                    <a:lnTo>
                      <a:pt x="40" y="41"/>
                    </a:lnTo>
                    <a:lnTo>
                      <a:pt x="52" y="12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866" name="Oval 21"/>
              <p:cNvSpPr>
                <a:spLocks noChangeArrowheads="1"/>
              </p:cNvSpPr>
              <p:nvPr/>
            </p:nvSpPr>
            <p:spPr bwMode="auto">
              <a:xfrm>
                <a:off x="6571" y="936"/>
                <a:ext cx="49" cy="48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endParaRPr lang="en-US" altLang="en-US"/>
              </a:p>
            </p:txBody>
          </p:sp>
        </p:grpSp>
      </p:grpSp>
      <p:sp>
        <p:nvSpPr>
          <p:cNvPr id="2" name="Rectangle 2">
            <a:extLst>
              <a:ext uri="{FF2B5EF4-FFF2-40B4-BE49-F238E27FC236}">
                <a16:creationId xmlns:a16="http://schemas.microsoft.com/office/drawing/2014/main" id="{BD923F19-9768-A9F7-6C3D-0056E605A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-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kern="0"/>
              <a:t>Classifying Functions</a:t>
            </a:r>
            <a:endParaRPr lang="en-CA" altLang="en-US" kern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026B704-68F1-F39E-1687-8B2C51DB4413}"/>
              </a:ext>
            </a:extLst>
          </p:cNvPr>
          <p:cNvGrpSpPr/>
          <p:nvPr/>
        </p:nvGrpSpPr>
        <p:grpSpPr>
          <a:xfrm>
            <a:off x="1371600" y="3657600"/>
            <a:ext cx="4038600" cy="904220"/>
            <a:chOff x="1371600" y="3657600"/>
            <a:chExt cx="4038600" cy="904220"/>
          </a:xfrm>
        </p:grpSpPr>
        <p:sp>
          <p:nvSpPr>
            <p:cNvPr id="14" name="AutoShape 3">
              <a:extLst>
                <a:ext uri="{FF2B5EF4-FFF2-40B4-BE49-F238E27FC236}">
                  <a16:creationId xmlns:a16="http://schemas.microsoft.com/office/drawing/2014/main" id="{5D7BA54C-B77E-CBE0-C07D-4427AAD91642}"/>
                </a:ext>
              </a:extLst>
            </p:cNvPr>
            <p:cNvSpPr>
              <a:spLocks/>
            </p:cNvSpPr>
            <p:nvPr/>
          </p:nvSpPr>
          <p:spPr bwMode="auto">
            <a:xfrm rot="16200000" flipV="1">
              <a:off x="3162300" y="1866900"/>
              <a:ext cx="457200" cy="4038600"/>
            </a:xfrm>
            <a:prstGeom prst="leftBrace">
              <a:avLst>
                <a:gd name="adj1" fmla="val 73611"/>
                <a:gd name="adj2" fmla="val 50000"/>
              </a:avLst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/>
            </a:p>
          </p:txBody>
        </p:sp>
        <p:sp>
          <p:nvSpPr>
            <p:cNvPr id="15" name="Text Box 4">
              <a:extLst>
                <a:ext uri="{FF2B5EF4-FFF2-40B4-BE49-F238E27FC236}">
                  <a16:creationId xmlns:a16="http://schemas.microsoft.com/office/drawing/2014/main" id="{8A960F81-40A0-24B1-EDB3-AF0ECD7EAE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0800" y="4038600"/>
              <a:ext cx="159851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dirty="0">
                  <a:solidFill>
                    <a:schemeClr val="hlink"/>
                  </a:solidFill>
                </a:rPr>
                <a:t>Quadratic</a:t>
              </a:r>
              <a:endParaRPr lang="en-CA" altLang="en-US" sz="2800" dirty="0">
                <a:solidFill>
                  <a:schemeClr val="hlink"/>
                </a:solidFill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2949F4EC-2D3B-7364-0C87-75F0BA83F923}"/>
              </a:ext>
            </a:extLst>
          </p:cNvPr>
          <p:cNvGrpSpPr/>
          <p:nvPr/>
        </p:nvGrpSpPr>
        <p:grpSpPr>
          <a:xfrm>
            <a:off x="4108450" y="3062288"/>
            <a:ext cx="2823119" cy="586362"/>
            <a:chOff x="4108450" y="3062288"/>
            <a:chExt cx="2823119" cy="586362"/>
          </a:xfrm>
        </p:grpSpPr>
        <p:sp>
          <p:nvSpPr>
            <p:cNvPr id="5" name="Text Box 6">
              <a:extLst>
                <a:ext uri="{FF2B5EF4-FFF2-40B4-BE49-F238E27FC236}">
                  <a16:creationId xmlns:a16="http://schemas.microsoft.com/office/drawing/2014/main" id="{C81F7728-31E2-2500-0592-F2675B9882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08450" y="3062288"/>
              <a:ext cx="679994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dirty="0">
                  <a:solidFill>
                    <a:schemeClr val="accent2"/>
                  </a:solidFill>
                </a:rPr>
                <a:t>3</a:t>
              </a:r>
              <a:r>
                <a:rPr lang="en-US" altLang="en-US" dirty="0">
                  <a:solidFill>
                    <a:schemeClr val="accent2"/>
                  </a:solidFill>
                </a:rPr>
                <a:t>n</a:t>
              </a:r>
              <a:r>
                <a:rPr lang="en-US" altLang="en-US" baseline="30000" dirty="0">
                  <a:solidFill>
                    <a:schemeClr val="accent2"/>
                  </a:solidFill>
                </a:rPr>
                <a:t>2</a:t>
              </a:r>
              <a:endParaRPr lang="en-CA" altLang="en-US" baseline="30000" dirty="0">
                <a:solidFill>
                  <a:schemeClr val="accent2"/>
                </a:solidFill>
              </a:endParaRPr>
            </a:p>
          </p:txBody>
        </p:sp>
        <p:sp>
          <p:nvSpPr>
            <p:cNvPr id="6" name="Text Box 7">
              <a:extLst>
                <a:ext uri="{FF2B5EF4-FFF2-40B4-BE49-F238E27FC236}">
                  <a16:creationId xmlns:a16="http://schemas.microsoft.com/office/drawing/2014/main" id="{0CB528DB-37B3-894D-E482-444C028C76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51575" y="3063875"/>
              <a:ext cx="679994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3</a:t>
              </a:r>
              <a:r>
                <a:rPr lang="en-US" altLang="en-US" dirty="0">
                  <a:solidFill>
                    <a:schemeClr val="accent2"/>
                  </a:solidFill>
                </a:rPr>
                <a:t>n</a:t>
              </a:r>
              <a:r>
                <a:rPr lang="en-US" altLang="en-US" baseline="30000" dirty="0">
                  <a:solidFill>
                    <a:schemeClr val="accent2"/>
                  </a:solidFill>
                </a:rPr>
                <a:t>3</a:t>
              </a:r>
              <a:endParaRPr lang="en-CA" altLang="en-US" baseline="30000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7" name="Text Box 8">
            <a:extLst>
              <a:ext uri="{FF2B5EF4-FFF2-40B4-BE49-F238E27FC236}">
                <a16:creationId xmlns:a16="http://schemas.microsoft.com/office/drawing/2014/main" id="{56AA0AFF-88A5-470B-E82B-4F69FCE338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2925" y="3062288"/>
            <a:ext cx="52610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chemeClr val="accent2"/>
                </a:solidFill>
              </a:rPr>
              <a:t>n</a:t>
            </a:r>
            <a:r>
              <a:rPr lang="en-US" altLang="en-US" baseline="30000" dirty="0">
                <a:solidFill>
                  <a:schemeClr val="accent2"/>
                </a:solidFill>
              </a:rPr>
              <a:t>2</a:t>
            </a:r>
            <a:endParaRPr lang="en-CA" altLang="en-US" baseline="30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578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69636" y="1553385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200" dirty="0">
                <a:solidFill>
                  <a:schemeClr val="tx1"/>
                </a:solidFill>
              </a:rPr>
              <a:t>Which are more alike?</a:t>
            </a:r>
            <a:endParaRPr lang="en-CA" altLang="en-US" sz="3200" dirty="0">
              <a:solidFill>
                <a:schemeClr val="tx1"/>
              </a:solidFill>
            </a:endParaRPr>
          </a:p>
        </p:txBody>
      </p:sp>
      <p:grpSp>
        <p:nvGrpSpPr>
          <p:cNvPr id="121862" name="Group 11"/>
          <p:cNvGrpSpPr>
            <a:grpSpLocks/>
          </p:cNvGrpSpPr>
          <p:nvPr/>
        </p:nvGrpSpPr>
        <p:grpSpPr bwMode="auto">
          <a:xfrm>
            <a:off x="5257800" y="4648200"/>
            <a:ext cx="401638" cy="1143000"/>
            <a:chOff x="5760" y="720"/>
            <a:chExt cx="1021" cy="2477"/>
          </a:xfrm>
        </p:grpSpPr>
        <p:grpSp>
          <p:nvGrpSpPr>
            <p:cNvPr id="121863" name="Group 12"/>
            <p:cNvGrpSpPr>
              <a:grpSpLocks/>
            </p:cNvGrpSpPr>
            <p:nvPr/>
          </p:nvGrpSpPr>
          <p:grpSpPr bwMode="auto">
            <a:xfrm>
              <a:off x="5760" y="901"/>
              <a:ext cx="916" cy="2296"/>
              <a:chOff x="5760" y="901"/>
              <a:chExt cx="916" cy="2296"/>
            </a:xfrm>
          </p:grpSpPr>
          <p:sp>
            <p:nvSpPr>
              <p:cNvPr id="121867" name="Freeform 13"/>
              <p:cNvSpPr>
                <a:spLocks/>
              </p:cNvSpPr>
              <p:nvPr/>
            </p:nvSpPr>
            <p:spPr bwMode="auto">
              <a:xfrm>
                <a:off x="5993" y="991"/>
                <a:ext cx="538" cy="525"/>
              </a:xfrm>
              <a:custGeom>
                <a:avLst/>
                <a:gdLst>
                  <a:gd name="T0" fmla="*/ 164 w 538"/>
                  <a:gd name="T1" fmla="*/ 222 h 525"/>
                  <a:gd name="T2" fmla="*/ 211 w 538"/>
                  <a:gd name="T3" fmla="*/ 152 h 525"/>
                  <a:gd name="T4" fmla="*/ 263 w 538"/>
                  <a:gd name="T5" fmla="*/ 100 h 525"/>
                  <a:gd name="T6" fmla="*/ 316 w 538"/>
                  <a:gd name="T7" fmla="*/ 35 h 525"/>
                  <a:gd name="T8" fmla="*/ 380 w 538"/>
                  <a:gd name="T9" fmla="*/ 6 h 525"/>
                  <a:gd name="T10" fmla="*/ 432 w 538"/>
                  <a:gd name="T11" fmla="*/ 0 h 525"/>
                  <a:gd name="T12" fmla="*/ 485 w 538"/>
                  <a:gd name="T13" fmla="*/ 17 h 525"/>
                  <a:gd name="T14" fmla="*/ 514 w 538"/>
                  <a:gd name="T15" fmla="*/ 59 h 525"/>
                  <a:gd name="T16" fmla="*/ 538 w 538"/>
                  <a:gd name="T17" fmla="*/ 135 h 525"/>
                  <a:gd name="T18" fmla="*/ 531 w 538"/>
                  <a:gd name="T19" fmla="*/ 216 h 525"/>
                  <a:gd name="T20" fmla="*/ 508 w 538"/>
                  <a:gd name="T21" fmla="*/ 286 h 525"/>
                  <a:gd name="T22" fmla="*/ 450 w 538"/>
                  <a:gd name="T23" fmla="*/ 368 h 525"/>
                  <a:gd name="T24" fmla="*/ 386 w 538"/>
                  <a:gd name="T25" fmla="*/ 426 h 525"/>
                  <a:gd name="T26" fmla="*/ 316 w 538"/>
                  <a:gd name="T27" fmla="*/ 478 h 525"/>
                  <a:gd name="T28" fmla="*/ 240 w 538"/>
                  <a:gd name="T29" fmla="*/ 513 h 525"/>
                  <a:gd name="T30" fmla="*/ 176 w 538"/>
                  <a:gd name="T31" fmla="*/ 525 h 525"/>
                  <a:gd name="T32" fmla="*/ 147 w 538"/>
                  <a:gd name="T33" fmla="*/ 508 h 525"/>
                  <a:gd name="T34" fmla="*/ 123 w 538"/>
                  <a:gd name="T35" fmla="*/ 438 h 525"/>
                  <a:gd name="T36" fmla="*/ 129 w 538"/>
                  <a:gd name="T37" fmla="*/ 345 h 525"/>
                  <a:gd name="T38" fmla="*/ 17 w 538"/>
                  <a:gd name="T39" fmla="*/ 350 h 525"/>
                  <a:gd name="T40" fmla="*/ 0 w 538"/>
                  <a:gd name="T41" fmla="*/ 333 h 525"/>
                  <a:gd name="T42" fmla="*/ 17 w 538"/>
                  <a:gd name="T43" fmla="*/ 298 h 525"/>
                  <a:gd name="T44" fmla="*/ 135 w 538"/>
                  <a:gd name="T45" fmla="*/ 292 h 525"/>
                  <a:gd name="T46" fmla="*/ 164 w 538"/>
                  <a:gd name="T47" fmla="*/ 222 h 525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38"/>
                  <a:gd name="T73" fmla="*/ 0 h 525"/>
                  <a:gd name="T74" fmla="*/ 538 w 538"/>
                  <a:gd name="T75" fmla="*/ 525 h 525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38" h="525">
                    <a:moveTo>
                      <a:pt x="164" y="222"/>
                    </a:moveTo>
                    <a:lnTo>
                      <a:pt x="211" y="152"/>
                    </a:lnTo>
                    <a:lnTo>
                      <a:pt x="263" y="100"/>
                    </a:lnTo>
                    <a:lnTo>
                      <a:pt x="316" y="35"/>
                    </a:lnTo>
                    <a:lnTo>
                      <a:pt x="380" y="6"/>
                    </a:lnTo>
                    <a:lnTo>
                      <a:pt x="432" y="0"/>
                    </a:lnTo>
                    <a:lnTo>
                      <a:pt x="485" y="17"/>
                    </a:lnTo>
                    <a:lnTo>
                      <a:pt x="514" y="59"/>
                    </a:lnTo>
                    <a:lnTo>
                      <a:pt x="538" y="135"/>
                    </a:lnTo>
                    <a:lnTo>
                      <a:pt x="531" y="216"/>
                    </a:lnTo>
                    <a:lnTo>
                      <a:pt x="508" y="286"/>
                    </a:lnTo>
                    <a:lnTo>
                      <a:pt x="450" y="368"/>
                    </a:lnTo>
                    <a:lnTo>
                      <a:pt x="386" y="426"/>
                    </a:lnTo>
                    <a:lnTo>
                      <a:pt x="316" y="478"/>
                    </a:lnTo>
                    <a:lnTo>
                      <a:pt x="240" y="513"/>
                    </a:lnTo>
                    <a:lnTo>
                      <a:pt x="176" y="525"/>
                    </a:lnTo>
                    <a:lnTo>
                      <a:pt x="147" y="508"/>
                    </a:lnTo>
                    <a:lnTo>
                      <a:pt x="123" y="438"/>
                    </a:lnTo>
                    <a:lnTo>
                      <a:pt x="129" y="345"/>
                    </a:lnTo>
                    <a:lnTo>
                      <a:pt x="17" y="350"/>
                    </a:lnTo>
                    <a:lnTo>
                      <a:pt x="0" y="333"/>
                    </a:lnTo>
                    <a:lnTo>
                      <a:pt x="17" y="298"/>
                    </a:lnTo>
                    <a:lnTo>
                      <a:pt x="135" y="292"/>
                    </a:lnTo>
                    <a:lnTo>
                      <a:pt x="164" y="222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868" name="Freeform 14"/>
              <p:cNvSpPr>
                <a:spLocks/>
              </p:cNvSpPr>
              <p:nvPr/>
            </p:nvSpPr>
            <p:spPr bwMode="auto">
              <a:xfrm>
                <a:off x="5964" y="1544"/>
                <a:ext cx="373" cy="772"/>
              </a:xfrm>
              <a:custGeom>
                <a:avLst/>
                <a:gdLst>
                  <a:gd name="T0" fmla="*/ 106 w 373"/>
                  <a:gd name="T1" fmla="*/ 65 h 772"/>
                  <a:gd name="T2" fmla="*/ 158 w 373"/>
                  <a:gd name="T3" fmla="*/ 18 h 772"/>
                  <a:gd name="T4" fmla="*/ 239 w 373"/>
                  <a:gd name="T5" fmla="*/ 0 h 772"/>
                  <a:gd name="T6" fmla="*/ 309 w 373"/>
                  <a:gd name="T7" fmla="*/ 12 h 772"/>
                  <a:gd name="T8" fmla="*/ 361 w 373"/>
                  <a:gd name="T9" fmla="*/ 59 h 772"/>
                  <a:gd name="T10" fmla="*/ 373 w 373"/>
                  <a:gd name="T11" fmla="*/ 94 h 772"/>
                  <a:gd name="T12" fmla="*/ 373 w 373"/>
                  <a:gd name="T13" fmla="*/ 141 h 772"/>
                  <a:gd name="T14" fmla="*/ 350 w 373"/>
                  <a:gd name="T15" fmla="*/ 182 h 772"/>
                  <a:gd name="T16" fmla="*/ 309 w 373"/>
                  <a:gd name="T17" fmla="*/ 252 h 772"/>
                  <a:gd name="T18" fmla="*/ 292 w 373"/>
                  <a:gd name="T19" fmla="*/ 334 h 772"/>
                  <a:gd name="T20" fmla="*/ 286 w 373"/>
                  <a:gd name="T21" fmla="*/ 403 h 772"/>
                  <a:gd name="T22" fmla="*/ 303 w 373"/>
                  <a:gd name="T23" fmla="*/ 479 h 772"/>
                  <a:gd name="T24" fmla="*/ 350 w 373"/>
                  <a:gd name="T25" fmla="*/ 549 h 772"/>
                  <a:gd name="T26" fmla="*/ 367 w 373"/>
                  <a:gd name="T27" fmla="*/ 619 h 772"/>
                  <a:gd name="T28" fmla="*/ 361 w 373"/>
                  <a:gd name="T29" fmla="*/ 683 h 772"/>
                  <a:gd name="T30" fmla="*/ 327 w 373"/>
                  <a:gd name="T31" fmla="*/ 737 h 772"/>
                  <a:gd name="T32" fmla="*/ 280 w 373"/>
                  <a:gd name="T33" fmla="*/ 766 h 772"/>
                  <a:gd name="T34" fmla="*/ 222 w 373"/>
                  <a:gd name="T35" fmla="*/ 772 h 772"/>
                  <a:gd name="T36" fmla="*/ 152 w 373"/>
                  <a:gd name="T37" fmla="*/ 772 h 772"/>
                  <a:gd name="T38" fmla="*/ 100 w 373"/>
                  <a:gd name="T39" fmla="*/ 742 h 772"/>
                  <a:gd name="T40" fmla="*/ 46 w 373"/>
                  <a:gd name="T41" fmla="*/ 654 h 772"/>
                  <a:gd name="T42" fmla="*/ 12 w 373"/>
                  <a:gd name="T43" fmla="*/ 578 h 772"/>
                  <a:gd name="T44" fmla="*/ 0 w 373"/>
                  <a:gd name="T45" fmla="*/ 462 h 772"/>
                  <a:gd name="T46" fmla="*/ 12 w 373"/>
                  <a:gd name="T47" fmla="*/ 357 h 772"/>
                  <a:gd name="T48" fmla="*/ 35 w 373"/>
                  <a:gd name="T49" fmla="*/ 246 h 772"/>
                  <a:gd name="T50" fmla="*/ 71 w 373"/>
                  <a:gd name="T51" fmla="*/ 135 h 772"/>
                  <a:gd name="T52" fmla="*/ 106 w 373"/>
                  <a:gd name="T53" fmla="*/ 65 h 77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373"/>
                  <a:gd name="T82" fmla="*/ 0 h 772"/>
                  <a:gd name="T83" fmla="*/ 373 w 373"/>
                  <a:gd name="T84" fmla="*/ 772 h 772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373" h="772">
                    <a:moveTo>
                      <a:pt x="106" y="65"/>
                    </a:moveTo>
                    <a:lnTo>
                      <a:pt x="158" y="18"/>
                    </a:lnTo>
                    <a:lnTo>
                      <a:pt x="239" y="0"/>
                    </a:lnTo>
                    <a:lnTo>
                      <a:pt x="309" y="12"/>
                    </a:lnTo>
                    <a:lnTo>
                      <a:pt x="361" y="59"/>
                    </a:lnTo>
                    <a:lnTo>
                      <a:pt x="373" y="94"/>
                    </a:lnTo>
                    <a:lnTo>
                      <a:pt x="373" y="141"/>
                    </a:lnTo>
                    <a:lnTo>
                      <a:pt x="350" y="182"/>
                    </a:lnTo>
                    <a:lnTo>
                      <a:pt x="309" y="252"/>
                    </a:lnTo>
                    <a:lnTo>
                      <a:pt x="292" y="334"/>
                    </a:lnTo>
                    <a:lnTo>
                      <a:pt x="286" y="403"/>
                    </a:lnTo>
                    <a:lnTo>
                      <a:pt x="303" y="479"/>
                    </a:lnTo>
                    <a:lnTo>
                      <a:pt x="350" y="549"/>
                    </a:lnTo>
                    <a:lnTo>
                      <a:pt x="367" y="619"/>
                    </a:lnTo>
                    <a:lnTo>
                      <a:pt x="361" y="683"/>
                    </a:lnTo>
                    <a:lnTo>
                      <a:pt x="327" y="737"/>
                    </a:lnTo>
                    <a:lnTo>
                      <a:pt x="280" y="766"/>
                    </a:lnTo>
                    <a:lnTo>
                      <a:pt x="222" y="772"/>
                    </a:lnTo>
                    <a:lnTo>
                      <a:pt x="152" y="772"/>
                    </a:lnTo>
                    <a:lnTo>
                      <a:pt x="100" y="742"/>
                    </a:lnTo>
                    <a:lnTo>
                      <a:pt x="46" y="654"/>
                    </a:lnTo>
                    <a:lnTo>
                      <a:pt x="12" y="578"/>
                    </a:lnTo>
                    <a:lnTo>
                      <a:pt x="0" y="462"/>
                    </a:lnTo>
                    <a:lnTo>
                      <a:pt x="12" y="357"/>
                    </a:lnTo>
                    <a:lnTo>
                      <a:pt x="35" y="246"/>
                    </a:lnTo>
                    <a:lnTo>
                      <a:pt x="71" y="135"/>
                    </a:lnTo>
                    <a:lnTo>
                      <a:pt x="106" y="65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869" name="Freeform 15"/>
              <p:cNvSpPr>
                <a:spLocks/>
              </p:cNvSpPr>
              <p:nvPr/>
            </p:nvSpPr>
            <p:spPr bwMode="auto">
              <a:xfrm>
                <a:off x="6262" y="1569"/>
                <a:ext cx="414" cy="694"/>
              </a:xfrm>
              <a:custGeom>
                <a:avLst/>
                <a:gdLst>
                  <a:gd name="T0" fmla="*/ 0 w 414"/>
                  <a:gd name="T1" fmla="*/ 34 h 694"/>
                  <a:gd name="T2" fmla="*/ 5 w 414"/>
                  <a:gd name="T3" fmla="*/ 5 h 694"/>
                  <a:gd name="T4" fmla="*/ 69 w 414"/>
                  <a:gd name="T5" fmla="*/ 0 h 694"/>
                  <a:gd name="T6" fmla="*/ 104 w 414"/>
                  <a:gd name="T7" fmla="*/ 29 h 694"/>
                  <a:gd name="T8" fmla="*/ 157 w 414"/>
                  <a:gd name="T9" fmla="*/ 105 h 694"/>
                  <a:gd name="T10" fmla="*/ 226 w 414"/>
                  <a:gd name="T11" fmla="*/ 204 h 694"/>
                  <a:gd name="T12" fmla="*/ 291 w 414"/>
                  <a:gd name="T13" fmla="*/ 274 h 694"/>
                  <a:gd name="T14" fmla="*/ 408 w 414"/>
                  <a:gd name="T15" fmla="*/ 402 h 694"/>
                  <a:gd name="T16" fmla="*/ 414 w 414"/>
                  <a:gd name="T17" fmla="*/ 431 h 694"/>
                  <a:gd name="T18" fmla="*/ 390 w 414"/>
                  <a:gd name="T19" fmla="*/ 449 h 694"/>
                  <a:gd name="T20" fmla="*/ 332 w 414"/>
                  <a:gd name="T21" fmla="*/ 472 h 694"/>
                  <a:gd name="T22" fmla="*/ 250 w 414"/>
                  <a:gd name="T23" fmla="*/ 490 h 694"/>
                  <a:gd name="T24" fmla="*/ 151 w 414"/>
                  <a:gd name="T25" fmla="*/ 496 h 694"/>
                  <a:gd name="T26" fmla="*/ 116 w 414"/>
                  <a:gd name="T27" fmla="*/ 501 h 694"/>
                  <a:gd name="T28" fmla="*/ 104 w 414"/>
                  <a:gd name="T29" fmla="*/ 525 h 694"/>
                  <a:gd name="T30" fmla="*/ 127 w 414"/>
                  <a:gd name="T31" fmla="*/ 565 h 694"/>
                  <a:gd name="T32" fmla="*/ 209 w 414"/>
                  <a:gd name="T33" fmla="*/ 635 h 694"/>
                  <a:gd name="T34" fmla="*/ 268 w 414"/>
                  <a:gd name="T35" fmla="*/ 653 h 694"/>
                  <a:gd name="T36" fmla="*/ 280 w 414"/>
                  <a:gd name="T37" fmla="*/ 676 h 694"/>
                  <a:gd name="T38" fmla="*/ 255 w 414"/>
                  <a:gd name="T39" fmla="*/ 694 h 694"/>
                  <a:gd name="T40" fmla="*/ 203 w 414"/>
                  <a:gd name="T41" fmla="*/ 694 h 694"/>
                  <a:gd name="T42" fmla="*/ 133 w 414"/>
                  <a:gd name="T43" fmla="*/ 653 h 694"/>
                  <a:gd name="T44" fmla="*/ 75 w 414"/>
                  <a:gd name="T45" fmla="*/ 595 h 694"/>
                  <a:gd name="T46" fmla="*/ 40 w 414"/>
                  <a:gd name="T47" fmla="*/ 542 h 694"/>
                  <a:gd name="T48" fmla="*/ 40 w 414"/>
                  <a:gd name="T49" fmla="*/ 501 h 694"/>
                  <a:gd name="T50" fmla="*/ 63 w 414"/>
                  <a:gd name="T51" fmla="*/ 472 h 694"/>
                  <a:gd name="T52" fmla="*/ 98 w 414"/>
                  <a:gd name="T53" fmla="*/ 461 h 694"/>
                  <a:gd name="T54" fmla="*/ 151 w 414"/>
                  <a:gd name="T55" fmla="*/ 455 h 694"/>
                  <a:gd name="T56" fmla="*/ 209 w 414"/>
                  <a:gd name="T57" fmla="*/ 455 h 694"/>
                  <a:gd name="T58" fmla="*/ 280 w 414"/>
                  <a:gd name="T59" fmla="*/ 443 h 694"/>
                  <a:gd name="T60" fmla="*/ 315 w 414"/>
                  <a:gd name="T61" fmla="*/ 431 h 694"/>
                  <a:gd name="T62" fmla="*/ 332 w 414"/>
                  <a:gd name="T63" fmla="*/ 414 h 694"/>
                  <a:gd name="T64" fmla="*/ 326 w 414"/>
                  <a:gd name="T65" fmla="*/ 397 h 694"/>
                  <a:gd name="T66" fmla="*/ 274 w 414"/>
                  <a:gd name="T67" fmla="*/ 350 h 694"/>
                  <a:gd name="T68" fmla="*/ 191 w 414"/>
                  <a:gd name="T69" fmla="*/ 268 h 694"/>
                  <a:gd name="T70" fmla="*/ 116 w 414"/>
                  <a:gd name="T71" fmla="*/ 199 h 694"/>
                  <a:gd name="T72" fmla="*/ 34 w 414"/>
                  <a:gd name="T73" fmla="*/ 123 h 694"/>
                  <a:gd name="T74" fmla="*/ 5 w 414"/>
                  <a:gd name="T75" fmla="*/ 69 h 694"/>
                  <a:gd name="T76" fmla="*/ 0 w 414"/>
                  <a:gd name="T77" fmla="*/ 34 h 694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414"/>
                  <a:gd name="T118" fmla="*/ 0 h 694"/>
                  <a:gd name="T119" fmla="*/ 414 w 414"/>
                  <a:gd name="T120" fmla="*/ 694 h 694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414" h="694">
                    <a:moveTo>
                      <a:pt x="0" y="34"/>
                    </a:moveTo>
                    <a:lnTo>
                      <a:pt x="5" y="5"/>
                    </a:lnTo>
                    <a:lnTo>
                      <a:pt x="69" y="0"/>
                    </a:lnTo>
                    <a:lnTo>
                      <a:pt x="104" y="29"/>
                    </a:lnTo>
                    <a:lnTo>
                      <a:pt x="157" y="105"/>
                    </a:lnTo>
                    <a:lnTo>
                      <a:pt x="226" y="204"/>
                    </a:lnTo>
                    <a:lnTo>
                      <a:pt x="291" y="274"/>
                    </a:lnTo>
                    <a:lnTo>
                      <a:pt x="408" y="402"/>
                    </a:lnTo>
                    <a:lnTo>
                      <a:pt x="414" y="431"/>
                    </a:lnTo>
                    <a:lnTo>
                      <a:pt x="390" y="449"/>
                    </a:lnTo>
                    <a:lnTo>
                      <a:pt x="332" y="472"/>
                    </a:lnTo>
                    <a:lnTo>
                      <a:pt x="250" y="490"/>
                    </a:lnTo>
                    <a:lnTo>
                      <a:pt x="151" y="496"/>
                    </a:lnTo>
                    <a:lnTo>
                      <a:pt x="116" y="501"/>
                    </a:lnTo>
                    <a:lnTo>
                      <a:pt x="104" y="525"/>
                    </a:lnTo>
                    <a:lnTo>
                      <a:pt x="127" y="565"/>
                    </a:lnTo>
                    <a:lnTo>
                      <a:pt x="209" y="635"/>
                    </a:lnTo>
                    <a:lnTo>
                      <a:pt x="268" y="653"/>
                    </a:lnTo>
                    <a:lnTo>
                      <a:pt x="280" y="676"/>
                    </a:lnTo>
                    <a:lnTo>
                      <a:pt x="255" y="694"/>
                    </a:lnTo>
                    <a:lnTo>
                      <a:pt x="203" y="694"/>
                    </a:lnTo>
                    <a:lnTo>
                      <a:pt x="133" y="653"/>
                    </a:lnTo>
                    <a:lnTo>
                      <a:pt x="75" y="595"/>
                    </a:lnTo>
                    <a:lnTo>
                      <a:pt x="40" y="542"/>
                    </a:lnTo>
                    <a:lnTo>
                      <a:pt x="40" y="501"/>
                    </a:lnTo>
                    <a:lnTo>
                      <a:pt x="63" y="472"/>
                    </a:lnTo>
                    <a:lnTo>
                      <a:pt x="98" y="461"/>
                    </a:lnTo>
                    <a:lnTo>
                      <a:pt x="151" y="455"/>
                    </a:lnTo>
                    <a:lnTo>
                      <a:pt x="209" y="455"/>
                    </a:lnTo>
                    <a:lnTo>
                      <a:pt x="280" y="443"/>
                    </a:lnTo>
                    <a:lnTo>
                      <a:pt x="315" y="431"/>
                    </a:lnTo>
                    <a:lnTo>
                      <a:pt x="332" y="414"/>
                    </a:lnTo>
                    <a:lnTo>
                      <a:pt x="326" y="397"/>
                    </a:lnTo>
                    <a:lnTo>
                      <a:pt x="274" y="350"/>
                    </a:lnTo>
                    <a:lnTo>
                      <a:pt x="191" y="268"/>
                    </a:lnTo>
                    <a:lnTo>
                      <a:pt x="116" y="199"/>
                    </a:lnTo>
                    <a:lnTo>
                      <a:pt x="34" y="123"/>
                    </a:lnTo>
                    <a:lnTo>
                      <a:pt x="5" y="69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870" name="Freeform 16"/>
              <p:cNvSpPr>
                <a:spLocks/>
              </p:cNvSpPr>
              <p:nvPr/>
            </p:nvSpPr>
            <p:spPr bwMode="auto">
              <a:xfrm>
                <a:off x="5993" y="2151"/>
                <a:ext cx="449" cy="1046"/>
              </a:xfrm>
              <a:custGeom>
                <a:avLst/>
                <a:gdLst>
                  <a:gd name="T0" fmla="*/ 222 w 449"/>
                  <a:gd name="T1" fmla="*/ 0 h 1046"/>
                  <a:gd name="T2" fmla="*/ 286 w 449"/>
                  <a:gd name="T3" fmla="*/ 12 h 1046"/>
                  <a:gd name="T4" fmla="*/ 315 w 449"/>
                  <a:gd name="T5" fmla="*/ 59 h 1046"/>
                  <a:gd name="T6" fmla="*/ 309 w 449"/>
                  <a:gd name="T7" fmla="*/ 170 h 1046"/>
                  <a:gd name="T8" fmla="*/ 298 w 449"/>
                  <a:gd name="T9" fmla="*/ 287 h 1046"/>
                  <a:gd name="T10" fmla="*/ 298 w 449"/>
                  <a:gd name="T11" fmla="*/ 409 h 1046"/>
                  <a:gd name="T12" fmla="*/ 356 w 449"/>
                  <a:gd name="T13" fmla="*/ 555 h 1046"/>
                  <a:gd name="T14" fmla="*/ 402 w 449"/>
                  <a:gd name="T15" fmla="*/ 660 h 1046"/>
                  <a:gd name="T16" fmla="*/ 426 w 449"/>
                  <a:gd name="T17" fmla="*/ 766 h 1046"/>
                  <a:gd name="T18" fmla="*/ 420 w 449"/>
                  <a:gd name="T19" fmla="*/ 859 h 1046"/>
                  <a:gd name="T20" fmla="*/ 420 w 449"/>
                  <a:gd name="T21" fmla="*/ 894 h 1046"/>
                  <a:gd name="T22" fmla="*/ 443 w 449"/>
                  <a:gd name="T23" fmla="*/ 929 h 1046"/>
                  <a:gd name="T24" fmla="*/ 449 w 449"/>
                  <a:gd name="T25" fmla="*/ 964 h 1046"/>
                  <a:gd name="T26" fmla="*/ 432 w 449"/>
                  <a:gd name="T27" fmla="*/ 981 h 1046"/>
                  <a:gd name="T28" fmla="*/ 385 w 449"/>
                  <a:gd name="T29" fmla="*/ 970 h 1046"/>
                  <a:gd name="T30" fmla="*/ 298 w 449"/>
                  <a:gd name="T31" fmla="*/ 958 h 1046"/>
                  <a:gd name="T32" fmla="*/ 193 w 449"/>
                  <a:gd name="T33" fmla="*/ 981 h 1046"/>
                  <a:gd name="T34" fmla="*/ 123 w 449"/>
                  <a:gd name="T35" fmla="*/ 1022 h 1046"/>
                  <a:gd name="T36" fmla="*/ 88 w 449"/>
                  <a:gd name="T37" fmla="*/ 1046 h 1046"/>
                  <a:gd name="T38" fmla="*/ 53 w 449"/>
                  <a:gd name="T39" fmla="*/ 1046 h 1046"/>
                  <a:gd name="T40" fmla="*/ 0 w 449"/>
                  <a:gd name="T41" fmla="*/ 970 h 1046"/>
                  <a:gd name="T42" fmla="*/ 6 w 449"/>
                  <a:gd name="T43" fmla="*/ 958 h 1046"/>
                  <a:gd name="T44" fmla="*/ 112 w 449"/>
                  <a:gd name="T45" fmla="*/ 923 h 1046"/>
                  <a:gd name="T46" fmla="*/ 234 w 449"/>
                  <a:gd name="T47" fmla="*/ 906 h 1046"/>
                  <a:gd name="T48" fmla="*/ 321 w 449"/>
                  <a:gd name="T49" fmla="*/ 900 h 1046"/>
                  <a:gd name="T50" fmla="*/ 373 w 449"/>
                  <a:gd name="T51" fmla="*/ 900 h 1046"/>
                  <a:gd name="T52" fmla="*/ 385 w 449"/>
                  <a:gd name="T53" fmla="*/ 865 h 1046"/>
                  <a:gd name="T54" fmla="*/ 368 w 449"/>
                  <a:gd name="T55" fmla="*/ 766 h 1046"/>
                  <a:gd name="T56" fmla="*/ 327 w 449"/>
                  <a:gd name="T57" fmla="*/ 660 h 1046"/>
                  <a:gd name="T58" fmla="*/ 263 w 449"/>
                  <a:gd name="T59" fmla="*/ 526 h 1046"/>
                  <a:gd name="T60" fmla="*/ 210 w 449"/>
                  <a:gd name="T61" fmla="*/ 409 h 1046"/>
                  <a:gd name="T62" fmla="*/ 187 w 449"/>
                  <a:gd name="T63" fmla="*/ 304 h 1046"/>
                  <a:gd name="T64" fmla="*/ 181 w 449"/>
                  <a:gd name="T65" fmla="*/ 188 h 1046"/>
                  <a:gd name="T66" fmla="*/ 181 w 449"/>
                  <a:gd name="T67" fmla="*/ 76 h 1046"/>
                  <a:gd name="T68" fmla="*/ 205 w 449"/>
                  <a:gd name="T69" fmla="*/ 30 h 1046"/>
                  <a:gd name="T70" fmla="*/ 222 w 449"/>
                  <a:gd name="T71" fmla="*/ 0 h 104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49"/>
                  <a:gd name="T109" fmla="*/ 0 h 1046"/>
                  <a:gd name="T110" fmla="*/ 449 w 449"/>
                  <a:gd name="T111" fmla="*/ 1046 h 104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49" h="1046">
                    <a:moveTo>
                      <a:pt x="222" y="0"/>
                    </a:moveTo>
                    <a:lnTo>
                      <a:pt x="286" y="12"/>
                    </a:lnTo>
                    <a:lnTo>
                      <a:pt x="315" y="59"/>
                    </a:lnTo>
                    <a:lnTo>
                      <a:pt x="309" y="170"/>
                    </a:lnTo>
                    <a:lnTo>
                      <a:pt x="298" y="287"/>
                    </a:lnTo>
                    <a:lnTo>
                      <a:pt x="298" y="409"/>
                    </a:lnTo>
                    <a:lnTo>
                      <a:pt x="356" y="555"/>
                    </a:lnTo>
                    <a:lnTo>
                      <a:pt x="402" y="660"/>
                    </a:lnTo>
                    <a:lnTo>
                      <a:pt x="426" y="766"/>
                    </a:lnTo>
                    <a:lnTo>
                      <a:pt x="420" y="859"/>
                    </a:lnTo>
                    <a:lnTo>
                      <a:pt x="420" y="894"/>
                    </a:lnTo>
                    <a:lnTo>
                      <a:pt x="443" y="929"/>
                    </a:lnTo>
                    <a:lnTo>
                      <a:pt x="449" y="964"/>
                    </a:lnTo>
                    <a:lnTo>
                      <a:pt x="432" y="981"/>
                    </a:lnTo>
                    <a:lnTo>
                      <a:pt x="385" y="970"/>
                    </a:lnTo>
                    <a:lnTo>
                      <a:pt x="298" y="958"/>
                    </a:lnTo>
                    <a:lnTo>
                      <a:pt x="193" y="981"/>
                    </a:lnTo>
                    <a:lnTo>
                      <a:pt x="123" y="1022"/>
                    </a:lnTo>
                    <a:lnTo>
                      <a:pt x="88" y="1046"/>
                    </a:lnTo>
                    <a:lnTo>
                      <a:pt x="53" y="1046"/>
                    </a:lnTo>
                    <a:lnTo>
                      <a:pt x="0" y="970"/>
                    </a:lnTo>
                    <a:lnTo>
                      <a:pt x="6" y="958"/>
                    </a:lnTo>
                    <a:lnTo>
                      <a:pt x="112" y="923"/>
                    </a:lnTo>
                    <a:lnTo>
                      <a:pt x="234" y="906"/>
                    </a:lnTo>
                    <a:lnTo>
                      <a:pt x="321" y="900"/>
                    </a:lnTo>
                    <a:lnTo>
                      <a:pt x="373" y="900"/>
                    </a:lnTo>
                    <a:lnTo>
                      <a:pt x="385" y="865"/>
                    </a:lnTo>
                    <a:lnTo>
                      <a:pt x="368" y="766"/>
                    </a:lnTo>
                    <a:lnTo>
                      <a:pt x="327" y="660"/>
                    </a:lnTo>
                    <a:lnTo>
                      <a:pt x="263" y="526"/>
                    </a:lnTo>
                    <a:lnTo>
                      <a:pt x="210" y="409"/>
                    </a:lnTo>
                    <a:lnTo>
                      <a:pt x="187" y="304"/>
                    </a:lnTo>
                    <a:lnTo>
                      <a:pt x="181" y="188"/>
                    </a:lnTo>
                    <a:lnTo>
                      <a:pt x="181" y="76"/>
                    </a:lnTo>
                    <a:lnTo>
                      <a:pt x="205" y="30"/>
                    </a:lnTo>
                    <a:lnTo>
                      <a:pt x="222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871" name="Freeform 17"/>
              <p:cNvSpPr>
                <a:spLocks/>
              </p:cNvSpPr>
              <p:nvPr/>
            </p:nvSpPr>
            <p:spPr bwMode="auto">
              <a:xfrm>
                <a:off x="5772" y="2181"/>
                <a:ext cx="373" cy="870"/>
              </a:xfrm>
              <a:custGeom>
                <a:avLst/>
                <a:gdLst>
                  <a:gd name="T0" fmla="*/ 280 w 373"/>
                  <a:gd name="T1" fmla="*/ 0 h 870"/>
                  <a:gd name="T2" fmla="*/ 332 w 373"/>
                  <a:gd name="T3" fmla="*/ 0 h 870"/>
                  <a:gd name="T4" fmla="*/ 350 w 373"/>
                  <a:gd name="T5" fmla="*/ 35 h 870"/>
                  <a:gd name="T6" fmla="*/ 361 w 373"/>
                  <a:gd name="T7" fmla="*/ 112 h 870"/>
                  <a:gd name="T8" fmla="*/ 350 w 373"/>
                  <a:gd name="T9" fmla="*/ 193 h 870"/>
                  <a:gd name="T10" fmla="*/ 321 w 373"/>
                  <a:gd name="T11" fmla="*/ 356 h 870"/>
                  <a:gd name="T12" fmla="*/ 326 w 373"/>
                  <a:gd name="T13" fmla="*/ 426 h 870"/>
                  <a:gd name="T14" fmla="*/ 361 w 373"/>
                  <a:gd name="T15" fmla="*/ 566 h 870"/>
                  <a:gd name="T16" fmla="*/ 373 w 373"/>
                  <a:gd name="T17" fmla="*/ 665 h 870"/>
                  <a:gd name="T18" fmla="*/ 373 w 373"/>
                  <a:gd name="T19" fmla="*/ 742 h 870"/>
                  <a:gd name="T20" fmla="*/ 356 w 373"/>
                  <a:gd name="T21" fmla="*/ 759 h 870"/>
                  <a:gd name="T22" fmla="*/ 303 w 373"/>
                  <a:gd name="T23" fmla="*/ 771 h 870"/>
                  <a:gd name="T24" fmla="*/ 232 w 373"/>
                  <a:gd name="T25" fmla="*/ 788 h 870"/>
                  <a:gd name="T26" fmla="*/ 163 w 373"/>
                  <a:gd name="T27" fmla="*/ 823 h 870"/>
                  <a:gd name="T28" fmla="*/ 93 w 373"/>
                  <a:gd name="T29" fmla="*/ 870 h 870"/>
                  <a:gd name="T30" fmla="*/ 64 w 373"/>
                  <a:gd name="T31" fmla="*/ 870 h 870"/>
                  <a:gd name="T32" fmla="*/ 0 w 373"/>
                  <a:gd name="T33" fmla="*/ 818 h 870"/>
                  <a:gd name="T34" fmla="*/ 6 w 373"/>
                  <a:gd name="T35" fmla="*/ 794 h 870"/>
                  <a:gd name="T36" fmla="*/ 87 w 373"/>
                  <a:gd name="T37" fmla="*/ 759 h 870"/>
                  <a:gd name="T38" fmla="*/ 227 w 373"/>
                  <a:gd name="T39" fmla="*/ 724 h 870"/>
                  <a:gd name="T40" fmla="*/ 292 w 373"/>
                  <a:gd name="T41" fmla="*/ 700 h 870"/>
                  <a:gd name="T42" fmla="*/ 303 w 373"/>
                  <a:gd name="T43" fmla="*/ 677 h 870"/>
                  <a:gd name="T44" fmla="*/ 303 w 373"/>
                  <a:gd name="T45" fmla="*/ 578 h 870"/>
                  <a:gd name="T46" fmla="*/ 280 w 373"/>
                  <a:gd name="T47" fmla="*/ 450 h 870"/>
                  <a:gd name="T48" fmla="*/ 268 w 373"/>
                  <a:gd name="T49" fmla="*/ 368 h 870"/>
                  <a:gd name="T50" fmla="*/ 257 w 373"/>
                  <a:gd name="T51" fmla="*/ 240 h 870"/>
                  <a:gd name="T52" fmla="*/ 251 w 373"/>
                  <a:gd name="T53" fmla="*/ 100 h 870"/>
                  <a:gd name="T54" fmla="*/ 257 w 373"/>
                  <a:gd name="T55" fmla="*/ 35 h 870"/>
                  <a:gd name="T56" fmla="*/ 280 w 373"/>
                  <a:gd name="T57" fmla="*/ 0 h 87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73"/>
                  <a:gd name="T88" fmla="*/ 0 h 870"/>
                  <a:gd name="T89" fmla="*/ 373 w 373"/>
                  <a:gd name="T90" fmla="*/ 870 h 87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73" h="870">
                    <a:moveTo>
                      <a:pt x="280" y="0"/>
                    </a:moveTo>
                    <a:lnTo>
                      <a:pt x="332" y="0"/>
                    </a:lnTo>
                    <a:lnTo>
                      <a:pt x="350" y="35"/>
                    </a:lnTo>
                    <a:lnTo>
                      <a:pt x="361" y="112"/>
                    </a:lnTo>
                    <a:lnTo>
                      <a:pt x="350" y="193"/>
                    </a:lnTo>
                    <a:lnTo>
                      <a:pt x="321" y="356"/>
                    </a:lnTo>
                    <a:lnTo>
                      <a:pt x="326" y="426"/>
                    </a:lnTo>
                    <a:lnTo>
                      <a:pt x="361" y="566"/>
                    </a:lnTo>
                    <a:lnTo>
                      <a:pt x="373" y="665"/>
                    </a:lnTo>
                    <a:lnTo>
                      <a:pt x="373" y="742"/>
                    </a:lnTo>
                    <a:lnTo>
                      <a:pt x="356" y="759"/>
                    </a:lnTo>
                    <a:lnTo>
                      <a:pt x="303" y="771"/>
                    </a:lnTo>
                    <a:lnTo>
                      <a:pt x="232" y="788"/>
                    </a:lnTo>
                    <a:lnTo>
                      <a:pt x="163" y="823"/>
                    </a:lnTo>
                    <a:lnTo>
                      <a:pt x="93" y="870"/>
                    </a:lnTo>
                    <a:lnTo>
                      <a:pt x="64" y="870"/>
                    </a:lnTo>
                    <a:lnTo>
                      <a:pt x="0" y="818"/>
                    </a:lnTo>
                    <a:lnTo>
                      <a:pt x="6" y="794"/>
                    </a:lnTo>
                    <a:lnTo>
                      <a:pt x="87" y="759"/>
                    </a:lnTo>
                    <a:lnTo>
                      <a:pt x="227" y="724"/>
                    </a:lnTo>
                    <a:lnTo>
                      <a:pt x="292" y="700"/>
                    </a:lnTo>
                    <a:lnTo>
                      <a:pt x="303" y="677"/>
                    </a:lnTo>
                    <a:lnTo>
                      <a:pt x="303" y="578"/>
                    </a:lnTo>
                    <a:lnTo>
                      <a:pt x="280" y="450"/>
                    </a:lnTo>
                    <a:lnTo>
                      <a:pt x="268" y="368"/>
                    </a:lnTo>
                    <a:lnTo>
                      <a:pt x="257" y="240"/>
                    </a:lnTo>
                    <a:lnTo>
                      <a:pt x="251" y="100"/>
                    </a:lnTo>
                    <a:lnTo>
                      <a:pt x="257" y="35"/>
                    </a:lnTo>
                    <a:lnTo>
                      <a:pt x="28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872" name="Freeform 18"/>
              <p:cNvSpPr>
                <a:spLocks/>
              </p:cNvSpPr>
              <p:nvPr/>
            </p:nvSpPr>
            <p:spPr bwMode="auto">
              <a:xfrm>
                <a:off x="5760" y="901"/>
                <a:ext cx="612" cy="776"/>
              </a:xfrm>
              <a:custGeom>
                <a:avLst/>
                <a:gdLst>
                  <a:gd name="T0" fmla="*/ 326 w 612"/>
                  <a:gd name="T1" fmla="*/ 776 h 776"/>
                  <a:gd name="T2" fmla="*/ 355 w 612"/>
                  <a:gd name="T3" fmla="*/ 740 h 776"/>
                  <a:gd name="T4" fmla="*/ 344 w 612"/>
                  <a:gd name="T5" fmla="*/ 688 h 776"/>
                  <a:gd name="T6" fmla="*/ 321 w 612"/>
                  <a:gd name="T7" fmla="*/ 618 h 776"/>
                  <a:gd name="T8" fmla="*/ 232 w 612"/>
                  <a:gd name="T9" fmla="*/ 536 h 776"/>
                  <a:gd name="T10" fmla="*/ 145 w 612"/>
                  <a:gd name="T11" fmla="*/ 461 h 776"/>
                  <a:gd name="T12" fmla="*/ 104 w 612"/>
                  <a:gd name="T13" fmla="*/ 379 h 776"/>
                  <a:gd name="T14" fmla="*/ 87 w 612"/>
                  <a:gd name="T15" fmla="*/ 251 h 776"/>
                  <a:gd name="T16" fmla="*/ 186 w 612"/>
                  <a:gd name="T17" fmla="*/ 216 h 776"/>
                  <a:gd name="T18" fmla="*/ 344 w 612"/>
                  <a:gd name="T19" fmla="*/ 199 h 776"/>
                  <a:gd name="T20" fmla="*/ 408 w 612"/>
                  <a:gd name="T21" fmla="*/ 205 h 776"/>
                  <a:gd name="T22" fmla="*/ 425 w 612"/>
                  <a:gd name="T23" fmla="*/ 222 h 776"/>
                  <a:gd name="T24" fmla="*/ 454 w 612"/>
                  <a:gd name="T25" fmla="*/ 193 h 776"/>
                  <a:gd name="T26" fmla="*/ 443 w 612"/>
                  <a:gd name="T27" fmla="*/ 164 h 776"/>
                  <a:gd name="T28" fmla="*/ 460 w 612"/>
                  <a:gd name="T29" fmla="*/ 111 h 776"/>
                  <a:gd name="T30" fmla="*/ 507 w 612"/>
                  <a:gd name="T31" fmla="*/ 64 h 776"/>
                  <a:gd name="T32" fmla="*/ 542 w 612"/>
                  <a:gd name="T33" fmla="*/ 52 h 776"/>
                  <a:gd name="T34" fmla="*/ 588 w 612"/>
                  <a:gd name="T35" fmla="*/ 81 h 776"/>
                  <a:gd name="T36" fmla="*/ 612 w 612"/>
                  <a:gd name="T37" fmla="*/ 52 h 776"/>
                  <a:gd name="T38" fmla="*/ 571 w 612"/>
                  <a:gd name="T39" fmla="*/ 0 h 776"/>
                  <a:gd name="T40" fmla="*/ 518 w 612"/>
                  <a:gd name="T41" fmla="*/ 0 h 776"/>
                  <a:gd name="T42" fmla="*/ 454 w 612"/>
                  <a:gd name="T43" fmla="*/ 29 h 776"/>
                  <a:gd name="T44" fmla="*/ 414 w 612"/>
                  <a:gd name="T45" fmla="*/ 105 h 776"/>
                  <a:gd name="T46" fmla="*/ 361 w 612"/>
                  <a:gd name="T47" fmla="*/ 141 h 776"/>
                  <a:gd name="T48" fmla="*/ 280 w 612"/>
                  <a:gd name="T49" fmla="*/ 152 h 776"/>
                  <a:gd name="T50" fmla="*/ 133 w 612"/>
                  <a:gd name="T51" fmla="*/ 170 h 776"/>
                  <a:gd name="T52" fmla="*/ 17 w 612"/>
                  <a:gd name="T53" fmla="*/ 205 h 776"/>
                  <a:gd name="T54" fmla="*/ 0 w 612"/>
                  <a:gd name="T55" fmla="*/ 234 h 776"/>
                  <a:gd name="T56" fmla="*/ 11 w 612"/>
                  <a:gd name="T57" fmla="*/ 327 h 776"/>
                  <a:gd name="T58" fmla="*/ 52 w 612"/>
                  <a:gd name="T59" fmla="*/ 455 h 776"/>
                  <a:gd name="T60" fmla="*/ 110 w 612"/>
                  <a:gd name="T61" fmla="*/ 560 h 776"/>
                  <a:gd name="T62" fmla="*/ 168 w 612"/>
                  <a:gd name="T63" fmla="*/ 653 h 776"/>
                  <a:gd name="T64" fmla="*/ 221 w 612"/>
                  <a:gd name="T65" fmla="*/ 717 h 776"/>
                  <a:gd name="T66" fmla="*/ 274 w 612"/>
                  <a:gd name="T67" fmla="*/ 764 h 776"/>
                  <a:gd name="T68" fmla="*/ 326 w 612"/>
                  <a:gd name="T69" fmla="*/ 776 h 77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612"/>
                  <a:gd name="T106" fmla="*/ 0 h 776"/>
                  <a:gd name="T107" fmla="*/ 612 w 612"/>
                  <a:gd name="T108" fmla="*/ 776 h 77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612" h="776">
                    <a:moveTo>
                      <a:pt x="326" y="776"/>
                    </a:moveTo>
                    <a:lnTo>
                      <a:pt x="355" y="740"/>
                    </a:lnTo>
                    <a:lnTo>
                      <a:pt x="344" y="688"/>
                    </a:lnTo>
                    <a:lnTo>
                      <a:pt x="321" y="618"/>
                    </a:lnTo>
                    <a:lnTo>
                      <a:pt x="232" y="536"/>
                    </a:lnTo>
                    <a:lnTo>
                      <a:pt x="145" y="461"/>
                    </a:lnTo>
                    <a:lnTo>
                      <a:pt x="104" y="379"/>
                    </a:lnTo>
                    <a:lnTo>
                      <a:pt x="87" y="251"/>
                    </a:lnTo>
                    <a:lnTo>
                      <a:pt x="186" y="216"/>
                    </a:lnTo>
                    <a:lnTo>
                      <a:pt x="344" y="199"/>
                    </a:lnTo>
                    <a:lnTo>
                      <a:pt x="408" y="205"/>
                    </a:lnTo>
                    <a:lnTo>
                      <a:pt x="425" y="222"/>
                    </a:lnTo>
                    <a:lnTo>
                      <a:pt x="454" y="193"/>
                    </a:lnTo>
                    <a:lnTo>
                      <a:pt x="443" y="164"/>
                    </a:lnTo>
                    <a:lnTo>
                      <a:pt x="460" y="111"/>
                    </a:lnTo>
                    <a:lnTo>
                      <a:pt x="507" y="64"/>
                    </a:lnTo>
                    <a:lnTo>
                      <a:pt x="542" y="52"/>
                    </a:lnTo>
                    <a:lnTo>
                      <a:pt x="588" y="81"/>
                    </a:lnTo>
                    <a:lnTo>
                      <a:pt x="612" y="52"/>
                    </a:lnTo>
                    <a:lnTo>
                      <a:pt x="571" y="0"/>
                    </a:lnTo>
                    <a:lnTo>
                      <a:pt x="518" y="0"/>
                    </a:lnTo>
                    <a:lnTo>
                      <a:pt x="454" y="29"/>
                    </a:lnTo>
                    <a:lnTo>
                      <a:pt x="414" y="105"/>
                    </a:lnTo>
                    <a:lnTo>
                      <a:pt x="361" y="141"/>
                    </a:lnTo>
                    <a:lnTo>
                      <a:pt x="280" y="152"/>
                    </a:lnTo>
                    <a:lnTo>
                      <a:pt x="133" y="170"/>
                    </a:lnTo>
                    <a:lnTo>
                      <a:pt x="17" y="205"/>
                    </a:lnTo>
                    <a:lnTo>
                      <a:pt x="0" y="234"/>
                    </a:lnTo>
                    <a:lnTo>
                      <a:pt x="11" y="327"/>
                    </a:lnTo>
                    <a:lnTo>
                      <a:pt x="52" y="455"/>
                    </a:lnTo>
                    <a:lnTo>
                      <a:pt x="110" y="560"/>
                    </a:lnTo>
                    <a:lnTo>
                      <a:pt x="168" y="653"/>
                    </a:lnTo>
                    <a:lnTo>
                      <a:pt x="221" y="717"/>
                    </a:lnTo>
                    <a:lnTo>
                      <a:pt x="274" y="764"/>
                    </a:lnTo>
                    <a:lnTo>
                      <a:pt x="326" y="776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1864" name="Group 19"/>
            <p:cNvGrpSpPr>
              <a:grpSpLocks/>
            </p:cNvGrpSpPr>
            <p:nvPr/>
          </p:nvGrpSpPr>
          <p:grpSpPr bwMode="auto">
            <a:xfrm>
              <a:off x="6571" y="720"/>
              <a:ext cx="210" cy="264"/>
              <a:chOff x="6571" y="720"/>
              <a:chExt cx="210" cy="264"/>
            </a:xfrm>
          </p:grpSpPr>
          <p:sp>
            <p:nvSpPr>
              <p:cNvPr id="121865" name="Freeform 20"/>
              <p:cNvSpPr>
                <a:spLocks/>
              </p:cNvSpPr>
              <p:nvPr/>
            </p:nvSpPr>
            <p:spPr bwMode="auto">
              <a:xfrm>
                <a:off x="6612" y="720"/>
                <a:ext cx="169" cy="192"/>
              </a:xfrm>
              <a:custGeom>
                <a:avLst/>
                <a:gdLst>
                  <a:gd name="T0" fmla="*/ 52 w 169"/>
                  <a:gd name="T1" fmla="*/ 12 h 192"/>
                  <a:gd name="T2" fmla="*/ 99 w 169"/>
                  <a:gd name="T3" fmla="*/ 0 h 192"/>
                  <a:gd name="T4" fmla="*/ 157 w 169"/>
                  <a:gd name="T5" fmla="*/ 17 h 192"/>
                  <a:gd name="T6" fmla="*/ 169 w 169"/>
                  <a:gd name="T7" fmla="*/ 58 h 192"/>
                  <a:gd name="T8" fmla="*/ 163 w 169"/>
                  <a:gd name="T9" fmla="*/ 111 h 192"/>
                  <a:gd name="T10" fmla="*/ 134 w 169"/>
                  <a:gd name="T11" fmla="*/ 145 h 192"/>
                  <a:gd name="T12" fmla="*/ 93 w 169"/>
                  <a:gd name="T13" fmla="*/ 151 h 192"/>
                  <a:gd name="T14" fmla="*/ 52 w 169"/>
                  <a:gd name="T15" fmla="*/ 151 h 192"/>
                  <a:gd name="T16" fmla="*/ 34 w 169"/>
                  <a:gd name="T17" fmla="*/ 169 h 192"/>
                  <a:gd name="T18" fmla="*/ 34 w 169"/>
                  <a:gd name="T19" fmla="*/ 180 h 192"/>
                  <a:gd name="T20" fmla="*/ 23 w 169"/>
                  <a:gd name="T21" fmla="*/ 192 h 192"/>
                  <a:gd name="T22" fmla="*/ 0 w 169"/>
                  <a:gd name="T23" fmla="*/ 186 h 192"/>
                  <a:gd name="T24" fmla="*/ 5 w 169"/>
                  <a:gd name="T25" fmla="*/ 157 h 192"/>
                  <a:gd name="T26" fmla="*/ 23 w 169"/>
                  <a:gd name="T27" fmla="*/ 134 h 192"/>
                  <a:gd name="T28" fmla="*/ 58 w 169"/>
                  <a:gd name="T29" fmla="*/ 116 h 192"/>
                  <a:gd name="T30" fmla="*/ 93 w 169"/>
                  <a:gd name="T31" fmla="*/ 122 h 192"/>
                  <a:gd name="T32" fmla="*/ 122 w 169"/>
                  <a:gd name="T33" fmla="*/ 116 h 192"/>
                  <a:gd name="T34" fmla="*/ 139 w 169"/>
                  <a:gd name="T35" fmla="*/ 87 h 192"/>
                  <a:gd name="T36" fmla="*/ 139 w 169"/>
                  <a:gd name="T37" fmla="*/ 52 h 192"/>
                  <a:gd name="T38" fmla="*/ 122 w 169"/>
                  <a:gd name="T39" fmla="*/ 35 h 192"/>
                  <a:gd name="T40" fmla="*/ 99 w 169"/>
                  <a:gd name="T41" fmla="*/ 35 h 192"/>
                  <a:gd name="T42" fmla="*/ 75 w 169"/>
                  <a:gd name="T43" fmla="*/ 41 h 192"/>
                  <a:gd name="T44" fmla="*/ 58 w 169"/>
                  <a:gd name="T45" fmla="*/ 52 h 192"/>
                  <a:gd name="T46" fmla="*/ 40 w 169"/>
                  <a:gd name="T47" fmla="*/ 41 h 192"/>
                  <a:gd name="T48" fmla="*/ 52 w 169"/>
                  <a:gd name="T49" fmla="*/ 12 h 19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69"/>
                  <a:gd name="T76" fmla="*/ 0 h 192"/>
                  <a:gd name="T77" fmla="*/ 169 w 169"/>
                  <a:gd name="T78" fmla="*/ 192 h 192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69" h="192">
                    <a:moveTo>
                      <a:pt x="52" y="12"/>
                    </a:moveTo>
                    <a:lnTo>
                      <a:pt x="99" y="0"/>
                    </a:lnTo>
                    <a:lnTo>
                      <a:pt x="157" y="17"/>
                    </a:lnTo>
                    <a:lnTo>
                      <a:pt x="169" y="58"/>
                    </a:lnTo>
                    <a:lnTo>
                      <a:pt x="163" y="111"/>
                    </a:lnTo>
                    <a:lnTo>
                      <a:pt x="134" y="145"/>
                    </a:lnTo>
                    <a:lnTo>
                      <a:pt x="93" y="151"/>
                    </a:lnTo>
                    <a:lnTo>
                      <a:pt x="52" y="151"/>
                    </a:lnTo>
                    <a:lnTo>
                      <a:pt x="34" y="169"/>
                    </a:lnTo>
                    <a:lnTo>
                      <a:pt x="34" y="180"/>
                    </a:lnTo>
                    <a:lnTo>
                      <a:pt x="23" y="192"/>
                    </a:lnTo>
                    <a:lnTo>
                      <a:pt x="0" y="186"/>
                    </a:lnTo>
                    <a:lnTo>
                      <a:pt x="5" y="157"/>
                    </a:lnTo>
                    <a:lnTo>
                      <a:pt x="23" y="134"/>
                    </a:lnTo>
                    <a:lnTo>
                      <a:pt x="58" y="116"/>
                    </a:lnTo>
                    <a:lnTo>
                      <a:pt x="93" y="122"/>
                    </a:lnTo>
                    <a:lnTo>
                      <a:pt x="122" y="116"/>
                    </a:lnTo>
                    <a:lnTo>
                      <a:pt x="139" y="87"/>
                    </a:lnTo>
                    <a:lnTo>
                      <a:pt x="139" y="52"/>
                    </a:lnTo>
                    <a:lnTo>
                      <a:pt x="122" y="35"/>
                    </a:lnTo>
                    <a:lnTo>
                      <a:pt x="99" y="35"/>
                    </a:lnTo>
                    <a:lnTo>
                      <a:pt x="75" y="41"/>
                    </a:lnTo>
                    <a:lnTo>
                      <a:pt x="58" y="52"/>
                    </a:lnTo>
                    <a:lnTo>
                      <a:pt x="40" y="41"/>
                    </a:lnTo>
                    <a:lnTo>
                      <a:pt x="52" y="12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866" name="Oval 21"/>
              <p:cNvSpPr>
                <a:spLocks noChangeArrowheads="1"/>
              </p:cNvSpPr>
              <p:nvPr/>
            </p:nvSpPr>
            <p:spPr bwMode="auto">
              <a:xfrm>
                <a:off x="6571" y="936"/>
                <a:ext cx="49" cy="48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endParaRPr lang="en-US" altLang="en-US"/>
              </a:p>
            </p:txBody>
          </p:sp>
        </p:grpSp>
      </p:grpSp>
      <p:sp>
        <p:nvSpPr>
          <p:cNvPr id="2" name="Rectangle 2">
            <a:extLst>
              <a:ext uri="{FF2B5EF4-FFF2-40B4-BE49-F238E27FC236}">
                <a16:creationId xmlns:a16="http://schemas.microsoft.com/office/drawing/2014/main" id="{BD923F19-9768-A9F7-6C3D-0056E605A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-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kern="0"/>
              <a:t>Classifying Functions</a:t>
            </a:r>
            <a:endParaRPr lang="en-CA" altLang="en-US" kern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026B704-68F1-F39E-1687-8B2C51DB4413}"/>
              </a:ext>
            </a:extLst>
          </p:cNvPr>
          <p:cNvGrpSpPr/>
          <p:nvPr/>
        </p:nvGrpSpPr>
        <p:grpSpPr>
          <a:xfrm>
            <a:off x="1371600" y="3657600"/>
            <a:ext cx="4038600" cy="904220"/>
            <a:chOff x="1371600" y="3657600"/>
            <a:chExt cx="4038600" cy="904220"/>
          </a:xfrm>
        </p:grpSpPr>
        <p:sp>
          <p:nvSpPr>
            <p:cNvPr id="14" name="AutoShape 3">
              <a:extLst>
                <a:ext uri="{FF2B5EF4-FFF2-40B4-BE49-F238E27FC236}">
                  <a16:creationId xmlns:a16="http://schemas.microsoft.com/office/drawing/2014/main" id="{5D7BA54C-B77E-CBE0-C07D-4427AAD91642}"/>
                </a:ext>
              </a:extLst>
            </p:cNvPr>
            <p:cNvSpPr>
              <a:spLocks/>
            </p:cNvSpPr>
            <p:nvPr/>
          </p:nvSpPr>
          <p:spPr bwMode="auto">
            <a:xfrm rot="16200000" flipV="1">
              <a:off x="3162300" y="1866900"/>
              <a:ext cx="457200" cy="4038600"/>
            </a:xfrm>
            <a:prstGeom prst="leftBrace">
              <a:avLst>
                <a:gd name="adj1" fmla="val 73611"/>
                <a:gd name="adj2" fmla="val 50000"/>
              </a:avLst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/>
            </a:p>
          </p:txBody>
        </p:sp>
        <p:sp>
          <p:nvSpPr>
            <p:cNvPr id="15" name="Text Box 4">
              <a:extLst>
                <a:ext uri="{FF2B5EF4-FFF2-40B4-BE49-F238E27FC236}">
                  <a16:creationId xmlns:a16="http://schemas.microsoft.com/office/drawing/2014/main" id="{8A960F81-40A0-24B1-EDB3-AF0ECD7EAE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0800" y="4038600"/>
              <a:ext cx="159851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dirty="0">
                  <a:solidFill>
                    <a:schemeClr val="hlink"/>
                  </a:solidFill>
                </a:rPr>
                <a:t>Quadratic</a:t>
              </a:r>
              <a:endParaRPr lang="en-CA" altLang="en-US" sz="2800" dirty="0">
                <a:solidFill>
                  <a:schemeClr val="hlink"/>
                </a:solidFill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E293DA6-120E-D0EB-116F-8D7196E3BECC}"/>
              </a:ext>
            </a:extLst>
          </p:cNvPr>
          <p:cNvGrpSpPr/>
          <p:nvPr/>
        </p:nvGrpSpPr>
        <p:grpSpPr>
          <a:xfrm>
            <a:off x="5349457" y="3081109"/>
            <a:ext cx="3611141" cy="857873"/>
            <a:chOff x="5349457" y="3081109"/>
            <a:chExt cx="3611141" cy="857873"/>
          </a:xfrm>
        </p:grpSpPr>
        <p:sp>
          <p:nvSpPr>
            <p:cNvPr id="18" name="Rectangle 3">
              <a:extLst>
                <a:ext uri="{FF2B5EF4-FFF2-40B4-BE49-F238E27FC236}">
                  <a16:creationId xmlns:a16="http://schemas.microsoft.com/office/drawing/2014/main" id="{0A6BBA51-9FAA-64D6-2D14-384961CB37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49457" y="3537525"/>
              <a:ext cx="3611141" cy="4014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algn="ctr" eaLnBrk="1" hangingPunct="1">
                <a:buFontTx/>
                <a:buNone/>
              </a:pPr>
              <a:r>
                <a:rPr lang="en-US" altLang="en-US" sz="2400" kern="0" dirty="0">
                  <a:solidFill>
                    <a:srgbClr val="FF00FF"/>
                  </a:solidFill>
                </a:rPr>
                <a:t>For all sufficiently large</a:t>
              </a:r>
              <a:r>
                <a:rPr lang="en-US" altLang="en-US" sz="2400" kern="0" dirty="0"/>
                <a:t> </a:t>
              </a:r>
              <a:r>
                <a:rPr lang="en-US" altLang="en-US" sz="2400" kern="0" dirty="0">
                  <a:solidFill>
                    <a:schemeClr val="accent2"/>
                  </a:solidFill>
                </a:rPr>
                <a:t>n</a:t>
              </a:r>
              <a:endParaRPr lang="en-CA" altLang="en-US" sz="2400" kern="0" dirty="0">
                <a:solidFill>
                  <a:schemeClr val="accent2"/>
                </a:solidFill>
              </a:endParaRPr>
            </a:p>
          </p:txBody>
        </p:sp>
        <p:sp>
          <p:nvSpPr>
            <p:cNvPr id="19" name="Text Box 4">
              <a:extLst>
                <a:ext uri="{FF2B5EF4-FFF2-40B4-BE49-F238E27FC236}">
                  <a16:creationId xmlns:a16="http://schemas.microsoft.com/office/drawing/2014/main" id="{B8F0AEDB-4008-07C4-99EC-393679C470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84778" y="3081109"/>
              <a:ext cx="550151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dirty="0">
                  <a:solidFill>
                    <a:srgbClr val="FF00FF"/>
                  </a:solidFill>
                </a:rPr>
                <a:t>≪</a:t>
              </a:r>
              <a:endParaRPr lang="en-CA" altLang="en-US" baseline="30000" dirty="0">
                <a:solidFill>
                  <a:srgbClr val="FF00FF"/>
                </a:solidFill>
              </a:endParaRPr>
            </a:p>
          </p:txBody>
        </p:sp>
      </p:grpSp>
      <p:sp>
        <p:nvSpPr>
          <p:cNvPr id="7" name="Text Box 8">
            <a:extLst>
              <a:ext uri="{FF2B5EF4-FFF2-40B4-BE49-F238E27FC236}">
                <a16:creationId xmlns:a16="http://schemas.microsoft.com/office/drawing/2014/main" id="{56AA0AFF-88A5-470B-E82B-4F69FCE338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2925" y="3062288"/>
            <a:ext cx="52610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chemeClr val="accent2"/>
                </a:solidFill>
              </a:rPr>
              <a:t>n</a:t>
            </a:r>
            <a:r>
              <a:rPr lang="en-US" altLang="en-US" baseline="30000" dirty="0">
                <a:solidFill>
                  <a:schemeClr val="accent2"/>
                </a:solidFill>
              </a:rPr>
              <a:t>2</a:t>
            </a:r>
            <a:endParaRPr lang="en-CA" altLang="en-US" baseline="30000" dirty="0">
              <a:solidFill>
                <a:schemeClr val="accent2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3A6CBDD-AE7D-0EF7-E4A3-7B31FEF92D0E}"/>
              </a:ext>
            </a:extLst>
          </p:cNvPr>
          <p:cNvGrpSpPr/>
          <p:nvPr/>
        </p:nvGrpSpPr>
        <p:grpSpPr>
          <a:xfrm>
            <a:off x="3810000" y="3062288"/>
            <a:ext cx="4198787" cy="586362"/>
            <a:chOff x="3810000" y="3062288"/>
            <a:chExt cx="4198787" cy="586362"/>
          </a:xfrm>
        </p:grpSpPr>
        <p:sp>
          <p:nvSpPr>
            <p:cNvPr id="11" name="Text Box 6">
              <a:extLst>
                <a:ext uri="{FF2B5EF4-FFF2-40B4-BE49-F238E27FC236}">
                  <a16:creationId xmlns:a16="http://schemas.microsoft.com/office/drawing/2014/main" id="{28A3D81B-68FB-436D-C82A-95074E705B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0000" y="3062288"/>
              <a:ext cx="152638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dirty="0">
                  <a:solidFill>
                    <a:schemeClr val="accent2"/>
                  </a:solidFill>
                </a:rPr>
                <a:t>100000 </a:t>
              </a:r>
              <a:r>
                <a:rPr lang="en-US" altLang="en-US" dirty="0">
                  <a:solidFill>
                    <a:schemeClr val="accent2"/>
                  </a:solidFill>
                </a:rPr>
                <a:t>n</a:t>
              </a:r>
              <a:r>
                <a:rPr lang="en-US" altLang="en-US" baseline="30000" dirty="0">
                  <a:solidFill>
                    <a:schemeClr val="accent2"/>
                  </a:solidFill>
                </a:rPr>
                <a:t>2</a:t>
              </a:r>
              <a:endParaRPr lang="en-CA" altLang="en-US" baseline="30000" dirty="0">
                <a:solidFill>
                  <a:schemeClr val="accent2"/>
                </a:solidFill>
              </a:endParaRPr>
            </a:p>
          </p:txBody>
        </p:sp>
        <p:sp>
          <p:nvSpPr>
            <p:cNvPr id="12" name="Text Box 7">
              <a:extLst>
                <a:ext uri="{FF2B5EF4-FFF2-40B4-BE49-F238E27FC236}">
                  <a16:creationId xmlns:a16="http://schemas.microsoft.com/office/drawing/2014/main" id="{4460DAFC-73C9-B3F6-69BA-818426AF0D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51575" y="3063875"/>
              <a:ext cx="1757212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0.000001 </a:t>
              </a:r>
              <a:r>
                <a:rPr lang="en-US" altLang="en-US" dirty="0">
                  <a:solidFill>
                    <a:schemeClr val="accent2"/>
                  </a:solidFill>
                </a:rPr>
                <a:t>n</a:t>
              </a:r>
              <a:r>
                <a:rPr lang="en-US" altLang="en-US" baseline="30000" dirty="0">
                  <a:solidFill>
                    <a:schemeClr val="accent2"/>
                  </a:solidFill>
                </a:rPr>
                <a:t>3</a:t>
              </a:r>
              <a:endParaRPr lang="en-CA" altLang="en-US" baseline="30000" dirty="0">
                <a:solidFill>
                  <a:schemeClr val="accent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82995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>
            <a:extLst>
              <a:ext uri="{FF2B5EF4-FFF2-40B4-BE49-F238E27FC236}">
                <a16:creationId xmlns:a16="http://schemas.microsoft.com/office/drawing/2014/main" id="{78E81D0E-C2D4-0EB7-C5C7-C4DAF525FDAC}"/>
              </a:ext>
            </a:extLst>
          </p:cNvPr>
          <p:cNvGrpSpPr/>
          <p:nvPr/>
        </p:nvGrpSpPr>
        <p:grpSpPr>
          <a:xfrm>
            <a:off x="2393965" y="762000"/>
            <a:ext cx="6283325" cy="1449388"/>
            <a:chOff x="2393965" y="762000"/>
            <a:chExt cx="6283325" cy="1449388"/>
          </a:xfrm>
        </p:grpSpPr>
        <p:sp>
          <p:nvSpPr>
            <p:cNvPr id="167939" name="Text Box 3"/>
            <p:cNvSpPr txBox="1">
              <a:spLocks noChangeArrowheads="1"/>
            </p:cNvSpPr>
            <p:nvPr/>
          </p:nvSpPr>
          <p:spPr bwMode="auto">
            <a:xfrm>
              <a:off x="4318015" y="762000"/>
              <a:ext cx="1787525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chemeClr val="accent2"/>
                  </a:solidFill>
                </a:rPr>
                <a:t>Functions</a:t>
              </a:r>
              <a:endParaRPr lang="en-CA" altLang="en-US">
                <a:solidFill>
                  <a:schemeClr val="accent2"/>
                </a:solidFill>
              </a:endParaRPr>
            </a:p>
          </p:txBody>
        </p:sp>
        <p:cxnSp>
          <p:nvCxnSpPr>
            <p:cNvPr id="167946" name="AutoShape 10"/>
            <p:cNvCxnSpPr>
              <a:cxnSpLocks noChangeShapeType="1"/>
            </p:cNvCxnSpPr>
            <p:nvPr/>
          </p:nvCxnSpPr>
          <p:spPr bwMode="auto">
            <a:xfrm rot="16200000">
              <a:off x="3365515" y="354013"/>
              <a:ext cx="838200" cy="2781300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chemeClr val="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7947" name="AutoShape 11"/>
            <p:cNvCxnSpPr>
              <a:cxnSpLocks noChangeShapeType="1"/>
            </p:cNvCxnSpPr>
            <p:nvPr/>
          </p:nvCxnSpPr>
          <p:spPr bwMode="auto">
            <a:xfrm>
              <a:off x="4806965" y="1752600"/>
              <a:ext cx="3870325" cy="457200"/>
            </a:xfrm>
            <a:prstGeom prst="bentConnector2">
              <a:avLst/>
            </a:prstGeom>
            <a:noFill/>
            <a:ln w="38100">
              <a:solidFill>
                <a:schemeClr val="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7948" name="AutoShape 12"/>
            <p:cNvCxnSpPr>
              <a:cxnSpLocks noChangeShapeType="1"/>
            </p:cNvCxnSpPr>
            <p:nvPr/>
          </p:nvCxnSpPr>
          <p:spPr bwMode="auto">
            <a:xfrm rot="16200000">
              <a:off x="3435365" y="1981200"/>
              <a:ext cx="457200" cy="0"/>
            </a:xfrm>
            <a:prstGeom prst="straightConnector1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7949" name="AutoShape 13"/>
            <p:cNvCxnSpPr>
              <a:cxnSpLocks noChangeShapeType="1"/>
            </p:cNvCxnSpPr>
            <p:nvPr/>
          </p:nvCxnSpPr>
          <p:spPr bwMode="auto">
            <a:xfrm rot="5400000">
              <a:off x="4578365" y="1981200"/>
              <a:ext cx="457200" cy="0"/>
            </a:xfrm>
            <a:prstGeom prst="straightConnector1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7950" name="AutoShape 14"/>
            <p:cNvCxnSpPr>
              <a:cxnSpLocks noChangeShapeType="1"/>
            </p:cNvCxnSpPr>
            <p:nvPr/>
          </p:nvCxnSpPr>
          <p:spPr bwMode="auto">
            <a:xfrm rot="16200000">
              <a:off x="5873765" y="1981200"/>
              <a:ext cx="457200" cy="0"/>
            </a:xfrm>
            <a:prstGeom prst="straightConnector1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7951" name="AutoShape 15"/>
            <p:cNvCxnSpPr>
              <a:cxnSpLocks noChangeShapeType="1"/>
              <a:stCxn id="167943" idx="1"/>
            </p:cNvCxnSpPr>
            <p:nvPr/>
          </p:nvCxnSpPr>
          <p:spPr bwMode="auto">
            <a:xfrm rot="5400000" flipH="1">
              <a:off x="7173928" y="1973262"/>
              <a:ext cx="458788" cy="17463"/>
            </a:xfrm>
            <a:prstGeom prst="bentConnector3">
              <a:avLst>
                <a:gd name="adj1" fmla="val 49829"/>
              </a:avLst>
            </a:prstGeom>
            <a:noFill/>
            <a:ln w="38100">
              <a:solidFill>
                <a:schemeClr val="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ABE1381F-C392-4D84-63F2-7B13B47E025C}"/>
              </a:ext>
            </a:extLst>
          </p:cNvPr>
          <p:cNvGrpSpPr/>
          <p:nvPr/>
        </p:nvGrpSpPr>
        <p:grpSpPr>
          <a:xfrm>
            <a:off x="1922477" y="2224088"/>
            <a:ext cx="693738" cy="3935412"/>
            <a:chOff x="1922477" y="2224088"/>
            <a:chExt cx="693738" cy="3935412"/>
          </a:xfrm>
        </p:grpSpPr>
        <p:sp>
          <p:nvSpPr>
            <p:cNvPr id="167945" name="Text Box 9"/>
            <p:cNvSpPr txBox="1">
              <a:spLocks noChangeArrowheads="1"/>
            </p:cNvSpPr>
            <p:nvPr/>
          </p:nvSpPr>
          <p:spPr bwMode="auto">
            <a:xfrm rot="5400000">
              <a:off x="1442259" y="2818607"/>
              <a:ext cx="1768475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chemeClr val="accent2"/>
                  </a:solidFill>
                </a:rPr>
                <a:t>Constant</a:t>
              </a:r>
              <a:endParaRPr lang="en-CA" altLang="en-US">
                <a:solidFill>
                  <a:schemeClr val="accent2"/>
                </a:solidFill>
              </a:endParaRPr>
            </a:p>
          </p:txBody>
        </p:sp>
        <p:sp>
          <p:nvSpPr>
            <p:cNvPr id="167955" name="Text Box 37"/>
            <p:cNvSpPr txBox="1">
              <a:spLocks noChangeArrowheads="1"/>
            </p:cNvSpPr>
            <p:nvPr/>
          </p:nvSpPr>
          <p:spPr bwMode="auto">
            <a:xfrm>
              <a:off x="1922477" y="5702300"/>
              <a:ext cx="6858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dirty="0">
                  <a:solidFill>
                    <a:schemeClr val="accent2"/>
                  </a:solidFill>
                  <a:cs typeface="Times New Roman" pitchFamily="18" charset="0"/>
                </a:rPr>
                <a:t>θ</a:t>
              </a:r>
              <a:r>
                <a:rPr lang="en-US" altLang="en-US" sz="2400" dirty="0">
                  <a:solidFill>
                    <a:schemeClr val="accent2"/>
                  </a:solidFill>
                </a:rPr>
                <a:t>(1)</a:t>
              </a:r>
              <a:endParaRPr lang="en-CA" altLang="en-US" sz="2400" baseline="30000" dirty="0">
                <a:solidFill>
                  <a:schemeClr val="accent2"/>
                </a:solidFill>
              </a:endParaRPr>
            </a:p>
          </p:txBody>
        </p:sp>
        <p:sp>
          <p:nvSpPr>
            <p:cNvPr id="6" name="Text Box 22">
              <a:extLst>
                <a:ext uri="{FF2B5EF4-FFF2-40B4-BE49-F238E27FC236}">
                  <a16:creationId xmlns:a16="http://schemas.microsoft.com/office/drawing/2014/main" id="{00363CB7-9330-D4DD-A898-2E310B5A09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2015" y="5245100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olidFill>
                    <a:schemeClr val="accent1"/>
                  </a:solidFill>
                </a:rPr>
                <a:t>5</a:t>
              </a:r>
              <a:endParaRPr lang="en-CA" altLang="en-US" sz="2400" baseline="30000">
                <a:solidFill>
                  <a:schemeClr val="accent1"/>
                </a:solidFill>
              </a:endParaRPr>
            </a:p>
          </p:txBody>
        </p:sp>
      </p:grpSp>
      <p:sp>
        <p:nvSpPr>
          <p:cNvPr id="18" name="Rectangle 2">
            <a:extLst>
              <a:ext uri="{FF2B5EF4-FFF2-40B4-BE49-F238E27FC236}">
                <a16:creationId xmlns:a16="http://schemas.microsoft.com/office/drawing/2014/main" id="{95CBD857-838C-FE5F-6EDD-2D8C1A5D1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-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kern="0"/>
              <a:t>Classifying Functions</a:t>
            </a:r>
            <a:endParaRPr lang="en-CA" altLang="en-US" kern="0"/>
          </a:p>
        </p:txBody>
      </p:sp>
      <p:grpSp>
        <p:nvGrpSpPr>
          <p:cNvPr id="167938" name="Group 167937">
            <a:extLst>
              <a:ext uri="{FF2B5EF4-FFF2-40B4-BE49-F238E27FC236}">
                <a16:creationId xmlns:a16="http://schemas.microsoft.com/office/drawing/2014/main" id="{D78A7084-B891-50E3-87A6-F4217A69D748}"/>
              </a:ext>
            </a:extLst>
          </p:cNvPr>
          <p:cNvGrpSpPr/>
          <p:nvPr/>
        </p:nvGrpSpPr>
        <p:grpSpPr>
          <a:xfrm>
            <a:off x="3276600" y="2819400"/>
            <a:ext cx="7924800" cy="3810000"/>
            <a:chOff x="2994025" y="2743200"/>
            <a:chExt cx="7924800" cy="3810000"/>
          </a:xfrm>
        </p:grpSpPr>
        <p:sp>
          <p:nvSpPr>
            <p:cNvPr id="13" name="Text Box 4">
              <a:extLst>
                <a:ext uri="{FF2B5EF4-FFF2-40B4-BE49-F238E27FC236}">
                  <a16:creationId xmlns:a16="http://schemas.microsoft.com/office/drawing/2014/main" id="{77EC5B4D-1381-2852-58E6-80BD643287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33813" y="3569968"/>
              <a:ext cx="2677336" cy="2308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 5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 1,000,000,000,000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  0.0000000000001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 -5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  0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  8 + sin(n)</a:t>
              </a:r>
              <a:endParaRPr kumimoji="0" lang="en-CA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7" name="Text Box 17">
              <a:extLst>
                <a:ext uri="{FF2B5EF4-FFF2-40B4-BE49-F238E27FC236}">
                  <a16:creationId xmlns:a16="http://schemas.microsoft.com/office/drawing/2014/main" id="{BB57C380-E43C-70F1-8F42-31B0390F07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4025" y="3512818"/>
              <a:ext cx="6331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Yes</a:t>
              </a:r>
            </a:p>
          </p:txBody>
        </p:sp>
        <p:sp>
          <p:nvSpPr>
            <p:cNvPr id="19" name="Text Box 18">
              <a:extLst>
                <a:ext uri="{FF2B5EF4-FFF2-40B4-BE49-F238E27FC236}">
                  <a16:creationId xmlns:a16="http://schemas.microsoft.com/office/drawing/2014/main" id="{8C438FB6-9AD6-430E-9687-F53D56E6C0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4025" y="3923260"/>
              <a:ext cx="6331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Yes</a:t>
              </a:r>
            </a:p>
          </p:txBody>
        </p:sp>
        <p:sp>
          <p:nvSpPr>
            <p:cNvPr id="20" name="Text Box 19">
              <a:extLst>
                <a:ext uri="{FF2B5EF4-FFF2-40B4-BE49-F238E27FC236}">
                  <a16:creationId xmlns:a16="http://schemas.microsoft.com/office/drawing/2014/main" id="{0074E87A-C37D-04C5-A186-FF3BEE8814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4025" y="4320579"/>
              <a:ext cx="6331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Yes</a:t>
              </a:r>
            </a:p>
          </p:txBody>
        </p:sp>
        <p:sp>
          <p:nvSpPr>
            <p:cNvPr id="40" name="Text Box 20">
              <a:extLst>
                <a:ext uri="{FF2B5EF4-FFF2-40B4-BE49-F238E27FC236}">
                  <a16:creationId xmlns:a16="http://schemas.microsoft.com/office/drawing/2014/main" id="{BE869AD7-7313-CA27-C4CC-58374D89B0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4025" y="4710815"/>
              <a:ext cx="56137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No</a:t>
              </a:r>
            </a:p>
          </p:txBody>
        </p:sp>
        <p:sp>
          <p:nvSpPr>
            <p:cNvPr id="50" name="Text Box 21">
              <a:extLst>
                <a:ext uri="{FF2B5EF4-FFF2-40B4-BE49-F238E27FC236}">
                  <a16:creationId xmlns:a16="http://schemas.microsoft.com/office/drawing/2014/main" id="{464CB9FD-EDAE-3B26-1133-75700DAB22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4025" y="5015615"/>
              <a:ext cx="56137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No</a:t>
              </a:r>
            </a:p>
          </p:txBody>
        </p:sp>
        <p:grpSp>
          <p:nvGrpSpPr>
            <p:cNvPr id="167937" name="Group 167936">
              <a:extLst>
                <a:ext uri="{FF2B5EF4-FFF2-40B4-BE49-F238E27FC236}">
                  <a16:creationId xmlns:a16="http://schemas.microsoft.com/office/drawing/2014/main" id="{6DB4C420-AA8B-969F-188B-F2F1A4B63DE6}"/>
                </a:ext>
              </a:extLst>
            </p:cNvPr>
            <p:cNvGrpSpPr/>
            <p:nvPr/>
          </p:nvGrpSpPr>
          <p:grpSpPr>
            <a:xfrm>
              <a:off x="2994025" y="4949825"/>
              <a:ext cx="5768975" cy="1603375"/>
              <a:chOff x="2994025" y="4949825"/>
              <a:chExt cx="5768975" cy="1603375"/>
            </a:xfrm>
          </p:grpSpPr>
          <p:sp>
            <p:nvSpPr>
              <p:cNvPr id="53" name="Text Box 22">
                <a:extLst>
                  <a:ext uri="{FF2B5EF4-FFF2-40B4-BE49-F238E27FC236}">
                    <a16:creationId xmlns:a16="http://schemas.microsoft.com/office/drawing/2014/main" id="{07CC09E6-E44F-5AFC-3CAE-39FC045467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94025" y="5409881"/>
                <a:ext cx="633413" cy="461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Yes</a:t>
                </a:r>
              </a:p>
            </p:txBody>
          </p:sp>
          <p:grpSp>
            <p:nvGrpSpPr>
              <p:cNvPr id="55" name="Group 31">
                <a:extLst>
                  <a:ext uri="{FF2B5EF4-FFF2-40B4-BE49-F238E27FC236}">
                    <a16:creationId xmlns:a16="http://schemas.microsoft.com/office/drawing/2014/main" id="{0801FF8B-D1B1-7D25-C62C-B114DD7C5F8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299200" y="4949825"/>
                <a:ext cx="2463800" cy="1603375"/>
                <a:chOff x="1104" y="3216"/>
                <a:chExt cx="1552" cy="1010"/>
              </a:xfrm>
            </p:grpSpPr>
            <p:sp>
              <p:nvSpPr>
                <p:cNvPr id="58" name="Line 25">
                  <a:extLst>
                    <a:ext uri="{FF2B5EF4-FFF2-40B4-BE49-F238E27FC236}">
                      <a16:creationId xmlns:a16="http://schemas.microsoft.com/office/drawing/2014/main" id="{4BF192B3-C375-8DDD-929A-362C0878D5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04" y="3216"/>
                  <a:ext cx="0" cy="100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9" name="Freeform 27">
                  <a:extLst>
                    <a:ext uri="{FF2B5EF4-FFF2-40B4-BE49-F238E27FC236}">
                      <a16:creationId xmlns:a16="http://schemas.microsoft.com/office/drawing/2014/main" id="{ECE235D1-871A-0DE0-94CC-3999EE35DB9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04" y="4224"/>
                  <a:ext cx="1552" cy="2"/>
                </a:xfrm>
                <a:custGeom>
                  <a:avLst/>
                  <a:gdLst>
                    <a:gd name="T0" fmla="*/ 0 w 1552"/>
                    <a:gd name="T1" fmla="*/ 0 h 2"/>
                    <a:gd name="T2" fmla="*/ 1552 w 1552"/>
                    <a:gd name="T3" fmla="*/ 2 h 2"/>
                    <a:gd name="T4" fmla="*/ 0 60000 65536"/>
                    <a:gd name="T5" fmla="*/ 0 60000 65536"/>
                    <a:gd name="T6" fmla="*/ 0 w 1552"/>
                    <a:gd name="T7" fmla="*/ 0 h 2"/>
                    <a:gd name="T8" fmla="*/ 1552 w 1552"/>
                    <a:gd name="T9" fmla="*/ 2 h 2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552" h="2">
                      <a:moveTo>
                        <a:pt x="0" y="0"/>
                      </a:moveTo>
                      <a:lnTo>
                        <a:pt x="1552" y="2"/>
                      </a:lnTo>
                    </a:path>
                  </a:pathLst>
                </a:custGeom>
                <a:noFill/>
                <a:ln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60" name="Freeform 28">
                  <a:extLst>
                    <a:ext uri="{FF2B5EF4-FFF2-40B4-BE49-F238E27FC236}">
                      <a16:creationId xmlns:a16="http://schemas.microsoft.com/office/drawing/2014/main" id="{5321DBF1-528B-08C1-6040-693930ACA45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52" y="3544"/>
                  <a:ext cx="1056" cy="208"/>
                </a:xfrm>
                <a:custGeom>
                  <a:avLst/>
                  <a:gdLst>
                    <a:gd name="T0" fmla="*/ 0 w 1056"/>
                    <a:gd name="T1" fmla="*/ 152 h 208"/>
                    <a:gd name="T2" fmla="*/ 192 w 1056"/>
                    <a:gd name="T3" fmla="*/ 8 h 208"/>
                    <a:gd name="T4" fmla="*/ 384 w 1056"/>
                    <a:gd name="T5" fmla="*/ 200 h 208"/>
                    <a:gd name="T6" fmla="*/ 624 w 1056"/>
                    <a:gd name="T7" fmla="*/ 56 h 208"/>
                    <a:gd name="T8" fmla="*/ 816 w 1056"/>
                    <a:gd name="T9" fmla="*/ 200 h 208"/>
                    <a:gd name="T10" fmla="*/ 1056 w 1056"/>
                    <a:gd name="T11" fmla="*/ 56 h 20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56"/>
                    <a:gd name="T19" fmla="*/ 0 h 208"/>
                    <a:gd name="T20" fmla="*/ 1056 w 1056"/>
                    <a:gd name="T21" fmla="*/ 208 h 20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56" h="208">
                      <a:moveTo>
                        <a:pt x="0" y="152"/>
                      </a:moveTo>
                      <a:cubicBezTo>
                        <a:pt x="64" y="76"/>
                        <a:pt x="128" y="0"/>
                        <a:pt x="192" y="8"/>
                      </a:cubicBezTo>
                      <a:cubicBezTo>
                        <a:pt x="256" y="16"/>
                        <a:pt x="312" y="192"/>
                        <a:pt x="384" y="200"/>
                      </a:cubicBezTo>
                      <a:cubicBezTo>
                        <a:pt x="456" y="208"/>
                        <a:pt x="552" y="56"/>
                        <a:pt x="624" y="56"/>
                      </a:cubicBezTo>
                      <a:cubicBezTo>
                        <a:pt x="696" y="56"/>
                        <a:pt x="744" y="200"/>
                        <a:pt x="816" y="200"/>
                      </a:cubicBezTo>
                      <a:cubicBezTo>
                        <a:pt x="888" y="200"/>
                        <a:pt x="1016" y="80"/>
                        <a:pt x="1056" y="56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accent2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61" name="Line 29">
                  <a:extLst>
                    <a:ext uri="{FF2B5EF4-FFF2-40B4-BE49-F238E27FC236}">
                      <a16:creationId xmlns:a16="http://schemas.microsoft.com/office/drawing/2014/main" id="{6756545C-71ED-C30A-A664-1D2494CBE99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52" y="3840"/>
                  <a:ext cx="1200" cy="0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62" name="Line 30">
                  <a:extLst>
                    <a:ext uri="{FF2B5EF4-FFF2-40B4-BE49-F238E27FC236}">
                      <a16:creationId xmlns:a16="http://schemas.microsoft.com/office/drawing/2014/main" id="{588D25D2-1F98-622F-859B-9CCA9CEC12F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52" y="3456"/>
                  <a:ext cx="1200" cy="0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56" name="Text Box 34">
                <a:extLst>
                  <a:ext uri="{FF2B5EF4-FFF2-40B4-BE49-F238E27FC236}">
                    <a16:creationId xmlns:a16="http://schemas.microsoft.com/office/drawing/2014/main" id="{5D934209-3F07-32B6-04DF-F44458293BE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81688" y="5665788"/>
                <a:ext cx="338138" cy="461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FFFF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7</a:t>
                </a:r>
              </a:p>
            </p:txBody>
          </p:sp>
          <p:sp>
            <p:nvSpPr>
              <p:cNvPr id="57" name="Text Box 35">
                <a:extLst>
                  <a:ext uri="{FF2B5EF4-FFF2-40B4-BE49-F238E27FC236}">
                    <a16:creationId xmlns:a16="http://schemas.microsoft.com/office/drawing/2014/main" id="{6EE27CCC-56DF-0948-8325-FDE36BFC67D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97563" y="5026025"/>
                <a:ext cx="338138" cy="461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FFFF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9</a:t>
                </a:r>
              </a:p>
            </p:txBody>
          </p:sp>
        </p:grpSp>
        <p:sp>
          <p:nvSpPr>
            <p:cNvPr id="52" name="Text Box 37">
              <a:extLst>
                <a:ext uri="{FF2B5EF4-FFF2-40B4-BE49-F238E27FC236}">
                  <a16:creationId xmlns:a16="http://schemas.microsoft.com/office/drawing/2014/main" id="{2C6E108F-70BC-B993-CCCC-278AA22E52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45897" y="2743200"/>
              <a:ext cx="7872928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None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ea typeface="+mn-ea"/>
                </a:rPr>
                <a:t>“Constant:”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ea typeface="+mn-ea"/>
                </a:rPr>
                <a:t> A function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ea typeface="+mn-ea"/>
                </a:rPr>
                <a:t> f(n) 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ea typeface="+mn-ea"/>
                </a:rPr>
                <a:t>is said to be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ea typeface="+mn-ea"/>
                </a:rPr>
                <a:t> 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Symbol" pitchFamily="18" charset="2"/>
                  <a:ea typeface="+mn-ea"/>
                  <a:cs typeface="Arial" pitchFamily="34" charset="0"/>
                </a:rPr>
                <a:t>Q(</a:t>
              </a:r>
              <a:r>
                <a:rPr lang="en-US" altLang="en-US" sz="2400" i="0" dirty="0">
                  <a:solidFill>
                    <a:srgbClr val="FFC000"/>
                  </a:solidFill>
                  <a:latin typeface="Symbol" pitchFamily="18" charset="2"/>
                  <a:cs typeface="Arial" pitchFamily="34" charset="0"/>
                </a:rPr>
                <a:t>1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ea typeface="+mn-ea"/>
                </a:rPr>
                <a:t>)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ea typeface="+mn-ea"/>
                </a:rPr>
                <a:t>,</a:t>
              </a:r>
              <a:b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ea typeface="+mn-ea"/>
                </a:rPr>
              </a:b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ea typeface="+mn-ea"/>
                </a:rPr>
                <a:t>if it bounded by a constant as n gets really big.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34937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7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7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>
            <a:extLst>
              <a:ext uri="{FF2B5EF4-FFF2-40B4-BE49-F238E27FC236}">
                <a16:creationId xmlns:a16="http://schemas.microsoft.com/office/drawing/2014/main" id="{78E81D0E-C2D4-0EB7-C5C7-C4DAF525FDAC}"/>
              </a:ext>
            </a:extLst>
          </p:cNvPr>
          <p:cNvGrpSpPr/>
          <p:nvPr/>
        </p:nvGrpSpPr>
        <p:grpSpPr>
          <a:xfrm>
            <a:off x="2393965" y="762000"/>
            <a:ext cx="6283325" cy="1449388"/>
            <a:chOff x="2393965" y="762000"/>
            <a:chExt cx="6283325" cy="1449388"/>
          </a:xfrm>
        </p:grpSpPr>
        <p:sp>
          <p:nvSpPr>
            <p:cNvPr id="167939" name="Text Box 3"/>
            <p:cNvSpPr txBox="1">
              <a:spLocks noChangeArrowheads="1"/>
            </p:cNvSpPr>
            <p:nvPr/>
          </p:nvSpPr>
          <p:spPr bwMode="auto">
            <a:xfrm>
              <a:off x="4318015" y="762000"/>
              <a:ext cx="1787525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chemeClr val="accent2"/>
                  </a:solidFill>
                </a:rPr>
                <a:t>Functions</a:t>
              </a:r>
              <a:endParaRPr lang="en-CA" altLang="en-US">
                <a:solidFill>
                  <a:schemeClr val="accent2"/>
                </a:solidFill>
              </a:endParaRPr>
            </a:p>
          </p:txBody>
        </p:sp>
        <p:cxnSp>
          <p:nvCxnSpPr>
            <p:cNvPr id="167946" name="AutoShape 10"/>
            <p:cNvCxnSpPr>
              <a:cxnSpLocks noChangeShapeType="1"/>
            </p:cNvCxnSpPr>
            <p:nvPr/>
          </p:nvCxnSpPr>
          <p:spPr bwMode="auto">
            <a:xfrm rot="16200000">
              <a:off x="3365515" y="354013"/>
              <a:ext cx="838200" cy="2781300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chemeClr val="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7947" name="AutoShape 11"/>
            <p:cNvCxnSpPr>
              <a:cxnSpLocks noChangeShapeType="1"/>
            </p:cNvCxnSpPr>
            <p:nvPr/>
          </p:nvCxnSpPr>
          <p:spPr bwMode="auto">
            <a:xfrm>
              <a:off x="4806965" y="1752600"/>
              <a:ext cx="3870325" cy="457200"/>
            </a:xfrm>
            <a:prstGeom prst="bentConnector2">
              <a:avLst/>
            </a:prstGeom>
            <a:noFill/>
            <a:ln w="38100">
              <a:solidFill>
                <a:schemeClr val="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7948" name="AutoShape 12"/>
            <p:cNvCxnSpPr>
              <a:cxnSpLocks noChangeShapeType="1"/>
            </p:cNvCxnSpPr>
            <p:nvPr/>
          </p:nvCxnSpPr>
          <p:spPr bwMode="auto">
            <a:xfrm rot="16200000">
              <a:off x="3435365" y="1981200"/>
              <a:ext cx="457200" cy="0"/>
            </a:xfrm>
            <a:prstGeom prst="straightConnector1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7949" name="AutoShape 13"/>
            <p:cNvCxnSpPr>
              <a:cxnSpLocks noChangeShapeType="1"/>
            </p:cNvCxnSpPr>
            <p:nvPr/>
          </p:nvCxnSpPr>
          <p:spPr bwMode="auto">
            <a:xfrm rot="5400000">
              <a:off x="4578365" y="1981200"/>
              <a:ext cx="457200" cy="0"/>
            </a:xfrm>
            <a:prstGeom prst="straightConnector1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7950" name="AutoShape 14"/>
            <p:cNvCxnSpPr>
              <a:cxnSpLocks noChangeShapeType="1"/>
            </p:cNvCxnSpPr>
            <p:nvPr/>
          </p:nvCxnSpPr>
          <p:spPr bwMode="auto">
            <a:xfrm rot="16200000">
              <a:off x="5873765" y="1981200"/>
              <a:ext cx="457200" cy="0"/>
            </a:xfrm>
            <a:prstGeom prst="straightConnector1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7951" name="AutoShape 15"/>
            <p:cNvCxnSpPr>
              <a:cxnSpLocks noChangeShapeType="1"/>
              <a:stCxn id="167943" idx="1"/>
            </p:cNvCxnSpPr>
            <p:nvPr/>
          </p:nvCxnSpPr>
          <p:spPr bwMode="auto">
            <a:xfrm rot="5400000" flipH="1">
              <a:off x="7173928" y="1973262"/>
              <a:ext cx="458788" cy="17463"/>
            </a:xfrm>
            <a:prstGeom prst="bentConnector3">
              <a:avLst>
                <a:gd name="adj1" fmla="val 49829"/>
              </a:avLst>
            </a:prstGeom>
            <a:noFill/>
            <a:ln w="38100">
              <a:solidFill>
                <a:schemeClr val="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698072A3-5164-4D2D-7727-35CC8C97C178}"/>
              </a:ext>
            </a:extLst>
          </p:cNvPr>
          <p:cNvGrpSpPr/>
          <p:nvPr/>
        </p:nvGrpSpPr>
        <p:grpSpPr>
          <a:xfrm>
            <a:off x="2819400" y="2208213"/>
            <a:ext cx="1416050" cy="3951287"/>
            <a:chOff x="2819400" y="2208213"/>
            <a:chExt cx="1416050" cy="3951287"/>
          </a:xfrm>
        </p:grpSpPr>
        <p:sp>
          <p:nvSpPr>
            <p:cNvPr id="167940" name="Text Box 4"/>
            <p:cNvSpPr txBox="1">
              <a:spLocks noChangeArrowheads="1"/>
            </p:cNvSpPr>
            <p:nvPr/>
          </p:nvSpPr>
          <p:spPr bwMode="auto">
            <a:xfrm rot="5400000">
              <a:off x="2110596" y="3437732"/>
              <a:ext cx="3038475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chemeClr val="accent2"/>
                  </a:solidFill>
                </a:rPr>
                <a:t>Poly Logarithmic</a:t>
              </a:r>
              <a:endParaRPr lang="en-CA" altLang="en-US">
                <a:solidFill>
                  <a:schemeClr val="accent2"/>
                </a:solidFill>
              </a:endParaRPr>
            </a:p>
          </p:txBody>
        </p:sp>
        <p:sp>
          <p:nvSpPr>
            <p:cNvPr id="167952" name="Text Box 33"/>
            <p:cNvSpPr txBox="1">
              <a:spLocks noChangeArrowheads="1"/>
            </p:cNvSpPr>
            <p:nvPr/>
          </p:nvSpPr>
          <p:spPr bwMode="auto">
            <a:xfrm>
              <a:off x="2819400" y="5702300"/>
              <a:ext cx="14160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olidFill>
                    <a:schemeClr val="accent2"/>
                  </a:solidFill>
                </a:rPr>
                <a:t> (log n)</a:t>
              </a:r>
              <a:r>
                <a:rPr lang="en-US" altLang="en-US" sz="2400" baseline="30000">
                  <a:solidFill>
                    <a:schemeClr val="accent2"/>
                  </a:solidFill>
                  <a:cs typeface="Times New Roman" pitchFamily="18" charset="0"/>
                </a:rPr>
                <a:t>θ</a:t>
              </a:r>
              <a:r>
                <a:rPr lang="en-US" altLang="en-US" sz="2400" baseline="30000">
                  <a:solidFill>
                    <a:schemeClr val="accent2"/>
                  </a:solidFill>
                </a:rPr>
                <a:t>(1)</a:t>
              </a:r>
              <a:endParaRPr lang="en-CA" altLang="en-US" sz="2400" baseline="30000">
                <a:solidFill>
                  <a:schemeClr val="accent2"/>
                </a:solidFill>
              </a:endParaRPr>
            </a:p>
          </p:txBody>
        </p:sp>
        <p:sp>
          <p:nvSpPr>
            <p:cNvPr id="3" name="Text Box 18">
              <a:extLst>
                <a:ext uri="{FF2B5EF4-FFF2-40B4-BE49-F238E27FC236}">
                  <a16:creationId xmlns:a16="http://schemas.microsoft.com/office/drawing/2014/main" id="{B55A32DD-99C7-9F80-2553-108CF5110D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4503" y="5267325"/>
              <a:ext cx="118268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dirty="0">
                  <a:solidFill>
                    <a:schemeClr val="accent1"/>
                  </a:solidFill>
                </a:rPr>
                <a:t> (log n)</a:t>
              </a:r>
              <a:r>
                <a:rPr lang="en-US" altLang="en-US" sz="2400" baseline="30000" dirty="0">
                  <a:solidFill>
                    <a:schemeClr val="accent1"/>
                  </a:solidFill>
                </a:rPr>
                <a:t>5</a:t>
              </a:r>
              <a:endParaRPr lang="en-CA" altLang="en-US" sz="2400" baseline="30000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B6C09CA8-3522-97FE-A597-E8548AF38E41}"/>
              </a:ext>
            </a:extLst>
          </p:cNvPr>
          <p:cNvGrpSpPr/>
          <p:nvPr/>
        </p:nvGrpSpPr>
        <p:grpSpPr>
          <a:xfrm>
            <a:off x="4419600" y="2209800"/>
            <a:ext cx="671512" cy="3949700"/>
            <a:chOff x="4419600" y="2209800"/>
            <a:chExt cx="671512" cy="3949700"/>
          </a:xfrm>
        </p:grpSpPr>
        <p:sp>
          <p:nvSpPr>
            <p:cNvPr id="167941" name="Text Box 5"/>
            <p:cNvSpPr txBox="1">
              <a:spLocks noChangeArrowheads="1"/>
            </p:cNvSpPr>
            <p:nvPr/>
          </p:nvSpPr>
          <p:spPr bwMode="auto">
            <a:xfrm rot="5400000">
              <a:off x="3763184" y="2948781"/>
              <a:ext cx="2057400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chemeClr val="accent2"/>
                  </a:solidFill>
                </a:rPr>
                <a:t>Polynomial</a:t>
              </a:r>
              <a:endParaRPr lang="en-CA" altLang="en-US">
                <a:solidFill>
                  <a:schemeClr val="accent2"/>
                </a:solidFill>
              </a:endParaRPr>
            </a:p>
          </p:txBody>
        </p:sp>
        <p:sp>
          <p:nvSpPr>
            <p:cNvPr id="167953" name="Text Box 34"/>
            <p:cNvSpPr txBox="1">
              <a:spLocks noChangeArrowheads="1"/>
            </p:cNvSpPr>
            <p:nvPr/>
          </p:nvSpPr>
          <p:spPr bwMode="auto">
            <a:xfrm>
              <a:off x="4419600" y="5702300"/>
              <a:ext cx="671512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dirty="0">
                  <a:solidFill>
                    <a:schemeClr val="accent2"/>
                  </a:solidFill>
                </a:rPr>
                <a:t>n</a:t>
              </a:r>
              <a:r>
                <a:rPr lang="en-US" altLang="en-US" sz="2400" baseline="30000" dirty="0">
                  <a:solidFill>
                    <a:schemeClr val="accent2"/>
                  </a:solidFill>
                  <a:cs typeface="Times New Roman" pitchFamily="18" charset="0"/>
                </a:rPr>
                <a:t>θ</a:t>
              </a:r>
              <a:r>
                <a:rPr lang="en-US" altLang="en-US" sz="2400" baseline="30000" dirty="0">
                  <a:solidFill>
                    <a:schemeClr val="accent2"/>
                  </a:solidFill>
                </a:rPr>
                <a:t>(1)</a:t>
              </a:r>
              <a:endParaRPr lang="en-CA" altLang="en-US" sz="2400" baseline="30000" dirty="0">
                <a:solidFill>
                  <a:schemeClr val="accent2"/>
                </a:solidFill>
              </a:endParaRPr>
            </a:p>
          </p:txBody>
        </p:sp>
        <p:sp>
          <p:nvSpPr>
            <p:cNvPr id="4" name="Text Box 19">
              <a:extLst>
                <a:ext uri="{FF2B5EF4-FFF2-40B4-BE49-F238E27FC236}">
                  <a16:creationId xmlns:a16="http://schemas.microsoft.com/office/drawing/2014/main" id="{CEED7064-23BB-0245-D772-7564362F97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7240" y="5267325"/>
              <a:ext cx="4381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olidFill>
                    <a:schemeClr val="accent1"/>
                  </a:solidFill>
                </a:rPr>
                <a:t>n</a:t>
              </a:r>
              <a:r>
                <a:rPr lang="en-US" altLang="en-US" sz="2400" baseline="30000">
                  <a:solidFill>
                    <a:schemeClr val="accent1"/>
                  </a:solidFill>
                </a:rPr>
                <a:t>5</a:t>
              </a:r>
              <a:endParaRPr lang="en-CA" altLang="en-US" sz="2400" baseline="30000">
                <a:solidFill>
                  <a:schemeClr val="accent1"/>
                </a:solidFill>
              </a:endParaRP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8498092-A3FE-B8EE-24A6-16762931412C}"/>
              </a:ext>
            </a:extLst>
          </p:cNvPr>
          <p:cNvGrpSpPr/>
          <p:nvPr/>
        </p:nvGrpSpPr>
        <p:grpSpPr>
          <a:xfrm>
            <a:off x="5805488" y="2208213"/>
            <a:ext cx="671512" cy="3951287"/>
            <a:chOff x="5805488" y="2208213"/>
            <a:chExt cx="671512" cy="3951287"/>
          </a:xfrm>
        </p:grpSpPr>
        <p:sp>
          <p:nvSpPr>
            <p:cNvPr id="167942" name="Text Box 6"/>
            <p:cNvSpPr txBox="1">
              <a:spLocks noChangeArrowheads="1"/>
            </p:cNvSpPr>
            <p:nvPr/>
          </p:nvSpPr>
          <p:spPr bwMode="auto">
            <a:xfrm rot="5400000">
              <a:off x="5076840" y="2992438"/>
              <a:ext cx="2147887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chemeClr val="accent2"/>
                  </a:solidFill>
                </a:rPr>
                <a:t>Exponential</a:t>
              </a:r>
              <a:endParaRPr lang="en-CA" altLang="en-US">
                <a:solidFill>
                  <a:schemeClr val="accent2"/>
                </a:solidFill>
              </a:endParaRPr>
            </a:p>
          </p:txBody>
        </p:sp>
        <p:sp>
          <p:nvSpPr>
            <p:cNvPr id="167954" name="Text Box 35"/>
            <p:cNvSpPr txBox="1">
              <a:spLocks noChangeArrowheads="1"/>
            </p:cNvSpPr>
            <p:nvPr/>
          </p:nvSpPr>
          <p:spPr bwMode="auto">
            <a:xfrm>
              <a:off x="5805488" y="5702300"/>
              <a:ext cx="671512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olidFill>
                    <a:schemeClr val="accent2"/>
                  </a:solidFill>
                </a:rPr>
                <a:t>2</a:t>
              </a:r>
              <a:r>
                <a:rPr lang="en-US" altLang="en-US" sz="2400" baseline="30000">
                  <a:solidFill>
                    <a:schemeClr val="accent2"/>
                  </a:solidFill>
                  <a:cs typeface="Times New Roman" pitchFamily="18" charset="0"/>
                </a:rPr>
                <a:t>θ</a:t>
              </a:r>
              <a:r>
                <a:rPr lang="en-US" altLang="en-US" sz="2400" baseline="30000">
                  <a:solidFill>
                    <a:schemeClr val="accent2"/>
                  </a:solidFill>
                </a:rPr>
                <a:t>(n)</a:t>
              </a:r>
              <a:endParaRPr lang="en-CA" altLang="en-US" sz="2400" baseline="30000">
                <a:solidFill>
                  <a:schemeClr val="accent2"/>
                </a:solidFill>
              </a:endParaRPr>
            </a:p>
          </p:txBody>
        </p:sp>
        <p:sp>
          <p:nvSpPr>
            <p:cNvPr id="5" name="Text Box 20">
              <a:extLst>
                <a:ext uri="{FF2B5EF4-FFF2-40B4-BE49-F238E27FC236}">
                  <a16:creationId xmlns:a16="http://schemas.microsoft.com/office/drawing/2014/main" id="{C35F6483-C2DE-8618-FE17-D6AD17B2E3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53128" y="5267325"/>
              <a:ext cx="5397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olidFill>
                    <a:schemeClr val="accent1"/>
                  </a:solidFill>
                </a:rPr>
                <a:t>2</a:t>
              </a:r>
              <a:r>
                <a:rPr lang="en-US" altLang="en-US" sz="2400" baseline="30000">
                  <a:solidFill>
                    <a:schemeClr val="accent1"/>
                  </a:solidFill>
                </a:rPr>
                <a:t>5n</a:t>
              </a:r>
              <a:endParaRPr lang="en-CA" altLang="en-US" sz="2400" baseline="30000">
                <a:solidFill>
                  <a:schemeClr val="accent1"/>
                </a:solidFill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ABE1381F-C392-4D84-63F2-7B13B47E025C}"/>
              </a:ext>
            </a:extLst>
          </p:cNvPr>
          <p:cNvGrpSpPr/>
          <p:nvPr/>
        </p:nvGrpSpPr>
        <p:grpSpPr>
          <a:xfrm>
            <a:off x="1922477" y="2224088"/>
            <a:ext cx="693738" cy="3935412"/>
            <a:chOff x="1922477" y="2224088"/>
            <a:chExt cx="693738" cy="3935412"/>
          </a:xfrm>
        </p:grpSpPr>
        <p:sp>
          <p:nvSpPr>
            <p:cNvPr id="167945" name="Text Box 9"/>
            <p:cNvSpPr txBox="1">
              <a:spLocks noChangeArrowheads="1"/>
            </p:cNvSpPr>
            <p:nvPr/>
          </p:nvSpPr>
          <p:spPr bwMode="auto">
            <a:xfrm rot="5400000">
              <a:off x="1442259" y="2818607"/>
              <a:ext cx="1768475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chemeClr val="accent2"/>
                  </a:solidFill>
                </a:rPr>
                <a:t>Constant</a:t>
              </a:r>
              <a:endParaRPr lang="en-CA" altLang="en-US">
                <a:solidFill>
                  <a:schemeClr val="accent2"/>
                </a:solidFill>
              </a:endParaRPr>
            </a:p>
          </p:txBody>
        </p:sp>
        <p:sp>
          <p:nvSpPr>
            <p:cNvPr id="167955" name="Text Box 37"/>
            <p:cNvSpPr txBox="1">
              <a:spLocks noChangeArrowheads="1"/>
            </p:cNvSpPr>
            <p:nvPr/>
          </p:nvSpPr>
          <p:spPr bwMode="auto">
            <a:xfrm>
              <a:off x="1922477" y="5702300"/>
              <a:ext cx="6858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dirty="0">
                  <a:solidFill>
                    <a:schemeClr val="accent2"/>
                  </a:solidFill>
                  <a:cs typeface="Times New Roman" pitchFamily="18" charset="0"/>
                </a:rPr>
                <a:t>θ</a:t>
              </a:r>
              <a:r>
                <a:rPr lang="en-US" altLang="en-US" sz="2400" dirty="0">
                  <a:solidFill>
                    <a:schemeClr val="accent2"/>
                  </a:solidFill>
                </a:rPr>
                <a:t>(1)</a:t>
              </a:r>
              <a:endParaRPr lang="en-CA" altLang="en-US" sz="2400" baseline="30000" dirty="0">
                <a:solidFill>
                  <a:schemeClr val="accent2"/>
                </a:solidFill>
              </a:endParaRPr>
            </a:p>
          </p:txBody>
        </p:sp>
        <p:sp>
          <p:nvSpPr>
            <p:cNvPr id="6" name="Text Box 22">
              <a:extLst>
                <a:ext uri="{FF2B5EF4-FFF2-40B4-BE49-F238E27FC236}">
                  <a16:creationId xmlns:a16="http://schemas.microsoft.com/office/drawing/2014/main" id="{00363CB7-9330-D4DD-A898-2E310B5A09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2015" y="5245100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olidFill>
                    <a:schemeClr val="accent1"/>
                  </a:solidFill>
                </a:rPr>
                <a:t>5</a:t>
              </a:r>
              <a:endParaRPr lang="en-CA" altLang="en-US" sz="2400" baseline="30000">
                <a:solidFill>
                  <a:schemeClr val="accent1"/>
                </a:solidFill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32BBA991-2872-1FDD-E292-32A29DCB9338}"/>
              </a:ext>
            </a:extLst>
          </p:cNvPr>
          <p:cNvGrpSpPr/>
          <p:nvPr/>
        </p:nvGrpSpPr>
        <p:grpSpPr>
          <a:xfrm>
            <a:off x="6994525" y="2209800"/>
            <a:ext cx="777875" cy="3949700"/>
            <a:chOff x="6994525" y="2209800"/>
            <a:chExt cx="777875" cy="3949700"/>
          </a:xfrm>
        </p:grpSpPr>
        <p:sp>
          <p:nvSpPr>
            <p:cNvPr id="167943" name="Text Box 7"/>
            <p:cNvSpPr txBox="1">
              <a:spLocks noChangeArrowheads="1"/>
            </p:cNvSpPr>
            <p:nvPr/>
          </p:nvSpPr>
          <p:spPr bwMode="auto">
            <a:xfrm rot="5400000">
              <a:off x="6992159" y="2339181"/>
              <a:ext cx="838200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chemeClr val="accent2"/>
                  </a:solidFill>
                </a:rPr>
                <a:t>Exp</a:t>
              </a:r>
              <a:endParaRPr lang="en-CA" altLang="en-US">
                <a:solidFill>
                  <a:schemeClr val="accent2"/>
                </a:solidFill>
              </a:endParaRPr>
            </a:p>
          </p:txBody>
        </p:sp>
        <p:grpSp>
          <p:nvGrpSpPr>
            <p:cNvPr id="167956" name="Group 38"/>
            <p:cNvGrpSpPr>
              <a:grpSpLocks/>
            </p:cNvGrpSpPr>
            <p:nvPr/>
          </p:nvGrpSpPr>
          <p:grpSpPr bwMode="auto">
            <a:xfrm>
              <a:off x="6994525" y="5576888"/>
              <a:ext cx="777875" cy="582612"/>
              <a:chOff x="4224" y="3679"/>
              <a:chExt cx="490" cy="367"/>
            </a:xfrm>
          </p:grpSpPr>
          <p:sp>
            <p:nvSpPr>
              <p:cNvPr id="167961" name="Text Box 39"/>
              <p:cNvSpPr txBox="1">
                <a:spLocks noChangeArrowheads="1"/>
              </p:cNvSpPr>
              <p:nvPr/>
            </p:nvSpPr>
            <p:spPr bwMode="auto">
              <a:xfrm>
                <a:off x="4224" y="3758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solidFill>
                      <a:schemeClr val="accent2"/>
                    </a:solidFill>
                  </a:rPr>
                  <a:t>2</a:t>
                </a:r>
                <a:endParaRPr lang="en-CA" altLang="en-US" sz="2400" baseline="30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67962" name="Text Box 40"/>
              <p:cNvSpPr txBox="1">
                <a:spLocks noChangeArrowheads="1"/>
              </p:cNvSpPr>
              <p:nvPr/>
            </p:nvSpPr>
            <p:spPr bwMode="auto">
              <a:xfrm>
                <a:off x="4346" y="3679"/>
                <a:ext cx="36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chemeClr val="accent2"/>
                    </a:solidFill>
                  </a:rPr>
                  <a:t>n</a:t>
                </a:r>
                <a:r>
                  <a:rPr lang="en-US" altLang="en-US" sz="2000" baseline="30000">
                    <a:solidFill>
                      <a:schemeClr val="accent2"/>
                    </a:solidFill>
                    <a:cs typeface="Times New Roman" pitchFamily="18" charset="0"/>
                  </a:rPr>
                  <a:t>θ</a:t>
                </a:r>
                <a:r>
                  <a:rPr lang="en-US" altLang="en-US" sz="2000" baseline="30000">
                    <a:solidFill>
                      <a:schemeClr val="accent2"/>
                    </a:solidFill>
                  </a:rPr>
                  <a:t>(1)</a:t>
                </a:r>
                <a:endParaRPr lang="en-CA" altLang="en-US" sz="2000" baseline="30000">
                  <a:solidFill>
                    <a:schemeClr val="accent2"/>
                  </a:solidFill>
                </a:endParaRPr>
              </a:p>
            </p:txBody>
          </p:sp>
        </p:grpSp>
        <p:grpSp>
          <p:nvGrpSpPr>
            <p:cNvPr id="7" name="Group 23">
              <a:extLst>
                <a:ext uri="{FF2B5EF4-FFF2-40B4-BE49-F238E27FC236}">
                  <a16:creationId xmlns:a16="http://schemas.microsoft.com/office/drawing/2014/main" id="{B1C7A54B-41AB-DE03-594F-8454E2DAFCD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042165" y="5165725"/>
              <a:ext cx="568325" cy="558800"/>
              <a:chOff x="4224" y="3694"/>
              <a:chExt cx="358" cy="352"/>
            </a:xfrm>
          </p:grpSpPr>
          <p:sp>
            <p:nvSpPr>
              <p:cNvPr id="8" name="Text Box 24">
                <a:extLst>
                  <a:ext uri="{FF2B5EF4-FFF2-40B4-BE49-F238E27FC236}">
                    <a16:creationId xmlns:a16="http://schemas.microsoft.com/office/drawing/2014/main" id="{19B026A3-C97E-A714-9503-B6E46E26EC5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24" y="3758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solidFill>
                      <a:schemeClr val="accent1"/>
                    </a:solidFill>
                  </a:rPr>
                  <a:t>2</a:t>
                </a:r>
                <a:endParaRPr lang="en-CA" altLang="en-US" sz="2400" baseline="3000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9" name="Text Box 25">
                <a:extLst>
                  <a:ext uri="{FF2B5EF4-FFF2-40B4-BE49-F238E27FC236}">
                    <a16:creationId xmlns:a16="http://schemas.microsoft.com/office/drawing/2014/main" id="{BDF7C97B-4F12-B0C2-E543-89695378DCD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46" y="3694"/>
                <a:ext cx="23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chemeClr val="accent1"/>
                    </a:solidFill>
                  </a:rPr>
                  <a:t>n</a:t>
                </a:r>
                <a:r>
                  <a:rPr lang="en-US" altLang="en-US" sz="1800" baseline="30000">
                    <a:solidFill>
                      <a:schemeClr val="accent1"/>
                    </a:solidFill>
                  </a:rPr>
                  <a:t>5</a:t>
                </a:r>
                <a:endParaRPr lang="en-CA" altLang="en-US" sz="1800" baseline="30000">
                  <a:solidFill>
                    <a:schemeClr val="accent1"/>
                  </a:solidFill>
                </a:endParaRPr>
              </a:p>
            </p:txBody>
          </p:sp>
        </p:grp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52099A80-29B1-82BF-2AE6-87FB2290AB4E}"/>
              </a:ext>
            </a:extLst>
          </p:cNvPr>
          <p:cNvGrpSpPr/>
          <p:nvPr/>
        </p:nvGrpSpPr>
        <p:grpSpPr>
          <a:xfrm>
            <a:off x="8334375" y="2209800"/>
            <a:ext cx="657225" cy="3927475"/>
            <a:chOff x="8334375" y="2209800"/>
            <a:chExt cx="657225" cy="3927475"/>
          </a:xfrm>
        </p:grpSpPr>
        <p:sp>
          <p:nvSpPr>
            <p:cNvPr id="167944" name="Text Box 8"/>
            <p:cNvSpPr txBox="1">
              <a:spLocks noChangeArrowheads="1"/>
            </p:cNvSpPr>
            <p:nvPr/>
          </p:nvSpPr>
          <p:spPr bwMode="auto">
            <a:xfrm rot="5400000">
              <a:off x="7608109" y="2988469"/>
              <a:ext cx="2136775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chemeClr val="accent2"/>
                  </a:solidFill>
                </a:rPr>
                <a:t>Double Exp</a:t>
              </a:r>
              <a:endParaRPr lang="en-CA" altLang="en-US">
                <a:solidFill>
                  <a:schemeClr val="accent2"/>
                </a:solidFill>
              </a:endParaRPr>
            </a:p>
          </p:txBody>
        </p:sp>
        <p:grpSp>
          <p:nvGrpSpPr>
            <p:cNvPr id="167957" name="Group 41"/>
            <p:cNvGrpSpPr>
              <a:grpSpLocks/>
            </p:cNvGrpSpPr>
            <p:nvPr/>
          </p:nvGrpSpPr>
          <p:grpSpPr bwMode="auto">
            <a:xfrm>
              <a:off x="8334375" y="5524500"/>
              <a:ext cx="657225" cy="612775"/>
              <a:chOff x="5116" y="3646"/>
              <a:chExt cx="414" cy="386"/>
            </a:xfrm>
          </p:grpSpPr>
          <p:sp>
            <p:nvSpPr>
              <p:cNvPr id="167959" name="Text Box 42"/>
              <p:cNvSpPr txBox="1">
                <a:spLocks noChangeArrowheads="1"/>
              </p:cNvSpPr>
              <p:nvPr/>
            </p:nvSpPr>
            <p:spPr bwMode="auto">
              <a:xfrm>
                <a:off x="5184" y="3646"/>
                <a:ext cx="34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solidFill>
                      <a:schemeClr val="accent2"/>
                    </a:solidFill>
                  </a:rPr>
                  <a:t>2</a:t>
                </a:r>
                <a:r>
                  <a:rPr lang="en-US" altLang="en-US" sz="1800" baseline="30000" dirty="0">
                    <a:solidFill>
                      <a:schemeClr val="accent2"/>
                    </a:solidFill>
                    <a:cs typeface="Times New Roman" pitchFamily="18" charset="0"/>
                  </a:rPr>
                  <a:t>θ</a:t>
                </a:r>
                <a:r>
                  <a:rPr lang="en-US" altLang="en-US" sz="1800" baseline="30000" dirty="0">
                    <a:solidFill>
                      <a:schemeClr val="accent2"/>
                    </a:solidFill>
                  </a:rPr>
                  <a:t>(n)</a:t>
                </a:r>
                <a:endParaRPr lang="en-CA" altLang="en-US" sz="1800" baseline="300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67960" name="Text Box 43"/>
              <p:cNvSpPr txBox="1">
                <a:spLocks noChangeArrowheads="1"/>
              </p:cNvSpPr>
              <p:nvPr/>
            </p:nvSpPr>
            <p:spPr bwMode="auto">
              <a:xfrm>
                <a:off x="5116" y="3744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solidFill>
                      <a:schemeClr val="accent2"/>
                    </a:solidFill>
                  </a:rPr>
                  <a:t>2</a:t>
                </a:r>
                <a:endParaRPr lang="en-CA" altLang="en-US" sz="2400" baseline="30000">
                  <a:solidFill>
                    <a:schemeClr val="accent2"/>
                  </a:solidFill>
                </a:endParaRPr>
              </a:p>
            </p:txBody>
          </p:sp>
        </p:grpSp>
        <p:grpSp>
          <p:nvGrpSpPr>
            <p:cNvPr id="10" name="Group 26">
              <a:extLst>
                <a:ext uri="{FF2B5EF4-FFF2-40B4-BE49-F238E27FC236}">
                  <a16:creationId xmlns:a16="http://schemas.microsoft.com/office/drawing/2014/main" id="{B709A22E-02E7-DE4D-C3FE-9E31FB10D3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382015" y="5089525"/>
              <a:ext cx="558800" cy="612775"/>
              <a:chOff x="5116" y="3646"/>
              <a:chExt cx="352" cy="386"/>
            </a:xfrm>
          </p:grpSpPr>
          <p:sp>
            <p:nvSpPr>
              <p:cNvPr id="11" name="Text Box 27">
                <a:extLst>
                  <a:ext uri="{FF2B5EF4-FFF2-40B4-BE49-F238E27FC236}">
                    <a16:creationId xmlns:a16="http://schemas.microsoft.com/office/drawing/2014/main" id="{93DCF163-80A5-6486-90EB-23218097A8D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84" y="3646"/>
                <a:ext cx="28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chemeClr val="accent1"/>
                    </a:solidFill>
                  </a:rPr>
                  <a:t>2</a:t>
                </a:r>
                <a:r>
                  <a:rPr lang="en-US" altLang="en-US" sz="1800" baseline="30000">
                    <a:solidFill>
                      <a:schemeClr val="accent1"/>
                    </a:solidFill>
                  </a:rPr>
                  <a:t>5n</a:t>
                </a:r>
                <a:endParaRPr lang="en-CA" altLang="en-US" sz="1800" baseline="3000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12" name="Text Box 28">
                <a:extLst>
                  <a:ext uri="{FF2B5EF4-FFF2-40B4-BE49-F238E27FC236}">
                    <a16:creationId xmlns:a16="http://schemas.microsoft.com/office/drawing/2014/main" id="{FD9E95CA-1CB8-BAE6-1AB9-C76471199FC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16" y="3744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solidFill>
                      <a:schemeClr val="accent1"/>
                    </a:solidFill>
                  </a:rPr>
                  <a:t>2</a:t>
                </a:r>
                <a:endParaRPr lang="en-CA" altLang="en-US" sz="2400" baseline="30000">
                  <a:solidFill>
                    <a:schemeClr val="accent1"/>
                  </a:solidFill>
                </a:endParaRPr>
              </a:p>
            </p:txBody>
          </p:sp>
        </p:grp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910EACD8-FD5B-669E-8F21-313549AE409A}"/>
              </a:ext>
            </a:extLst>
          </p:cNvPr>
          <p:cNvGrpSpPr/>
          <p:nvPr/>
        </p:nvGrpSpPr>
        <p:grpSpPr>
          <a:xfrm>
            <a:off x="6070616" y="1739900"/>
            <a:ext cx="1023938" cy="3433763"/>
            <a:chOff x="6070616" y="1739900"/>
            <a:chExt cx="1023938" cy="3433763"/>
          </a:xfrm>
        </p:grpSpPr>
        <p:sp>
          <p:nvSpPr>
            <p:cNvPr id="14" name="Text Box 29">
              <a:extLst>
                <a:ext uri="{FF2B5EF4-FFF2-40B4-BE49-F238E27FC236}">
                  <a16:creationId xmlns:a16="http://schemas.microsoft.com/office/drawing/2014/main" id="{7F17238B-DCFC-0036-A181-1CE43B4E1A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5400000">
              <a:off x="5954729" y="3760788"/>
              <a:ext cx="1268413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dirty="0">
                  <a:solidFill>
                    <a:schemeClr val="accent2"/>
                  </a:solidFill>
                </a:rPr>
                <a:t>Others</a:t>
              </a:r>
              <a:endParaRPr lang="en-CA" altLang="en-US" dirty="0">
                <a:solidFill>
                  <a:schemeClr val="accent2"/>
                </a:solidFill>
              </a:endParaRPr>
            </a:p>
          </p:txBody>
        </p:sp>
        <p:cxnSp>
          <p:nvCxnSpPr>
            <p:cNvPr id="15" name="AutoShape 30">
              <a:extLst>
                <a:ext uri="{FF2B5EF4-FFF2-40B4-BE49-F238E27FC236}">
                  <a16:creationId xmlns:a16="http://schemas.microsoft.com/office/drawing/2014/main" id="{7C16FBA7-3AFE-4EF4-898D-DE78D21A57D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>
              <a:off x="5818204" y="2463800"/>
              <a:ext cx="1447800" cy="0"/>
            </a:xfrm>
            <a:prstGeom prst="straightConnector1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" name="Text Box 31">
              <a:extLst>
                <a:ext uri="{FF2B5EF4-FFF2-40B4-BE49-F238E27FC236}">
                  <a16:creationId xmlns:a16="http://schemas.microsoft.com/office/drawing/2014/main" id="{E613C515-0403-C64D-3469-1E551E134D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70616" y="4711700"/>
              <a:ext cx="1023938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dirty="0">
                  <a:solidFill>
                    <a:schemeClr val="accent1"/>
                  </a:solidFill>
                </a:rPr>
                <a:t>n! = </a:t>
              </a:r>
              <a:r>
                <a:rPr lang="en-US" altLang="en-US" sz="2400" dirty="0" err="1">
                  <a:solidFill>
                    <a:schemeClr val="accent1"/>
                  </a:solidFill>
                </a:rPr>
                <a:t>n</a:t>
              </a:r>
              <a:r>
                <a:rPr lang="en-US" altLang="en-US" sz="2400" baseline="30000" dirty="0" err="1">
                  <a:solidFill>
                    <a:schemeClr val="accent1"/>
                  </a:solidFill>
                </a:rPr>
                <a:t>n</a:t>
              </a:r>
              <a:endParaRPr lang="en-CA" altLang="en-US" sz="2400" baseline="30000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18" name="Rectangle 2">
            <a:extLst>
              <a:ext uri="{FF2B5EF4-FFF2-40B4-BE49-F238E27FC236}">
                <a16:creationId xmlns:a16="http://schemas.microsoft.com/office/drawing/2014/main" id="{95CBD857-838C-FE5F-6EDD-2D8C1A5D1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-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kern="0"/>
              <a:t>Classifying Functions</a:t>
            </a:r>
            <a:endParaRPr lang="en-CA" altLang="en-US" kern="0"/>
          </a:p>
        </p:txBody>
      </p:sp>
      <p:grpSp>
        <p:nvGrpSpPr>
          <p:cNvPr id="21" name="Group 29">
            <a:extLst>
              <a:ext uri="{FF2B5EF4-FFF2-40B4-BE49-F238E27FC236}">
                <a16:creationId xmlns:a16="http://schemas.microsoft.com/office/drawing/2014/main" id="{7F2C14F9-A7E6-4148-801F-C8A47D01E9A1}"/>
              </a:ext>
            </a:extLst>
          </p:cNvPr>
          <p:cNvGrpSpPr>
            <a:grpSpLocks/>
          </p:cNvGrpSpPr>
          <p:nvPr/>
        </p:nvGrpSpPr>
        <p:grpSpPr bwMode="auto">
          <a:xfrm>
            <a:off x="257354" y="2043129"/>
            <a:ext cx="917591" cy="929993"/>
            <a:chOff x="2065" y="1551"/>
            <a:chExt cx="1628" cy="1988"/>
          </a:xfrm>
        </p:grpSpPr>
        <p:sp>
          <p:nvSpPr>
            <p:cNvPr id="22" name="Freeform 30">
              <a:extLst>
                <a:ext uri="{FF2B5EF4-FFF2-40B4-BE49-F238E27FC236}">
                  <a16:creationId xmlns:a16="http://schemas.microsoft.com/office/drawing/2014/main" id="{AA7720A3-26AC-0E9D-4242-406ABA7E1F0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8" y="1977"/>
              <a:ext cx="331" cy="334"/>
            </a:xfrm>
            <a:custGeom>
              <a:avLst/>
              <a:gdLst>
                <a:gd name="T0" fmla="*/ 255 w 331"/>
                <a:gd name="T1" fmla="*/ 212 h 334"/>
                <a:gd name="T2" fmla="*/ 284 w 331"/>
                <a:gd name="T3" fmla="*/ 141 h 334"/>
                <a:gd name="T4" fmla="*/ 279 w 331"/>
                <a:gd name="T5" fmla="*/ 85 h 334"/>
                <a:gd name="T6" fmla="*/ 270 w 331"/>
                <a:gd name="T7" fmla="*/ 38 h 334"/>
                <a:gd name="T8" fmla="*/ 227 w 331"/>
                <a:gd name="T9" fmla="*/ 5 h 334"/>
                <a:gd name="T10" fmla="*/ 166 w 331"/>
                <a:gd name="T11" fmla="*/ 0 h 334"/>
                <a:gd name="T12" fmla="*/ 118 w 331"/>
                <a:gd name="T13" fmla="*/ 5 h 334"/>
                <a:gd name="T14" fmla="*/ 47 w 331"/>
                <a:gd name="T15" fmla="*/ 47 h 334"/>
                <a:gd name="T16" fmla="*/ 14 w 331"/>
                <a:gd name="T17" fmla="*/ 113 h 334"/>
                <a:gd name="T18" fmla="*/ 0 w 331"/>
                <a:gd name="T19" fmla="*/ 193 h 334"/>
                <a:gd name="T20" fmla="*/ 14 w 331"/>
                <a:gd name="T21" fmla="*/ 282 h 334"/>
                <a:gd name="T22" fmla="*/ 43 w 331"/>
                <a:gd name="T23" fmla="*/ 315 h 334"/>
                <a:gd name="T24" fmla="*/ 95 w 331"/>
                <a:gd name="T25" fmla="*/ 334 h 334"/>
                <a:gd name="T26" fmla="*/ 147 w 331"/>
                <a:gd name="T27" fmla="*/ 329 h 334"/>
                <a:gd name="T28" fmla="*/ 203 w 331"/>
                <a:gd name="T29" fmla="*/ 306 h 334"/>
                <a:gd name="T30" fmla="*/ 241 w 331"/>
                <a:gd name="T31" fmla="*/ 273 h 334"/>
                <a:gd name="T32" fmla="*/ 303 w 331"/>
                <a:gd name="T33" fmla="*/ 325 h 334"/>
                <a:gd name="T34" fmla="*/ 331 w 331"/>
                <a:gd name="T35" fmla="*/ 325 h 334"/>
                <a:gd name="T36" fmla="*/ 331 w 331"/>
                <a:gd name="T37" fmla="*/ 296 h 334"/>
                <a:gd name="T38" fmla="*/ 317 w 331"/>
                <a:gd name="T39" fmla="*/ 273 h 334"/>
                <a:gd name="T40" fmla="*/ 255 w 331"/>
                <a:gd name="T41" fmla="*/ 212 h 3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31"/>
                <a:gd name="T64" fmla="*/ 0 h 334"/>
                <a:gd name="T65" fmla="*/ 331 w 331"/>
                <a:gd name="T66" fmla="*/ 334 h 3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31" h="334">
                  <a:moveTo>
                    <a:pt x="255" y="212"/>
                  </a:moveTo>
                  <a:lnTo>
                    <a:pt x="284" y="141"/>
                  </a:lnTo>
                  <a:lnTo>
                    <a:pt x="279" y="85"/>
                  </a:lnTo>
                  <a:lnTo>
                    <a:pt x="270" y="38"/>
                  </a:lnTo>
                  <a:lnTo>
                    <a:pt x="227" y="5"/>
                  </a:lnTo>
                  <a:lnTo>
                    <a:pt x="166" y="0"/>
                  </a:lnTo>
                  <a:lnTo>
                    <a:pt x="118" y="5"/>
                  </a:lnTo>
                  <a:lnTo>
                    <a:pt x="47" y="47"/>
                  </a:lnTo>
                  <a:lnTo>
                    <a:pt x="14" y="113"/>
                  </a:lnTo>
                  <a:lnTo>
                    <a:pt x="0" y="193"/>
                  </a:lnTo>
                  <a:lnTo>
                    <a:pt x="14" y="282"/>
                  </a:lnTo>
                  <a:lnTo>
                    <a:pt x="43" y="315"/>
                  </a:lnTo>
                  <a:lnTo>
                    <a:pt x="95" y="334"/>
                  </a:lnTo>
                  <a:lnTo>
                    <a:pt x="147" y="329"/>
                  </a:lnTo>
                  <a:lnTo>
                    <a:pt x="203" y="306"/>
                  </a:lnTo>
                  <a:lnTo>
                    <a:pt x="241" y="273"/>
                  </a:lnTo>
                  <a:lnTo>
                    <a:pt x="303" y="325"/>
                  </a:lnTo>
                  <a:lnTo>
                    <a:pt x="331" y="325"/>
                  </a:lnTo>
                  <a:lnTo>
                    <a:pt x="331" y="296"/>
                  </a:lnTo>
                  <a:lnTo>
                    <a:pt x="317" y="273"/>
                  </a:lnTo>
                  <a:lnTo>
                    <a:pt x="255" y="21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23" name="Freeform 31">
              <a:extLst>
                <a:ext uri="{FF2B5EF4-FFF2-40B4-BE49-F238E27FC236}">
                  <a16:creationId xmlns:a16="http://schemas.microsoft.com/office/drawing/2014/main" id="{FD98DF33-9D31-B6FD-E465-6251C311BAB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1" y="1929"/>
              <a:ext cx="303" cy="127"/>
            </a:xfrm>
            <a:custGeom>
              <a:avLst/>
              <a:gdLst>
                <a:gd name="T0" fmla="*/ 234 w 303"/>
                <a:gd name="T1" fmla="*/ 127 h 127"/>
                <a:gd name="T2" fmla="*/ 303 w 303"/>
                <a:gd name="T3" fmla="*/ 117 h 127"/>
                <a:gd name="T4" fmla="*/ 303 w 303"/>
                <a:gd name="T5" fmla="*/ 90 h 127"/>
                <a:gd name="T6" fmla="*/ 223 w 303"/>
                <a:gd name="T7" fmla="*/ 110 h 127"/>
                <a:gd name="T8" fmla="*/ 213 w 303"/>
                <a:gd name="T9" fmla="*/ 100 h 127"/>
                <a:gd name="T10" fmla="*/ 265 w 303"/>
                <a:gd name="T11" fmla="*/ 61 h 127"/>
                <a:gd name="T12" fmla="*/ 246 w 303"/>
                <a:gd name="T13" fmla="*/ 51 h 127"/>
                <a:gd name="T14" fmla="*/ 199 w 303"/>
                <a:gd name="T15" fmla="*/ 81 h 127"/>
                <a:gd name="T16" fmla="*/ 180 w 303"/>
                <a:gd name="T17" fmla="*/ 71 h 127"/>
                <a:gd name="T18" fmla="*/ 253 w 303"/>
                <a:gd name="T19" fmla="*/ 24 h 127"/>
                <a:gd name="T20" fmla="*/ 239 w 303"/>
                <a:gd name="T21" fmla="*/ 0 h 127"/>
                <a:gd name="T22" fmla="*/ 147 w 303"/>
                <a:gd name="T23" fmla="*/ 71 h 127"/>
                <a:gd name="T24" fmla="*/ 85 w 303"/>
                <a:gd name="T25" fmla="*/ 90 h 127"/>
                <a:gd name="T26" fmla="*/ 69 w 303"/>
                <a:gd name="T27" fmla="*/ 66 h 127"/>
                <a:gd name="T28" fmla="*/ 50 w 303"/>
                <a:gd name="T29" fmla="*/ 17 h 127"/>
                <a:gd name="T30" fmla="*/ 28 w 303"/>
                <a:gd name="T31" fmla="*/ 37 h 127"/>
                <a:gd name="T32" fmla="*/ 52 w 303"/>
                <a:gd name="T33" fmla="*/ 85 h 127"/>
                <a:gd name="T34" fmla="*/ 38 w 303"/>
                <a:gd name="T35" fmla="*/ 95 h 127"/>
                <a:gd name="T36" fmla="*/ 14 w 303"/>
                <a:gd name="T37" fmla="*/ 51 h 127"/>
                <a:gd name="T38" fmla="*/ 0 w 303"/>
                <a:gd name="T39" fmla="*/ 76 h 127"/>
                <a:gd name="T40" fmla="*/ 17 w 303"/>
                <a:gd name="T41" fmla="*/ 120 h 127"/>
                <a:gd name="T42" fmla="*/ 133 w 303"/>
                <a:gd name="T43" fmla="*/ 105 h 127"/>
                <a:gd name="T44" fmla="*/ 234 w 303"/>
                <a:gd name="T45" fmla="*/ 127 h 12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03"/>
                <a:gd name="T70" fmla="*/ 0 h 127"/>
                <a:gd name="T71" fmla="*/ 303 w 303"/>
                <a:gd name="T72" fmla="*/ 127 h 12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03" h="127">
                  <a:moveTo>
                    <a:pt x="234" y="127"/>
                  </a:moveTo>
                  <a:lnTo>
                    <a:pt x="303" y="117"/>
                  </a:lnTo>
                  <a:lnTo>
                    <a:pt x="303" y="90"/>
                  </a:lnTo>
                  <a:lnTo>
                    <a:pt x="223" y="110"/>
                  </a:lnTo>
                  <a:lnTo>
                    <a:pt x="213" y="100"/>
                  </a:lnTo>
                  <a:lnTo>
                    <a:pt x="265" y="61"/>
                  </a:lnTo>
                  <a:lnTo>
                    <a:pt x="246" y="51"/>
                  </a:lnTo>
                  <a:lnTo>
                    <a:pt x="199" y="81"/>
                  </a:lnTo>
                  <a:lnTo>
                    <a:pt x="180" y="71"/>
                  </a:lnTo>
                  <a:lnTo>
                    <a:pt x="253" y="24"/>
                  </a:lnTo>
                  <a:lnTo>
                    <a:pt x="239" y="0"/>
                  </a:lnTo>
                  <a:lnTo>
                    <a:pt x="147" y="71"/>
                  </a:lnTo>
                  <a:lnTo>
                    <a:pt x="85" y="90"/>
                  </a:lnTo>
                  <a:lnTo>
                    <a:pt x="69" y="66"/>
                  </a:lnTo>
                  <a:lnTo>
                    <a:pt x="50" y="17"/>
                  </a:lnTo>
                  <a:lnTo>
                    <a:pt x="28" y="37"/>
                  </a:lnTo>
                  <a:lnTo>
                    <a:pt x="52" y="85"/>
                  </a:lnTo>
                  <a:lnTo>
                    <a:pt x="38" y="95"/>
                  </a:lnTo>
                  <a:lnTo>
                    <a:pt x="14" y="51"/>
                  </a:lnTo>
                  <a:lnTo>
                    <a:pt x="0" y="76"/>
                  </a:lnTo>
                  <a:lnTo>
                    <a:pt x="17" y="120"/>
                  </a:lnTo>
                  <a:lnTo>
                    <a:pt x="133" y="105"/>
                  </a:lnTo>
                  <a:lnTo>
                    <a:pt x="234" y="127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24" name="Freeform 32">
              <a:extLst>
                <a:ext uri="{FF2B5EF4-FFF2-40B4-BE49-F238E27FC236}">
                  <a16:creationId xmlns:a16="http://schemas.microsoft.com/office/drawing/2014/main" id="{EA27B76F-76BD-9070-9477-83063B44A5F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0" y="1839"/>
              <a:ext cx="518" cy="632"/>
            </a:xfrm>
            <a:custGeom>
              <a:avLst/>
              <a:gdLst>
                <a:gd name="T0" fmla="*/ 14 w 518"/>
                <a:gd name="T1" fmla="*/ 623 h 632"/>
                <a:gd name="T2" fmla="*/ 0 w 518"/>
                <a:gd name="T3" fmla="*/ 595 h 632"/>
                <a:gd name="T4" fmla="*/ 9 w 518"/>
                <a:gd name="T5" fmla="*/ 567 h 632"/>
                <a:gd name="T6" fmla="*/ 42 w 518"/>
                <a:gd name="T7" fmla="*/ 539 h 632"/>
                <a:gd name="T8" fmla="*/ 126 w 518"/>
                <a:gd name="T9" fmla="*/ 525 h 632"/>
                <a:gd name="T10" fmla="*/ 233 w 518"/>
                <a:gd name="T11" fmla="*/ 534 h 632"/>
                <a:gd name="T12" fmla="*/ 369 w 518"/>
                <a:gd name="T13" fmla="*/ 516 h 632"/>
                <a:gd name="T14" fmla="*/ 453 w 518"/>
                <a:gd name="T15" fmla="*/ 474 h 632"/>
                <a:gd name="T16" fmla="*/ 471 w 518"/>
                <a:gd name="T17" fmla="*/ 451 h 632"/>
                <a:gd name="T18" fmla="*/ 457 w 518"/>
                <a:gd name="T19" fmla="*/ 390 h 632"/>
                <a:gd name="T20" fmla="*/ 420 w 518"/>
                <a:gd name="T21" fmla="*/ 256 h 632"/>
                <a:gd name="T22" fmla="*/ 364 w 518"/>
                <a:gd name="T23" fmla="*/ 177 h 632"/>
                <a:gd name="T24" fmla="*/ 327 w 518"/>
                <a:gd name="T25" fmla="*/ 153 h 632"/>
                <a:gd name="T26" fmla="*/ 322 w 518"/>
                <a:gd name="T27" fmla="*/ 130 h 632"/>
                <a:gd name="T28" fmla="*/ 341 w 518"/>
                <a:gd name="T29" fmla="*/ 121 h 632"/>
                <a:gd name="T30" fmla="*/ 355 w 518"/>
                <a:gd name="T31" fmla="*/ 98 h 632"/>
                <a:gd name="T32" fmla="*/ 327 w 518"/>
                <a:gd name="T33" fmla="*/ 65 h 632"/>
                <a:gd name="T34" fmla="*/ 294 w 518"/>
                <a:gd name="T35" fmla="*/ 70 h 632"/>
                <a:gd name="T36" fmla="*/ 275 w 518"/>
                <a:gd name="T37" fmla="*/ 46 h 632"/>
                <a:gd name="T38" fmla="*/ 299 w 518"/>
                <a:gd name="T39" fmla="*/ 14 h 632"/>
                <a:gd name="T40" fmla="*/ 341 w 518"/>
                <a:gd name="T41" fmla="*/ 0 h 632"/>
                <a:gd name="T42" fmla="*/ 392 w 518"/>
                <a:gd name="T43" fmla="*/ 14 h 632"/>
                <a:gd name="T44" fmla="*/ 411 w 518"/>
                <a:gd name="T45" fmla="*/ 60 h 632"/>
                <a:gd name="T46" fmla="*/ 406 w 518"/>
                <a:gd name="T47" fmla="*/ 121 h 632"/>
                <a:gd name="T48" fmla="*/ 373 w 518"/>
                <a:gd name="T49" fmla="*/ 144 h 632"/>
                <a:gd name="T50" fmla="*/ 411 w 518"/>
                <a:gd name="T51" fmla="*/ 181 h 632"/>
                <a:gd name="T52" fmla="*/ 457 w 518"/>
                <a:gd name="T53" fmla="*/ 237 h 632"/>
                <a:gd name="T54" fmla="*/ 485 w 518"/>
                <a:gd name="T55" fmla="*/ 339 h 632"/>
                <a:gd name="T56" fmla="*/ 518 w 518"/>
                <a:gd name="T57" fmla="*/ 455 h 632"/>
                <a:gd name="T58" fmla="*/ 518 w 518"/>
                <a:gd name="T59" fmla="*/ 502 h 632"/>
                <a:gd name="T60" fmla="*/ 504 w 518"/>
                <a:gd name="T61" fmla="*/ 511 h 632"/>
                <a:gd name="T62" fmla="*/ 420 w 518"/>
                <a:gd name="T63" fmla="*/ 548 h 632"/>
                <a:gd name="T64" fmla="*/ 322 w 518"/>
                <a:gd name="T65" fmla="*/ 576 h 632"/>
                <a:gd name="T66" fmla="*/ 154 w 518"/>
                <a:gd name="T67" fmla="*/ 599 h 632"/>
                <a:gd name="T68" fmla="*/ 56 w 518"/>
                <a:gd name="T69" fmla="*/ 632 h 632"/>
                <a:gd name="T70" fmla="*/ 14 w 518"/>
                <a:gd name="T71" fmla="*/ 623 h 63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18"/>
                <a:gd name="T109" fmla="*/ 0 h 632"/>
                <a:gd name="T110" fmla="*/ 518 w 518"/>
                <a:gd name="T111" fmla="*/ 632 h 63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18" h="632">
                  <a:moveTo>
                    <a:pt x="14" y="623"/>
                  </a:moveTo>
                  <a:lnTo>
                    <a:pt x="0" y="595"/>
                  </a:lnTo>
                  <a:lnTo>
                    <a:pt x="9" y="567"/>
                  </a:lnTo>
                  <a:lnTo>
                    <a:pt x="42" y="539"/>
                  </a:lnTo>
                  <a:lnTo>
                    <a:pt x="126" y="525"/>
                  </a:lnTo>
                  <a:lnTo>
                    <a:pt x="233" y="534"/>
                  </a:lnTo>
                  <a:lnTo>
                    <a:pt x="369" y="516"/>
                  </a:lnTo>
                  <a:lnTo>
                    <a:pt x="453" y="474"/>
                  </a:lnTo>
                  <a:lnTo>
                    <a:pt x="471" y="451"/>
                  </a:lnTo>
                  <a:lnTo>
                    <a:pt x="457" y="390"/>
                  </a:lnTo>
                  <a:lnTo>
                    <a:pt x="420" y="256"/>
                  </a:lnTo>
                  <a:lnTo>
                    <a:pt x="364" y="177"/>
                  </a:lnTo>
                  <a:lnTo>
                    <a:pt x="327" y="153"/>
                  </a:lnTo>
                  <a:lnTo>
                    <a:pt x="322" y="130"/>
                  </a:lnTo>
                  <a:lnTo>
                    <a:pt x="341" y="121"/>
                  </a:lnTo>
                  <a:lnTo>
                    <a:pt x="355" y="98"/>
                  </a:lnTo>
                  <a:lnTo>
                    <a:pt x="327" y="65"/>
                  </a:lnTo>
                  <a:lnTo>
                    <a:pt x="294" y="70"/>
                  </a:lnTo>
                  <a:lnTo>
                    <a:pt x="275" y="46"/>
                  </a:lnTo>
                  <a:lnTo>
                    <a:pt x="299" y="14"/>
                  </a:lnTo>
                  <a:lnTo>
                    <a:pt x="341" y="0"/>
                  </a:lnTo>
                  <a:lnTo>
                    <a:pt x="392" y="14"/>
                  </a:lnTo>
                  <a:lnTo>
                    <a:pt x="411" y="60"/>
                  </a:lnTo>
                  <a:lnTo>
                    <a:pt x="406" y="121"/>
                  </a:lnTo>
                  <a:lnTo>
                    <a:pt x="373" y="144"/>
                  </a:lnTo>
                  <a:lnTo>
                    <a:pt x="411" y="181"/>
                  </a:lnTo>
                  <a:lnTo>
                    <a:pt x="457" y="237"/>
                  </a:lnTo>
                  <a:lnTo>
                    <a:pt x="485" y="339"/>
                  </a:lnTo>
                  <a:lnTo>
                    <a:pt x="518" y="455"/>
                  </a:lnTo>
                  <a:lnTo>
                    <a:pt x="518" y="502"/>
                  </a:lnTo>
                  <a:lnTo>
                    <a:pt x="504" y="511"/>
                  </a:lnTo>
                  <a:lnTo>
                    <a:pt x="420" y="548"/>
                  </a:lnTo>
                  <a:lnTo>
                    <a:pt x="322" y="576"/>
                  </a:lnTo>
                  <a:lnTo>
                    <a:pt x="154" y="599"/>
                  </a:lnTo>
                  <a:lnTo>
                    <a:pt x="56" y="632"/>
                  </a:lnTo>
                  <a:lnTo>
                    <a:pt x="14" y="623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25" name="Freeform 33">
              <a:extLst>
                <a:ext uri="{FF2B5EF4-FFF2-40B4-BE49-F238E27FC236}">
                  <a16:creationId xmlns:a16="http://schemas.microsoft.com/office/drawing/2014/main" id="{2C479D90-8892-14D7-9A9C-E3E86386AE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9" y="2046"/>
              <a:ext cx="47" cy="86"/>
            </a:xfrm>
            <a:custGeom>
              <a:avLst/>
              <a:gdLst>
                <a:gd name="T0" fmla="*/ 10 w 47"/>
                <a:gd name="T1" fmla="*/ 32 h 86"/>
                <a:gd name="T2" fmla="*/ 28 w 47"/>
                <a:gd name="T3" fmla="*/ 75 h 86"/>
                <a:gd name="T4" fmla="*/ 35 w 47"/>
                <a:gd name="T5" fmla="*/ 86 h 86"/>
                <a:gd name="T6" fmla="*/ 43 w 47"/>
                <a:gd name="T7" fmla="*/ 85 h 86"/>
                <a:gd name="T8" fmla="*/ 47 w 47"/>
                <a:gd name="T9" fmla="*/ 73 h 86"/>
                <a:gd name="T10" fmla="*/ 1 w 47"/>
                <a:gd name="T11" fmla="*/ 0 h 86"/>
                <a:gd name="T12" fmla="*/ 0 w 47"/>
                <a:gd name="T13" fmla="*/ 15 h 86"/>
                <a:gd name="T14" fmla="*/ 10 w 47"/>
                <a:gd name="T15" fmla="*/ 32 h 8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7"/>
                <a:gd name="T25" fmla="*/ 0 h 86"/>
                <a:gd name="T26" fmla="*/ 47 w 47"/>
                <a:gd name="T27" fmla="*/ 86 h 8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7" h="86">
                  <a:moveTo>
                    <a:pt x="10" y="32"/>
                  </a:moveTo>
                  <a:lnTo>
                    <a:pt x="28" y="75"/>
                  </a:lnTo>
                  <a:lnTo>
                    <a:pt x="35" y="86"/>
                  </a:lnTo>
                  <a:lnTo>
                    <a:pt x="43" y="85"/>
                  </a:lnTo>
                  <a:lnTo>
                    <a:pt x="47" y="73"/>
                  </a:lnTo>
                  <a:lnTo>
                    <a:pt x="1" y="0"/>
                  </a:lnTo>
                  <a:lnTo>
                    <a:pt x="0" y="15"/>
                  </a:lnTo>
                  <a:lnTo>
                    <a:pt x="10" y="3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26" name="Freeform 34">
              <a:extLst>
                <a:ext uri="{FF2B5EF4-FFF2-40B4-BE49-F238E27FC236}">
                  <a16:creationId xmlns:a16="http://schemas.microsoft.com/office/drawing/2014/main" id="{B2A7B793-B06B-1439-BD95-D4121B769EA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2" y="1561"/>
              <a:ext cx="551" cy="452"/>
            </a:xfrm>
            <a:custGeom>
              <a:avLst/>
              <a:gdLst>
                <a:gd name="T0" fmla="*/ 93 w 551"/>
                <a:gd name="T1" fmla="*/ 345 h 452"/>
                <a:gd name="T2" fmla="*/ 0 w 551"/>
                <a:gd name="T3" fmla="*/ 373 h 452"/>
                <a:gd name="T4" fmla="*/ 9 w 551"/>
                <a:gd name="T5" fmla="*/ 410 h 452"/>
                <a:gd name="T6" fmla="*/ 140 w 551"/>
                <a:gd name="T7" fmla="*/ 345 h 452"/>
                <a:gd name="T8" fmla="*/ 9 w 551"/>
                <a:gd name="T9" fmla="*/ 429 h 452"/>
                <a:gd name="T10" fmla="*/ 23 w 551"/>
                <a:gd name="T11" fmla="*/ 452 h 452"/>
                <a:gd name="T12" fmla="*/ 121 w 551"/>
                <a:gd name="T13" fmla="*/ 382 h 452"/>
                <a:gd name="T14" fmla="*/ 196 w 551"/>
                <a:gd name="T15" fmla="*/ 345 h 452"/>
                <a:gd name="T16" fmla="*/ 313 w 551"/>
                <a:gd name="T17" fmla="*/ 312 h 452"/>
                <a:gd name="T18" fmla="*/ 434 w 551"/>
                <a:gd name="T19" fmla="*/ 312 h 452"/>
                <a:gd name="T20" fmla="*/ 546 w 551"/>
                <a:gd name="T21" fmla="*/ 308 h 452"/>
                <a:gd name="T22" fmla="*/ 551 w 551"/>
                <a:gd name="T23" fmla="*/ 275 h 452"/>
                <a:gd name="T24" fmla="*/ 430 w 551"/>
                <a:gd name="T25" fmla="*/ 284 h 452"/>
                <a:gd name="T26" fmla="*/ 313 w 551"/>
                <a:gd name="T27" fmla="*/ 294 h 452"/>
                <a:gd name="T28" fmla="*/ 196 w 551"/>
                <a:gd name="T29" fmla="*/ 322 h 452"/>
                <a:gd name="T30" fmla="*/ 177 w 551"/>
                <a:gd name="T31" fmla="*/ 326 h 452"/>
                <a:gd name="T32" fmla="*/ 313 w 551"/>
                <a:gd name="T33" fmla="*/ 261 h 452"/>
                <a:gd name="T34" fmla="*/ 448 w 551"/>
                <a:gd name="T35" fmla="*/ 172 h 452"/>
                <a:gd name="T36" fmla="*/ 453 w 551"/>
                <a:gd name="T37" fmla="*/ 140 h 452"/>
                <a:gd name="T38" fmla="*/ 350 w 551"/>
                <a:gd name="T39" fmla="*/ 210 h 452"/>
                <a:gd name="T40" fmla="*/ 224 w 551"/>
                <a:gd name="T41" fmla="*/ 284 h 452"/>
                <a:gd name="T42" fmla="*/ 168 w 551"/>
                <a:gd name="T43" fmla="*/ 303 h 452"/>
                <a:gd name="T44" fmla="*/ 271 w 551"/>
                <a:gd name="T45" fmla="*/ 224 h 452"/>
                <a:gd name="T46" fmla="*/ 332 w 551"/>
                <a:gd name="T47" fmla="*/ 135 h 452"/>
                <a:gd name="T48" fmla="*/ 360 w 551"/>
                <a:gd name="T49" fmla="*/ 47 h 452"/>
                <a:gd name="T50" fmla="*/ 332 w 551"/>
                <a:gd name="T51" fmla="*/ 0 h 452"/>
                <a:gd name="T52" fmla="*/ 318 w 551"/>
                <a:gd name="T53" fmla="*/ 103 h 452"/>
                <a:gd name="T54" fmla="*/ 266 w 551"/>
                <a:gd name="T55" fmla="*/ 196 h 452"/>
                <a:gd name="T56" fmla="*/ 191 w 551"/>
                <a:gd name="T57" fmla="*/ 256 h 452"/>
                <a:gd name="T58" fmla="*/ 93 w 551"/>
                <a:gd name="T59" fmla="*/ 345 h 45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51"/>
                <a:gd name="T91" fmla="*/ 0 h 452"/>
                <a:gd name="T92" fmla="*/ 551 w 551"/>
                <a:gd name="T93" fmla="*/ 452 h 45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51" h="452">
                  <a:moveTo>
                    <a:pt x="93" y="345"/>
                  </a:moveTo>
                  <a:lnTo>
                    <a:pt x="0" y="373"/>
                  </a:lnTo>
                  <a:lnTo>
                    <a:pt x="9" y="410"/>
                  </a:lnTo>
                  <a:lnTo>
                    <a:pt x="140" y="345"/>
                  </a:lnTo>
                  <a:lnTo>
                    <a:pt x="9" y="429"/>
                  </a:lnTo>
                  <a:lnTo>
                    <a:pt x="23" y="452"/>
                  </a:lnTo>
                  <a:lnTo>
                    <a:pt x="121" y="382"/>
                  </a:lnTo>
                  <a:lnTo>
                    <a:pt x="196" y="345"/>
                  </a:lnTo>
                  <a:lnTo>
                    <a:pt x="313" y="312"/>
                  </a:lnTo>
                  <a:lnTo>
                    <a:pt x="434" y="312"/>
                  </a:lnTo>
                  <a:lnTo>
                    <a:pt x="546" y="308"/>
                  </a:lnTo>
                  <a:lnTo>
                    <a:pt x="551" y="275"/>
                  </a:lnTo>
                  <a:lnTo>
                    <a:pt x="430" y="284"/>
                  </a:lnTo>
                  <a:lnTo>
                    <a:pt x="313" y="294"/>
                  </a:lnTo>
                  <a:lnTo>
                    <a:pt x="196" y="322"/>
                  </a:lnTo>
                  <a:lnTo>
                    <a:pt x="177" y="326"/>
                  </a:lnTo>
                  <a:lnTo>
                    <a:pt x="313" y="261"/>
                  </a:lnTo>
                  <a:lnTo>
                    <a:pt x="448" y="172"/>
                  </a:lnTo>
                  <a:lnTo>
                    <a:pt x="453" y="140"/>
                  </a:lnTo>
                  <a:lnTo>
                    <a:pt x="350" y="210"/>
                  </a:lnTo>
                  <a:lnTo>
                    <a:pt x="224" y="284"/>
                  </a:lnTo>
                  <a:lnTo>
                    <a:pt x="168" y="303"/>
                  </a:lnTo>
                  <a:lnTo>
                    <a:pt x="271" y="224"/>
                  </a:lnTo>
                  <a:lnTo>
                    <a:pt x="332" y="135"/>
                  </a:lnTo>
                  <a:lnTo>
                    <a:pt x="360" y="47"/>
                  </a:lnTo>
                  <a:lnTo>
                    <a:pt x="332" y="0"/>
                  </a:lnTo>
                  <a:lnTo>
                    <a:pt x="318" y="103"/>
                  </a:lnTo>
                  <a:lnTo>
                    <a:pt x="266" y="196"/>
                  </a:lnTo>
                  <a:lnTo>
                    <a:pt x="191" y="256"/>
                  </a:lnTo>
                  <a:lnTo>
                    <a:pt x="93" y="34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27" name="Freeform 35">
              <a:extLst>
                <a:ext uri="{FF2B5EF4-FFF2-40B4-BE49-F238E27FC236}">
                  <a16:creationId xmlns:a16="http://schemas.microsoft.com/office/drawing/2014/main" id="{6D64C5DE-71F5-D72C-7834-5D169E1A0FC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5" y="2056"/>
              <a:ext cx="31" cy="92"/>
            </a:xfrm>
            <a:custGeom>
              <a:avLst/>
              <a:gdLst>
                <a:gd name="T0" fmla="*/ 16 w 31"/>
                <a:gd name="T1" fmla="*/ 32 h 92"/>
                <a:gd name="T2" fmla="*/ 6 w 31"/>
                <a:gd name="T3" fmla="*/ 77 h 92"/>
                <a:gd name="T4" fmla="*/ 0 w 31"/>
                <a:gd name="T5" fmla="*/ 87 h 92"/>
                <a:gd name="T6" fmla="*/ 9 w 31"/>
                <a:gd name="T7" fmla="*/ 92 h 92"/>
                <a:gd name="T8" fmla="*/ 22 w 31"/>
                <a:gd name="T9" fmla="*/ 85 h 92"/>
                <a:gd name="T10" fmla="*/ 31 w 31"/>
                <a:gd name="T11" fmla="*/ 0 h 92"/>
                <a:gd name="T12" fmla="*/ 19 w 31"/>
                <a:gd name="T13" fmla="*/ 12 h 92"/>
                <a:gd name="T14" fmla="*/ 16 w 31"/>
                <a:gd name="T15" fmla="*/ 32 h 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1"/>
                <a:gd name="T25" fmla="*/ 0 h 92"/>
                <a:gd name="T26" fmla="*/ 31 w 31"/>
                <a:gd name="T27" fmla="*/ 92 h 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1" h="92">
                  <a:moveTo>
                    <a:pt x="16" y="32"/>
                  </a:moveTo>
                  <a:lnTo>
                    <a:pt x="6" y="77"/>
                  </a:lnTo>
                  <a:lnTo>
                    <a:pt x="0" y="87"/>
                  </a:lnTo>
                  <a:lnTo>
                    <a:pt x="9" y="92"/>
                  </a:lnTo>
                  <a:lnTo>
                    <a:pt x="22" y="85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28" name="Freeform 36">
              <a:extLst>
                <a:ext uri="{FF2B5EF4-FFF2-40B4-BE49-F238E27FC236}">
                  <a16:creationId xmlns:a16="http://schemas.microsoft.com/office/drawing/2014/main" id="{1CF60C30-ED02-69D5-D541-0914E0831AF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8" y="1812"/>
              <a:ext cx="27" cy="92"/>
            </a:xfrm>
            <a:custGeom>
              <a:avLst/>
              <a:gdLst>
                <a:gd name="T0" fmla="*/ 17 w 27"/>
                <a:gd name="T1" fmla="*/ 62 h 92"/>
                <a:gd name="T2" fmla="*/ 7 w 27"/>
                <a:gd name="T3" fmla="*/ 17 h 92"/>
                <a:gd name="T4" fmla="*/ 0 w 27"/>
                <a:gd name="T5" fmla="*/ 5 h 92"/>
                <a:gd name="T6" fmla="*/ 14 w 27"/>
                <a:gd name="T7" fmla="*/ 0 h 92"/>
                <a:gd name="T8" fmla="*/ 27 w 27"/>
                <a:gd name="T9" fmla="*/ 7 h 92"/>
                <a:gd name="T10" fmla="*/ 24 w 27"/>
                <a:gd name="T11" fmla="*/ 92 h 92"/>
                <a:gd name="T12" fmla="*/ 14 w 27"/>
                <a:gd name="T13" fmla="*/ 80 h 92"/>
                <a:gd name="T14" fmla="*/ 17 w 27"/>
                <a:gd name="T15" fmla="*/ 62 h 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7"/>
                <a:gd name="T25" fmla="*/ 0 h 92"/>
                <a:gd name="T26" fmla="*/ 27 w 27"/>
                <a:gd name="T27" fmla="*/ 92 h 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7" h="92">
                  <a:moveTo>
                    <a:pt x="17" y="62"/>
                  </a:moveTo>
                  <a:lnTo>
                    <a:pt x="7" y="17"/>
                  </a:lnTo>
                  <a:lnTo>
                    <a:pt x="0" y="5"/>
                  </a:lnTo>
                  <a:lnTo>
                    <a:pt x="14" y="0"/>
                  </a:lnTo>
                  <a:lnTo>
                    <a:pt x="27" y="7"/>
                  </a:lnTo>
                  <a:lnTo>
                    <a:pt x="24" y="92"/>
                  </a:lnTo>
                  <a:lnTo>
                    <a:pt x="14" y="80"/>
                  </a:lnTo>
                  <a:lnTo>
                    <a:pt x="17" y="6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29" name="Freeform 37">
              <a:extLst>
                <a:ext uri="{FF2B5EF4-FFF2-40B4-BE49-F238E27FC236}">
                  <a16:creationId xmlns:a16="http://schemas.microsoft.com/office/drawing/2014/main" id="{2FF2DE32-16AB-01E5-BFB3-410B7DE7BD4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8" y="1831"/>
              <a:ext cx="66" cy="73"/>
            </a:xfrm>
            <a:custGeom>
              <a:avLst/>
              <a:gdLst>
                <a:gd name="T0" fmla="*/ 40 w 66"/>
                <a:gd name="T1" fmla="*/ 50 h 73"/>
                <a:gd name="T2" fmla="*/ 8 w 66"/>
                <a:gd name="T3" fmla="*/ 15 h 73"/>
                <a:gd name="T4" fmla="*/ 0 w 66"/>
                <a:gd name="T5" fmla="*/ 8 h 73"/>
                <a:gd name="T6" fmla="*/ 3 w 66"/>
                <a:gd name="T7" fmla="*/ 0 h 73"/>
                <a:gd name="T8" fmla="*/ 18 w 66"/>
                <a:gd name="T9" fmla="*/ 3 h 73"/>
                <a:gd name="T10" fmla="*/ 66 w 66"/>
                <a:gd name="T11" fmla="*/ 73 h 73"/>
                <a:gd name="T12" fmla="*/ 53 w 66"/>
                <a:gd name="T13" fmla="*/ 68 h 73"/>
                <a:gd name="T14" fmla="*/ 40 w 66"/>
                <a:gd name="T15" fmla="*/ 50 h 7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6"/>
                <a:gd name="T25" fmla="*/ 0 h 73"/>
                <a:gd name="T26" fmla="*/ 66 w 66"/>
                <a:gd name="T27" fmla="*/ 73 h 7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6" h="73">
                  <a:moveTo>
                    <a:pt x="40" y="50"/>
                  </a:moveTo>
                  <a:lnTo>
                    <a:pt x="8" y="15"/>
                  </a:lnTo>
                  <a:lnTo>
                    <a:pt x="0" y="8"/>
                  </a:lnTo>
                  <a:lnTo>
                    <a:pt x="3" y="0"/>
                  </a:lnTo>
                  <a:lnTo>
                    <a:pt x="18" y="3"/>
                  </a:lnTo>
                  <a:lnTo>
                    <a:pt x="66" y="73"/>
                  </a:lnTo>
                  <a:lnTo>
                    <a:pt x="53" y="68"/>
                  </a:lnTo>
                  <a:lnTo>
                    <a:pt x="40" y="5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30" name="Freeform 38">
              <a:extLst>
                <a:ext uri="{FF2B5EF4-FFF2-40B4-BE49-F238E27FC236}">
                  <a16:creationId xmlns:a16="http://schemas.microsoft.com/office/drawing/2014/main" id="{E45E16A0-4BB9-3A93-8EAC-B5326E43DEF1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0" y="1819"/>
              <a:ext cx="421" cy="670"/>
            </a:xfrm>
            <a:custGeom>
              <a:avLst/>
              <a:gdLst>
                <a:gd name="T0" fmla="*/ 64 w 421"/>
                <a:gd name="T1" fmla="*/ 299 h 670"/>
                <a:gd name="T2" fmla="*/ 191 w 421"/>
                <a:gd name="T3" fmla="*/ 378 h 670"/>
                <a:gd name="T4" fmla="*/ 308 w 421"/>
                <a:gd name="T5" fmla="*/ 468 h 670"/>
                <a:gd name="T6" fmla="*/ 393 w 421"/>
                <a:gd name="T7" fmla="*/ 563 h 670"/>
                <a:gd name="T8" fmla="*/ 421 w 421"/>
                <a:gd name="T9" fmla="*/ 607 h 670"/>
                <a:gd name="T10" fmla="*/ 414 w 421"/>
                <a:gd name="T11" fmla="*/ 649 h 670"/>
                <a:gd name="T12" fmla="*/ 386 w 421"/>
                <a:gd name="T13" fmla="*/ 670 h 670"/>
                <a:gd name="T14" fmla="*/ 332 w 421"/>
                <a:gd name="T15" fmla="*/ 670 h 670"/>
                <a:gd name="T16" fmla="*/ 294 w 421"/>
                <a:gd name="T17" fmla="*/ 591 h 670"/>
                <a:gd name="T18" fmla="*/ 233 w 421"/>
                <a:gd name="T19" fmla="*/ 503 h 670"/>
                <a:gd name="T20" fmla="*/ 148 w 421"/>
                <a:gd name="T21" fmla="*/ 427 h 670"/>
                <a:gd name="T22" fmla="*/ 61 w 421"/>
                <a:gd name="T23" fmla="*/ 348 h 670"/>
                <a:gd name="T24" fmla="*/ 5 w 421"/>
                <a:gd name="T25" fmla="*/ 313 h 670"/>
                <a:gd name="T26" fmla="*/ 0 w 421"/>
                <a:gd name="T27" fmla="*/ 287 h 670"/>
                <a:gd name="T28" fmla="*/ 28 w 421"/>
                <a:gd name="T29" fmla="*/ 230 h 670"/>
                <a:gd name="T30" fmla="*/ 96 w 421"/>
                <a:gd name="T31" fmla="*/ 155 h 670"/>
                <a:gd name="T32" fmla="*/ 202 w 421"/>
                <a:gd name="T33" fmla="*/ 104 h 670"/>
                <a:gd name="T34" fmla="*/ 289 w 421"/>
                <a:gd name="T35" fmla="*/ 83 h 670"/>
                <a:gd name="T36" fmla="*/ 289 w 421"/>
                <a:gd name="T37" fmla="*/ 37 h 670"/>
                <a:gd name="T38" fmla="*/ 346 w 421"/>
                <a:gd name="T39" fmla="*/ 0 h 670"/>
                <a:gd name="T40" fmla="*/ 395 w 421"/>
                <a:gd name="T41" fmla="*/ 0 h 670"/>
                <a:gd name="T42" fmla="*/ 402 w 421"/>
                <a:gd name="T43" fmla="*/ 21 h 670"/>
                <a:gd name="T44" fmla="*/ 381 w 421"/>
                <a:gd name="T45" fmla="*/ 42 h 670"/>
                <a:gd name="T46" fmla="*/ 346 w 421"/>
                <a:gd name="T47" fmla="*/ 42 h 670"/>
                <a:gd name="T48" fmla="*/ 332 w 421"/>
                <a:gd name="T49" fmla="*/ 72 h 670"/>
                <a:gd name="T50" fmla="*/ 329 w 421"/>
                <a:gd name="T51" fmla="*/ 121 h 670"/>
                <a:gd name="T52" fmla="*/ 303 w 421"/>
                <a:gd name="T53" fmla="*/ 121 h 670"/>
                <a:gd name="T54" fmla="*/ 273 w 421"/>
                <a:gd name="T55" fmla="*/ 118 h 670"/>
                <a:gd name="T56" fmla="*/ 202 w 421"/>
                <a:gd name="T57" fmla="*/ 141 h 670"/>
                <a:gd name="T58" fmla="*/ 132 w 421"/>
                <a:gd name="T59" fmla="*/ 183 h 670"/>
                <a:gd name="T60" fmla="*/ 82 w 421"/>
                <a:gd name="T61" fmla="*/ 239 h 670"/>
                <a:gd name="T62" fmla="*/ 64 w 421"/>
                <a:gd name="T63" fmla="*/ 299 h 67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21"/>
                <a:gd name="T97" fmla="*/ 0 h 670"/>
                <a:gd name="T98" fmla="*/ 421 w 421"/>
                <a:gd name="T99" fmla="*/ 670 h 67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21" h="670">
                  <a:moveTo>
                    <a:pt x="64" y="299"/>
                  </a:moveTo>
                  <a:lnTo>
                    <a:pt x="191" y="378"/>
                  </a:lnTo>
                  <a:lnTo>
                    <a:pt x="308" y="468"/>
                  </a:lnTo>
                  <a:lnTo>
                    <a:pt x="393" y="563"/>
                  </a:lnTo>
                  <a:lnTo>
                    <a:pt x="421" y="607"/>
                  </a:lnTo>
                  <a:lnTo>
                    <a:pt x="414" y="649"/>
                  </a:lnTo>
                  <a:lnTo>
                    <a:pt x="386" y="670"/>
                  </a:lnTo>
                  <a:lnTo>
                    <a:pt x="332" y="670"/>
                  </a:lnTo>
                  <a:lnTo>
                    <a:pt x="294" y="591"/>
                  </a:lnTo>
                  <a:lnTo>
                    <a:pt x="233" y="503"/>
                  </a:lnTo>
                  <a:lnTo>
                    <a:pt x="148" y="427"/>
                  </a:lnTo>
                  <a:lnTo>
                    <a:pt x="61" y="348"/>
                  </a:lnTo>
                  <a:lnTo>
                    <a:pt x="5" y="313"/>
                  </a:lnTo>
                  <a:lnTo>
                    <a:pt x="0" y="287"/>
                  </a:lnTo>
                  <a:lnTo>
                    <a:pt x="28" y="230"/>
                  </a:lnTo>
                  <a:lnTo>
                    <a:pt x="96" y="155"/>
                  </a:lnTo>
                  <a:lnTo>
                    <a:pt x="202" y="104"/>
                  </a:lnTo>
                  <a:lnTo>
                    <a:pt x="289" y="83"/>
                  </a:lnTo>
                  <a:lnTo>
                    <a:pt x="289" y="37"/>
                  </a:lnTo>
                  <a:lnTo>
                    <a:pt x="346" y="0"/>
                  </a:lnTo>
                  <a:lnTo>
                    <a:pt x="395" y="0"/>
                  </a:lnTo>
                  <a:lnTo>
                    <a:pt x="402" y="21"/>
                  </a:lnTo>
                  <a:lnTo>
                    <a:pt x="381" y="42"/>
                  </a:lnTo>
                  <a:lnTo>
                    <a:pt x="346" y="42"/>
                  </a:lnTo>
                  <a:lnTo>
                    <a:pt x="332" y="72"/>
                  </a:lnTo>
                  <a:lnTo>
                    <a:pt x="329" y="121"/>
                  </a:lnTo>
                  <a:lnTo>
                    <a:pt x="303" y="121"/>
                  </a:lnTo>
                  <a:lnTo>
                    <a:pt x="273" y="118"/>
                  </a:lnTo>
                  <a:lnTo>
                    <a:pt x="202" y="141"/>
                  </a:lnTo>
                  <a:lnTo>
                    <a:pt x="132" y="183"/>
                  </a:lnTo>
                  <a:lnTo>
                    <a:pt x="82" y="239"/>
                  </a:lnTo>
                  <a:lnTo>
                    <a:pt x="64" y="29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31" name="Freeform 39">
              <a:extLst>
                <a:ext uri="{FF2B5EF4-FFF2-40B4-BE49-F238E27FC236}">
                  <a16:creationId xmlns:a16="http://schemas.microsoft.com/office/drawing/2014/main" id="{30AA2C55-66A8-210D-4BC5-071421EA4CC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0" y="1551"/>
              <a:ext cx="346" cy="396"/>
            </a:xfrm>
            <a:custGeom>
              <a:avLst/>
              <a:gdLst>
                <a:gd name="T0" fmla="*/ 292 w 346"/>
                <a:gd name="T1" fmla="*/ 288 h 396"/>
                <a:gd name="T2" fmla="*/ 346 w 346"/>
                <a:gd name="T3" fmla="*/ 340 h 396"/>
                <a:gd name="T4" fmla="*/ 334 w 346"/>
                <a:gd name="T5" fmla="*/ 359 h 396"/>
                <a:gd name="T6" fmla="*/ 278 w 346"/>
                <a:gd name="T7" fmla="*/ 312 h 396"/>
                <a:gd name="T8" fmla="*/ 271 w 346"/>
                <a:gd name="T9" fmla="*/ 316 h 396"/>
                <a:gd name="T10" fmla="*/ 318 w 346"/>
                <a:gd name="T11" fmla="*/ 375 h 396"/>
                <a:gd name="T12" fmla="*/ 304 w 346"/>
                <a:gd name="T13" fmla="*/ 396 h 396"/>
                <a:gd name="T14" fmla="*/ 254 w 346"/>
                <a:gd name="T15" fmla="*/ 333 h 396"/>
                <a:gd name="T16" fmla="*/ 214 w 346"/>
                <a:gd name="T17" fmla="*/ 309 h 396"/>
                <a:gd name="T18" fmla="*/ 108 w 346"/>
                <a:gd name="T19" fmla="*/ 260 h 396"/>
                <a:gd name="T20" fmla="*/ 52 w 346"/>
                <a:gd name="T21" fmla="*/ 246 h 396"/>
                <a:gd name="T22" fmla="*/ 49 w 346"/>
                <a:gd name="T23" fmla="*/ 218 h 396"/>
                <a:gd name="T24" fmla="*/ 141 w 346"/>
                <a:gd name="T25" fmla="*/ 241 h 396"/>
                <a:gd name="T26" fmla="*/ 221 w 346"/>
                <a:gd name="T27" fmla="*/ 281 h 396"/>
                <a:gd name="T28" fmla="*/ 247 w 346"/>
                <a:gd name="T29" fmla="*/ 302 h 396"/>
                <a:gd name="T30" fmla="*/ 179 w 346"/>
                <a:gd name="T31" fmla="*/ 232 h 396"/>
                <a:gd name="T32" fmla="*/ 64 w 346"/>
                <a:gd name="T33" fmla="*/ 162 h 396"/>
                <a:gd name="T34" fmla="*/ 0 w 346"/>
                <a:gd name="T35" fmla="*/ 129 h 396"/>
                <a:gd name="T36" fmla="*/ 7 w 346"/>
                <a:gd name="T37" fmla="*/ 108 h 396"/>
                <a:gd name="T38" fmla="*/ 56 w 346"/>
                <a:gd name="T39" fmla="*/ 129 h 396"/>
                <a:gd name="T40" fmla="*/ 148 w 346"/>
                <a:gd name="T41" fmla="*/ 183 h 396"/>
                <a:gd name="T42" fmla="*/ 219 w 346"/>
                <a:gd name="T43" fmla="*/ 232 h 396"/>
                <a:gd name="T44" fmla="*/ 268 w 346"/>
                <a:gd name="T45" fmla="*/ 284 h 396"/>
                <a:gd name="T46" fmla="*/ 193 w 346"/>
                <a:gd name="T47" fmla="*/ 176 h 396"/>
                <a:gd name="T48" fmla="*/ 141 w 346"/>
                <a:gd name="T49" fmla="*/ 84 h 396"/>
                <a:gd name="T50" fmla="*/ 122 w 346"/>
                <a:gd name="T51" fmla="*/ 0 h 396"/>
                <a:gd name="T52" fmla="*/ 148 w 346"/>
                <a:gd name="T53" fmla="*/ 0 h 396"/>
                <a:gd name="T54" fmla="*/ 165 w 346"/>
                <a:gd name="T55" fmla="*/ 73 h 396"/>
                <a:gd name="T56" fmla="*/ 226 w 346"/>
                <a:gd name="T57" fmla="*/ 178 h 396"/>
                <a:gd name="T58" fmla="*/ 268 w 346"/>
                <a:gd name="T59" fmla="*/ 246 h 396"/>
                <a:gd name="T60" fmla="*/ 292 w 346"/>
                <a:gd name="T61" fmla="*/ 288 h 39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46"/>
                <a:gd name="T94" fmla="*/ 0 h 396"/>
                <a:gd name="T95" fmla="*/ 346 w 346"/>
                <a:gd name="T96" fmla="*/ 396 h 39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46" h="396">
                  <a:moveTo>
                    <a:pt x="292" y="288"/>
                  </a:moveTo>
                  <a:lnTo>
                    <a:pt x="346" y="340"/>
                  </a:lnTo>
                  <a:lnTo>
                    <a:pt x="334" y="359"/>
                  </a:lnTo>
                  <a:lnTo>
                    <a:pt x="278" y="312"/>
                  </a:lnTo>
                  <a:lnTo>
                    <a:pt x="271" y="316"/>
                  </a:lnTo>
                  <a:lnTo>
                    <a:pt x="318" y="375"/>
                  </a:lnTo>
                  <a:lnTo>
                    <a:pt x="304" y="396"/>
                  </a:lnTo>
                  <a:lnTo>
                    <a:pt x="254" y="333"/>
                  </a:lnTo>
                  <a:lnTo>
                    <a:pt x="214" y="309"/>
                  </a:lnTo>
                  <a:lnTo>
                    <a:pt x="108" y="260"/>
                  </a:lnTo>
                  <a:lnTo>
                    <a:pt x="52" y="246"/>
                  </a:lnTo>
                  <a:lnTo>
                    <a:pt x="49" y="218"/>
                  </a:lnTo>
                  <a:lnTo>
                    <a:pt x="141" y="241"/>
                  </a:lnTo>
                  <a:lnTo>
                    <a:pt x="221" y="281"/>
                  </a:lnTo>
                  <a:lnTo>
                    <a:pt x="247" y="302"/>
                  </a:lnTo>
                  <a:lnTo>
                    <a:pt x="179" y="232"/>
                  </a:lnTo>
                  <a:lnTo>
                    <a:pt x="64" y="162"/>
                  </a:lnTo>
                  <a:lnTo>
                    <a:pt x="0" y="129"/>
                  </a:lnTo>
                  <a:lnTo>
                    <a:pt x="7" y="108"/>
                  </a:lnTo>
                  <a:lnTo>
                    <a:pt x="56" y="129"/>
                  </a:lnTo>
                  <a:lnTo>
                    <a:pt x="148" y="183"/>
                  </a:lnTo>
                  <a:lnTo>
                    <a:pt x="219" y="232"/>
                  </a:lnTo>
                  <a:lnTo>
                    <a:pt x="268" y="284"/>
                  </a:lnTo>
                  <a:lnTo>
                    <a:pt x="193" y="176"/>
                  </a:lnTo>
                  <a:lnTo>
                    <a:pt x="141" y="84"/>
                  </a:lnTo>
                  <a:lnTo>
                    <a:pt x="122" y="0"/>
                  </a:lnTo>
                  <a:lnTo>
                    <a:pt x="148" y="0"/>
                  </a:lnTo>
                  <a:lnTo>
                    <a:pt x="165" y="73"/>
                  </a:lnTo>
                  <a:lnTo>
                    <a:pt x="226" y="178"/>
                  </a:lnTo>
                  <a:lnTo>
                    <a:pt x="268" y="246"/>
                  </a:lnTo>
                  <a:lnTo>
                    <a:pt x="292" y="28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32" name="Freeform 40">
              <a:extLst>
                <a:ext uri="{FF2B5EF4-FFF2-40B4-BE49-F238E27FC236}">
                  <a16:creationId xmlns:a16="http://schemas.microsoft.com/office/drawing/2014/main" id="{0FD9C191-ED47-81D9-9751-B11D421B0F1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0" y="1821"/>
              <a:ext cx="67" cy="75"/>
            </a:xfrm>
            <a:custGeom>
              <a:avLst/>
              <a:gdLst>
                <a:gd name="T0" fmla="*/ 21 w 67"/>
                <a:gd name="T1" fmla="*/ 52 h 75"/>
                <a:gd name="T2" fmla="*/ 49 w 67"/>
                <a:gd name="T3" fmla="*/ 16 h 75"/>
                <a:gd name="T4" fmla="*/ 54 w 67"/>
                <a:gd name="T5" fmla="*/ 0 h 75"/>
                <a:gd name="T6" fmla="*/ 64 w 67"/>
                <a:gd name="T7" fmla="*/ 5 h 75"/>
                <a:gd name="T8" fmla="*/ 67 w 67"/>
                <a:gd name="T9" fmla="*/ 18 h 75"/>
                <a:gd name="T10" fmla="*/ 0 w 67"/>
                <a:gd name="T11" fmla="*/ 75 h 75"/>
                <a:gd name="T12" fmla="*/ 5 w 67"/>
                <a:gd name="T13" fmla="*/ 59 h 75"/>
                <a:gd name="T14" fmla="*/ 21 w 67"/>
                <a:gd name="T15" fmla="*/ 52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7"/>
                <a:gd name="T25" fmla="*/ 0 h 75"/>
                <a:gd name="T26" fmla="*/ 67 w 67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7" h="75">
                  <a:moveTo>
                    <a:pt x="21" y="52"/>
                  </a:moveTo>
                  <a:lnTo>
                    <a:pt x="49" y="16"/>
                  </a:lnTo>
                  <a:lnTo>
                    <a:pt x="54" y="0"/>
                  </a:lnTo>
                  <a:lnTo>
                    <a:pt x="64" y="5"/>
                  </a:lnTo>
                  <a:lnTo>
                    <a:pt x="67" y="18"/>
                  </a:lnTo>
                  <a:lnTo>
                    <a:pt x="0" y="75"/>
                  </a:lnTo>
                  <a:lnTo>
                    <a:pt x="5" y="59"/>
                  </a:lnTo>
                  <a:lnTo>
                    <a:pt x="21" y="5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33" name="Freeform 41">
              <a:extLst>
                <a:ext uri="{FF2B5EF4-FFF2-40B4-BE49-F238E27FC236}">
                  <a16:creationId xmlns:a16="http://schemas.microsoft.com/office/drawing/2014/main" id="{47FDE5A5-5E2C-9E00-347C-678F81529E8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7" y="1782"/>
              <a:ext cx="41" cy="89"/>
            </a:xfrm>
            <a:custGeom>
              <a:avLst/>
              <a:gdLst>
                <a:gd name="T0" fmla="*/ 15 w 41"/>
                <a:gd name="T1" fmla="*/ 59 h 89"/>
                <a:gd name="T2" fmla="*/ 21 w 41"/>
                <a:gd name="T3" fmla="*/ 17 h 89"/>
                <a:gd name="T4" fmla="*/ 18 w 41"/>
                <a:gd name="T5" fmla="*/ 2 h 89"/>
                <a:gd name="T6" fmla="*/ 32 w 41"/>
                <a:gd name="T7" fmla="*/ 0 h 89"/>
                <a:gd name="T8" fmla="*/ 41 w 41"/>
                <a:gd name="T9" fmla="*/ 12 h 89"/>
                <a:gd name="T10" fmla="*/ 6 w 41"/>
                <a:gd name="T11" fmla="*/ 89 h 89"/>
                <a:gd name="T12" fmla="*/ 0 w 41"/>
                <a:gd name="T13" fmla="*/ 74 h 89"/>
                <a:gd name="T14" fmla="*/ 15 w 41"/>
                <a:gd name="T15" fmla="*/ 59 h 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1"/>
                <a:gd name="T25" fmla="*/ 0 h 89"/>
                <a:gd name="T26" fmla="*/ 41 w 41"/>
                <a:gd name="T27" fmla="*/ 89 h 8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1" h="89">
                  <a:moveTo>
                    <a:pt x="15" y="59"/>
                  </a:moveTo>
                  <a:lnTo>
                    <a:pt x="21" y="17"/>
                  </a:lnTo>
                  <a:lnTo>
                    <a:pt x="18" y="2"/>
                  </a:lnTo>
                  <a:lnTo>
                    <a:pt x="32" y="0"/>
                  </a:lnTo>
                  <a:lnTo>
                    <a:pt x="41" y="12"/>
                  </a:lnTo>
                  <a:lnTo>
                    <a:pt x="6" y="89"/>
                  </a:lnTo>
                  <a:lnTo>
                    <a:pt x="0" y="74"/>
                  </a:lnTo>
                  <a:lnTo>
                    <a:pt x="15" y="5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34" name="Freeform 42">
              <a:extLst>
                <a:ext uri="{FF2B5EF4-FFF2-40B4-BE49-F238E27FC236}">
                  <a16:creationId xmlns:a16="http://schemas.microsoft.com/office/drawing/2014/main" id="{E51A9189-C51B-35AC-2319-9766BD1BE17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6" y="1960"/>
              <a:ext cx="80" cy="66"/>
            </a:xfrm>
            <a:custGeom>
              <a:avLst/>
              <a:gdLst>
                <a:gd name="T0" fmla="*/ 49 w 80"/>
                <a:gd name="T1" fmla="*/ 18 h 66"/>
                <a:gd name="T2" fmla="*/ 8 w 80"/>
                <a:gd name="T3" fmla="*/ 48 h 66"/>
                <a:gd name="T4" fmla="*/ 0 w 80"/>
                <a:gd name="T5" fmla="*/ 55 h 66"/>
                <a:gd name="T6" fmla="*/ 3 w 80"/>
                <a:gd name="T7" fmla="*/ 63 h 66"/>
                <a:gd name="T8" fmla="*/ 15 w 80"/>
                <a:gd name="T9" fmla="*/ 66 h 66"/>
                <a:gd name="T10" fmla="*/ 80 w 80"/>
                <a:gd name="T11" fmla="*/ 0 h 66"/>
                <a:gd name="T12" fmla="*/ 65 w 80"/>
                <a:gd name="T13" fmla="*/ 5 h 66"/>
                <a:gd name="T14" fmla="*/ 49 w 80"/>
                <a:gd name="T15" fmla="*/ 18 h 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0"/>
                <a:gd name="T25" fmla="*/ 0 h 66"/>
                <a:gd name="T26" fmla="*/ 80 w 80"/>
                <a:gd name="T27" fmla="*/ 66 h 6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0" h="66">
                  <a:moveTo>
                    <a:pt x="49" y="18"/>
                  </a:moveTo>
                  <a:lnTo>
                    <a:pt x="8" y="48"/>
                  </a:lnTo>
                  <a:lnTo>
                    <a:pt x="0" y="55"/>
                  </a:lnTo>
                  <a:lnTo>
                    <a:pt x="3" y="63"/>
                  </a:lnTo>
                  <a:lnTo>
                    <a:pt x="15" y="66"/>
                  </a:lnTo>
                  <a:lnTo>
                    <a:pt x="80" y="0"/>
                  </a:lnTo>
                  <a:lnTo>
                    <a:pt x="65" y="5"/>
                  </a:lnTo>
                  <a:lnTo>
                    <a:pt x="49" y="1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35" name="Freeform 43">
              <a:extLst>
                <a:ext uri="{FF2B5EF4-FFF2-40B4-BE49-F238E27FC236}">
                  <a16:creationId xmlns:a16="http://schemas.microsoft.com/office/drawing/2014/main" id="{F1DCD46B-4FA9-AA75-37E6-EB820C593F0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9" y="1989"/>
              <a:ext cx="81" cy="75"/>
            </a:xfrm>
            <a:custGeom>
              <a:avLst/>
              <a:gdLst>
                <a:gd name="T0" fmla="*/ 52 w 81"/>
                <a:gd name="T1" fmla="*/ 24 h 75"/>
                <a:gd name="T2" fmla="*/ 7 w 81"/>
                <a:gd name="T3" fmla="*/ 63 h 75"/>
                <a:gd name="T4" fmla="*/ 0 w 81"/>
                <a:gd name="T5" fmla="*/ 70 h 75"/>
                <a:gd name="T6" fmla="*/ 7 w 81"/>
                <a:gd name="T7" fmla="*/ 75 h 75"/>
                <a:gd name="T8" fmla="*/ 22 w 81"/>
                <a:gd name="T9" fmla="*/ 75 h 75"/>
                <a:gd name="T10" fmla="*/ 81 w 81"/>
                <a:gd name="T11" fmla="*/ 0 h 75"/>
                <a:gd name="T12" fmla="*/ 66 w 81"/>
                <a:gd name="T13" fmla="*/ 7 h 75"/>
                <a:gd name="T14" fmla="*/ 52 w 81"/>
                <a:gd name="T15" fmla="*/ 24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1"/>
                <a:gd name="T25" fmla="*/ 0 h 75"/>
                <a:gd name="T26" fmla="*/ 81 w 81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1" h="75">
                  <a:moveTo>
                    <a:pt x="52" y="24"/>
                  </a:moveTo>
                  <a:lnTo>
                    <a:pt x="7" y="63"/>
                  </a:lnTo>
                  <a:lnTo>
                    <a:pt x="0" y="70"/>
                  </a:lnTo>
                  <a:lnTo>
                    <a:pt x="7" y="75"/>
                  </a:lnTo>
                  <a:lnTo>
                    <a:pt x="22" y="75"/>
                  </a:lnTo>
                  <a:lnTo>
                    <a:pt x="81" y="0"/>
                  </a:lnTo>
                  <a:lnTo>
                    <a:pt x="66" y="7"/>
                  </a:lnTo>
                  <a:lnTo>
                    <a:pt x="52" y="2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36" name="Freeform 44">
              <a:extLst>
                <a:ext uri="{FF2B5EF4-FFF2-40B4-BE49-F238E27FC236}">
                  <a16:creationId xmlns:a16="http://schemas.microsoft.com/office/drawing/2014/main" id="{FB6F43D1-DF7D-13DB-65A7-DD03C24AD10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7" y="2366"/>
              <a:ext cx="325" cy="574"/>
            </a:xfrm>
            <a:custGeom>
              <a:avLst/>
              <a:gdLst>
                <a:gd name="T0" fmla="*/ 24 w 325"/>
                <a:gd name="T1" fmla="*/ 219 h 574"/>
                <a:gd name="T2" fmla="*/ 57 w 325"/>
                <a:gd name="T3" fmla="*/ 131 h 574"/>
                <a:gd name="T4" fmla="*/ 118 w 325"/>
                <a:gd name="T5" fmla="*/ 61 h 574"/>
                <a:gd name="T6" fmla="*/ 179 w 325"/>
                <a:gd name="T7" fmla="*/ 14 h 574"/>
                <a:gd name="T8" fmla="*/ 231 w 325"/>
                <a:gd name="T9" fmla="*/ 0 h 574"/>
                <a:gd name="T10" fmla="*/ 283 w 325"/>
                <a:gd name="T11" fmla="*/ 0 h 574"/>
                <a:gd name="T12" fmla="*/ 311 w 325"/>
                <a:gd name="T13" fmla="*/ 23 h 574"/>
                <a:gd name="T14" fmla="*/ 325 w 325"/>
                <a:gd name="T15" fmla="*/ 61 h 574"/>
                <a:gd name="T16" fmla="*/ 320 w 325"/>
                <a:gd name="T17" fmla="*/ 126 h 574"/>
                <a:gd name="T18" fmla="*/ 278 w 325"/>
                <a:gd name="T19" fmla="*/ 187 h 574"/>
                <a:gd name="T20" fmla="*/ 250 w 325"/>
                <a:gd name="T21" fmla="*/ 219 h 574"/>
                <a:gd name="T22" fmla="*/ 221 w 325"/>
                <a:gd name="T23" fmla="*/ 266 h 574"/>
                <a:gd name="T24" fmla="*/ 217 w 325"/>
                <a:gd name="T25" fmla="*/ 322 h 574"/>
                <a:gd name="T26" fmla="*/ 236 w 325"/>
                <a:gd name="T27" fmla="*/ 387 h 574"/>
                <a:gd name="T28" fmla="*/ 245 w 325"/>
                <a:gd name="T29" fmla="*/ 481 h 574"/>
                <a:gd name="T30" fmla="*/ 226 w 325"/>
                <a:gd name="T31" fmla="*/ 541 h 574"/>
                <a:gd name="T32" fmla="*/ 174 w 325"/>
                <a:gd name="T33" fmla="*/ 574 h 574"/>
                <a:gd name="T34" fmla="*/ 113 w 325"/>
                <a:gd name="T35" fmla="*/ 574 h 574"/>
                <a:gd name="T36" fmla="*/ 57 w 325"/>
                <a:gd name="T37" fmla="*/ 555 h 574"/>
                <a:gd name="T38" fmla="*/ 24 w 325"/>
                <a:gd name="T39" fmla="*/ 499 h 574"/>
                <a:gd name="T40" fmla="*/ 0 w 325"/>
                <a:gd name="T41" fmla="*/ 415 h 574"/>
                <a:gd name="T42" fmla="*/ 0 w 325"/>
                <a:gd name="T43" fmla="*/ 313 h 574"/>
                <a:gd name="T44" fmla="*/ 9 w 325"/>
                <a:gd name="T45" fmla="*/ 252 h 574"/>
                <a:gd name="T46" fmla="*/ 33 w 325"/>
                <a:gd name="T47" fmla="*/ 187 h 574"/>
                <a:gd name="T48" fmla="*/ 52 w 325"/>
                <a:gd name="T49" fmla="*/ 140 h 574"/>
                <a:gd name="T50" fmla="*/ 24 w 325"/>
                <a:gd name="T51" fmla="*/ 219 h 57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25"/>
                <a:gd name="T79" fmla="*/ 0 h 574"/>
                <a:gd name="T80" fmla="*/ 325 w 325"/>
                <a:gd name="T81" fmla="*/ 574 h 57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25" h="574">
                  <a:moveTo>
                    <a:pt x="24" y="219"/>
                  </a:moveTo>
                  <a:lnTo>
                    <a:pt x="57" y="131"/>
                  </a:lnTo>
                  <a:lnTo>
                    <a:pt x="118" y="61"/>
                  </a:lnTo>
                  <a:lnTo>
                    <a:pt x="179" y="14"/>
                  </a:lnTo>
                  <a:lnTo>
                    <a:pt x="231" y="0"/>
                  </a:lnTo>
                  <a:lnTo>
                    <a:pt x="283" y="0"/>
                  </a:lnTo>
                  <a:lnTo>
                    <a:pt x="311" y="23"/>
                  </a:lnTo>
                  <a:lnTo>
                    <a:pt x="325" y="61"/>
                  </a:lnTo>
                  <a:lnTo>
                    <a:pt x="320" y="126"/>
                  </a:lnTo>
                  <a:lnTo>
                    <a:pt x="278" y="187"/>
                  </a:lnTo>
                  <a:lnTo>
                    <a:pt x="250" y="219"/>
                  </a:lnTo>
                  <a:lnTo>
                    <a:pt x="221" y="266"/>
                  </a:lnTo>
                  <a:lnTo>
                    <a:pt x="217" y="322"/>
                  </a:lnTo>
                  <a:lnTo>
                    <a:pt x="236" y="387"/>
                  </a:lnTo>
                  <a:lnTo>
                    <a:pt x="245" y="481"/>
                  </a:lnTo>
                  <a:lnTo>
                    <a:pt x="226" y="541"/>
                  </a:lnTo>
                  <a:lnTo>
                    <a:pt x="174" y="574"/>
                  </a:lnTo>
                  <a:lnTo>
                    <a:pt x="113" y="574"/>
                  </a:lnTo>
                  <a:lnTo>
                    <a:pt x="57" y="555"/>
                  </a:lnTo>
                  <a:lnTo>
                    <a:pt x="24" y="499"/>
                  </a:lnTo>
                  <a:lnTo>
                    <a:pt x="0" y="415"/>
                  </a:lnTo>
                  <a:lnTo>
                    <a:pt x="0" y="313"/>
                  </a:lnTo>
                  <a:lnTo>
                    <a:pt x="9" y="252"/>
                  </a:lnTo>
                  <a:lnTo>
                    <a:pt x="33" y="187"/>
                  </a:lnTo>
                  <a:lnTo>
                    <a:pt x="52" y="140"/>
                  </a:lnTo>
                  <a:lnTo>
                    <a:pt x="24" y="21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37" name="Freeform 45">
              <a:extLst>
                <a:ext uri="{FF2B5EF4-FFF2-40B4-BE49-F238E27FC236}">
                  <a16:creationId xmlns:a16="http://schemas.microsoft.com/office/drawing/2014/main" id="{B9BE2722-B8FE-57F4-4E95-C8D89A6C2D8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8" y="2861"/>
              <a:ext cx="366" cy="678"/>
            </a:xfrm>
            <a:custGeom>
              <a:avLst/>
              <a:gdLst>
                <a:gd name="T0" fmla="*/ 156 w 366"/>
                <a:gd name="T1" fmla="*/ 9 h 678"/>
                <a:gd name="T2" fmla="*/ 184 w 366"/>
                <a:gd name="T3" fmla="*/ 0 h 678"/>
                <a:gd name="T4" fmla="*/ 234 w 366"/>
                <a:gd name="T5" fmla="*/ 23 h 678"/>
                <a:gd name="T6" fmla="*/ 307 w 366"/>
                <a:gd name="T7" fmla="*/ 128 h 678"/>
                <a:gd name="T8" fmla="*/ 361 w 366"/>
                <a:gd name="T9" fmla="*/ 218 h 678"/>
                <a:gd name="T10" fmla="*/ 366 w 366"/>
                <a:gd name="T11" fmla="*/ 267 h 678"/>
                <a:gd name="T12" fmla="*/ 335 w 366"/>
                <a:gd name="T13" fmla="*/ 327 h 678"/>
                <a:gd name="T14" fmla="*/ 269 w 366"/>
                <a:gd name="T15" fmla="*/ 381 h 678"/>
                <a:gd name="T16" fmla="*/ 165 w 366"/>
                <a:gd name="T17" fmla="*/ 439 h 678"/>
                <a:gd name="T18" fmla="*/ 92 w 366"/>
                <a:gd name="T19" fmla="*/ 485 h 678"/>
                <a:gd name="T20" fmla="*/ 73 w 366"/>
                <a:gd name="T21" fmla="*/ 515 h 678"/>
                <a:gd name="T22" fmla="*/ 97 w 366"/>
                <a:gd name="T23" fmla="*/ 527 h 678"/>
                <a:gd name="T24" fmla="*/ 172 w 366"/>
                <a:gd name="T25" fmla="*/ 571 h 678"/>
                <a:gd name="T26" fmla="*/ 217 w 366"/>
                <a:gd name="T27" fmla="*/ 641 h 678"/>
                <a:gd name="T28" fmla="*/ 208 w 366"/>
                <a:gd name="T29" fmla="*/ 657 h 678"/>
                <a:gd name="T30" fmla="*/ 172 w 366"/>
                <a:gd name="T31" fmla="*/ 678 h 678"/>
                <a:gd name="T32" fmla="*/ 130 w 366"/>
                <a:gd name="T33" fmla="*/ 678 h 678"/>
                <a:gd name="T34" fmla="*/ 125 w 366"/>
                <a:gd name="T35" fmla="*/ 618 h 678"/>
                <a:gd name="T36" fmla="*/ 94 w 366"/>
                <a:gd name="T37" fmla="*/ 583 h 678"/>
                <a:gd name="T38" fmla="*/ 40 w 366"/>
                <a:gd name="T39" fmla="*/ 546 h 678"/>
                <a:gd name="T40" fmla="*/ 0 w 366"/>
                <a:gd name="T41" fmla="*/ 539 h 678"/>
                <a:gd name="T42" fmla="*/ 2 w 366"/>
                <a:gd name="T43" fmla="*/ 506 h 678"/>
                <a:gd name="T44" fmla="*/ 38 w 366"/>
                <a:gd name="T45" fmla="*/ 478 h 678"/>
                <a:gd name="T46" fmla="*/ 128 w 366"/>
                <a:gd name="T47" fmla="*/ 423 h 678"/>
                <a:gd name="T48" fmla="*/ 231 w 366"/>
                <a:gd name="T49" fmla="*/ 367 h 678"/>
                <a:gd name="T50" fmla="*/ 293 w 366"/>
                <a:gd name="T51" fmla="*/ 302 h 678"/>
                <a:gd name="T52" fmla="*/ 312 w 366"/>
                <a:gd name="T53" fmla="*/ 267 h 678"/>
                <a:gd name="T54" fmla="*/ 312 w 366"/>
                <a:gd name="T55" fmla="*/ 235 h 678"/>
                <a:gd name="T56" fmla="*/ 286 w 366"/>
                <a:gd name="T57" fmla="*/ 174 h 678"/>
                <a:gd name="T58" fmla="*/ 191 w 366"/>
                <a:gd name="T59" fmla="*/ 93 h 678"/>
                <a:gd name="T60" fmla="*/ 132 w 366"/>
                <a:gd name="T61" fmla="*/ 53 h 678"/>
                <a:gd name="T62" fmla="*/ 156 w 366"/>
                <a:gd name="T63" fmla="*/ 9 h 67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66"/>
                <a:gd name="T97" fmla="*/ 0 h 678"/>
                <a:gd name="T98" fmla="*/ 366 w 366"/>
                <a:gd name="T99" fmla="*/ 678 h 67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66" h="678">
                  <a:moveTo>
                    <a:pt x="156" y="9"/>
                  </a:moveTo>
                  <a:lnTo>
                    <a:pt x="184" y="0"/>
                  </a:lnTo>
                  <a:lnTo>
                    <a:pt x="234" y="23"/>
                  </a:lnTo>
                  <a:lnTo>
                    <a:pt x="307" y="128"/>
                  </a:lnTo>
                  <a:lnTo>
                    <a:pt x="361" y="218"/>
                  </a:lnTo>
                  <a:lnTo>
                    <a:pt x="366" y="267"/>
                  </a:lnTo>
                  <a:lnTo>
                    <a:pt x="335" y="327"/>
                  </a:lnTo>
                  <a:lnTo>
                    <a:pt x="269" y="381"/>
                  </a:lnTo>
                  <a:lnTo>
                    <a:pt x="165" y="439"/>
                  </a:lnTo>
                  <a:lnTo>
                    <a:pt x="92" y="485"/>
                  </a:lnTo>
                  <a:lnTo>
                    <a:pt x="73" y="515"/>
                  </a:lnTo>
                  <a:lnTo>
                    <a:pt x="97" y="527"/>
                  </a:lnTo>
                  <a:lnTo>
                    <a:pt x="172" y="571"/>
                  </a:lnTo>
                  <a:lnTo>
                    <a:pt x="217" y="641"/>
                  </a:lnTo>
                  <a:lnTo>
                    <a:pt x="208" y="657"/>
                  </a:lnTo>
                  <a:lnTo>
                    <a:pt x="172" y="678"/>
                  </a:lnTo>
                  <a:lnTo>
                    <a:pt x="130" y="678"/>
                  </a:lnTo>
                  <a:lnTo>
                    <a:pt x="125" y="618"/>
                  </a:lnTo>
                  <a:lnTo>
                    <a:pt x="94" y="583"/>
                  </a:lnTo>
                  <a:lnTo>
                    <a:pt x="40" y="546"/>
                  </a:lnTo>
                  <a:lnTo>
                    <a:pt x="0" y="539"/>
                  </a:lnTo>
                  <a:lnTo>
                    <a:pt x="2" y="506"/>
                  </a:lnTo>
                  <a:lnTo>
                    <a:pt x="38" y="478"/>
                  </a:lnTo>
                  <a:lnTo>
                    <a:pt x="128" y="423"/>
                  </a:lnTo>
                  <a:lnTo>
                    <a:pt x="231" y="367"/>
                  </a:lnTo>
                  <a:lnTo>
                    <a:pt x="293" y="302"/>
                  </a:lnTo>
                  <a:lnTo>
                    <a:pt x="312" y="267"/>
                  </a:lnTo>
                  <a:lnTo>
                    <a:pt x="312" y="235"/>
                  </a:lnTo>
                  <a:lnTo>
                    <a:pt x="286" y="174"/>
                  </a:lnTo>
                  <a:lnTo>
                    <a:pt x="191" y="93"/>
                  </a:lnTo>
                  <a:lnTo>
                    <a:pt x="132" y="53"/>
                  </a:lnTo>
                  <a:lnTo>
                    <a:pt x="156" y="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38" name="Freeform 46">
              <a:extLst>
                <a:ext uri="{FF2B5EF4-FFF2-40B4-BE49-F238E27FC236}">
                  <a16:creationId xmlns:a16="http://schemas.microsoft.com/office/drawing/2014/main" id="{7D67A4A5-8A9B-B099-D7E4-4FCF17F19E92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5" y="2761"/>
              <a:ext cx="694" cy="361"/>
            </a:xfrm>
            <a:custGeom>
              <a:avLst/>
              <a:gdLst>
                <a:gd name="T0" fmla="*/ 508 w 694"/>
                <a:gd name="T1" fmla="*/ 23 h 361"/>
                <a:gd name="T2" fmla="*/ 601 w 694"/>
                <a:gd name="T3" fmla="*/ 0 h 361"/>
                <a:gd name="T4" fmla="*/ 694 w 694"/>
                <a:gd name="T5" fmla="*/ 28 h 361"/>
                <a:gd name="T6" fmla="*/ 694 w 694"/>
                <a:gd name="T7" fmla="*/ 70 h 361"/>
                <a:gd name="T8" fmla="*/ 657 w 694"/>
                <a:gd name="T9" fmla="*/ 98 h 361"/>
                <a:gd name="T10" fmla="*/ 582 w 694"/>
                <a:gd name="T11" fmla="*/ 98 h 361"/>
                <a:gd name="T12" fmla="*/ 461 w 694"/>
                <a:gd name="T13" fmla="*/ 94 h 361"/>
                <a:gd name="T14" fmla="*/ 391 w 694"/>
                <a:gd name="T15" fmla="*/ 94 h 361"/>
                <a:gd name="T16" fmla="*/ 377 w 694"/>
                <a:gd name="T17" fmla="*/ 113 h 361"/>
                <a:gd name="T18" fmla="*/ 363 w 694"/>
                <a:gd name="T19" fmla="*/ 216 h 361"/>
                <a:gd name="T20" fmla="*/ 303 w 694"/>
                <a:gd name="T21" fmla="*/ 309 h 361"/>
                <a:gd name="T22" fmla="*/ 200 w 694"/>
                <a:gd name="T23" fmla="*/ 347 h 361"/>
                <a:gd name="T24" fmla="*/ 172 w 694"/>
                <a:gd name="T25" fmla="*/ 361 h 361"/>
                <a:gd name="T26" fmla="*/ 135 w 694"/>
                <a:gd name="T27" fmla="*/ 352 h 361"/>
                <a:gd name="T28" fmla="*/ 84 w 694"/>
                <a:gd name="T29" fmla="*/ 272 h 361"/>
                <a:gd name="T30" fmla="*/ 5 w 694"/>
                <a:gd name="T31" fmla="*/ 225 h 361"/>
                <a:gd name="T32" fmla="*/ 0 w 694"/>
                <a:gd name="T33" fmla="*/ 206 h 361"/>
                <a:gd name="T34" fmla="*/ 56 w 694"/>
                <a:gd name="T35" fmla="*/ 155 h 361"/>
                <a:gd name="T36" fmla="*/ 98 w 694"/>
                <a:gd name="T37" fmla="*/ 183 h 361"/>
                <a:gd name="T38" fmla="*/ 140 w 694"/>
                <a:gd name="T39" fmla="*/ 272 h 361"/>
                <a:gd name="T40" fmla="*/ 158 w 694"/>
                <a:gd name="T41" fmla="*/ 328 h 361"/>
                <a:gd name="T42" fmla="*/ 247 w 694"/>
                <a:gd name="T43" fmla="*/ 291 h 361"/>
                <a:gd name="T44" fmla="*/ 303 w 694"/>
                <a:gd name="T45" fmla="*/ 230 h 361"/>
                <a:gd name="T46" fmla="*/ 326 w 694"/>
                <a:gd name="T47" fmla="*/ 155 h 361"/>
                <a:gd name="T48" fmla="*/ 349 w 694"/>
                <a:gd name="T49" fmla="*/ 42 h 361"/>
                <a:gd name="T50" fmla="*/ 396 w 694"/>
                <a:gd name="T51" fmla="*/ 33 h 361"/>
                <a:gd name="T52" fmla="*/ 508 w 694"/>
                <a:gd name="T53" fmla="*/ 23 h 361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94"/>
                <a:gd name="T82" fmla="*/ 0 h 361"/>
                <a:gd name="T83" fmla="*/ 694 w 694"/>
                <a:gd name="T84" fmla="*/ 361 h 361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94" h="361">
                  <a:moveTo>
                    <a:pt x="508" y="23"/>
                  </a:moveTo>
                  <a:lnTo>
                    <a:pt x="601" y="0"/>
                  </a:lnTo>
                  <a:lnTo>
                    <a:pt x="694" y="28"/>
                  </a:lnTo>
                  <a:lnTo>
                    <a:pt x="694" y="70"/>
                  </a:lnTo>
                  <a:lnTo>
                    <a:pt x="657" y="98"/>
                  </a:lnTo>
                  <a:lnTo>
                    <a:pt x="582" y="98"/>
                  </a:lnTo>
                  <a:lnTo>
                    <a:pt x="461" y="94"/>
                  </a:lnTo>
                  <a:lnTo>
                    <a:pt x="391" y="94"/>
                  </a:lnTo>
                  <a:lnTo>
                    <a:pt x="377" y="113"/>
                  </a:lnTo>
                  <a:lnTo>
                    <a:pt x="363" y="216"/>
                  </a:lnTo>
                  <a:lnTo>
                    <a:pt x="303" y="309"/>
                  </a:lnTo>
                  <a:lnTo>
                    <a:pt x="200" y="347"/>
                  </a:lnTo>
                  <a:lnTo>
                    <a:pt x="172" y="361"/>
                  </a:lnTo>
                  <a:lnTo>
                    <a:pt x="135" y="352"/>
                  </a:lnTo>
                  <a:lnTo>
                    <a:pt x="84" y="272"/>
                  </a:lnTo>
                  <a:lnTo>
                    <a:pt x="5" y="225"/>
                  </a:lnTo>
                  <a:lnTo>
                    <a:pt x="0" y="206"/>
                  </a:lnTo>
                  <a:lnTo>
                    <a:pt x="56" y="155"/>
                  </a:lnTo>
                  <a:lnTo>
                    <a:pt x="98" y="183"/>
                  </a:lnTo>
                  <a:lnTo>
                    <a:pt x="140" y="272"/>
                  </a:lnTo>
                  <a:lnTo>
                    <a:pt x="158" y="328"/>
                  </a:lnTo>
                  <a:lnTo>
                    <a:pt x="247" y="291"/>
                  </a:lnTo>
                  <a:lnTo>
                    <a:pt x="303" y="230"/>
                  </a:lnTo>
                  <a:lnTo>
                    <a:pt x="326" y="155"/>
                  </a:lnTo>
                  <a:lnTo>
                    <a:pt x="349" y="42"/>
                  </a:lnTo>
                  <a:lnTo>
                    <a:pt x="396" y="33"/>
                  </a:lnTo>
                  <a:lnTo>
                    <a:pt x="508" y="23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</p:grpSp>
      <p:sp>
        <p:nvSpPr>
          <p:cNvPr id="39" name="AutoShape 35">
            <a:extLst>
              <a:ext uri="{FF2B5EF4-FFF2-40B4-BE49-F238E27FC236}">
                <a16:creationId xmlns:a16="http://schemas.microsoft.com/office/drawing/2014/main" id="{74CDFA75-B6E6-7CF2-BF35-E63D25C42A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734" y="762000"/>
            <a:ext cx="2502458" cy="1258674"/>
          </a:xfrm>
          <a:prstGeom prst="wedgeRoundRectCallout">
            <a:avLst>
              <a:gd name="adj1" fmla="val -24166"/>
              <a:gd name="adj2" fmla="val 64068"/>
              <a:gd name="adj3" fmla="val 16667"/>
            </a:avLst>
          </a:prstGeom>
          <a:solidFill>
            <a:srgbClr val="000066"/>
          </a:solidFill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685800" eaLnBrk="1" fontAlgn="auto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en-US" sz="2400" dirty="0">
                <a:solidFill>
                  <a:schemeClr val="accent2"/>
                </a:solidFill>
                <a:cs typeface="Times New Roman" pitchFamily="18" charset="0"/>
              </a:rPr>
              <a:t>θ </a:t>
            </a:r>
            <a:r>
              <a:rPr lang="en-US" altLang="en-US" sz="2400" dirty="0">
                <a:solidFill>
                  <a:srgbClr val="FFFFFF"/>
                </a:solidFill>
              </a:rPr>
              <a:t>means</a:t>
            </a:r>
          </a:p>
          <a:p>
            <a:pPr algn="ctr" defTabSz="685800" eaLnBrk="1" fontAlgn="auto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en-US" sz="2400" dirty="0">
                <a:solidFill>
                  <a:srgbClr val="FFFFFF"/>
                </a:solidFill>
              </a:rPr>
              <a:t> “some constant”</a:t>
            </a:r>
          </a:p>
          <a:p>
            <a:pPr algn="ctr" defTabSz="685800" eaLnBrk="1" fontAlgn="auto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en-US" sz="2400" dirty="0">
                <a:solidFill>
                  <a:srgbClr val="FFFFFF"/>
                </a:solidFill>
              </a:rPr>
              <a:t>in the exponent.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C42F1E0-D37E-9E92-D555-6D611F9AAC94}"/>
              </a:ext>
            </a:extLst>
          </p:cNvPr>
          <p:cNvGrpSpPr/>
          <p:nvPr/>
        </p:nvGrpSpPr>
        <p:grpSpPr>
          <a:xfrm>
            <a:off x="2514600" y="5867400"/>
            <a:ext cx="5514510" cy="395704"/>
            <a:chOff x="1717248" y="6096000"/>
            <a:chExt cx="5514510" cy="395704"/>
          </a:xfrm>
        </p:grpSpPr>
        <p:sp>
          <p:nvSpPr>
            <p:cNvPr id="13" name="Text Box 33">
              <a:extLst>
                <a:ext uri="{FF2B5EF4-FFF2-40B4-BE49-F238E27FC236}">
                  <a16:creationId xmlns:a16="http://schemas.microsoft.com/office/drawing/2014/main" id="{34FEF9A8-2D2A-BF9C-14FE-32A9AD6435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7248" y="6096000"/>
              <a:ext cx="36740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aseline="30000" dirty="0">
                  <a:solidFill>
                    <a:schemeClr val="accent2"/>
                  </a:solidFill>
                </a:rPr>
                <a:t>≪</a:t>
              </a:r>
              <a:endParaRPr lang="en-CA" altLang="en-US" sz="2400" baseline="30000" dirty="0">
                <a:solidFill>
                  <a:schemeClr val="accent2"/>
                </a:solidFill>
              </a:endParaRPr>
            </a:p>
          </p:txBody>
        </p:sp>
        <p:sp>
          <p:nvSpPr>
            <p:cNvPr id="17" name="Text Box 34">
              <a:extLst>
                <a:ext uri="{FF2B5EF4-FFF2-40B4-BE49-F238E27FC236}">
                  <a16:creationId xmlns:a16="http://schemas.microsoft.com/office/drawing/2014/main" id="{636EF130-B3E2-4F3C-D6C0-22B1594D71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8663" y="6110288"/>
              <a:ext cx="36740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aseline="30000" dirty="0">
                  <a:solidFill>
                    <a:schemeClr val="accent2"/>
                  </a:solidFill>
                </a:rPr>
                <a:t>≪</a:t>
              </a:r>
              <a:endParaRPr lang="en-CA" altLang="en-US" sz="2400" baseline="30000" dirty="0">
                <a:solidFill>
                  <a:schemeClr val="accent2"/>
                </a:solidFill>
              </a:endParaRPr>
            </a:p>
          </p:txBody>
        </p:sp>
        <p:sp>
          <p:nvSpPr>
            <p:cNvPr id="19" name="Text Box 35">
              <a:extLst>
                <a:ext uri="{FF2B5EF4-FFF2-40B4-BE49-F238E27FC236}">
                  <a16:creationId xmlns:a16="http://schemas.microsoft.com/office/drawing/2014/main" id="{5A4485D4-15A7-CDBD-10F8-871D13DBC3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49750" y="6124575"/>
              <a:ext cx="36740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aseline="30000" dirty="0">
                  <a:solidFill>
                    <a:schemeClr val="accent2"/>
                  </a:solidFill>
                </a:rPr>
                <a:t>≪</a:t>
              </a:r>
              <a:endParaRPr lang="en-CA" altLang="en-US" sz="2400" baseline="30000" dirty="0">
                <a:solidFill>
                  <a:schemeClr val="accent2"/>
                </a:solidFill>
              </a:endParaRPr>
            </a:p>
          </p:txBody>
        </p:sp>
        <p:sp>
          <p:nvSpPr>
            <p:cNvPr id="20" name="Text Box 36">
              <a:extLst>
                <a:ext uri="{FF2B5EF4-FFF2-40B4-BE49-F238E27FC236}">
                  <a16:creationId xmlns:a16="http://schemas.microsoft.com/office/drawing/2014/main" id="{27B024C9-6BFF-B972-0A4B-D1C32688F1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93240" y="6096000"/>
              <a:ext cx="36740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aseline="30000" dirty="0">
                  <a:solidFill>
                    <a:schemeClr val="accent2"/>
                  </a:solidFill>
                </a:rPr>
                <a:t>≪</a:t>
              </a:r>
              <a:endParaRPr lang="en-CA" altLang="en-US" sz="2400" baseline="30000" dirty="0">
                <a:solidFill>
                  <a:schemeClr val="accent2"/>
                </a:solidFill>
              </a:endParaRPr>
            </a:p>
          </p:txBody>
        </p:sp>
        <p:sp>
          <p:nvSpPr>
            <p:cNvPr id="40" name="Text Box 37">
              <a:extLst>
                <a:ext uri="{FF2B5EF4-FFF2-40B4-BE49-F238E27FC236}">
                  <a16:creationId xmlns:a16="http://schemas.microsoft.com/office/drawing/2014/main" id="{8CB2E110-3DB7-C9E1-D6AA-108E1532FE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64350" y="6153150"/>
              <a:ext cx="36740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aseline="30000" dirty="0">
                  <a:solidFill>
                    <a:schemeClr val="accent2"/>
                  </a:solidFill>
                </a:rPr>
                <a:t>≪</a:t>
              </a:r>
              <a:endParaRPr lang="en-CA" altLang="en-US" sz="2400" baseline="30000" dirty="0">
                <a:solidFill>
                  <a:schemeClr val="accent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96992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>
            <a:extLst>
              <a:ext uri="{FF2B5EF4-FFF2-40B4-BE49-F238E27FC236}">
                <a16:creationId xmlns:a16="http://schemas.microsoft.com/office/drawing/2014/main" id="{95CBD857-838C-FE5F-6EDD-2D8C1A5D1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-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kern="0"/>
              <a:t>Classifying Functions</a:t>
            </a:r>
            <a:endParaRPr lang="en-CA" altLang="en-US" kern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93CE590-BFCA-0EC5-2866-109BF86C6168}"/>
              </a:ext>
            </a:extLst>
          </p:cNvPr>
          <p:cNvGrpSpPr/>
          <p:nvPr/>
        </p:nvGrpSpPr>
        <p:grpSpPr>
          <a:xfrm>
            <a:off x="4502165" y="1752600"/>
            <a:ext cx="579438" cy="2514600"/>
            <a:chOff x="4502165" y="1752600"/>
            <a:chExt cx="579438" cy="2514600"/>
          </a:xfrm>
        </p:grpSpPr>
        <p:cxnSp>
          <p:nvCxnSpPr>
            <p:cNvPr id="2" name="AutoShape 13">
              <a:extLst>
                <a:ext uri="{FF2B5EF4-FFF2-40B4-BE49-F238E27FC236}">
                  <a16:creationId xmlns:a16="http://schemas.microsoft.com/office/drawing/2014/main" id="{DB11E57F-6A7D-3D36-4FAD-8D384557A16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4578365" y="1981200"/>
              <a:ext cx="457200" cy="0"/>
            </a:xfrm>
            <a:prstGeom prst="straightConnector1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" name="Text Box 5">
              <a:extLst>
                <a:ext uri="{FF2B5EF4-FFF2-40B4-BE49-F238E27FC236}">
                  <a16:creationId xmlns:a16="http://schemas.microsoft.com/office/drawing/2014/main" id="{9DAD84DF-218A-7926-07C3-A57DDC5463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5400000">
              <a:off x="3763184" y="2948781"/>
              <a:ext cx="2057400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dirty="0">
                  <a:solidFill>
                    <a:schemeClr val="accent2"/>
                  </a:solidFill>
                </a:rPr>
                <a:t>Polynomial</a:t>
              </a:r>
              <a:endParaRPr lang="en-CA" altLang="en-US" dirty="0">
                <a:solidFill>
                  <a:schemeClr val="accent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66427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11111E-6 L 0.00173 -0.18333 " pathEditMode="relative" rAng="0" ptsTypes="AA">
                                      <p:cBhvr>
                                        <p:cTn id="9" dur="9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-9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DFA9FD79-2DB7-0F38-C639-59EA9826287C}"/>
              </a:ext>
            </a:extLst>
          </p:cNvPr>
          <p:cNvGrpSpPr/>
          <p:nvPr/>
        </p:nvGrpSpPr>
        <p:grpSpPr>
          <a:xfrm>
            <a:off x="1028700" y="1993900"/>
            <a:ext cx="7666037" cy="914400"/>
            <a:chOff x="1028700" y="1993900"/>
            <a:chExt cx="7666037" cy="914400"/>
          </a:xfrm>
        </p:grpSpPr>
        <p:cxnSp>
          <p:nvCxnSpPr>
            <p:cNvPr id="168967" name="AutoShape 8"/>
            <p:cNvCxnSpPr>
              <a:cxnSpLocks noChangeShapeType="1"/>
            </p:cNvCxnSpPr>
            <p:nvPr/>
          </p:nvCxnSpPr>
          <p:spPr bwMode="auto">
            <a:xfrm rot="-5400000">
              <a:off x="2482850" y="539750"/>
              <a:ext cx="866775" cy="3775075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chemeClr val="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8968" name="AutoShape 9"/>
            <p:cNvCxnSpPr>
              <a:cxnSpLocks noChangeShapeType="1"/>
            </p:cNvCxnSpPr>
            <p:nvPr/>
          </p:nvCxnSpPr>
          <p:spPr bwMode="auto">
            <a:xfrm>
              <a:off x="4824412" y="2451100"/>
              <a:ext cx="3870325" cy="457200"/>
            </a:xfrm>
            <a:prstGeom prst="bentConnector2">
              <a:avLst/>
            </a:prstGeom>
            <a:noFill/>
            <a:ln w="38100">
              <a:solidFill>
                <a:schemeClr val="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8969" name="AutoShape 10"/>
            <p:cNvCxnSpPr>
              <a:cxnSpLocks noChangeShapeType="1"/>
            </p:cNvCxnSpPr>
            <p:nvPr/>
          </p:nvCxnSpPr>
          <p:spPr bwMode="auto">
            <a:xfrm rot="-5400000">
              <a:off x="3452812" y="2679700"/>
              <a:ext cx="457200" cy="0"/>
            </a:xfrm>
            <a:prstGeom prst="straightConnector1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8970" name="AutoShape 11"/>
            <p:cNvCxnSpPr>
              <a:cxnSpLocks noChangeShapeType="1"/>
            </p:cNvCxnSpPr>
            <p:nvPr/>
          </p:nvCxnSpPr>
          <p:spPr bwMode="auto">
            <a:xfrm rot="-5400000">
              <a:off x="5891212" y="2679700"/>
              <a:ext cx="457200" cy="0"/>
            </a:xfrm>
            <a:prstGeom prst="straightConnector1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5818187" y="2438400"/>
            <a:ext cx="1725613" cy="3962400"/>
            <a:chOff x="3840" y="1536"/>
            <a:chExt cx="1087" cy="2496"/>
          </a:xfrm>
        </p:grpSpPr>
        <p:sp>
          <p:nvSpPr>
            <p:cNvPr id="168979" name="Text Box 20"/>
            <p:cNvSpPr txBox="1">
              <a:spLocks noChangeArrowheads="1"/>
            </p:cNvSpPr>
            <p:nvPr/>
          </p:nvSpPr>
          <p:spPr bwMode="auto">
            <a:xfrm rot="5400000">
              <a:off x="4053" y="2506"/>
              <a:ext cx="79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chemeClr val="accent2"/>
                  </a:solidFill>
                </a:rPr>
                <a:t>Others</a:t>
              </a:r>
              <a:endParaRPr lang="en-CA" altLang="en-US">
                <a:solidFill>
                  <a:schemeClr val="accent2"/>
                </a:solidFill>
              </a:endParaRPr>
            </a:p>
          </p:txBody>
        </p:sp>
        <p:sp>
          <p:nvSpPr>
            <p:cNvPr id="168980" name="Text Box 21"/>
            <p:cNvSpPr txBox="1">
              <a:spLocks noChangeArrowheads="1"/>
            </p:cNvSpPr>
            <p:nvPr/>
          </p:nvSpPr>
          <p:spPr bwMode="auto">
            <a:xfrm>
              <a:off x="3840" y="3741"/>
              <a:ext cx="108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dirty="0">
                  <a:solidFill>
                    <a:schemeClr val="accent2"/>
                  </a:solidFill>
                </a:rPr>
                <a:t>θ(n</a:t>
              </a:r>
              <a:r>
                <a:rPr lang="en-US" altLang="en-US" sz="2400" baseline="30000" dirty="0">
                  <a:solidFill>
                    <a:schemeClr val="accent2"/>
                  </a:solidFill>
                </a:rPr>
                <a:t>3</a:t>
              </a:r>
              <a:r>
                <a:rPr lang="en-US" altLang="en-US" sz="2400" dirty="0">
                  <a:solidFill>
                    <a:schemeClr val="accent2"/>
                  </a:solidFill>
                </a:rPr>
                <a:t> log</a:t>
              </a:r>
              <a:r>
                <a:rPr lang="en-US" altLang="en-US" sz="2400" baseline="30000" dirty="0">
                  <a:solidFill>
                    <a:schemeClr val="accent2"/>
                  </a:solidFill>
                </a:rPr>
                <a:t>7</a:t>
              </a:r>
              <a:r>
                <a:rPr lang="en-US" altLang="en-US" sz="2400" dirty="0">
                  <a:solidFill>
                    <a:schemeClr val="accent2"/>
                  </a:solidFill>
                </a:rPr>
                <a:t>(n))</a:t>
              </a:r>
              <a:endParaRPr lang="en-CA" altLang="en-US" sz="2400" dirty="0">
                <a:solidFill>
                  <a:schemeClr val="accent2"/>
                </a:solidFill>
              </a:endParaRPr>
            </a:p>
          </p:txBody>
        </p:sp>
        <p:cxnSp>
          <p:nvCxnSpPr>
            <p:cNvPr id="168981" name="AutoShape 22"/>
            <p:cNvCxnSpPr>
              <a:cxnSpLocks noChangeShapeType="1"/>
            </p:cNvCxnSpPr>
            <p:nvPr/>
          </p:nvCxnSpPr>
          <p:spPr bwMode="auto">
            <a:xfrm rot="-5400000">
              <a:off x="4086" y="1864"/>
              <a:ext cx="657" cy="2"/>
            </a:xfrm>
            <a:prstGeom prst="bentConnector3">
              <a:avLst>
                <a:gd name="adj1" fmla="val 49926"/>
              </a:avLst>
            </a:prstGeom>
            <a:noFill/>
            <a:ln w="38100">
              <a:solidFill>
                <a:schemeClr val="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3" name="Rectangle 2">
            <a:extLst>
              <a:ext uri="{FF2B5EF4-FFF2-40B4-BE49-F238E27FC236}">
                <a16:creationId xmlns:a16="http://schemas.microsoft.com/office/drawing/2014/main" id="{6A2FD9D3-B8EF-5206-29FC-A0D3A732B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-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kern="0"/>
              <a:t>Classifying Functions</a:t>
            </a:r>
            <a:endParaRPr lang="en-CA" altLang="en-US" kern="0"/>
          </a:p>
        </p:txBody>
      </p:sp>
      <p:grpSp>
        <p:nvGrpSpPr>
          <p:cNvPr id="24" name="Group 29">
            <a:extLst>
              <a:ext uri="{FF2B5EF4-FFF2-40B4-BE49-F238E27FC236}">
                <a16:creationId xmlns:a16="http://schemas.microsoft.com/office/drawing/2014/main" id="{63C80EB2-BB52-1111-3C0C-E76E4727406F}"/>
              </a:ext>
            </a:extLst>
          </p:cNvPr>
          <p:cNvGrpSpPr>
            <a:grpSpLocks/>
          </p:cNvGrpSpPr>
          <p:nvPr/>
        </p:nvGrpSpPr>
        <p:grpSpPr bwMode="auto">
          <a:xfrm>
            <a:off x="257354" y="2043129"/>
            <a:ext cx="917591" cy="929993"/>
            <a:chOff x="2065" y="1551"/>
            <a:chExt cx="1628" cy="1988"/>
          </a:xfrm>
        </p:grpSpPr>
        <p:sp>
          <p:nvSpPr>
            <p:cNvPr id="25" name="Freeform 30">
              <a:extLst>
                <a:ext uri="{FF2B5EF4-FFF2-40B4-BE49-F238E27FC236}">
                  <a16:creationId xmlns:a16="http://schemas.microsoft.com/office/drawing/2014/main" id="{E662F57C-CE8C-344E-B318-79875A5B34D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8" y="1977"/>
              <a:ext cx="331" cy="334"/>
            </a:xfrm>
            <a:custGeom>
              <a:avLst/>
              <a:gdLst>
                <a:gd name="T0" fmla="*/ 255 w 331"/>
                <a:gd name="T1" fmla="*/ 212 h 334"/>
                <a:gd name="T2" fmla="*/ 284 w 331"/>
                <a:gd name="T3" fmla="*/ 141 h 334"/>
                <a:gd name="T4" fmla="*/ 279 w 331"/>
                <a:gd name="T5" fmla="*/ 85 h 334"/>
                <a:gd name="T6" fmla="*/ 270 w 331"/>
                <a:gd name="T7" fmla="*/ 38 h 334"/>
                <a:gd name="T8" fmla="*/ 227 w 331"/>
                <a:gd name="T9" fmla="*/ 5 h 334"/>
                <a:gd name="T10" fmla="*/ 166 w 331"/>
                <a:gd name="T11" fmla="*/ 0 h 334"/>
                <a:gd name="T12" fmla="*/ 118 w 331"/>
                <a:gd name="T13" fmla="*/ 5 h 334"/>
                <a:gd name="T14" fmla="*/ 47 w 331"/>
                <a:gd name="T15" fmla="*/ 47 h 334"/>
                <a:gd name="T16" fmla="*/ 14 w 331"/>
                <a:gd name="T17" fmla="*/ 113 h 334"/>
                <a:gd name="T18" fmla="*/ 0 w 331"/>
                <a:gd name="T19" fmla="*/ 193 h 334"/>
                <a:gd name="T20" fmla="*/ 14 w 331"/>
                <a:gd name="T21" fmla="*/ 282 h 334"/>
                <a:gd name="T22" fmla="*/ 43 w 331"/>
                <a:gd name="T23" fmla="*/ 315 h 334"/>
                <a:gd name="T24" fmla="*/ 95 w 331"/>
                <a:gd name="T25" fmla="*/ 334 h 334"/>
                <a:gd name="T26" fmla="*/ 147 w 331"/>
                <a:gd name="T27" fmla="*/ 329 h 334"/>
                <a:gd name="T28" fmla="*/ 203 w 331"/>
                <a:gd name="T29" fmla="*/ 306 h 334"/>
                <a:gd name="T30" fmla="*/ 241 w 331"/>
                <a:gd name="T31" fmla="*/ 273 h 334"/>
                <a:gd name="T32" fmla="*/ 303 w 331"/>
                <a:gd name="T33" fmla="*/ 325 h 334"/>
                <a:gd name="T34" fmla="*/ 331 w 331"/>
                <a:gd name="T35" fmla="*/ 325 h 334"/>
                <a:gd name="T36" fmla="*/ 331 w 331"/>
                <a:gd name="T37" fmla="*/ 296 h 334"/>
                <a:gd name="T38" fmla="*/ 317 w 331"/>
                <a:gd name="T39" fmla="*/ 273 h 334"/>
                <a:gd name="T40" fmla="*/ 255 w 331"/>
                <a:gd name="T41" fmla="*/ 212 h 3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31"/>
                <a:gd name="T64" fmla="*/ 0 h 334"/>
                <a:gd name="T65" fmla="*/ 331 w 331"/>
                <a:gd name="T66" fmla="*/ 334 h 3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31" h="334">
                  <a:moveTo>
                    <a:pt x="255" y="212"/>
                  </a:moveTo>
                  <a:lnTo>
                    <a:pt x="284" y="141"/>
                  </a:lnTo>
                  <a:lnTo>
                    <a:pt x="279" y="85"/>
                  </a:lnTo>
                  <a:lnTo>
                    <a:pt x="270" y="38"/>
                  </a:lnTo>
                  <a:lnTo>
                    <a:pt x="227" y="5"/>
                  </a:lnTo>
                  <a:lnTo>
                    <a:pt x="166" y="0"/>
                  </a:lnTo>
                  <a:lnTo>
                    <a:pt x="118" y="5"/>
                  </a:lnTo>
                  <a:lnTo>
                    <a:pt x="47" y="47"/>
                  </a:lnTo>
                  <a:lnTo>
                    <a:pt x="14" y="113"/>
                  </a:lnTo>
                  <a:lnTo>
                    <a:pt x="0" y="193"/>
                  </a:lnTo>
                  <a:lnTo>
                    <a:pt x="14" y="282"/>
                  </a:lnTo>
                  <a:lnTo>
                    <a:pt x="43" y="315"/>
                  </a:lnTo>
                  <a:lnTo>
                    <a:pt x="95" y="334"/>
                  </a:lnTo>
                  <a:lnTo>
                    <a:pt x="147" y="329"/>
                  </a:lnTo>
                  <a:lnTo>
                    <a:pt x="203" y="306"/>
                  </a:lnTo>
                  <a:lnTo>
                    <a:pt x="241" y="273"/>
                  </a:lnTo>
                  <a:lnTo>
                    <a:pt x="303" y="325"/>
                  </a:lnTo>
                  <a:lnTo>
                    <a:pt x="331" y="325"/>
                  </a:lnTo>
                  <a:lnTo>
                    <a:pt x="331" y="296"/>
                  </a:lnTo>
                  <a:lnTo>
                    <a:pt x="317" y="273"/>
                  </a:lnTo>
                  <a:lnTo>
                    <a:pt x="255" y="21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26" name="Freeform 31">
              <a:extLst>
                <a:ext uri="{FF2B5EF4-FFF2-40B4-BE49-F238E27FC236}">
                  <a16:creationId xmlns:a16="http://schemas.microsoft.com/office/drawing/2014/main" id="{E072CA51-DE9B-F183-9019-C5288CED2FF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1" y="1929"/>
              <a:ext cx="303" cy="127"/>
            </a:xfrm>
            <a:custGeom>
              <a:avLst/>
              <a:gdLst>
                <a:gd name="T0" fmla="*/ 234 w 303"/>
                <a:gd name="T1" fmla="*/ 127 h 127"/>
                <a:gd name="T2" fmla="*/ 303 w 303"/>
                <a:gd name="T3" fmla="*/ 117 h 127"/>
                <a:gd name="T4" fmla="*/ 303 w 303"/>
                <a:gd name="T5" fmla="*/ 90 h 127"/>
                <a:gd name="T6" fmla="*/ 223 w 303"/>
                <a:gd name="T7" fmla="*/ 110 h 127"/>
                <a:gd name="T8" fmla="*/ 213 w 303"/>
                <a:gd name="T9" fmla="*/ 100 h 127"/>
                <a:gd name="T10" fmla="*/ 265 w 303"/>
                <a:gd name="T11" fmla="*/ 61 h 127"/>
                <a:gd name="T12" fmla="*/ 246 w 303"/>
                <a:gd name="T13" fmla="*/ 51 h 127"/>
                <a:gd name="T14" fmla="*/ 199 w 303"/>
                <a:gd name="T15" fmla="*/ 81 h 127"/>
                <a:gd name="T16" fmla="*/ 180 w 303"/>
                <a:gd name="T17" fmla="*/ 71 h 127"/>
                <a:gd name="T18" fmla="*/ 253 w 303"/>
                <a:gd name="T19" fmla="*/ 24 h 127"/>
                <a:gd name="T20" fmla="*/ 239 w 303"/>
                <a:gd name="T21" fmla="*/ 0 h 127"/>
                <a:gd name="T22" fmla="*/ 147 w 303"/>
                <a:gd name="T23" fmla="*/ 71 h 127"/>
                <a:gd name="T24" fmla="*/ 85 w 303"/>
                <a:gd name="T25" fmla="*/ 90 h 127"/>
                <a:gd name="T26" fmla="*/ 69 w 303"/>
                <a:gd name="T27" fmla="*/ 66 h 127"/>
                <a:gd name="T28" fmla="*/ 50 w 303"/>
                <a:gd name="T29" fmla="*/ 17 h 127"/>
                <a:gd name="T30" fmla="*/ 28 w 303"/>
                <a:gd name="T31" fmla="*/ 37 h 127"/>
                <a:gd name="T32" fmla="*/ 52 w 303"/>
                <a:gd name="T33" fmla="*/ 85 h 127"/>
                <a:gd name="T34" fmla="*/ 38 w 303"/>
                <a:gd name="T35" fmla="*/ 95 h 127"/>
                <a:gd name="T36" fmla="*/ 14 w 303"/>
                <a:gd name="T37" fmla="*/ 51 h 127"/>
                <a:gd name="T38" fmla="*/ 0 w 303"/>
                <a:gd name="T39" fmla="*/ 76 h 127"/>
                <a:gd name="T40" fmla="*/ 17 w 303"/>
                <a:gd name="T41" fmla="*/ 120 h 127"/>
                <a:gd name="T42" fmla="*/ 133 w 303"/>
                <a:gd name="T43" fmla="*/ 105 h 127"/>
                <a:gd name="T44" fmla="*/ 234 w 303"/>
                <a:gd name="T45" fmla="*/ 127 h 12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03"/>
                <a:gd name="T70" fmla="*/ 0 h 127"/>
                <a:gd name="T71" fmla="*/ 303 w 303"/>
                <a:gd name="T72" fmla="*/ 127 h 12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03" h="127">
                  <a:moveTo>
                    <a:pt x="234" y="127"/>
                  </a:moveTo>
                  <a:lnTo>
                    <a:pt x="303" y="117"/>
                  </a:lnTo>
                  <a:lnTo>
                    <a:pt x="303" y="90"/>
                  </a:lnTo>
                  <a:lnTo>
                    <a:pt x="223" y="110"/>
                  </a:lnTo>
                  <a:lnTo>
                    <a:pt x="213" y="100"/>
                  </a:lnTo>
                  <a:lnTo>
                    <a:pt x="265" y="61"/>
                  </a:lnTo>
                  <a:lnTo>
                    <a:pt x="246" y="51"/>
                  </a:lnTo>
                  <a:lnTo>
                    <a:pt x="199" y="81"/>
                  </a:lnTo>
                  <a:lnTo>
                    <a:pt x="180" y="71"/>
                  </a:lnTo>
                  <a:lnTo>
                    <a:pt x="253" y="24"/>
                  </a:lnTo>
                  <a:lnTo>
                    <a:pt x="239" y="0"/>
                  </a:lnTo>
                  <a:lnTo>
                    <a:pt x="147" y="71"/>
                  </a:lnTo>
                  <a:lnTo>
                    <a:pt x="85" y="90"/>
                  </a:lnTo>
                  <a:lnTo>
                    <a:pt x="69" y="66"/>
                  </a:lnTo>
                  <a:lnTo>
                    <a:pt x="50" y="17"/>
                  </a:lnTo>
                  <a:lnTo>
                    <a:pt x="28" y="37"/>
                  </a:lnTo>
                  <a:lnTo>
                    <a:pt x="52" y="85"/>
                  </a:lnTo>
                  <a:lnTo>
                    <a:pt x="38" y="95"/>
                  </a:lnTo>
                  <a:lnTo>
                    <a:pt x="14" y="51"/>
                  </a:lnTo>
                  <a:lnTo>
                    <a:pt x="0" y="76"/>
                  </a:lnTo>
                  <a:lnTo>
                    <a:pt x="17" y="120"/>
                  </a:lnTo>
                  <a:lnTo>
                    <a:pt x="133" y="105"/>
                  </a:lnTo>
                  <a:lnTo>
                    <a:pt x="234" y="127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27" name="Freeform 32">
              <a:extLst>
                <a:ext uri="{FF2B5EF4-FFF2-40B4-BE49-F238E27FC236}">
                  <a16:creationId xmlns:a16="http://schemas.microsoft.com/office/drawing/2014/main" id="{2CB5C568-2188-ABC7-399F-379F3D458AC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0" y="1839"/>
              <a:ext cx="518" cy="632"/>
            </a:xfrm>
            <a:custGeom>
              <a:avLst/>
              <a:gdLst>
                <a:gd name="T0" fmla="*/ 14 w 518"/>
                <a:gd name="T1" fmla="*/ 623 h 632"/>
                <a:gd name="T2" fmla="*/ 0 w 518"/>
                <a:gd name="T3" fmla="*/ 595 h 632"/>
                <a:gd name="T4" fmla="*/ 9 w 518"/>
                <a:gd name="T5" fmla="*/ 567 h 632"/>
                <a:gd name="T6" fmla="*/ 42 w 518"/>
                <a:gd name="T7" fmla="*/ 539 h 632"/>
                <a:gd name="T8" fmla="*/ 126 w 518"/>
                <a:gd name="T9" fmla="*/ 525 h 632"/>
                <a:gd name="T10" fmla="*/ 233 w 518"/>
                <a:gd name="T11" fmla="*/ 534 h 632"/>
                <a:gd name="T12" fmla="*/ 369 w 518"/>
                <a:gd name="T13" fmla="*/ 516 h 632"/>
                <a:gd name="T14" fmla="*/ 453 w 518"/>
                <a:gd name="T15" fmla="*/ 474 h 632"/>
                <a:gd name="T16" fmla="*/ 471 w 518"/>
                <a:gd name="T17" fmla="*/ 451 h 632"/>
                <a:gd name="T18" fmla="*/ 457 w 518"/>
                <a:gd name="T19" fmla="*/ 390 h 632"/>
                <a:gd name="T20" fmla="*/ 420 w 518"/>
                <a:gd name="T21" fmla="*/ 256 h 632"/>
                <a:gd name="T22" fmla="*/ 364 w 518"/>
                <a:gd name="T23" fmla="*/ 177 h 632"/>
                <a:gd name="T24" fmla="*/ 327 w 518"/>
                <a:gd name="T25" fmla="*/ 153 h 632"/>
                <a:gd name="T26" fmla="*/ 322 w 518"/>
                <a:gd name="T27" fmla="*/ 130 h 632"/>
                <a:gd name="T28" fmla="*/ 341 w 518"/>
                <a:gd name="T29" fmla="*/ 121 h 632"/>
                <a:gd name="T30" fmla="*/ 355 w 518"/>
                <a:gd name="T31" fmla="*/ 98 h 632"/>
                <a:gd name="T32" fmla="*/ 327 w 518"/>
                <a:gd name="T33" fmla="*/ 65 h 632"/>
                <a:gd name="T34" fmla="*/ 294 w 518"/>
                <a:gd name="T35" fmla="*/ 70 h 632"/>
                <a:gd name="T36" fmla="*/ 275 w 518"/>
                <a:gd name="T37" fmla="*/ 46 h 632"/>
                <a:gd name="T38" fmla="*/ 299 w 518"/>
                <a:gd name="T39" fmla="*/ 14 h 632"/>
                <a:gd name="T40" fmla="*/ 341 w 518"/>
                <a:gd name="T41" fmla="*/ 0 h 632"/>
                <a:gd name="T42" fmla="*/ 392 w 518"/>
                <a:gd name="T43" fmla="*/ 14 h 632"/>
                <a:gd name="T44" fmla="*/ 411 w 518"/>
                <a:gd name="T45" fmla="*/ 60 h 632"/>
                <a:gd name="T46" fmla="*/ 406 w 518"/>
                <a:gd name="T47" fmla="*/ 121 h 632"/>
                <a:gd name="T48" fmla="*/ 373 w 518"/>
                <a:gd name="T49" fmla="*/ 144 h 632"/>
                <a:gd name="T50" fmla="*/ 411 w 518"/>
                <a:gd name="T51" fmla="*/ 181 h 632"/>
                <a:gd name="T52" fmla="*/ 457 w 518"/>
                <a:gd name="T53" fmla="*/ 237 h 632"/>
                <a:gd name="T54" fmla="*/ 485 w 518"/>
                <a:gd name="T55" fmla="*/ 339 h 632"/>
                <a:gd name="T56" fmla="*/ 518 w 518"/>
                <a:gd name="T57" fmla="*/ 455 h 632"/>
                <a:gd name="T58" fmla="*/ 518 w 518"/>
                <a:gd name="T59" fmla="*/ 502 h 632"/>
                <a:gd name="T60" fmla="*/ 504 w 518"/>
                <a:gd name="T61" fmla="*/ 511 h 632"/>
                <a:gd name="T62" fmla="*/ 420 w 518"/>
                <a:gd name="T63" fmla="*/ 548 h 632"/>
                <a:gd name="T64" fmla="*/ 322 w 518"/>
                <a:gd name="T65" fmla="*/ 576 h 632"/>
                <a:gd name="T66" fmla="*/ 154 w 518"/>
                <a:gd name="T67" fmla="*/ 599 h 632"/>
                <a:gd name="T68" fmla="*/ 56 w 518"/>
                <a:gd name="T69" fmla="*/ 632 h 632"/>
                <a:gd name="T70" fmla="*/ 14 w 518"/>
                <a:gd name="T71" fmla="*/ 623 h 63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18"/>
                <a:gd name="T109" fmla="*/ 0 h 632"/>
                <a:gd name="T110" fmla="*/ 518 w 518"/>
                <a:gd name="T111" fmla="*/ 632 h 63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18" h="632">
                  <a:moveTo>
                    <a:pt x="14" y="623"/>
                  </a:moveTo>
                  <a:lnTo>
                    <a:pt x="0" y="595"/>
                  </a:lnTo>
                  <a:lnTo>
                    <a:pt x="9" y="567"/>
                  </a:lnTo>
                  <a:lnTo>
                    <a:pt x="42" y="539"/>
                  </a:lnTo>
                  <a:lnTo>
                    <a:pt x="126" y="525"/>
                  </a:lnTo>
                  <a:lnTo>
                    <a:pt x="233" y="534"/>
                  </a:lnTo>
                  <a:lnTo>
                    <a:pt x="369" y="516"/>
                  </a:lnTo>
                  <a:lnTo>
                    <a:pt x="453" y="474"/>
                  </a:lnTo>
                  <a:lnTo>
                    <a:pt x="471" y="451"/>
                  </a:lnTo>
                  <a:lnTo>
                    <a:pt x="457" y="390"/>
                  </a:lnTo>
                  <a:lnTo>
                    <a:pt x="420" y="256"/>
                  </a:lnTo>
                  <a:lnTo>
                    <a:pt x="364" y="177"/>
                  </a:lnTo>
                  <a:lnTo>
                    <a:pt x="327" y="153"/>
                  </a:lnTo>
                  <a:lnTo>
                    <a:pt x="322" y="130"/>
                  </a:lnTo>
                  <a:lnTo>
                    <a:pt x="341" y="121"/>
                  </a:lnTo>
                  <a:lnTo>
                    <a:pt x="355" y="98"/>
                  </a:lnTo>
                  <a:lnTo>
                    <a:pt x="327" y="65"/>
                  </a:lnTo>
                  <a:lnTo>
                    <a:pt x="294" y="70"/>
                  </a:lnTo>
                  <a:lnTo>
                    <a:pt x="275" y="46"/>
                  </a:lnTo>
                  <a:lnTo>
                    <a:pt x="299" y="14"/>
                  </a:lnTo>
                  <a:lnTo>
                    <a:pt x="341" y="0"/>
                  </a:lnTo>
                  <a:lnTo>
                    <a:pt x="392" y="14"/>
                  </a:lnTo>
                  <a:lnTo>
                    <a:pt x="411" y="60"/>
                  </a:lnTo>
                  <a:lnTo>
                    <a:pt x="406" y="121"/>
                  </a:lnTo>
                  <a:lnTo>
                    <a:pt x="373" y="144"/>
                  </a:lnTo>
                  <a:lnTo>
                    <a:pt x="411" y="181"/>
                  </a:lnTo>
                  <a:lnTo>
                    <a:pt x="457" y="237"/>
                  </a:lnTo>
                  <a:lnTo>
                    <a:pt x="485" y="339"/>
                  </a:lnTo>
                  <a:lnTo>
                    <a:pt x="518" y="455"/>
                  </a:lnTo>
                  <a:lnTo>
                    <a:pt x="518" y="502"/>
                  </a:lnTo>
                  <a:lnTo>
                    <a:pt x="504" y="511"/>
                  </a:lnTo>
                  <a:lnTo>
                    <a:pt x="420" y="548"/>
                  </a:lnTo>
                  <a:lnTo>
                    <a:pt x="322" y="576"/>
                  </a:lnTo>
                  <a:lnTo>
                    <a:pt x="154" y="599"/>
                  </a:lnTo>
                  <a:lnTo>
                    <a:pt x="56" y="632"/>
                  </a:lnTo>
                  <a:lnTo>
                    <a:pt x="14" y="623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28" name="Freeform 33">
              <a:extLst>
                <a:ext uri="{FF2B5EF4-FFF2-40B4-BE49-F238E27FC236}">
                  <a16:creationId xmlns:a16="http://schemas.microsoft.com/office/drawing/2014/main" id="{8B90135A-7CDE-5F64-0D7A-F317FAF477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9" y="2046"/>
              <a:ext cx="47" cy="86"/>
            </a:xfrm>
            <a:custGeom>
              <a:avLst/>
              <a:gdLst>
                <a:gd name="T0" fmla="*/ 10 w 47"/>
                <a:gd name="T1" fmla="*/ 32 h 86"/>
                <a:gd name="T2" fmla="*/ 28 w 47"/>
                <a:gd name="T3" fmla="*/ 75 h 86"/>
                <a:gd name="T4" fmla="*/ 35 w 47"/>
                <a:gd name="T5" fmla="*/ 86 h 86"/>
                <a:gd name="T6" fmla="*/ 43 w 47"/>
                <a:gd name="T7" fmla="*/ 85 h 86"/>
                <a:gd name="T8" fmla="*/ 47 w 47"/>
                <a:gd name="T9" fmla="*/ 73 h 86"/>
                <a:gd name="T10" fmla="*/ 1 w 47"/>
                <a:gd name="T11" fmla="*/ 0 h 86"/>
                <a:gd name="T12" fmla="*/ 0 w 47"/>
                <a:gd name="T13" fmla="*/ 15 h 86"/>
                <a:gd name="T14" fmla="*/ 10 w 47"/>
                <a:gd name="T15" fmla="*/ 32 h 8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7"/>
                <a:gd name="T25" fmla="*/ 0 h 86"/>
                <a:gd name="T26" fmla="*/ 47 w 47"/>
                <a:gd name="T27" fmla="*/ 86 h 8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7" h="86">
                  <a:moveTo>
                    <a:pt x="10" y="32"/>
                  </a:moveTo>
                  <a:lnTo>
                    <a:pt x="28" y="75"/>
                  </a:lnTo>
                  <a:lnTo>
                    <a:pt x="35" y="86"/>
                  </a:lnTo>
                  <a:lnTo>
                    <a:pt x="43" y="85"/>
                  </a:lnTo>
                  <a:lnTo>
                    <a:pt x="47" y="73"/>
                  </a:lnTo>
                  <a:lnTo>
                    <a:pt x="1" y="0"/>
                  </a:lnTo>
                  <a:lnTo>
                    <a:pt x="0" y="15"/>
                  </a:lnTo>
                  <a:lnTo>
                    <a:pt x="10" y="3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29" name="Freeform 34">
              <a:extLst>
                <a:ext uri="{FF2B5EF4-FFF2-40B4-BE49-F238E27FC236}">
                  <a16:creationId xmlns:a16="http://schemas.microsoft.com/office/drawing/2014/main" id="{1E06C42D-B721-C2A5-FC31-E1FFD693A3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2" y="1561"/>
              <a:ext cx="551" cy="452"/>
            </a:xfrm>
            <a:custGeom>
              <a:avLst/>
              <a:gdLst>
                <a:gd name="T0" fmla="*/ 93 w 551"/>
                <a:gd name="T1" fmla="*/ 345 h 452"/>
                <a:gd name="T2" fmla="*/ 0 w 551"/>
                <a:gd name="T3" fmla="*/ 373 h 452"/>
                <a:gd name="T4" fmla="*/ 9 w 551"/>
                <a:gd name="T5" fmla="*/ 410 h 452"/>
                <a:gd name="T6" fmla="*/ 140 w 551"/>
                <a:gd name="T7" fmla="*/ 345 h 452"/>
                <a:gd name="T8" fmla="*/ 9 w 551"/>
                <a:gd name="T9" fmla="*/ 429 h 452"/>
                <a:gd name="T10" fmla="*/ 23 w 551"/>
                <a:gd name="T11" fmla="*/ 452 h 452"/>
                <a:gd name="T12" fmla="*/ 121 w 551"/>
                <a:gd name="T13" fmla="*/ 382 h 452"/>
                <a:gd name="T14" fmla="*/ 196 w 551"/>
                <a:gd name="T15" fmla="*/ 345 h 452"/>
                <a:gd name="T16" fmla="*/ 313 w 551"/>
                <a:gd name="T17" fmla="*/ 312 h 452"/>
                <a:gd name="T18" fmla="*/ 434 w 551"/>
                <a:gd name="T19" fmla="*/ 312 h 452"/>
                <a:gd name="T20" fmla="*/ 546 w 551"/>
                <a:gd name="T21" fmla="*/ 308 h 452"/>
                <a:gd name="T22" fmla="*/ 551 w 551"/>
                <a:gd name="T23" fmla="*/ 275 h 452"/>
                <a:gd name="T24" fmla="*/ 430 w 551"/>
                <a:gd name="T25" fmla="*/ 284 h 452"/>
                <a:gd name="T26" fmla="*/ 313 w 551"/>
                <a:gd name="T27" fmla="*/ 294 h 452"/>
                <a:gd name="T28" fmla="*/ 196 w 551"/>
                <a:gd name="T29" fmla="*/ 322 h 452"/>
                <a:gd name="T30" fmla="*/ 177 w 551"/>
                <a:gd name="T31" fmla="*/ 326 h 452"/>
                <a:gd name="T32" fmla="*/ 313 w 551"/>
                <a:gd name="T33" fmla="*/ 261 h 452"/>
                <a:gd name="T34" fmla="*/ 448 w 551"/>
                <a:gd name="T35" fmla="*/ 172 h 452"/>
                <a:gd name="T36" fmla="*/ 453 w 551"/>
                <a:gd name="T37" fmla="*/ 140 h 452"/>
                <a:gd name="T38" fmla="*/ 350 w 551"/>
                <a:gd name="T39" fmla="*/ 210 h 452"/>
                <a:gd name="T40" fmla="*/ 224 w 551"/>
                <a:gd name="T41" fmla="*/ 284 h 452"/>
                <a:gd name="T42" fmla="*/ 168 w 551"/>
                <a:gd name="T43" fmla="*/ 303 h 452"/>
                <a:gd name="T44" fmla="*/ 271 w 551"/>
                <a:gd name="T45" fmla="*/ 224 h 452"/>
                <a:gd name="T46" fmla="*/ 332 w 551"/>
                <a:gd name="T47" fmla="*/ 135 h 452"/>
                <a:gd name="T48" fmla="*/ 360 w 551"/>
                <a:gd name="T49" fmla="*/ 47 h 452"/>
                <a:gd name="T50" fmla="*/ 332 w 551"/>
                <a:gd name="T51" fmla="*/ 0 h 452"/>
                <a:gd name="T52" fmla="*/ 318 w 551"/>
                <a:gd name="T53" fmla="*/ 103 h 452"/>
                <a:gd name="T54" fmla="*/ 266 w 551"/>
                <a:gd name="T55" fmla="*/ 196 h 452"/>
                <a:gd name="T56" fmla="*/ 191 w 551"/>
                <a:gd name="T57" fmla="*/ 256 h 452"/>
                <a:gd name="T58" fmla="*/ 93 w 551"/>
                <a:gd name="T59" fmla="*/ 345 h 45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51"/>
                <a:gd name="T91" fmla="*/ 0 h 452"/>
                <a:gd name="T92" fmla="*/ 551 w 551"/>
                <a:gd name="T93" fmla="*/ 452 h 45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51" h="452">
                  <a:moveTo>
                    <a:pt x="93" y="345"/>
                  </a:moveTo>
                  <a:lnTo>
                    <a:pt x="0" y="373"/>
                  </a:lnTo>
                  <a:lnTo>
                    <a:pt x="9" y="410"/>
                  </a:lnTo>
                  <a:lnTo>
                    <a:pt x="140" y="345"/>
                  </a:lnTo>
                  <a:lnTo>
                    <a:pt x="9" y="429"/>
                  </a:lnTo>
                  <a:lnTo>
                    <a:pt x="23" y="452"/>
                  </a:lnTo>
                  <a:lnTo>
                    <a:pt x="121" y="382"/>
                  </a:lnTo>
                  <a:lnTo>
                    <a:pt x="196" y="345"/>
                  </a:lnTo>
                  <a:lnTo>
                    <a:pt x="313" y="312"/>
                  </a:lnTo>
                  <a:lnTo>
                    <a:pt x="434" y="312"/>
                  </a:lnTo>
                  <a:lnTo>
                    <a:pt x="546" y="308"/>
                  </a:lnTo>
                  <a:lnTo>
                    <a:pt x="551" y="275"/>
                  </a:lnTo>
                  <a:lnTo>
                    <a:pt x="430" y="284"/>
                  </a:lnTo>
                  <a:lnTo>
                    <a:pt x="313" y="294"/>
                  </a:lnTo>
                  <a:lnTo>
                    <a:pt x="196" y="322"/>
                  </a:lnTo>
                  <a:lnTo>
                    <a:pt x="177" y="326"/>
                  </a:lnTo>
                  <a:lnTo>
                    <a:pt x="313" y="261"/>
                  </a:lnTo>
                  <a:lnTo>
                    <a:pt x="448" y="172"/>
                  </a:lnTo>
                  <a:lnTo>
                    <a:pt x="453" y="140"/>
                  </a:lnTo>
                  <a:lnTo>
                    <a:pt x="350" y="210"/>
                  </a:lnTo>
                  <a:lnTo>
                    <a:pt x="224" y="284"/>
                  </a:lnTo>
                  <a:lnTo>
                    <a:pt x="168" y="303"/>
                  </a:lnTo>
                  <a:lnTo>
                    <a:pt x="271" y="224"/>
                  </a:lnTo>
                  <a:lnTo>
                    <a:pt x="332" y="135"/>
                  </a:lnTo>
                  <a:lnTo>
                    <a:pt x="360" y="47"/>
                  </a:lnTo>
                  <a:lnTo>
                    <a:pt x="332" y="0"/>
                  </a:lnTo>
                  <a:lnTo>
                    <a:pt x="318" y="103"/>
                  </a:lnTo>
                  <a:lnTo>
                    <a:pt x="266" y="196"/>
                  </a:lnTo>
                  <a:lnTo>
                    <a:pt x="191" y="256"/>
                  </a:lnTo>
                  <a:lnTo>
                    <a:pt x="93" y="34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30" name="Freeform 35">
              <a:extLst>
                <a:ext uri="{FF2B5EF4-FFF2-40B4-BE49-F238E27FC236}">
                  <a16:creationId xmlns:a16="http://schemas.microsoft.com/office/drawing/2014/main" id="{34A7AD23-97B9-148B-3D23-8AA3A65539C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5" y="2056"/>
              <a:ext cx="31" cy="92"/>
            </a:xfrm>
            <a:custGeom>
              <a:avLst/>
              <a:gdLst>
                <a:gd name="T0" fmla="*/ 16 w 31"/>
                <a:gd name="T1" fmla="*/ 32 h 92"/>
                <a:gd name="T2" fmla="*/ 6 w 31"/>
                <a:gd name="T3" fmla="*/ 77 h 92"/>
                <a:gd name="T4" fmla="*/ 0 w 31"/>
                <a:gd name="T5" fmla="*/ 87 h 92"/>
                <a:gd name="T6" fmla="*/ 9 w 31"/>
                <a:gd name="T7" fmla="*/ 92 h 92"/>
                <a:gd name="T8" fmla="*/ 22 w 31"/>
                <a:gd name="T9" fmla="*/ 85 h 92"/>
                <a:gd name="T10" fmla="*/ 31 w 31"/>
                <a:gd name="T11" fmla="*/ 0 h 92"/>
                <a:gd name="T12" fmla="*/ 19 w 31"/>
                <a:gd name="T13" fmla="*/ 12 h 92"/>
                <a:gd name="T14" fmla="*/ 16 w 31"/>
                <a:gd name="T15" fmla="*/ 32 h 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1"/>
                <a:gd name="T25" fmla="*/ 0 h 92"/>
                <a:gd name="T26" fmla="*/ 31 w 31"/>
                <a:gd name="T27" fmla="*/ 92 h 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1" h="92">
                  <a:moveTo>
                    <a:pt x="16" y="32"/>
                  </a:moveTo>
                  <a:lnTo>
                    <a:pt x="6" y="77"/>
                  </a:lnTo>
                  <a:lnTo>
                    <a:pt x="0" y="87"/>
                  </a:lnTo>
                  <a:lnTo>
                    <a:pt x="9" y="92"/>
                  </a:lnTo>
                  <a:lnTo>
                    <a:pt x="22" y="85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31" name="Freeform 36">
              <a:extLst>
                <a:ext uri="{FF2B5EF4-FFF2-40B4-BE49-F238E27FC236}">
                  <a16:creationId xmlns:a16="http://schemas.microsoft.com/office/drawing/2014/main" id="{DB36EAE7-CC03-D47E-0DD7-936565FD80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8" y="1812"/>
              <a:ext cx="27" cy="92"/>
            </a:xfrm>
            <a:custGeom>
              <a:avLst/>
              <a:gdLst>
                <a:gd name="T0" fmla="*/ 17 w 27"/>
                <a:gd name="T1" fmla="*/ 62 h 92"/>
                <a:gd name="T2" fmla="*/ 7 w 27"/>
                <a:gd name="T3" fmla="*/ 17 h 92"/>
                <a:gd name="T4" fmla="*/ 0 w 27"/>
                <a:gd name="T5" fmla="*/ 5 h 92"/>
                <a:gd name="T6" fmla="*/ 14 w 27"/>
                <a:gd name="T7" fmla="*/ 0 h 92"/>
                <a:gd name="T8" fmla="*/ 27 w 27"/>
                <a:gd name="T9" fmla="*/ 7 h 92"/>
                <a:gd name="T10" fmla="*/ 24 w 27"/>
                <a:gd name="T11" fmla="*/ 92 h 92"/>
                <a:gd name="T12" fmla="*/ 14 w 27"/>
                <a:gd name="T13" fmla="*/ 80 h 92"/>
                <a:gd name="T14" fmla="*/ 17 w 27"/>
                <a:gd name="T15" fmla="*/ 62 h 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7"/>
                <a:gd name="T25" fmla="*/ 0 h 92"/>
                <a:gd name="T26" fmla="*/ 27 w 27"/>
                <a:gd name="T27" fmla="*/ 92 h 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7" h="92">
                  <a:moveTo>
                    <a:pt x="17" y="62"/>
                  </a:moveTo>
                  <a:lnTo>
                    <a:pt x="7" y="17"/>
                  </a:lnTo>
                  <a:lnTo>
                    <a:pt x="0" y="5"/>
                  </a:lnTo>
                  <a:lnTo>
                    <a:pt x="14" y="0"/>
                  </a:lnTo>
                  <a:lnTo>
                    <a:pt x="27" y="7"/>
                  </a:lnTo>
                  <a:lnTo>
                    <a:pt x="24" y="92"/>
                  </a:lnTo>
                  <a:lnTo>
                    <a:pt x="14" y="80"/>
                  </a:lnTo>
                  <a:lnTo>
                    <a:pt x="17" y="6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32" name="Freeform 37">
              <a:extLst>
                <a:ext uri="{FF2B5EF4-FFF2-40B4-BE49-F238E27FC236}">
                  <a16:creationId xmlns:a16="http://schemas.microsoft.com/office/drawing/2014/main" id="{5271F33F-2F8E-2F23-EB8D-AA6114D5343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8" y="1831"/>
              <a:ext cx="66" cy="73"/>
            </a:xfrm>
            <a:custGeom>
              <a:avLst/>
              <a:gdLst>
                <a:gd name="T0" fmla="*/ 40 w 66"/>
                <a:gd name="T1" fmla="*/ 50 h 73"/>
                <a:gd name="T2" fmla="*/ 8 w 66"/>
                <a:gd name="T3" fmla="*/ 15 h 73"/>
                <a:gd name="T4" fmla="*/ 0 w 66"/>
                <a:gd name="T5" fmla="*/ 8 h 73"/>
                <a:gd name="T6" fmla="*/ 3 w 66"/>
                <a:gd name="T7" fmla="*/ 0 h 73"/>
                <a:gd name="T8" fmla="*/ 18 w 66"/>
                <a:gd name="T9" fmla="*/ 3 h 73"/>
                <a:gd name="T10" fmla="*/ 66 w 66"/>
                <a:gd name="T11" fmla="*/ 73 h 73"/>
                <a:gd name="T12" fmla="*/ 53 w 66"/>
                <a:gd name="T13" fmla="*/ 68 h 73"/>
                <a:gd name="T14" fmla="*/ 40 w 66"/>
                <a:gd name="T15" fmla="*/ 50 h 7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6"/>
                <a:gd name="T25" fmla="*/ 0 h 73"/>
                <a:gd name="T26" fmla="*/ 66 w 66"/>
                <a:gd name="T27" fmla="*/ 73 h 7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6" h="73">
                  <a:moveTo>
                    <a:pt x="40" y="50"/>
                  </a:moveTo>
                  <a:lnTo>
                    <a:pt x="8" y="15"/>
                  </a:lnTo>
                  <a:lnTo>
                    <a:pt x="0" y="8"/>
                  </a:lnTo>
                  <a:lnTo>
                    <a:pt x="3" y="0"/>
                  </a:lnTo>
                  <a:lnTo>
                    <a:pt x="18" y="3"/>
                  </a:lnTo>
                  <a:lnTo>
                    <a:pt x="66" y="73"/>
                  </a:lnTo>
                  <a:lnTo>
                    <a:pt x="53" y="68"/>
                  </a:lnTo>
                  <a:lnTo>
                    <a:pt x="40" y="5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33" name="Freeform 38">
              <a:extLst>
                <a:ext uri="{FF2B5EF4-FFF2-40B4-BE49-F238E27FC236}">
                  <a16:creationId xmlns:a16="http://schemas.microsoft.com/office/drawing/2014/main" id="{E2F56DB5-F776-3D8C-6339-136F5996EA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0" y="1819"/>
              <a:ext cx="421" cy="670"/>
            </a:xfrm>
            <a:custGeom>
              <a:avLst/>
              <a:gdLst>
                <a:gd name="T0" fmla="*/ 64 w 421"/>
                <a:gd name="T1" fmla="*/ 299 h 670"/>
                <a:gd name="T2" fmla="*/ 191 w 421"/>
                <a:gd name="T3" fmla="*/ 378 h 670"/>
                <a:gd name="T4" fmla="*/ 308 w 421"/>
                <a:gd name="T5" fmla="*/ 468 h 670"/>
                <a:gd name="T6" fmla="*/ 393 w 421"/>
                <a:gd name="T7" fmla="*/ 563 h 670"/>
                <a:gd name="T8" fmla="*/ 421 w 421"/>
                <a:gd name="T9" fmla="*/ 607 h 670"/>
                <a:gd name="T10" fmla="*/ 414 w 421"/>
                <a:gd name="T11" fmla="*/ 649 h 670"/>
                <a:gd name="T12" fmla="*/ 386 w 421"/>
                <a:gd name="T13" fmla="*/ 670 h 670"/>
                <a:gd name="T14" fmla="*/ 332 w 421"/>
                <a:gd name="T15" fmla="*/ 670 h 670"/>
                <a:gd name="T16" fmla="*/ 294 w 421"/>
                <a:gd name="T17" fmla="*/ 591 h 670"/>
                <a:gd name="T18" fmla="*/ 233 w 421"/>
                <a:gd name="T19" fmla="*/ 503 h 670"/>
                <a:gd name="T20" fmla="*/ 148 w 421"/>
                <a:gd name="T21" fmla="*/ 427 h 670"/>
                <a:gd name="T22" fmla="*/ 61 w 421"/>
                <a:gd name="T23" fmla="*/ 348 h 670"/>
                <a:gd name="T24" fmla="*/ 5 w 421"/>
                <a:gd name="T25" fmla="*/ 313 h 670"/>
                <a:gd name="T26" fmla="*/ 0 w 421"/>
                <a:gd name="T27" fmla="*/ 287 h 670"/>
                <a:gd name="T28" fmla="*/ 28 w 421"/>
                <a:gd name="T29" fmla="*/ 230 h 670"/>
                <a:gd name="T30" fmla="*/ 96 w 421"/>
                <a:gd name="T31" fmla="*/ 155 h 670"/>
                <a:gd name="T32" fmla="*/ 202 w 421"/>
                <a:gd name="T33" fmla="*/ 104 h 670"/>
                <a:gd name="T34" fmla="*/ 289 w 421"/>
                <a:gd name="T35" fmla="*/ 83 h 670"/>
                <a:gd name="T36" fmla="*/ 289 w 421"/>
                <a:gd name="T37" fmla="*/ 37 h 670"/>
                <a:gd name="T38" fmla="*/ 346 w 421"/>
                <a:gd name="T39" fmla="*/ 0 h 670"/>
                <a:gd name="T40" fmla="*/ 395 w 421"/>
                <a:gd name="T41" fmla="*/ 0 h 670"/>
                <a:gd name="T42" fmla="*/ 402 w 421"/>
                <a:gd name="T43" fmla="*/ 21 h 670"/>
                <a:gd name="T44" fmla="*/ 381 w 421"/>
                <a:gd name="T45" fmla="*/ 42 h 670"/>
                <a:gd name="T46" fmla="*/ 346 w 421"/>
                <a:gd name="T47" fmla="*/ 42 h 670"/>
                <a:gd name="T48" fmla="*/ 332 w 421"/>
                <a:gd name="T49" fmla="*/ 72 h 670"/>
                <a:gd name="T50" fmla="*/ 329 w 421"/>
                <a:gd name="T51" fmla="*/ 121 h 670"/>
                <a:gd name="T52" fmla="*/ 303 w 421"/>
                <a:gd name="T53" fmla="*/ 121 h 670"/>
                <a:gd name="T54" fmla="*/ 273 w 421"/>
                <a:gd name="T55" fmla="*/ 118 h 670"/>
                <a:gd name="T56" fmla="*/ 202 w 421"/>
                <a:gd name="T57" fmla="*/ 141 h 670"/>
                <a:gd name="T58" fmla="*/ 132 w 421"/>
                <a:gd name="T59" fmla="*/ 183 h 670"/>
                <a:gd name="T60" fmla="*/ 82 w 421"/>
                <a:gd name="T61" fmla="*/ 239 h 670"/>
                <a:gd name="T62" fmla="*/ 64 w 421"/>
                <a:gd name="T63" fmla="*/ 299 h 67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21"/>
                <a:gd name="T97" fmla="*/ 0 h 670"/>
                <a:gd name="T98" fmla="*/ 421 w 421"/>
                <a:gd name="T99" fmla="*/ 670 h 67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21" h="670">
                  <a:moveTo>
                    <a:pt x="64" y="299"/>
                  </a:moveTo>
                  <a:lnTo>
                    <a:pt x="191" y="378"/>
                  </a:lnTo>
                  <a:lnTo>
                    <a:pt x="308" y="468"/>
                  </a:lnTo>
                  <a:lnTo>
                    <a:pt x="393" y="563"/>
                  </a:lnTo>
                  <a:lnTo>
                    <a:pt x="421" y="607"/>
                  </a:lnTo>
                  <a:lnTo>
                    <a:pt x="414" y="649"/>
                  </a:lnTo>
                  <a:lnTo>
                    <a:pt x="386" y="670"/>
                  </a:lnTo>
                  <a:lnTo>
                    <a:pt x="332" y="670"/>
                  </a:lnTo>
                  <a:lnTo>
                    <a:pt x="294" y="591"/>
                  </a:lnTo>
                  <a:lnTo>
                    <a:pt x="233" y="503"/>
                  </a:lnTo>
                  <a:lnTo>
                    <a:pt x="148" y="427"/>
                  </a:lnTo>
                  <a:lnTo>
                    <a:pt x="61" y="348"/>
                  </a:lnTo>
                  <a:lnTo>
                    <a:pt x="5" y="313"/>
                  </a:lnTo>
                  <a:lnTo>
                    <a:pt x="0" y="287"/>
                  </a:lnTo>
                  <a:lnTo>
                    <a:pt x="28" y="230"/>
                  </a:lnTo>
                  <a:lnTo>
                    <a:pt x="96" y="155"/>
                  </a:lnTo>
                  <a:lnTo>
                    <a:pt x="202" y="104"/>
                  </a:lnTo>
                  <a:lnTo>
                    <a:pt x="289" y="83"/>
                  </a:lnTo>
                  <a:lnTo>
                    <a:pt x="289" y="37"/>
                  </a:lnTo>
                  <a:lnTo>
                    <a:pt x="346" y="0"/>
                  </a:lnTo>
                  <a:lnTo>
                    <a:pt x="395" y="0"/>
                  </a:lnTo>
                  <a:lnTo>
                    <a:pt x="402" y="21"/>
                  </a:lnTo>
                  <a:lnTo>
                    <a:pt x="381" y="42"/>
                  </a:lnTo>
                  <a:lnTo>
                    <a:pt x="346" y="42"/>
                  </a:lnTo>
                  <a:lnTo>
                    <a:pt x="332" y="72"/>
                  </a:lnTo>
                  <a:lnTo>
                    <a:pt x="329" y="121"/>
                  </a:lnTo>
                  <a:lnTo>
                    <a:pt x="303" y="121"/>
                  </a:lnTo>
                  <a:lnTo>
                    <a:pt x="273" y="118"/>
                  </a:lnTo>
                  <a:lnTo>
                    <a:pt x="202" y="141"/>
                  </a:lnTo>
                  <a:lnTo>
                    <a:pt x="132" y="183"/>
                  </a:lnTo>
                  <a:lnTo>
                    <a:pt x="82" y="239"/>
                  </a:lnTo>
                  <a:lnTo>
                    <a:pt x="64" y="29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34" name="Freeform 39">
              <a:extLst>
                <a:ext uri="{FF2B5EF4-FFF2-40B4-BE49-F238E27FC236}">
                  <a16:creationId xmlns:a16="http://schemas.microsoft.com/office/drawing/2014/main" id="{EBAA8550-F417-BF75-29EF-7A7D7D7B74B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0" y="1551"/>
              <a:ext cx="346" cy="396"/>
            </a:xfrm>
            <a:custGeom>
              <a:avLst/>
              <a:gdLst>
                <a:gd name="T0" fmla="*/ 292 w 346"/>
                <a:gd name="T1" fmla="*/ 288 h 396"/>
                <a:gd name="T2" fmla="*/ 346 w 346"/>
                <a:gd name="T3" fmla="*/ 340 h 396"/>
                <a:gd name="T4" fmla="*/ 334 w 346"/>
                <a:gd name="T5" fmla="*/ 359 h 396"/>
                <a:gd name="T6" fmla="*/ 278 w 346"/>
                <a:gd name="T7" fmla="*/ 312 h 396"/>
                <a:gd name="T8" fmla="*/ 271 w 346"/>
                <a:gd name="T9" fmla="*/ 316 h 396"/>
                <a:gd name="T10" fmla="*/ 318 w 346"/>
                <a:gd name="T11" fmla="*/ 375 h 396"/>
                <a:gd name="T12" fmla="*/ 304 w 346"/>
                <a:gd name="T13" fmla="*/ 396 h 396"/>
                <a:gd name="T14" fmla="*/ 254 w 346"/>
                <a:gd name="T15" fmla="*/ 333 h 396"/>
                <a:gd name="T16" fmla="*/ 214 w 346"/>
                <a:gd name="T17" fmla="*/ 309 h 396"/>
                <a:gd name="T18" fmla="*/ 108 w 346"/>
                <a:gd name="T19" fmla="*/ 260 h 396"/>
                <a:gd name="T20" fmla="*/ 52 w 346"/>
                <a:gd name="T21" fmla="*/ 246 h 396"/>
                <a:gd name="T22" fmla="*/ 49 w 346"/>
                <a:gd name="T23" fmla="*/ 218 h 396"/>
                <a:gd name="T24" fmla="*/ 141 w 346"/>
                <a:gd name="T25" fmla="*/ 241 h 396"/>
                <a:gd name="T26" fmla="*/ 221 w 346"/>
                <a:gd name="T27" fmla="*/ 281 h 396"/>
                <a:gd name="T28" fmla="*/ 247 w 346"/>
                <a:gd name="T29" fmla="*/ 302 h 396"/>
                <a:gd name="T30" fmla="*/ 179 w 346"/>
                <a:gd name="T31" fmla="*/ 232 h 396"/>
                <a:gd name="T32" fmla="*/ 64 w 346"/>
                <a:gd name="T33" fmla="*/ 162 h 396"/>
                <a:gd name="T34" fmla="*/ 0 w 346"/>
                <a:gd name="T35" fmla="*/ 129 h 396"/>
                <a:gd name="T36" fmla="*/ 7 w 346"/>
                <a:gd name="T37" fmla="*/ 108 h 396"/>
                <a:gd name="T38" fmla="*/ 56 w 346"/>
                <a:gd name="T39" fmla="*/ 129 h 396"/>
                <a:gd name="T40" fmla="*/ 148 w 346"/>
                <a:gd name="T41" fmla="*/ 183 h 396"/>
                <a:gd name="T42" fmla="*/ 219 w 346"/>
                <a:gd name="T43" fmla="*/ 232 h 396"/>
                <a:gd name="T44" fmla="*/ 268 w 346"/>
                <a:gd name="T45" fmla="*/ 284 h 396"/>
                <a:gd name="T46" fmla="*/ 193 w 346"/>
                <a:gd name="T47" fmla="*/ 176 h 396"/>
                <a:gd name="T48" fmla="*/ 141 w 346"/>
                <a:gd name="T49" fmla="*/ 84 h 396"/>
                <a:gd name="T50" fmla="*/ 122 w 346"/>
                <a:gd name="T51" fmla="*/ 0 h 396"/>
                <a:gd name="T52" fmla="*/ 148 w 346"/>
                <a:gd name="T53" fmla="*/ 0 h 396"/>
                <a:gd name="T54" fmla="*/ 165 w 346"/>
                <a:gd name="T55" fmla="*/ 73 h 396"/>
                <a:gd name="T56" fmla="*/ 226 w 346"/>
                <a:gd name="T57" fmla="*/ 178 h 396"/>
                <a:gd name="T58" fmla="*/ 268 w 346"/>
                <a:gd name="T59" fmla="*/ 246 h 396"/>
                <a:gd name="T60" fmla="*/ 292 w 346"/>
                <a:gd name="T61" fmla="*/ 288 h 39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46"/>
                <a:gd name="T94" fmla="*/ 0 h 396"/>
                <a:gd name="T95" fmla="*/ 346 w 346"/>
                <a:gd name="T96" fmla="*/ 396 h 39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46" h="396">
                  <a:moveTo>
                    <a:pt x="292" y="288"/>
                  </a:moveTo>
                  <a:lnTo>
                    <a:pt x="346" y="340"/>
                  </a:lnTo>
                  <a:lnTo>
                    <a:pt x="334" y="359"/>
                  </a:lnTo>
                  <a:lnTo>
                    <a:pt x="278" y="312"/>
                  </a:lnTo>
                  <a:lnTo>
                    <a:pt x="271" y="316"/>
                  </a:lnTo>
                  <a:lnTo>
                    <a:pt x="318" y="375"/>
                  </a:lnTo>
                  <a:lnTo>
                    <a:pt x="304" y="396"/>
                  </a:lnTo>
                  <a:lnTo>
                    <a:pt x="254" y="333"/>
                  </a:lnTo>
                  <a:lnTo>
                    <a:pt x="214" y="309"/>
                  </a:lnTo>
                  <a:lnTo>
                    <a:pt x="108" y="260"/>
                  </a:lnTo>
                  <a:lnTo>
                    <a:pt x="52" y="246"/>
                  </a:lnTo>
                  <a:lnTo>
                    <a:pt x="49" y="218"/>
                  </a:lnTo>
                  <a:lnTo>
                    <a:pt x="141" y="241"/>
                  </a:lnTo>
                  <a:lnTo>
                    <a:pt x="221" y="281"/>
                  </a:lnTo>
                  <a:lnTo>
                    <a:pt x="247" y="302"/>
                  </a:lnTo>
                  <a:lnTo>
                    <a:pt x="179" y="232"/>
                  </a:lnTo>
                  <a:lnTo>
                    <a:pt x="64" y="162"/>
                  </a:lnTo>
                  <a:lnTo>
                    <a:pt x="0" y="129"/>
                  </a:lnTo>
                  <a:lnTo>
                    <a:pt x="7" y="108"/>
                  </a:lnTo>
                  <a:lnTo>
                    <a:pt x="56" y="129"/>
                  </a:lnTo>
                  <a:lnTo>
                    <a:pt x="148" y="183"/>
                  </a:lnTo>
                  <a:lnTo>
                    <a:pt x="219" y="232"/>
                  </a:lnTo>
                  <a:lnTo>
                    <a:pt x="268" y="284"/>
                  </a:lnTo>
                  <a:lnTo>
                    <a:pt x="193" y="176"/>
                  </a:lnTo>
                  <a:lnTo>
                    <a:pt x="141" y="84"/>
                  </a:lnTo>
                  <a:lnTo>
                    <a:pt x="122" y="0"/>
                  </a:lnTo>
                  <a:lnTo>
                    <a:pt x="148" y="0"/>
                  </a:lnTo>
                  <a:lnTo>
                    <a:pt x="165" y="73"/>
                  </a:lnTo>
                  <a:lnTo>
                    <a:pt x="226" y="178"/>
                  </a:lnTo>
                  <a:lnTo>
                    <a:pt x="268" y="246"/>
                  </a:lnTo>
                  <a:lnTo>
                    <a:pt x="292" y="28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35" name="Freeform 40">
              <a:extLst>
                <a:ext uri="{FF2B5EF4-FFF2-40B4-BE49-F238E27FC236}">
                  <a16:creationId xmlns:a16="http://schemas.microsoft.com/office/drawing/2014/main" id="{B5B28A22-02DD-24AA-3BE9-06F3F9AE48E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0" y="1821"/>
              <a:ext cx="67" cy="75"/>
            </a:xfrm>
            <a:custGeom>
              <a:avLst/>
              <a:gdLst>
                <a:gd name="T0" fmla="*/ 21 w 67"/>
                <a:gd name="T1" fmla="*/ 52 h 75"/>
                <a:gd name="T2" fmla="*/ 49 w 67"/>
                <a:gd name="T3" fmla="*/ 16 h 75"/>
                <a:gd name="T4" fmla="*/ 54 w 67"/>
                <a:gd name="T5" fmla="*/ 0 h 75"/>
                <a:gd name="T6" fmla="*/ 64 w 67"/>
                <a:gd name="T7" fmla="*/ 5 h 75"/>
                <a:gd name="T8" fmla="*/ 67 w 67"/>
                <a:gd name="T9" fmla="*/ 18 h 75"/>
                <a:gd name="T10" fmla="*/ 0 w 67"/>
                <a:gd name="T11" fmla="*/ 75 h 75"/>
                <a:gd name="T12" fmla="*/ 5 w 67"/>
                <a:gd name="T13" fmla="*/ 59 h 75"/>
                <a:gd name="T14" fmla="*/ 21 w 67"/>
                <a:gd name="T15" fmla="*/ 52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7"/>
                <a:gd name="T25" fmla="*/ 0 h 75"/>
                <a:gd name="T26" fmla="*/ 67 w 67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7" h="75">
                  <a:moveTo>
                    <a:pt x="21" y="52"/>
                  </a:moveTo>
                  <a:lnTo>
                    <a:pt x="49" y="16"/>
                  </a:lnTo>
                  <a:lnTo>
                    <a:pt x="54" y="0"/>
                  </a:lnTo>
                  <a:lnTo>
                    <a:pt x="64" y="5"/>
                  </a:lnTo>
                  <a:lnTo>
                    <a:pt x="67" y="18"/>
                  </a:lnTo>
                  <a:lnTo>
                    <a:pt x="0" y="75"/>
                  </a:lnTo>
                  <a:lnTo>
                    <a:pt x="5" y="59"/>
                  </a:lnTo>
                  <a:lnTo>
                    <a:pt x="21" y="5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36" name="Freeform 41">
              <a:extLst>
                <a:ext uri="{FF2B5EF4-FFF2-40B4-BE49-F238E27FC236}">
                  <a16:creationId xmlns:a16="http://schemas.microsoft.com/office/drawing/2014/main" id="{4AE67CD5-89AA-2557-3112-20DF0F1DE86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7" y="1782"/>
              <a:ext cx="41" cy="89"/>
            </a:xfrm>
            <a:custGeom>
              <a:avLst/>
              <a:gdLst>
                <a:gd name="T0" fmla="*/ 15 w 41"/>
                <a:gd name="T1" fmla="*/ 59 h 89"/>
                <a:gd name="T2" fmla="*/ 21 w 41"/>
                <a:gd name="T3" fmla="*/ 17 h 89"/>
                <a:gd name="T4" fmla="*/ 18 w 41"/>
                <a:gd name="T5" fmla="*/ 2 h 89"/>
                <a:gd name="T6" fmla="*/ 32 w 41"/>
                <a:gd name="T7" fmla="*/ 0 h 89"/>
                <a:gd name="T8" fmla="*/ 41 w 41"/>
                <a:gd name="T9" fmla="*/ 12 h 89"/>
                <a:gd name="T10" fmla="*/ 6 w 41"/>
                <a:gd name="T11" fmla="*/ 89 h 89"/>
                <a:gd name="T12" fmla="*/ 0 w 41"/>
                <a:gd name="T13" fmla="*/ 74 h 89"/>
                <a:gd name="T14" fmla="*/ 15 w 41"/>
                <a:gd name="T15" fmla="*/ 59 h 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1"/>
                <a:gd name="T25" fmla="*/ 0 h 89"/>
                <a:gd name="T26" fmla="*/ 41 w 41"/>
                <a:gd name="T27" fmla="*/ 89 h 8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1" h="89">
                  <a:moveTo>
                    <a:pt x="15" y="59"/>
                  </a:moveTo>
                  <a:lnTo>
                    <a:pt x="21" y="17"/>
                  </a:lnTo>
                  <a:lnTo>
                    <a:pt x="18" y="2"/>
                  </a:lnTo>
                  <a:lnTo>
                    <a:pt x="32" y="0"/>
                  </a:lnTo>
                  <a:lnTo>
                    <a:pt x="41" y="12"/>
                  </a:lnTo>
                  <a:lnTo>
                    <a:pt x="6" y="89"/>
                  </a:lnTo>
                  <a:lnTo>
                    <a:pt x="0" y="74"/>
                  </a:lnTo>
                  <a:lnTo>
                    <a:pt x="15" y="5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37" name="Freeform 42">
              <a:extLst>
                <a:ext uri="{FF2B5EF4-FFF2-40B4-BE49-F238E27FC236}">
                  <a16:creationId xmlns:a16="http://schemas.microsoft.com/office/drawing/2014/main" id="{F92FB8A8-C25B-C18F-12A9-02358EB2D25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6" y="1960"/>
              <a:ext cx="80" cy="66"/>
            </a:xfrm>
            <a:custGeom>
              <a:avLst/>
              <a:gdLst>
                <a:gd name="T0" fmla="*/ 49 w 80"/>
                <a:gd name="T1" fmla="*/ 18 h 66"/>
                <a:gd name="T2" fmla="*/ 8 w 80"/>
                <a:gd name="T3" fmla="*/ 48 h 66"/>
                <a:gd name="T4" fmla="*/ 0 w 80"/>
                <a:gd name="T5" fmla="*/ 55 h 66"/>
                <a:gd name="T6" fmla="*/ 3 w 80"/>
                <a:gd name="T7" fmla="*/ 63 h 66"/>
                <a:gd name="T8" fmla="*/ 15 w 80"/>
                <a:gd name="T9" fmla="*/ 66 h 66"/>
                <a:gd name="T10" fmla="*/ 80 w 80"/>
                <a:gd name="T11" fmla="*/ 0 h 66"/>
                <a:gd name="T12" fmla="*/ 65 w 80"/>
                <a:gd name="T13" fmla="*/ 5 h 66"/>
                <a:gd name="T14" fmla="*/ 49 w 80"/>
                <a:gd name="T15" fmla="*/ 18 h 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0"/>
                <a:gd name="T25" fmla="*/ 0 h 66"/>
                <a:gd name="T26" fmla="*/ 80 w 80"/>
                <a:gd name="T27" fmla="*/ 66 h 6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0" h="66">
                  <a:moveTo>
                    <a:pt x="49" y="18"/>
                  </a:moveTo>
                  <a:lnTo>
                    <a:pt x="8" y="48"/>
                  </a:lnTo>
                  <a:lnTo>
                    <a:pt x="0" y="55"/>
                  </a:lnTo>
                  <a:lnTo>
                    <a:pt x="3" y="63"/>
                  </a:lnTo>
                  <a:lnTo>
                    <a:pt x="15" y="66"/>
                  </a:lnTo>
                  <a:lnTo>
                    <a:pt x="80" y="0"/>
                  </a:lnTo>
                  <a:lnTo>
                    <a:pt x="65" y="5"/>
                  </a:lnTo>
                  <a:lnTo>
                    <a:pt x="49" y="1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38" name="Freeform 43">
              <a:extLst>
                <a:ext uri="{FF2B5EF4-FFF2-40B4-BE49-F238E27FC236}">
                  <a16:creationId xmlns:a16="http://schemas.microsoft.com/office/drawing/2014/main" id="{ED9A4752-9AB0-CBAA-2DBB-A46F00621E5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9" y="1989"/>
              <a:ext cx="81" cy="75"/>
            </a:xfrm>
            <a:custGeom>
              <a:avLst/>
              <a:gdLst>
                <a:gd name="T0" fmla="*/ 52 w 81"/>
                <a:gd name="T1" fmla="*/ 24 h 75"/>
                <a:gd name="T2" fmla="*/ 7 w 81"/>
                <a:gd name="T3" fmla="*/ 63 h 75"/>
                <a:gd name="T4" fmla="*/ 0 w 81"/>
                <a:gd name="T5" fmla="*/ 70 h 75"/>
                <a:gd name="T6" fmla="*/ 7 w 81"/>
                <a:gd name="T7" fmla="*/ 75 h 75"/>
                <a:gd name="T8" fmla="*/ 22 w 81"/>
                <a:gd name="T9" fmla="*/ 75 h 75"/>
                <a:gd name="T10" fmla="*/ 81 w 81"/>
                <a:gd name="T11" fmla="*/ 0 h 75"/>
                <a:gd name="T12" fmla="*/ 66 w 81"/>
                <a:gd name="T13" fmla="*/ 7 h 75"/>
                <a:gd name="T14" fmla="*/ 52 w 81"/>
                <a:gd name="T15" fmla="*/ 24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1"/>
                <a:gd name="T25" fmla="*/ 0 h 75"/>
                <a:gd name="T26" fmla="*/ 81 w 81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1" h="75">
                  <a:moveTo>
                    <a:pt x="52" y="24"/>
                  </a:moveTo>
                  <a:lnTo>
                    <a:pt x="7" y="63"/>
                  </a:lnTo>
                  <a:lnTo>
                    <a:pt x="0" y="70"/>
                  </a:lnTo>
                  <a:lnTo>
                    <a:pt x="7" y="75"/>
                  </a:lnTo>
                  <a:lnTo>
                    <a:pt x="22" y="75"/>
                  </a:lnTo>
                  <a:lnTo>
                    <a:pt x="81" y="0"/>
                  </a:lnTo>
                  <a:lnTo>
                    <a:pt x="66" y="7"/>
                  </a:lnTo>
                  <a:lnTo>
                    <a:pt x="52" y="2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39" name="Freeform 44">
              <a:extLst>
                <a:ext uri="{FF2B5EF4-FFF2-40B4-BE49-F238E27FC236}">
                  <a16:creationId xmlns:a16="http://schemas.microsoft.com/office/drawing/2014/main" id="{D27357EA-8C41-DECB-B4C9-00090C59FC0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7" y="2366"/>
              <a:ext cx="325" cy="574"/>
            </a:xfrm>
            <a:custGeom>
              <a:avLst/>
              <a:gdLst>
                <a:gd name="T0" fmla="*/ 24 w 325"/>
                <a:gd name="T1" fmla="*/ 219 h 574"/>
                <a:gd name="T2" fmla="*/ 57 w 325"/>
                <a:gd name="T3" fmla="*/ 131 h 574"/>
                <a:gd name="T4" fmla="*/ 118 w 325"/>
                <a:gd name="T5" fmla="*/ 61 h 574"/>
                <a:gd name="T6" fmla="*/ 179 w 325"/>
                <a:gd name="T7" fmla="*/ 14 h 574"/>
                <a:gd name="T8" fmla="*/ 231 w 325"/>
                <a:gd name="T9" fmla="*/ 0 h 574"/>
                <a:gd name="T10" fmla="*/ 283 w 325"/>
                <a:gd name="T11" fmla="*/ 0 h 574"/>
                <a:gd name="T12" fmla="*/ 311 w 325"/>
                <a:gd name="T13" fmla="*/ 23 h 574"/>
                <a:gd name="T14" fmla="*/ 325 w 325"/>
                <a:gd name="T15" fmla="*/ 61 h 574"/>
                <a:gd name="T16" fmla="*/ 320 w 325"/>
                <a:gd name="T17" fmla="*/ 126 h 574"/>
                <a:gd name="T18" fmla="*/ 278 w 325"/>
                <a:gd name="T19" fmla="*/ 187 h 574"/>
                <a:gd name="T20" fmla="*/ 250 w 325"/>
                <a:gd name="T21" fmla="*/ 219 h 574"/>
                <a:gd name="T22" fmla="*/ 221 w 325"/>
                <a:gd name="T23" fmla="*/ 266 h 574"/>
                <a:gd name="T24" fmla="*/ 217 w 325"/>
                <a:gd name="T25" fmla="*/ 322 h 574"/>
                <a:gd name="T26" fmla="*/ 236 w 325"/>
                <a:gd name="T27" fmla="*/ 387 h 574"/>
                <a:gd name="T28" fmla="*/ 245 w 325"/>
                <a:gd name="T29" fmla="*/ 481 h 574"/>
                <a:gd name="T30" fmla="*/ 226 w 325"/>
                <a:gd name="T31" fmla="*/ 541 h 574"/>
                <a:gd name="T32" fmla="*/ 174 w 325"/>
                <a:gd name="T33" fmla="*/ 574 h 574"/>
                <a:gd name="T34" fmla="*/ 113 w 325"/>
                <a:gd name="T35" fmla="*/ 574 h 574"/>
                <a:gd name="T36" fmla="*/ 57 w 325"/>
                <a:gd name="T37" fmla="*/ 555 h 574"/>
                <a:gd name="T38" fmla="*/ 24 w 325"/>
                <a:gd name="T39" fmla="*/ 499 h 574"/>
                <a:gd name="T40" fmla="*/ 0 w 325"/>
                <a:gd name="T41" fmla="*/ 415 h 574"/>
                <a:gd name="T42" fmla="*/ 0 w 325"/>
                <a:gd name="T43" fmla="*/ 313 h 574"/>
                <a:gd name="T44" fmla="*/ 9 w 325"/>
                <a:gd name="T45" fmla="*/ 252 h 574"/>
                <a:gd name="T46" fmla="*/ 33 w 325"/>
                <a:gd name="T47" fmla="*/ 187 h 574"/>
                <a:gd name="T48" fmla="*/ 52 w 325"/>
                <a:gd name="T49" fmla="*/ 140 h 574"/>
                <a:gd name="T50" fmla="*/ 24 w 325"/>
                <a:gd name="T51" fmla="*/ 219 h 57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25"/>
                <a:gd name="T79" fmla="*/ 0 h 574"/>
                <a:gd name="T80" fmla="*/ 325 w 325"/>
                <a:gd name="T81" fmla="*/ 574 h 57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25" h="574">
                  <a:moveTo>
                    <a:pt x="24" y="219"/>
                  </a:moveTo>
                  <a:lnTo>
                    <a:pt x="57" y="131"/>
                  </a:lnTo>
                  <a:lnTo>
                    <a:pt x="118" y="61"/>
                  </a:lnTo>
                  <a:lnTo>
                    <a:pt x="179" y="14"/>
                  </a:lnTo>
                  <a:lnTo>
                    <a:pt x="231" y="0"/>
                  </a:lnTo>
                  <a:lnTo>
                    <a:pt x="283" y="0"/>
                  </a:lnTo>
                  <a:lnTo>
                    <a:pt x="311" y="23"/>
                  </a:lnTo>
                  <a:lnTo>
                    <a:pt x="325" y="61"/>
                  </a:lnTo>
                  <a:lnTo>
                    <a:pt x="320" y="126"/>
                  </a:lnTo>
                  <a:lnTo>
                    <a:pt x="278" y="187"/>
                  </a:lnTo>
                  <a:lnTo>
                    <a:pt x="250" y="219"/>
                  </a:lnTo>
                  <a:lnTo>
                    <a:pt x="221" y="266"/>
                  </a:lnTo>
                  <a:lnTo>
                    <a:pt x="217" y="322"/>
                  </a:lnTo>
                  <a:lnTo>
                    <a:pt x="236" y="387"/>
                  </a:lnTo>
                  <a:lnTo>
                    <a:pt x="245" y="481"/>
                  </a:lnTo>
                  <a:lnTo>
                    <a:pt x="226" y="541"/>
                  </a:lnTo>
                  <a:lnTo>
                    <a:pt x="174" y="574"/>
                  </a:lnTo>
                  <a:lnTo>
                    <a:pt x="113" y="574"/>
                  </a:lnTo>
                  <a:lnTo>
                    <a:pt x="57" y="555"/>
                  </a:lnTo>
                  <a:lnTo>
                    <a:pt x="24" y="499"/>
                  </a:lnTo>
                  <a:lnTo>
                    <a:pt x="0" y="415"/>
                  </a:lnTo>
                  <a:lnTo>
                    <a:pt x="0" y="313"/>
                  </a:lnTo>
                  <a:lnTo>
                    <a:pt x="9" y="252"/>
                  </a:lnTo>
                  <a:lnTo>
                    <a:pt x="33" y="187"/>
                  </a:lnTo>
                  <a:lnTo>
                    <a:pt x="52" y="140"/>
                  </a:lnTo>
                  <a:lnTo>
                    <a:pt x="24" y="21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40" name="Freeform 45">
              <a:extLst>
                <a:ext uri="{FF2B5EF4-FFF2-40B4-BE49-F238E27FC236}">
                  <a16:creationId xmlns:a16="http://schemas.microsoft.com/office/drawing/2014/main" id="{7C01BAEE-59F9-8266-FB66-A70CD3A0EE0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8" y="2861"/>
              <a:ext cx="366" cy="678"/>
            </a:xfrm>
            <a:custGeom>
              <a:avLst/>
              <a:gdLst>
                <a:gd name="T0" fmla="*/ 156 w 366"/>
                <a:gd name="T1" fmla="*/ 9 h 678"/>
                <a:gd name="T2" fmla="*/ 184 w 366"/>
                <a:gd name="T3" fmla="*/ 0 h 678"/>
                <a:gd name="T4" fmla="*/ 234 w 366"/>
                <a:gd name="T5" fmla="*/ 23 h 678"/>
                <a:gd name="T6" fmla="*/ 307 w 366"/>
                <a:gd name="T7" fmla="*/ 128 h 678"/>
                <a:gd name="T8" fmla="*/ 361 w 366"/>
                <a:gd name="T9" fmla="*/ 218 h 678"/>
                <a:gd name="T10" fmla="*/ 366 w 366"/>
                <a:gd name="T11" fmla="*/ 267 h 678"/>
                <a:gd name="T12" fmla="*/ 335 w 366"/>
                <a:gd name="T13" fmla="*/ 327 h 678"/>
                <a:gd name="T14" fmla="*/ 269 w 366"/>
                <a:gd name="T15" fmla="*/ 381 h 678"/>
                <a:gd name="T16" fmla="*/ 165 w 366"/>
                <a:gd name="T17" fmla="*/ 439 h 678"/>
                <a:gd name="T18" fmla="*/ 92 w 366"/>
                <a:gd name="T19" fmla="*/ 485 h 678"/>
                <a:gd name="T20" fmla="*/ 73 w 366"/>
                <a:gd name="T21" fmla="*/ 515 h 678"/>
                <a:gd name="T22" fmla="*/ 97 w 366"/>
                <a:gd name="T23" fmla="*/ 527 h 678"/>
                <a:gd name="T24" fmla="*/ 172 w 366"/>
                <a:gd name="T25" fmla="*/ 571 h 678"/>
                <a:gd name="T26" fmla="*/ 217 w 366"/>
                <a:gd name="T27" fmla="*/ 641 h 678"/>
                <a:gd name="T28" fmla="*/ 208 w 366"/>
                <a:gd name="T29" fmla="*/ 657 h 678"/>
                <a:gd name="T30" fmla="*/ 172 w 366"/>
                <a:gd name="T31" fmla="*/ 678 h 678"/>
                <a:gd name="T32" fmla="*/ 130 w 366"/>
                <a:gd name="T33" fmla="*/ 678 h 678"/>
                <a:gd name="T34" fmla="*/ 125 w 366"/>
                <a:gd name="T35" fmla="*/ 618 h 678"/>
                <a:gd name="T36" fmla="*/ 94 w 366"/>
                <a:gd name="T37" fmla="*/ 583 h 678"/>
                <a:gd name="T38" fmla="*/ 40 w 366"/>
                <a:gd name="T39" fmla="*/ 546 h 678"/>
                <a:gd name="T40" fmla="*/ 0 w 366"/>
                <a:gd name="T41" fmla="*/ 539 h 678"/>
                <a:gd name="T42" fmla="*/ 2 w 366"/>
                <a:gd name="T43" fmla="*/ 506 h 678"/>
                <a:gd name="T44" fmla="*/ 38 w 366"/>
                <a:gd name="T45" fmla="*/ 478 h 678"/>
                <a:gd name="T46" fmla="*/ 128 w 366"/>
                <a:gd name="T47" fmla="*/ 423 h 678"/>
                <a:gd name="T48" fmla="*/ 231 w 366"/>
                <a:gd name="T49" fmla="*/ 367 h 678"/>
                <a:gd name="T50" fmla="*/ 293 w 366"/>
                <a:gd name="T51" fmla="*/ 302 h 678"/>
                <a:gd name="T52" fmla="*/ 312 w 366"/>
                <a:gd name="T53" fmla="*/ 267 h 678"/>
                <a:gd name="T54" fmla="*/ 312 w 366"/>
                <a:gd name="T55" fmla="*/ 235 h 678"/>
                <a:gd name="T56" fmla="*/ 286 w 366"/>
                <a:gd name="T57" fmla="*/ 174 h 678"/>
                <a:gd name="T58" fmla="*/ 191 w 366"/>
                <a:gd name="T59" fmla="*/ 93 h 678"/>
                <a:gd name="T60" fmla="*/ 132 w 366"/>
                <a:gd name="T61" fmla="*/ 53 h 678"/>
                <a:gd name="T62" fmla="*/ 156 w 366"/>
                <a:gd name="T63" fmla="*/ 9 h 67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66"/>
                <a:gd name="T97" fmla="*/ 0 h 678"/>
                <a:gd name="T98" fmla="*/ 366 w 366"/>
                <a:gd name="T99" fmla="*/ 678 h 67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66" h="678">
                  <a:moveTo>
                    <a:pt x="156" y="9"/>
                  </a:moveTo>
                  <a:lnTo>
                    <a:pt x="184" y="0"/>
                  </a:lnTo>
                  <a:lnTo>
                    <a:pt x="234" y="23"/>
                  </a:lnTo>
                  <a:lnTo>
                    <a:pt x="307" y="128"/>
                  </a:lnTo>
                  <a:lnTo>
                    <a:pt x="361" y="218"/>
                  </a:lnTo>
                  <a:lnTo>
                    <a:pt x="366" y="267"/>
                  </a:lnTo>
                  <a:lnTo>
                    <a:pt x="335" y="327"/>
                  </a:lnTo>
                  <a:lnTo>
                    <a:pt x="269" y="381"/>
                  </a:lnTo>
                  <a:lnTo>
                    <a:pt x="165" y="439"/>
                  </a:lnTo>
                  <a:lnTo>
                    <a:pt x="92" y="485"/>
                  </a:lnTo>
                  <a:lnTo>
                    <a:pt x="73" y="515"/>
                  </a:lnTo>
                  <a:lnTo>
                    <a:pt x="97" y="527"/>
                  </a:lnTo>
                  <a:lnTo>
                    <a:pt x="172" y="571"/>
                  </a:lnTo>
                  <a:lnTo>
                    <a:pt x="217" y="641"/>
                  </a:lnTo>
                  <a:lnTo>
                    <a:pt x="208" y="657"/>
                  </a:lnTo>
                  <a:lnTo>
                    <a:pt x="172" y="678"/>
                  </a:lnTo>
                  <a:lnTo>
                    <a:pt x="130" y="678"/>
                  </a:lnTo>
                  <a:lnTo>
                    <a:pt x="125" y="618"/>
                  </a:lnTo>
                  <a:lnTo>
                    <a:pt x="94" y="583"/>
                  </a:lnTo>
                  <a:lnTo>
                    <a:pt x="40" y="546"/>
                  </a:lnTo>
                  <a:lnTo>
                    <a:pt x="0" y="539"/>
                  </a:lnTo>
                  <a:lnTo>
                    <a:pt x="2" y="506"/>
                  </a:lnTo>
                  <a:lnTo>
                    <a:pt x="38" y="478"/>
                  </a:lnTo>
                  <a:lnTo>
                    <a:pt x="128" y="423"/>
                  </a:lnTo>
                  <a:lnTo>
                    <a:pt x="231" y="367"/>
                  </a:lnTo>
                  <a:lnTo>
                    <a:pt x="293" y="302"/>
                  </a:lnTo>
                  <a:lnTo>
                    <a:pt x="312" y="267"/>
                  </a:lnTo>
                  <a:lnTo>
                    <a:pt x="312" y="235"/>
                  </a:lnTo>
                  <a:lnTo>
                    <a:pt x="286" y="174"/>
                  </a:lnTo>
                  <a:lnTo>
                    <a:pt x="191" y="93"/>
                  </a:lnTo>
                  <a:lnTo>
                    <a:pt x="132" y="53"/>
                  </a:lnTo>
                  <a:lnTo>
                    <a:pt x="156" y="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41" name="Freeform 46">
              <a:extLst>
                <a:ext uri="{FF2B5EF4-FFF2-40B4-BE49-F238E27FC236}">
                  <a16:creationId xmlns:a16="http://schemas.microsoft.com/office/drawing/2014/main" id="{3B6B3A3E-2A5C-D1C6-659D-0B4B64DE397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5" y="2761"/>
              <a:ext cx="694" cy="361"/>
            </a:xfrm>
            <a:custGeom>
              <a:avLst/>
              <a:gdLst>
                <a:gd name="T0" fmla="*/ 508 w 694"/>
                <a:gd name="T1" fmla="*/ 23 h 361"/>
                <a:gd name="T2" fmla="*/ 601 w 694"/>
                <a:gd name="T3" fmla="*/ 0 h 361"/>
                <a:gd name="T4" fmla="*/ 694 w 694"/>
                <a:gd name="T5" fmla="*/ 28 h 361"/>
                <a:gd name="T6" fmla="*/ 694 w 694"/>
                <a:gd name="T7" fmla="*/ 70 h 361"/>
                <a:gd name="T8" fmla="*/ 657 w 694"/>
                <a:gd name="T9" fmla="*/ 98 h 361"/>
                <a:gd name="T10" fmla="*/ 582 w 694"/>
                <a:gd name="T11" fmla="*/ 98 h 361"/>
                <a:gd name="T12" fmla="*/ 461 w 694"/>
                <a:gd name="T13" fmla="*/ 94 h 361"/>
                <a:gd name="T14" fmla="*/ 391 w 694"/>
                <a:gd name="T15" fmla="*/ 94 h 361"/>
                <a:gd name="T16" fmla="*/ 377 w 694"/>
                <a:gd name="T17" fmla="*/ 113 h 361"/>
                <a:gd name="T18" fmla="*/ 363 w 694"/>
                <a:gd name="T19" fmla="*/ 216 h 361"/>
                <a:gd name="T20" fmla="*/ 303 w 694"/>
                <a:gd name="T21" fmla="*/ 309 h 361"/>
                <a:gd name="T22" fmla="*/ 200 w 694"/>
                <a:gd name="T23" fmla="*/ 347 h 361"/>
                <a:gd name="T24" fmla="*/ 172 w 694"/>
                <a:gd name="T25" fmla="*/ 361 h 361"/>
                <a:gd name="T26" fmla="*/ 135 w 694"/>
                <a:gd name="T27" fmla="*/ 352 h 361"/>
                <a:gd name="T28" fmla="*/ 84 w 694"/>
                <a:gd name="T29" fmla="*/ 272 h 361"/>
                <a:gd name="T30" fmla="*/ 5 w 694"/>
                <a:gd name="T31" fmla="*/ 225 h 361"/>
                <a:gd name="T32" fmla="*/ 0 w 694"/>
                <a:gd name="T33" fmla="*/ 206 h 361"/>
                <a:gd name="T34" fmla="*/ 56 w 694"/>
                <a:gd name="T35" fmla="*/ 155 h 361"/>
                <a:gd name="T36" fmla="*/ 98 w 694"/>
                <a:gd name="T37" fmla="*/ 183 h 361"/>
                <a:gd name="T38" fmla="*/ 140 w 694"/>
                <a:gd name="T39" fmla="*/ 272 h 361"/>
                <a:gd name="T40" fmla="*/ 158 w 694"/>
                <a:gd name="T41" fmla="*/ 328 h 361"/>
                <a:gd name="T42" fmla="*/ 247 w 694"/>
                <a:gd name="T43" fmla="*/ 291 h 361"/>
                <a:gd name="T44" fmla="*/ 303 w 694"/>
                <a:gd name="T45" fmla="*/ 230 h 361"/>
                <a:gd name="T46" fmla="*/ 326 w 694"/>
                <a:gd name="T47" fmla="*/ 155 h 361"/>
                <a:gd name="T48" fmla="*/ 349 w 694"/>
                <a:gd name="T49" fmla="*/ 42 h 361"/>
                <a:gd name="T50" fmla="*/ 396 w 694"/>
                <a:gd name="T51" fmla="*/ 33 h 361"/>
                <a:gd name="T52" fmla="*/ 508 w 694"/>
                <a:gd name="T53" fmla="*/ 23 h 361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94"/>
                <a:gd name="T82" fmla="*/ 0 h 361"/>
                <a:gd name="T83" fmla="*/ 694 w 694"/>
                <a:gd name="T84" fmla="*/ 361 h 361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94" h="361">
                  <a:moveTo>
                    <a:pt x="508" y="23"/>
                  </a:moveTo>
                  <a:lnTo>
                    <a:pt x="601" y="0"/>
                  </a:lnTo>
                  <a:lnTo>
                    <a:pt x="694" y="28"/>
                  </a:lnTo>
                  <a:lnTo>
                    <a:pt x="694" y="70"/>
                  </a:lnTo>
                  <a:lnTo>
                    <a:pt x="657" y="98"/>
                  </a:lnTo>
                  <a:lnTo>
                    <a:pt x="582" y="98"/>
                  </a:lnTo>
                  <a:lnTo>
                    <a:pt x="461" y="94"/>
                  </a:lnTo>
                  <a:lnTo>
                    <a:pt x="391" y="94"/>
                  </a:lnTo>
                  <a:lnTo>
                    <a:pt x="377" y="113"/>
                  </a:lnTo>
                  <a:lnTo>
                    <a:pt x="363" y="216"/>
                  </a:lnTo>
                  <a:lnTo>
                    <a:pt x="303" y="309"/>
                  </a:lnTo>
                  <a:lnTo>
                    <a:pt x="200" y="347"/>
                  </a:lnTo>
                  <a:lnTo>
                    <a:pt x="172" y="361"/>
                  </a:lnTo>
                  <a:lnTo>
                    <a:pt x="135" y="352"/>
                  </a:lnTo>
                  <a:lnTo>
                    <a:pt x="84" y="272"/>
                  </a:lnTo>
                  <a:lnTo>
                    <a:pt x="5" y="225"/>
                  </a:lnTo>
                  <a:lnTo>
                    <a:pt x="0" y="206"/>
                  </a:lnTo>
                  <a:lnTo>
                    <a:pt x="56" y="155"/>
                  </a:lnTo>
                  <a:lnTo>
                    <a:pt x="98" y="183"/>
                  </a:lnTo>
                  <a:lnTo>
                    <a:pt x="140" y="272"/>
                  </a:lnTo>
                  <a:lnTo>
                    <a:pt x="158" y="328"/>
                  </a:lnTo>
                  <a:lnTo>
                    <a:pt x="247" y="291"/>
                  </a:lnTo>
                  <a:lnTo>
                    <a:pt x="303" y="230"/>
                  </a:lnTo>
                  <a:lnTo>
                    <a:pt x="326" y="155"/>
                  </a:lnTo>
                  <a:lnTo>
                    <a:pt x="349" y="42"/>
                  </a:lnTo>
                  <a:lnTo>
                    <a:pt x="396" y="33"/>
                  </a:lnTo>
                  <a:lnTo>
                    <a:pt x="508" y="23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</p:grpSp>
      <p:sp>
        <p:nvSpPr>
          <p:cNvPr id="42" name="AutoShape 35">
            <a:extLst>
              <a:ext uri="{FF2B5EF4-FFF2-40B4-BE49-F238E27FC236}">
                <a16:creationId xmlns:a16="http://schemas.microsoft.com/office/drawing/2014/main" id="{FBD2B647-CAC2-9B42-D8DD-AF3498AD4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734" y="762000"/>
            <a:ext cx="2369466" cy="1258674"/>
          </a:xfrm>
          <a:prstGeom prst="wedgeRoundRectCallout">
            <a:avLst>
              <a:gd name="adj1" fmla="val -24166"/>
              <a:gd name="adj2" fmla="val 64068"/>
              <a:gd name="adj3" fmla="val 16667"/>
            </a:avLst>
          </a:prstGeom>
          <a:solidFill>
            <a:srgbClr val="000066"/>
          </a:solidFill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685800" eaLnBrk="1" fontAlgn="auto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en-US" sz="2400" dirty="0">
                <a:solidFill>
                  <a:schemeClr val="accent2"/>
                </a:solidFill>
                <a:cs typeface="Times New Roman" pitchFamily="18" charset="0"/>
              </a:rPr>
              <a:t>θ </a:t>
            </a:r>
            <a:r>
              <a:rPr lang="en-US" altLang="en-US" sz="2400" dirty="0">
                <a:solidFill>
                  <a:srgbClr val="FFFFFF"/>
                </a:solidFill>
              </a:rPr>
              <a:t>means  “some multiplicative</a:t>
            </a:r>
          </a:p>
          <a:p>
            <a:pPr algn="ctr" defTabSz="685800" eaLnBrk="1" fontAlgn="auto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en-US" sz="2400" dirty="0">
                <a:solidFill>
                  <a:srgbClr val="FFFFFF"/>
                </a:solidFill>
              </a:rPr>
              <a:t>constant”.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2978C7E5-DFE6-B1D3-F68E-0A541DC08C61}"/>
              </a:ext>
            </a:extLst>
          </p:cNvPr>
          <p:cNvGrpSpPr/>
          <p:nvPr/>
        </p:nvGrpSpPr>
        <p:grpSpPr>
          <a:xfrm>
            <a:off x="3224212" y="2906713"/>
            <a:ext cx="793807" cy="2836862"/>
            <a:chOff x="3224212" y="2906713"/>
            <a:chExt cx="793807" cy="2836862"/>
          </a:xfrm>
        </p:grpSpPr>
        <p:sp>
          <p:nvSpPr>
            <p:cNvPr id="168964" name="Text Box 5"/>
            <p:cNvSpPr txBox="1">
              <a:spLocks noChangeArrowheads="1"/>
            </p:cNvSpPr>
            <p:nvPr/>
          </p:nvSpPr>
          <p:spPr bwMode="auto">
            <a:xfrm rot="5400000">
              <a:off x="2753518" y="3510757"/>
              <a:ext cx="1787525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chemeClr val="accent2"/>
                  </a:solidFill>
                </a:rPr>
                <a:t>Quadratic</a:t>
              </a:r>
              <a:endParaRPr lang="en-CA" altLang="en-US">
                <a:solidFill>
                  <a:schemeClr val="accent2"/>
                </a:solidFill>
              </a:endParaRPr>
            </a:p>
          </p:txBody>
        </p:sp>
        <p:sp>
          <p:nvSpPr>
            <p:cNvPr id="168971" name="Text Box 12"/>
            <p:cNvSpPr txBox="1">
              <a:spLocks noChangeArrowheads="1"/>
            </p:cNvSpPr>
            <p:nvPr/>
          </p:nvSpPr>
          <p:spPr bwMode="auto">
            <a:xfrm>
              <a:off x="3224212" y="5281910"/>
              <a:ext cx="79380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dirty="0">
                  <a:solidFill>
                    <a:schemeClr val="accent2"/>
                  </a:solidFill>
                </a:rPr>
                <a:t>θ(n</a:t>
              </a:r>
              <a:r>
                <a:rPr lang="en-US" altLang="en-US" sz="2400" baseline="30000" dirty="0">
                  <a:solidFill>
                    <a:schemeClr val="accent2"/>
                  </a:solidFill>
                </a:rPr>
                <a:t>2</a:t>
              </a:r>
              <a:r>
                <a:rPr lang="en-US" altLang="en-US" sz="2400" dirty="0">
                  <a:solidFill>
                    <a:schemeClr val="accent2"/>
                  </a:solidFill>
                </a:rPr>
                <a:t>)</a:t>
              </a:r>
              <a:endParaRPr lang="en-CA" altLang="en-US" sz="2400" dirty="0">
                <a:solidFill>
                  <a:schemeClr val="accent2"/>
                </a:solidFill>
              </a:endParaRPr>
            </a:p>
          </p:txBody>
        </p:sp>
        <p:sp>
          <p:nvSpPr>
            <p:cNvPr id="43" name="Text Box 12">
              <a:extLst>
                <a:ext uri="{FF2B5EF4-FFF2-40B4-BE49-F238E27FC236}">
                  <a16:creationId xmlns:a16="http://schemas.microsoft.com/office/drawing/2014/main" id="{F8C4FC8B-DCE7-EFAA-EDE3-B6C2FDBECB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91165" y="4791506"/>
              <a:ext cx="59503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dirty="0">
                  <a:solidFill>
                    <a:srgbClr val="FFC000"/>
                  </a:solidFill>
                </a:rPr>
                <a:t>5n</a:t>
              </a:r>
              <a:r>
                <a:rPr lang="en-US" altLang="en-US" sz="2400" baseline="30000" dirty="0">
                  <a:solidFill>
                    <a:srgbClr val="FFC000"/>
                  </a:solidFill>
                </a:rPr>
                <a:t>2</a:t>
              </a:r>
              <a:endParaRPr lang="en-CA" altLang="en-US" sz="2400" dirty="0">
                <a:solidFill>
                  <a:srgbClr val="FFC000"/>
                </a:solidFill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06077B7A-2C8E-C782-8F25-EDD96574DE0F}"/>
              </a:ext>
            </a:extLst>
          </p:cNvPr>
          <p:cNvGrpSpPr/>
          <p:nvPr/>
        </p:nvGrpSpPr>
        <p:grpSpPr>
          <a:xfrm>
            <a:off x="685800" y="2906713"/>
            <a:ext cx="691215" cy="2884487"/>
            <a:chOff x="685800" y="2906713"/>
            <a:chExt cx="691215" cy="2884487"/>
          </a:xfrm>
        </p:grpSpPr>
        <p:sp>
          <p:nvSpPr>
            <p:cNvPr id="168963" name="Text Box 4"/>
            <p:cNvSpPr txBox="1">
              <a:spLocks noChangeArrowheads="1"/>
            </p:cNvSpPr>
            <p:nvPr/>
          </p:nvSpPr>
          <p:spPr bwMode="auto">
            <a:xfrm rot="5400000">
              <a:off x="113506" y="3531394"/>
              <a:ext cx="1828800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dirty="0">
                  <a:solidFill>
                    <a:schemeClr val="accent2"/>
                  </a:solidFill>
                </a:rPr>
                <a:t>Linear</a:t>
              </a:r>
              <a:endParaRPr lang="en-CA" alt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168972" name="Text Box 13"/>
            <p:cNvSpPr txBox="1">
              <a:spLocks noChangeArrowheads="1"/>
            </p:cNvSpPr>
            <p:nvPr/>
          </p:nvSpPr>
          <p:spPr bwMode="auto">
            <a:xfrm>
              <a:off x="685800" y="5329535"/>
              <a:ext cx="69121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dirty="0">
                  <a:solidFill>
                    <a:schemeClr val="accent2"/>
                  </a:solidFill>
                </a:rPr>
                <a:t>θ(n)</a:t>
              </a:r>
              <a:endParaRPr lang="en-CA" altLang="en-US" sz="2400" dirty="0">
                <a:solidFill>
                  <a:schemeClr val="accent2"/>
                </a:solidFill>
              </a:endParaRPr>
            </a:p>
          </p:txBody>
        </p:sp>
        <p:sp>
          <p:nvSpPr>
            <p:cNvPr id="44" name="Text Box 13">
              <a:extLst>
                <a:ext uri="{FF2B5EF4-FFF2-40B4-BE49-F238E27FC236}">
                  <a16:creationId xmlns:a16="http://schemas.microsoft.com/office/drawing/2014/main" id="{02BD6AE1-89FB-15E3-EA2F-E3F7815947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2753" y="4839131"/>
              <a:ext cx="49244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dirty="0">
                  <a:solidFill>
                    <a:srgbClr val="FFC000"/>
                  </a:solidFill>
                </a:rPr>
                <a:t>5n</a:t>
              </a:r>
              <a:endParaRPr lang="en-CA" altLang="en-US" sz="2400" dirty="0">
                <a:solidFill>
                  <a:srgbClr val="FFC000"/>
                </a:solidFill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A5551669-CE9B-9122-5893-10DC4D022599}"/>
              </a:ext>
            </a:extLst>
          </p:cNvPr>
          <p:cNvGrpSpPr/>
          <p:nvPr/>
        </p:nvGrpSpPr>
        <p:grpSpPr>
          <a:xfrm>
            <a:off x="5738812" y="2908300"/>
            <a:ext cx="793807" cy="2813050"/>
            <a:chOff x="5738812" y="2908300"/>
            <a:chExt cx="793807" cy="2813050"/>
          </a:xfrm>
        </p:grpSpPr>
        <p:sp>
          <p:nvSpPr>
            <p:cNvPr id="168965" name="Text Box 6"/>
            <p:cNvSpPr txBox="1">
              <a:spLocks noChangeArrowheads="1"/>
            </p:cNvSpPr>
            <p:nvPr/>
          </p:nvSpPr>
          <p:spPr bwMode="auto">
            <a:xfrm rot="5400000">
              <a:off x="5591969" y="3196431"/>
              <a:ext cx="1155700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dirty="0">
                  <a:solidFill>
                    <a:schemeClr val="accent2"/>
                  </a:solidFill>
                </a:rPr>
                <a:t>Cubic</a:t>
              </a:r>
              <a:endParaRPr lang="en-CA" alt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168973" name="Text Box 14"/>
            <p:cNvSpPr txBox="1">
              <a:spLocks noChangeArrowheads="1"/>
            </p:cNvSpPr>
            <p:nvPr/>
          </p:nvSpPr>
          <p:spPr bwMode="auto">
            <a:xfrm>
              <a:off x="5738812" y="5259685"/>
              <a:ext cx="79380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olidFill>
                    <a:schemeClr val="accent2"/>
                  </a:solidFill>
                </a:rPr>
                <a:t>θ(n</a:t>
              </a:r>
              <a:r>
                <a:rPr lang="en-US" altLang="en-US" sz="2400" baseline="30000">
                  <a:solidFill>
                    <a:schemeClr val="accent2"/>
                  </a:solidFill>
                </a:rPr>
                <a:t>3</a:t>
              </a:r>
              <a:r>
                <a:rPr lang="en-US" altLang="en-US" sz="2400">
                  <a:solidFill>
                    <a:schemeClr val="accent2"/>
                  </a:solidFill>
                </a:rPr>
                <a:t>)</a:t>
              </a:r>
              <a:endParaRPr lang="en-CA" altLang="en-US" sz="2400" baseline="30000">
                <a:solidFill>
                  <a:schemeClr val="accent2"/>
                </a:solidFill>
              </a:endParaRPr>
            </a:p>
          </p:txBody>
        </p:sp>
        <p:sp>
          <p:nvSpPr>
            <p:cNvPr id="45" name="Text Box 14">
              <a:extLst>
                <a:ext uri="{FF2B5EF4-FFF2-40B4-BE49-F238E27FC236}">
                  <a16:creationId xmlns:a16="http://schemas.microsoft.com/office/drawing/2014/main" id="{9054ADA4-F111-3E69-FA44-BF21662BBE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05765" y="4769281"/>
              <a:ext cx="59503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dirty="0">
                  <a:solidFill>
                    <a:srgbClr val="FFC000"/>
                  </a:solidFill>
                </a:rPr>
                <a:t>5n</a:t>
              </a:r>
              <a:r>
                <a:rPr lang="en-US" altLang="en-US" sz="2400" baseline="30000" dirty="0">
                  <a:solidFill>
                    <a:srgbClr val="FFC000"/>
                  </a:solidFill>
                </a:rPr>
                <a:t>3</a:t>
              </a:r>
              <a:endParaRPr lang="en-CA" altLang="en-US" sz="2400" baseline="30000" dirty="0">
                <a:solidFill>
                  <a:srgbClr val="FFC000"/>
                </a:solidFill>
              </a:endParaRP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A525D479-9A2C-7D37-E5E0-5578AEF17E58}"/>
              </a:ext>
            </a:extLst>
          </p:cNvPr>
          <p:cNvGrpSpPr/>
          <p:nvPr/>
        </p:nvGrpSpPr>
        <p:grpSpPr>
          <a:xfrm>
            <a:off x="8283229" y="2906713"/>
            <a:ext cx="793807" cy="2814637"/>
            <a:chOff x="8283229" y="2906713"/>
            <a:chExt cx="793807" cy="2814637"/>
          </a:xfrm>
        </p:grpSpPr>
        <p:sp>
          <p:nvSpPr>
            <p:cNvPr id="168966" name="Text Box 7"/>
            <p:cNvSpPr txBox="1">
              <a:spLocks noChangeArrowheads="1"/>
            </p:cNvSpPr>
            <p:nvPr/>
          </p:nvSpPr>
          <p:spPr bwMode="auto">
            <a:xfrm rot="5400000">
              <a:off x="8509793" y="2799557"/>
              <a:ext cx="365125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chemeClr val="accent2"/>
                  </a:solidFill>
                </a:rPr>
                <a:t>?</a:t>
              </a:r>
              <a:endParaRPr lang="en-CA" altLang="en-US">
                <a:solidFill>
                  <a:schemeClr val="accent2"/>
                </a:solidFill>
              </a:endParaRPr>
            </a:p>
          </p:txBody>
        </p:sp>
        <p:sp>
          <p:nvSpPr>
            <p:cNvPr id="168976" name="Text Box 18"/>
            <p:cNvSpPr txBox="1">
              <a:spLocks noChangeArrowheads="1"/>
            </p:cNvSpPr>
            <p:nvPr/>
          </p:nvSpPr>
          <p:spPr bwMode="auto">
            <a:xfrm>
              <a:off x="8283229" y="5259685"/>
              <a:ext cx="79380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olidFill>
                    <a:schemeClr val="accent2"/>
                  </a:solidFill>
                </a:rPr>
                <a:t>θ(n</a:t>
              </a:r>
              <a:r>
                <a:rPr lang="en-US" altLang="en-US" sz="2400" baseline="30000">
                  <a:solidFill>
                    <a:schemeClr val="accent2"/>
                  </a:solidFill>
                </a:rPr>
                <a:t>4</a:t>
              </a:r>
              <a:r>
                <a:rPr lang="en-US" altLang="en-US" sz="2400">
                  <a:solidFill>
                    <a:schemeClr val="accent2"/>
                  </a:solidFill>
                </a:rPr>
                <a:t>)</a:t>
              </a:r>
              <a:endParaRPr lang="en-CA" altLang="en-US" sz="2400" baseline="30000">
                <a:solidFill>
                  <a:schemeClr val="accent2"/>
                </a:solidFill>
              </a:endParaRPr>
            </a:p>
          </p:txBody>
        </p:sp>
        <p:sp>
          <p:nvSpPr>
            <p:cNvPr id="46" name="Text Box 18">
              <a:extLst>
                <a:ext uri="{FF2B5EF4-FFF2-40B4-BE49-F238E27FC236}">
                  <a16:creationId xmlns:a16="http://schemas.microsoft.com/office/drawing/2014/main" id="{C7DEC892-DD6D-21EE-CE34-46A773ADAE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50182" y="4769281"/>
              <a:ext cx="59503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dirty="0">
                  <a:solidFill>
                    <a:srgbClr val="FFC000"/>
                  </a:solidFill>
                </a:rPr>
                <a:t>5n</a:t>
              </a:r>
              <a:r>
                <a:rPr lang="en-US" altLang="en-US" sz="2400" baseline="30000" dirty="0">
                  <a:solidFill>
                    <a:srgbClr val="FFC000"/>
                  </a:solidFill>
                </a:rPr>
                <a:t>4</a:t>
              </a:r>
              <a:endParaRPr lang="en-CA" altLang="en-US" sz="2400" baseline="30000" dirty="0">
                <a:solidFill>
                  <a:srgbClr val="FFC000"/>
                </a:solidFill>
              </a:endParaRPr>
            </a:p>
          </p:txBody>
        </p:sp>
      </p:grpSp>
      <p:sp>
        <p:nvSpPr>
          <p:cNvPr id="52" name="Text Box 16">
            <a:extLst>
              <a:ext uri="{FF2B5EF4-FFF2-40B4-BE49-F238E27FC236}">
                <a16:creationId xmlns:a16="http://schemas.microsoft.com/office/drawing/2014/main" id="{8D7A9DC7-A92C-FFA0-00DC-8FA939F449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2812" y="1460500"/>
            <a:ext cx="2057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Polynomial</a:t>
            </a:r>
            <a:endParaRPr lang="en-CA" altLang="en-US">
              <a:solidFill>
                <a:schemeClr val="accent2"/>
              </a:solidFill>
            </a:endParaRPr>
          </a:p>
        </p:txBody>
      </p:sp>
      <p:sp>
        <p:nvSpPr>
          <p:cNvPr id="53" name="Rectangle 17">
            <a:extLst>
              <a:ext uri="{FF2B5EF4-FFF2-40B4-BE49-F238E27FC236}">
                <a16:creationId xmlns:a16="http://schemas.microsoft.com/office/drawing/2014/main" id="{C5587922-7D26-147C-2BE2-DA8FF98AF8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1312" y="1477963"/>
            <a:ext cx="11557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= n</a:t>
            </a:r>
            <a:r>
              <a:rPr lang="en-US" altLang="en-US" baseline="30000">
                <a:solidFill>
                  <a:schemeClr val="accent2"/>
                </a:solidFill>
              </a:rPr>
              <a:t>θ(1)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F6611D4-7D8E-4C91-1B66-6E56322A198C}"/>
              </a:ext>
            </a:extLst>
          </p:cNvPr>
          <p:cNvGrpSpPr/>
          <p:nvPr/>
        </p:nvGrpSpPr>
        <p:grpSpPr>
          <a:xfrm>
            <a:off x="2286000" y="5410200"/>
            <a:ext cx="5819310" cy="732558"/>
            <a:chOff x="1717248" y="6096000"/>
            <a:chExt cx="5819310" cy="732558"/>
          </a:xfrm>
        </p:grpSpPr>
        <p:sp>
          <p:nvSpPr>
            <p:cNvPr id="4" name="Text Box 33">
              <a:extLst>
                <a:ext uri="{FF2B5EF4-FFF2-40B4-BE49-F238E27FC236}">
                  <a16:creationId xmlns:a16="http://schemas.microsoft.com/office/drawing/2014/main" id="{12A96856-2CE2-88D7-E7EA-246F87699F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7248" y="6096000"/>
              <a:ext cx="36740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aseline="30000" dirty="0">
                  <a:solidFill>
                    <a:schemeClr val="accent2"/>
                  </a:solidFill>
                </a:rPr>
                <a:t>≪</a:t>
              </a:r>
              <a:endParaRPr lang="en-CA" altLang="en-US" sz="2400" baseline="30000" dirty="0">
                <a:solidFill>
                  <a:schemeClr val="accent2"/>
                </a:solidFill>
              </a:endParaRPr>
            </a:p>
          </p:txBody>
        </p:sp>
        <p:sp>
          <p:nvSpPr>
            <p:cNvPr id="6" name="Text Box 35">
              <a:extLst>
                <a:ext uri="{FF2B5EF4-FFF2-40B4-BE49-F238E27FC236}">
                  <a16:creationId xmlns:a16="http://schemas.microsoft.com/office/drawing/2014/main" id="{9B7F50E7-0B3A-7046-A6E8-A5DEC5D5D9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1848" y="6113894"/>
              <a:ext cx="36740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aseline="30000" dirty="0">
                  <a:solidFill>
                    <a:schemeClr val="accent2"/>
                  </a:solidFill>
                </a:rPr>
                <a:t>≪</a:t>
              </a:r>
              <a:endParaRPr lang="en-CA" altLang="en-US" sz="2400" baseline="30000" dirty="0">
                <a:solidFill>
                  <a:schemeClr val="accent2"/>
                </a:solidFill>
              </a:endParaRPr>
            </a:p>
          </p:txBody>
        </p:sp>
        <p:sp>
          <p:nvSpPr>
            <p:cNvPr id="7" name="Text Box 36">
              <a:extLst>
                <a:ext uri="{FF2B5EF4-FFF2-40B4-BE49-F238E27FC236}">
                  <a16:creationId xmlns:a16="http://schemas.microsoft.com/office/drawing/2014/main" id="{E8AD0DB6-22FE-9644-945A-B1E87ACA1B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16550" y="6490004"/>
              <a:ext cx="36740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aseline="30000" dirty="0">
                  <a:solidFill>
                    <a:schemeClr val="accent2"/>
                  </a:solidFill>
                </a:rPr>
                <a:t>≪</a:t>
              </a:r>
              <a:endParaRPr lang="en-CA" altLang="en-US" sz="2400" baseline="30000" dirty="0">
                <a:solidFill>
                  <a:schemeClr val="accent2"/>
                </a:solidFill>
              </a:endParaRPr>
            </a:p>
          </p:txBody>
        </p:sp>
        <p:sp>
          <p:nvSpPr>
            <p:cNvPr id="8" name="Text Box 37">
              <a:extLst>
                <a:ext uri="{FF2B5EF4-FFF2-40B4-BE49-F238E27FC236}">
                  <a16:creationId xmlns:a16="http://schemas.microsoft.com/office/drawing/2014/main" id="{711DE73F-C462-4C09-2F1D-02D580C59A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69150" y="6477000"/>
              <a:ext cx="36740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aseline="30000" dirty="0">
                  <a:solidFill>
                    <a:schemeClr val="accent2"/>
                  </a:solidFill>
                </a:rPr>
                <a:t>≪</a:t>
              </a:r>
              <a:endParaRPr lang="en-CA" altLang="en-US" sz="2400" baseline="30000" dirty="0">
                <a:solidFill>
                  <a:schemeClr val="accent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1345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Notations</a:t>
            </a:r>
            <a:endParaRPr lang="en-CA" altLang="en-US" dirty="0"/>
          </a:p>
        </p:txBody>
      </p:sp>
      <p:graphicFrame>
        <p:nvGraphicFramePr>
          <p:cNvPr id="517123" name="Group 10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460535"/>
              </p:ext>
            </p:extLst>
          </p:nvPr>
        </p:nvGraphicFramePr>
        <p:xfrm>
          <a:off x="990600" y="838200"/>
          <a:ext cx="7467600" cy="3962400"/>
        </p:xfrm>
        <a:graphic>
          <a:graphicData uri="http://schemas.openxmlformats.org/drawingml/2006/table">
            <a:tbl>
              <a:tblPr/>
              <a:tblGrid>
                <a:gridCol w="226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1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5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Theta</a:t>
                      </a:r>
                      <a:endParaRPr kumimoji="0" lang="en-CA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f(n) = </a:t>
                      </a: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θ(g(n))</a:t>
                      </a:r>
                      <a:endParaRPr kumimoji="0" lang="en-CA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f(n) </a:t>
                      </a:r>
                      <a:r>
                        <a:rPr kumimoji="0" lang="en-CA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≈</a:t>
                      </a: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 g(n)</a:t>
                      </a:r>
                      <a:endParaRPr kumimoji="0" lang="en-CA" sz="32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BigOh</a:t>
                      </a:r>
                      <a:endParaRPr kumimoji="0" lang="en-CA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f(n) = </a:t>
                      </a: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O(g(n))</a:t>
                      </a:r>
                      <a:endParaRPr kumimoji="0" lang="en-CA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f(n) </a:t>
                      </a:r>
                      <a:r>
                        <a:rPr kumimoji="0" lang="en-CA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≤</a:t>
                      </a: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 g(n)</a:t>
                      </a:r>
                      <a:endParaRPr kumimoji="0" lang="en-CA" sz="32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Omega</a:t>
                      </a:r>
                      <a:endParaRPr kumimoji="0" lang="en-CA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f(n) = </a:t>
                      </a: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Ω(g(n))</a:t>
                      </a:r>
                      <a:endParaRPr kumimoji="0" lang="en-CA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f(n) </a:t>
                      </a:r>
                      <a:r>
                        <a:rPr kumimoji="0" lang="en-CA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≥</a:t>
                      </a: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c g(n)</a:t>
                      </a:r>
                      <a:endParaRPr kumimoji="0" lang="en-CA" sz="32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Little Oh</a:t>
                      </a:r>
                      <a:endParaRPr kumimoji="0" lang="en-CA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f(n) = </a:t>
                      </a: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o(g(n))</a:t>
                      </a:r>
                      <a:endParaRPr kumimoji="0" lang="en-CA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f(n) ≪ </a:t>
                      </a: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 g(n)</a:t>
                      </a:r>
                      <a:endParaRPr kumimoji="0" lang="en-CA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Little Omega</a:t>
                      </a:r>
                      <a:endParaRPr kumimoji="0" lang="en-CA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f(n) = </a:t>
                      </a: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ω(g(n))</a:t>
                      </a:r>
                      <a:endParaRPr kumimoji="0" lang="en-CA" sz="32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f(n) &gt;&gt; </a:t>
                      </a: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 g(n)</a:t>
                      </a:r>
                      <a:endParaRPr kumimoji="0" lang="en-CA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Rectangle 3">
            <a:extLst>
              <a:ext uri="{FF2B5EF4-FFF2-40B4-BE49-F238E27FC236}">
                <a16:creationId xmlns:a16="http://schemas.microsoft.com/office/drawing/2014/main" id="{F736FAA7-E1B9-A41B-AD6A-B8DE5D8DA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876800"/>
            <a:ext cx="7848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eaLnBrk="1" hangingPunct="1"/>
            <a:r>
              <a:rPr lang="en-US" altLang="en-US" sz="2400" kern="0" dirty="0">
                <a:solidFill>
                  <a:schemeClr val="accent2"/>
                </a:solidFill>
              </a:rPr>
              <a:t>n</a:t>
            </a:r>
            <a:r>
              <a:rPr lang="en-US" altLang="en-US" sz="2400" kern="0" baseline="30000" dirty="0">
                <a:solidFill>
                  <a:schemeClr val="accent2"/>
                </a:solidFill>
              </a:rPr>
              <a:t>2</a:t>
            </a:r>
            <a:r>
              <a:rPr lang="en-US" altLang="en-US" sz="2400" kern="0" dirty="0">
                <a:solidFill>
                  <a:schemeClr val="accent2"/>
                </a:solidFill>
              </a:rPr>
              <a:t> = </a:t>
            </a:r>
            <a:r>
              <a:rPr lang="en-US" altLang="en-US" sz="2400" kern="0" dirty="0">
                <a:solidFill>
                  <a:schemeClr val="accent2"/>
                </a:solidFill>
                <a:cs typeface="Times New Roman" pitchFamily="18" charset="0"/>
              </a:rPr>
              <a:t>O(n</a:t>
            </a:r>
            <a:r>
              <a:rPr lang="en-US" altLang="en-US" sz="2400" kern="0" baseline="30000" dirty="0">
                <a:solidFill>
                  <a:schemeClr val="accent2"/>
                </a:solidFill>
                <a:cs typeface="Times New Roman" pitchFamily="18" charset="0"/>
              </a:rPr>
              <a:t>3</a:t>
            </a:r>
            <a:r>
              <a:rPr lang="en-US" altLang="en-US" sz="2400" kern="0" dirty="0">
                <a:solidFill>
                  <a:schemeClr val="accent2"/>
                </a:solidFill>
                <a:cs typeface="Times New Roman" pitchFamily="18" charset="0"/>
              </a:rPr>
              <a:t>)</a:t>
            </a:r>
            <a:r>
              <a:rPr lang="en-US" altLang="en-US" sz="2400" dirty="0"/>
              <a:t>     Smaller</a:t>
            </a:r>
            <a:endParaRPr lang="en-US" altLang="en-US" sz="2400" kern="0" dirty="0">
              <a:solidFill>
                <a:schemeClr val="accent2"/>
              </a:solidFill>
              <a:cs typeface="Times New Roman" pitchFamily="18" charset="0"/>
            </a:endParaRPr>
          </a:p>
          <a:p>
            <a:pPr marL="0" eaLnBrk="1" hangingPunct="1">
              <a:spcBef>
                <a:spcPct val="0"/>
              </a:spcBef>
            </a:pPr>
            <a:r>
              <a:rPr lang="en-US" altLang="en-US" sz="2400" kern="0" dirty="0">
                <a:solidFill>
                  <a:schemeClr val="accent2"/>
                </a:solidFill>
              </a:rPr>
              <a:t>n</a:t>
            </a:r>
            <a:r>
              <a:rPr lang="en-US" altLang="en-US" sz="2400" kern="0" baseline="30000" dirty="0">
                <a:solidFill>
                  <a:schemeClr val="accent2"/>
                </a:solidFill>
              </a:rPr>
              <a:t>2 </a:t>
            </a:r>
            <a:r>
              <a:rPr lang="en-CA" altLang="en-US" sz="2400" dirty="0">
                <a:solidFill>
                  <a:schemeClr val="accent2"/>
                </a:solidFill>
                <a:cs typeface="Times New Roman" pitchFamily="18" charset="0"/>
              </a:rPr>
              <a:t>≤</a:t>
            </a:r>
            <a:r>
              <a:rPr lang="en-US" altLang="en-US" sz="2400" dirty="0">
                <a:solidFill>
                  <a:schemeClr val="accent2"/>
                </a:solidFill>
              </a:rPr>
              <a:t> </a:t>
            </a:r>
            <a:r>
              <a:rPr lang="en-US" altLang="en-US" sz="2400" dirty="0">
                <a:solidFill>
                  <a:schemeClr val="accent2"/>
                </a:solidFill>
                <a:cs typeface="Times New Roman" pitchFamily="18" charset="0"/>
              </a:rPr>
              <a:t>O(</a:t>
            </a:r>
            <a:r>
              <a:rPr lang="en-US" altLang="en-US" sz="2400" kern="0" dirty="0">
                <a:solidFill>
                  <a:schemeClr val="accent2"/>
                </a:solidFill>
                <a:cs typeface="Times New Roman" pitchFamily="18" charset="0"/>
              </a:rPr>
              <a:t>n</a:t>
            </a:r>
            <a:r>
              <a:rPr lang="en-US" altLang="en-US" sz="2400" kern="0" baseline="30000" dirty="0">
                <a:solidFill>
                  <a:schemeClr val="accent2"/>
                </a:solidFill>
                <a:cs typeface="Times New Roman" pitchFamily="18" charset="0"/>
              </a:rPr>
              <a:t>3</a:t>
            </a:r>
            <a:r>
              <a:rPr lang="en-US" altLang="en-US" sz="2400" dirty="0">
                <a:solidFill>
                  <a:schemeClr val="accent2"/>
                </a:solidFill>
                <a:cs typeface="Times New Roman" pitchFamily="18" charset="0"/>
              </a:rPr>
              <a:t>)     </a:t>
            </a:r>
            <a:r>
              <a:rPr lang="en-US" altLang="en-US" sz="2400" dirty="0"/>
              <a:t>Stresses one function dominating another.</a:t>
            </a:r>
          </a:p>
          <a:p>
            <a:pPr marL="0" eaLnBrk="1" hangingPunct="1">
              <a:spcBef>
                <a:spcPct val="0"/>
              </a:spcBef>
            </a:pPr>
            <a:r>
              <a:rPr lang="en-US" altLang="en-US" sz="2400" kern="0" dirty="0">
                <a:solidFill>
                  <a:schemeClr val="accent2"/>
                </a:solidFill>
              </a:rPr>
              <a:t>n</a:t>
            </a:r>
            <a:r>
              <a:rPr lang="en-US" altLang="en-US" sz="2400" kern="0" baseline="30000" dirty="0">
                <a:solidFill>
                  <a:schemeClr val="accent2"/>
                </a:solidFill>
              </a:rPr>
              <a:t>2 </a:t>
            </a:r>
            <a:r>
              <a:rPr lang="en-US" altLang="en-US" sz="2400" dirty="0">
                <a:solidFill>
                  <a:schemeClr val="accent2"/>
                </a:solidFill>
                <a:latin typeface="Symbol" pitchFamily="18" charset="2"/>
              </a:rPr>
              <a:t>Î</a:t>
            </a:r>
            <a:r>
              <a:rPr lang="en-US" altLang="en-US" sz="2400" dirty="0">
                <a:solidFill>
                  <a:schemeClr val="accent2"/>
                </a:solidFill>
                <a:cs typeface="Times New Roman" pitchFamily="18" charset="0"/>
              </a:rPr>
              <a:t>O(</a:t>
            </a:r>
            <a:r>
              <a:rPr lang="en-US" altLang="en-US" sz="2400" kern="0" dirty="0">
                <a:solidFill>
                  <a:schemeClr val="accent2"/>
                </a:solidFill>
                <a:cs typeface="Times New Roman" pitchFamily="18" charset="0"/>
              </a:rPr>
              <a:t>n</a:t>
            </a:r>
            <a:r>
              <a:rPr lang="en-US" altLang="en-US" sz="2400" kern="0" baseline="30000" dirty="0">
                <a:solidFill>
                  <a:schemeClr val="accent2"/>
                </a:solidFill>
                <a:cs typeface="Times New Roman" pitchFamily="18" charset="0"/>
              </a:rPr>
              <a:t>3</a:t>
            </a:r>
            <a:r>
              <a:rPr lang="en-US" altLang="en-US" sz="2400" dirty="0">
                <a:solidFill>
                  <a:schemeClr val="accent2"/>
                </a:solidFill>
                <a:cs typeface="Times New Roman" pitchFamily="18" charset="0"/>
              </a:rPr>
              <a:t>)   </a:t>
            </a:r>
            <a:r>
              <a:rPr lang="en-US" altLang="en-US" sz="2000" dirty="0">
                <a:solidFill>
                  <a:schemeClr val="accent2"/>
                </a:solidFill>
                <a:cs typeface="Times New Roman" pitchFamily="18" charset="0"/>
              </a:rPr>
              <a:t>  </a:t>
            </a:r>
            <a:r>
              <a:rPr lang="en-US" altLang="en-US" sz="2400" dirty="0">
                <a:solidFill>
                  <a:schemeClr val="accent2"/>
                </a:solidFill>
                <a:cs typeface="Times New Roman" pitchFamily="18" charset="0"/>
              </a:rPr>
              <a:t> </a:t>
            </a:r>
            <a:r>
              <a:rPr lang="en-US" altLang="en-US" sz="2400" dirty="0"/>
              <a:t>Stress function is member of class.</a:t>
            </a:r>
          </a:p>
          <a:p>
            <a:pPr marL="0" eaLnBrk="1" hangingPunct="1">
              <a:spcBef>
                <a:spcPct val="0"/>
              </a:spcBef>
            </a:pPr>
            <a:r>
              <a:rPr lang="en-US" altLang="en-US" sz="2400" kern="0" dirty="0">
                <a:solidFill>
                  <a:schemeClr val="accent2"/>
                </a:solidFill>
              </a:rPr>
              <a:t>n</a:t>
            </a:r>
            <a:r>
              <a:rPr lang="en-US" altLang="en-US" sz="2400" kern="0" baseline="30000" dirty="0">
                <a:solidFill>
                  <a:schemeClr val="accent2"/>
                </a:solidFill>
              </a:rPr>
              <a:t>3</a:t>
            </a:r>
            <a:r>
              <a:rPr lang="en-CA" altLang="en-US" sz="2400" kern="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kern="0" dirty="0">
                <a:solidFill>
                  <a:schemeClr val="accent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≠</a:t>
            </a:r>
            <a:r>
              <a:rPr lang="en-US" altLang="en-US" sz="2400" kern="0" dirty="0">
                <a:solidFill>
                  <a:schemeClr val="accent2"/>
                </a:solidFill>
              </a:rPr>
              <a:t> </a:t>
            </a:r>
            <a:r>
              <a:rPr lang="en-US" altLang="en-US" sz="2400" kern="0" dirty="0">
                <a:solidFill>
                  <a:schemeClr val="accent2"/>
                </a:solidFill>
                <a:cs typeface="Times New Roman" pitchFamily="18" charset="0"/>
              </a:rPr>
              <a:t>O(n</a:t>
            </a:r>
            <a:r>
              <a:rPr lang="en-US" altLang="en-US" sz="2400" kern="0" baseline="30000" dirty="0">
                <a:solidFill>
                  <a:schemeClr val="accent2"/>
                </a:solidFill>
                <a:cs typeface="Times New Roman" pitchFamily="18" charset="0"/>
              </a:rPr>
              <a:t>2</a:t>
            </a:r>
            <a:r>
              <a:rPr lang="en-US" altLang="en-US" sz="2400" kern="0" dirty="0">
                <a:solidFill>
                  <a:schemeClr val="accent2"/>
                </a:solidFill>
                <a:cs typeface="Times New Roman" pitchFamily="18" charset="0"/>
              </a:rPr>
              <a:t>)</a:t>
            </a:r>
            <a:r>
              <a:rPr lang="en-US" altLang="en-US" sz="2400" dirty="0"/>
              <a:t>     Not smaller</a:t>
            </a:r>
            <a:endParaRPr lang="en-US" altLang="en-US" sz="2400" kern="0" dirty="0">
              <a:solidFill>
                <a:schemeClr val="accent2"/>
              </a:solidFill>
              <a:cs typeface="Times New Roman" pitchFamily="18" charset="0"/>
            </a:endParaRPr>
          </a:p>
          <a:p>
            <a:pPr marL="0" eaLnBrk="1" hangingPunct="1">
              <a:spcBef>
                <a:spcPct val="0"/>
              </a:spcBef>
            </a:pPr>
            <a:endParaRPr lang="en-CA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2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2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7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7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Notations</a:t>
            </a:r>
            <a:endParaRPr lang="en-CA" altLang="en-US" dirty="0"/>
          </a:p>
        </p:txBody>
      </p:sp>
      <p:graphicFrame>
        <p:nvGraphicFramePr>
          <p:cNvPr id="517123" name="Group 1027"/>
          <p:cNvGraphicFramePr>
            <a:graphicFrameLocks noGrp="1"/>
          </p:cNvGraphicFramePr>
          <p:nvPr/>
        </p:nvGraphicFramePr>
        <p:xfrm>
          <a:off x="990600" y="838200"/>
          <a:ext cx="7467600" cy="3962400"/>
        </p:xfrm>
        <a:graphic>
          <a:graphicData uri="http://schemas.openxmlformats.org/drawingml/2006/table">
            <a:tbl>
              <a:tblPr/>
              <a:tblGrid>
                <a:gridCol w="226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1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5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Theta</a:t>
                      </a:r>
                      <a:endParaRPr kumimoji="0" lang="en-CA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f(n) = </a:t>
                      </a: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θ(g(n))</a:t>
                      </a:r>
                      <a:endParaRPr kumimoji="0" lang="en-CA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f(n) </a:t>
                      </a:r>
                      <a:r>
                        <a:rPr kumimoji="0" lang="en-CA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≈</a:t>
                      </a: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 g(n)</a:t>
                      </a:r>
                      <a:endParaRPr kumimoji="0" lang="en-CA" sz="32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BigOh</a:t>
                      </a:r>
                      <a:endParaRPr kumimoji="0" lang="en-CA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f(n) = </a:t>
                      </a: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O(g(n))</a:t>
                      </a:r>
                      <a:endParaRPr kumimoji="0" lang="en-CA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f(n) </a:t>
                      </a:r>
                      <a:r>
                        <a:rPr kumimoji="0" lang="en-CA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≤</a:t>
                      </a: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 g(n)</a:t>
                      </a:r>
                      <a:endParaRPr kumimoji="0" lang="en-CA" sz="32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Omega</a:t>
                      </a:r>
                      <a:endParaRPr kumimoji="0" lang="en-CA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f(n) = </a:t>
                      </a: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Ω(g(n))</a:t>
                      </a:r>
                      <a:endParaRPr kumimoji="0" lang="en-CA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f(n) </a:t>
                      </a:r>
                      <a:r>
                        <a:rPr kumimoji="0" lang="en-CA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≥</a:t>
                      </a: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c g(n)</a:t>
                      </a:r>
                      <a:endParaRPr kumimoji="0" lang="en-CA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Little Oh</a:t>
                      </a:r>
                      <a:endParaRPr kumimoji="0" lang="en-CA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f(n) = </a:t>
                      </a: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o(g(n))</a:t>
                      </a:r>
                      <a:endParaRPr kumimoji="0" lang="en-CA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f(n) ≪ </a:t>
                      </a: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 g(n)</a:t>
                      </a:r>
                      <a:endParaRPr kumimoji="0" lang="en-CA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Little Omega</a:t>
                      </a:r>
                      <a:endParaRPr kumimoji="0" lang="en-CA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f(n) = </a:t>
                      </a: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ω(g(n))</a:t>
                      </a:r>
                      <a:endParaRPr kumimoji="0" lang="en-CA" sz="32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f(n) &gt;&gt; </a:t>
                      </a: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 g(n)</a:t>
                      </a:r>
                      <a:endParaRPr kumimoji="0" lang="en-CA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Rectangle 3">
            <a:extLst>
              <a:ext uri="{FF2B5EF4-FFF2-40B4-BE49-F238E27FC236}">
                <a16:creationId xmlns:a16="http://schemas.microsoft.com/office/drawing/2014/main" id="{F736FAA7-E1B9-A41B-AD6A-B8DE5D8DA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876800"/>
            <a:ext cx="7848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eaLnBrk="1" hangingPunct="1"/>
            <a:r>
              <a:rPr lang="en-US" altLang="en-US" sz="2400" kern="0" dirty="0">
                <a:solidFill>
                  <a:schemeClr val="accent2"/>
                </a:solidFill>
              </a:rPr>
              <a:t>n</a:t>
            </a:r>
            <a:r>
              <a:rPr lang="en-US" altLang="en-US" sz="2400" kern="0" baseline="30000" dirty="0">
                <a:solidFill>
                  <a:schemeClr val="accent2"/>
                </a:solidFill>
              </a:rPr>
              <a:t>3</a:t>
            </a:r>
            <a:r>
              <a:rPr lang="en-US" altLang="en-US" sz="2400" kern="0" dirty="0">
                <a:solidFill>
                  <a:schemeClr val="accent2"/>
                </a:solidFill>
              </a:rPr>
              <a:t> = </a:t>
            </a:r>
            <a:r>
              <a:rPr lang="en-US" sz="2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altLang="en-US" sz="2400" kern="0" dirty="0">
                <a:solidFill>
                  <a:schemeClr val="accent2"/>
                </a:solidFill>
                <a:cs typeface="Times New Roman" pitchFamily="18" charset="0"/>
              </a:rPr>
              <a:t>(n</a:t>
            </a:r>
            <a:r>
              <a:rPr lang="en-US" altLang="en-US" sz="2400" kern="0" baseline="30000" dirty="0">
                <a:solidFill>
                  <a:schemeClr val="accent2"/>
                </a:solidFill>
                <a:cs typeface="Times New Roman" pitchFamily="18" charset="0"/>
              </a:rPr>
              <a:t>2</a:t>
            </a:r>
            <a:r>
              <a:rPr lang="en-US" altLang="en-US" sz="2400" kern="0" dirty="0">
                <a:solidFill>
                  <a:schemeClr val="accent2"/>
                </a:solidFill>
                <a:cs typeface="Times New Roman" pitchFamily="18" charset="0"/>
              </a:rPr>
              <a:t>) </a:t>
            </a:r>
            <a:r>
              <a:rPr lang="en-US" altLang="en-US" sz="2400" dirty="0"/>
              <a:t>      Bigger</a:t>
            </a:r>
            <a:endParaRPr lang="en-US" altLang="en-US" sz="2400" kern="0" dirty="0">
              <a:solidFill>
                <a:schemeClr val="accent2"/>
              </a:solidFill>
              <a:cs typeface="Times New Roman" pitchFamily="18" charset="0"/>
            </a:endParaRPr>
          </a:p>
          <a:p>
            <a:pPr marL="0" eaLnBrk="1" hangingPunct="1">
              <a:spcBef>
                <a:spcPct val="0"/>
              </a:spcBef>
            </a:pPr>
            <a:r>
              <a:rPr lang="en-US" altLang="en-US" sz="2400" kern="0" dirty="0">
                <a:solidFill>
                  <a:schemeClr val="accent2"/>
                </a:solidFill>
              </a:rPr>
              <a:t>n</a:t>
            </a:r>
            <a:r>
              <a:rPr lang="en-US" altLang="en-US" sz="2400" kern="0" baseline="30000" dirty="0">
                <a:solidFill>
                  <a:schemeClr val="accent2"/>
                </a:solidFill>
              </a:rPr>
              <a:t>3</a:t>
            </a:r>
            <a:r>
              <a:rPr lang="en-US" altLang="en-US" sz="2400" kern="0" dirty="0">
                <a:solidFill>
                  <a:schemeClr val="accent2"/>
                </a:solidFill>
              </a:rPr>
              <a:t> </a:t>
            </a:r>
            <a:r>
              <a:rPr lang="en-CA" sz="2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≥</a:t>
            </a:r>
            <a:r>
              <a:rPr lang="en-CA" altLang="en-US" sz="2400" dirty="0">
                <a:solidFill>
                  <a:schemeClr val="accent2"/>
                </a:solidFill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altLang="en-US" sz="2400" dirty="0">
                <a:solidFill>
                  <a:schemeClr val="accent2"/>
                </a:solidFill>
                <a:cs typeface="Times New Roman" pitchFamily="18" charset="0"/>
              </a:rPr>
              <a:t>(g(n))    </a:t>
            </a:r>
            <a:r>
              <a:rPr lang="en-US" altLang="en-US" sz="2400" dirty="0"/>
              <a:t>Stresses one function dominating another.</a:t>
            </a:r>
          </a:p>
          <a:p>
            <a:pPr marL="0" eaLnBrk="1" hangingPunct="1">
              <a:spcBef>
                <a:spcPct val="0"/>
              </a:spcBef>
            </a:pPr>
            <a:r>
              <a:rPr lang="en-US" altLang="en-US" sz="2400" kern="0" dirty="0">
                <a:solidFill>
                  <a:schemeClr val="accent2"/>
                </a:solidFill>
              </a:rPr>
              <a:t>n</a:t>
            </a:r>
            <a:r>
              <a:rPr lang="en-US" altLang="en-US" sz="2400" kern="0" baseline="30000" dirty="0">
                <a:solidFill>
                  <a:schemeClr val="accent2"/>
                </a:solidFill>
              </a:rPr>
              <a:t>3 </a:t>
            </a:r>
            <a:r>
              <a:rPr lang="en-US" altLang="en-US" sz="2400" dirty="0">
                <a:solidFill>
                  <a:schemeClr val="accent2"/>
                </a:solidFill>
                <a:latin typeface="Symbol" pitchFamily="18" charset="2"/>
              </a:rPr>
              <a:t>Î </a:t>
            </a:r>
            <a:r>
              <a:rPr lang="en-US" sz="2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altLang="en-US" sz="2400" dirty="0">
                <a:solidFill>
                  <a:schemeClr val="accent2"/>
                </a:solidFill>
                <a:cs typeface="Times New Roman" pitchFamily="18" charset="0"/>
              </a:rPr>
              <a:t>(</a:t>
            </a:r>
            <a:r>
              <a:rPr lang="en-US" altLang="en-US" sz="2400" kern="0" dirty="0">
                <a:solidFill>
                  <a:schemeClr val="accent2"/>
                </a:solidFill>
                <a:cs typeface="Times New Roman" pitchFamily="18" charset="0"/>
              </a:rPr>
              <a:t>n</a:t>
            </a:r>
            <a:r>
              <a:rPr lang="en-US" altLang="en-US" sz="2400" kern="0" baseline="30000" dirty="0">
                <a:solidFill>
                  <a:schemeClr val="accent2"/>
                </a:solidFill>
                <a:cs typeface="Times New Roman" pitchFamily="18" charset="0"/>
              </a:rPr>
              <a:t>2</a:t>
            </a:r>
            <a:r>
              <a:rPr lang="en-US" altLang="en-US" sz="2400" dirty="0">
                <a:solidFill>
                  <a:schemeClr val="accent2"/>
                </a:solidFill>
                <a:cs typeface="Times New Roman" pitchFamily="18" charset="0"/>
              </a:rPr>
              <a:t>)       </a:t>
            </a:r>
            <a:r>
              <a:rPr lang="en-US" altLang="en-US" sz="2400" dirty="0"/>
              <a:t>Stress function is member of class.</a:t>
            </a:r>
          </a:p>
          <a:p>
            <a:pPr marL="0" eaLnBrk="1" hangingPunct="1">
              <a:spcBef>
                <a:spcPct val="0"/>
              </a:spcBef>
            </a:pPr>
            <a:r>
              <a:rPr lang="en-US" altLang="en-US" sz="2400" kern="0" dirty="0">
                <a:solidFill>
                  <a:schemeClr val="accent2"/>
                </a:solidFill>
              </a:rPr>
              <a:t>n</a:t>
            </a:r>
            <a:r>
              <a:rPr lang="en-US" altLang="en-US" sz="2400" kern="0" baseline="30000" dirty="0">
                <a:solidFill>
                  <a:schemeClr val="accent2"/>
                </a:solidFill>
              </a:rPr>
              <a:t>2 </a:t>
            </a:r>
            <a:r>
              <a:rPr lang="el-GR" altLang="en-US" sz="2400" kern="0" dirty="0">
                <a:solidFill>
                  <a:schemeClr val="accent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≠</a:t>
            </a:r>
            <a:r>
              <a:rPr lang="en-CA" altLang="en-US" sz="2400" kern="0" dirty="0">
                <a:solidFill>
                  <a:schemeClr val="accent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altLang="en-US" sz="2400" kern="0" dirty="0">
                <a:solidFill>
                  <a:schemeClr val="accent2"/>
                </a:solidFill>
                <a:cs typeface="Times New Roman" pitchFamily="18" charset="0"/>
              </a:rPr>
              <a:t>(n</a:t>
            </a:r>
            <a:r>
              <a:rPr lang="en-US" altLang="en-US" sz="2400" kern="0" baseline="30000" dirty="0">
                <a:solidFill>
                  <a:schemeClr val="accent2"/>
                </a:solidFill>
                <a:cs typeface="Times New Roman" pitchFamily="18" charset="0"/>
              </a:rPr>
              <a:t>3</a:t>
            </a:r>
            <a:r>
              <a:rPr lang="en-US" altLang="en-US" sz="2400" kern="0" dirty="0">
                <a:solidFill>
                  <a:schemeClr val="accent2"/>
                </a:solidFill>
                <a:cs typeface="Times New Roman" pitchFamily="18" charset="0"/>
              </a:rPr>
              <a:t>)       </a:t>
            </a:r>
            <a:r>
              <a:rPr lang="en-US" altLang="en-US" sz="2400" dirty="0"/>
              <a:t> Not bigger</a:t>
            </a:r>
            <a:endParaRPr lang="en-US" altLang="en-US" sz="2400" kern="0" dirty="0">
              <a:solidFill>
                <a:schemeClr val="accent2"/>
              </a:solidFill>
              <a:cs typeface="Times New Roman" pitchFamily="18" charset="0"/>
            </a:endParaRPr>
          </a:p>
          <a:p>
            <a:pPr marL="0" eaLnBrk="1" hangingPunct="1">
              <a:spcBef>
                <a:spcPct val="0"/>
              </a:spcBef>
            </a:pPr>
            <a:endParaRPr lang="en-CA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796249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Notations</a:t>
            </a:r>
            <a:endParaRPr lang="en-CA" altLang="en-US" dirty="0"/>
          </a:p>
        </p:txBody>
      </p:sp>
      <p:graphicFrame>
        <p:nvGraphicFramePr>
          <p:cNvPr id="517123" name="Group 1027"/>
          <p:cNvGraphicFramePr>
            <a:graphicFrameLocks noGrp="1"/>
          </p:cNvGraphicFramePr>
          <p:nvPr/>
        </p:nvGraphicFramePr>
        <p:xfrm>
          <a:off x="990600" y="838200"/>
          <a:ext cx="7467600" cy="3962400"/>
        </p:xfrm>
        <a:graphic>
          <a:graphicData uri="http://schemas.openxmlformats.org/drawingml/2006/table">
            <a:tbl>
              <a:tblPr/>
              <a:tblGrid>
                <a:gridCol w="226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1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5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Theta</a:t>
                      </a:r>
                      <a:endParaRPr kumimoji="0" lang="en-CA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f(n) = </a:t>
                      </a: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θ(g(n))</a:t>
                      </a:r>
                      <a:endParaRPr kumimoji="0" lang="en-CA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f(n) </a:t>
                      </a:r>
                      <a:r>
                        <a:rPr kumimoji="0" lang="en-CA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≈</a:t>
                      </a: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 g(n)</a:t>
                      </a:r>
                      <a:endParaRPr kumimoji="0" lang="en-CA" sz="32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BigOh</a:t>
                      </a:r>
                      <a:endParaRPr kumimoji="0" lang="en-CA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f(n) = </a:t>
                      </a: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O(g(n))</a:t>
                      </a:r>
                      <a:endParaRPr kumimoji="0" lang="en-CA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f(n) </a:t>
                      </a:r>
                      <a:r>
                        <a:rPr kumimoji="0" lang="en-CA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≤</a:t>
                      </a: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 g(n)</a:t>
                      </a:r>
                      <a:endParaRPr kumimoji="0" lang="en-CA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Omega</a:t>
                      </a:r>
                      <a:endParaRPr kumimoji="0" lang="en-CA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f(n) = </a:t>
                      </a: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Ω(g(n))</a:t>
                      </a:r>
                      <a:endParaRPr kumimoji="0" lang="en-CA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f(n) </a:t>
                      </a:r>
                      <a:r>
                        <a:rPr kumimoji="0" lang="en-CA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≥</a:t>
                      </a: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c g(n)</a:t>
                      </a:r>
                      <a:endParaRPr kumimoji="0" lang="en-CA" sz="32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Little Oh</a:t>
                      </a:r>
                      <a:endParaRPr kumimoji="0" lang="en-CA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f(n) = </a:t>
                      </a: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o(g(n))</a:t>
                      </a:r>
                      <a:endParaRPr kumimoji="0" lang="en-CA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f(n) ≪ </a:t>
                      </a: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 g(n)</a:t>
                      </a:r>
                      <a:endParaRPr kumimoji="0" lang="en-CA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Little Omega</a:t>
                      </a:r>
                      <a:endParaRPr kumimoji="0" lang="en-CA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f(n) = </a:t>
                      </a: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ω(g(n))</a:t>
                      </a:r>
                      <a:endParaRPr kumimoji="0" lang="en-CA" sz="32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f(n) &gt;&gt; </a:t>
                      </a: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 g(n)</a:t>
                      </a:r>
                      <a:endParaRPr kumimoji="0" lang="en-CA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Rectangle 3">
            <a:extLst>
              <a:ext uri="{FF2B5EF4-FFF2-40B4-BE49-F238E27FC236}">
                <a16:creationId xmlns:a16="http://schemas.microsoft.com/office/drawing/2014/main" id="{F736FAA7-E1B9-A41B-AD6A-B8DE5D8DA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876800"/>
            <a:ext cx="7848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eaLnBrk="1" hangingPunct="1"/>
            <a:r>
              <a:rPr lang="en-US" altLang="en-US" sz="2400" kern="0" dirty="0">
                <a:solidFill>
                  <a:schemeClr val="accent2"/>
                </a:solidFill>
              </a:rPr>
              <a:t>n</a:t>
            </a:r>
            <a:r>
              <a:rPr lang="en-US" altLang="en-US" sz="2400" kern="0" baseline="30000" dirty="0">
                <a:solidFill>
                  <a:schemeClr val="accent2"/>
                </a:solidFill>
              </a:rPr>
              <a:t>2</a:t>
            </a:r>
            <a:r>
              <a:rPr lang="en-US" altLang="en-US" sz="2400" kern="0" dirty="0">
                <a:solidFill>
                  <a:schemeClr val="accent2"/>
                </a:solidFill>
              </a:rPr>
              <a:t> = </a:t>
            </a:r>
            <a:r>
              <a:rPr lang="en-US" altLang="en-US" sz="2400" kern="0" dirty="0">
                <a:solidFill>
                  <a:schemeClr val="accent2"/>
                </a:solidFill>
                <a:cs typeface="Times New Roman" pitchFamily="18" charset="0"/>
              </a:rPr>
              <a:t>o(n</a:t>
            </a:r>
            <a:r>
              <a:rPr lang="en-US" altLang="en-US" sz="2400" kern="0" baseline="30000" dirty="0">
                <a:solidFill>
                  <a:schemeClr val="accent2"/>
                </a:solidFill>
                <a:cs typeface="Times New Roman" pitchFamily="18" charset="0"/>
              </a:rPr>
              <a:t>3</a:t>
            </a:r>
            <a:r>
              <a:rPr lang="en-US" altLang="en-US" sz="2400" kern="0" dirty="0">
                <a:solidFill>
                  <a:schemeClr val="accent2"/>
                </a:solidFill>
                <a:cs typeface="Times New Roman" pitchFamily="18" charset="0"/>
              </a:rPr>
              <a:t>)</a:t>
            </a:r>
            <a:r>
              <a:rPr lang="en-US" altLang="en-US" sz="2400" dirty="0"/>
              <a:t>      Much smaller</a:t>
            </a:r>
            <a:endParaRPr lang="en-US" altLang="en-US" sz="2400" kern="0" dirty="0">
              <a:solidFill>
                <a:schemeClr val="accent2"/>
              </a:solidFill>
              <a:cs typeface="Times New Roman" pitchFamily="18" charset="0"/>
            </a:endParaRPr>
          </a:p>
          <a:p>
            <a:pPr marL="0" eaLnBrk="1" hangingPunct="1">
              <a:spcBef>
                <a:spcPct val="0"/>
              </a:spcBef>
            </a:pPr>
            <a:r>
              <a:rPr lang="en-US" altLang="en-US" sz="2400" kern="0" dirty="0">
                <a:solidFill>
                  <a:schemeClr val="accent2"/>
                </a:solidFill>
              </a:rPr>
              <a:t>n</a:t>
            </a:r>
            <a:r>
              <a:rPr lang="en-US" altLang="en-US" sz="2400" kern="0" baseline="30000" dirty="0">
                <a:solidFill>
                  <a:schemeClr val="accent2"/>
                </a:solidFill>
              </a:rPr>
              <a:t>2 </a:t>
            </a:r>
            <a:r>
              <a:rPr lang="en-CA" altLang="en-US" sz="2400" dirty="0">
                <a:solidFill>
                  <a:schemeClr val="accent2"/>
                </a:solidFill>
                <a:cs typeface="Times New Roman" pitchFamily="18" charset="0"/>
              </a:rPr>
              <a:t>≪</a:t>
            </a:r>
            <a:r>
              <a:rPr lang="en-US" altLang="en-US" sz="2400" dirty="0">
                <a:solidFill>
                  <a:schemeClr val="accent2"/>
                </a:solidFill>
              </a:rPr>
              <a:t> </a:t>
            </a:r>
            <a:r>
              <a:rPr lang="en-US" altLang="en-US" sz="2400" dirty="0">
                <a:solidFill>
                  <a:schemeClr val="accent2"/>
                </a:solidFill>
                <a:cs typeface="Times New Roman" pitchFamily="18" charset="0"/>
              </a:rPr>
              <a:t>o(</a:t>
            </a:r>
            <a:r>
              <a:rPr lang="en-US" altLang="en-US" sz="2400" kern="0" dirty="0">
                <a:solidFill>
                  <a:schemeClr val="accent2"/>
                </a:solidFill>
                <a:cs typeface="Times New Roman" pitchFamily="18" charset="0"/>
              </a:rPr>
              <a:t>n</a:t>
            </a:r>
            <a:r>
              <a:rPr lang="en-US" altLang="en-US" sz="2400" kern="0" baseline="30000" dirty="0">
                <a:solidFill>
                  <a:schemeClr val="accent2"/>
                </a:solidFill>
                <a:cs typeface="Times New Roman" pitchFamily="18" charset="0"/>
              </a:rPr>
              <a:t>3</a:t>
            </a:r>
            <a:r>
              <a:rPr lang="en-US" altLang="en-US" sz="2400" dirty="0">
                <a:solidFill>
                  <a:schemeClr val="accent2"/>
                </a:solidFill>
                <a:cs typeface="Times New Roman" pitchFamily="18" charset="0"/>
              </a:rPr>
              <a:t>)    </a:t>
            </a:r>
            <a:r>
              <a:rPr lang="en-US" altLang="en-US" sz="2400" dirty="0"/>
              <a:t>Stresses one function dominating another.</a:t>
            </a:r>
          </a:p>
          <a:p>
            <a:pPr marL="0" eaLnBrk="1" hangingPunct="1">
              <a:spcBef>
                <a:spcPct val="0"/>
              </a:spcBef>
            </a:pPr>
            <a:r>
              <a:rPr lang="en-US" altLang="en-US" sz="2400" kern="0" dirty="0">
                <a:solidFill>
                  <a:schemeClr val="accent2"/>
                </a:solidFill>
              </a:rPr>
              <a:t>n</a:t>
            </a:r>
            <a:r>
              <a:rPr lang="en-US" altLang="en-US" sz="2400" kern="0" baseline="30000" dirty="0">
                <a:solidFill>
                  <a:schemeClr val="accent2"/>
                </a:solidFill>
              </a:rPr>
              <a:t>2 </a:t>
            </a:r>
            <a:r>
              <a:rPr lang="en-US" altLang="en-US" sz="2400" dirty="0" err="1">
                <a:solidFill>
                  <a:schemeClr val="accent2"/>
                </a:solidFill>
                <a:latin typeface="Symbol" pitchFamily="18" charset="2"/>
              </a:rPr>
              <a:t>Î</a:t>
            </a:r>
            <a:r>
              <a:rPr lang="en-US" altLang="en-US" sz="2400" dirty="0" err="1">
                <a:solidFill>
                  <a:schemeClr val="accent2"/>
                </a:solidFill>
                <a:cs typeface="Times New Roman" pitchFamily="18" charset="0"/>
              </a:rPr>
              <a:t>o</a:t>
            </a:r>
            <a:r>
              <a:rPr lang="en-US" altLang="en-US" sz="2400" dirty="0">
                <a:solidFill>
                  <a:schemeClr val="accent2"/>
                </a:solidFill>
                <a:cs typeface="Times New Roman" pitchFamily="18" charset="0"/>
              </a:rPr>
              <a:t>(</a:t>
            </a:r>
            <a:r>
              <a:rPr lang="en-US" altLang="en-US" sz="2400" kern="0" dirty="0">
                <a:solidFill>
                  <a:schemeClr val="accent2"/>
                </a:solidFill>
                <a:cs typeface="Times New Roman" pitchFamily="18" charset="0"/>
              </a:rPr>
              <a:t>n</a:t>
            </a:r>
            <a:r>
              <a:rPr lang="en-US" altLang="en-US" sz="2400" kern="0" baseline="30000" dirty="0">
                <a:solidFill>
                  <a:schemeClr val="accent2"/>
                </a:solidFill>
                <a:cs typeface="Times New Roman" pitchFamily="18" charset="0"/>
              </a:rPr>
              <a:t>3</a:t>
            </a:r>
            <a:r>
              <a:rPr lang="en-US" altLang="en-US" sz="2400" dirty="0">
                <a:solidFill>
                  <a:schemeClr val="accent2"/>
                </a:solidFill>
                <a:cs typeface="Times New Roman" pitchFamily="18" charset="0"/>
              </a:rPr>
              <a:t>)       </a:t>
            </a:r>
            <a:r>
              <a:rPr lang="en-US" altLang="en-US" sz="2400" dirty="0"/>
              <a:t>Stress function is member of class.</a:t>
            </a:r>
          </a:p>
          <a:p>
            <a:pPr marL="0" eaLnBrk="1" hangingPunct="1">
              <a:spcBef>
                <a:spcPct val="0"/>
              </a:spcBef>
            </a:pPr>
            <a:r>
              <a:rPr lang="en-US" altLang="en-US" sz="2400" kern="0" dirty="0">
                <a:solidFill>
                  <a:schemeClr val="accent2"/>
                </a:solidFill>
              </a:rPr>
              <a:t>n</a:t>
            </a:r>
            <a:r>
              <a:rPr lang="en-US" altLang="en-US" sz="2400" kern="0" baseline="30000" dirty="0">
                <a:solidFill>
                  <a:schemeClr val="accent2"/>
                </a:solidFill>
              </a:rPr>
              <a:t>3</a:t>
            </a:r>
            <a:r>
              <a:rPr lang="en-CA" altLang="en-US" sz="2400" kern="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kern="0" dirty="0">
                <a:solidFill>
                  <a:schemeClr val="accent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≠</a:t>
            </a:r>
            <a:r>
              <a:rPr lang="en-US" altLang="en-US" sz="2400" kern="0" dirty="0">
                <a:solidFill>
                  <a:schemeClr val="accent2"/>
                </a:solidFill>
              </a:rPr>
              <a:t> </a:t>
            </a:r>
            <a:r>
              <a:rPr lang="en-US" altLang="en-US" sz="2400" kern="0" dirty="0">
                <a:solidFill>
                  <a:schemeClr val="accent2"/>
                </a:solidFill>
                <a:cs typeface="Times New Roman" pitchFamily="18" charset="0"/>
              </a:rPr>
              <a:t>o(n</a:t>
            </a:r>
            <a:r>
              <a:rPr lang="en-US" altLang="en-US" sz="2400" kern="0" baseline="30000" dirty="0">
                <a:solidFill>
                  <a:schemeClr val="accent2"/>
                </a:solidFill>
                <a:cs typeface="Times New Roman" pitchFamily="18" charset="0"/>
              </a:rPr>
              <a:t>3</a:t>
            </a:r>
            <a:r>
              <a:rPr lang="en-US" altLang="en-US" sz="2400" kern="0" dirty="0">
                <a:solidFill>
                  <a:schemeClr val="accent2"/>
                </a:solidFill>
                <a:cs typeface="Times New Roman" pitchFamily="18" charset="0"/>
              </a:rPr>
              <a:t>)</a:t>
            </a:r>
            <a:r>
              <a:rPr lang="en-US" altLang="en-US" sz="2400" dirty="0"/>
              <a:t>      Not much smaller</a:t>
            </a:r>
            <a:endParaRPr lang="en-US" altLang="en-US" sz="2400" kern="0" dirty="0">
              <a:solidFill>
                <a:schemeClr val="accent2"/>
              </a:solidFill>
              <a:cs typeface="Times New Roman" pitchFamily="18" charset="0"/>
            </a:endParaRPr>
          </a:p>
          <a:p>
            <a:pPr marL="0" eaLnBrk="1" hangingPunct="1">
              <a:spcBef>
                <a:spcPct val="0"/>
              </a:spcBef>
            </a:pPr>
            <a:endParaRPr lang="en-CA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28015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FEA5240-6252-54CE-9E2D-819E78496B77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703263"/>
            <a:ext cx="6324600" cy="3106693"/>
            <a:chOff x="838200" y="703560"/>
            <a:chExt cx="6324600" cy="3106396"/>
          </a:xfrm>
        </p:grpSpPr>
        <p:sp>
          <p:nvSpPr>
            <p:cNvPr id="3" name="Rectangle 5">
              <a:extLst>
                <a:ext uri="{FF2B5EF4-FFF2-40B4-BE49-F238E27FC236}">
                  <a16:creationId xmlns:a16="http://schemas.microsoft.com/office/drawing/2014/main" id="{B8D8B636-D2D8-5203-CF8F-4906C640BA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2200" y="703560"/>
              <a:ext cx="4800600" cy="27384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4" name="Text Box 6">
              <a:extLst>
                <a:ext uri="{FF2B5EF4-FFF2-40B4-BE49-F238E27FC236}">
                  <a16:creationId xmlns:a16="http://schemas.microsoft.com/office/drawing/2014/main" id="{FB0C858E-B47C-71DA-9C9A-3AAD361AEF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4330" y="3348335"/>
              <a:ext cx="338554" cy="461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n</a:t>
              </a:r>
            </a:p>
          </p:txBody>
        </p:sp>
        <p:sp>
          <p:nvSpPr>
            <p:cNvPr id="5" name="Text Box 7">
              <a:extLst>
                <a:ext uri="{FF2B5EF4-FFF2-40B4-BE49-F238E27FC236}">
                  <a16:creationId xmlns:a16="http://schemas.microsoft.com/office/drawing/2014/main" id="{056CBCEF-A2F2-5FA3-F203-DA6628D9BE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8200" y="1341735"/>
              <a:ext cx="1752600" cy="8309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Growth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f(n)</a:t>
              </a:r>
            </a:p>
          </p:txBody>
        </p:sp>
      </p:grpSp>
      <p:sp>
        <p:nvSpPr>
          <p:cNvPr id="6" name="Rectangle 2">
            <a:extLst>
              <a:ext uri="{FF2B5EF4-FFF2-40B4-BE49-F238E27FC236}">
                <a16:creationId xmlns:a16="http://schemas.microsoft.com/office/drawing/2014/main" id="{F53FC314-403C-7B3E-7EDA-F8809B9BFE70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76200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/>
                <a:ea typeface="+mj-ea"/>
                <a:cs typeface="+mj-cs"/>
              </a:rPr>
              <a:t>Growth Rates</a:t>
            </a:r>
            <a:endParaRPr kumimoji="0" lang="en-CA" altLang="en-US" sz="36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/>
              <a:ea typeface="+mj-ea"/>
              <a:cs typeface="+mj-cs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601E620-A975-5485-441C-A52C8E6AF15B}"/>
              </a:ext>
            </a:extLst>
          </p:cNvPr>
          <p:cNvGrpSpPr>
            <a:grpSpLocks/>
          </p:cNvGrpSpPr>
          <p:nvPr/>
        </p:nvGrpSpPr>
        <p:grpSpPr bwMode="auto">
          <a:xfrm>
            <a:off x="2751138" y="2844800"/>
            <a:ext cx="4335462" cy="522288"/>
            <a:chOff x="2751138" y="2844114"/>
            <a:chExt cx="4335462" cy="523220"/>
          </a:xfrm>
        </p:grpSpPr>
        <p:cxnSp>
          <p:nvCxnSpPr>
            <p:cNvPr id="8" name="Straight Connector 10">
              <a:extLst>
                <a:ext uri="{FF2B5EF4-FFF2-40B4-BE49-F238E27FC236}">
                  <a16:creationId xmlns:a16="http://schemas.microsoft.com/office/drawing/2014/main" id="{660919D9-4494-7CA6-C10E-D5C0B742AF5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751138" y="3294063"/>
              <a:ext cx="4267200" cy="0"/>
            </a:xfrm>
            <a:prstGeom prst="line">
              <a:avLst/>
            </a:prstGeom>
            <a:noFill/>
            <a:ln w="38100" cap="sq" algn="ctr">
              <a:solidFill>
                <a:srgbClr val="93856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" name="Text Box 10">
              <a:extLst>
                <a:ext uri="{FF2B5EF4-FFF2-40B4-BE49-F238E27FC236}">
                  <a16:creationId xmlns:a16="http://schemas.microsoft.com/office/drawing/2014/main" id="{2C2C37CC-F4D6-0BB3-870E-B9B49123FF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53066" y="2844114"/>
              <a:ext cx="733534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274320" rIns="274320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93856D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5</a:t>
              </a:r>
            </a:p>
          </p:txBody>
        </p:sp>
      </p:grpSp>
      <p:sp>
        <p:nvSpPr>
          <p:cNvPr id="22" name="Text Box 4">
            <a:extLst>
              <a:ext uri="{FF2B5EF4-FFF2-40B4-BE49-F238E27FC236}">
                <a16:creationId xmlns:a16="http://schemas.microsoft.com/office/drawing/2014/main" id="{3743D9D4-5F5C-7B31-E37D-94D324E830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3188" y="4572000"/>
            <a:ext cx="2677336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1,000,000,000,000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0.0000000000001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-5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8 + sin(n)</a:t>
            </a:r>
            <a:endParaRPr kumimoji="0" lang="en-CA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00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4" name="Text Box 17">
            <a:extLst>
              <a:ext uri="{FF2B5EF4-FFF2-40B4-BE49-F238E27FC236}">
                <a16:creationId xmlns:a16="http://schemas.microsoft.com/office/drawing/2014/main" id="{75EC97AD-8EAA-A8C3-3109-0ECEED452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514850"/>
            <a:ext cx="6331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Yes</a:t>
            </a:r>
          </a:p>
        </p:txBody>
      </p:sp>
      <p:sp>
        <p:nvSpPr>
          <p:cNvPr id="35" name="Text Box 18">
            <a:extLst>
              <a:ext uri="{FF2B5EF4-FFF2-40B4-BE49-F238E27FC236}">
                <a16:creationId xmlns:a16="http://schemas.microsoft.com/office/drawing/2014/main" id="{AC5C77B4-5C90-11F6-7BFE-E68A4BBCC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925292"/>
            <a:ext cx="6331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Yes</a:t>
            </a:r>
          </a:p>
        </p:txBody>
      </p:sp>
      <p:sp>
        <p:nvSpPr>
          <p:cNvPr id="36" name="Text Box 19">
            <a:extLst>
              <a:ext uri="{FF2B5EF4-FFF2-40B4-BE49-F238E27FC236}">
                <a16:creationId xmlns:a16="http://schemas.microsoft.com/office/drawing/2014/main" id="{1315E0AD-4B89-5737-20A9-5A9213D94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322611"/>
            <a:ext cx="6331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Yes</a:t>
            </a:r>
          </a:p>
        </p:txBody>
      </p:sp>
      <p:sp>
        <p:nvSpPr>
          <p:cNvPr id="37" name="Text Box 20">
            <a:extLst>
              <a:ext uri="{FF2B5EF4-FFF2-40B4-BE49-F238E27FC236}">
                <a16:creationId xmlns:a16="http://schemas.microsoft.com/office/drawing/2014/main" id="{4DE9A60C-10AA-F0E9-17AD-3A50182033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712847"/>
            <a:ext cx="5613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</a:t>
            </a:r>
          </a:p>
        </p:txBody>
      </p:sp>
      <p:sp>
        <p:nvSpPr>
          <p:cNvPr id="38" name="Text Box 21">
            <a:extLst>
              <a:ext uri="{FF2B5EF4-FFF2-40B4-BE49-F238E27FC236}">
                <a16:creationId xmlns:a16="http://schemas.microsoft.com/office/drawing/2014/main" id="{5E703168-61F8-B919-845C-54366168F9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6017647"/>
            <a:ext cx="5613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E1940127-AD12-4051-D00E-24994A481F2E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4572000"/>
            <a:ext cx="8283575" cy="2301875"/>
            <a:chOff x="398" y="2016"/>
            <a:chExt cx="5218" cy="1450"/>
          </a:xfrm>
        </p:grpSpPr>
        <p:sp>
          <p:nvSpPr>
            <p:cNvPr id="40" name="Text Box 22">
              <a:extLst>
                <a:ext uri="{FF2B5EF4-FFF2-40B4-BE49-F238E27FC236}">
                  <a16:creationId xmlns:a16="http://schemas.microsoft.com/office/drawing/2014/main" id="{37CFBAF9-C207-52F2-480F-06E10521E1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" y="3175"/>
              <a:ext cx="39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Yes</a:t>
              </a:r>
            </a:p>
          </p:txBody>
        </p:sp>
        <p:grpSp>
          <p:nvGrpSpPr>
            <p:cNvPr id="41" name="Group 32">
              <a:extLst>
                <a:ext uri="{FF2B5EF4-FFF2-40B4-BE49-F238E27FC236}">
                  <a16:creationId xmlns:a16="http://schemas.microsoft.com/office/drawing/2014/main" id="{BCB0ED66-D1CF-005A-7F32-E25D59C45D2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34" y="2543"/>
              <a:ext cx="2398" cy="779"/>
              <a:chOff x="2531" y="1919"/>
              <a:chExt cx="2398" cy="779"/>
            </a:xfrm>
          </p:grpSpPr>
          <p:sp>
            <p:nvSpPr>
              <p:cNvPr id="50" name="Freeform 23">
                <a:extLst>
                  <a:ext uri="{FF2B5EF4-FFF2-40B4-BE49-F238E27FC236}">
                    <a16:creationId xmlns:a16="http://schemas.microsoft.com/office/drawing/2014/main" id="{A58DF8A3-C2D0-C41C-519E-E1B6D69AF1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31" y="1919"/>
                <a:ext cx="1188" cy="727"/>
              </a:xfrm>
              <a:custGeom>
                <a:avLst/>
                <a:gdLst>
                  <a:gd name="T0" fmla="*/ 0 w 1408"/>
                  <a:gd name="T1" fmla="*/ 1062 h 1062"/>
                  <a:gd name="T2" fmla="*/ 1302 w 1408"/>
                  <a:gd name="T3" fmla="*/ 292 h 1062"/>
                  <a:gd name="T4" fmla="*/ 636 w 1408"/>
                  <a:gd name="T5" fmla="*/ 0 h 1062"/>
                  <a:gd name="T6" fmla="*/ 0 60000 65536"/>
                  <a:gd name="T7" fmla="*/ 0 60000 65536"/>
                  <a:gd name="T8" fmla="*/ 0 60000 65536"/>
                  <a:gd name="T9" fmla="*/ 0 w 1408"/>
                  <a:gd name="T10" fmla="*/ 0 h 1062"/>
                  <a:gd name="T11" fmla="*/ 1408 w 1408"/>
                  <a:gd name="T12" fmla="*/ 1062 h 106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08" h="1062">
                    <a:moveTo>
                      <a:pt x="0" y="1062"/>
                    </a:moveTo>
                    <a:cubicBezTo>
                      <a:pt x="217" y="932"/>
                      <a:pt x="1196" y="469"/>
                      <a:pt x="1302" y="292"/>
                    </a:cubicBezTo>
                    <a:cubicBezTo>
                      <a:pt x="1408" y="115"/>
                      <a:pt x="775" y="61"/>
                      <a:pt x="636" y="0"/>
                    </a:cubicBezTo>
                  </a:path>
                </a:pathLst>
              </a:custGeom>
              <a:noFill/>
              <a:ln w="38100" cap="flat" cmpd="sng">
                <a:solidFill>
                  <a:schemeClr val="hlink"/>
                </a:solidFill>
                <a:prstDash val="solid"/>
                <a:round/>
                <a:headEnd type="none" w="med" len="med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1" name="Text Box 24">
                <a:extLst>
                  <a:ext uri="{FF2B5EF4-FFF2-40B4-BE49-F238E27FC236}">
                    <a16:creationId xmlns:a16="http://schemas.microsoft.com/office/drawing/2014/main" id="{BDDE4B4B-54E3-BC77-378F-73237704E4A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63" y="2407"/>
                <a:ext cx="126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Lie in between</a:t>
                </a:r>
                <a:endParaRPr kumimoji="0" lang="en-CA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42" name="Group 31">
              <a:extLst>
                <a:ext uri="{FF2B5EF4-FFF2-40B4-BE49-F238E27FC236}">
                  <a16:creationId xmlns:a16="http://schemas.microsoft.com/office/drawing/2014/main" id="{E423B4A3-7B02-05AE-89DC-1F4E50C1BF2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4" y="2016"/>
              <a:ext cx="1552" cy="1010"/>
              <a:chOff x="1104" y="3216"/>
              <a:chExt cx="1552" cy="1010"/>
            </a:xfrm>
          </p:grpSpPr>
          <p:sp>
            <p:nvSpPr>
              <p:cNvPr id="45" name="Line 25">
                <a:extLst>
                  <a:ext uri="{FF2B5EF4-FFF2-40B4-BE49-F238E27FC236}">
                    <a16:creationId xmlns:a16="http://schemas.microsoft.com/office/drawing/2014/main" id="{2752A4D3-CC7B-73EB-80FB-E97D11441D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04" y="3216"/>
                <a:ext cx="0" cy="100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6" name="Freeform 27">
                <a:extLst>
                  <a:ext uri="{FF2B5EF4-FFF2-40B4-BE49-F238E27FC236}">
                    <a16:creationId xmlns:a16="http://schemas.microsoft.com/office/drawing/2014/main" id="{A5A145B1-1861-F804-FAD1-08CC051DA3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4" y="4224"/>
                <a:ext cx="1552" cy="2"/>
              </a:xfrm>
              <a:custGeom>
                <a:avLst/>
                <a:gdLst>
                  <a:gd name="T0" fmla="*/ 0 w 1552"/>
                  <a:gd name="T1" fmla="*/ 0 h 2"/>
                  <a:gd name="T2" fmla="*/ 1552 w 1552"/>
                  <a:gd name="T3" fmla="*/ 2 h 2"/>
                  <a:gd name="T4" fmla="*/ 0 60000 65536"/>
                  <a:gd name="T5" fmla="*/ 0 60000 65536"/>
                  <a:gd name="T6" fmla="*/ 0 w 1552"/>
                  <a:gd name="T7" fmla="*/ 0 h 2"/>
                  <a:gd name="T8" fmla="*/ 1552 w 1552"/>
                  <a:gd name="T9" fmla="*/ 2 h 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552" h="2">
                    <a:moveTo>
                      <a:pt x="0" y="0"/>
                    </a:moveTo>
                    <a:lnTo>
                      <a:pt x="1552" y="2"/>
                    </a:ln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7" name="Freeform 28">
                <a:extLst>
                  <a:ext uri="{FF2B5EF4-FFF2-40B4-BE49-F238E27FC236}">
                    <a16:creationId xmlns:a16="http://schemas.microsoft.com/office/drawing/2014/main" id="{645F8774-125E-6EAE-1D68-9571FB1D48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52" y="3544"/>
                <a:ext cx="1056" cy="208"/>
              </a:xfrm>
              <a:custGeom>
                <a:avLst/>
                <a:gdLst>
                  <a:gd name="T0" fmla="*/ 0 w 1056"/>
                  <a:gd name="T1" fmla="*/ 152 h 208"/>
                  <a:gd name="T2" fmla="*/ 192 w 1056"/>
                  <a:gd name="T3" fmla="*/ 8 h 208"/>
                  <a:gd name="T4" fmla="*/ 384 w 1056"/>
                  <a:gd name="T5" fmla="*/ 200 h 208"/>
                  <a:gd name="T6" fmla="*/ 624 w 1056"/>
                  <a:gd name="T7" fmla="*/ 56 h 208"/>
                  <a:gd name="T8" fmla="*/ 816 w 1056"/>
                  <a:gd name="T9" fmla="*/ 200 h 208"/>
                  <a:gd name="T10" fmla="*/ 1056 w 1056"/>
                  <a:gd name="T11" fmla="*/ 56 h 2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56"/>
                  <a:gd name="T19" fmla="*/ 0 h 208"/>
                  <a:gd name="T20" fmla="*/ 1056 w 1056"/>
                  <a:gd name="T21" fmla="*/ 208 h 2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56" h="208">
                    <a:moveTo>
                      <a:pt x="0" y="152"/>
                    </a:moveTo>
                    <a:cubicBezTo>
                      <a:pt x="64" y="76"/>
                      <a:pt x="128" y="0"/>
                      <a:pt x="192" y="8"/>
                    </a:cubicBezTo>
                    <a:cubicBezTo>
                      <a:pt x="256" y="16"/>
                      <a:pt x="312" y="192"/>
                      <a:pt x="384" y="200"/>
                    </a:cubicBezTo>
                    <a:cubicBezTo>
                      <a:pt x="456" y="208"/>
                      <a:pt x="552" y="56"/>
                      <a:pt x="624" y="56"/>
                    </a:cubicBezTo>
                    <a:cubicBezTo>
                      <a:pt x="696" y="56"/>
                      <a:pt x="744" y="200"/>
                      <a:pt x="816" y="200"/>
                    </a:cubicBezTo>
                    <a:cubicBezTo>
                      <a:pt x="888" y="200"/>
                      <a:pt x="1016" y="80"/>
                      <a:pt x="1056" y="56"/>
                    </a:cubicBez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8" name="Line 29">
                <a:extLst>
                  <a:ext uri="{FF2B5EF4-FFF2-40B4-BE49-F238E27FC236}">
                    <a16:creationId xmlns:a16="http://schemas.microsoft.com/office/drawing/2014/main" id="{AEA2D31C-863B-426F-90AE-9EB08D15DF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52" y="3840"/>
                <a:ext cx="1200" cy="0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9" name="Line 30">
                <a:extLst>
                  <a:ext uri="{FF2B5EF4-FFF2-40B4-BE49-F238E27FC236}">
                    <a16:creationId xmlns:a16="http://schemas.microsoft.com/office/drawing/2014/main" id="{81746247-A602-DDBB-8601-6D47E8AC85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52" y="3456"/>
                <a:ext cx="1200" cy="0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p:grpSp>
        <p:sp>
          <p:nvSpPr>
            <p:cNvPr id="43" name="Text Box 34">
              <a:extLst>
                <a:ext uri="{FF2B5EF4-FFF2-40B4-BE49-F238E27FC236}">
                  <a16:creationId xmlns:a16="http://schemas.microsoft.com/office/drawing/2014/main" id="{976EA6E7-B00E-F48D-2EDC-CADFA5846E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1" y="2467"/>
              <a:ext cx="21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7</a:t>
              </a:r>
            </a:p>
          </p:txBody>
        </p:sp>
        <p:sp>
          <p:nvSpPr>
            <p:cNvPr id="44" name="Text Box 35">
              <a:extLst>
                <a:ext uri="{FF2B5EF4-FFF2-40B4-BE49-F238E27FC236}">
                  <a16:creationId xmlns:a16="http://schemas.microsoft.com/office/drawing/2014/main" id="{75080A47-AA8D-B8B4-BED2-6E5932E034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1" y="2064"/>
              <a:ext cx="21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9</a:t>
              </a:r>
            </a:p>
          </p:txBody>
        </p:sp>
      </p:grpSp>
      <p:sp>
        <p:nvSpPr>
          <p:cNvPr id="52" name="Text Box 37">
            <a:extLst>
              <a:ext uri="{FF2B5EF4-FFF2-40B4-BE49-F238E27FC236}">
                <a16:creationId xmlns:a16="http://schemas.microsoft.com/office/drawing/2014/main" id="{1F1C55E8-9917-78E6-2CC4-372F8C3A5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272" y="3745232"/>
            <a:ext cx="787292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“Constant:”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A function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f(n)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is said to be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Symbol" pitchFamily="18" charset="2"/>
                <a:ea typeface="+mn-ea"/>
                <a:cs typeface="Arial" pitchFamily="34" charset="0"/>
              </a:rPr>
              <a:t>Q(1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</a:t>
            </a:r>
            <a:b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</a:b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if it bounded between constants as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gets really big.</a:t>
            </a:r>
          </a:p>
        </p:txBody>
      </p:sp>
    </p:spTree>
    <p:extLst>
      <p:ext uri="{BB962C8B-B14F-4D97-AF65-F5344CB8AC3E}">
        <p14:creationId xmlns:p14="http://schemas.microsoft.com/office/powerpoint/2010/main" val="4064912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5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AutoShape 8">
            <a:extLst>
              <a:ext uri="{FF2B5EF4-FFF2-40B4-BE49-F238E27FC236}">
                <a16:creationId xmlns:a16="http://schemas.microsoft.com/office/drawing/2014/main" id="{78302430-6396-46AC-D7EE-89893F614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292" y="840432"/>
            <a:ext cx="8741308" cy="5002074"/>
          </a:xfrm>
          <a:prstGeom prst="wedgeRectCallout">
            <a:avLst>
              <a:gd name="adj1" fmla="val -44528"/>
              <a:gd name="adj2" fmla="val 55044"/>
            </a:avLst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          </a:t>
            </a:r>
            <a:r>
              <a:rPr lang="en-US" altLang="en-US" sz="2400" dirty="0">
                <a:solidFill>
                  <a:srgbClr val="FFC000"/>
                </a:solidFill>
              </a:rPr>
              <a:t>3(sin(n)+5)n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</a:rPr>
              <a:t>log(n)+7nlog</a:t>
            </a:r>
            <a:r>
              <a:rPr lang="en-US" altLang="en-US" sz="2400" baseline="30000" dirty="0">
                <a:solidFill>
                  <a:srgbClr val="FFC000"/>
                </a:solidFill>
              </a:rPr>
              <a:t>100 </a:t>
            </a:r>
            <a:r>
              <a:rPr lang="en-US" altLang="en-US" sz="2400" dirty="0">
                <a:solidFill>
                  <a:srgbClr val="FFC000"/>
                </a:solidFill>
              </a:rPr>
              <a:t>(n)+5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CA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This level of detail is hard to figure and nobody cares.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Additive/Terms are added together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CA" altLang="en-US" sz="2400" noProof="0" dirty="0">
                <a:solidFill>
                  <a:srgbClr val="FFFFFF"/>
                </a:solidFill>
              </a:rPr>
              <a:t>Which </a:t>
            </a:r>
            <a:r>
              <a:rPr lang="en-CA" altLang="en-US" sz="2400" dirty="0">
                <a:solidFill>
                  <a:srgbClr val="FFFFFF"/>
                </a:solidFill>
              </a:rPr>
              <a:t>term </a:t>
            </a:r>
            <a:r>
              <a:rPr lang="en-CA" altLang="en-US" sz="2400" noProof="0" dirty="0">
                <a:solidFill>
                  <a:srgbClr val="FFFFFF"/>
                </a:solidFill>
              </a:rPr>
              <a:t>grows fastest as n gets really big?</a:t>
            </a: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CA" altLang="en-US" sz="2400" dirty="0">
                <a:solidFill>
                  <a:srgbClr val="FFFFFF"/>
                </a:solidFill>
              </a:rPr>
              <a:t>Drop low order terms</a:t>
            </a:r>
          </a:p>
          <a:p>
            <a:pPr lvl="0" eaLnBrk="1" hangingPunct="1">
              <a:spcBef>
                <a:spcPct val="0"/>
              </a:spcBef>
              <a:buNone/>
            </a:pPr>
            <a:r>
              <a:rPr lang="en-US" altLang="en-US" sz="2400" dirty="0">
                <a:solidFill>
                  <a:srgbClr val="FFC000"/>
                </a:solidFill>
              </a:rPr>
              <a:t>             300000000000</a:t>
            </a:r>
          </a:p>
          <a:p>
            <a:pPr lvl="0" eaLnBrk="1" hangingPunct="1">
              <a:spcBef>
                <a:spcPct val="0"/>
              </a:spcBef>
              <a:buNone/>
            </a:pPr>
            <a:r>
              <a:rPr lang="en-US" altLang="en-US" sz="2400" dirty="0">
                <a:solidFill>
                  <a:srgbClr val="FFC000"/>
                </a:solidFill>
              </a:rPr>
              <a:t>               </a:t>
            </a:r>
            <a:r>
              <a:rPr lang="en-US" altLang="en-US" sz="2000" dirty="0">
                <a:solidFill>
                  <a:srgbClr val="FFC000"/>
                </a:solidFill>
              </a:rPr>
              <a:t>   </a:t>
            </a:r>
            <a:r>
              <a:rPr lang="en-US" altLang="en-US" sz="2400" dirty="0">
                <a:solidFill>
                  <a:srgbClr val="FFC000"/>
                </a:solidFill>
              </a:rPr>
              <a:t>   </a:t>
            </a:r>
            <a:r>
              <a:rPr lang="en-US" altLang="en-US" sz="2000" dirty="0">
                <a:solidFill>
                  <a:srgbClr val="FFC000"/>
                </a:solidFill>
              </a:rPr>
              <a:t>   </a:t>
            </a:r>
            <a:r>
              <a:rPr lang="en-US" altLang="en-US" sz="2400" dirty="0">
                <a:solidFill>
                  <a:srgbClr val="FFC000"/>
                </a:solidFill>
              </a:rPr>
              <a:t>7000000</a:t>
            </a:r>
          </a:p>
          <a:p>
            <a:pPr lvl="0" eaLnBrk="1" hangingPunct="1">
              <a:spcBef>
                <a:spcPct val="0"/>
              </a:spcBef>
              <a:buNone/>
            </a:pPr>
            <a:r>
              <a:rPr lang="en-US" altLang="en-US" sz="2400" dirty="0">
                <a:solidFill>
                  <a:srgbClr val="FFC000"/>
                </a:solidFill>
              </a:rPr>
              <a:t>            +                     5</a:t>
            </a:r>
          </a:p>
          <a:p>
            <a:pPr lvl="0" eaLnBrk="1" hangingPunct="1">
              <a:spcBef>
                <a:spcPct val="0"/>
              </a:spcBef>
              <a:buNone/>
            </a:pPr>
            <a:r>
              <a:rPr lang="en-US" altLang="en-US" sz="2400" dirty="0">
                <a:solidFill>
                  <a:srgbClr val="FFC000"/>
                </a:solidFill>
              </a:rPr>
              <a:t>           --------------------- </a:t>
            </a:r>
          </a:p>
          <a:p>
            <a:pPr lvl="0" eaLnBrk="1" hangingPunct="1">
              <a:spcBef>
                <a:spcPct val="0"/>
              </a:spcBef>
              <a:buNone/>
            </a:pPr>
            <a:r>
              <a:rPr lang="en-US" altLang="en-US" sz="2400" dirty="0">
                <a:solidFill>
                  <a:srgbClr val="FFC000"/>
                </a:solidFill>
              </a:rPr>
              <a:t>             300007000005</a:t>
            </a:r>
          </a:p>
          <a:p>
            <a:pPr lvl="0" eaLnBrk="1" hangingPunct="1">
              <a:spcBef>
                <a:spcPct val="0"/>
              </a:spcBef>
              <a:buNone/>
            </a:pPr>
            <a:r>
              <a:rPr lang="en-US" altLang="en-US" sz="2400" dirty="0">
                <a:solidFill>
                  <a:srgbClr val="FFC000"/>
                </a:solidFill>
              </a:rPr>
              <a:t>        </a:t>
            </a:r>
            <a:r>
              <a:rPr lang="en-US" altLang="en-US" sz="2400" dirty="0"/>
              <a:t>  If I don’t care about the 3.</a:t>
            </a:r>
            <a:br>
              <a:rPr lang="en-US" altLang="en-US" sz="2400" dirty="0"/>
            </a:br>
            <a:r>
              <a:rPr lang="en-US" altLang="en-US" sz="2400" dirty="0"/>
              <a:t>          I really don’t care about the 7 or the 5.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51720ACB-0E78-717F-00EB-DF4D6A227131}"/>
              </a:ext>
            </a:extLst>
          </p:cNvPr>
          <p:cNvCxnSpPr>
            <a:cxnSpLocks/>
          </p:cNvCxnSpPr>
          <p:nvPr/>
        </p:nvCxnSpPr>
        <p:spPr bwMode="auto">
          <a:xfrm flipV="1">
            <a:off x="3979599" y="954453"/>
            <a:ext cx="1579475" cy="251586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42" name="Picture 41" descr="&lt;strong&gt;Clipart&lt;/strong&gt; - Beautiful Black &lt;strong&gt;Woman&lt;/strong&gt;">
            <a:extLst>
              <a:ext uri="{FF2B5EF4-FFF2-40B4-BE49-F238E27FC236}">
                <a16:creationId xmlns:a16="http://schemas.microsoft.com/office/drawing/2014/main" id="{521D41CF-865E-8631-5FAF-FB04586AFA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3" y="5964296"/>
            <a:ext cx="723850" cy="741304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BF5D0478-6061-767A-CE19-97D196D2E9C9}"/>
              </a:ext>
            </a:extLst>
          </p:cNvPr>
          <p:cNvSpPr/>
          <p:nvPr/>
        </p:nvSpPr>
        <p:spPr bwMode="auto">
          <a:xfrm>
            <a:off x="2823134" y="874866"/>
            <a:ext cx="347372" cy="381000"/>
          </a:xfrm>
          <a:prstGeom prst="ellipse">
            <a:avLst/>
          </a:prstGeom>
          <a:noFill/>
          <a:ln w="127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7FE709D-B806-F65B-1FC0-558CB2849AAD}"/>
              </a:ext>
            </a:extLst>
          </p:cNvPr>
          <p:cNvSpPr/>
          <p:nvPr/>
        </p:nvSpPr>
        <p:spPr bwMode="auto">
          <a:xfrm>
            <a:off x="4100954" y="919719"/>
            <a:ext cx="347372" cy="381000"/>
          </a:xfrm>
          <a:prstGeom prst="ellipse">
            <a:avLst/>
          </a:prstGeom>
          <a:noFill/>
          <a:ln w="127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8F01123-8709-79DF-A0EC-8F3FBD5B105C}"/>
              </a:ext>
            </a:extLst>
          </p:cNvPr>
          <p:cNvGrpSpPr/>
          <p:nvPr/>
        </p:nvGrpSpPr>
        <p:grpSpPr>
          <a:xfrm>
            <a:off x="1457396" y="1213916"/>
            <a:ext cx="4328437" cy="136870"/>
            <a:chOff x="1606062" y="1213916"/>
            <a:chExt cx="4328437" cy="136870"/>
          </a:xfrm>
        </p:grpSpPr>
        <p:sp>
          <p:nvSpPr>
            <p:cNvPr id="7" name="Right Brace 6">
              <a:extLst>
                <a:ext uri="{FF2B5EF4-FFF2-40B4-BE49-F238E27FC236}">
                  <a16:creationId xmlns:a16="http://schemas.microsoft.com/office/drawing/2014/main" id="{755F85C8-6ED7-F3C1-6BCB-47DF70E41E4A}"/>
                </a:ext>
              </a:extLst>
            </p:cNvPr>
            <p:cNvSpPr/>
            <p:nvPr/>
          </p:nvSpPr>
          <p:spPr bwMode="auto">
            <a:xfrm rot="5400000">
              <a:off x="4864798" y="547076"/>
              <a:ext cx="100204" cy="1447799"/>
            </a:xfrm>
            <a:prstGeom prst="rightBrace">
              <a:avLst/>
            </a:prstGeom>
            <a:noFill/>
            <a:ln w="12700" cap="flat" cmpd="sng" algn="ctr">
              <a:solidFill>
                <a:srgbClr val="66FF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3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ight Brace 7">
              <a:extLst>
                <a:ext uri="{FF2B5EF4-FFF2-40B4-BE49-F238E27FC236}">
                  <a16:creationId xmlns:a16="http://schemas.microsoft.com/office/drawing/2014/main" id="{FD9965B1-0F5C-2B34-37AE-D383465A2C8D}"/>
                </a:ext>
              </a:extLst>
            </p:cNvPr>
            <p:cNvSpPr/>
            <p:nvPr/>
          </p:nvSpPr>
          <p:spPr bwMode="auto">
            <a:xfrm rot="5400000">
              <a:off x="2762032" y="57946"/>
              <a:ext cx="136870" cy="2448809"/>
            </a:xfrm>
            <a:prstGeom prst="rightBrace">
              <a:avLst/>
            </a:prstGeom>
            <a:noFill/>
            <a:ln w="12700" cap="flat" cmpd="sng" algn="ctr">
              <a:solidFill>
                <a:srgbClr val="66FF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3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" name="Right Brace 1">
              <a:extLst>
                <a:ext uri="{FF2B5EF4-FFF2-40B4-BE49-F238E27FC236}">
                  <a16:creationId xmlns:a16="http://schemas.microsoft.com/office/drawing/2014/main" id="{E6879DD0-C460-F4C4-B577-04D4A73062B1}"/>
                </a:ext>
              </a:extLst>
            </p:cNvPr>
            <p:cNvSpPr/>
            <p:nvPr/>
          </p:nvSpPr>
          <p:spPr bwMode="auto">
            <a:xfrm rot="5400000">
              <a:off x="5776044" y="1162621"/>
              <a:ext cx="90151" cy="226759"/>
            </a:xfrm>
            <a:prstGeom prst="rightBrace">
              <a:avLst/>
            </a:prstGeom>
            <a:noFill/>
            <a:ln w="12700" cap="flat" cmpd="sng" algn="ctr">
              <a:solidFill>
                <a:srgbClr val="66FF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3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26750FB-B4FB-4E31-E69F-061825CD0917}"/>
              </a:ext>
            </a:extLst>
          </p:cNvPr>
          <p:cNvCxnSpPr>
            <a:cxnSpLocks/>
          </p:cNvCxnSpPr>
          <p:nvPr/>
        </p:nvCxnSpPr>
        <p:spPr bwMode="auto">
          <a:xfrm flipV="1">
            <a:off x="5413934" y="1015494"/>
            <a:ext cx="428093" cy="127506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Rectangle 2">
            <a:extLst>
              <a:ext uri="{FF2B5EF4-FFF2-40B4-BE49-F238E27FC236}">
                <a16:creationId xmlns:a16="http://schemas.microsoft.com/office/drawing/2014/main" id="{A15FC6A0-2E23-BA1D-9721-AB083CF41D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Intuition</a:t>
            </a:r>
            <a:endParaRPr lang="en-CA" altLang="en-US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945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10" grpId="0" animBg="1"/>
      <p:bldP spid="10" grpId="1" animBg="1"/>
      <p:bldP spid="13" grpId="0" animBg="1"/>
      <p:bldP spid="13" grpId="1" animBg="1"/>
      <p:bldP spid="2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AutoShape 8">
            <a:extLst>
              <a:ext uri="{FF2B5EF4-FFF2-40B4-BE49-F238E27FC236}">
                <a16:creationId xmlns:a16="http://schemas.microsoft.com/office/drawing/2014/main" id="{78302430-6396-46AC-D7EE-89893F614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292" y="840432"/>
            <a:ext cx="8741308" cy="5002074"/>
          </a:xfrm>
          <a:prstGeom prst="wedgeRectCallout">
            <a:avLst>
              <a:gd name="adj1" fmla="val -44528"/>
              <a:gd name="adj2" fmla="val 55044"/>
            </a:avLst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          </a:t>
            </a:r>
            <a:r>
              <a:rPr lang="en-US" altLang="en-US" sz="2400" dirty="0">
                <a:solidFill>
                  <a:srgbClr val="FFC000"/>
                </a:solidFill>
              </a:rPr>
              <a:t>3(sin(n)+5)n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</a:rPr>
              <a:t>log(n)+7nlog</a:t>
            </a:r>
            <a:r>
              <a:rPr lang="en-US" altLang="en-US" sz="2400" baseline="30000" dirty="0">
                <a:solidFill>
                  <a:srgbClr val="FFC000"/>
                </a:solidFill>
              </a:rPr>
              <a:t>100 </a:t>
            </a:r>
            <a:r>
              <a:rPr lang="en-US" altLang="en-US" sz="2400" dirty="0">
                <a:solidFill>
                  <a:srgbClr val="FFC000"/>
                </a:solidFill>
              </a:rPr>
              <a:t>(n)+5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CA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This level of detail is hard to figure and nobody cares.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Additive/Terms are added together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CA" altLang="en-US" sz="2400" noProof="0" dirty="0">
                <a:solidFill>
                  <a:srgbClr val="FFFFFF"/>
                </a:solidFill>
              </a:rPr>
              <a:t>Which </a:t>
            </a:r>
            <a:r>
              <a:rPr lang="en-CA" altLang="en-US" sz="2400" dirty="0">
                <a:solidFill>
                  <a:srgbClr val="FFFFFF"/>
                </a:solidFill>
              </a:rPr>
              <a:t>term </a:t>
            </a:r>
            <a:r>
              <a:rPr lang="en-CA" altLang="en-US" sz="2400" noProof="0" dirty="0">
                <a:solidFill>
                  <a:srgbClr val="FFFFFF"/>
                </a:solidFill>
              </a:rPr>
              <a:t>grows fastest as n gets really big?</a:t>
            </a: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CA" altLang="en-US" sz="2400" dirty="0">
                <a:solidFill>
                  <a:srgbClr val="FFFFFF"/>
                </a:solidFill>
              </a:rPr>
              <a:t>Drop low order terms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CA" altLang="en-US" sz="2400" noProof="0" dirty="0">
                <a:solidFill>
                  <a:srgbClr val="FFFFFF"/>
                </a:solidFill>
              </a:rPr>
              <a:t>Multiplicative/Factors are multiplied.</a:t>
            </a: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CA" altLang="en-US" sz="2400" dirty="0">
                <a:solidFill>
                  <a:srgbClr val="FFFFFF"/>
                </a:solidFill>
              </a:rPr>
              <a:t>Which grow and which are bounded by a constant?</a:t>
            </a:r>
            <a:endParaRPr lang="en-CA" altLang="en-US" sz="2400" noProof="0" dirty="0">
              <a:solidFill>
                <a:srgbClr val="FFFFFF"/>
              </a:solidFill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CA" altLang="en-US" sz="2400" dirty="0">
                <a:solidFill>
                  <a:srgbClr val="FFFFFF"/>
                </a:solidFill>
              </a:rPr>
              <a:t>Drop multiplicative constants</a:t>
            </a:r>
          </a:p>
          <a:p>
            <a:pPr marL="457200" lvl="0" indent="-457200" eaLnBrk="1" hangingPunct="1">
              <a:spcBef>
                <a:spcPct val="0"/>
              </a:spcBef>
              <a:buFont typeface="+mj-lt"/>
              <a:buAutoNum type="arabicPeriod"/>
            </a:pP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Get</a:t>
            </a:r>
            <a:r>
              <a:rPr kumimoji="0" lang="en-CA" altLang="en-US" sz="2400" b="0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</a:rPr>
              <a:t>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</a:rPr>
              <a:t>log(n)</a:t>
            </a:r>
            <a:r>
              <a:rPr kumimoji="0" lang="en-CA" altLang="en-US" sz="2400" b="0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</a:t>
            </a:r>
          </a:p>
          <a:p>
            <a:pPr marL="457200" lvl="0" indent="-457200" eaLnBrk="1" hangingPunct="1">
              <a:spcBef>
                <a:spcPct val="0"/>
              </a:spcBef>
              <a:buFont typeface="+mj-lt"/>
              <a:buAutoNum type="arabicPeriod"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Clean up more by seeing </a:t>
            </a:r>
            <a:r>
              <a:rPr lang="en-US" altLang="en-US" sz="2400" dirty="0">
                <a:solidFill>
                  <a:srgbClr val="FFC000"/>
                </a:solidFill>
              </a:rPr>
              <a:t>log(n)</a:t>
            </a:r>
            <a:r>
              <a:rPr lang="en-US" sz="2400" dirty="0">
                <a:solidFill>
                  <a:srgbClr val="FFC000"/>
                </a:solidFill>
              </a:rPr>
              <a:t>≪</a:t>
            </a:r>
            <a:r>
              <a:rPr lang="en-US" altLang="en-US" sz="2400" dirty="0">
                <a:solidFill>
                  <a:srgbClr val="FFC000"/>
                </a:solidFill>
              </a:rPr>
              <a:t>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.01</a:t>
            </a:r>
            <a:r>
              <a:rPr lang="en-CA" altLang="en-US" sz="2400" dirty="0">
                <a:solidFill>
                  <a:srgbClr val="FFFFFF"/>
                </a:solidFill>
              </a:rPr>
              <a:t>.</a:t>
            </a:r>
            <a:endParaRPr lang="en-US" altLang="en-US" sz="2400" dirty="0">
              <a:solidFill>
                <a:srgbClr val="FFFFFF"/>
              </a:solidFill>
            </a:endParaRPr>
          </a:p>
          <a:p>
            <a:pPr lvl="0" eaLnBrk="1" hangingPunct="1">
              <a:spcBef>
                <a:spcPct val="0"/>
              </a:spcBef>
              <a:buNone/>
            </a:pPr>
            <a:r>
              <a:rPr lang="en-US" altLang="en-US" sz="2400" dirty="0">
                <a:solidFill>
                  <a:srgbClr val="FFC000"/>
                </a:solidFill>
              </a:rPr>
              <a:t>          n = 100000000000</a:t>
            </a:r>
          </a:p>
          <a:p>
            <a:pPr lvl="0" eaLnBrk="1" hangingPunct="1">
              <a:spcBef>
                <a:spcPct val="0"/>
              </a:spcBef>
              <a:buNone/>
            </a:pPr>
            <a:r>
              <a:rPr lang="en-US" altLang="en-US" sz="2400" dirty="0">
                <a:solidFill>
                  <a:srgbClr val="FFC000"/>
                </a:solidFill>
              </a:rPr>
              <a:t>          log</a:t>
            </a:r>
            <a:r>
              <a:rPr lang="en-US" altLang="en-US" sz="2400" baseline="-25000" dirty="0">
                <a:solidFill>
                  <a:srgbClr val="FFC000"/>
                </a:solidFill>
              </a:rPr>
              <a:t>10 </a:t>
            </a:r>
            <a:r>
              <a:rPr lang="en-US" altLang="en-US" sz="2400" dirty="0">
                <a:solidFill>
                  <a:srgbClr val="FFC000"/>
                </a:solidFill>
              </a:rPr>
              <a:t>(n) = 10,   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½</a:t>
            </a:r>
            <a:r>
              <a:rPr lang="en-US" altLang="en-US" sz="2400" dirty="0">
                <a:solidFill>
                  <a:srgbClr val="FFC000"/>
                </a:solidFill>
              </a:rPr>
              <a:t> = 100000 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51720ACB-0E78-717F-00EB-DF4D6A227131}"/>
              </a:ext>
            </a:extLst>
          </p:cNvPr>
          <p:cNvCxnSpPr>
            <a:cxnSpLocks/>
          </p:cNvCxnSpPr>
          <p:nvPr/>
        </p:nvCxnSpPr>
        <p:spPr bwMode="auto">
          <a:xfrm flipV="1">
            <a:off x="3979599" y="954453"/>
            <a:ext cx="1579475" cy="251586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42" name="Picture 41" descr="&lt;strong&gt;Clipart&lt;/strong&gt; - Beautiful Black &lt;strong&gt;Woman&lt;/strong&gt;">
            <a:extLst>
              <a:ext uri="{FF2B5EF4-FFF2-40B4-BE49-F238E27FC236}">
                <a16:creationId xmlns:a16="http://schemas.microsoft.com/office/drawing/2014/main" id="{521D41CF-865E-8631-5FAF-FB04586AFA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3" y="5964296"/>
            <a:ext cx="723850" cy="741304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14A4BB43-2186-ECCE-B5EF-597F1F906E48}"/>
              </a:ext>
            </a:extLst>
          </p:cNvPr>
          <p:cNvSpPr txBox="1"/>
          <p:nvPr/>
        </p:nvSpPr>
        <p:spPr>
          <a:xfrm>
            <a:off x="5718734" y="838200"/>
            <a:ext cx="198160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en-US" sz="2400" dirty="0">
                <a:solidFill>
                  <a:srgbClr val="FFC000"/>
                </a:solidFill>
              </a:rPr>
              <a:t>= </a:t>
            </a:r>
            <a:r>
              <a:rPr lang="en-US" altLang="en-US" sz="2400" dirty="0">
                <a:solidFill>
                  <a:srgbClr val="FFC000"/>
                </a:solidFill>
                <a:cs typeface="Times New Roman" pitchFamily="18" charset="0"/>
              </a:rPr>
              <a:t>θ(</a:t>
            </a:r>
            <a:r>
              <a:rPr lang="en-US" altLang="en-US" sz="2400" dirty="0">
                <a:solidFill>
                  <a:srgbClr val="FFC000"/>
                </a:solidFill>
              </a:rPr>
              <a:t>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</a:rPr>
              <a:t>log(n)</a:t>
            </a:r>
            <a:r>
              <a:rPr lang="en-US" altLang="en-US" sz="2400" dirty="0">
                <a:solidFill>
                  <a:srgbClr val="FFC000"/>
                </a:solidFill>
                <a:cs typeface="Times New Roman" pitchFamily="18" charset="0"/>
              </a:rPr>
              <a:t>)</a:t>
            </a:r>
            <a:endParaRPr lang="en-CA" sz="2400" dirty="0">
              <a:solidFill>
                <a:srgbClr val="FFC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B999724-4D62-2906-94AB-9C2EA2042BF5}"/>
              </a:ext>
            </a:extLst>
          </p:cNvPr>
          <p:cNvSpPr txBox="1"/>
          <p:nvPr/>
        </p:nvSpPr>
        <p:spPr>
          <a:xfrm>
            <a:off x="7395135" y="838200"/>
            <a:ext cx="16926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CA" sz="2400" dirty="0">
                <a:solidFill>
                  <a:srgbClr val="FFC000"/>
                </a:solidFill>
                <a:cs typeface="Times New Roman" pitchFamily="18" charset="0"/>
              </a:rPr>
              <a:t>≤ </a:t>
            </a:r>
            <a:r>
              <a:rPr lang="en-US" altLang="en-US" sz="2400" dirty="0">
                <a:solidFill>
                  <a:srgbClr val="FFC000"/>
                </a:solidFill>
                <a:cs typeface="Times New Roman" pitchFamily="18" charset="0"/>
              </a:rPr>
              <a:t>O(</a:t>
            </a:r>
            <a:r>
              <a:rPr lang="en-US" altLang="en-US" sz="2400" dirty="0">
                <a:solidFill>
                  <a:srgbClr val="FFC000"/>
                </a:solidFill>
              </a:rPr>
              <a:t>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2.01</a:t>
            </a:r>
            <a:r>
              <a:rPr lang="en-US" altLang="en-US" sz="2400" dirty="0">
                <a:solidFill>
                  <a:srgbClr val="FFC000"/>
                </a:solidFill>
                <a:cs typeface="Times New Roman" pitchFamily="18" charset="0"/>
              </a:rPr>
              <a:t>)</a:t>
            </a:r>
            <a:endParaRPr lang="en-CA" sz="2400" dirty="0">
              <a:solidFill>
                <a:srgbClr val="FFC000"/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4659886-3956-0626-6CD6-60633FCE23C3}"/>
              </a:ext>
            </a:extLst>
          </p:cNvPr>
          <p:cNvGrpSpPr/>
          <p:nvPr/>
        </p:nvGrpSpPr>
        <p:grpSpPr>
          <a:xfrm>
            <a:off x="1420699" y="1194883"/>
            <a:ext cx="2372926" cy="172709"/>
            <a:chOff x="3022486" y="853155"/>
            <a:chExt cx="2372926" cy="172709"/>
          </a:xfrm>
        </p:grpSpPr>
        <p:sp>
          <p:nvSpPr>
            <p:cNvPr id="11" name="Right Brace 10">
              <a:extLst>
                <a:ext uri="{FF2B5EF4-FFF2-40B4-BE49-F238E27FC236}">
                  <a16:creationId xmlns:a16="http://schemas.microsoft.com/office/drawing/2014/main" id="{CD5A771E-FE9C-36CC-33EA-0F8535D461EA}"/>
                </a:ext>
              </a:extLst>
            </p:cNvPr>
            <p:cNvSpPr/>
            <p:nvPr/>
          </p:nvSpPr>
          <p:spPr bwMode="auto">
            <a:xfrm rot="5400000">
              <a:off x="3065250" y="829876"/>
              <a:ext cx="133741" cy="219269"/>
            </a:xfrm>
            <a:prstGeom prst="rightBrace">
              <a:avLst/>
            </a:prstGeom>
            <a:noFill/>
            <a:ln w="12700" cap="flat" cmpd="sng" algn="ctr">
              <a:solidFill>
                <a:srgbClr val="66FF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3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Right Brace 11">
              <a:extLst>
                <a:ext uri="{FF2B5EF4-FFF2-40B4-BE49-F238E27FC236}">
                  <a16:creationId xmlns:a16="http://schemas.microsoft.com/office/drawing/2014/main" id="{BFA31812-1D06-2EBE-409C-2C03AB47E157}"/>
                </a:ext>
              </a:extLst>
            </p:cNvPr>
            <p:cNvSpPr/>
            <p:nvPr/>
          </p:nvSpPr>
          <p:spPr bwMode="auto">
            <a:xfrm rot="5400000">
              <a:off x="4504936" y="829876"/>
              <a:ext cx="133741" cy="219269"/>
            </a:xfrm>
            <a:prstGeom prst="rightBrace">
              <a:avLst/>
            </a:prstGeom>
            <a:noFill/>
            <a:ln w="12700" cap="flat" cmpd="sng" algn="ctr">
              <a:solidFill>
                <a:srgbClr val="66FF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3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Right Brace 13">
              <a:extLst>
                <a:ext uri="{FF2B5EF4-FFF2-40B4-BE49-F238E27FC236}">
                  <a16:creationId xmlns:a16="http://schemas.microsoft.com/office/drawing/2014/main" id="{364C258C-8E48-80E1-FC54-24F9BDE33A9A}"/>
                </a:ext>
              </a:extLst>
            </p:cNvPr>
            <p:cNvSpPr/>
            <p:nvPr/>
          </p:nvSpPr>
          <p:spPr bwMode="auto">
            <a:xfrm rot="5400000">
              <a:off x="3739259" y="380711"/>
              <a:ext cx="172709" cy="1117598"/>
            </a:xfrm>
            <a:prstGeom prst="rightBrace">
              <a:avLst/>
            </a:prstGeom>
            <a:noFill/>
            <a:ln w="12700" cap="flat" cmpd="sng" algn="ctr">
              <a:solidFill>
                <a:srgbClr val="66FF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3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Right Brace 14">
              <a:extLst>
                <a:ext uri="{FF2B5EF4-FFF2-40B4-BE49-F238E27FC236}">
                  <a16:creationId xmlns:a16="http://schemas.microsoft.com/office/drawing/2014/main" id="{44390250-5C61-BF45-A942-E396CE1D8689}"/>
                </a:ext>
              </a:extLst>
            </p:cNvPr>
            <p:cNvSpPr/>
            <p:nvPr/>
          </p:nvSpPr>
          <p:spPr bwMode="auto">
            <a:xfrm rot="5400000">
              <a:off x="5002569" y="622651"/>
              <a:ext cx="151968" cy="633718"/>
            </a:xfrm>
            <a:prstGeom prst="rightBrace">
              <a:avLst/>
            </a:prstGeom>
            <a:noFill/>
            <a:ln w="12700" cap="flat" cmpd="sng" algn="ctr">
              <a:solidFill>
                <a:srgbClr val="66FF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3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88F01123-8709-79DF-A0EC-8F3FBD5B105C}"/>
              </a:ext>
            </a:extLst>
          </p:cNvPr>
          <p:cNvGrpSpPr/>
          <p:nvPr/>
        </p:nvGrpSpPr>
        <p:grpSpPr>
          <a:xfrm>
            <a:off x="1457396" y="1213916"/>
            <a:ext cx="4328437" cy="136870"/>
            <a:chOff x="1606062" y="1213916"/>
            <a:chExt cx="4328437" cy="136870"/>
          </a:xfrm>
        </p:grpSpPr>
        <p:sp>
          <p:nvSpPr>
            <p:cNvPr id="7" name="Right Brace 6">
              <a:extLst>
                <a:ext uri="{FF2B5EF4-FFF2-40B4-BE49-F238E27FC236}">
                  <a16:creationId xmlns:a16="http://schemas.microsoft.com/office/drawing/2014/main" id="{755F85C8-6ED7-F3C1-6BCB-47DF70E41E4A}"/>
                </a:ext>
              </a:extLst>
            </p:cNvPr>
            <p:cNvSpPr/>
            <p:nvPr/>
          </p:nvSpPr>
          <p:spPr bwMode="auto">
            <a:xfrm rot="5400000">
              <a:off x="4864798" y="547076"/>
              <a:ext cx="100204" cy="1447799"/>
            </a:xfrm>
            <a:prstGeom prst="rightBrace">
              <a:avLst/>
            </a:prstGeom>
            <a:noFill/>
            <a:ln w="12700" cap="flat" cmpd="sng" algn="ctr">
              <a:solidFill>
                <a:srgbClr val="66FF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3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ight Brace 7">
              <a:extLst>
                <a:ext uri="{FF2B5EF4-FFF2-40B4-BE49-F238E27FC236}">
                  <a16:creationId xmlns:a16="http://schemas.microsoft.com/office/drawing/2014/main" id="{FD9965B1-0F5C-2B34-37AE-D383465A2C8D}"/>
                </a:ext>
              </a:extLst>
            </p:cNvPr>
            <p:cNvSpPr/>
            <p:nvPr/>
          </p:nvSpPr>
          <p:spPr bwMode="auto">
            <a:xfrm rot="5400000">
              <a:off x="2762032" y="57946"/>
              <a:ext cx="136870" cy="2448809"/>
            </a:xfrm>
            <a:prstGeom prst="rightBrace">
              <a:avLst/>
            </a:prstGeom>
            <a:noFill/>
            <a:ln w="12700" cap="flat" cmpd="sng" algn="ctr">
              <a:solidFill>
                <a:srgbClr val="66FF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3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" name="Right Brace 1">
              <a:extLst>
                <a:ext uri="{FF2B5EF4-FFF2-40B4-BE49-F238E27FC236}">
                  <a16:creationId xmlns:a16="http://schemas.microsoft.com/office/drawing/2014/main" id="{E6879DD0-C460-F4C4-B577-04D4A73062B1}"/>
                </a:ext>
              </a:extLst>
            </p:cNvPr>
            <p:cNvSpPr/>
            <p:nvPr/>
          </p:nvSpPr>
          <p:spPr bwMode="auto">
            <a:xfrm rot="5400000">
              <a:off x="5776044" y="1162621"/>
              <a:ext cx="90151" cy="226759"/>
            </a:xfrm>
            <a:prstGeom prst="rightBrace">
              <a:avLst/>
            </a:prstGeom>
            <a:noFill/>
            <a:ln w="12700" cap="flat" cmpd="sng" algn="ctr">
              <a:solidFill>
                <a:srgbClr val="66FF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3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26750FB-B4FB-4E31-E69F-061825CD0917}"/>
              </a:ext>
            </a:extLst>
          </p:cNvPr>
          <p:cNvCxnSpPr>
            <a:cxnSpLocks/>
          </p:cNvCxnSpPr>
          <p:nvPr/>
        </p:nvCxnSpPr>
        <p:spPr bwMode="auto">
          <a:xfrm flipV="1">
            <a:off x="5413934" y="1015494"/>
            <a:ext cx="428093" cy="127506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027856B-0878-CE72-9CF8-2A9818389845}"/>
              </a:ext>
            </a:extLst>
          </p:cNvPr>
          <p:cNvCxnSpPr>
            <a:cxnSpLocks/>
          </p:cNvCxnSpPr>
          <p:nvPr/>
        </p:nvCxnSpPr>
        <p:spPr bwMode="auto">
          <a:xfrm flipV="1">
            <a:off x="1653274" y="940561"/>
            <a:ext cx="1243816" cy="294423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Rectangle 2">
            <a:extLst>
              <a:ext uri="{FF2B5EF4-FFF2-40B4-BE49-F238E27FC236}">
                <a16:creationId xmlns:a16="http://schemas.microsoft.com/office/drawing/2014/main" id="{A15FC6A0-2E23-BA1D-9721-AB083CF41D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Intuition</a:t>
            </a:r>
            <a:endParaRPr lang="en-CA" altLang="en-US" dirty="0">
              <a:cs typeface="Times New Roman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470FEA6-BAED-6796-45E9-BCA4713E8241}"/>
              </a:ext>
            </a:extLst>
          </p:cNvPr>
          <p:cNvCxnSpPr>
            <a:cxnSpLocks/>
          </p:cNvCxnSpPr>
          <p:nvPr/>
        </p:nvCxnSpPr>
        <p:spPr bwMode="auto">
          <a:xfrm flipV="1">
            <a:off x="1426018" y="966177"/>
            <a:ext cx="268319" cy="239314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267350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AutoShape 8">
            <a:extLst>
              <a:ext uri="{FF2B5EF4-FFF2-40B4-BE49-F238E27FC236}">
                <a16:creationId xmlns:a16="http://schemas.microsoft.com/office/drawing/2014/main" id="{78302430-6396-46AC-D7EE-89893F614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292" y="840432"/>
            <a:ext cx="8741308" cy="5002074"/>
          </a:xfrm>
          <a:prstGeom prst="wedgeRectCallout">
            <a:avLst>
              <a:gd name="adj1" fmla="val -44528"/>
              <a:gd name="adj2" fmla="val 55044"/>
            </a:avLst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          </a:t>
            </a:r>
            <a:r>
              <a:rPr lang="en-US" altLang="en-US" sz="2400" dirty="0">
                <a:solidFill>
                  <a:srgbClr val="FFC000"/>
                </a:solidFill>
              </a:rPr>
              <a:t>3(sin(n)+5)n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</a:rPr>
              <a:t>log(n)+7nlog</a:t>
            </a:r>
            <a:r>
              <a:rPr lang="en-US" altLang="en-US" sz="2400" baseline="30000" dirty="0">
                <a:solidFill>
                  <a:srgbClr val="FFC000"/>
                </a:solidFill>
              </a:rPr>
              <a:t>100 </a:t>
            </a:r>
            <a:r>
              <a:rPr lang="en-US" altLang="en-US" sz="2400" dirty="0">
                <a:solidFill>
                  <a:srgbClr val="FFC000"/>
                </a:solidFill>
              </a:rPr>
              <a:t>(n)+5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CA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This level of detail is hard to figure and nobody cares.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Additive/Terms are added together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CA" altLang="en-US" sz="2400" noProof="0" dirty="0">
                <a:solidFill>
                  <a:srgbClr val="FFFFFF"/>
                </a:solidFill>
              </a:rPr>
              <a:t>Which </a:t>
            </a:r>
            <a:r>
              <a:rPr lang="en-CA" altLang="en-US" sz="2400" dirty="0">
                <a:solidFill>
                  <a:srgbClr val="FFFFFF"/>
                </a:solidFill>
              </a:rPr>
              <a:t>term </a:t>
            </a:r>
            <a:r>
              <a:rPr lang="en-CA" altLang="en-US" sz="2400" noProof="0" dirty="0">
                <a:solidFill>
                  <a:srgbClr val="FFFFFF"/>
                </a:solidFill>
              </a:rPr>
              <a:t>grows fastest as n gets really big?</a:t>
            </a: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CA" altLang="en-US" sz="2400" dirty="0">
                <a:solidFill>
                  <a:srgbClr val="FFFFFF"/>
                </a:solidFill>
              </a:rPr>
              <a:t>Drop low order terms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CA" altLang="en-US" sz="2400" noProof="0" dirty="0">
                <a:solidFill>
                  <a:srgbClr val="FFFFFF"/>
                </a:solidFill>
              </a:rPr>
              <a:t>Multiplicative/Factors are multiplied.</a:t>
            </a: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CA" altLang="en-US" sz="2400" dirty="0">
                <a:solidFill>
                  <a:srgbClr val="FFFFFF"/>
                </a:solidFill>
              </a:rPr>
              <a:t>Which grow and which are bounded by a constant?</a:t>
            </a:r>
            <a:endParaRPr lang="en-CA" altLang="en-US" sz="2400" noProof="0" dirty="0">
              <a:solidFill>
                <a:srgbClr val="FFFFFF"/>
              </a:solidFill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CA" altLang="en-US" sz="2400" dirty="0">
                <a:solidFill>
                  <a:srgbClr val="FFFFFF"/>
                </a:solidFill>
              </a:rPr>
              <a:t>Drop multiplicative constants</a:t>
            </a:r>
          </a:p>
          <a:p>
            <a:pPr marL="457200" lvl="0" indent="-457200" eaLnBrk="1" hangingPunct="1">
              <a:spcBef>
                <a:spcPct val="0"/>
              </a:spcBef>
              <a:buFont typeface="+mj-lt"/>
              <a:buAutoNum type="arabicPeriod"/>
            </a:pP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Get</a:t>
            </a:r>
            <a:r>
              <a:rPr kumimoji="0" lang="en-CA" altLang="en-US" sz="2400" b="0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</a:rPr>
              <a:t>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</a:rPr>
              <a:t>log(n)</a:t>
            </a:r>
            <a:r>
              <a:rPr kumimoji="0" lang="en-CA" altLang="en-US" sz="2400" b="0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</a:t>
            </a:r>
          </a:p>
          <a:p>
            <a:pPr marL="457200" lvl="0" indent="-457200" eaLnBrk="1" hangingPunct="1">
              <a:spcBef>
                <a:spcPct val="0"/>
              </a:spcBef>
              <a:buFont typeface="+mj-lt"/>
              <a:buAutoNum type="arabicPeriod"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Clean up more by seeing </a:t>
            </a:r>
            <a:r>
              <a:rPr lang="en-US" altLang="en-US" sz="2400" dirty="0">
                <a:solidFill>
                  <a:srgbClr val="FFC000"/>
                </a:solidFill>
              </a:rPr>
              <a:t>log(n)</a:t>
            </a:r>
            <a:r>
              <a:rPr lang="en-US" sz="2400" dirty="0">
                <a:solidFill>
                  <a:srgbClr val="FFC000"/>
                </a:solidFill>
              </a:rPr>
              <a:t>≪</a:t>
            </a:r>
            <a:r>
              <a:rPr lang="en-US" altLang="en-US" sz="2400" dirty="0">
                <a:solidFill>
                  <a:srgbClr val="FFC000"/>
                </a:solidFill>
              </a:rPr>
              <a:t>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.01</a:t>
            </a:r>
            <a:r>
              <a:rPr lang="en-CA" altLang="en-US" sz="2400" dirty="0">
                <a:solidFill>
                  <a:srgbClr val="FFFFFF"/>
                </a:solidFill>
              </a:rPr>
              <a:t>.</a:t>
            </a:r>
            <a:endParaRPr lang="en-US" altLang="en-US" sz="2400" dirty="0">
              <a:solidFill>
                <a:srgbClr val="FFFFFF"/>
              </a:solidFill>
            </a:endParaRPr>
          </a:p>
          <a:p>
            <a:pPr marL="457200" lvl="0" indent="-4572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altLang="en-US" sz="2400" dirty="0">
                <a:solidFill>
                  <a:srgbClr val="FFFFFF"/>
                </a:solidFill>
              </a:rPr>
              <a:t>Clean up more by </a:t>
            </a:r>
            <a:r>
              <a:rPr lang="en-CA" altLang="en-US" sz="2400" dirty="0">
                <a:solidFill>
                  <a:srgbClr val="FFFFFF"/>
                </a:solidFill>
              </a:rPr>
              <a:t>rounding up.</a:t>
            </a: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altLang="en-US" sz="2400" dirty="0">
                <a:solidFill>
                  <a:srgbClr val="FFFFFF"/>
                </a:solidFill>
              </a:rPr>
              <a:t>Clean up more </a:t>
            </a:r>
            <a:r>
              <a:rPr lang="en-CA" altLang="en-US" sz="2400" dirty="0">
                <a:solidFill>
                  <a:srgbClr val="FFFFFF"/>
                </a:solidFill>
              </a:rPr>
              <a:t>ignoring which power.</a:t>
            </a:r>
            <a:endParaRPr lang="en-US" altLang="en-US" sz="2400" dirty="0">
              <a:solidFill>
                <a:srgbClr val="FFC000"/>
              </a:solidFill>
            </a:endParaRPr>
          </a:p>
          <a:p>
            <a:pPr marL="457200" lvl="0" indent="-457200" eaLnBrk="1" hangingPunct="1">
              <a:spcBef>
                <a:spcPct val="0"/>
              </a:spcBef>
              <a:buFont typeface="+mj-lt"/>
              <a:buAutoNum type="arabicPeriod"/>
            </a:pPr>
            <a:endParaRPr lang="en-US" altLang="en-US" sz="2400" dirty="0">
              <a:solidFill>
                <a:srgbClr val="FFC000"/>
              </a:solidFill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pic>
        <p:nvPicPr>
          <p:cNvPr id="42" name="Picture 41" descr="&lt;strong&gt;Clipart&lt;/strong&gt; - Beautiful Black &lt;strong&gt;Woman&lt;/strong&gt;">
            <a:extLst>
              <a:ext uri="{FF2B5EF4-FFF2-40B4-BE49-F238E27FC236}">
                <a16:creationId xmlns:a16="http://schemas.microsoft.com/office/drawing/2014/main" id="{521D41CF-865E-8631-5FAF-FB04586AFA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3" y="5964296"/>
            <a:ext cx="723850" cy="741304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14A4BB43-2186-ECCE-B5EF-597F1F906E48}"/>
              </a:ext>
            </a:extLst>
          </p:cNvPr>
          <p:cNvSpPr txBox="1"/>
          <p:nvPr/>
        </p:nvSpPr>
        <p:spPr>
          <a:xfrm>
            <a:off x="5718734" y="838200"/>
            <a:ext cx="198160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en-US" sz="2400" dirty="0">
                <a:solidFill>
                  <a:srgbClr val="FFC000"/>
                </a:solidFill>
              </a:rPr>
              <a:t>= </a:t>
            </a:r>
            <a:r>
              <a:rPr lang="en-US" altLang="en-US" sz="2400" dirty="0">
                <a:solidFill>
                  <a:srgbClr val="FFC000"/>
                </a:solidFill>
                <a:cs typeface="Times New Roman" pitchFamily="18" charset="0"/>
              </a:rPr>
              <a:t>θ(</a:t>
            </a:r>
            <a:r>
              <a:rPr lang="en-US" altLang="en-US" sz="2400" dirty="0">
                <a:solidFill>
                  <a:srgbClr val="FFC000"/>
                </a:solidFill>
              </a:rPr>
              <a:t>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</a:rPr>
              <a:t>log(n)</a:t>
            </a:r>
            <a:r>
              <a:rPr lang="en-US" altLang="en-US" sz="2400" dirty="0">
                <a:solidFill>
                  <a:srgbClr val="FFC000"/>
                </a:solidFill>
                <a:cs typeface="Times New Roman" pitchFamily="18" charset="0"/>
              </a:rPr>
              <a:t>)</a:t>
            </a:r>
            <a:endParaRPr lang="en-CA" sz="2400" dirty="0">
              <a:solidFill>
                <a:srgbClr val="FFC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B999724-4D62-2906-94AB-9C2EA2042BF5}"/>
              </a:ext>
            </a:extLst>
          </p:cNvPr>
          <p:cNvSpPr txBox="1"/>
          <p:nvPr/>
        </p:nvSpPr>
        <p:spPr>
          <a:xfrm>
            <a:off x="7395135" y="838200"/>
            <a:ext cx="16926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CA" sz="2400" dirty="0">
                <a:solidFill>
                  <a:srgbClr val="FFC000"/>
                </a:solidFill>
                <a:cs typeface="Times New Roman" pitchFamily="18" charset="0"/>
              </a:rPr>
              <a:t>≤ </a:t>
            </a:r>
            <a:r>
              <a:rPr lang="en-US" altLang="en-US" sz="2400" dirty="0">
                <a:solidFill>
                  <a:srgbClr val="FFC000"/>
                </a:solidFill>
                <a:cs typeface="Times New Roman" pitchFamily="18" charset="0"/>
              </a:rPr>
              <a:t>O(</a:t>
            </a:r>
            <a:r>
              <a:rPr lang="en-US" altLang="en-US" sz="2400" dirty="0">
                <a:solidFill>
                  <a:srgbClr val="FFC000"/>
                </a:solidFill>
              </a:rPr>
              <a:t>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2.01</a:t>
            </a:r>
            <a:r>
              <a:rPr lang="en-US" altLang="en-US" sz="2400" dirty="0">
                <a:solidFill>
                  <a:srgbClr val="FFC000"/>
                </a:solidFill>
                <a:cs typeface="Times New Roman" pitchFamily="18" charset="0"/>
              </a:rPr>
              <a:t>)</a:t>
            </a:r>
            <a:endParaRPr lang="en-CA" sz="2400" dirty="0">
              <a:solidFill>
                <a:srgbClr val="FFC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8EA51A-F315-E698-CD66-152D870CD978}"/>
              </a:ext>
            </a:extLst>
          </p:cNvPr>
          <p:cNvSpPr txBox="1"/>
          <p:nvPr/>
        </p:nvSpPr>
        <p:spPr>
          <a:xfrm>
            <a:off x="361454" y="821304"/>
            <a:ext cx="11175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rgbClr val="FFC000"/>
                </a:solidFill>
                <a:cs typeface="Times New Roman" pitchFamily="18" charset="0"/>
              </a:rPr>
              <a:t>Ω</a:t>
            </a:r>
            <a:r>
              <a:rPr lang="en-US" altLang="en-US" sz="2400" kern="0" dirty="0">
                <a:solidFill>
                  <a:srgbClr val="FFC000"/>
                </a:solidFill>
                <a:cs typeface="Times New Roman" pitchFamily="18" charset="0"/>
              </a:rPr>
              <a:t>(n</a:t>
            </a:r>
            <a:r>
              <a:rPr lang="en-US" altLang="en-US" sz="2400" kern="0" baseline="30000" dirty="0">
                <a:solidFill>
                  <a:srgbClr val="FFC000"/>
                </a:solidFill>
                <a:cs typeface="Times New Roman" pitchFamily="18" charset="0"/>
              </a:rPr>
              <a:t>2</a:t>
            </a:r>
            <a:r>
              <a:rPr lang="en-US" altLang="en-US" sz="2400" kern="0" dirty="0">
                <a:solidFill>
                  <a:srgbClr val="FFC000"/>
                </a:solidFill>
                <a:cs typeface="Times New Roman" pitchFamily="18" charset="0"/>
              </a:rPr>
              <a:t>) </a:t>
            </a:r>
            <a:r>
              <a:rPr lang="en-CA" sz="2400" dirty="0">
                <a:solidFill>
                  <a:srgbClr val="FFC000"/>
                </a:solidFill>
                <a:cs typeface="Times New Roman" pitchFamily="18" charset="0"/>
              </a:rPr>
              <a:t>≤</a:t>
            </a:r>
            <a:r>
              <a:rPr lang="en-US" altLang="en-US" sz="2400" dirty="0">
                <a:solidFill>
                  <a:srgbClr val="FFC000"/>
                </a:solidFill>
                <a:cs typeface="Times New Roman" pitchFamily="18" charset="0"/>
              </a:rPr>
              <a:t> </a:t>
            </a:r>
            <a:endParaRPr lang="en-CA" sz="2400" dirty="0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6E9ED4-5672-410B-ECDA-B42873FB9DFD}"/>
              </a:ext>
            </a:extLst>
          </p:cNvPr>
          <p:cNvSpPr txBox="1"/>
          <p:nvPr/>
        </p:nvSpPr>
        <p:spPr>
          <a:xfrm>
            <a:off x="1984934" y="1219200"/>
            <a:ext cx="28918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en-US" sz="2400" dirty="0">
                <a:solidFill>
                  <a:srgbClr val="FFC000"/>
                </a:solidFill>
              </a:rPr>
              <a:t> = n</a:t>
            </a:r>
            <a:r>
              <a:rPr lang="en-US" altLang="en-US" sz="2400" baseline="30000" dirty="0">
                <a:solidFill>
                  <a:srgbClr val="FFC000"/>
                </a:solidFill>
                <a:cs typeface="Times New Roman" pitchFamily="18" charset="0"/>
              </a:rPr>
              <a:t>θ</a:t>
            </a:r>
            <a:r>
              <a:rPr lang="en-US" altLang="en-US" sz="2400" baseline="30000" dirty="0">
                <a:solidFill>
                  <a:srgbClr val="FFC000"/>
                </a:solidFill>
              </a:rPr>
              <a:t>(1) </a:t>
            </a:r>
            <a:r>
              <a:rPr lang="en-US" altLang="en-US" sz="2400" dirty="0">
                <a:solidFill>
                  <a:srgbClr val="FFC000"/>
                </a:solidFill>
              </a:rPr>
              <a:t>= polynomial </a:t>
            </a:r>
            <a:endParaRPr lang="en-CA" altLang="en-US" sz="2400" baseline="30000" dirty="0">
              <a:solidFill>
                <a:srgbClr val="FFC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E7E8399-8D8A-E9CD-A458-7A0D08E762C1}"/>
              </a:ext>
            </a:extLst>
          </p:cNvPr>
          <p:cNvSpPr txBox="1"/>
          <p:nvPr/>
        </p:nvSpPr>
        <p:spPr>
          <a:xfrm>
            <a:off x="7395135" y="834533"/>
            <a:ext cx="16926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CA" sz="2400" dirty="0">
                <a:solidFill>
                  <a:srgbClr val="FFC000"/>
                </a:solidFill>
                <a:cs typeface="Times New Roman" pitchFamily="18" charset="0"/>
              </a:rPr>
              <a:t>≤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itchFamily="18" charset="0"/>
              </a:rPr>
              <a:t>O(</a:t>
            </a:r>
            <a:r>
              <a:rPr lang="en-US" altLang="en-US" sz="2400" dirty="0">
                <a:solidFill>
                  <a:srgbClr val="FFC000"/>
                </a:solidFill>
              </a:rPr>
              <a:t>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3</a:t>
            </a:r>
            <a:r>
              <a:rPr lang="en-US" altLang="en-US" sz="2400" dirty="0">
                <a:solidFill>
                  <a:srgbClr val="FFC000"/>
                </a:solidFill>
                <a:cs typeface="Times New Roman" pitchFamily="18" charset="0"/>
              </a:rPr>
              <a:t>)</a:t>
            </a:r>
            <a:endParaRPr lang="en-CA" sz="2400" dirty="0">
              <a:solidFill>
                <a:srgbClr val="FFC000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D6A11DD-F1D4-319B-68C6-1D158F2CD964}"/>
              </a:ext>
            </a:extLst>
          </p:cNvPr>
          <p:cNvSpPr/>
          <p:nvPr/>
        </p:nvSpPr>
        <p:spPr bwMode="auto">
          <a:xfrm>
            <a:off x="8189276" y="874866"/>
            <a:ext cx="194972" cy="228600"/>
          </a:xfrm>
          <a:prstGeom prst="ellipse">
            <a:avLst/>
          </a:prstGeom>
          <a:noFill/>
          <a:ln w="127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0918DEC6-10D7-E821-CECD-0C9457BD8F42}"/>
              </a:ext>
            </a:extLst>
          </p:cNvPr>
          <p:cNvSpPr/>
          <p:nvPr/>
        </p:nvSpPr>
        <p:spPr bwMode="auto">
          <a:xfrm>
            <a:off x="904906" y="886066"/>
            <a:ext cx="194972" cy="228600"/>
          </a:xfrm>
          <a:prstGeom prst="ellipse">
            <a:avLst/>
          </a:prstGeom>
          <a:noFill/>
          <a:ln w="127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">
            <a:extLst>
              <a:ext uri="{FF2B5EF4-FFF2-40B4-BE49-F238E27FC236}">
                <a16:creationId xmlns:a16="http://schemas.microsoft.com/office/drawing/2014/main" id="{A15FC6A0-2E23-BA1D-9721-AB083CF41D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Intuition</a:t>
            </a:r>
            <a:endParaRPr lang="en-CA" altLang="en-US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549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/>
      <p:bldP spid="5" grpId="0"/>
      <p:bldP spid="6" grpId="0"/>
      <p:bldP spid="17" grpId="0"/>
      <p:bldP spid="18" grpId="0" animBg="1"/>
      <p:bldP spid="2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Definition of  Theta</a:t>
            </a:r>
            <a:endParaRPr lang="en-CA" altLang="en-US" dirty="0">
              <a:cs typeface="Times New Roman" pitchFamily="18" charset="0"/>
            </a:endParaRPr>
          </a:p>
        </p:txBody>
      </p:sp>
      <p:pic>
        <p:nvPicPr>
          <p:cNvPr id="3" name="Picture 5" descr="theta">
            <a:extLst>
              <a:ext uri="{FF2B5EF4-FFF2-40B4-BE49-F238E27FC236}">
                <a16:creationId xmlns:a16="http://schemas.microsoft.com/office/drawing/2014/main" id="{A4828467-13C2-163F-0392-518CED5367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1964" y="762000"/>
            <a:ext cx="3362035" cy="253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4CAD43F4-7E35-2C82-2731-7DACDAD4D2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505200"/>
            <a:ext cx="587604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dirty="0">
                <a:solidFill>
                  <a:srgbClr val="FFC000"/>
                </a:solidFill>
              </a:rPr>
              <a:t>f(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altLang="en-US" sz="2400" dirty="0">
                <a:solidFill>
                  <a:srgbClr val="FFC000"/>
                </a:solidFill>
              </a:rPr>
              <a:t>) </a:t>
            </a:r>
            <a:r>
              <a:rPr lang="en-US" altLang="en-US" sz="2400" kern="0" dirty="0"/>
              <a:t>is sandwiched between </a:t>
            </a:r>
            <a:r>
              <a:rPr lang="en-US" altLang="en-US" sz="2400" dirty="0">
                <a:solidFill>
                  <a:srgbClr val="00FFFF"/>
                </a:solidFill>
              </a:rPr>
              <a:t>c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1</a:t>
            </a:r>
            <a:r>
              <a:rPr lang="en-US" altLang="en-US" sz="2400" dirty="0">
                <a:solidFill>
                  <a:srgbClr val="FFC000"/>
                </a:solidFill>
              </a:rPr>
              <a:t>g(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altLang="en-US" sz="2400" dirty="0">
                <a:solidFill>
                  <a:srgbClr val="FFC000"/>
                </a:solidFill>
              </a:rPr>
              <a:t>)</a:t>
            </a:r>
            <a:r>
              <a:rPr lang="en-US" altLang="en-US" sz="2400" kern="0" baseline="-25000" dirty="0">
                <a:solidFill>
                  <a:schemeClr val="accent2"/>
                </a:solidFill>
              </a:rPr>
              <a:t> </a:t>
            </a:r>
            <a:r>
              <a:rPr lang="en-US" altLang="en-US" sz="2400" kern="0" dirty="0"/>
              <a:t>and </a:t>
            </a:r>
            <a:r>
              <a:rPr lang="en-US" altLang="en-US" sz="2400" dirty="0">
                <a:solidFill>
                  <a:srgbClr val="00FFFF"/>
                </a:solidFill>
              </a:rPr>
              <a:t>c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</a:rPr>
              <a:t>g(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altLang="en-US" sz="2400" dirty="0">
                <a:solidFill>
                  <a:srgbClr val="FFC000"/>
                </a:solidFill>
              </a:rPr>
              <a:t>)</a:t>
            </a:r>
            <a:r>
              <a:rPr lang="en-US" altLang="en-US" sz="2400" kern="0" dirty="0"/>
              <a:t> </a:t>
            </a:r>
          </a:p>
          <a:p>
            <a:pPr eaLnBrk="1" hangingPunct="1">
              <a:buFontTx/>
              <a:buNone/>
            </a:pPr>
            <a:r>
              <a:rPr lang="en-US" altLang="en-US" sz="2400" kern="0" dirty="0"/>
              <a:t>    For some sufficiently small </a:t>
            </a:r>
            <a:r>
              <a:rPr lang="en-US" altLang="en-US" sz="2400" kern="0" dirty="0">
                <a:solidFill>
                  <a:schemeClr val="accent2"/>
                </a:solidFill>
              </a:rPr>
              <a:t>c</a:t>
            </a:r>
            <a:r>
              <a:rPr lang="en-US" altLang="en-US" sz="2400" kern="0" baseline="-25000" dirty="0">
                <a:solidFill>
                  <a:schemeClr val="accent2"/>
                </a:solidFill>
              </a:rPr>
              <a:t>1 </a:t>
            </a:r>
            <a:r>
              <a:rPr lang="en-US" altLang="en-US" sz="2400" kern="0" dirty="0">
                <a:solidFill>
                  <a:schemeClr val="accent2"/>
                </a:solidFill>
              </a:rPr>
              <a:t>(= 0.0001)</a:t>
            </a:r>
            <a:r>
              <a:rPr lang="en-US" altLang="en-US" sz="2400" kern="0" baseline="30000" dirty="0"/>
              <a:t> </a:t>
            </a:r>
          </a:p>
          <a:p>
            <a:pPr eaLnBrk="1" hangingPunct="1">
              <a:buFontTx/>
              <a:buNone/>
            </a:pPr>
            <a:r>
              <a:rPr lang="en-US" altLang="en-US" sz="2400" kern="0" baseline="30000" dirty="0"/>
              <a:t> </a:t>
            </a:r>
            <a:r>
              <a:rPr lang="en-US" altLang="en-US" sz="2400" kern="0" dirty="0"/>
              <a:t>   For some sufficiently large  </a:t>
            </a:r>
            <a:r>
              <a:rPr lang="en-US" altLang="en-US" sz="2400" kern="0" dirty="0">
                <a:solidFill>
                  <a:schemeClr val="accent2"/>
                </a:solidFill>
              </a:rPr>
              <a:t>c</a:t>
            </a:r>
            <a:r>
              <a:rPr lang="en-US" altLang="en-US" sz="2400" kern="0" baseline="-25000" dirty="0">
                <a:solidFill>
                  <a:schemeClr val="accent2"/>
                </a:solidFill>
              </a:rPr>
              <a:t>2 </a:t>
            </a:r>
            <a:r>
              <a:rPr lang="en-US" altLang="en-US" sz="2400" kern="0" dirty="0">
                <a:solidFill>
                  <a:schemeClr val="accent2"/>
                </a:solidFill>
              </a:rPr>
              <a:t>(= 10000)</a:t>
            </a:r>
            <a:r>
              <a:rPr lang="en-US" altLang="en-US" sz="2400" kern="0" baseline="30000" dirty="0"/>
              <a:t> </a:t>
            </a:r>
          </a:p>
          <a:p>
            <a:pPr eaLnBrk="1" hangingPunct="1">
              <a:buNone/>
            </a:pPr>
            <a:r>
              <a:rPr lang="en-US" altLang="en-US" sz="2400" dirty="0"/>
              <a:t>For all sufficiently large 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</a:p>
          <a:p>
            <a:pPr eaLnBrk="1" hangingPunct="1">
              <a:buNone/>
            </a:pPr>
            <a:r>
              <a:rPr lang="en-US" altLang="en-US" sz="2400" dirty="0"/>
              <a:t>    For some definition of </a:t>
            </a:r>
            <a:r>
              <a:rPr lang="en-US" altLang="en-US" sz="2400" dirty="0">
                <a:solidFill>
                  <a:schemeClr val="accent2"/>
                </a:solidFill>
              </a:rPr>
              <a:t>“sufficiently large”</a:t>
            </a:r>
            <a:endParaRPr lang="en-CA" altLang="en-US" sz="2400" dirty="0">
              <a:solidFill>
                <a:schemeClr val="accent2"/>
              </a:solidFill>
            </a:endParaRPr>
          </a:p>
          <a:p>
            <a:pPr eaLnBrk="1" hangingPunct="1">
              <a:buNone/>
            </a:pPr>
            <a:endParaRPr lang="en-CA" altLang="en-US" sz="2400" dirty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endParaRPr lang="en-US" altLang="en-US" sz="2400" kern="0" baseline="30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E23570-1153-4390-A588-25680AEC3820}"/>
              </a:ext>
            </a:extLst>
          </p:cNvPr>
          <p:cNvSpPr txBox="1"/>
          <p:nvPr/>
        </p:nvSpPr>
        <p:spPr>
          <a:xfrm>
            <a:off x="381000" y="762000"/>
            <a:ext cx="5257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altLang="en-US" sz="2400" dirty="0">
                <a:solidFill>
                  <a:schemeClr val="tx2"/>
                </a:solidFill>
              </a:rPr>
              <a:t>Def </a:t>
            </a:r>
            <a:r>
              <a:rPr lang="en-US" altLang="en-US" sz="2400" dirty="0">
                <a:solidFill>
                  <a:srgbClr val="FFC000"/>
                </a:solidFill>
              </a:rPr>
              <a:t>f(n) =</a:t>
            </a:r>
            <a:r>
              <a:rPr lang="en-US" altLang="en-US" sz="2400" dirty="0">
                <a:solidFill>
                  <a:schemeClr val="tx2"/>
                </a:solidFill>
              </a:rPr>
              <a:t> </a:t>
            </a:r>
            <a:r>
              <a:rPr lang="en-US" altLang="en-US" sz="2400" dirty="0">
                <a:solidFill>
                  <a:schemeClr val="tx2"/>
                </a:solidFill>
                <a:cs typeface="Times New Roman" pitchFamily="18" charset="0"/>
              </a:rPr>
              <a:t>θ</a:t>
            </a:r>
            <a:r>
              <a:rPr lang="en-US" altLang="en-US" sz="2400" dirty="0">
                <a:solidFill>
                  <a:srgbClr val="FFC000"/>
                </a:solidFill>
                <a:cs typeface="Times New Roman" pitchFamily="18" charset="0"/>
              </a:rPr>
              <a:t>(g(n))</a:t>
            </a:r>
            <a:endParaRPr lang="en-CA" altLang="en-US" sz="2400" dirty="0">
              <a:solidFill>
                <a:srgbClr val="FFC000"/>
              </a:solidFill>
              <a:cs typeface="Times New Roman" pitchFamily="18" charset="0"/>
            </a:endParaRPr>
          </a:p>
          <a:p>
            <a:pPr algn="l"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Symbol" pitchFamily="18" charset="2"/>
              </a:rPr>
              <a:t>   $</a:t>
            </a:r>
            <a:r>
              <a:rPr lang="en-US" altLang="en-US" sz="2400" dirty="0">
                <a:solidFill>
                  <a:srgbClr val="00FFFF"/>
                </a:solidFill>
              </a:rPr>
              <a:t>c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1</a:t>
            </a:r>
            <a:r>
              <a:rPr lang="en-US" altLang="en-US" sz="2400" dirty="0">
                <a:solidFill>
                  <a:srgbClr val="FFC000"/>
                </a:solidFill>
              </a:rPr>
              <a:t>,</a:t>
            </a:r>
            <a:r>
              <a:rPr lang="en-US" altLang="en-US" sz="2400" dirty="0">
                <a:solidFill>
                  <a:schemeClr val="accent2"/>
                </a:solidFill>
                <a:latin typeface="Symbol" pitchFamily="18" charset="2"/>
              </a:rPr>
              <a:t>$</a:t>
            </a:r>
            <a:r>
              <a:rPr lang="en-US" altLang="en-US" sz="2400" dirty="0">
                <a:solidFill>
                  <a:schemeClr val="accent2"/>
                </a:solidFill>
              </a:rPr>
              <a:t>c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</a:rPr>
              <a:t>,</a:t>
            </a:r>
            <a:r>
              <a:rPr lang="en-US" altLang="en-US" sz="2400" dirty="0">
                <a:solidFill>
                  <a:schemeClr val="accent2"/>
                </a:solidFill>
                <a:latin typeface="Symbol" pitchFamily="18" charset="2"/>
              </a:rPr>
              <a:t>$</a:t>
            </a:r>
            <a:r>
              <a:rPr lang="en-US" altLang="en-US" sz="2400" dirty="0">
                <a:solidFill>
                  <a:schemeClr val="accent2"/>
                </a:solidFill>
              </a:rPr>
              <a:t>n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0</a:t>
            </a:r>
            <a:r>
              <a:rPr lang="en-US" altLang="en-US" sz="2400" dirty="0">
                <a:solidFill>
                  <a:srgbClr val="FFC000"/>
                </a:solidFill>
              </a:rPr>
              <a:t>,</a:t>
            </a:r>
            <a:r>
              <a:rPr lang="en-US" sz="2400" dirty="0">
                <a:solidFill>
                  <a:srgbClr val="FF0000"/>
                </a:solidFill>
                <a:latin typeface="Times New Roman"/>
              </a:rPr>
              <a:t>∀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≥</a:t>
            </a:r>
            <a:r>
              <a:rPr lang="en-US" altLang="en-US" sz="2400" dirty="0">
                <a:solidFill>
                  <a:srgbClr val="00FFFF"/>
                </a:solidFill>
              </a:rPr>
              <a:t>n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0</a:t>
            </a:r>
            <a:r>
              <a:rPr lang="en-US" altLang="en-US" sz="2400" dirty="0">
                <a:solidFill>
                  <a:srgbClr val="FFC000"/>
                </a:solidFill>
              </a:rPr>
              <a:t>, </a:t>
            </a:r>
            <a:r>
              <a:rPr lang="en-US" altLang="en-US" sz="2400" dirty="0">
                <a:solidFill>
                  <a:srgbClr val="00FFFF"/>
                </a:solidFill>
              </a:rPr>
              <a:t>c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1</a:t>
            </a:r>
            <a:r>
              <a:rPr lang="en-US" altLang="en-US" sz="2400" dirty="0">
                <a:solidFill>
                  <a:srgbClr val="FFC000"/>
                </a:solidFill>
              </a:rPr>
              <a:t>g(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altLang="en-US" sz="2400" dirty="0">
                <a:solidFill>
                  <a:srgbClr val="FFC000"/>
                </a:solidFill>
              </a:rPr>
              <a:t>)</a:t>
            </a:r>
            <a:r>
              <a:rPr lang="el-GR" altLang="en-US" sz="2400" dirty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en-US" altLang="en-US" sz="2400" dirty="0">
                <a:solidFill>
                  <a:srgbClr val="FFC000"/>
                </a:solidFill>
              </a:rPr>
              <a:t>f(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altLang="en-US" sz="2400" dirty="0">
                <a:solidFill>
                  <a:srgbClr val="FFC000"/>
                </a:solidFill>
              </a:rPr>
              <a:t>)</a:t>
            </a:r>
            <a:r>
              <a:rPr lang="el-GR" altLang="en-US" sz="2400" dirty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en-US" altLang="en-US" sz="2400" dirty="0">
                <a:solidFill>
                  <a:srgbClr val="00FFFF"/>
                </a:solidFill>
                <a:latin typeface="+mj-lt"/>
              </a:rPr>
              <a:t>c</a:t>
            </a:r>
            <a:r>
              <a:rPr lang="en-US" altLang="en-US" sz="2400" baseline="-25000" dirty="0">
                <a:solidFill>
                  <a:srgbClr val="00FFFF"/>
                </a:solidFill>
                <a:latin typeface="+mj-lt"/>
              </a:rPr>
              <a:t>2</a:t>
            </a:r>
            <a:r>
              <a:rPr lang="en-US" altLang="en-US" sz="2400" dirty="0">
                <a:solidFill>
                  <a:srgbClr val="FFC000"/>
                </a:solidFill>
                <a:latin typeface="+mj-lt"/>
              </a:rPr>
              <a:t>g(</a:t>
            </a:r>
            <a:r>
              <a:rPr lang="en-US" altLang="en-US" sz="2400" dirty="0">
                <a:solidFill>
                  <a:srgbClr val="FF0000"/>
                </a:solidFill>
                <a:latin typeface="+mj-lt"/>
              </a:rPr>
              <a:t>n</a:t>
            </a:r>
            <a:r>
              <a:rPr lang="en-US" altLang="en-US" sz="2400" dirty="0">
                <a:solidFill>
                  <a:srgbClr val="FFC000"/>
                </a:solidFill>
                <a:latin typeface="+mj-lt"/>
              </a:rPr>
              <a:t>)</a:t>
            </a:r>
            <a:r>
              <a:rPr lang="en-US" altLang="en-US" sz="2400" baseline="30000" dirty="0">
                <a:solidFill>
                  <a:srgbClr val="FFC000"/>
                </a:solidFill>
                <a:latin typeface="+mj-lt"/>
              </a:rPr>
              <a:t> 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6724A18-ECB5-1A36-E9FF-7E1C5A8255D8}"/>
              </a:ext>
            </a:extLst>
          </p:cNvPr>
          <p:cNvSpPr/>
          <p:nvPr/>
        </p:nvSpPr>
        <p:spPr bwMode="auto">
          <a:xfrm>
            <a:off x="1600200" y="1150203"/>
            <a:ext cx="598820" cy="461665"/>
          </a:xfrm>
          <a:prstGeom prst="ellipse">
            <a:avLst/>
          </a:prstGeom>
          <a:noFill/>
          <a:ln w="3810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813096E-13A9-AA10-EC35-FE4AB51DAE46}"/>
              </a:ext>
            </a:extLst>
          </p:cNvPr>
          <p:cNvSpPr/>
          <p:nvPr/>
        </p:nvSpPr>
        <p:spPr bwMode="auto">
          <a:xfrm>
            <a:off x="609600" y="1156850"/>
            <a:ext cx="1029854" cy="461665"/>
          </a:xfrm>
          <a:prstGeom prst="ellipse">
            <a:avLst/>
          </a:prstGeom>
          <a:noFill/>
          <a:ln w="3810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8523C48-16C1-313B-BC8A-A8644208C0D5}"/>
              </a:ext>
            </a:extLst>
          </p:cNvPr>
          <p:cNvSpPr/>
          <p:nvPr/>
        </p:nvSpPr>
        <p:spPr bwMode="auto">
          <a:xfrm>
            <a:off x="2133600" y="1166985"/>
            <a:ext cx="858282" cy="433215"/>
          </a:xfrm>
          <a:prstGeom prst="ellipse">
            <a:avLst/>
          </a:prstGeom>
          <a:noFill/>
          <a:ln w="3810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248ACE1-6FD6-C7D0-D6FA-973611672F34}"/>
              </a:ext>
            </a:extLst>
          </p:cNvPr>
          <p:cNvSpPr/>
          <p:nvPr/>
        </p:nvSpPr>
        <p:spPr bwMode="auto">
          <a:xfrm>
            <a:off x="2991882" y="1171418"/>
            <a:ext cx="2525880" cy="467832"/>
          </a:xfrm>
          <a:prstGeom prst="ellipse">
            <a:avLst/>
          </a:prstGeom>
          <a:noFill/>
          <a:ln w="3810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7BAEF35-28B5-098E-3610-B633B9DB25F4}"/>
              </a:ext>
            </a:extLst>
          </p:cNvPr>
          <p:cNvGrpSpPr/>
          <p:nvPr/>
        </p:nvGrpSpPr>
        <p:grpSpPr>
          <a:xfrm>
            <a:off x="6705600" y="961935"/>
            <a:ext cx="2702601" cy="1628865"/>
            <a:chOff x="6705600" y="961935"/>
            <a:chExt cx="2702601" cy="1628865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6E071600-6458-6276-6A0C-8047F09081EC}"/>
                </a:ext>
              </a:extLst>
            </p:cNvPr>
            <p:cNvCxnSpPr/>
            <p:nvPr/>
          </p:nvCxnSpPr>
          <p:spPr bwMode="auto">
            <a:xfrm flipV="1">
              <a:off x="7391400" y="1381035"/>
              <a:ext cx="1105672" cy="1209765"/>
            </a:xfrm>
            <a:prstGeom prst="line">
              <a:avLst/>
            </a:prstGeom>
            <a:noFill/>
            <a:ln w="2857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E4CB6F1C-35CC-B81F-13C4-ADA7D2564E7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61908" y="961935"/>
              <a:ext cx="901126" cy="1247865"/>
            </a:xfrm>
            <a:prstGeom prst="line">
              <a:avLst/>
            </a:prstGeom>
            <a:noFill/>
            <a:ln w="2857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025EFA67-2598-6E31-B30A-4FCDD81F1A69}"/>
                </a:ext>
              </a:extLst>
            </p:cNvPr>
            <p:cNvSpPr txBox="1"/>
            <p:nvPr/>
          </p:nvSpPr>
          <p:spPr>
            <a:xfrm>
              <a:off x="8131854" y="1585867"/>
              <a:ext cx="1276347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altLang="en-US" sz="2400" dirty="0">
                  <a:solidFill>
                    <a:srgbClr val="00FFFF"/>
                  </a:solidFill>
                </a:rPr>
                <a:t>c</a:t>
              </a:r>
              <a:r>
                <a:rPr lang="en-US" altLang="en-US" sz="2400" baseline="-25000" dirty="0">
                  <a:solidFill>
                    <a:srgbClr val="00FFFF"/>
                  </a:solidFill>
                </a:rPr>
                <a:t>1</a:t>
              </a:r>
              <a:r>
                <a:rPr lang="en-US" altLang="en-US" sz="2400" dirty="0">
                  <a:solidFill>
                    <a:srgbClr val="FFC000"/>
                  </a:solidFill>
                </a:rPr>
                <a:t>g(</a:t>
              </a:r>
              <a:r>
                <a:rPr lang="en-US" altLang="en-US" sz="2400" dirty="0">
                  <a:solidFill>
                    <a:srgbClr val="FF0000"/>
                  </a:solidFill>
                </a:rPr>
                <a:t>n</a:t>
              </a:r>
              <a:r>
                <a:rPr lang="en-US" altLang="en-US" sz="2400" dirty="0">
                  <a:solidFill>
                    <a:srgbClr val="FFC000"/>
                  </a:solidFill>
                </a:rPr>
                <a:t>)</a:t>
              </a:r>
              <a:endParaRPr lang="en-CA" sz="2400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28436EF-F926-6F71-7481-CE61DD1097CE}"/>
                </a:ext>
              </a:extLst>
            </p:cNvPr>
            <p:cNvSpPr txBox="1"/>
            <p:nvPr/>
          </p:nvSpPr>
          <p:spPr>
            <a:xfrm>
              <a:off x="6705600" y="1066800"/>
              <a:ext cx="137160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altLang="en-US" sz="2400" dirty="0">
                  <a:solidFill>
                    <a:srgbClr val="00FFFF"/>
                  </a:solidFill>
                </a:rPr>
                <a:t>c</a:t>
              </a:r>
              <a:r>
                <a:rPr lang="en-US" altLang="en-US" sz="2400" baseline="-25000" dirty="0">
                  <a:solidFill>
                    <a:srgbClr val="00FFFF"/>
                  </a:solidFill>
                </a:rPr>
                <a:t>2</a:t>
              </a:r>
              <a:r>
                <a:rPr lang="en-US" altLang="en-US" sz="2400" dirty="0">
                  <a:solidFill>
                    <a:srgbClr val="FFC000"/>
                  </a:solidFill>
                </a:rPr>
                <a:t>g(</a:t>
              </a:r>
              <a:r>
                <a:rPr lang="en-US" altLang="en-US" sz="2400" dirty="0">
                  <a:solidFill>
                    <a:srgbClr val="FF0000"/>
                  </a:solidFill>
                </a:rPr>
                <a:t>n</a:t>
              </a:r>
              <a:r>
                <a:rPr lang="en-US" altLang="en-US" sz="2400" dirty="0">
                  <a:solidFill>
                    <a:srgbClr val="FFC000"/>
                  </a:solidFill>
                </a:rPr>
                <a:t>)</a:t>
              </a:r>
              <a:endParaRPr lang="en-CA" sz="2400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C1A88648-190F-C889-7178-4C16C1D7FC8C}"/>
                </a:ext>
              </a:extLst>
            </p:cNvPr>
            <p:cNvSpPr txBox="1"/>
            <p:nvPr/>
          </p:nvSpPr>
          <p:spPr>
            <a:xfrm>
              <a:off x="7543800" y="1219200"/>
              <a:ext cx="137160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altLang="en-US" sz="2400" dirty="0">
                  <a:solidFill>
                    <a:srgbClr val="FFC000"/>
                  </a:solidFill>
                </a:rPr>
                <a:t>f(</a:t>
              </a:r>
              <a:r>
                <a:rPr lang="en-US" altLang="en-US" sz="2400" dirty="0">
                  <a:solidFill>
                    <a:srgbClr val="FF0000"/>
                  </a:solidFill>
                </a:rPr>
                <a:t>n</a:t>
              </a:r>
              <a:r>
                <a:rPr lang="en-US" altLang="en-US" sz="2400" dirty="0">
                  <a:solidFill>
                    <a:srgbClr val="FFC000"/>
                  </a:solidFill>
                </a:rPr>
                <a:t>)</a:t>
              </a:r>
              <a:endParaRPr lang="en-CA" sz="2400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B2E89AE2-1BB3-D366-EA35-D89CA67925A2}"/>
              </a:ext>
            </a:extLst>
          </p:cNvPr>
          <p:cNvGrpSpPr/>
          <p:nvPr/>
        </p:nvGrpSpPr>
        <p:grpSpPr>
          <a:xfrm>
            <a:off x="6400800" y="2209800"/>
            <a:ext cx="920627" cy="1545883"/>
            <a:chOff x="6400800" y="2209800"/>
            <a:chExt cx="920627" cy="1545883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086534C6-A5FF-A2AC-2832-54F75B4DF21E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561855" y="2209800"/>
              <a:ext cx="0" cy="1143000"/>
            </a:xfrm>
            <a:prstGeom prst="line">
              <a:avLst/>
            </a:prstGeom>
            <a:noFill/>
            <a:ln w="2857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A1A1B6BF-E77E-D6B6-33F1-8DACEAF6DDF8}"/>
                </a:ext>
              </a:extLst>
            </p:cNvPr>
            <p:cNvSpPr txBox="1"/>
            <p:nvPr/>
          </p:nvSpPr>
          <p:spPr>
            <a:xfrm>
              <a:off x="6400800" y="3294018"/>
              <a:ext cx="920627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altLang="en-US" sz="2400" dirty="0">
                  <a:solidFill>
                    <a:srgbClr val="00FFFF"/>
                  </a:solidFill>
                </a:rPr>
                <a:t>n</a:t>
              </a:r>
              <a:r>
                <a:rPr lang="en-US" altLang="en-US" sz="2400" baseline="-25000" dirty="0">
                  <a:solidFill>
                    <a:srgbClr val="00FFFF"/>
                  </a:solidFill>
                </a:rPr>
                <a:t>0</a:t>
              </a:r>
              <a:endParaRPr lang="en-CA" sz="2400" dirty="0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D50A59EB-4D45-56C4-167B-2C604DDC827D}"/>
              </a:ext>
            </a:extLst>
          </p:cNvPr>
          <p:cNvGrpSpPr/>
          <p:nvPr/>
        </p:nvGrpSpPr>
        <p:grpSpPr>
          <a:xfrm>
            <a:off x="6961908" y="2819400"/>
            <a:ext cx="957141" cy="938841"/>
            <a:chOff x="6961908" y="2819400"/>
            <a:chExt cx="957141" cy="938841"/>
          </a:xfrm>
        </p:grpSpPr>
        <p:sp>
          <p:nvSpPr>
            <p:cNvPr id="21" name="Arrow: Right 20">
              <a:extLst>
                <a:ext uri="{FF2B5EF4-FFF2-40B4-BE49-F238E27FC236}">
                  <a16:creationId xmlns:a16="http://schemas.microsoft.com/office/drawing/2014/main" id="{F0732F63-A29D-BA73-F8C1-950DA3672625}"/>
                </a:ext>
              </a:extLst>
            </p:cNvPr>
            <p:cNvSpPr/>
            <p:nvPr/>
          </p:nvSpPr>
          <p:spPr bwMode="auto">
            <a:xfrm>
              <a:off x="6961908" y="2819400"/>
              <a:ext cx="429486" cy="304800"/>
            </a:xfrm>
            <a:prstGeom prst="rightArrow">
              <a:avLst/>
            </a:prstGeom>
            <a:noFill/>
            <a:ln w="38100" cap="flat" cmpd="sng" algn="ctr">
              <a:solidFill>
                <a:schemeClr val="hlink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3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952F8F3-2781-54B5-B4A8-4AB8291C1DD7}"/>
                </a:ext>
              </a:extLst>
            </p:cNvPr>
            <p:cNvSpPr txBox="1"/>
            <p:nvPr/>
          </p:nvSpPr>
          <p:spPr>
            <a:xfrm>
              <a:off x="6998422" y="3296576"/>
              <a:ext cx="920627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altLang="en-US" sz="2400" dirty="0">
                  <a:solidFill>
                    <a:srgbClr val="FF0000"/>
                  </a:solidFill>
                </a:rPr>
                <a:t>n</a:t>
              </a:r>
              <a:endParaRPr lang="en-CA" sz="2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3903EC6B-FA07-2BF8-FE4F-BC374ABBC88E}"/>
              </a:ext>
            </a:extLst>
          </p:cNvPr>
          <p:cNvSpPr txBox="1"/>
          <p:nvPr/>
        </p:nvSpPr>
        <p:spPr>
          <a:xfrm>
            <a:off x="381000" y="1618672"/>
            <a:ext cx="5257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altLang="en-US" sz="2400" dirty="0">
                <a:solidFill>
                  <a:schemeClr val="tx2"/>
                </a:solidFill>
              </a:rPr>
              <a:t>Def </a:t>
            </a:r>
            <a:r>
              <a:rPr lang="en-US" altLang="en-US" sz="2400" dirty="0">
                <a:solidFill>
                  <a:srgbClr val="FFC000"/>
                </a:solidFill>
              </a:rPr>
              <a:t>f(n) = </a:t>
            </a:r>
            <a:r>
              <a:rPr lang="en-US" altLang="en-US" sz="2400" dirty="0">
                <a:solidFill>
                  <a:schemeClr val="tx2"/>
                </a:solidFill>
              </a:rPr>
              <a:t>O</a:t>
            </a:r>
            <a:r>
              <a:rPr lang="en-US" altLang="en-US" sz="2400" dirty="0">
                <a:solidFill>
                  <a:srgbClr val="FFC000"/>
                </a:solidFill>
                <a:cs typeface="Times New Roman" pitchFamily="18" charset="0"/>
              </a:rPr>
              <a:t>(g(n))</a:t>
            </a:r>
            <a:endParaRPr lang="en-CA" altLang="en-US" sz="2400" dirty="0">
              <a:solidFill>
                <a:srgbClr val="FFC000"/>
              </a:solidFill>
              <a:cs typeface="Times New Roman" pitchFamily="18" charset="0"/>
            </a:endParaRPr>
          </a:p>
          <a:p>
            <a:pPr algn="l"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Symbol" pitchFamily="18" charset="2"/>
              </a:rPr>
              <a:t>         $</a:t>
            </a:r>
            <a:r>
              <a:rPr lang="en-US" altLang="en-US" sz="2400" dirty="0">
                <a:solidFill>
                  <a:srgbClr val="00FFFF"/>
                </a:solidFill>
              </a:rPr>
              <a:t>c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</a:rPr>
              <a:t>,</a:t>
            </a:r>
            <a:r>
              <a:rPr lang="en-US" altLang="en-US" sz="2400" dirty="0">
                <a:solidFill>
                  <a:schemeClr val="accent2"/>
                </a:solidFill>
                <a:latin typeface="Symbol" pitchFamily="18" charset="2"/>
              </a:rPr>
              <a:t>$</a:t>
            </a:r>
            <a:r>
              <a:rPr lang="en-US" altLang="en-US" sz="2400" dirty="0">
                <a:solidFill>
                  <a:schemeClr val="accent2"/>
                </a:solidFill>
              </a:rPr>
              <a:t>n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0</a:t>
            </a:r>
            <a:r>
              <a:rPr lang="en-US" altLang="en-US" sz="2400" dirty="0">
                <a:solidFill>
                  <a:srgbClr val="FFC000"/>
                </a:solidFill>
              </a:rPr>
              <a:t>,</a:t>
            </a:r>
            <a:r>
              <a:rPr lang="en-US" sz="2400" dirty="0">
                <a:solidFill>
                  <a:srgbClr val="FF0000"/>
                </a:solidFill>
                <a:latin typeface="Times New Roman"/>
              </a:rPr>
              <a:t>∀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≥</a:t>
            </a:r>
            <a:r>
              <a:rPr lang="en-US" altLang="en-US" sz="2400" dirty="0">
                <a:solidFill>
                  <a:srgbClr val="00FFFF"/>
                </a:solidFill>
              </a:rPr>
              <a:t>n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0</a:t>
            </a:r>
            <a:r>
              <a:rPr lang="en-US" altLang="en-US" sz="2400" dirty="0">
                <a:solidFill>
                  <a:srgbClr val="FFC000"/>
                </a:solidFill>
              </a:rPr>
              <a:t>,             f(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altLang="en-US" sz="2400" dirty="0">
                <a:solidFill>
                  <a:srgbClr val="FFC000"/>
                </a:solidFill>
              </a:rPr>
              <a:t>)</a:t>
            </a:r>
            <a:r>
              <a:rPr lang="el-GR" altLang="en-US" sz="2400" dirty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en-US" altLang="en-US" sz="2400" dirty="0">
                <a:solidFill>
                  <a:srgbClr val="00FFFF"/>
                </a:solidFill>
                <a:latin typeface="+mj-lt"/>
              </a:rPr>
              <a:t>c</a:t>
            </a:r>
            <a:r>
              <a:rPr lang="en-US" altLang="en-US" sz="2400" baseline="-25000" dirty="0">
                <a:solidFill>
                  <a:srgbClr val="00FFFF"/>
                </a:solidFill>
                <a:latin typeface="+mj-lt"/>
              </a:rPr>
              <a:t>2</a:t>
            </a:r>
            <a:r>
              <a:rPr lang="en-US" altLang="en-US" sz="2400" dirty="0">
                <a:solidFill>
                  <a:srgbClr val="FFC000"/>
                </a:solidFill>
                <a:latin typeface="+mj-lt"/>
              </a:rPr>
              <a:t>g(</a:t>
            </a:r>
            <a:r>
              <a:rPr lang="en-US" altLang="en-US" sz="2400" dirty="0">
                <a:solidFill>
                  <a:srgbClr val="FF0000"/>
                </a:solidFill>
                <a:latin typeface="+mj-lt"/>
              </a:rPr>
              <a:t>n</a:t>
            </a:r>
            <a:r>
              <a:rPr lang="en-US" altLang="en-US" sz="2400" dirty="0">
                <a:solidFill>
                  <a:srgbClr val="FFC000"/>
                </a:solidFill>
                <a:latin typeface="+mj-lt"/>
              </a:rPr>
              <a:t>)</a:t>
            </a:r>
            <a:r>
              <a:rPr lang="en-US" altLang="en-US" sz="2400" baseline="30000" dirty="0">
                <a:solidFill>
                  <a:srgbClr val="FFC000"/>
                </a:solidFill>
                <a:latin typeface="+mj-lt"/>
              </a:rPr>
              <a:t>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E9667DD-283E-C698-53D0-178ADE13F151}"/>
              </a:ext>
            </a:extLst>
          </p:cNvPr>
          <p:cNvSpPr txBox="1"/>
          <p:nvPr/>
        </p:nvSpPr>
        <p:spPr>
          <a:xfrm>
            <a:off x="381000" y="2514600"/>
            <a:ext cx="5257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altLang="en-US" sz="2400" dirty="0">
                <a:solidFill>
                  <a:schemeClr val="tx2"/>
                </a:solidFill>
              </a:rPr>
              <a:t>Def </a:t>
            </a:r>
            <a:r>
              <a:rPr lang="en-US" altLang="en-US" sz="2400" dirty="0">
                <a:solidFill>
                  <a:srgbClr val="FFC000"/>
                </a:solidFill>
              </a:rPr>
              <a:t>f(n) = </a:t>
            </a:r>
            <a:r>
              <a:rPr lang="en-US" sz="2400" dirty="0">
                <a:solidFill>
                  <a:schemeClr val="tx2"/>
                </a:solidFill>
                <a:cs typeface="Times New Roman" pitchFamily="18" charset="0"/>
              </a:rPr>
              <a:t>Ω</a:t>
            </a:r>
            <a:r>
              <a:rPr lang="en-US" altLang="en-US" sz="2400" dirty="0">
                <a:solidFill>
                  <a:srgbClr val="FFC000"/>
                </a:solidFill>
                <a:cs typeface="Times New Roman" pitchFamily="18" charset="0"/>
              </a:rPr>
              <a:t>(g(n))</a:t>
            </a:r>
            <a:endParaRPr lang="en-CA" altLang="en-US" sz="2400" dirty="0">
              <a:solidFill>
                <a:srgbClr val="FFC000"/>
              </a:solidFill>
              <a:cs typeface="Times New Roman" pitchFamily="18" charset="0"/>
            </a:endParaRPr>
          </a:p>
          <a:p>
            <a:pPr algn="l"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Symbol" pitchFamily="18" charset="2"/>
              </a:rPr>
              <a:t>   $</a:t>
            </a:r>
            <a:r>
              <a:rPr lang="en-US" altLang="en-US" sz="2400" dirty="0">
                <a:solidFill>
                  <a:srgbClr val="00FFFF"/>
                </a:solidFill>
              </a:rPr>
              <a:t>c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1</a:t>
            </a:r>
            <a:r>
              <a:rPr lang="en-US" altLang="en-US" sz="2400" dirty="0">
                <a:solidFill>
                  <a:srgbClr val="FFC000"/>
                </a:solidFill>
              </a:rPr>
              <a:t>,</a:t>
            </a:r>
            <a:r>
              <a:rPr lang="en-US" altLang="en-US" sz="2400" dirty="0">
                <a:solidFill>
                  <a:schemeClr val="accent2"/>
                </a:solidFill>
                <a:latin typeface="Symbol" pitchFamily="18" charset="2"/>
              </a:rPr>
              <a:t>       $</a:t>
            </a:r>
            <a:r>
              <a:rPr lang="en-US" altLang="en-US" sz="2400" dirty="0">
                <a:solidFill>
                  <a:schemeClr val="accent2"/>
                </a:solidFill>
              </a:rPr>
              <a:t>n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0</a:t>
            </a:r>
            <a:r>
              <a:rPr lang="en-US" altLang="en-US" sz="2400" dirty="0">
                <a:solidFill>
                  <a:srgbClr val="FFC000"/>
                </a:solidFill>
              </a:rPr>
              <a:t>,</a:t>
            </a:r>
            <a:r>
              <a:rPr lang="en-US" sz="2400" dirty="0">
                <a:solidFill>
                  <a:srgbClr val="FF0000"/>
                </a:solidFill>
                <a:latin typeface="Times New Roman"/>
              </a:rPr>
              <a:t>∀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≥</a:t>
            </a:r>
            <a:r>
              <a:rPr lang="en-US" altLang="en-US" sz="2400" dirty="0">
                <a:solidFill>
                  <a:srgbClr val="00FFFF"/>
                </a:solidFill>
              </a:rPr>
              <a:t>n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0</a:t>
            </a:r>
            <a:r>
              <a:rPr lang="en-US" altLang="en-US" sz="2400" dirty="0">
                <a:solidFill>
                  <a:srgbClr val="FFC000"/>
                </a:solidFill>
              </a:rPr>
              <a:t>, </a:t>
            </a:r>
            <a:r>
              <a:rPr lang="en-US" altLang="en-US" sz="2400" dirty="0">
                <a:solidFill>
                  <a:srgbClr val="00FFFF"/>
                </a:solidFill>
              </a:rPr>
              <a:t>c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1</a:t>
            </a:r>
            <a:r>
              <a:rPr lang="en-US" altLang="en-US" sz="2400" dirty="0">
                <a:solidFill>
                  <a:srgbClr val="FFC000"/>
                </a:solidFill>
              </a:rPr>
              <a:t>g(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altLang="en-US" sz="2400" dirty="0">
                <a:solidFill>
                  <a:srgbClr val="FFC000"/>
                </a:solidFill>
              </a:rPr>
              <a:t>)</a:t>
            </a:r>
            <a:r>
              <a:rPr lang="el-GR" altLang="en-US" sz="2400" dirty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en-US" altLang="en-US" sz="2400" dirty="0">
                <a:solidFill>
                  <a:srgbClr val="FFC000"/>
                </a:solidFill>
              </a:rPr>
              <a:t>f(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altLang="en-US" sz="2400" dirty="0">
                <a:solidFill>
                  <a:srgbClr val="FFC000"/>
                </a:solidFill>
              </a:rPr>
              <a:t>)</a:t>
            </a:r>
            <a:endParaRPr lang="en-US" altLang="en-US" sz="2400" baseline="30000" dirty="0">
              <a:solidFill>
                <a:srgbClr val="FFC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2" grpId="0"/>
      <p:bldP spid="9" grpId="0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32" grpId="0"/>
      <p:bldP spid="3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Definition of  Theta</a:t>
            </a:r>
            <a:endParaRPr lang="en-CA" altLang="en-US" dirty="0">
              <a:cs typeface="Times New Roman" pitchFamily="18" charset="0"/>
            </a:endParaRPr>
          </a:p>
        </p:txBody>
      </p:sp>
      <p:sp>
        <p:nvSpPr>
          <p:cNvPr id="34" name="AutoShape 8">
            <a:extLst>
              <a:ext uri="{FF2B5EF4-FFF2-40B4-BE49-F238E27FC236}">
                <a16:creationId xmlns:a16="http://schemas.microsoft.com/office/drawing/2014/main" id="{78302430-6396-46AC-D7EE-89893F614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601" y="1754832"/>
            <a:ext cx="7951599" cy="4950768"/>
          </a:xfrm>
          <a:prstGeom prst="wedgeRectCallout">
            <a:avLst>
              <a:gd name="adj1" fmla="val -53911"/>
              <a:gd name="adj2" fmla="val 31279"/>
            </a:avLst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Intuition</a:t>
            </a:r>
            <a:r>
              <a:rPr lang="en-US" altLang="en-US" sz="2400" dirty="0">
                <a:solidFill>
                  <a:srgbClr val="FFFF00"/>
                </a:solidFill>
              </a:rPr>
              <a:t>: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</a:rPr>
              <a:t>3n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</a:rPr>
              <a:t>+7n+5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Drop low order terms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CA" altLang="en-US" sz="2400" dirty="0">
                <a:solidFill>
                  <a:srgbClr val="FFFFFF"/>
                </a:solidFill>
              </a:rPr>
              <a:t>Drop multiplicative constant</a:t>
            </a:r>
          </a:p>
          <a:p>
            <a:pPr marL="457200" lvl="0" indent="-457200" eaLnBrk="1" hangingPunct="1">
              <a:spcBef>
                <a:spcPct val="0"/>
              </a:spcBef>
              <a:buFont typeface="+mj-lt"/>
              <a:buAutoNum type="arabicPeriod"/>
            </a:pP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Get</a:t>
            </a:r>
            <a:r>
              <a:rPr kumimoji="0" lang="en-CA" altLang="en-US" sz="2400" b="0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</a:rPr>
              <a:t>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  <a:r>
              <a:rPr kumimoji="0" lang="en-CA" altLang="en-US" sz="2400" b="0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51720ACB-0E78-717F-00EB-DF4D6A227131}"/>
              </a:ext>
            </a:extLst>
          </p:cNvPr>
          <p:cNvCxnSpPr/>
          <p:nvPr/>
        </p:nvCxnSpPr>
        <p:spPr bwMode="auto">
          <a:xfrm flipV="1">
            <a:off x="2720109" y="1907233"/>
            <a:ext cx="762000" cy="152400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DA4767B-CFAA-28C7-77C2-7006CD650158}"/>
              </a:ext>
            </a:extLst>
          </p:cNvPr>
          <p:cNvCxnSpPr>
            <a:cxnSpLocks/>
          </p:cNvCxnSpPr>
          <p:nvPr/>
        </p:nvCxnSpPr>
        <p:spPr bwMode="auto">
          <a:xfrm flipV="1">
            <a:off x="2142836" y="1907233"/>
            <a:ext cx="272473" cy="217941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42" name="Picture 41" descr="&lt;strong&gt;Clipart&lt;/strong&gt; - Beautiful Black &lt;strong&gt;Woman&lt;/strong&gt;">
            <a:extLst>
              <a:ext uri="{FF2B5EF4-FFF2-40B4-BE49-F238E27FC236}">
                <a16:creationId xmlns:a16="http://schemas.microsoft.com/office/drawing/2014/main" id="{521D41CF-865E-8631-5FAF-FB04586AFA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3" y="5964296"/>
            <a:ext cx="723850" cy="741304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14A4BB43-2186-ECCE-B5EF-597F1F906E48}"/>
              </a:ext>
            </a:extLst>
          </p:cNvPr>
          <p:cNvSpPr txBox="1"/>
          <p:nvPr/>
        </p:nvSpPr>
        <p:spPr>
          <a:xfrm>
            <a:off x="3408220" y="1752600"/>
            <a:ext cx="11175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en-US" sz="2400" dirty="0">
                <a:solidFill>
                  <a:srgbClr val="FFC000"/>
                </a:solidFill>
              </a:rPr>
              <a:t>= </a:t>
            </a:r>
            <a:r>
              <a:rPr lang="en-US" altLang="en-US" sz="2400" dirty="0">
                <a:solidFill>
                  <a:srgbClr val="FFC000"/>
                </a:solidFill>
                <a:cs typeface="Times New Roman" pitchFamily="18" charset="0"/>
              </a:rPr>
              <a:t>θ(</a:t>
            </a:r>
            <a:r>
              <a:rPr lang="en-US" altLang="en-US" sz="2400" dirty="0">
                <a:solidFill>
                  <a:srgbClr val="FFC000"/>
                </a:solidFill>
              </a:rPr>
              <a:t>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  <a:cs typeface="Times New Roman" pitchFamily="18" charset="0"/>
              </a:rPr>
              <a:t>)</a:t>
            </a:r>
            <a:endParaRPr lang="en-CA" sz="2400" dirty="0">
              <a:solidFill>
                <a:srgbClr val="FFC000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FE5CD0A-9557-873C-A084-95F258BF65F8}"/>
              </a:ext>
            </a:extLst>
          </p:cNvPr>
          <p:cNvSpPr txBox="1"/>
          <p:nvPr/>
        </p:nvSpPr>
        <p:spPr>
          <a:xfrm>
            <a:off x="381000" y="762000"/>
            <a:ext cx="5257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altLang="en-US" sz="2400" dirty="0">
                <a:solidFill>
                  <a:schemeClr val="tx2"/>
                </a:solidFill>
              </a:rPr>
              <a:t>Def </a:t>
            </a:r>
            <a:r>
              <a:rPr lang="en-US" altLang="en-US" sz="2400" dirty="0">
                <a:solidFill>
                  <a:srgbClr val="FFC000"/>
                </a:solidFill>
              </a:rPr>
              <a:t>f(n) = </a:t>
            </a:r>
            <a:r>
              <a:rPr lang="en-US" altLang="en-US" sz="2400" dirty="0">
                <a:solidFill>
                  <a:srgbClr val="FFC000"/>
                </a:solidFill>
                <a:cs typeface="Times New Roman" pitchFamily="18" charset="0"/>
              </a:rPr>
              <a:t>θ(g(n))</a:t>
            </a:r>
            <a:endParaRPr lang="en-CA" altLang="en-US" sz="2400" dirty="0">
              <a:solidFill>
                <a:srgbClr val="FFC000"/>
              </a:solidFill>
              <a:cs typeface="Times New Roman" pitchFamily="18" charset="0"/>
            </a:endParaRPr>
          </a:p>
          <a:p>
            <a:pPr algn="l"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Symbol" pitchFamily="18" charset="2"/>
              </a:rPr>
              <a:t>   $</a:t>
            </a:r>
            <a:r>
              <a:rPr lang="en-US" altLang="en-US" sz="2400" dirty="0">
                <a:solidFill>
                  <a:srgbClr val="00FFFF"/>
                </a:solidFill>
              </a:rPr>
              <a:t>c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1</a:t>
            </a:r>
            <a:r>
              <a:rPr lang="en-US" altLang="en-US" sz="2400" dirty="0">
                <a:solidFill>
                  <a:srgbClr val="FFC000"/>
                </a:solidFill>
              </a:rPr>
              <a:t>,</a:t>
            </a:r>
            <a:r>
              <a:rPr lang="en-US" altLang="en-US" sz="2400" dirty="0">
                <a:solidFill>
                  <a:schemeClr val="accent2"/>
                </a:solidFill>
                <a:latin typeface="Symbol" pitchFamily="18" charset="2"/>
              </a:rPr>
              <a:t>$</a:t>
            </a:r>
            <a:r>
              <a:rPr lang="en-US" altLang="en-US" sz="2400" dirty="0">
                <a:solidFill>
                  <a:schemeClr val="accent2"/>
                </a:solidFill>
              </a:rPr>
              <a:t>c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</a:rPr>
              <a:t>,</a:t>
            </a:r>
            <a:r>
              <a:rPr lang="en-US" altLang="en-US" sz="2400" dirty="0">
                <a:solidFill>
                  <a:schemeClr val="accent2"/>
                </a:solidFill>
                <a:latin typeface="Symbol" pitchFamily="18" charset="2"/>
              </a:rPr>
              <a:t>$</a:t>
            </a:r>
            <a:r>
              <a:rPr lang="en-US" altLang="en-US" sz="2400" dirty="0">
                <a:solidFill>
                  <a:schemeClr val="accent2"/>
                </a:solidFill>
              </a:rPr>
              <a:t>n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0</a:t>
            </a:r>
            <a:r>
              <a:rPr lang="en-US" altLang="en-US" sz="2400" dirty="0">
                <a:solidFill>
                  <a:srgbClr val="FFC000"/>
                </a:solidFill>
              </a:rPr>
              <a:t>,</a:t>
            </a:r>
            <a:r>
              <a:rPr lang="en-US" sz="2400" dirty="0">
                <a:solidFill>
                  <a:srgbClr val="FF0000"/>
                </a:solidFill>
                <a:latin typeface="Times New Roman"/>
              </a:rPr>
              <a:t>∀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≥</a:t>
            </a:r>
            <a:r>
              <a:rPr lang="en-US" altLang="en-US" sz="2400" dirty="0">
                <a:solidFill>
                  <a:srgbClr val="00FFFF"/>
                </a:solidFill>
              </a:rPr>
              <a:t>n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0</a:t>
            </a:r>
            <a:r>
              <a:rPr lang="en-US" altLang="en-US" sz="2400" dirty="0">
                <a:solidFill>
                  <a:srgbClr val="FFC000"/>
                </a:solidFill>
              </a:rPr>
              <a:t>, </a:t>
            </a:r>
            <a:r>
              <a:rPr lang="en-US" altLang="en-US" sz="2400" dirty="0">
                <a:solidFill>
                  <a:srgbClr val="00FFFF"/>
                </a:solidFill>
              </a:rPr>
              <a:t>c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1</a:t>
            </a:r>
            <a:r>
              <a:rPr lang="en-US" altLang="en-US" sz="2400" dirty="0">
                <a:solidFill>
                  <a:srgbClr val="FFC000"/>
                </a:solidFill>
              </a:rPr>
              <a:t>g(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altLang="en-US" sz="2400" dirty="0">
                <a:solidFill>
                  <a:srgbClr val="FFC000"/>
                </a:solidFill>
              </a:rPr>
              <a:t>)</a:t>
            </a:r>
            <a:r>
              <a:rPr lang="el-GR" altLang="en-US" sz="2400" dirty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en-US" altLang="en-US" sz="2400" dirty="0">
                <a:solidFill>
                  <a:srgbClr val="FFC000"/>
                </a:solidFill>
              </a:rPr>
              <a:t>f(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altLang="en-US" sz="2400" dirty="0">
                <a:solidFill>
                  <a:srgbClr val="FFC000"/>
                </a:solidFill>
              </a:rPr>
              <a:t>)</a:t>
            </a:r>
            <a:r>
              <a:rPr lang="el-GR" altLang="en-US" sz="2400" dirty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en-US" altLang="en-US" sz="2400" dirty="0">
                <a:solidFill>
                  <a:srgbClr val="00FFFF"/>
                </a:solidFill>
                <a:latin typeface="+mj-lt"/>
              </a:rPr>
              <a:t>c</a:t>
            </a:r>
            <a:r>
              <a:rPr lang="en-US" altLang="en-US" sz="2400" baseline="-25000" dirty="0">
                <a:solidFill>
                  <a:srgbClr val="00FFFF"/>
                </a:solidFill>
                <a:latin typeface="+mj-lt"/>
              </a:rPr>
              <a:t>2</a:t>
            </a:r>
            <a:r>
              <a:rPr lang="en-US" altLang="en-US" sz="2400" dirty="0">
                <a:solidFill>
                  <a:srgbClr val="FFC000"/>
                </a:solidFill>
                <a:latin typeface="+mj-lt"/>
              </a:rPr>
              <a:t>g(</a:t>
            </a:r>
            <a:r>
              <a:rPr lang="en-US" altLang="en-US" sz="2400" dirty="0">
                <a:solidFill>
                  <a:srgbClr val="FF0000"/>
                </a:solidFill>
                <a:latin typeface="+mj-lt"/>
              </a:rPr>
              <a:t>n</a:t>
            </a:r>
            <a:r>
              <a:rPr lang="en-US" altLang="en-US" sz="2400" dirty="0">
                <a:solidFill>
                  <a:srgbClr val="FFC000"/>
                </a:solidFill>
                <a:latin typeface="+mj-lt"/>
              </a:rPr>
              <a:t>)</a:t>
            </a:r>
            <a:r>
              <a:rPr lang="en-US" altLang="en-US" sz="2400" baseline="30000" dirty="0">
                <a:solidFill>
                  <a:srgbClr val="FFC000"/>
                </a:solidFill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87829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4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Proofs</a:t>
            </a:r>
            <a:endParaRPr lang="en-CA" altLang="en-US" dirty="0">
              <a:cs typeface="Times New Roman" pitchFamily="18" charset="0"/>
            </a:endParaRPr>
          </a:p>
        </p:txBody>
      </p:sp>
      <p:sp>
        <p:nvSpPr>
          <p:cNvPr id="34" name="AutoShape 8">
            <a:extLst>
              <a:ext uri="{FF2B5EF4-FFF2-40B4-BE49-F238E27FC236}">
                <a16:creationId xmlns:a16="http://schemas.microsoft.com/office/drawing/2014/main" id="{78302430-6396-46AC-D7EE-89893F614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601" y="1752600"/>
            <a:ext cx="7951599" cy="4953000"/>
          </a:xfrm>
          <a:prstGeom prst="wedgeRectCallout">
            <a:avLst>
              <a:gd name="adj1" fmla="val -53911"/>
              <a:gd name="adj2" fmla="val 31279"/>
            </a:avLst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2400" dirty="0">
                <a:solidFill>
                  <a:srgbClr val="FFFF00"/>
                </a:solidFill>
              </a:rPr>
              <a:t>Proving </a:t>
            </a:r>
            <a:r>
              <a:rPr lang="en-US" altLang="en-US" sz="2400" dirty="0">
                <a:solidFill>
                  <a:srgbClr val="FFC000"/>
                </a:solidFill>
              </a:rPr>
              <a:t>3n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</a:rPr>
              <a:t>+7n+5 = </a:t>
            </a:r>
            <a:r>
              <a:rPr lang="en-US" altLang="en-US" sz="2400" dirty="0">
                <a:solidFill>
                  <a:srgbClr val="FFC000"/>
                </a:solidFill>
                <a:cs typeface="Times New Roman" pitchFamily="18" charset="0"/>
              </a:rPr>
              <a:t>θ(</a:t>
            </a:r>
            <a:r>
              <a:rPr lang="en-US" altLang="en-US" sz="2400" dirty="0">
                <a:solidFill>
                  <a:srgbClr val="FFC000"/>
                </a:solidFill>
              </a:rPr>
              <a:t>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  <a:cs typeface="Times New Roman" pitchFamily="18" charset="0"/>
              </a:rPr>
              <a:t>)</a:t>
            </a:r>
            <a:endParaRPr lang="en-US" altLang="en-US" sz="2400" dirty="0">
              <a:solidFill>
                <a:srgbClr val="FFC000"/>
              </a:solidFill>
            </a:endParaRPr>
          </a:p>
          <a:p>
            <a:pPr marL="457200" lvl="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solidFill>
                  <a:srgbClr val="FFFFFF"/>
                </a:solidFill>
              </a:rPr>
              <a:t>Need: </a:t>
            </a:r>
            <a:r>
              <a:rPr lang="en-US" altLang="en-US" sz="2400" dirty="0">
                <a:solidFill>
                  <a:srgbClr val="00FFFF"/>
                </a:solidFill>
              </a:rPr>
              <a:t>c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1</a:t>
            </a:r>
            <a:r>
              <a:rPr lang="en-US" altLang="en-US" sz="2400" baseline="-25000" dirty="0">
                <a:solidFill>
                  <a:srgbClr val="00FFFF"/>
                </a:solidFill>
                <a:latin typeface="Symbol" pitchFamily="18" charset="2"/>
              </a:rPr>
              <a:t>$ </a:t>
            </a:r>
            <a:r>
              <a:rPr lang="en-US" altLang="en-US" sz="2400" dirty="0">
                <a:solidFill>
                  <a:srgbClr val="FFC000"/>
                </a:solidFill>
              </a:rPr>
              <a:t>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  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 </a:t>
            </a:r>
            <a:r>
              <a:rPr lang="en-US" altLang="en-US" sz="2400" dirty="0">
                <a:solidFill>
                  <a:srgbClr val="FFC000"/>
                </a:solidFill>
              </a:rPr>
              <a:t>3n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</a:rPr>
              <a:t>+7n+5</a:t>
            </a:r>
            <a:r>
              <a:rPr lang="en-US" altLang="en-US" sz="2400" dirty="0">
                <a:solidFill>
                  <a:schemeClr val="accent2"/>
                </a:solidFill>
              </a:rPr>
              <a:t> 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 </a:t>
            </a:r>
            <a:r>
              <a:rPr lang="en-US" altLang="en-US" sz="2400" dirty="0">
                <a:solidFill>
                  <a:srgbClr val="00FFFF"/>
                </a:solidFill>
              </a:rPr>
              <a:t>c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2</a:t>
            </a:r>
            <a:r>
              <a:rPr lang="en-US" altLang="en-US" sz="2400" baseline="-25000" dirty="0">
                <a:solidFill>
                  <a:srgbClr val="00FFFF"/>
                </a:solidFill>
                <a:latin typeface="Symbol" pitchFamily="18" charset="2"/>
              </a:rPr>
              <a:t>$ </a:t>
            </a:r>
            <a:r>
              <a:rPr lang="en-US" altLang="en-US" sz="2400" dirty="0">
                <a:solidFill>
                  <a:srgbClr val="FFC000"/>
                </a:solidFill>
              </a:rPr>
              <a:t>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 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en-US" altLang="en-US" sz="2400" dirty="0">
                <a:solidFill>
                  <a:srgbClr val="FFFFFF"/>
                </a:solidFill>
              </a:rPr>
              <a:t>        Let’s do the lower bound and upper bound separately.</a:t>
            </a:r>
          </a:p>
        </p:txBody>
      </p:sp>
      <p:pic>
        <p:nvPicPr>
          <p:cNvPr id="42" name="Picture 41" descr="&lt;strong&gt;Clipart&lt;/strong&gt; - Beautiful Black &lt;strong&gt;Woman&lt;/strong&gt;">
            <a:extLst>
              <a:ext uri="{FF2B5EF4-FFF2-40B4-BE49-F238E27FC236}">
                <a16:creationId xmlns:a16="http://schemas.microsoft.com/office/drawing/2014/main" id="{521D41CF-865E-8631-5FAF-FB04586AFA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3" y="5964296"/>
            <a:ext cx="723850" cy="741304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09E8D585-16AC-8CE9-7A01-2F04996AE1EC}"/>
              </a:ext>
            </a:extLst>
          </p:cNvPr>
          <p:cNvSpPr txBox="1"/>
          <p:nvPr/>
        </p:nvSpPr>
        <p:spPr>
          <a:xfrm>
            <a:off x="381000" y="762000"/>
            <a:ext cx="5257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altLang="en-US" sz="2400" dirty="0">
                <a:solidFill>
                  <a:schemeClr val="tx2"/>
                </a:solidFill>
              </a:rPr>
              <a:t>Def </a:t>
            </a:r>
            <a:r>
              <a:rPr lang="en-US" altLang="en-US" sz="2400" dirty="0">
                <a:solidFill>
                  <a:srgbClr val="FFC000"/>
                </a:solidFill>
              </a:rPr>
              <a:t>f(n) = </a:t>
            </a:r>
            <a:r>
              <a:rPr lang="en-US" altLang="en-US" sz="2400" dirty="0">
                <a:solidFill>
                  <a:srgbClr val="FFC000"/>
                </a:solidFill>
                <a:cs typeface="Times New Roman" pitchFamily="18" charset="0"/>
              </a:rPr>
              <a:t>θ(g(n))</a:t>
            </a:r>
            <a:endParaRPr lang="en-CA" altLang="en-US" sz="2400" dirty="0">
              <a:solidFill>
                <a:srgbClr val="FFC000"/>
              </a:solidFill>
              <a:cs typeface="Times New Roman" pitchFamily="18" charset="0"/>
            </a:endParaRPr>
          </a:p>
          <a:p>
            <a:pPr algn="l"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Symbol" pitchFamily="18" charset="2"/>
              </a:rPr>
              <a:t>   $</a:t>
            </a:r>
            <a:r>
              <a:rPr lang="en-US" altLang="en-US" sz="2400" dirty="0">
                <a:solidFill>
                  <a:srgbClr val="00FFFF"/>
                </a:solidFill>
              </a:rPr>
              <a:t>c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1</a:t>
            </a:r>
            <a:r>
              <a:rPr lang="en-US" altLang="en-US" sz="2400" dirty="0">
                <a:solidFill>
                  <a:srgbClr val="FFC000"/>
                </a:solidFill>
              </a:rPr>
              <a:t>,</a:t>
            </a:r>
            <a:r>
              <a:rPr lang="en-US" altLang="en-US" sz="2400" dirty="0">
                <a:solidFill>
                  <a:schemeClr val="accent2"/>
                </a:solidFill>
                <a:latin typeface="Symbol" pitchFamily="18" charset="2"/>
              </a:rPr>
              <a:t>$</a:t>
            </a:r>
            <a:r>
              <a:rPr lang="en-US" altLang="en-US" sz="2400" dirty="0">
                <a:solidFill>
                  <a:schemeClr val="accent2"/>
                </a:solidFill>
              </a:rPr>
              <a:t>c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</a:rPr>
              <a:t>,</a:t>
            </a:r>
            <a:r>
              <a:rPr lang="en-US" altLang="en-US" sz="2400" dirty="0">
                <a:solidFill>
                  <a:schemeClr val="accent2"/>
                </a:solidFill>
                <a:latin typeface="Symbol" pitchFamily="18" charset="2"/>
              </a:rPr>
              <a:t>$</a:t>
            </a:r>
            <a:r>
              <a:rPr lang="en-US" altLang="en-US" sz="2400" dirty="0">
                <a:solidFill>
                  <a:schemeClr val="accent2"/>
                </a:solidFill>
              </a:rPr>
              <a:t>n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0</a:t>
            </a:r>
            <a:r>
              <a:rPr lang="en-US" altLang="en-US" sz="2400" dirty="0">
                <a:solidFill>
                  <a:srgbClr val="FFC000"/>
                </a:solidFill>
              </a:rPr>
              <a:t>,</a:t>
            </a:r>
            <a:r>
              <a:rPr lang="en-US" sz="2400" dirty="0">
                <a:solidFill>
                  <a:srgbClr val="FF0000"/>
                </a:solidFill>
                <a:latin typeface="Times New Roman"/>
              </a:rPr>
              <a:t>∀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≥</a:t>
            </a:r>
            <a:r>
              <a:rPr lang="en-US" altLang="en-US" sz="2400" dirty="0">
                <a:solidFill>
                  <a:srgbClr val="00FFFF"/>
                </a:solidFill>
              </a:rPr>
              <a:t>n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0</a:t>
            </a:r>
            <a:r>
              <a:rPr lang="en-US" altLang="en-US" sz="2400" dirty="0">
                <a:solidFill>
                  <a:srgbClr val="FFC000"/>
                </a:solidFill>
              </a:rPr>
              <a:t>, </a:t>
            </a:r>
            <a:r>
              <a:rPr lang="en-US" altLang="en-US" sz="2400" dirty="0">
                <a:solidFill>
                  <a:srgbClr val="00FFFF"/>
                </a:solidFill>
              </a:rPr>
              <a:t>c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1</a:t>
            </a:r>
            <a:r>
              <a:rPr lang="en-US" altLang="en-US" sz="2400" dirty="0">
                <a:solidFill>
                  <a:srgbClr val="FFC000"/>
                </a:solidFill>
              </a:rPr>
              <a:t>g(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altLang="en-US" sz="2400" dirty="0">
                <a:solidFill>
                  <a:srgbClr val="FFC000"/>
                </a:solidFill>
              </a:rPr>
              <a:t>)</a:t>
            </a:r>
            <a:r>
              <a:rPr lang="el-GR" altLang="en-US" sz="2400" dirty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en-US" altLang="en-US" sz="2400" dirty="0">
                <a:solidFill>
                  <a:srgbClr val="FFC000"/>
                </a:solidFill>
              </a:rPr>
              <a:t>f(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altLang="en-US" sz="2400" dirty="0">
                <a:solidFill>
                  <a:srgbClr val="FFC000"/>
                </a:solidFill>
              </a:rPr>
              <a:t>)</a:t>
            </a:r>
            <a:r>
              <a:rPr lang="el-GR" altLang="en-US" sz="2400" dirty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en-US" altLang="en-US" sz="2400" dirty="0">
                <a:solidFill>
                  <a:srgbClr val="00FFFF"/>
                </a:solidFill>
                <a:latin typeface="+mj-lt"/>
              </a:rPr>
              <a:t>c</a:t>
            </a:r>
            <a:r>
              <a:rPr lang="en-US" altLang="en-US" sz="2400" baseline="-25000" dirty="0">
                <a:solidFill>
                  <a:srgbClr val="00FFFF"/>
                </a:solidFill>
                <a:latin typeface="+mj-lt"/>
              </a:rPr>
              <a:t>2</a:t>
            </a:r>
            <a:r>
              <a:rPr lang="en-US" altLang="en-US" sz="2400" dirty="0">
                <a:solidFill>
                  <a:srgbClr val="FFC000"/>
                </a:solidFill>
                <a:latin typeface="+mj-lt"/>
              </a:rPr>
              <a:t>g(</a:t>
            </a:r>
            <a:r>
              <a:rPr lang="en-US" altLang="en-US" sz="2400" dirty="0">
                <a:solidFill>
                  <a:srgbClr val="FF0000"/>
                </a:solidFill>
                <a:latin typeface="+mj-lt"/>
              </a:rPr>
              <a:t>n</a:t>
            </a:r>
            <a:r>
              <a:rPr lang="en-US" altLang="en-US" sz="2400" dirty="0">
                <a:solidFill>
                  <a:srgbClr val="FFC000"/>
                </a:solidFill>
                <a:latin typeface="+mj-lt"/>
              </a:rPr>
              <a:t>)</a:t>
            </a:r>
            <a:r>
              <a:rPr lang="en-US" altLang="en-US" sz="2400" baseline="30000" dirty="0">
                <a:solidFill>
                  <a:srgbClr val="FFC000"/>
                </a:solidFill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64947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Proofs</a:t>
            </a:r>
            <a:endParaRPr lang="en-CA" altLang="en-US" dirty="0">
              <a:cs typeface="Times New Roman" pitchFamily="18" charset="0"/>
            </a:endParaRPr>
          </a:p>
        </p:txBody>
      </p:sp>
      <p:sp>
        <p:nvSpPr>
          <p:cNvPr id="34" name="AutoShape 8">
            <a:extLst>
              <a:ext uri="{FF2B5EF4-FFF2-40B4-BE49-F238E27FC236}">
                <a16:creationId xmlns:a16="http://schemas.microsoft.com/office/drawing/2014/main" id="{78302430-6396-46AC-D7EE-89893F614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601" y="1752600"/>
            <a:ext cx="7951599" cy="4953000"/>
          </a:xfrm>
          <a:prstGeom prst="wedgeRectCallout">
            <a:avLst>
              <a:gd name="adj1" fmla="val -53911"/>
              <a:gd name="adj2" fmla="val 31279"/>
            </a:avLst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2400" dirty="0">
                <a:solidFill>
                  <a:srgbClr val="FFFF00"/>
                </a:solidFill>
              </a:rPr>
              <a:t>Proving </a:t>
            </a:r>
            <a:r>
              <a:rPr lang="en-US" altLang="en-US" sz="2400" dirty="0">
                <a:solidFill>
                  <a:srgbClr val="FFC000"/>
                </a:solidFill>
              </a:rPr>
              <a:t>3n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</a:rPr>
              <a:t>+7n+5 = </a:t>
            </a:r>
            <a:r>
              <a:rPr lang="en-US" sz="2400" dirty="0">
                <a:solidFill>
                  <a:srgbClr val="FFC000"/>
                </a:solidFill>
                <a:cs typeface="Times New Roman" pitchFamily="18" charset="0"/>
              </a:rPr>
              <a:t>Ω</a:t>
            </a:r>
            <a:r>
              <a:rPr lang="en-US" altLang="en-US" sz="2400" dirty="0">
                <a:solidFill>
                  <a:srgbClr val="FFC000"/>
                </a:solidFill>
                <a:cs typeface="Times New Roman" pitchFamily="18" charset="0"/>
              </a:rPr>
              <a:t>(</a:t>
            </a:r>
            <a:r>
              <a:rPr lang="en-US" altLang="en-US" sz="2400" dirty="0">
                <a:solidFill>
                  <a:srgbClr val="FFC000"/>
                </a:solidFill>
              </a:rPr>
              <a:t>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  <a:cs typeface="Times New Roman" pitchFamily="18" charset="0"/>
              </a:rPr>
              <a:t>)</a:t>
            </a:r>
            <a:endParaRPr lang="en-US" altLang="en-US" sz="2400" dirty="0">
              <a:solidFill>
                <a:srgbClr val="FFC000"/>
              </a:solidFill>
            </a:endParaRPr>
          </a:p>
          <a:p>
            <a:pPr marL="457200" lvl="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solidFill>
                  <a:srgbClr val="FFFFFF"/>
                </a:solidFill>
              </a:rPr>
              <a:t>Need: </a:t>
            </a:r>
            <a:r>
              <a:rPr lang="en-US" altLang="en-US" sz="2400" dirty="0">
                <a:solidFill>
                  <a:srgbClr val="00FFFF"/>
                </a:solidFill>
              </a:rPr>
              <a:t>c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1</a:t>
            </a:r>
            <a:r>
              <a:rPr lang="en-US" altLang="en-US" sz="2400" baseline="-25000" dirty="0">
                <a:solidFill>
                  <a:srgbClr val="00FFFF"/>
                </a:solidFill>
                <a:latin typeface="Symbol" pitchFamily="18" charset="2"/>
              </a:rPr>
              <a:t>$ </a:t>
            </a:r>
            <a:r>
              <a:rPr lang="en-US" altLang="en-US" sz="2400" dirty="0">
                <a:solidFill>
                  <a:srgbClr val="FFC000"/>
                </a:solidFill>
              </a:rPr>
              <a:t>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  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 </a:t>
            </a:r>
            <a:r>
              <a:rPr lang="en-US" altLang="en-US" sz="2400" dirty="0">
                <a:solidFill>
                  <a:srgbClr val="FFC000"/>
                </a:solidFill>
              </a:rPr>
              <a:t>3n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</a:rPr>
              <a:t>+7n+5</a:t>
            </a:r>
            <a:r>
              <a:rPr lang="en-US" altLang="en-US" sz="2400" dirty="0">
                <a:solidFill>
                  <a:schemeClr val="accent2"/>
                </a:solidFill>
              </a:rPr>
              <a:t>  </a:t>
            </a:r>
            <a:r>
              <a:rPr lang="en-US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lang="en-US" altLang="en-US" sz="2400" baseline="30000" dirty="0">
              <a:solidFill>
                <a:srgbClr val="FFC000"/>
              </a:solidFill>
            </a:endParaRPr>
          </a:p>
          <a:p>
            <a:pPr marL="457200" lvl="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solidFill>
                  <a:srgbClr val="FFFFFF"/>
                </a:solidFill>
              </a:rPr>
              <a:t>Let </a:t>
            </a:r>
            <a:r>
              <a:rPr lang="en-US" altLang="en-US" sz="2400" dirty="0">
                <a:solidFill>
                  <a:srgbClr val="00FFFF"/>
                </a:solidFill>
              </a:rPr>
              <a:t>c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1</a:t>
            </a:r>
            <a:r>
              <a:rPr lang="en-US" altLang="en-US" sz="2400" baseline="-25000" dirty="0">
                <a:solidFill>
                  <a:srgbClr val="00FFFF"/>
                </a:solidFill>
                <a:latin typeface="Symbol" pitchFamily="18" charset="2"/>
              </a:rPr>
              <a:t>$</a:t>
            </a:r>
            <a:r>
              <a:rPr lang="en-US" altLang="en-US" sz="2400" dirty="0">
                <a:solidFill>
                  <a:srgbClr val="FFC000"/>
                </a:solidFill>
              </a:rPr>
              <a:t> </a:t>
            </a:r>
            <a:r>
              <a:rPr lang="en-US" altLang="en-US" sz="2400" dirty="0">
                <a:solidFill>
                  <a:srgbClr val="FFFFFF"/>
                </a:solidFill>
              </a:rPr>
              <a:t>be   </a:t>
            </a: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solidFill>
                  <a:srgbClr val="FFFFFF"/>
                </a:solidFill>
              </a:rPr>
              <a:t>Let </a:t>
            </a:r>
            <a:r>
              <a:rPr lang="en-US" altLang="en-US" sz="2400" dirty="0">
                <a:solidFill>
                  <a:srgbClr val="00FFFF"/>
                </a:solidFill>
              </a:rPr>
              <a:t>n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0</a:t>
            </a:r>
            <a:r>
              <a:rPr lang="en-US" altLang="en-US" sz="2400" baseline="-25000" dirty="0">
                <a:solidFill>
                  <a:srgbClr val="00FFFF"/>
                </a:solidFill>
                <a:latin typeface="Symbol" pitchFamily="18" charset="2"/>
              </a:rPr>
              <a:t>$</a:t>
            </a:r>
            <a:r>
              <a:rPr lang="en-US" altLang="en-US" sz="2400" dirty="0">
                <a:solidFill>
                  <a:srgbClr val="FFC000"/>
                </a:solidFill>
              </a:rPr>
              <a:t> </a:t>
            </a:r>
            <a:r>
              <a:rPr lang="en-US" altLang="en-US" sz="2400" dirty="0">
                <a:solidFill>
                  <a:srgbClr val="FFFFFF"/>
                </a:solidFill>
              </a:rPr>
              <a:t>be</a:t>
            </a:r>
          </a:p>
          <a:p>
            <a:pPr marL="457200" lvl="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solidFill>
                  <a:srgbClr val="FFFFFF"/>
                </a:solidFill>
              </a:rPr>
              <a:t>Let 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sz="2400" baseline="-25000" dirty="0">
                <a:solidFill>
                  <a:srgbClr val="FF0000"/>
                </a:solidFill>
                <a:latin typeface="Symbol" pitchFamily="18" charset="2"/>
              </a:rPr>
              <a:t>"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≥</a:t>
            </a:r>
            <a:r>
              <a:rPr lang="en-US" altLang="en-US" sz="2400" dirty="0">
                <a:solidFill>
                  <a:srgbClr val="00FFFF"/>
                </a:solidFill>
              </a:rPr>
              <a:t>n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0</a:t>
            </a:r>
            <a:r>
              <a:rPr lang="en-US" altLang="en-US" sz="2400" baseline="-25000" dirty="0">
                <a:solidFill>
                  <a:srgbClr val="00FFFF"/>
                </a:solidFill>
                <a:latin typeface="Symbol" pitchFamily="18" charset="2"/>
              </a:rPr>
              <a:t>$ </a:t>
            </a:r>
            <a:r>
              <a:rPr lang="en-US" altLang="en-US" sz="2400" dirty="0">
                <a:solidFill>
                  <a:srgbClr val="FFFFFF"/>
                </a:solidFill>
              </a:rPr>
              <a:t>be arbitrary.</a:t>
            </a:r>
            <a:endParaRPr lang="en-US" altLang="en-US" sz="2400" dirty="0">
              <a:solidFill>
                <a:srgbClr val="FFC000"/>
              </a:solidFill>
            </a:endParaRP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solidFill>
                  <a:srgbClr val="FFFFFF"/>
                </a:solidFill>
              </a:rPr>
              <a:t>Have: </a:t>
            </a:r>
            <a:r>
              <a:rPr lang="en-US" altLang="en-US" sz="2400" dirty="0">
                <a:solidFill>
                  <a:srgbClr val="00FFFF"/>
                </a:solidFill>
              </a:rPr>
              <a:t>c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1</a:t>
            </a:r>
            <a:r>
              <a:rPr lang="en-US" altLang="en-US" sz="2400" baseline="-25000" dirty="0">
                <a:solidFill>
                  <a:srgbClr val="00FFFF"/>
                </a:solidFill>
                <a:latin typeface="Symbol" pitchFamily="18" charset="2"/>
              </a:rPr>
              <a:t>$</a:t>
            </a:r>
            <a:r>
              <a:rPr lang="en-US" altLang="en-US" sz="2400" dirty="0">
                <a:solidFill>
                  <a:srgbClr val="FFC000"/>
                </a:solidFill>
              </a:rPr>
              <a:t>g(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sz="2400" baseline="-25000" dirty="0">
                <a:solidFill>
                  <a:srgbClr val="FF0000"/>
                </a:solidFill>
                <a:latin typeface="Symbol" pitchFamily="18" charset="2"/>
              </a:rPr>
              <a:t>"</a:t>
            </a:r>
            <a:r>
              <a:rPr lang="en-US" altLang="en-US" sz="2400" dirty="0">
                <a:solidFill>
                  <a:srgbClr val="FFC000"/>
                </a:solidFill>
              </a:rPr>
              <a:t>) = </a:t>
            </a:r>
            <a:r>
              <a:rPr lang="en-US" altLang="en-US" sz="2400" dirty="0">
                <a:solidFill>
                  <a:schemeClr val="accent2"/>
                </a:solidFill>
              </a:rPr>
              <a:t>3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sz="2400" baseline="-25000" dirty="0">
                <a:solidFill>
                  <a:srgbClr val="FF0000"/>
                </a:solidFill>
                <a:latin typeface="Symbol" pitchFamily="18" charset="2"/>
              </a:rPr>
              <a:t>"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  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 </a:t>
            </a:r>
            <a:r>
              <a:rPr lang="en-US" altLang="en-US" sz="2400" dirty="0">
                <a:solidFill>
                  <a:srgbClr val="FFC000"/>
                </a:solidFill>
              </a:rPr>
              <a:t>3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sz="2400" baseline="-25000" dirty="0">
                <a:solidFill>
                  <a:srgbClr val="FF0000"/>
                </a:solidFill>
                <a:latin typeface="Symbol" pitchFamily="18" charset="2"/>
              </a:rPr>
              <a:t>"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</a:rPr>
              <a:t>+7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sz="2400" baseline="-25000" dirty="0">
                <a:solidFill>
                  <a:srgbClr val="FF0000"/>
                </a:solidFill>
                <a:latin typeface="Symbol" pitchFamily="18" charset="2"/>
              </a:rPr>
              <a:t>"</a:t>
            </a:r>
            <a:r>
              <a:rPr lang="en-US" altLang="en-US" sz="2400" dirty="0">
                <a:solidFill>
                  <a:srgbClr val="FFC000"/>
                </a:solidFill>
              </a:rPr>
              <a:t>+5 = f(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sz="2400" baseline="-25000" dirty="0">
                <a:solidFill>
                  <a:srgbClr val="FF0000"/>
                </a:solidFill>
                <a:latin typeface="Symbol" pitchFamily="18" charset="2"/>
              </a:rPr>
              <a:t>"</a:t>
            </a:r>
            <a:r>
              <a:rPr lang="en-US" altLang="en-US" sz="2400" dirty="0">
                <a:solidFill>
                  <a:srgbClr val="FFC000"/>
                </a:solidFill>
              </a:rPr>
              <a:t>) 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en-US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          Works </a:t>
            </a:r>
            <a:r>
              <a:rPr lang="en-US" sz="2400" dirty="0">
                <a:solidFill>
                  <a:srgbClr val="FF0000"/>
                </a:solidFill>
                <a:latin typeface="Times New Roman"/>
              </a:rPr>
              <a:t>∀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≥</a:t>
            </a:r>
            <a:r>
              <a:rPr lang="en-US" altLang="en-US" sz="2400" dirty="0">
                <a:solidFill>
                  <a:srgbClr val="00FFFF"/>
                </a:solidFill>
              </a:rPr>
              <a:t>0.</a:t>
            </a:r>
            <a:endParaRPr lang="en-US" altLang="en-US" sz="2400" baseline="30000" dirty="0">
              <a:solidFill>
                <a:srgbClr val="FFC000"/>
              </a:solidFill>
            </a:endParaRPr>
          </a:p>
        </p:txBody>
      </p:sp>
      <p:pic>
        <p:nvPicPr>
          <p:cNvPr id="42" name="Picture 41" descr="&lt;strong&gt;Clipart&lt;/strong&gt; - Beautiful Black &lt;strong&gt;Woman&lt;/strong&gt;">
            <a:extLst>
              <a:ext uri="{FF2B5EF4-FFF2-40B4-BE49-F238E27FC236}">
                <a16:creationId xmlns:a16="http://schemas.microsoft.com/office/drawing/2014/main" id="{521D41CF-865E-8631-5FAF-FB04586AFA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3" y="5964296"/>
            <a:ext cx="723850" cy="741304"/>
          </a:xfrm>
          <a:prstGeom prst="rect">
            <a:avLst/>
          </a:prstGeom>
        </p:spPr>
      </p:pic>
      <p:grpSp>
        <p:nvGrpSpPr>
          <p:cNvPr id="2" name="Group 26">
            <a:extLst>
              <a:ext uri="{FF2B5EF4-FFF2-40B4-BE49-F238E27FC236}">
                <a16:creationId xmlns:a16="http://schemas.microsoft.com/office/drawing/2014/main" id="{EB66576C-FA0E-4C98-6D32-CDDC249549DE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491388" y="2423419"/>
            <a:ext cx="344297" cy="580285"/>
            <a:chOff x="2308" y="1513"/>
            <a:chExt cx="1162" cy="2570"/>
          </a:xfrm>
        </p:grpSpPr>
        <p:grpSp>
          <p:nvGrpSpPr>
            <p:cNvPr id="3" name="Group 27">
              <a:extLst>
                <a:ext uri="{FF2B5EF4-FFF2-40B4-BE49-F238E27FC236}">
                  <a16:creationId xmlns:a16="http://schemas.microsoft.com/office/drawing/2014/main" id="{E9F036BB-E099-F4AC-F5E6-D6D87B05397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08" y="1740"/>
              <a:ext cx="957" cy="2343"/>
              <a:chOff x="2308" y="1740"/>
              <a:chExt cx="957" cy="2343"/>
            </a:xfrm>
          </p:grpSpPr>
          <p:sp>
            <p:nvSpPr>
              <p:cNvPr id="11" name="Freeform 28">
                <a:extLst>
                  <a:ext uri="{FF2B5EF4-FFF2-40B4-BE49-F238E27FC236}">
                    <a16:creationId xmlns:a16="http://schemas.microsoft.com/office/drawing/2014/main" id="{9A7D16DF-64EF-866F-4E6D-1CD4D36EEA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3" y="1740"/>
                <a:ext cx="432" cy="485"/>
              </a:xfrm>
              <a:custGeom>
                <a:avLst/>
                <a:gdLst>
                  <a:gd name="T0" fmla="*/ 123 w 432"/>
                  <a:gd name="T1" fmla="*/ 206 h 485"/>
                  <a:gd name="T2" fmla="*/ 159 w 432"/>
                  <a:gd name="T3" fmla="*/ 53 h 485"/>
                  <a:gd name="T4" fmla="*/ 248 w 432"/>
                  <a:gd name="T5" fmla="*/ 0 h 485"/>
                  <a:gd name="T6" fmla="*/ 335 w 432"/>
                  <a:gd name="T7" fmla="*/ 0 h 485"/>
                  <a:gd name="T8" fmla="*/ 388 w 432"/>
                  <a:gd name="T9" fmla="*/ 53 h 485"/>
                  <a:gd name="T10" fmla="*/ 432 w 432"/>
                  <a:gd name="T11" fmla="*/ 215 h 485"/>
                  <a:gd name="T12" fmla="*/ 415 w 432"/>
                  <a:gd name="T13" fmla="*/ 349 h 485"/>
                  <a:gd name="T14" fmla="*/ 379 w 432"/>
                  <a:gd name="T15" fmla="*/ 458 h 485"/>
                  <a:gd name="T16" fmla="*/ 309 w 432"/>
                  <a:gd name="T17" fmla="*/ 485 h 485"/>
                  <a:gd name="T18" fmla="*/ 221 w 432"/>
                  <a:gd name="T19" fmla="*/ 475 h 485"/>
                  <a:gd name="T20" fmla="*/ 132 w 432"/>
                  <a:gd name="T21" fmla="*/ 368 h 485"/>
                  <a:gd name="T22" fmla="*/ 123 w 432"/>
                  <a:gd name="T23" fmla="*/ 288 h 485"/>
                  <a:gd name="T24" fmla="*/ 0 w 432"/>
                  <a:gd name="T25" fmla="*/ 242 h 485"/>
                  <a:gd name="T26" fmla="*/ 0 w 432"/>
                  <a:gd name="T27" fmla="*/ 189 h 485"/>
                  <a:gd name="T28" fmla="*/ 123 w 432"/>
                  <a:gd name="T29" fmla="*/ 206 h 48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432"/>
                  <a:gd name="T46" fmla="*/ 0 h 485"/>
                  <a:gd name="T47" fmla="*/ 432 w 432"/>
                  <a:gd name="T48" fmla="*/ 485 h 485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432" h="485">
                    <a:moveTo>
                      <a:pt x="123" y="206"/>
                    </a:moveTo>
                    <a:lnTo>
                      <a:pt x="159" y="53"/>
                    </a:lnTo>
                    <a:lnTo>
                      <a:pt x="248" y="0"/>
                    </a:lnTo>
                    <a:lnTo>
                      <a:pt x="335" y="0"/>
                    </a:lnTo>
                    <a:lnTo>
                      <a:pt x="388" y="53"/>
                    </a:lnTo>
                    <a:lnTo>
                      <a:pt x="432" y="215"/>
                    </a:lnTo>
                    <a:lnTo>
                      <a:pt x="415" y="349"/>
                    </a:lnTo>
                    <a:lnTo>
                      <a:pt x="379" y="458"/>
                    </a:lnTo>
                    <a:lnTo>
                      <a:pt x="309" y="485"/>
                    </a:lnTo>
                    <a:lnTo>
                      <a:pt x="221" y="475"/>
                    </a:lnTo>
                    <a:lnTo>
                      <a:pt x="132" y="368"/>
                    </a:lnTo>
                    <a:lnTo>
                      <a:pt x="123" y="288"/>
                    </a:lnTo>
                    <a:lnTo>
                      <a:pt x="0" y="242"/>
                    </a:lnTo>
                    <a:lnTo>
                      <a:pt x="0" y="189"/>
                    </a:lnTo>
                    <a:lnTo>
                      <a:pt x="123" y="20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2" name="Freeform 29">
                <a:extLst>
                  <a:ext uri="{FF2B5EF4-FFF2-40B4-BE49-F238E27FC236}">
                    <a16:creationId xmlns:a16="http://schemas.microsoft.com/office/drawing/2014/main" id="{555AE192-31DA-FE93-7B3A-ADBE673747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3" y="2253"/>
                <a:ext cx="500" cy="828"/>
              </a:xfrm>
              <a:custGeom>
                <a:avLst/>
                <a:gdLst>
                  <a:gd name="T0" fmla="*/ 41 w 500"/>
                  <a:gd name="T1" fmla="*/ 173 h 828"/>
                  <a:gd name="T2" fmla="*/ 163 w 500"/>
                  <a:gd name="T3" fmla="*/ 35 h 828"/>
                  <a:gd name="T4" fmla="*/ 232 w 500"/>
                  <a:gd name="T5" fmla="*/ 0 h 828"/>
                  <a:gd name="T6" fmla="*/ 366 w 500"/>
                  <a:gd name="T7" fmla="*/ 5 h 828"/>
                  <a:gd name="T8" fmla="*/ 488 w 500"/>
                  <a:gd name="T9" fmla="*/ 57 h 828"/>
                  <a:gd name="T10" fmla="*/ 500 w 500"/>
                  <a:gd name="T11" fmla="*/ 126 h 828"/>
                  <a:gd name="T12" fmla="*/ 483 w 500"/>
                  <a:gd name="T13" fmla="*/ 207 h 828"/>
                  <a:gd name="T14" fmla="*/ 396 w 500"/>
                  <a:gd name="T15" fmla="*/ 281 h 828"/>
                  <a:gd name="T16" fmla="*/ 349 w 500"/>
                  <a:gd name="T17" fmla="*/ 414 h 828"/>
                  <a:gd name="T18" fmla="*/ 349 w 500"/>
                  <a:gd name="T19" fmla="*/ 552 h 828"/>
                  <a:gd name="T20" fmla="*/ 384 w 500"/>
                  <a:gd name="T21" fmla="*/ 637 h 828"/>
                  <a:gd name="T22" fmla="*/ 448 w 500"/>
                  <a:gd name="T23" fmla="*/ 695 h 828"/>
                  <a:gd name="T24" fmla="*/ 448 w 500"/>
                  <a:gd name="T25" fmla="*/ 765 h 828"/>
                  <a:gd name="T26" fmla="*/ 419 w 500"/>
                  <a:gd name="T27" fmla="*/ 800 h 828"/>
                  <a:gd name="T28" fmla="*/ 384 w 500"/>
                  <a:gd name="T29" fmla="*/ 816 h 828"/>
                  <a:gd name="T30" fmla="*/ 268 w 500"/>
                  <a:gd name="T31" fmla="*/ 828 h 828"/>
                  <a:gd name="T32" fmla="*/ 163 w 500"/>
                  <a:gd name="T33" fmla="*/ 747 h 828"/>
                  <a:gd name="T34" fmla="*/ 53 w 500"/>
                  <a:gd name="T35" fmla="*/ 574 h 828"/>
                  <a:gd name="T36" fmla="*/ 0 w 500"/>
                  <a:gd name="T37" fmla="*/ 368 h 828"/>
                  <a:gd name="T38" fmla="*/ 140 w 500"/>
                  <a:gd name="T39" fmla="*/ 436 h 828"/>
                  <a:gd name="T40" fmla="*/ 192 w 500"/>
                  <a:gd name="T41" fmla="*/ 436 h 828"/>
                  <a:gd name="T42" fmla="*/ 227 w 500"/>
                  <a:gd name="T43" fmla="*/ 396 h 828"/>
                  <a:gd name="T44" fmla="*/ 251 w 500"/>
                  <a:gd name="T45" fmla="*/ 316 h 828"/>
                  <a:gd name="T46" fmla="*/ 209 w 500"/>
                  <a:gd name="T47" fmla="*/ 293 h 828"/>
                  <a:gd name="T48" fmla="*/ 53 w 500"/>
                  <a:gd name="T49" fmla="*/ 293 h 828"/>
                  <a:gd name="T50" fmla="*/ 18 w 500"/>
                  <a:gd name="T51" fmla="*/ 293 h 828"/>
                  <a:gd name="T52" fmla="*/ 41 w 500"/>
                  <a:gd name="T53" fmla="*/ 173 h 828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00"/>
                  <a:gd name="T82" fmla="*/ 0 h 828"/>
                  <a:gd name="T83" fmla="*/ 500 w 500"/>
                  <a:gd name="T84" fmla="*/ 828 h 828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00" h="828">
                    <a:moveTo>
                      <a:pt x="41" y="173"/>
                    </a:moveTo>
                    <a:lnTo>
                      <a:pt x="163" y="35"/>
                    </a:lnTo>
                    <a:lnTo>
                      <a:pt x="232" y="0"/>
                    </a:lnTo>
                    <a:lnTo>
                      <a:pt x="366" y="5"/>
                    </a:lnTo>
                    <a:lnTo>
                      <a:pt x="488" y="57"/>
                    </a:lnTo>
                    <a:lnTo>
                      <a:pt x="500" y="126"/>
                    </a:lnTo>
                    <a:lnTo>
                      <a:pt x="483" y="207"/>
                    </a:lnTo>
                    <a:lnTo>
                      <a:pt x="396" y="281"/>
                    </a:lnTo>
                    <a:lnTo>
                      <a:pt x="349" y="414"/>
                    </a:lnTo>
                    <a:lnTo>
                      <a:pt x="349" y="552"/>
                    </a:lnTo>
                    <a:lnTo>
                      <a:pt x="384" y="637"/>
                    </a:lnTo>
                    <a:lnTo>
                      <a:pt x="448" y="695"/>
                    </a:lnTo>
                    <a:lnTo>
                      <a:pt x="448" y="765"/>
                    </a:lnTo>
                    <a:lnTo>
                      <a:pt x="419" y="800"/>
                    </a:lnTo>
                    <a:lnTo>
                      <a:pt x="384" y="816"/>
                    </a:lnTo>
                    <a:lnTo>
                      <a:pt x="268" y="828"/>
                    </a:lnTo>
                    <a:lnTo>
                      <a:pt x="163" y="747"/>
                    </a:lnTo>
                    <a:lnTo>
                      <a:pt x="53" y="574"/>
                    </a:lnTo>
                    <a:lnTo>
                      <a:pt x="0" y="368"/>
                    </a:lnTo>
                    <a:lnTo>
                      <a:pt x="140" y="436"/>
                    </a:lnTo>
                    <a:lnTo>
                      <a:pt x="192" y="436"/>
                    </a:lnTo>
                    <a:lnTo>
                      <a:pt x="227" y="396"/>
                    </a:lnTo>
                    <a:lnTo>
                      <a:pt x="251" y="316"/>
                    </a:lnTo>
                    <a:lnTo>
                      <a:pt x="209" y="293"/>
                    </a:lnTo>
                    <a:lnTo>
                      <a:pt x="53" y="293"/>
                    </a:lnTo>
                    <a:lnTo>
                      <a:pt x="18" y="293"/>
                    </a:lnTo>
                    <a:lnTo>
                      <a:pt x="41" y="1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3" name="Freeform 30">
                <a:extLst>
                  <a:ext uri="{FF2B5EF4-FFF2-40B4-BE49-F238E27FC236}">
                    <a16:creationId xmlns:a16="http://schemas.microsoft.com/office/drawing/2014/main" id="{CFD5C502-97BF-D86C-14C5-D820188F1B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0" y="2289"/>
                <a:ext cx="265" cy="895"/>
              </a:xfrm>
              <a:custGeom>
                <a:avLst/>
                <a:gdLst>
                  <a:gd name="T0" fmla="*/ 0 w 265"/>
                  <a:gd name="T1" fmla="*/ 75 h 895"/>
                  <a:gd name="T2" fmla="*/ 29 w 265"/>
                  <a:gd name="T3" fmla="*/ 23 h 895"/>
                  <a:gd name="T4" fmla="*/ 83 w 265"/>
                  <a:gd name="T5" fmla="*/ 0 h 895"/>
                  <a:gd name="T6" fmla="*/ 135 w 265"/>
                  <a:gd name="T7" fmla="*/ 5 h 895"/>
                  <a:gd name="T8" fmla="*/ 206 w 265"/>
                  <a:gd name="T9" fmla="*/ 108 h 895"/>
                  <a:gd name="T10" fmla="*/ 265 w 265"/>
                  <a:gd name="T11" fmla="*/ 264 h 895"/>
                  <a:gd name="T12" fmla="*/ 265 w 265"/>
                  <a:gd name="T13" fmla="*/ 384 h 895"/>
                  <a:gd name="T14" fmla="*/ 241 w 265"/>
                  <a:gd name="T15" fmla="*/ 447 h 895"/>
                  <a:gd name="T16" fmla="*/ 118 w 265"/>
                  <a:gd name="T17" fmla="*/ 522 h 895"/>
                  <a:gd name="T18" fmla="*/ 83 w 265"/>
                  <a:gd name="T19" fmla="*/ 573 h 895"/>
                  <a:gd name="T20" fmla="*/ 83 w 265"/>
                  <a:gd name="T21" fmla="*/ 608 h 895"/>
                  <a:gd name="T22" fmla="*/ 123 w 265"/>
                  <a:gd name="T23" fmla="*/ 654 h 895"/>
                  <a:gd name="T24" fmla="*/ 189 w 265"/>
                  <a:gd name="T25" fmla="*/ 723 h 895"/>
                  <a:gd name="T26" fmla="*/ 224 w 265"/>
                  <a:gd name="T27" fmla="*/ 814 h 895"/>
                  <a:gd name="T28" fmla="*/ 212 w 265"/>
                  <a:gd name="T29" fmla="*/ 895 h 895"/>
                  <a:gd name="T30" fmla="*/ 177 w 265"/>
                  <a:gd name="T31" fmla="*/ 877 h 895"/>
                  <a:gd name="T32" fmla="*/ 159 w 265"/>
                  <a:gd name="T33" fmla="*/ 764 h 895"/>
                  <a:gd name="T34" fmla="*/ 101 w 265"/>
                  <a:gd name="T35" fmla="*/ 694 h 895"/>
                  <a:gd name="T36" fmla="*/ 54 w 265"/>
                  <a:gd name="T37" fmla="*/ 676 h 895"/>
                  <a:gd name="T38" fmla="*/ 29 w 265"/>
                  <a:gd name="T39" fmla="*/ 643 h 895"/>
                  <a:gd name="T40" fmla="*/ 29 w 265"/>
                  <a:gd name="T41" fmla="*/ 568 h 895"/>
                  <a:gd name="T42" fmla="*/ 64 w 265"/>
                  <a:gd name="T43" fmla="*/ 505 h 895"/>
                  <a:gd name="T44" fmla="*/ 123 w 265"/>
                  <a:gd name="T45" fmla="*/ 465 h 895"/>
                  <a:gd name="T46" fmla="*/ 212 w 265"/>
                  <a:gd name="T47" fmla="*/ 402 h 895"/>
                  <a:gd name="T48" fmla="*/ 224 w 265"/>
                  <a:gd name="T49" fmla="*/ 327 h 895"/>
                  <a:gd name="T50" fmla="*/ 177 w 265"/>
                  <a:gd name="T51" fmla="*/ 224 h 895"/>
                  <a:gd name="T52" fmla="*/ 101 w 265"/>
                  <a:gd name="T53" fmla="*/ 143 h 895"/>
                  <a:gd name="T54" fmla="*/ 0 w 265"/>
                  <a:gd name="T55" fmla="*/ 75 h 89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265"/>
                  <a:gd name="T85" fmla="*/ 0 h 895"/>
                  <a:gd name="T86" fmla="*/ 265 w 265"/>
                  <a:gd name="T87" fmla="*/ 895 h 89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265" h="895">
                    <a:moveTo>
                      <a:pt x="0" y="75"/>
                    </a:moveTo>
                    <a:lnTo>
                      <a:pt x="29" y="23"/>
                    </a:lnTo>
                    <a:lnTo>
                      <a:pt x="83" y="0"/>
                    </a:lnTo>
                    <a:lnTo>
                      <a:pt x="135" y="5"/>
                    </a:lnTo>
                    <a:lnTo>
                      <a:pt x="206" y="108"/>
                    </a:lnTo>
                    <a:lnTo>
                      <a:pt x="265" y="264"/>
                    </a:lnTo>
                    <a:lnTo>
                      <a:pt x="265" y="384"/>
                    </a:lnTo>
                    <a:lnTo>
                      <a:pt x="241" y="447"/>
                    </a:lnTo>
                    <a:lnTo>
                      <a:pt x="118" y="522"/>
                    </a:lnTo>
                    <a:lnTo>
                      <a:pt x="83" y="573"/>
                    </a:lnTo>
                    <a:lnTo>
                      <a:pt x="83" y="608"/>
                    </a:lnTo>
                    <a:lnTo>
                      <a:pt x="123" y="654"/>
                    </a:lnTo>
                    <a:lnTo>
                      <a:pt x="189" y="723"/>
                    </a:lnTo>
                    <a:lnTo>
                      <a:pt x="224" y="814"/>
                    </a:lnTo>
                    <a:lnTo>
                      <a:pt x="212" y="895"/>
                    </a:lnTo>
                    <a:lnTo>
                      <a:pt x="177" y="877"/>
                    </a:lnTo>
                    <a:lnTo>
                      <a:pt x="159" y="764"/>
                    </a:lnTo>
                    <a:lnTo>
                      <a:pt x="101" y="694"/>
                    </a:lnTo>
                    <a:lnTo>
                      <a:pt x="54" y="676"/>
                    </a:lnTo>
                    <a:lnTo>
                      <a:pt x="29" y="643"/>
                    </a:lnTo>
                    <a:lnTo>
                      <a:pt x="29" y="568"/>
                    </a:lnTo>
                    <a:lnTo>
                      <a:pt x="64" y="505"/>
                    </a:lnTo>
                    <a:lnTo>
                      <a:pt x="123" y="465"/>
                    </a:lnTo>
                    <a:lnTo>
                      <a:pt x="212" y="402"/>
                    </a:lnTo>
                    <a:lnTo>
                      <a:pt x="224" y="327"/>
                    </a:lnTo>
                    <a:lnTo>
                      <a:pt x="177" y="224"/>
                    </a:lnTo>
                    <a:lnTo>
                      <a:pt x="101" y="143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4" name="Freeform 31">
                <a:extLst>
                  <a:ext uri="{FF2B5EF4-FFF2-40B4-BE49-F238E27FC236}">
                    <a16:creationId xmlns:a16="http://schemas.microsoft.com/office/drawing/2014/main" id="{45159701-40BF-33D9-C773-44C2107131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08" y="2238"/>
                <a:ext cx="520" cy="435"/>
              </a:xfrm>
              <a:custGeom>
                <a:avLst/>
                <a:gdLst>
                  <a:gd name="T0" fmla="*/ 398 w 520"/>
                  <a:gd name="T1" fmla="*/ 5 h 435"/>
                  <a:gd name="T2" fmla="*/ 485 w 520"/>
                  <a:gd name="T3" fmla="*/ 0 h 435"/>
                  <a:gd name="T4" fmla="*/ 520 w 520"/>
                  <a:gd name="T5" fmla="*/ 35 h 435"/>
                  <a:gd name="T6" fmla="*/ 497 w 520"/>
                  <a:gd name="T7" fmla="*/ 87 h 435"/>
                  <a:gd name="T8" fmla="*/ 428 w 520"/>
                  <a:gd name="T9" fmla="*/ 110 h 435"/>
                  <a:gd name="T10" fmla="*/ 365 w 520"/>
                  <a:gd name="T11" fmla="*/ 110 h 435"/>
                  <a:gd name="T12" fmla="*/ 272 w 520"/>
                  <a:gd name="T13" fmla="*/ 127 h 435"/>
                  <a:gd name="T14" fmla="*/ 168 w 520"/>
                  <a:gd name="T15" fmla="*/ 145 h 435"/>
                  <a:gd name="T16" fmla="*/ 87 w 520"/>
                  <a:gd name="T17" fmla="*/ 180 h 435"/>
                  <a:gd name="T18" fmla="*/ 63 w 520"/>
                  <a:gd name="T19" fmla="*/ 214 h 435"/>
                  <a:gd name="T20" fmla="*/ 70 w 520"/>
                  <a:gd name="T21" fmla="*/ 249 h 435"/>
                  <a:gd name="T22" fmla="*/ 115 w 520"/>
                  <a:gd name="T23" fmla="*/ 296 h 435"/>
                  <a:gd name="T24" fmla="*/ 202 w 520"/>
                  <a:gd name="T25" fmla="*/ 331 h 435"/>
                  <a:gd name="T26" fmla="*/ 306 w 520"/>
                  <a:gd name="T27" fmla="*/ 331 h 435"/>
                  <a:gd name="T28" fmla="*/ 382 w 520"/>
                  <a:gd name="T29" fmla="*/ 331 h 435"/>
                  <a:gd name="T30" fmla="*/ 468 w 520"/>
                  <a:gd name="T31" fmla="*/ 348 h 435"/>
                  <a:gd name="T32" fmla="*/ 450 w 520"/>
                  <a:gd name="T33" fmla="*/ 435 h 435"/>
                  <a:gd name="T34" fmla="*/ 330 w 520"/>
                  <a:gd name="T35" fmla="*/ 401 h 435"/>
                  <a:gd name="T36" fmla="*/ 290 w 520"/>
                  <a:gd name="T37" fmla="*/ 371 h 435"/>
                  <a:gd name="T38" fmla="*/ 208 w 520"/>
                  <a:gd name="T39" fmla="*/ 371 h 435"/>
                  <a:gd name="T40" fmla="*/ 70 w 520"/>
                  <a:gd name="T41" fmla="*/ 336 h 435"/>
                  <a:gd name="T42" fmla="*/ 12 w 520"/>
                  <a:gd name="T43" fmla="*/ 284 h 435"/>
                  <a:gd name="T44" fmla="*/ 0 w 520"/>
                  <a:gd name="T45" fmla="*/ 214 h 435"/>
                  <a:gd name="T46" fmla="*/ 46 w 520"/>
                  <a:gd name="T47" fmla="*/ 145 h 435"/>
                  <a:gd name="T48" fmla="*/ 202 w 520"/>
                  <a:gd name="T49" fmla="*/ 75 h 435"/>
                  <a:gd name="T50" fmla="*/ 340 w 520"/>
                  <a:gd name="T51" fmla="*/ 40 h 435"/>
                  <a:gd name="T52" fmla="*/ 398 w 520"/>
                  <a:gd name="T53" fmla="*/ 5 h 43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20"/>
                  <a:gd name="T82" fmla="*/ 0 h 435"/>
                  <a:gd name="T83" fmla="*/ 520 w 520"/>
                  <a:gd name="T84" fmla="*/ 435 h 435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20" h="435">
                    <a:moveTo>
                      <a:pt x="398" y="5"/>
                    </a:moveTo>
                    <a:lnTo>
                      <a:pt x="485" y="0"/>
                    </a:lnTo>
                    <a:lnTo>
                      <a:pt x="520" y="35"/>
                    </a:lnTo>
                    <a:lnTo>
                      <a:pt x="497" y="87"/>
                    </a:lnTo>
                    <a:lnTo>
                      <a:pt x="428" y="110"/>
                    </a:lnTo>
                    <a:lnTo>
                      <a:pt x="365" y="110"/>
                    </a:lnTo>
                    <a:lnTo>
                      <a:pt x="272" y="127"/>
                    </a:lnTo>
                    <a:lnTo>
                      <a:pt x="168" y="145"/>
                    </a:lnTo>
                    <a:lnTo>
                      <a:pt x="87" y="180"/>
                    </a:lnTo>
                    <a:lnTo>
                      <a:pt x="63" y="214"/>
                    </a:lnTo>
                    <a:lnTo>
                      <a:pt x="70" y="249"/>
                    </a:lnTo>
                    <a:lnTo>
                      <a:pt x="115" y="296"/>
                    </a:lnTo>
                    <a:lnTo>
                      <a:pt x="202" y="331"/>
                    </a:lnTo>
                    <a:lnTo>
                      <a:pt x="306" y="331"/>
                    </a:lnTo>
                    <a:lnTo>
                      <a:pt x="382" y="331"/>
                    </a:lnTo>
                    <a:lnTo>
                      <a:pt x="468" y="348"/>
                    </a:lnTo>
                    <a:lnTo>
                      <a:pt x="450" y="435"/>
                    </a:lnTo>
                    <a:lnTo>
                      <a:pt x="330" y="401"/>
                    </a:lnTo>
                    <a:lnTo>
                      <a:pt x="290" y="371"/>
                    </a:lnTo>
                    <a:lnTo>
                      <a:pt x="208" y="371"/>
                    </a:lnTo>
                    <a:lnTo>
                      <a:pt x="70" y="336"/>
                    </a:lnTo>
                    <a:lnTo>
                      <a:pt x="12" y="284"/>
                    </a:lnTo>
                    <a:lnTo>
                      <a:pt x="0" y="214"/>
                    </a:lnTo>
                    <a:lnTo>
                      <a:pt x="46" y="145"/>
                    </a:lnTo>
                    <a:lnTo>
                      <a:pt x="202" y="75"/>
                    </a:lnTo>
                    <a:lnTo>
                      <a:pt x="340" y="40"/>
                    </a:lnTo>
                    <a:lnTo>
                      <a:pt x="398" y="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5" name="Freeform 32">
                <a:extLst>
                  <a:ext uri="{FF2B5EF4-FFF2-40B4-BE49-F238E27FC236}">
                    <a16:creationId xmlns:a16="http://schemas.microsoft.com/office/drawing/2014/main" id="{0D4103E3-ACD7-18B9-3AFB-237511CD03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2" y="2923"/>
                <a:ext cx="383" cy="1160"/>
              </a:xfrm>
              <a:custGeom>
                <a:avLst/>
                <a:gdLst>
                  <a:gd name="T0" fmla="*/ 0 w 383"/>
                  <a:gd name="T1" fmla="*/ 0 h 1160"/>
                  <a:gd name="T2" fmla="*/ 99 w 383"/>
                  <a:gd name="T3" fmla="*/ 17 h 1160"/>
                  <a:gd name="T4" fmla="*/ 151 w 383"/>
                  <a:gd name="T5" fmla="*/ 103 h 1160"/>
                  <a:gd name="T6" fmla="*/ 203 w 383"/>
                  <a:gd name="T7" fmla="*/ 257 h 1160"/>
                  <a:gd name="T8" fmla="*/ 226 w 383"/>
                  <a:gd name="T9" fmla="*/ 451 h 1160"/>
                  <a:gd name="T10" fmla="*/ 226 w 383"/>
                  <a:gd name="T11" fmla="*/ 560 h 1160"/>
                  <a:gd name="T12" fmla="*/ 191 w 383"/>
                  <a:gd name="T13" fmla="*/ 696 h 1160"/>
                  <a:gd name="T14" fmla="*/ 134 w 383"/>
                  <a:gd name="T15" fmla="*/ 885 h 1160"/>
                  <a:gd name="T16" fmla="*/ 122 w 383"/>
                  <a:gd name="T17" fmla="*/ 937 h 1160"/>
                  <a:gd name="T18" fmla="*/ 139 w 383"/>
                  <a:gd name="T19" fmla="*/ 965 h 1160"/>
                  <a:gd name="T20" fmla="*/ 261 w 383"/>
                  <a:gd name="T21" fmla="*/ 1006 h 1160"/>
                  <a:gd name="T22" fmla="*/ 383 w 383"/>
                  <a:gd name="T23" fmla="*/ 1086 h 1160"/>
                  <a:gd name="T24" fmla="*/ 378 w 383"/>
                  <a:gd name="T25" fmla="*/ 1119 h 1160"/>
                  <a:gd name="T26" fmla="*/ 290 w 383"/>
                  <a:gd name="T27" fmla="*/ 1160 h 1160"/>
                  <a:gd name="T28" fmla="*/ 256 w 383"/>
                  <a:gd name="T29" fmla="*/ 1142 h 1160"/>
                  <a:gd name="T30" fmla="*/ 191 w 383"/>
                  <a:gd name="T31" fmla="*/ 1057 h 1160"/>
                  <a:gd name="T32" fmla="*/ 116 w 383"/>
                  <a:gd name="T33" fmla="*/ 1016 h 1160"/>
                  <a:gd name="T34" fmla="*/ 34 w 383"/>
                  <a:gd name="T35" fmla="*/ 988 h 1160"/>
                  <a:gd name="T36" fmla="*/ 29 w 383"/>
                  <a:gd name="T37" fmla="*/ 948 h 1160"/>
                  <a:gd name="T38" fmla="*/ 52 w 383"/>
                  <a:gd name="T39" fmla="*/ 868 h 1160"/>
                  <a:gd name="T40" fmla="*/ 116 w 383"/>
                  <a:gd name="T41" fmla="*/ 743 h 1160"/>
                  <a:gd name="T42" fmla="*/ 156 w 383"/>
                  <a:gd name="T43" fmla="*/ 594 h 1160"/>
                  <a:gd name="T44" fmla="*/ 156 w 383"/>
                  <a:gd name="T45" fmla="*/ 423 h 1160"/>
                  <a:gd name="T46" fmla="*/ 122 w 383"/>
                  <a:gd name="T47" fmla="*/ 274 h 1160"/>
                  <a:gd name="T48" fmla="*/ 47 w 383"/>
                  <a:gd name="T49" fmla="*/ 136 h 1160"/>
                  <a:gd name="T50" fmla="*/ 12 w 383"/>
                  <a:gd name="T51" fmla="*/ 63 h 1160"/>
                  <a:gd name="T52" fmla="*/ 0 w 383"/>
                  <a:gd name="T53" fmla="*/ 0 h 116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383"/>
                  <a:gd name="T82" fmla="*/ 0 h 1160"/>
                  <a:gd name="T83" fmla="*/ 383 w 383"/>
                  <a:gd name="T84" fmla="*/ 1160 h 1160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383" h="1160">
                    <a:moveTo>
                      <a:pt x="0" y="0"/>
                    </a:moveTo>
                    <a:lnTo>
                      <a:pt x="99" y="17"/>
                    </a:lnTo>
                    <a:lnTo>
                      <a:pt x="151" y="103"/>
                    </a:lnTo>
                    <a:lnTo>
                      <a:pt x="203" y="257"/>
                    </a:lnTo>
                    <a:lnTo>
                      <a:pt x="226" y="451"/>
                    </a:lnTo>
                    <a:lnTo>
                      <a:pt x="226" y="560"/>
                    </a:lnTo>
                    <a:lnTo>
                      <a:pt x="191" y="696"/>
                    </a:lnTo>
                    <a:lnTo>
                      <a:pt x="134" y="885"/>
                    </a:lnTo>
                    <a:lnTo>
                      <a:pt x="122" y="937"/>
                    </a:lnTo>
                    <a:lnTo>
                      <a:pt x="139" y="965"/>
                    </a:lnTo>
                    <a:lnTo>
                      <a:pt x="261" y="1006"/>
                    </a:lnTo>
                    <a:lnTo>
                      <a:pt x="383" y="1086"/>
                    </a:lnTo>
                    <a:lnTo>
                      <a:pt x="378" y="1119"/>
                    </a:lnTo>
                    <a:lnTo>
                      <a:pt x="290" y="1160"/>
                    </a:lnTo>
                    <a:lnTo>
                      <a:pt x="256" y="1142"/>
                    </a:lnTo>
                    <a:lnTo>
                      <a:pt x="191" y="1057"/>
                    </a:lnTo>
                    <a:lnTo>
                      <a:pt x="116" y="1016"/>
                    </a:lnTo>
                    <a:lnTo>
                      <a:pt x="34" y="988"/>
                    </a:lnTo>
                    <a:lnTo>
                      <a:pt x="29" y="948"/>
                    </a:lnTo>
                    <a:lnTo>
                      <a:pt x="52" y="868"/>
                    </a:lnTo>
                    <a:lnTo>
                      <a:pt x="116" y="743"/>
                    </a:lnTo>
                    <a:lnTo>
                      <a:pt x="156" y="594"/>
                    </a:lnTo>
                    <a:lnTo>
                      <a:pt x="156" y="423"/>
                    </a:lnTo>
                    <a:lnTo>
                      <a:pt x="122" y="274"/>
                    </a:lnTo>
                    <a:lnTo>
                      <a:pt x="47" y="136"/>
                    </a:lnTo>
                    <a:lnTo>
                      <a:pt x="12" y="6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6" name="Freeform 33">
                <a:extLst>
                  <a:ext uri="{FF2B5EF4-FFF2-40B4-BE49-F238E27FC236}">
                    <a16:creationId xmlns:a16="http://schemas.microsoft.com/office/drawing/2014/main" id="{CE45CEC7-9AED-3049-5EF0-39FDB1BDE4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3" y="2919"/>
                <a:ext cx="461" cy="1027"/>
              </a:xfrm>
              <a:custGeom>
                <a:avLst/>
                <a:gdLst>
                  <a:gd name="T0" fmla="*/ 421 w 461"/>
                  <a:gd name="T1" fmla="*/ 0 h 1027"/>
                  <a:gd name="T2" fmla="*/ 449 w 461"/>
                  <a:gd name="T3" fmla="*/ 22 h 1027"/>
                  <a:gd name="T4" fmla="*/ 461 w 461"/>
                  <a:gd name="T5" fmla="*/ 91 h 1027"/>
                  <a:gd name="T6" fmla="*/ 439 w 461"/>
                  <a:gd name="T7" fmla="*/ 159 h 1027"/>
                  <a:gd name="T8" fmla="*/ 380 w 461"/>
                  <a:gd name="T9" fmla="*/ 245 h 1027"/>
                  <a:gd name="T10" fmla="*/ 315 w 461"/>
                  <a:gd name="T11" fmla="*/ 348 h 1027"/>
                  <a:gd name="T12" fmla="*/ 293 w 461"/>
                  <a:gd name="T13" fmla="*/ 462 h 1027"/>
                  <a:gd name="T14" fmla="*/ 310 w 461"/>
                  <a:gd name="T15" fmla="*/ 645 h 1027"/>
                  <a:gd name="T16" fmla="*/ 350 w 461"/>
                  <a:gd name="T17" fmla="*/ 868 h 1027"/>
                  <a:gd name="T18" fmla="*/ 380 w 461"/>
                  <a:gd name="T19" fmla="*/ 959 h 1027"/>
                  <a:gd name="T20" fmla="*/ 368 w 461"/>
                  <a:gd name="T21" fmla="*/ 987 h 1027"/>
                  <a:gd name="T22" fmla="*/ 298 w 461"/>
                  <a:gd name="T23" fmla="*/ 992 h 1027"/>
                  <a:gd name="T24" fmla="*/ 211 w 461"/>
                  <a:gd name="T25" fmla="*/ 969 h 1027"/>
                  <a:gd name="T26" fmla="*/ 134 w 461"/>
                  <a:gd name="T27" fmla="*/ 1004 h 1027"/>
                  <a:gd name="T28" fmla="*/ 87 w 461"/>
                  <a:gd name="T29" fmla="*/ 1027 h 1027"/>
                  <a:gd name="T30" fmla="*/ 53 w 461"/>
                  <a:gd name="T31" fmla="*/ 1022 h 1027"/>
                  <a:gd name="T32" fmla="*/ 0 w 461"/>
                  <a:gd name="T33" fmla="*/ 959 h 1027"/>
                  <a:gd name="T34" fmla="*/ 53 w 461"/>
                  <a:gd name="T35" fmla="*/ 936 h 1027"/>
                  <a:gd name="T36" fmla="*/ 187 w 461"/>
                  <a:gd name="T37" fmla="*/ 908 h 1027"/>
                  <a:gd name="T38" fmla="*/ 263 w 461"/>
                  <a:gd name="T39" fmla="*/ 936 h 1027"/>
                  <a:gd name="T40" fmla="*/ 315 w 461"/>
                  <a:gd name="T41" fmla="*/ 936 h 1027"/>
                  <a:gd name="T42" fmla="*/ 310 w 461"/>
                  <a:gd name="T43" fmla="*/ 890 h 1027"/>
                  <a:gd name="T44" fmla="*/ 258 w 461"/>
                  <a:gd name="T45" fmla="*/ 616 h 1027"/>
                  <a:gd name="T46" fmla="*/ 222 w 461"/>
                  <a:gd name="T47" fmla="*/ 456 h 1027"/>
                  <a:gd name="T48" fmla="*/ 228 w 461"/>
                  <a:gd name="T49" fmla="*/ 376 h 1027"/>
                  <a:gd name="T50" fmla="*/ 280 w 461"/>
                  <a:gd name="T51" fmla="*/ 227 h 1027"/>
                  <a:gd name="T52" fmla="*/ 333 w 461"/>
                  <a:gd name="T53" fmla="*/ 91 h 1027"/>
                  <a:gd name="T54" fmla="*/ 421 w 461"/>
                  <a:gd name="T55" fmla="*/ 0 h 1027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461"/>
                  <a:gd name="T85" fmla="*/ 0 h 1027"/>
                  <a:gd name="T86" fmla="*/ 461 w 461"/>
                  <a:gd name="T87" fmla="*/ 1027 h 1027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461" h="1027">
                    <a:moveTo>
                      <a:pt x="421" y="0"/>
                    </a:moveTo>
                    <a:lnTo>
                      <a:pt x="449" y="22"/>
                    </a:lnTo>
                    <a:lnTo>
                      <a:pt x="461" y="91"/>
                    </a:lnTo>
                    <a:lnTo>
                      <a:pt x="439" y="159"/>
                    </a:lnTo>
                    <a:lnTo>
                      <a:pt x="380" y="245"/>
                    </a:lnTo>
                    <a:lnTo>
                      <a:pt x="315" y="348"/>
                    </a:lnTo>
                    <a:lnTo>
                      <a:pt x="293" y="462"/>
                    </a:lnTo>
                    <a:lnTo>
                      <a:pt x="310" y="645"/>
                    </a:lnTo>
                    <a:lnTo>
                      <a:pt x="350" y="868"/>
                    </a:lnTo>
                    <a:lnTo>
                      <a:pt x="380" y="959"/>
                    </a:lnTo>
                    <a:lnTo>
                      <a:pt x="368" y="987"/>
                    </a:lnTo>
                    <a:lnTo>
                      <a:pt x="298" y="992"/>
                    </a:lnTo>
                    <a:lnTo>
                      <a:pt x="211" y="969"/>
                    </a:lnTo>
                    <a:lnTo>
                      <a:pt x="134" y="1004"/>
                    </a:lnTo>
                    <a:lnTo>
                      <a:pt x="87" y="1027"/>
                    </a:lnTo>
                    <a:lnTo>
                      <a:pt x="53" y="1022"/>
                    </a:lnTo>
                    <a:lnTo>
                      <a:pt x="0" y="959"/>
                    </a:lnTo>
                    <a:lnTo>
                      <a:pt x="53" y="936"/>
                    </a:lnTo>
                    <a:lnTo>
                      <a:pt x="187" y="908"/>
                    </a:lnTo>
                    <a:lnTo>
                      <a:pt x="263" y="936"/>
                    </a:lnTo>
                    <a:lnTo>
                      <a:pt x="315" y="936"/>
                    </a:lnTo>
                    <a:lnTo>
                      <a:pt x="310" y="890"/>
                    </a:lnTo>
                    <a:lnTo>
                      <a:pt x="258" y="616"/>
                    </a:lnTo>
                    <a:lnTo>
                      <a:pt x="222" y="456"/>
                    </a:lnTo>
                    <a:lnTo>
                      <a:pt x="228" y="376"/>
                    </a:lnTo>
                    <a:lnTo>
                      <a:pt x="280" y="227"/>
                    </a:lnTo>
                    <a:lnTo>
                      <a:pt x="333" y="91"/>
                    </a:lnTo>
                    <a:lnTo>
                      <a:pt x="42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p:grpSp>
        <p:sp>
          <p:nvSpPr>
            <p:cNvPr id="4" name="Freeform 34">
              <a:extLst>
                <a:ext uri="{FF2B5EF4-FFF2-40B4-BE49-F238E27FC236}">
                  <a16:creationId xmlns:a16="http://schemas.microsoft.com/office/drawing/2014/main" id="{C823BB00-314D-0108-1DD2-97BF743A8C4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" y="1540"/>
              <a:ext cx="827" cy="563"/>
            </a:xfrm>
            <a:custGeom>
              <a:avLst/>
              <a:gdLst>
                <a:gd name="T0" fmla="*/ 0 w 827"/>
                <a:gd name="T1" fmla="*/ 139 h 563"/>
                <a:gd name="T2" fmla="*/ 108 w 827"/>
                <a:gd name="T3" fmla="*/ 18 h 563"/>
                <a:gd name="T4" fmla="*/ 160 w 827"/>
                <a:gd name="T5" fmla="*/ 75 h 563"/>
                <a:gd name="T6" fmla="*/ 213 w 827"/>
                <a:gd name="T7" fmla="*/ 110 h 563"/>
                <a:gd name="T8" fmla="*/ 269 w 827"/>
                <a:gd name="T9" fmla="*/ 110 h 563"/>
                <a:gd name="T10" fmla="*/ 327 w 827"/>
                <a:gd name="T11" fmla="*/ 52 h 563"/>
                <a:gd name="T12" fmla="*/ 396 w 827"/>
                <a:gd name="T13" fmla="*/ 5 h 563"/>
                <a:gd name="T14" fmla="*/ 477 w 827"/>
                <a:gd name="T15" fmla="*/ 0 h 563"/>
                <a:gd name="T16" fmla="*/ 563 w 827"/>
                <a:gd name="T17" fmla="*/ 35 h 563"/>
                <a:gd name="T18" fmla="*/ 620 w 827"/>
                <a:gd name="T19" fmla="*/ 87 h 563"/>
                <a:gd name="T20" fmla="*/ 648 w 827"/>
                <a:gd name="T21" fmla="*/ 157 h 563"/>
                <a:gd name="T22" fmla="*/ 654 w 827"/>
                <a:gd name="T23" fmla="*/ 249 h 563"/>
                <a:gd name="T24" fmla="*/ 671 w 827"/>
                <a:gd name="T25" fmla="*/ 331 h 563"/>
                <a:gd name="T26" fmla="*/ 718 w 827"/>
                <a:gd name="T27" fmla="*/ 371 h 563"/>
                <a:gd name="T28" fmla="*/ 774 w 827"/>
                <a:gd name="T29" fmla="*/ 389 h 563"/>
                <a:gd name="T30" fmla="*/ 827 w 827"/>
                <a:gd name="T31" fmla="*/ 401 h 563"/>
                <a:gd name="T32" fmla="*/ 786 w 827"/>
                <a:gd name="T33" fmla="*/ 563 h 563"/>
                <a:gd name="T34" fmla="*/ 654 w 827"/>
                <a:gd name="T35" fmla="*/ 540 h 563"/>
                <a:gd name="T36" fmla="*/ 517 w 827"/>
                <a:gd name="T37" fmla="*/ 493 h 563"/>
                <a:gd name="T38" fmla="*/ 407 w 827"/>
                <a:gd name="T39" fmla="*/ 441 h 563"/>
                <a:gd name="T40" fmla="*/ 286 w 827"/>
                <a:gd name="T41" fmla="*/ 389 h 563"/>
                <a:gd name="T42" fmla="*/ 160 w 827"/>
                <a:gd name="T43" fmla="*/ 331 h 563"/>
                <a:gd name="T44" fmla="*/ 57 w 827"/>
                <a:gd name="T45" fmla="*/ 209 h 563"/>
                <a:gd name="T46" fmla="*/ 0 w 827"/>
                <a:gd name="T47" fmla="*/ 139 h 56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827"/>
                <a:gd name="T73" fmla="*/ 0 h 563"/>
                <a:gd name="T74" fmla="*/ 827 w 827"/>
                <a:gd name="T75" fmla="*/ 563 h 56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827" h="563">
                  <a:moveTo>
                    <a:pt x="0" y="139"/>
                  </a:moveTo>
                  <a:lnTo>
                    <a:pt x="108" y="18"/>
                  </a:lnTo>
                  <a:lnTo>
                    <a:pt x="160" y="75"/>
                  </a:lnTo>
                  <a:lnTo>
                    <a:pt x="213" y="110"/>
                  </a:lnTo>
                  <a:lnTo>
                    <a:pt x="269" y="110"/>
                  </a:lnTo>
                  <a:lnTo>
                    <a:pt x="327" y="52"/>
                  </a:lnTo>
                  <a:lnTo>
                    <a:pt x="396" y="5"/>
                  </a:lnTo>
                  <a:lnTo>
                    <a:pt x="477" y="0"/>
                  </a:lnTo>
                  <a:lnTo>
                    <a:pt x="563" y="35"/>
                  </a:lnTo>
                  <a:lnTo>
                    <a:pt x="620" y="87"/>
                  </a:lnTo>
                  <a:lnTo>
                    <a:pt x="648" y="157"/>
                  </a:lnTo>
                  <a:lnTo>
                    <a:pt x="654" y="249"/>
                  </a:lnTo>
                  <a:lnTo>
                    <a:pt x="671" y="331"/>
                  </a:lnTo>
                  <a:lnTo>
                    <a:pt x="718" y="371"/>
                  </a:lnTo>
                  <a:lnTo>
                    <a:pt x="774" y="389"/>
                  </a:lnTo>
                  <a:lnTo>
                    <a:pt x="827" y="401"/>
                  </a:lnTo>
                  <a:lnTo>
                    <a:pt x="786" y="563"/>
                  </a:lnTo>
                  <a:lnTo>
                    <a:pt x="654" y="540"/>
                  </a:lnTo>
                  <a:lnTo>
                    <a:pt x="517" y="493"/>
                  </a:lnTo>
                  <a:lnTo>
                    <a:pt x="407" y="441"/>
                  </a:lnTo>
                  <a:lnTo>
                    <a:pt x="286" y="389"/>
                  </a:lnTo>
                  <a:lnTo>
                    <a:pt x="160" y="331"/>
                  </a:lnTo>
                  <a:lnTo>
                    <a:pt x="57" y="209"/>
                  </a:lnTo>
                  <a:lnTo>
                    <a:pt x="0" y="139"/>
                  </a:lnTo>
                  <a:close/>
                </a:path>
              </a:pathLst>
            </a:custGeom>
            <a:solidFill>
              <a:srgbClr val="063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Freeform 35">
              <a:extLst>
                <a:ext uri="{FF2B5EF4-FFF2-40B4-BE49-F238E27FC236}">
                  <a16:creationId xmlns:a16="http://schemas.microsoft.com/office/drawing/2014/main" id="{770350DC-C9B6-0851-7AC7-0E100149493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4" y="1513"/>
              <a:ext cx="856" cy="606"/>
            </a:xfrm>
            <a:custGeom>
              <a:avLst/>
              <a:gdLst>
                <a:gd name="T0" fmla="*/ 75 w 856"/>
                <a:gd name="T1" fmla="*/ 266 h 606"/>
                <a:gd name="T2" fmla="*/ 172 w 856"/>
                <a:gd name="T3" fmla="*/ 363 h 606"/>
                <a:gd name="T4" fmla="*/ 304 w 856"/>
                <a:gd name="T5" fmla="*/ 428 h 606"/>
                <a:gd name="T6" fmla="*/ 489 w 856"/>
                <a:gd name="T7" fmla="*/ 513 h 606"/>
                <a:gd name="T8" fmla="*/ 615 w 856"/>
                <a:gd name="T9" fmla="*/ 566 h 606"/>
                <a:gd name="T10" fmla="*/ 816 w 856"/>
                <a:gd name="T11" fmla="*/ 606 h 606"/>
                <a:gd name="T12" fmla="*/ 856 w 856"/>
                <a:gd name="T13" fmla="*/ 393 h 606"/>
                <a:gd name="T14" fmla="*/ 804 w 856"/>
                <a:gd name="T15" fmla="*/ 393 h 606"/>
                <a:gd name="T16" fmla="*/ 753 w 856"/>
                <a:gd name="T17" fmla="*/ 363 h 606"/>
                <a:gd name="T18" fmla="*/ 695 w 856"/>
                <a:gd name="T19" fmla="*/ 323 h 606"/>
                <a:gd name="T20" fmla="*/ 695 w 856"/>
                <a:gd name="T21" fmla="*/ 243 h 606"/>
                <a:gd name="T22" fmla="*/ 660 w 856"/>
                <a:gd name="T23" fmla="*/ 116 h 606"/>
                <a:gd name="T24" fmla="*/ 597 w 856"/>
                <a:gd name="T25" fmla="*/ 46 h 606"/>
                <a:gd name="T26" fmla="*/ 505 w 856"/>
                <a:gd name="T27" fmla="*/ 0 h 606"/>
                <a:gd name="T28" fmla="*/ 391 w 856"/>
                <a:gd name="T29" fmla="*/ 12 h 606"/>
                <a:gd name="T30" fmla="*/ 321 w 856"/>
                <a:gd name="T31" fmla="*/ 53 h 606"/>
                <a:gd name="T32" fmla="*/ 286 w 856"/>
                <a:gd name="T33" fmla="*/ 98 h 606"/>
                <a:gd name="T34" fmla="*/ 253 w 856"/>
                <a:gd name="T35" fmla="*/ 121 h 606"/>
                <a:gd name="T36" fmla="*/ 218 w 856"/>
                <a:gd name="T37" fmla="*/ 116 h 606"/>
                <a:gd name="T38" fmla="*/ 166 w 856"/>
                <a:gd name="T39" fmla="*/ 63 h 606"/>
                <a:gd name="T40" fmla="*/ 132 w 856"/>
                <a:gd name="T41" fmla="*/ 0 h 606"/>
                <a:gd name="T42" fmla="*/ 103 w 856"/>
                <a:gd name="T43" fmla="*/ 30 h 606"/>
                <a:gd name="T44" fmla="*/ 0 w 856"/>
                <a:gd name="T45" fmla="*/ 150 h 606"/>
                <a:gd name="T46" fmla="*/ 5 w 856"/>
                <a:gd name="T47" fmla="*/ 178 h 606"/>
                <a:gd name="T48" fmla="*/ 17 w 856"/>
                <a:gd name="T49" fmla="*/ 191 h 606"/>
                <a:gd name="T50" fmla="*/ 120 w 856"/>
                <a:gd name="T51" fmla="*/ 81 h 606"/>
                <a:gd name="T52" fmla="*/ 172 w 856"/>
                <a:gd name="T53" fmla="*/ 133 h 606"/>
                <a:gd name="T54" fmla="*/ 206 w 856"/>
                <a:gd name="T55" fmla="*/ 168 h 606"/>
                <a:gd name="T56" fmla="*/ 253 w 856"/>
                <a:gd name="T57" fmla="*/ 168 h 606"/>
                <a:gd name="T58" fmla="*/ 286 w 856"/>
                <a:gd name="T59" fmla="*/ 156 h 606"/>
                <a:gd name="T60" fmla="*/ 339 w 856"/>
                <a:gd name="T61" fmla="*/ 116 h 606"/>
                <a:gd name="T62" fmla="*/ 367 w 856"/>
                <a:gd name="T63" fmla="*/ 70 h 606"/>
                <a:gd name="T64" fmla="*/ 442 w 856"/>
                <a:gd name="T65" fmla="*/ 46 h 606"/>
                <a:gd name="T66" fmla="*/ 505 w 856"/>
                <a:gd name="T67" fmla="*/ 53 h 606"/>
                <a:gd name="T68" fmla="*/ 562 w 856"/>
                <a:gd name="T69" fmla="*/ 87 h 606"/>
                <a:gd name="T70" fmla="*/ 615 w 856"/>
                <a:gd name="T71" fmla="*/ 138 h 606"/>
                <a:gd name="T72" fmla="*/ 643 w 856"/>
                <a:gd name="T73" fmla="*/ 203 h 606"/>
                <a:gd name="T74" fmla="*/ 643 w 856"/>
                <a:gd name="T75" fmla="*/ 260 h 606"/>
                <a:gd name="T76" fmla="*/ 643 w 856"/>
                <a:gd name="T77" fmla="*/ 323 h 606"/>
                <a:gd name="T78" fmla="*/ 666 w 856"/>
                <a:gd name="T79" fmla="*/ 375 h 606"/>
                <a:gd name="T80" fmla="*/ 730 w 856"/>
                <a:gd name="T81" fmla="*/ 410 h 606"/>
                <a:gd name="T82" fmla="*/ 804 w 856"/>
                <a:gd name="T83" fmla="*/ 444 h 606"/>
                <a:gd name="T84" fmla="*/ 770 w 856"/>
                <a:gd name="T85" fmla="*/ 554 h 606"/>
                <a:gd name="T86" fmla="*/ 580 w 856"/>
                <a:gd name="T87" fmla="*/ 503 h 606"/>
                <a:gd name="T88" fmla="*/ 454 w 856"/>
                <a:gd name="T89" fmla="*/ 450 h 606"/>
                <a:gd name="T90" fmla="*/ 339 w 856"/>
                <a:gd name="T91" fmla="*/ 416 h 606"/>
                <a:gd name="T92" fmla="*/ 241 w 856"/>
                <a:gd name="T93" fmla="*/ 363 h 606"/>
                <a:gd name="T94" fmla="*/ 120 w 856"/>
                <a:gd name="T95" fmla="*/ 266 h 606"/>
                <a:gd name="T96" fmla="*/ 34 w 856"/>
                <a:gd name="T97" fmla="*/ 173 h 606"/>
                <a:gd name="T98" fmla="*/ 22 w 856"/>
                <a:gd name="T99" fmla="*/ 185 h 606"/>
                <a:gd name="T100" fmla="*/ 75 w 856"/>
                <a:gd name="T101" fmla="*/ 266 h 60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856"/>
                <a:gd name="T154" fmla="*/ 0 h 606"/>
                <a:gd name="T155" fmla="*/ 856 w 856"/>
                <a:gd name="T156" fmla="*/ 606 h 60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856" h="606">
                  <a:moveTo>
                    <a:pt x="75" y="266"/>
                  </a:moveTo>
                  <a:lnTo>
                    <a:pt x="172" y="363"/>
                  </a:lnTo>
                  <a:lnTo>
                    <a:pt x="304" y="428"/>
                  </a:lnTo>
                  <a:lnTo>
                    <a:pt x="489" y="513"/>
                  </a:lnTo>
                  <a:lnTo>
                    <a:pt x="615" y="566"/>
                  </a:lnTo>
                  <a:lnTo>
                    <a:pt x="816" y="606"/>
                  </a:lnTo>
                  <a:lnTo>
                    <a:pt x="856" y="393"/>
                  </a:lnTo>
                  <a:lnTo>
                    <a:pt x="804" y="393"/>
                  </a:lnTo>
                  <a:lnTo>
                    <a:pt x="753" y="363"/>
                  </a:lnTo>
                  <a:lnTo>
                    <a:pt x="695" y="323"/>
                  </a:lnTo>
                  <a:lnTo>
                    <a:pt x="695" y="243"/>
                  </a:lnTo>
                  <a:lnTo>
                    <a:pt x="660" y="116"/>
                  </a:lnTo>
                  <a:lnTo>
                    <a:pt x="597" y="46"/>
                  </a:lnTo>
                  <a:lnTo>
                    <a:pt x="505" y="0"/>
                  </a:lnTo>
                  <a:lnTo>
                    <a:pt x="391" y="12"/>
                  </a:lnTo>
                  <a:lnTo>
                    <a:pt x="321" y="53"/>
                  </a:lnTo>
                  <a:lnTo>
                    <a:pt x="286" y="98"/>
                  </a:lnTo>
                  <a:lnTo>
                    <a:pt x="253" y="121"/>
                  </a:lnTo>
                  <a:lnTo>
                    <a:pt x="218" y="116"/>
                  </a:lnTo>
                  <a:lnTo>
                    <a:pt x="166" y="63"/>
                  </a:lnTo>
                  <a:lnTo>
                    <a:pt x="132" y="0"/>
                  </a:lnTo>
                  <a:lnTo>
                    <a:pt x="103" y="30"/>
                  </a:lnTo>
                  <a:lnTo>
                    <a:pt x="0" y="150"/>
                  </a:lnTo>
                  <a:lnTo>
                    <a:pt x="5" y="178"/>
                  </a:lnTo>
                  <a:lnTo>
                    <a:pt x="17" y="191"/>
                  </a:lnTo>
                  <a:lnTo>
                    <a:pt x="120" y="81"/>
                  </a:lnTo>
                  <a:lnTo>
                    <a:pt x="172" y="133"/>
                  </a:lnTo>
                  <a:lnTo>
                    <a:pt x="206" y="168"/>
                  </a:lnTo>
                  <a:lnTo>
                    <a:pt x="253" y="168"/>
                  </a:lnTo>
                  <a:lnTo>
                    <a:pt x="286" y="156"/>
                  </a:lnTo>
                  <a:lnTo>
                    <a:pt x="339" y="116"/>
                  </a:lnTo>
                  <a:lnTo>
                    <a:pt x="367" y="70"/>
                  </a:lnTo>
                  <a:lnTo>
                    <a:pt x="442" y="46"/>
                  </a:lnTo>
                  <a:lnTo>
                    <a:pt x="505" y="53"/>
                  </a:lnTo>
                  <a:lnTo>
                    <a:pt x="562" y="87"/>
                  </a:lnTo>
                  <a:lnTo>
                    <a:pt x="615" y="138"/>
                  </a:lnTo>
                  <a:lnTo>
                    <a:pt x="643" y="203"/>
                  </a:lnTo>
                  <a:lnTo>
                    <a:pt x="643" y="260"/>
                  </a:lnTo>
                  <a:lnTo>
                    <a:pt x="643" y="323"/>
                  </a:lnTo>
                  <a:lnTo>
                    <a:pt x="666" y="375"/>
                  </a:lnTo>
                  <a:lnTo>
                    <a:pt x="730" y="410"/>
                  </a:lnTo>
                  <a:lnTo>
                    <a:pt x="804" y="444"/>
                  </a:lnTo>
                  <a:lnTo>
                    <a:pt x="770" y="554"/>
                  </a:lnTo>
                  <a:lnTo>
                    <a:pt x="580" y="503"/>
                  </a:lnTo>
                  <a:lnTo>
                    <a:pt x="454" y="450"/>
                  </a:lnTo>
                  <a:lnTo>
                    <a:pt x="339" y="416"/>
                  </a:lnTo>
                  <a:lnTo>
                    <a:pt x="241" y="363"/>
                  </a:lnTo>
                  <a:lnTo>
                    <a:pt x="120" y="266"/>
                  </a:lnTo>
                  <a:lnTo>
                    <a:pt x="34" y="173"/>
                  </a:lnTo>
                  <a:lnTo>
                    <a:pt x="22" y="185"/>
                  </a:lnTo>
                  <a:lnTo>
                    <a:pt x="75" y="26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6" name="Oval 36">
              <a:extLst>
                <a:ext uri="{FF2B5EF4-FFF2-40B4-BE49-F238E27FC236}">
                  <a16:creationId xmlns:a16="http://schemas.microsoft.com/office/drawing/2014/main" id="{E8B51D77-B935-5EAF-FAC2-AAF89AF748F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79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7" name="Oval 37">
              <a:extLst>
                <a:ext uri="{FF2B5EF4-FFF2-40B4-BE49-F238E27FC236}">
                  <a16:creationId xmlns:a16="http://schemas.microsoft.com/office/drawing/2014/main" id="{9CC9A82D-F547-A6EF-1403-D2E9CFF4A6E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810" y="1913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" name="Oval 38">
              <a:extLst>
                <a:ext uri="{FF2B5EF4-FFF2-40B4-BE49-F238E27FC236}">
                  <a16:creationId xmlns:a16="http://schemas.microsoft.com/office/drawing/2014/main" id="{D2341704-F485-769B-364A-3B0D118228D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74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9" name="Oval 39">
              <a:extLst>
                <a:ext uri="{FF2B5EF4-FFF2-40B4-BE49-F238E27FC236}">
                  <a16:creationId xmlns:a16="http://schemas.microsoft.com/office/drawing/2014/main" id="{292E0472-63F2-B39A-EF11-B8E7464D659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760" y="1913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40">
              <a:extLst>
                <a:ext uri="{FF2B5EF4-FFF2-40B4-BE49-F238E27FC236}">
                  <a16:creationId xmlns:a16="http://schemas.microsoft.com/office/drawing/2014/main" id="{50ABB59F-509A-E9FB-EC2F-4A8F8F2B04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7" y="2089"/>
              <a:ext cx="198" cy="8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lIns="274320" rIns="274320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7" name="Group 47">
            <a:extLst>
              <a:ext uri="{FF2B5EF4-FFF2-40B4-BE49-F238E27FC236}">
                <a16:creationId xmlns:a16="http://schemas.microsoft.com/office/drawing/2014/main" id="{ADDC6695-399E-AFF8-97A5-44526F08CD25}"/>
              </a:ext>
            </a:extLst>
          </p:cNvPr>
          <p:cNvGrpSpPr>
            <a:grpSpLocks/>
          </p:cNvGrpSpPr>
          <p:nvPr/>
        </p:nvGrpSpPr>
        <p:grpSpPr bwMode="auto">
          <a:xfrm>
            <a:off x="338616" y="2948650"/>
            <a:ext cx="556558" cy="857031"/>
            <a:chOff x="2593" y="768"/>
            <a:chExt cx="849" cy="1475"/>
          </a:xfrm>
        </p:grpSpPr>
        <p:sp>
          <p:nvSpPr>
            <p:cNvPr id="18" name="Freeform 48">
              <a:extLst>
                <a:ext uri="{FF2B5EF4-FFF2-40B4-BE49-F238E27FC236}">
                  <a16:creationId xmlns:a16="http://schemas.microsoft.com/office/drawing/2014/main" id="{DB6CEA1E-689A-29CA-0B52-0E76AE07E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5" y="1179"/>
              <a:ext cx="302" cy="308"/>
            </a:xfrm>
            <a:custGeom>
              <a:avLst/>
              <a:gdLst>
                <a:gd name="T0" fmla="*/ 220 w 302"/>
                <a:gd name="T1" fmla="*/ 225 h 308"/>
                <a:gd name="T2" fmla="*/ 220 w 302"/>
                <a:gd name="T3" fmla="*/ 197 h 308"/>
                <a:gd name="T4" fmla="*/ 216 w 302"/>
                <a:gd name="T5" fmla="*/ 159 h 308"/>
                <a:gd name="T6" fmla="*/ 208 w 302"/>
                <a:gd name="T7" fmla="*/ 135 h 308"/>
                <a:gd name="T8" fmla="*/ 198 w 302"/>
                <a:gd name="T9" fmla="*/ 116 h 308"/>
                <a:gd name="T10" fmla="*/ 181 w 302"/>
                <a:gd name="T11" fmla="*/ 93 h 308"/>
                <a:gd name="T12" fmla="*/ 193 w 302"/>
                <a:gd name="T13" fmla="*/ 80 h 308"/>
                <a:gd name="T14" fmla="*/ 199 w 302"/>
                <a:gd name="T15" fmla="*/ 60 h 308"/>
                <a:gd name="T16" fmla="*/ 196 w 302"/>
                <a:gd name="T17" fmla="*/ 38 h 308"/>
                <a:gd name="T18" fmla="*/ 184 w 302"/>
                <a:gd name="T19" fmla="*/ 18 h 308"/>
                <a:gd name="T20" fmla="*/ 163 w 302"/>
                <a:gd name="T21" fmla="*/ 5 h 308"/>
                <a:gd name="T22" fmla="*/ 142 w 302"/>
                <a:gd name="T23" fmla="*/ 0 h 308"/>
                <a:gd name="T24" fmla="*/ 136 w 302"/>
                <a:gd name="T25" fmla="*/ 9 h 308"/>
                <a:gd name="T26" fmla="*/ 148 w 302"/>
                <a:gd name="T27" fmla="*/ 15 h 308"/>
                <a:gd name="T28" fmla="*/ 160 w 302"/>
                <a:gd name="T29" fmla="*/ 23 h 308"/>
                <a:gd name="T30" fmla="*/ 172 w 302"/>
                <a:gd name="T31" fmla="*/ 39 h 308"/>
                <a:gd name="T32" fmla="*/ 171 w 302"/>
                <a:gd name="T33" fmla="*/ 57 h 308"/>
                <a:gd name="T34" fmla="*/ 157 w 302"/>
                <a:gd name="T35" fmla="*/ 71 h 308"/>
                <a:gd name="T36" fmla="*/ 151 w 302"/>
                <a:gd name="T37" fmla="*/ 74 h 308"/>
                <a:gd name="T38" fmla="*/ 117 w 302"/>
                <a:gd name="T39" fmla="*/ 71 h 308"/>
                <a:gd name="T40" fmla="*/ 93 w 302"/>
                <a:gd name="T41" fmla="*/ 74 h 308"/>
                <a:gd name="T42" fmla="*/ 69 w 302"/>
                <a:gd name="T43" fmla="*/ 84 h 308"/>
                <a:gd name="T44" fmla="*/ 64 w 302"/>
                <a:gd name="T45" fmla="*/ 87 h 308"/>
                <a:gd name="T46" fmla="*/ 45 w 302"/>
                <a:gd name="T47" fmla="*/ 75 h 308"/>
                <a:gd name="T48" fmla="*/ 28 w 302"/>
                <a:gd name="T49" fmla="*/ 59 h 308"/>
                <a:gd name="T50" fmla="*/ 25 w 302"/>
                <a:gd name="T51" fmla="*/ 48 h 308"/>
                <a:gd name="T52" fmla="*/ 30 w 302"/>
                <a:gd name="T53" fmla="*/ 36 h 308"/>
                <a:gd name="T54" fmla="*/ 43 w 302"/>
                <a:gd name="T55" fmla="*/ 29 h 308"/>
                <a:gd name="T56" fmla="*/ 48 w 302"/>
                <a:gd name="T57" fmla="*/ 20 h 308"/>
                <a:gd name="T58" fmla="*/ 40 w 302"/>
                <a:gd name="T59" fmla="*/ 15 h 308"/>
                <a:gd name="T60" fmla="*/ 25 w 302"/>
                <a:gd name="T61" fmla="*/ 18 h 308"/>
                <a:gd name="T62" fmla="*/ 6 w 302"/>
                <a:gd name="T63" fmla="*/ 36 h 308"/>
                <a:gd name="T64" fmla="*/ 0 w 302"/>
                <a:gd name="T65" fmla="*/ 56 h 308"/>
                <a:gd name="T66" fmla="*/ 6 w 302"/>
                <a:gd name="T67" fmla="*/ 74 h 308"/>
                <a:gd name="T68" fmla="*/ 22 w 302"/>
                <a:gd name="T69" fmla="*/ 93 h 308"/>
                <a:gd name="T70" fmla="*/ 40 w 302"/>
                <a:gd name="T71" fmla="*/ 107 h 308"/>
                <a:gd name="T72" fmla="*/ 25 w 302"/>
                <a:gd name="T73" fmla="*/ 140 h 308"/>
                <a:gd name="T74" fmla="*/ 22 w 302"/>
                <a:gd name="T75" fmla="*/ 171 h 308"/>
                <a:gd name="T76" fmla="*/ 24 w 302"/>
                <a:gd name="T77" fmla="*/ 204 h 308"/>
                <a:gd name="T78" fmla="*/ 27 w 302"/>
                <a:gd name="T79" fmla="*/ 233 h 308"/>
                <a:gd name="T80" fmla="*/ 39 w 302"/>
                <a:gd name="T81" fmla="*/ 258 h 308"/>
                <a:gd name="T82" fmla="*/ 55 w 302"/>
                <a:gd name="T83" fmla="*/ 278 h 308"/>
                <a:gd name="T84" fmla="*/ 79 w 302"/>
                <a:gd name="T85" fmla="*/ 293 h 308"/>
                <a:gd name="T86" fmla="*/ 99 w 302"/>
                <a:gd name="T87" fmla="*/ 303 h 308"/>
                <a:gd name="T88" fmla="*/ 124 w 302"/>
                <a:gd name="T89" fmla="*/ 308 h 308"/>
                <a:gd name="T90" fmla="*/ 148 w 302"/>
                <a:gd name="T91" fmla="*/ 308 h 308"/>
                <a:gd name="T92" fmla="*/ 172 w 302"/>
                <a:gd name="T93" fmla="*/ 305 h 308"/>
                <a:gd name="T94" fmla="*/ 196 w 302"/>
                <a:gd name="T95" fmla="*/ 297 h 308"/>
                <a:gd name="T96" fmla="*/ 208 w 302"/>
                <a:gd name="T97" fmla="*/ 284 h 308"/>
                <a:gd name="T98" fmla="*/ 220 w 302"/>
                <a:gd name="T99" fmla="*/ 266 h 308"/>
                <a:gd name="T100" fmla="*/ 253 w 302"/>
                <a:gd name="T101" fmla="*/ 278 h 308"/>
                <a:gd name="T102" fmla="*/ 273 w 302"/>
                <a:gd name="T103" fmla="*/ 288 h 308"/>
                <a:gd name="T104" fmla="*/ 288 w 302"/>
                <a:gd name="T105" fmla="*/ 290 h 308"/>
                <a:gd name="T106" fmla="*/ 298 w 302"/>
                <a:gd name="T107" fmla="*/ 281 h 308"/>
                <a:gd name="T108" fmla="*/ 302 w 302"/>
                <a:gd name="T109" fmla="*/ 269 h 308"/>
                <a:gd name="T110" fmla="*/ 294 w 302"/>
                <a:gd name="T111" fmla="*/ 254 h 308"/>
                <a:gd name="T112" fmla="*/ 270 w 302"/>
                <a:gd name="T113" fmla="*/ 243 h 308"/>
                <a:gd name="T114" fmla="*/ 238 w 302"/>
                <a:gd name="T115" fmla="*/ 236 h 308"/>
                <a:gd name="T116" fmla="*/ 220 w 302"/>
                <a:gd name="T117" fmla="*/ 225 h 30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02"/>
                <a:gd name="T178" fmla="*/ 0 h 308"/>
                <a:gd name="T179" fmla="*/ 302 w 302"/>
                <a:gd name="T180" fmla="*/ 308 h 308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02" h="308">
                  <a:moveTo>
                    <a:pt x="220" y="225"/>
                  </a:moveTo>
                  <a:lnTo>
                    <a:pt x="220" y="197"/>
                  </a:lnTo>
                  <a:lnTo>
                    <a:pt x="216" y="159"/>
                  </a:lnTo>
                  <a:lnTo>
                    <a:pt x="208" y="135"/>
                  </a:lnTo>
                  <a:lnTo>
                    <a:pt x="198" y="116"/>
                  </a:lnTo>
                  <a:lnTo>
                    <a:pt x="181" y="93"/>
                  </a:lnTo>
                  <a:lnTo>
                    <a:pt x="193" y="80"/>
                  </a:lnTo>
                  <a:lnTo>
                    <a:pt x="199" y="60"/>
                  </a:lnTo>
                  <a:lnTo>
                    <a:pt x="196" y="38"/>
                  </a:lnTo>
                  <a:lnTo>
                    <a:pt x="184" y="18"/>
                  </a:lnTo>
                  <a:lnTo>
                    <a:pt x="163" y="5"/>
                  </a:lnTo>
                  <a:lnTo>
                    <a:pt x="142" y="0"/>
                  </a:lnTo>
                  <a:lnTo>
                    <a:pt x="136" y="9"/>
                  </a:lnTo>
                  <a:lnTo>
                    <a:pt x="148" y="15"/>
                  </a:lnTo>
                  <a:lnTo>
                    <a:pt x="160" y="23"/>
                  </a:lnTo>
                  <a:lnTo>
                    <a:pt x="172" y="39"/>
                  </a:lnTo>
                  <a:lnTo>
                    <a:pt x="171" y="57"/>
                  </a:lnTo>
                  <a:lnTo>
                    <a:pt x="157" y="71"/>
                  </a:lnTo>
                  <a:lnTo>
                    <a:pt x="151" y="74"/>
                  </a:lnTo>
                  <a:lnTo>
                    <a:pt x="117" y="71"/>
                  </a:lnTo>
                  <a:lnTo>
                    <a:pt x="93" y="74"/>
                  </a:lnTo>
                  <a:lnTo>
                    <a:pt x="69" y="84"/>
                  </a:lnTo>
                  <a:lnTo>
                    <a:pt x="64" y="87"/>
                  </a:lnTo>
                  <a:lnTo>
                    <a:pt x="45" y="75"/>
                  </a:lnTo>
                  <a:lnTo>
                    <a:pt x="28" y="59"/>
                  </a:lnTo>
                  <a:lnTo>
                    <a:pt x="25" y="48"/>
                  </a:lnTo>
                  <a:lnTo>
                    <a:pt x="30" y="36"/>
                  </a:lnTo>
                  <a:lnTo>
                    <a:pt x="43" y="29"/>
                  </a:lnTo>
                  <a:lnTo>
                    <a:pt x="48" y="20"/>
                  </a:lnTo>
                  <a:lnTo>
                    <a:pt x="40" y="15"/>
                  </a:lnTo>
                  <a:lnTo>
                    <a:pt x="25" y="18"/>
                  </a:lnTo>
                  <a:lnTo>
                    <a:pt x="6" y="36"/>
                  </a:lnTo>
                  <a:lnTo>
                    <a:pt x="0" y="56"/>
                  </a:lnTo>
                  <a:lnTo>
                    <a:pt x="6" y="74"/>
                  </a:lnTo>
                  <a:lnTo>
                    <a:pt x="22" y="93"/>
                  </a:lnTo>
                  <a:lnTo>
                    <a:pt x="40" y="107"/>
                  </a:lnTo>
                  <a:lnTo>
                    <a:pt x="25" y="140"/>
                  </a:lnTo>
                  <a:lnTo>
                    <a:pt x="22" y="171"/>
                  </a:lnTo>
                  <a:lnTo>
                    <a:pt x="24" y="204"/>
                  </a:lnTo>
                  <a:lnTo>
                    <a:pt x="27" y="233"/>
                  </a:lnTo>
                  <a:lnTo>
                    <a:pt x="39" y="258"/>
                  </a:lnTo>
                  <a:lnTo>
                    <a:pt x="55" y="278"/>
                  </a:lnTo>
                  <a:lnTo>
                    <a:pt x="79" y="293"/>
                  </a:lnTo>
                  <a:lnTo>
                    <a:pt x="99" y="303"/>
                  </a:lnTo>
                  <a:lnTo>
                    <a:pt x="124" y="308"/>
                  </a:lnTo>
                  <a:lnTo>
                    <a:pt x="148" y="308"/>
                  </a:lnTo>
                  <a:lnTo>
                    <a:pt x="172" y="305"/>
                  </a:lnTo>
                  <a:lnTo>
                    <a:pt x="196" y="297"/>
                  </a:lnTo>
                  <a:lnTo>
                    <a:pt x="208" y="284"/>
                  </a:lnTo>
                  <a:lnTo>
                    <a:pt x="220" y="266"/>
                  </a:lnTo>
                  <a:lnTo>
                    <a:pt x="253" y="278"/>
                  </a:lnTo>
                  <a:lnTo>
                    <a:pt x="273" y="288"/>
                  </a:lnTo>
                  <a:lnTo>
                    <a:pt x="288" y="290"/>
                  </a:lnTo>
                  <a:lnTo>
                    <a:pt x="298" y="281"/>
                  </a:lnTo>
                  <a:lnTo>
                    <a:pt x="302" y="269"/>
                  </a:lnTo>
                  <a:lnTo>
                    <a:pt x="294" y="254"/>
                  </a:lnTo>
                  <a:lnTo>
                    <a:pt x="270" y="243"/>
                  </a:lnTo>
                  <a:lnTo>
                    <a:pt x="238" y="236"/>
                  </a:lnTo>
                  <a:lnTo>
                    <a:pt x="220" y="22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9" name="Freeform 49">
              <a:extLst>
                <a:ext uri="{FF2B5EF4-FFF2-40B4-BE49-F238E27FC236}">
                  <a16:creationId xmlns:a16="http://schemas.microsoft.com/office/drawing/2014/main" id="{8F580A78-C55D-24A9-880B-C05A2A57184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5" y="1498"/>
              <a:ext cx="216" cy="346"/>
            </a:xfrm>
            <a:custGeom>
              <a:avLst/>
              <a:gdLst>
                <a:gd name="T0" fmla="*/ 45 w 216"/>
                <a:gd name="T1" fmla="*/ 18 h 346"/>
                <a:gd name="T2" fmla="*/ 57 w 216"/>
                <a:gd name="T3" fmla="*/ 8 h 346"/>
                <a:gd name="T4" fmla="*/ 78 w 216"/>
                <a:gd name="T5" fmla="*/ 0 h 346"/>
                <a:gd name="T6" fmla="*/ 99 w 216"/>
                <a:gd name="T7" fmla="*/ 2 h 346"/>
                <a:gd name="T8" fmla="*/ 117 w 216"/>
                <a:gd name="T9" fmla="*/ 5 h 346"/>
                <a:gd name="T10" fmla="*/ 140 w 216"/>
                <a:gd name="T11" fmla="*/ 12 h 346"/>
                <a:gd name="T12" fmla="*/ 158 w 216"/>
                <a:gd name="T13" fmla="*/ 28 h 346"/>
                <a:gd name="T14" fmla="*/ 174 w 216"/>
                <a:gd name="T15" fmla="*/ 44 h 346"/>
                <a:gd name="T16" fmla="*/ 191 w 216"/>
                <a:gd name="T17" fmla="*/ 73 h 346"/>
                <a:gd name="T18" fmla="*/ 203 w 216"/>
                <a:gd name="T19" fmla="*/ 104 h 346"/>
                <a:gd name="T20" fmla="*/ 210 w 216"/>
                <a:gd name="T21" fmla="*/ 139 h 346"/>
                <a:gd name="T22" fmla="*/ 215 w 216"/>
                <a:gd name="T23" fmla="*/ 173 h 346"/>
                <a:gd name="T24" fmla="*/ 216 w 216"/>
                <a:gd name="T25" fmla="*/ 211 h 346"/>
                <a:gd name="T26" fmla="*/ 210 w 216"/>
                <a:gd name="T27" fmla="*/ 245 h 346"/>
                <a:gd name="T28" fmla="*/ 206 w 216"/>
                <a:gd name="T29" fmla="*/ 271 h 346"/>
                <a:gd name="T30" fmla="*/ 195 w 216"/>
                <a:gd name="T31" fmla="*/ 299 h 346"/>
                <a:gd name="T32" fmla="*/ 176 w 216"/>
                <a:gd name="T33" fmla="*/ 320 h 346"/>
                <a:gd name="T34" fmla="*/ 150 w 216"/>
                <a:gd name="T35" fmla="*/ 337 h 346"/>
                <a:gd name="T36" fmla="*/ 114 w 216"/>
                <a:gd name="T37" fmla="*/ 344 h 346"/>
                <a:gd name="T38" fmla="*/ 78 w 216"/>
                <a:gd name="T39" fmla="*/ 346 h 346"/>
                <a:gd name="T40" fmla="*/ 50 w 216"/>
                <a:gd name="T41" fmla="*/ 340 h 346"/>
                <a:gd name="T42" fmla="*/ 24 w 216"/>
                <a:gd name="T43" fmla="*/ 325 h 346"/>
                <a:gd name="T44" fmla="*/ 9 w 216"/>
                <a:gd name="T45" fmla="*/ 302 h 346"/>
                <a:gd name="T46" fmla="*/ 0 w 216"/>
                <a:gd name="T47" fmla="*/ 268 h 346"/>
                <a:gd name="T48" fmla="*/ 3 w 216"/>
                <a:gd name="T49" fmla="*/ 236 h 346"/>
                <a:gd name="T50" fmla="*/ 17 w 216"/>
                <a:gd name="T51" fmla="*/ 211 h 346"/>
                <a:gd name="T52" fmla="*/ 30 w 216"/>
                <a:gd name="T53" fmla="*/ 193 h 346"/>
                <a:gd name="T54" fmla="*/ 42 w 216"/>
                <a:gd name="T55" fmla="*/ 175 h 346"/>
                <a:gd name="T56" fmla="*/ 47 w 216"/>
                <a:gd name="T57" fmla="*/ 155 h 346"/>
                <a:gd name="T58" fmla="*/ 45 w 216"/>
                <a:gd name="T59" fmla="*/ 134 h 346"/>
                <a:gd name="T60" fmla="*/ 38 w 216"/>
                <a:gd name="T61" fmla="*/ 109 h 346"/>
                <a:gd name="T62" fmla="*/ 32 w 216"/>
                <a:gd name="T63" fmla="*/ 85 h 346"/>
                <a:gd name="T64" fmla="*/ 30 w 216"/>
                <a:gd name="T65" fmla="*/ 59 h 346"/>
                <a:gd name="T66" fmla="*/ 35 w 216"/>
                <a:gd name="T67" fmla="*/ 34 h 346"/>
                <a:gd name="T68" fmla="*/ 45 w 216"/>
                <a:gd name="T69" fmla="*/ 18 h 34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16"/>
                <a:gd name="T106" fmla="*/ 0 h 346"/>
                <a:gd name="T107" fmla="*/ 216 w 216"/>
                <a:gd name="T108" fmla="*/ 346 h 34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16" h="346">
                  <a:moveTo>
                    <a:pt x="45" y="18"/>
                  </a:moveTo>
                  <a:lnTo>
                    <a:pt x="57" y="8"/>
                  </a:lnTo>
                  <a:lnTo>
                    <a:pt x="78" y="0"/>
                  </a:lnTo>
                  <a:lnTo>
                    <a:pt x="99" y="2"/>
                  </a:lnTo>
                  <a:lnTo>
                    <a:pt x="117" y="5"/>
                  </a:lnTo>
                  <a:lnTo>
                    <a:pt x="140" y="12"/>
                  </a:lnTo>
                  <a:lnTo>
                    <a:pt x="158" y="28"/>
                  </a:lnTo>
                  <a:lnTo>
                    <a:pt x="174" y="44"/>
                  </a:lnTo>
                  <a:lnTo>
                    <a:pt x="191" y="73"/>
                  </a:lnTo>
                  <a:lnTo>
                    <a:pt x="203" y="104"/>
                  </a:lnTo>
                  <a:lnTo>
                    <a:pt x="210" y="139"/>
                  </a:lnTo>
                  <a:lnTo>
                    <a:pt x="215" y="173"/>
                  </a:lnTo>
                  <a:lnTo>
                    <a:pt x="216" y="211"/>
                  </a:lnTo>
                  <a:lnTo>
                    <a:pt x="210" y="245"/>
                  </a:lnTo>
                  <a:lnTo>
                    <a:pt x="206" y="271"/>
                  </a:lnTo>
                  <a:lnTo>
                    <a:pt x="195" y="299"/>
                  </a:lnTo>
                  <a:lnTo>
                    <a:pt x="176" y="320"/>
                  </a:lnTo>
                  <a:lnTo>
                    <a:pt x="150" y="337"/>
                  </a:lnTo>
                  <a:lnTo>
                    <a:pt x="114" y="344"/>
                  </a:lnTo>
                  <a:lnTo>
                    <a:pt x="78" y="346"/>
                  </a:lnTo>
                  <a:lnTo>
                    <a:pt x="50" y="340"/>
                  </a:lnTo>
                  <a:lnTo>
                    <a:pt x="24" y="325"/>
                  </a:lnTo>
                  <a:lnTo>
                    <a:pt x="9" y="302"/>
                  </a:lnTo>
                  <a:lnTo>
                    <a:pt x="0" y="268"/>
                  </a:lnTo>
                  <a:lnTo>
                    <a:pt x="3" y="236"/>
                  </a:lnTo>
                  <a:lnTo>
                    <a:pt x="17" y="211"/>
                  </a:lnTo>
                  <a:lnTo>
                    <a:pt x="30" y="193"/>
                  </a:lnTo>
                  <a:lnTo>
                    <a:pt x="42" y="175"/>
                  </a:lnTo>
                  <a:lnTo>
                    <a:pt x="47" y="155"/>
                  </a:lnTo>
                  <a:lnTo>
                    <a:pt x="45" y="134"/>
                  </a:lnTo>
                  <a:lnTo>
                    <a:pt x="38" y="109"/>
                  </a:lnTo>
                  <a:lnTo>
                    <a:pt x="32" y="85"/>
                  </a:lnTo>
                  <a:lnTo>
                    <a:pt x="30" y="59"/>
                  </a:lnTo>
                  <a:lnTo>
                    <a:pt x="35" y="34"/>
                  </a:lnTo>
                  <a:lnTo>
                    <a:pt x="45" y="1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0" name="Freeform 50">
              <a:extLst>
                <a:ext uri="{FF2B5EF4-FFF2-40B4-BE49-F238E27FC236}">
                  <a16:creationId xmlns:a16="http://schemas.microsoft.com/office/drawing/2014/main" id="{287EF3F5-ACB2-A8B2-58D0-C0D33EC2D37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5" y="1515"/>
              <a:ext cx="321" cy="165"/>
            </a:xfrm>
            <a:custGeom>
              <a:avLst/>
              <a:gdLst>
                <a:gd name="T0" fmla="*/ 254 w 321"/>
                <a:gd name="T1" fmla="*/ 36 h 165"/>
                <a:gd name="T2" fmla="*/ 269 w 321"/>
                <a:gd name="T3" fmla="*/ 15 h 165"/>
                <a:gd name="T4" fmla="*/ 294 w 321"/>
                <a:gd name="T5" fmla="*/ 0 h 165"/>
                <a:gd name="T6" fmla="*/ 311 w 321"/>
                <a:gd name="T7" fmla="*/ 3 h 165"/>
                <a:gd name="T8" fmla="*/ 321 w 321"/>
                <a:gd name="T9" fmla="*/ 18 h 165"/>
                <a:gd name="T10" fmla="*/ 318 w 321"/>
                <a:gd name="T11" fmla="*/ 50 h 165"/>
                <a:gd name="T12" fmla="*/ 306 w 321"/>
                <a:gd name="T13" fmla="*/ 80 h 165"/>
                <a:gd name="T14" fmla="*/ 282 w 321"/>
                <a:gd name="T15" fmla="*/ 98 h 165"/>
                <a:gd name="T16" fmla="*/ 243 w 321"/>
                <a:gd name="T17" fmla="*/ 119 h 165"/>
                <a:gd name="T18" fmla="*/ 207 w 321"/>
                <a:gd name="T19" fmla="*/ 147 h 165"/>
                <a:gd name="T20" fmla="*/ 179 w 321"/>
                <a:gd name="T21" fmla="*/ 165 h 165"/>
                <a:gd name="T22" fmla="*/ 162 w 321"/>
                <a:gd name="T23" fmla="*/ 164 h 165"/>
                <a:gd name="T24" fmla="*/ 137 w 321"/>
                <a:gd name="T25" fmla="*/ 149 h 165"/>
                <a:gd name="T26" fmla="*/ 104 w 321"/>
                <a:gd name="T27" fmla="*/ 116 h 165"/>
                <a:gd name="T28" fmla="*/ 75 w 321"/>
                <a:gd name="T29" fmla="*/ 93 h 165"/>
                <a:gd name="T30" fmla="*/ 62 w 321"/>
                <a:gd name="T31" fmla="*/ 98 h 165"/>
                <a:gd name="T32" fmla="*/ 54 w 321"/>
                <a:gd name="T33" fmla="*/ 116 h 165"/>
                <a:gd name="T34" fmla="*/ 50 w 321"/>
                <a:gd name="T35" fmla="*/ 117 h 165"/>
                <a:gd name="T36" fmla="*/ 24 w 321"/>
                <a:gd name="T37" fmla="*/ 120 h 165"/>
                <a:gd name="T38" fmla="*/ 9 w 321"/>
                <a:gd name="T39" fmla="*/ 107 h 165"/>
                <a:gd name="T40" fmla="*/ 2 w 321"/>
                <a:gd name="T41" fmla="*/ 75 h 165"/>
                <a:gd name="T42" fmla="*/ 0 w 321"/>
                <a:gd name="T43" fmla="*/ 30 h 165"/>
                <a:gd name="T44" fmla="*/ 18 w 321"/>
                <a:gd name="T45" fmla="*/ 9 h 165"/>
                <a:gd name="T46" fmla="*/ 45 w 321"/>
                <a:gd name="T47" fmla="*/ 9 h 165"/>
                <a:gd name="T48" fmla="*/ 69 w 321"/>
                <a:gd name="T49" fmla="*/ 20 h 165"/>
                <a:gd name="T50" fmla="*/ 89 w 321"/>
                <a:gd name="T51" fmla="*/ 51 h 165"/>
                <a:gd name="T52" fmla="*/ 104 w 321"/>
                <a:gd name="T53" fmla="*/ 77 h 165"/>
                <a:gd name="T54" fmla="*/ 126 w 321"/>
                <a:gd name="T55" fmla="*/ 101 h 165"/>
                <a:gd name="T56" fmla="*/ 152 w 321"/>
                <a:gd name="T57" fmla="*/ 120 h 165"/>
                <a:gd name="T58" fmla="*/ 171 w 321"/>
                <a:gd name="T59" fmla="*/ 123 h 165"/>
                <a:gd name="T60" fmla="*/ 189 w 321"/>
                <a:gd name="T61" fmla="*/ 116 h 165"/>
                <a:gd name="T62" fmla="*/ 212 w 321"/>
                <a:gd name="T63" fmla="*/ 96 h 165"/>
                <a:gd name="T64" fmla="*/ 231 w 321"/>
                <a:gd name="T65" fmla="*/ 72 h 165"/>
                <a:gd name="T66" fmla="*/ 254 w 321"/>
                <a:gd name="T67" fmla="*/ 36 h 1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21"/>
                <a:gd name="T103" fmla="*/ 0 h 165"/>
                <a:gd name="T104" fmla="*/ 321 w 321"/>
                <a:gd name="T105" fmla="*/ 165 h 16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21" h="165">
                  <a:moveTo>
                    <a:pt x="254" y="36"/>
                  </a:moveTo>
                  <a:lnTo>
                    <a:pt x="269" y="15"/>
                  </a:lnTo>
                  <a:lnTo>
                    <a:pt x="294" y="0"/>
                  </a:lnTo>
                  <a:lnTo>
                    <a:pt x="311" y="3"/>
                  </a:lnTo>
                  <a:lnTo>
                    <a:pt x="321" y="18"/>
                  </a:lnTo>
                  <a:lnTo>
                    <a:pt x="318" y="50"/>
                  </a:lnTo>
                  <a:lnTo>
                    <a:pt x="306" y="80"/>
                  </a:lnTo>
                  <a:lnTo>
                    <a:pt x="282" y="98"/>
                  </a:lnTo>
                  <a:lnTo>
                    <a:pt x="243" y="119"/>
                  </a:lnTo>
                  <a:lnTo>
                    <a:pt x="207" y="147"/>
                  </a:lnTo>
                  <a:lnTo>
                    <a:pt x="179" y="165"/>
                  </a:lnTo>
                  <a:lnTo>
                    <a:pt x="162" y="164"/>
                  </a:lnTo>
                  <a:lnTo>
                    <a:pt x="137" y="149"/>
                  </a:lnTo>
                  <a:lnTo>
                    <a:pt x="104" y="116"/>
                  </a:lnTo>
                  <a:lnTo>
                    <a:pt x="75" y="93"/>
                  </a:lnTo>
                  <a:lnTo>
                    <a:pt x="62" y="98"/>
                  </a:lnTo>
                  <a:lnTo>
                    <a:pt x="54" y="116"/>
                  </a:lnTo>
                  <a:lnTo>
                    <a:pt x="50" y="117"/>
                  </a:lnTo>
                  <a:lnTo>
                    <a:pt x="24" y="120"/>
                  </a:lnTo>
                  <a:lnTo>
                    <a:pt x="9" y="107"/>
                  </a:lnTo>
                  <a:lnTo>
                    <a:pt x="2" y="75"/>
                  </a:lnTo>
                  <a:lnTo>
                    <a:pt x="0" y="30"/>
                  </a:lnTo>
                  <a:lnTo>
                    <a:pt x="18" y="9"/>
                  </a:lnTo>
                  <a:lnTo>
                    <a:pt x="45" y="9"/>
                  </a:lnTo>
                  <a:lnTo>
                    <a:pt x="69" y="20"/>
                  </a:lnTo>
                  <a:lnTo>
                    <a:pt x="89" y="51"/>
                  </a:lnTo>
                  <a:lnTo>
                    <a:pt x="104" y="77"/>
                  </a:lnTo>
                  <a:lnTo>
                    <a:pt x="126" y="101"/>
                  </a:lnTo>
                  <a:lnTo>
                    <a:pt x="152" y="120"/>
                  </a:lnTo>
                  <a:lnTo>
                    <a:pt x="171" y="123"/>
                  </a:lnTo>
                  <a:lnTo>
                    <a:pt x="189" y="116"/>
                  </a:lnTo>
                  <a:lnTo>
                    <a:pt x="212" y="96"/>
                  </a:lnTo>
                  <a:lnTo>
                    <a:pt x="231" y="72"/>
                  </a:lnTo>
                  <a:lnTo>
                    <a:pt x="254" y="36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1" name="Freeform 51">
              <a:extLst>
                <a:ext uri="{FF2B5EF4-FFF2-40B4-BE49-F238E27FC236}">
                  <a16:creationId xmlns:a16="http://schemas.microsoft.com/office/drawing/2014/main" id="{566E8913-CC56-00DD-F0E1-1F905BD47A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2" y="1530"/>
              <a:ext cx="240" cy="348"/>
            </a:xfrm>
            <a:custGeom>
              <a:avLst/>
              <a:gdLst>
                <a:gd name="T0" fmla="*/ 16 w 240"/>
                <a:gd name="T1" fmla="*/ 2 h 348"/>
                <a:gd name="T2" fmla="*/ 45 w 240"/>
                <a:gd name="T3" fmla="*/ 6 h 348"/>
                <a:gd name="T4" fmla="*/ 67 w 240"/>
                <a:gd name="T5" fmla="*/ 32 h 348"/>
                <a:gd name="T6" fmla="*/ 91 w 240"/>
                <a:gd name="T7" fmla="*/ 57 h 348"/>
                <a:gd name="T8" fmla="*/ 121 w 240"/>
                <a:gd name="T9" fmla="*/ 81 h 348"/>
                <a:gd name="T10" fmla="*/ 144 w 240"/>
                <a:gd name="T11" fmla="*/ 99 h 348"/>
                <a:gd name="T12" fmla="*/ 169 w 240"/>
                <a:gd name="T13" fmla="*/ 113 h 348"/>
                <a:gd name="T14" fmla="*/ 196 w 240"/>
                <a:gd name="T15" fmla="*/ 126 h 348"/>
                <a:gd name="T16" fmla="*/ 219 w 240"/>
                <a:gd name="T17" fmla="*/ 135 h 348"/>
                <a:gd name="T18" fmla="*/ 235 w 240"/>
                <a:gd name="T19" fmla="*/ 147 h 348"/>
                <a:gd name="T20" fmla="*/ 240 w 240"/>
                <a:gd name="T21" fmla="*/ 159 h 348"/>
                <a:gd name="T22" fmla="*/ 231 w 240"/>
                <a:gd name="T23" fmla="*/ 176 h 348"/>
                <a:gd name="T24" fmla="*/ 210 w 240"/>
                <a:gd name="T25" fmla="*/ 191 h 348"/>
                <a:gd name="T26" fmla="*/ 166 w 240"/>
                <a:gd name="T27" fmla="*/ 203 h 348"/>
                <a:gd name="T28" fmla="*/ 127 w 240"/>
                <a:gd name="T29" fmla="*/ 215 h 348"/>
                <a:gd name="T30" fmla="*/ 103 w 240"/>
                <a:gd name="T31" fmla="*/ 230 h 348"/>
                <a:gd name="T32" fmla="*/ 108 w 240"/>
                <a:gd name="T33" fmla="*/ 245 h 348"/>
                <a:gd name="T34" fmla="*/ 109 w 240"/>
                <a:gd name="T35" fmla="*/ 249 h 348"/>
                <a:gd name="T36" fmla="*/ 135 w 240"/>
                <a:gd name="T37" fmla="*/ 273 h 348"/>
                <a:gd name="T38" fmla="*/ 163 w 240"/>
                <a:gd name="T39" fmla="*/ 293 h 348"/>
                <a:gd name="T40" fmla="*/ 189 w 240"/>
                <a:gd name="T41" fmla="*/ 309 h 348"/>
                <a:gd name="T42" fmla="*/ 193 w 240"/>
                <a:gd name="T43" fmla="*/ 317 h 348"/>
                <a:gd name="T44" fmla="*/ 195 w 240"/>
                <a:gd name="T45" fmla="*/ 321 h 348"/>
                <a:gd name="T46" fmla="*/ 192 w 240"/>
                <a:gd name="T47" fmla="*/ 330 h 348"/>
                <a:gd name="T48" fmla="*/ 187 w 240"/>
                <a:gd name="T49" fmla="*/ 333 h 348"/>
                <a:gd name="T50" fmla="*/ 177 w 240"/>
                <a:gd name="T51" fmla="*/ 341 h 348"/>
                <a:gd name="T52" fmla="*/ 172 w 240"/>
                <a:gd name="T53" fmla="*/ 344 h 348"/>
                <a:gd name="T54" fmla="*/ 153 w 240"/>
                <a:gd name="T55" fmla="*/ 348 h 348"/>
                <a:gd name="T56" fmla="*/ 130 w 240"/>
                <a:gd name="T57" fmla="*/ 330 h 348"/>
                <a:gd name="T58" fmla="*/ 112 w 240"/>
                <a:gd name="T59" fmla="*/ 305 h 348"/>
                <a:gd name="T60" fmla="*/ 87 w 240"/>
                <a:gd name="T61" fmla="*/ 270 h 348"/>
                <a:gd name="T62" fmla="*/ 70 w 240"/>
                <a:gd name="T63" fmla="*/ 237 h 348"/>
                <a:gd name="T64" fmla="*/ 69 w 240"/>
                <a:gd name="T65" fmla="*/ 219 h 348"/>
                <a:gd name="T66" fmla="*/ 81 w 240"/>
                <a:gd name="T67" fmla="*/ 203 h 348"/>
                <a:gd name="T68" fmla="*/ 112 w 240"/>
                <a:gd name="T69" fmla="*/ 194 h 348"/>
                <a:gd name="T70" fmla="*/ 148 w 240"/>
                <a:gd name="T71" fmla="*/ 180 h 348"/>
                <a:gd name="T72" fmla="*/ 172 w 240"/>
                <a:gd name="T73" fmla="*/ 173 h 348"/>
                <a:gd name="T74" fmla="*/ 180 w 240"/>
                <a:gd name="T75" fmla="*/ 164 h 348"/>
                <a:gd name="T76" fmla="*/ 175 w 240"/>
                <a:gd name="T77" fmla="*/ 155 h 348"/>
                <a:gd name="T78" fmla="*/ 154 w 240"/>
                <a:gd name="T79" fmla="*/ 141 h 348"/>
                <a:gd name="T80" fmla="*/ 121 w 240"/>
                <a:gd name="T81" fmla="*/ 125 h 348"/>
                <a:gd name="T82" fmla="*/ 85 w 240"/>
                <a:gd name="T83" fmla="*/ 113 h 348"/>
                <a:gd name="T84" fmla="*/ 57 w 240"/>
                <a:gd name="T85" fmla="*/ 101 h 348"/>
                <a:gd name="T86" fmla="*/ 24 w 240"/>
                <a:gd name="T87" fmla="*/ 75 h 348"/>
                <a:gd name="T88" fmla="*/ 9 w 240"/>
                <a:gd name="T89" fmla="*/ 53 h 348"/>
                <a:gd name="T90" fmla="*/ 0 w 240"/>
                <a:gd name="T91" fmla="*/ 24 h 348"/>
                <a:gd name="T92" fmla="*/ 9 w 240"/>
                <a:gd name="T93" fmla="*/ 8 h 348"/>
                <a:gd name="T94" fmla="*/ 22 w 240"/>
                <a:gd name="T95" fmla="*/ 0 h 348"/>
                <a:gd name="T96" fmla="*/ 16 w 240"/>
                <a:gd name="T97" fmla="*/ 2 h 34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40"/>
                <a:gd name="T148" fmla="*/ 0 h 348"/>
                <a:gd name="T149" fmla="*/ 240 w 240"/>
                <a:gd name="T150" fmla="*/ 348 h 34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40" h="348">
                  <a:moveTo>
                    <a:pt x="16" y="2"/>
                  </a:moveTo>
                  <a:lnTo>
                    <a:pt x="45" y="6"/>
                  </a:lnTo>
                  <a:lnTo>
                    <a:pt x="67" y="32"/>
                  </a:lnTo>
                  <a:lnTo>
                    <a:pt x="91" y="57"/>
                  </a:lnTo>
                  <a:lnTo>
                    <a:pt x="121" y="81"/>
                  </a:lnTo>
                  <a:lnTo>
                    <a:pt x="144" y="99"/>
                  </a:lnTo>
                  <a:lnTo>
                    <a:pt x="169" y="113"/>
                  </a:lnTo>
                  <a:lnTo>
                    <a:pt x="196" y="126"/>
                  </a:lnTo>
                  <a:lnTo>
                    <a:pt x="219" y="135"/>
                  </a:lnTo>
                  <a:lnTo>
                    <a:pt x="235" y="147"/>
                  </a:lnTo>
                  <a:lnTo>
                    <a:pt x="240" y="159"/>
                  </a:lnTo>
                  <a:lnTo>
                    <a:pt x="231" y="176"/>
                  </a:lnTo>
                  <a:lnTo>
                    <a:pt x="210" y="191"/>
                  </a:lnTo>
                  <a:lnTo>
                    <a:pt x="166" y="203"/>
                  </a:lnTo>
                  <a:lnTo>
                    <a:pt x="127" y="215"/>
                  </a:lnTo>
                  <a:lnTo>
                    <a:pt x="103" y="230"/>
                  </a:lnTo>
                  <a:lnTo>
                    <a:pt x="108" y="245"/>
                  </a:lnTo>
                  <a:lnTo>
                    <a:pt x="109" y="249"/>
                  </a:lnTo>
                  <a:lnTo>
                    <a:pt x="135" y="273"/>
                  </a:lnTo>
                  <a:lnTo>
                    <a:pt x="163" y="293"/>
                  </a:lnTo>
                  <a:lnTo>
                    <a:pt x="189" y="309"/>
                  </a:lnTo>
                  <a:lnTo>
                    <a:pt x="193" y="317"/>
                  </a:lnTo>
                  <a:lnTo>
                    <a:pt x="195" y="321"/>
                  </a:lnTo>
                  <a:lnTo>
                    <a:pt x="192" y="330"/>
                  </a:lnTo>
                  <a:lnTo>
                    <a:pt x="187" y="333"/>
                  </a:lnTo>
                  <a:lnTo>
                    <a:pt x="177" y="341"/>
                  </a:lnTo>
                  <a:lnTo>
                    <a:pt x="172" y="344"/>
                  </a:lnTo>
                  <a:lnTo>
                    <a:pt x="153" y="348"/>
                  </a:lnTo>
                  <a:lnTo>
                    <a:pt x="130" y="330"/>
                  </a:lnTo>
                  <a:lnTo>
                    <a:pt x="112" y="305"/>
                  </a:lnTo>
                  <a:lnTo>
                    <a:pt x="87" y="270"/>
                  </a:lnTo>
                  <a:lnTo>
                    <a:pt x="70" y="237"/>
                  </a:lnTo>
                  <a:lnTo>
                    <a:pt x="69" y="219"/>
                  </a:lnTo>
                  <a:lnTo>
                    <a:pt x="81" y="203"/>
                  </a:lnTo>
                  <a:lnTo>
                    <a:pt x="112" y="194"/>
                  </a:lnTo>
                  <a:lnTo>
                    <a:pt x="148" y="180"/>
                  </a:lnTo>
                  <a:lnTo>
                    <a:pt x="172" y="173"/>
                  </a:lnTo>
                  <a:lnTo>
                    <a:pt x="180" y="164"/>
                  </a:lnTo>
                  <a:lnTo>
                    <a:pt x="175" y="155"/>
                  </a:lnTo>
                  <a:lnTo>
                    <a:pt x="154" y="141"/>
                  </a:lnTo>
                  <a:lnTo>
                    <a:pt x="121" y="125"/>
                  </a:lnTo>
                  <a:lnTo>
                    <a:pt x="85" y="113"/>
                  </a:lnTo>
                  <a:lnTo>
                    <a:pt x="57" y="101"/>
                  </a:lnTo>
                  <a:lnTo>
                    <a:pt x="24" y="75"/>
                  </a:lnTo>
                  <a:lnTo>
                    <a:pt x="9" y="53"/>
                  </a:lnTo>
                  <a:lnTo>
                    <a:pt x="0" y="24"/>
                  </a:lnTo>
                  <a:lnTo>
                    <a:pt x="9" y="8"/>
                  </a:lnTo>
                  <a:lnTo>
                    <a:pt x="22" y="0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2" name="Freeform 52">
              <a:extLst>
                <a:ext uri="{FF2B5EF4-FFF2-40B4-BE49-F238E27FC236}">
                  <a16:creationId xmlns:a16="http://schemas.microsoft.com/office/drawing/2014/main" id="{F3A490D6-27FD-F8FE-26CC-A89A491262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8" y="1775"/>
              <a:ext cx="187" cy="420"/>
            </a:xfrm>
            <a:custGeom>
              <a:avLst/>
              <a:gdLst>
                <a:gd name="T0" fmla="*/ 52 w 187"/>
                <a:gd name="T1" fmla="*/ 0 h 420"/>
                <a:gd name="T2" fmla="*/ 67 w 187"/>
                <a:gd name="T3" fmla="*/ 7 h 420"/>
                <a:gd name="T4" fmla="*/ 84 w 187"/>
                <a:gd name="T5" fmla="*/ 21 h 420"/>
                <a:gd name="T6" fmla="*/ 91 w 187"/>
                <a:gd name="T7" fmla="*/ 39 h 420"/>
                <a:gd name="T8" fmla="*/ 103 w 187"/>
                <a:gd name="T9" fmla="*/ 69 h 420"/>
                <a:gd name="T10" fmla="*/ 111 w 187"/>
                <a:gd name="T11" fmla="*/ 102 h 420"/>
                <a:gd name="T12" fmla="*/ 117 w 187"/>
                <a:gd name="T13" fmla="*/ 133 h 420"/>
                <a:gd name="T14" fmla="*/ 114 w 187"/>
                <a:gd name="T15" fmla="*/ 160 h 420"/>
                <a:gd name="T16" fmla="*/ 108 w 187"/>
                <a:gd name="T17" fmla="*/ 181 h 420"/>
                <a:gd name="T18" fmla="*/ 99 w 187"/>
                <a:gd name="T19" fmla="*/ 205 h 420"/>
                <a:gd name="T20" fmla="*/ 82 w 187"/>
                <a:gd name="T21" fmla="*/ 235 h 420"/>
                <a:gd name="T22" fmla="*/ 64 w 187"/>
                <a:gd name="T23" fmla="*/ 265 h 420"/>
                <a:gd name="T24" fmla="*/ 51 w 187"/>
                <a:gd name="T25" fmla="*/ 286 h 420"/>
                <a:gd name="T26" fmla="*/ 43 w 187"/>
                <a:gd name="T27" fmla="*/ 303 h 420"/>
                <a:gd name="T28" fmla="*/ 43 w 187"/>
                <a:gd name="T29" fmla="*/ 319 h 420"/>
                <a:gd name="T30" fmla="*/ 48 w 187"/>
                <a:gd name="T31" fmla="*/ 333 h 420"/>
                <a:gd name="T32" fmla="*/ 72 w 187"/>
                <a:gd name="T33" fmla="*/ 340 h 420"/>
                <a:gd name="T34" fmla="*/ 106 w 187"/>
                <a:gd name="T35" fmla="*/ 349 h 420"/>
                <a:gd name="T36" fmla="*/ 157 w 187"/>
                <a:gd name="T37" fmla="*/ 366 h 420"/>
                <a:gd name="T38" fmla="*/ 181 w 187"/>
                <a:gd name="T39" fmla="*/ 378 h 420"/>
                <a:gd name="T40" fmla="*/ 187 w 187"/>
                <a:gd name="T41" fmla="*/ 391 h 420"/>
                <a:gd name="T42" fmla="*/ 181 w 187"/>
                <a:gd name="T43" fmla="*/ 402 h 420"/>
                <a:gd name="T44" fmla="*/ 163 w 187"/>
                <a:gd name="T45" fmla="*/ 414 h 420"/>
                <a:gd name="T46" fmla="*/ 157 w 187"/>
                <a:gd name="T47" fmla="*/ 415 h 420"/>
                <a:gd name="T48" fmla="*/ 133 w 187"/>
                <a:gd name="T49" fmla="*/ 420 h 420"/>
                <a:gd name="T50" fmla="*/ 121 w 187"/>
                <a:gd name="T51" fmla="*/ 415 h 420"/>
                <a:gd name="T52" fmla="*/ 112 w 187"/>
                <a:gd name="T53" fmla="*/ 405 h 420"/>
                <a:gd name="T54" fmla="*/ 97 w 187"/>
                <a:gd name="T55" fmla="*/ 387 h 420"/>
                <a:gd name="T56" fmla="*/ 73 w 187"/>
                <a:gd name="T57" fmla="*/ 370 h 420"/>
                <a:gd name="T58" fmla="*/ 54 w 187"/>
                <a:gd name="T59" fmla="*/ 367 h 420"/>
                <a:gd name="T60" fmla="*/ 36 w 187"/>
                <a:gd name="T61" fmla="*/ 367 h 420"/>
                <a:gd name="T62" fmla="*/ 22 w 187"/>
                <a:gd name="T63" fmla="*/ 367 h 420"/>
                <a:gd name="T64" fmla="*/ 10 w 187"/>
                <a:gd name="T65" fmla="*/ 360 h 420"/>
                <a:gd name="T66" fmla="*/ 4 w 187"/>
                <a:gd name="T67" fmla="*/ 352 h 420"/>
                <a:gd name="T68" fmla="*/ 0 w 187"/>
                <a:gd name="T69" fmla="*/ 339 h 420"/>
                <a:gd name="T70" fmla="*/ 3 w 187"/>
                <a:gd name="T71" fmla="*/ 327 h 420"/>
                <a:gd name="T72" fmla="*/ 7 w 187"/>
                <a:gd name="T73" fmla="*/ 307 h 420"/>
                <a:gd name="T74" fmla="*/ 15 w 187"/>
                <a:gd name="T75" fmla="*/ 291 h 420"/>
                <a:gd name="T76" fmla="*/ 27 w 187"/>
                <a:gd name="T77" fmla="*/ 264 h 420"/>
                <a:gd name="T78" fmla="*/ 49 w 187"/>
                <a:gd name="T79" fmla="*/ 229 h 420"/>
                <a:gd name="T80" fmla="*/ 64 w 187"/>
                <a:gd name="T81" fmla="*/ 201 h 420"/>
                <a:gd name="T82" fmla="*/ 70 w 187"/>
                <a:gd name="T83" fmla="*/ 175 h 420"/>
                <a:gd name="T84" fmla="*/ 73 w 187"/>
                <a:gd name="T85" fmla="*/ 150 h 420"/>
                <a:gd name="T86" fmla="*/ 64 w 187"/>
                <a:gd name="T87" fmla="*/ 121 h 420"/>
                <a:gd name="T88" fmla="*/ 52 w 187"/>
                <a:gd name="T89" fmla="*/ 97 h 420"/>
                <a:gd name="T90" fmla="*/ 37 w 187"/>
                <a:gd name="T91" fmla="*/ 72 h 420"/>
                <a:gd name="T92" fmla="*/ 25 w 187"/>
                <a:gd name="T93" fmla="*/ 51 h 420"/>
                <a:gd name="T94" fmla="*/ 21 w 187"/>
                <a:gd name="T95" fmla="*/ 30 h 420"/>
                <a:gd name="T96" fmla="*/ 25 w 187"/>
                <a:gd name="T97" fmla="*/ 16 h 420"/>
                <a:gd name="T98" fmla="*/ 33 w 187"/>
                <a:gd name="T99" fmla="*/ 7 h 420"/>
                <a:gd name="T100" fmla="*/ 46 w 187"/>
                <a:gd name="T101" fmla="*/ 3 h 420"/>
                <a:gd name="T102" fmla="*/ 52 w 187"/>
                <a:gd name="T103" fmla="*/ 0 h 42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87"/>
                <a:gd name="T157" fmla="*/ 0 h 420"/>
                <a:gd name="T158" fmla="*/ 187 w 187"/>
                <a:gd name="T159" fmla="*/ 420 h 42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87" h="420">
                  <a:moveTo>
                    <a:pt x="52" y="0"/>
                  </a:moveTo>
                  <a:lnTo>
                    <a:pt x="67" y="7"/>
                  </a:lnTo>
                  <a:lnTo>
                    <a:pt x="84" y="21"/>
                  </a:lnTo>
                  <a:lnTo>
                    <a:pt x="91" y="39"/>
                  </a:lnTo>
                  <a:lnTo>
                    <a:pt x="103" y="69"/>
                  </a:lnTo>
                  <a:lnTo>
                    <a:pt x="111" y="102"/>
                  </a:lnTo>
                  <a:lnTo>
                    <a:pt x="117" y="133"/>
                  </a:lnTo>
                  <a:lnTo>
                    <a:pt x="114" y="160"/>
                  </a:lnTo>
                  <a:lnTo>
                    <a:pt x="108" y="181"/>
                  </a:lnTo>
                  <a:lnTo>
                    <a:pt x="99" y="205"/>
                  </a:lnTo>
                  <a:lnTo>
                    <a:pt x="82" y="235"/>
                  </a:lnTo>
                  <a:lnTo>
                    <a:pt x="64" y="265"/>
                  </a:lnTo>
                  <a:lnTo>
                    <a:pt x="51" y="286"/>
                  </a:lnTo>
                  <a:lnTo>
                    <a:pt x="43" y="303"/>
                  </a:lnTo>
                  <a:lnTo>
                    <a:pt x="43" y="319"/>
                  </a:lnTo>
                  <a:lnTo>
                    <a:pt x="48" y="333"/>
                  </a:lnTo>
                  <a:lnTo>
                    <a:pt x="72" y="340"/>
                  </a:lnTo>
                  <a:lnTo>
                    <a:pt x="106" y="349"/>
                  </a:lnTo>
                  <a:lnTo>
                    <a:pt x="157" y="366"/>
                  </a:lnTo>
                  <a:lnTo>
                    <a:pt x="181" y="378"/>
                  </a:lnTo>
                  <a:lnTo>
                    <a:pt x="187" y="391"/>
                  </a:lnTo>
                  <a:lnTo>
                    <a:pt x="181" y="402"/>
                  </a:lnTo>
                  <a:lnTo>
                    <a:pt x="163" y="414"/>
                  </a:lnTo>
                  <a:lnTo>
                    <a:pt x="157" y="415"/>
                  </a:lnTo>
                  <a:lnTo>
                    <a:pt x="133" y="420"/>
                  </a:lnTo>
                  <a:lnTo>
                    <a:pt x="121" y="415"/>
                  </a:lnTo>
                  <a:lnTo>
                    <a:pt x="112" y="405"/>
                  </a:lnTo>
                  <a:lnTo>
                    <a:pt x="97" y="387"/>
                  </a:lnTo>
                  <a:lnTo>
                    <a:pt x="73" y="370"/>
                  </a:lnTo>
                  <a:lnTo>
                    <a:pt x="54" y="367"/>
                  </a:lnTo>
                  <a:lnTo>
                    <a:pt x="36" y="367"/>
                  </a:lnTo>
                  <a:lnTo>
                    <a:pt x="22" y="367"/>
                  </a:lnTo>
                  <a:lnTo>
                    <a:pt x="10" y="360"/>
                  </a:lnTo>
                  <a:lnTo>
                    <a:pt x="4" y="352"/>
                  </a:lnTo>
                  <a:lnTo>
                    <a:pt x="0" y="339"/>
                  </a:lnTo>
                  <a:lnTo>
                    <a:pt x="3" y="327"/>
                  </a:lnTo>
                  <a:lnTo>
                    <a:pt x="7" y="307"/>
                  </a:lnTo>
                  <a:lnTo>
                    <a:pt x="15" y="291"/>
                  </a:lnTo>
                  <a:lnTo>
                    <a:pt x="27" y="264"/>
                  </a:lnTo>
                  <a:lnTo>
                    <a:pt x="49" y="229"/>
                  </a:lnTo>
                  <a:lnTo>
                    <a:pt x="64" y="201"/>
                  </a:lnTo>
                  <a:lnTo>
                    <a:pt x="70" y="175"/>
                  </a:lnTo>
                  <a:lnTo>
                    <a:pt x="73" y="150"/>
                  </a:lnTo>
                  <a:lnTo>
                    <a:pt x="64" y="121"/>
                  </a:lnTo>
                  <a:lnTo>
                    <a:pt x="52" y="97"/>
                  </a:lnTo>
                  <a:lnTo>
                    <a:pt x="37" y="72"/>
                  </a:lnTo>
                  <a:lnTo>
                    <a:pt x="25" y="51"/>
                  </a:lnTo>
                  <a:lnTo>
                    <a:pt x="21" y="30"/>
                  </a:lnTo>
                  <a:lnTo>
                    <a:pt x="25" y="16"/>
                  </a:lnTo>
                  <a:lnTo>
                    <a:pt x="33" y="7"/>
                  </a:lnTo>
                  <a:lnTo>
                    <a:pt x="46" y="3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3" name="Freeform 53">
              <a:extLst>
                <a:ext uri="{FF2B5EF4-FFF2-40B4-BE49-F238E27FC236}">
                  <a16:creationId xmlns:a16="http://schemas.microsoft.com/office/drawing/2014/main" id="{27206519-4DFC-A8F6-1181-252360C26E7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9" y="1773"/>
              <a:ext cx="165" cy="450"/>
            </a:xfrm>
            <a:custGeom>
              <a:avLst/>
              <a:gdLst>
                <a:gd name="T0" fmla="*/ 81 w 165"/>
                <a:gd name="T1" fmla="*/ 49 h 450"/>
                <a:gd name="T2" fmla="*/ 97 w 165"/>
                <a:gd name="T3" fmla="*/ 25 h 450"/>
                <a:gd name="T4" fmla="*/ 123 w 165"/>
                <a:gd name="T5" fmla="*/ 3 h 450"/>
                <a:gd name="T6" fmla="*/ 147 w 165"/>
                <a:gd name="T7" fmla="*/ 0 h 450"/>
                <a:gd name="T8" fmla="*/ 160 w 165"/>
                <a:gd name="T9" fmla="*/ 15 h 450"/>
                <a:gd name="T10" fmla="*/ 165 w 165"/>
                <a:gd name="T11" fmla="*/ 37 h 450"/>
                <a:gd name="T12" fmla="*/ 157 w 165"/>
                <a:gd name="T13" fmla="*/ 60 h 450"/>
                <a:gd name="T14" fmla="*/ 141 w 165"/>
                <a:gd name="T15" fmla="*/ 75 h 450"/>
                <a:gd name="T16" fmla="*/ 112 w 165"/>
                <a:gd name="T17" fmla="*/ 97 h 450"/>
                <a:gd name="T18" fmla="*/ 93 w 165"/>
                <a:gd name="T19" fmla="*/ 120 h 450"/>
                <a:gd name="T20" fmla="*/ 82 w 165"/>
                <a:gd name="T21" fmla="*/ 144 h 450"/>
                <a:gd name="T22" fmla="*/ 78 w 165"/>
                <a:gd name="T23" fmla="*/ 168 h 450"/>
                <a:gd name="T24" fmla="*/ 76 w 165"/>
                <a:gd name="T25" fmla="*/ 195 h 450"/>
                <a:gd name="T26" fmla="*/ 82 w 165"/>
                <a:gd name="T27" fmla="*/ 223 h 450"/>
                <a:gd name="T28" fmla="*/ 82 w 165"/>
                <a:gd name="T29" fmla="*/ 228 h 450"/>
                <a:gd name="T30" fmla="*/ 90 w 165"/>
                <a:gd name="T31" fmla="*/ 261 h 450"/>
                <a:gd name="T32" fmla="*/ 97 w 165"/>
                <a:gd name="T33" fmla="*/ 294 h 450"/>
                <a:gd name="T34" fmla="*/ 108 w 165"/>
                <a:gd name="T35" fmla="*/ 327 h 450"/>
                <a:gd name="T36" fmla="*/ 118 w 165"/>
                <a:gd name="T37" fmla="*/ 351 h 450"/>
                <a:gd name="T38" fmla="*/ 121 w 165"/>
                <a:gd name="T39" fmla="*/ 369 h 450"/>
                <a:gd name="T40" fmla="*/ 114 w 165"/>
                <a:gd name="T41" fmla="*/ 376 h 450"/>
                <a:gd name="T42" fmla="*/ 96 w 165"/>
                <a:gd name="T43" fmla="*/ 385 h 450"/>
                <a:gd name="T44" fmla="*/ 78 w 165"/>
                <a:gd name="T45" fmla="*/ 405 h 450"/>
                <a:gd name="T46" fmla="*/ 67 w 165"/>
                <a:gd name="T47" fmla="*/ 433 h 450"/>
                <a:gd name="T48" fmla="*/ 63 w 165"/>
                <a:gd name="T49" fmla="*/ 447 h 450"/>
                <a:gd name="T50" fmla="*/ 58 w 165"/>
                <a:gd name="T51" fmla="*/ 450 h 450"/>
                <a:gd name="T52" fmla="*/ 48 w 165"/>
                <a:gd name="T53" fmla="*/ 450 h 450"/>
                <a:gd name="T54" fmla="*/ 13 w 165"/>
                <a:gd name="T55" fmla="*/ 438 h 450"/>
                <a:gd name="T56" fmla="*/ 0 w 165"/>
                <a:gd name="T57" fmla="*/ 424 h 450"/>
                <a:gd name="T58" fmla="*/ 3 w 165"/>
                <a:gd name="T59" fmla="*/ 411 h 450"/>
                <a:gd name="T60" fmla="*/ 13 w 165"/>
                <a:gd name="T61" fmla="*/ 396 h 450"/>
                <a:gd name="T62" fmla="*/ 31 w 165"/>
                <a:gd name="T63" fmla="*/ 381 h 450"/>
                <a:gd name="T64" fmla="*/ 61 w 165"/>
                <a:gd name="T65" fmla="*/ 364 h 450"/>
                <a:gd name="T66" fmla="*/ 72 w 165"/>
                <a:gd name="T67" fmla="*/ 349 h 450"/>
                <a:gd name="T68" fmla="*/ 73 w 165"/>
                <a:gd name="T69" fmla="*/ 325 h 450"/>
                <a:gd name="T70" fmla="*/ 69 w 165"/>
                <a:gd name="T71" fmla="*/ 286 h 450"/>
                <a:gd name="T72" fmla="*/ 55 w 165"/>
                <a:gd name="T73" fmla="*/ 241 h 450"/>
                <a:gd name="T74" fmla="*/ 48 w 165"/>
                <a:gd name="T75" fmla="*/ 195 h 450"/>
                <a:gd name="T76" fmla="*/ 42 w 165"/>
                <a:gd name="T77" fmla="*/ 154 h 450"/>
                <a:gd name="T78" fmla="*/ 43 w 165"/>
                <a:gd name="T79" fmla="*/ 127 h 450"/>
                <a:gd name="T80" fmla="*/ 49 w 165"/>
                <a:gd name="T81" fmla="*/ 100 h 450"/>
                <a:gd name="T82" fmla="*/ 58 w 165"/>
                <a:gd name="T83" fmla="*/ 78 h 450"/>
                <a:gd name="T84" fmla="*/ 72 w 165"/>
                <a:gd name="T85" fmla="*/ 57 h 450"/>
                <a:gd name="T86" fmla="*/ 81 w 165"/>
                <a:gd name="T87" fmla="*/ 49 h 45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65"/>
                <a:gd name="T133" fmla="*/ 0 h 450"/>
                <a:gd name="T134" fmla="*/ 165 w 165"/>
                <a:gd name="T135" fmla="*/ 450 h 45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65" h="450">
                  <a:moveTo>
                    <a:pt x="81" y="49"/>
                  </a:moveTo>
                  <a:lnTo>
                    <a:pt x="97" y="25"/>
                  </a:lnTo>
                  <a:lnTo>
                    <a:pt x="123" y="3"/>
                  </a:lnTo>
                  <a:lnTo>
                    <a:pt x="147" y="0"/>
                  </a:lnTo>
                  <a:lnTo>
                    <a:pt x="160" y="15"/>
                  </a:lnTo>
                  <a:lnTo>
                    <a:pt x="165" y="37"/>
                  </a:lnTo>
                  <a:lnTo>
                    <a:pt x="157" y="60"/>
                  </a:lnTo>
                  <a:lnTo>
                    <a:pt x="141" y="75"/>
                  </a:lnTo>
                  <a:lnTo>
                    <a:pt x="112" y="97"/>
                  </a:lnTo>
                  <a:lnTo>
                    <a:pt x="93" y="120"/>
                  </a:lnTo>
                  <a:lnTo>
                    <a:pt x="82" y="144"/>
                  </a:lnTo>
                  <a:lnTo>
                    <a:pt x="78" y="168"/>
                  </a:lnTo>
                  <a:lnTo>
                    <a:pt x="76" y="195"/>
                  </a:lnTo>
                  <a:lnTo>
                    <a:pt x="82" y="223"/>
                  </a:lnTo>
                  <a:lnTo>
                    <a:pt x="82" y="228"/>
                  </a:lnTo>
                  <a:lnTo>
                    <a:pt x="90" y="261"/>
                  </a:lnTo>
                  <a:lnTo>
                    <a:pt x="97" y="294"/>
                  </a:lnTo>
                  <a:lnTo>
                    <a:pt x="108" y="327"/>
                  </a:lnTo>
                  <a:lnTo>
                    <a:pt x="118" y="351"/>
                  </a:lnTo>
                  <a:lnTo>
                    <a:pt x="121" y="369"/>
                  </a:lnTo>
                  <a:lnTo>
                    <a:pt x="114" y="376"/>
                  </a:lnTo>
                  <a:lnTo>
                    <a:pt x="96" y="385"/>
                  </a:lnTo>
                  <a:lnTo>
                    <a:pt x="78" y="405"/>
                  </a:lnTo>
                  <a:lnTo>
                    <a:pt x="67" y="433"/>
                  </a:lnTo>
                  <a:lnTo>
                    <a:pt x="63" y="447"/>
                  </a:lnTo>
                  <a:lnTo>
                    <a:pt x="58" y="450"/>
                  </a:lnTo>
                  <a:lnTo>
                    <a:pt x="48" y="450"/>
                  </a:lnTo>
                  <a:lnTo>
                    <a:pt x="13" y="438"/>
                  </a:lnTo>
                  <a:lnTo>
                    <a:pt x="0" y="424"/>
                  </a:lnTo>
                  <a:lnTo>
                    <a:pt x="3" y="411"/>
                  </a:lnTo>
                  <a:lnTo>
                    <a:pt x="13" y="396"/>
                  </a:lnTo>
                  <a:lnTo>
                    <a:pt x="31" y="381"/>
                  </a:lnTo>
                  <a:lnTo>
                    <a:pt x="61" y="364"/>
                  </a:lnTo>
                  <a:lnTo>
                    <a:pt x="72" y="349"/>
                  </a:lnTo>
                  <a:lnTo>
                    <a:pt x="73" y="325"/>
                  </a:lnTo>
                  <a:lnTo>
                    <a:pt x="69" y="286"/>
                  </a:lnTo>
                  <a:lnTo>
                    <a:pt x="55" y="241"/>
                  </a:lnTo>
                  <a:lnTo>
                    <a:pt x="48" y="195"/>
                  </a:lnTo>
                  <a:lnTo>
                    <a:pt x="42" y="154"/>
                  </a:lnTo>
                  <a:lnTo>
                    <a:pt x="43" y="127"/>
                  </a:lnTo>
                  <a:lnTo>
                    <a:pt x="49" y="100"/>
                  </a:lnTo>
                  <a:lnTo>
                    <a:pt x="58" y="78"/>
                  </a:lnTo>
                  <a:lnTo>
                    <a:pt x="72" y="57"/>
                  </a:lnTo>
                  <a:lnTo>
                    <a:pt x="81" y="4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" name="Freeform 54">
              <a:extLst>
                <a:ext uri="{FF2B5EF4-FFF2-40B4-BE49-F238E27FC236}">
                  <a16:creationId xmlns:a16="http://schemas.microsoft.com/office/drawing/2014/main" id="{CDA59F2F-308F-EC64-9468-D554114B49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3" y="1767"/>
              <a:ext cx="488" cy="476"/>
            </a:xfrm>
            <a:custGeom>
              <a:avLst/>
              <a:gdLst>
                <a:gd name="T0" fmla="*/ 480 w 488"/>
                <a:gd name="T1" fmla="*/ 0 h 476"/>
                <a:gd name="T2" fmla="*/ 432 w 488"/>
                <a:gd name="T3" fmla="*/ 19 h 476"/>
                <a:gd name="T4" fmla="*/ 402 w 488"/>
                <a:gd name="T5" fmla="*/ 45 h 476"/>
                <a:gd name="T6" fmla="*/ 381 w 488"/>
                <a:gd name="T7" fmla="*/ 81 h 476"/>
                <a:gd name="T8" fmla="*/ 363 w 488"/>
                <a:gd name="T9" fmla="*/ 118 h 476"/>
                <a:gd name="T10" fmla="*/ 352 w 488"/>
                <a:gd name="T11" fmla="*/ 160 h 476"/>
                <a:gd name="T12" fmla="*/ 346 w 488"/>
                <a:gd name="T13" fmla="*/ 202 h 476"/>
                <a:gd name="T14" fmla="*/ 337 w 488"/>
                <a:gd name="T15" fmla="*/ 241 h 476"/>
                <a:gd name="T16" fmla="*/ 327 w 488"/>
                <a:gd name="T17" fmla="*/ 265 h 476"/>
                <a:gd name="T18" fmla="*/ 313 w 488"/>
                <a:gd name="T19" fmla="*/ 283 h 476"/>
                <a:gd name="T20" fmla="*/ 294 w 488"/>
                <a:gd name="T21" fmla="*/ 300 h 476"/>
                <a:gd name="T22" fmla="*/ 289 w 488"/>
                <a:gd name="T23" fmla="*/ 301 h 476"/>
                <a:gd name="T24" fmla="*/ 264 w 488"/>
                <a:gd name="T25" fmla="*/ 316 h 476"/>
                <a:gd name="T26" fmla="*/ 223 w 488"/>
                <a:gd name="T27" fmla="*/ 334 h 476"/>
                <a:gd name="T28" fmla="*/ 184 w 488"/>
                <a:gd name="T29" fmla="*/ 354 h 476"/>
                <a:gd name="T30" fmla="*/ 148 w 488"/>
                <a:gd name="T31" fmla="*/ 367 h 476"/>
                <a:gd name="T32" fmla="*/ 127 w 488"/>
                <a:gd name="T33" fmla="*/ 333 h 476"/>
                <a:gd name="T34" fmla="*/ 127 w 488"/>
                <a:gd name="T35" fmla="*/ 337 h 476"/>
                <a:gd name="T36" fmla="*/ 111 w 488"/>
                <a:gd name="T37" fmla="*/ 373 h 476"/>
                <a:gd name="T38" fmla="*/ 88 w 488"/>
                <a:gd name="T39" fmla="*/ 405 h 476"/>
                <a:gd name="T40" fmla="*/ 51 w 488"/>
                <a:gd name="T41" fmla="*/ 435 h 476"/>
                <a:gd name="T42" fmla="*/ 12 w 488"/>
                <a:gd name="T43" fmla="*/ 460 h 476"/>
                <a:gd name="T44" fmla="*/ 0 w 488"/>
                <a:gd name="T45" fmla="*/ 469 h 476"/>
                <a:gd name="T46" fmla="*/ 10 w 488"/>
                <a:gd name="T47" fmla="*/ 474 h 476"/>
                <a:gd name="T48" fmla="*/ 6 w 488"/>
                <a:gd name="T49" fmla="*/ 476 h 476"/>
                <a:gd name="T50" fmla="*/ 64 w 488"/>
                <a:gd name="T51" fmla="*/ 459 h 476"/>
                <a:gd name="T52" fmla="*/ 118 w 488"/>
                <a:gd name="T53" fmla="*/ 448 h 476"/>
                <a:gd name="T54" fmla="*/ 175 w 488"/>
                <a:gd name="T55" fmla="*/ 438 h 476"/>
                <a:gd name="T56" fmla="*/ 204 w 488"/>
                <a:gd name="T57" fmla="*/ 436 h 476"/>
                <a:gd name="T58" fmla="*/ 168 w 488"/>
                <a:gd name="T59" fmla="*/ 393 h 476"/>
                <a:gd name="T60" fmla="*/ 163 w 488"/>
                <a:gd name="T61" fmla="*/ 396 h 476"/>
                <a:gd name="T62" fmla="*/ 217 w 488"/>
                <a:gd name="T63" fmla="*/ 366 h 476"/>
                <a:gd name="T64" fmla="*/ 262 w 488"/>
                <a:gd name="T65" fmla="*/ 342 h 476"/>
                <a:gd name="T66" fmla="*/ 298 w 488"/>
                <a:gd name="T67" fmla="*/ 324 h 476"/>
                <a:gd name="T68" fmla="*/ 328 w 488"/>
                <a:gd name="T69" fmla="*/ 301 h 476"/>
                <a:gd name="T70" fmla="*/ 346 w 488"/>
                <a:gd name="T71" fmla="*/ 279 h 476"/>
                <a:gd name="T72" fmla="*/ 358 w 488"/>
                <a:gd name="T73" fmla="*/ 249 h 476"/>
                <a:gd name="T74" fmla="*/ 367 w 488"/>
                <a:gd name="T75" fmla="*/ 208 h 476"/>
                <a:gd name="T76" fmla="*/ 375 w 488"/>
                <a:gd name="T77" fmla="*/ 171 h 476"/>
                <a:gd name="T78" fmla="*/ 384 w 488"/>
                <a:gd name="T79" fmla="*/ 135 h 476"/>
                <a:gd name="T80" fmla="*/ 394 w 488"/>
                <a:gd name="T81" fmla="*/ 99 h 476"/>
                <a:gd name="T82" fmla="*/ 412 w 488"/>
                <a:gd name="T83" fmla="*/ 69 h 476"/>
                <a:gd name="T84" fmla="*/ 433 w 488"/>
                <a:gd name="T85" fmla="*/ 48 h 476"/>
                <a:gd name="T86" fmla="*/ 465 w 488"/>
                <a:gd name="T87" fmla="*/ 33 h 476"/>
                <a:gd name="T88" fmla="*/ 488 w 488"/>
                <a:gd name="T89" fmla="*/ 22 h 476"/>
                <a:gd name="T90" fmla="*/ 480 w 488"/>
                <a:gd name="T91" fmla="*/ 0 h 47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488"/>
                <a:gd name="T139" fmla="*/ 0 h 476"/>
                <a:gd name="T140" fmla="*/ 488 w 488"/>
                <a:gd name="T141" fmla="*/ 476 h 47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488" h="476">
                  <a:moveTo>
                    <a:pt x="480" y="0"/>
                  </a:moveTo>
                  <a:lnTo>
                    <a:pt x="432" y="19"/>
                  </a:lnTo>
                  <a:lnTo>
                    <a:pt x="402" y="45"/>
                  </a:lnTo>
                  <a:lnTo>
                    <a:pt x="381" y="81"/>
                  </a:lnTo>
                  <a:lnTo>
                    <a:pt x="363" y="118"/>
                  </a:lnTo>
                  <a:lnTo>
                    <a:pt x="352" y="160"/>
                  </a:lnTo>
                  <a:lnTo>
                    <a:pt x="346" y="202"/>
                  </a:lnTo>
                  <a:lnTo>
                    <a:pt x="337" y="241"/>
                  </a:lnTo>
                  <a:lnTo>
                    <a:pt x="327" y="265"/>
                  </a:lnTo>
                  <a:lnTo>
                    <a:pt x="313" y="283"/>
                  </a:lnTo>
                  <a:lnTo>
                    <a:pt x="294" y="300"/>
                  </a:lnTo>
                  <a:lnTo>
                    <a:pt x="289" y="301"/>
                  </a:lnTo>
                  <a:lnTo>
                    <a:pt x="264" y="316"/>
                  </a:lnTo>
                  <a:lnTo>
                    <a:pt x="223" y="334"/>
                  </a:lnTo>
                  <a:lnTo>
                    <a:pt x="184" y="354"/>
                  </a:lnTo>
                  <a:lnTo>
                    <a:pt x="148" y="367"/>
                  </a:lnTo>
                  <a:lnTo>
                    <a:pt x="127" y="333"/>
                  </a:lnTo>
                  <a:lnTo>
                    <a:pt x="127" y="337"/>
                  </a:lnTo>
                  <a:lnTo>
                    <a:pt x="111" y="373"/>
                  </a:lnTo>
                  <a:lnTo>
                    <a:pt x="88" y="405"/>
                  </a:lnTo>
                  <a:lnTo>
                    <a:pt x="51" y="435"/>
                  </a:lnTo>
                  <a:lnTo>
                    <a:pt x="12" y="460"/>
                  </a:lnTo>
                  <a:lnTo>
                    <a:pt x="0" y="469"/>
                  </a:lnTo>
                  <a:lnTo>
                    <a:pt x="10" y="474"/>
                  </a:lnTo>
                  <a:lnTo>
                    <a:pt x="6" y="476"/>
                  </a:lnTo>
                  <a:lnTo>
                    <a:pt x="64" y="459"/>
                  </a:lnTo>
                  <a:lnTo>
                    <a:pt x="118" y="448"/>
                  </a:lnTo>
                  <a:lnTo>
                    <a:pt x="175" y="438"/>
                  </a:lnTo>
                  <a:lnTo>
                    <a:pt x="204" y="436"/>
                  </a:lnTo>
                  <a:lnTo>
                    <a:pt x="168" y="393"/>
                  </a:lnTo>
                  <a:lnTo>
                    <a:pt x="163" y="396"/>
                  </a:lnTo>
                  <a:lnTo>
                    <a:pt x="217" y="366"/>
                  </a:lnTo>
                  <a:lnTo>
                    <a:pt x="262" y="342"/>
                  </a:lnTo>
                  <a:lnTo>
                    <a:pt x="298" y="324"/>
                  </a:lnTo>
                  <a:lnTo>
                    <a:pt x="328" y="301"/>
                  </a:lnTo>
                  <a:lnTo>
                    <a:pt x="346" y="279"/>
                  </a:lnTo>
                  <a:lnTo>
                    <a:pt x="358" y="249"/>
                  </a:lnTo>
                  <a:lnTo>
                    <a:pt x="367" y="208"/>
                  </a:lnTo>
                  <a:lnTo>
                    <a:pt x="375" y="171"/>
                  </a:lnTo>
                  <a:lnTo>
                    <a:pt x="384" y="135"/>
                  </a:lnTo>
                  <a:lnTo>
                    <a:pt x="394" y="99"/>
                  </a:lnTo>
                  <a:lnTo>
                    <a:pt x="412" y="69"/>
                  </a:lnTo>
                  <a:lnTo>
                    <a:pt x="433" y="48"/>
                  </a:lnTo>
                  <a:lnTo>
                    <a:pt x="465" y="33"/>
                  </a:lnTo>
                  <a:lnTo>
                    <a:pt x="488" y="22"/>
                  </a:lnTo>
                  <a:lnTo>
                    <a:pt x="480" y="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grpSp>
          <p:nvGrpSpPr>
            <p:cNvPr id="25" name="Group 55">
              <a:extLst>
                <a:ext uri="{FF2B5EF4-FFF2-40B4-BE49-F238E27FC236}">
                  <a16:creationId xmlns:a16="http://schemas.microsoft.com/office/drawing/2014/main" id="{79B588D0-03DE-8D71-7BF4-DB86A738938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20" y="768"/>
              <a:ext cx="230" cy="1456"/>
              <a:chOff x="2720" y="768"/>
              <a:chExt cx="230" cy="1456"/>
            </a:xfrm>
          </p:grpSpPr>
          <p:sp>
            <p:nvSpPr>
              <p:cNvPr id="26" name="Freeform 56">
                <a:extLst>
                  <a:ext uri="{FF2B5EF4-FFF2-40B4-BE49-F238E27FC236}">
                    <a16:creationId xmlns:a16="http://schemas.microsoft.com/office/drawing/2014/main" id="{205463E9-9180-CD2B-C387-51070EDFE4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0" y="795"/>
                <a:ext cx="230" cy="293"/>
              </a:xfrm>
              <a:custGeom>
                <a:avLst/>
                <a:gdLst>
                  <a:gd name="T0" fmla="*/ 147 w 230"/>
                  <a:gd name="T1" fmla="*/ 264 h 293"/>
                  <a:gd name="T2" fmla="*/ 170 w 230"/>
                  <a:gd name="T3" fmla="*/ 252 h 293"/>
                  <a:gd name="T4" fmla="*/ 182 w 230"/>
                  <a:gd name="T5" fmla="*/ 234 h 293"/>
                  <a:gd name="T6" fmla="*/ 192 w 230"/>
                  <a:gd name="T7" fmla="*/ 204 h 293"/>
                  <a:gd name="T8" fmla="*/ 198 w 230"/>
                  <a:gd name="T9" fmla="*/ 165 h 293"/>
                  <a:gd name="T10" fmla="*/ 195 w 230"/>
                  <a:gd name="T11" fmla="*/ 111 h 293"/>
                  <a:gd name="T12" fmla="*/ 192 w 230"/>
                  <a:gd name="T13" fmla="*/ 81 h 293"/>
                  <a:gd name="T14" fmla="*/ 167 w 230"/>
                  <a:gd name="T15" fmla="*/ 84 h 293"/>
                  <a:gd name="T16" fmla="*/ 177 w 230"/>
                  <a:gd name="T17" fmla="*/ 2 h 293"/>
                  <a:gd name="T18" fmla="*/ 230 w 230"/>
                  <a:gd name="T19" fmla="*/ 69 h 293"/>
                  <a:gd name="T20" fmla="*/ 212 w 230"/>
                  <a:gd name="T21" fmla="*/ 77 h 293"/>
                  <a:gd name="T22" fmla="*/ 219 w 230"/>
                  <a:gd name="T23" fmla="*/ 125 h 293"/>
                  <a:gd name="T24" fmla="*/ 219 w 230"/>
                  <a:gd name="T25" fmla="*/ 129 h 293"/>
                  <a:gd name="T26" fmla="*/ 219 w 230"/>
                  <a:gd name="T27" fmla="*/ 179 h 293"/>
                  <a:gd name="T28" fmla="*/ 218 w 230"/>
                  <a:gd name="T29" fmla="*/ 183 h 293"/>
                  <a:gd name="T30" fmla="*/ 210 w 230"/>
                  <a:gd name="T31" fmla="*/ 222 h 293"/>
                  <a:gd name="T32" fmla="*/ 197 w 230"/>
                  <a:gd name="T33" fmla="*/ 258 h 293"/>
                  <a:gd name="T34" fmla="*/ 174 w 230"/>
                  <a:gd name="T35" fmla="*/ 279 h 293"/>
                  <a:gd name="T36" fmla="*/ 143 w 230"/>
                  <a:gd name="T37" fmla="*/ 288 h 293"/>
                  <a:gd name="T38" fmla="*/ 113 w 230"/>
                  <a:gd name="T39" fmla="*/ 293 h 293"/>
                  <a:gd name="T40" fmla="*/ 84 w 230"/>
                  <a:gd name="T41" fmla="*/ 290 h 293"/>
                  <a:gd name="T42" fmla="*/ 57 w 230"/>
                  <a:gd name="T43" fmla="*/ 279 h 293"/>
                  <a:gd name="T44" fmla="*/ 33 w 230"/>
                  <a:gd name="T45" fmla="*/ 257 h 293"/>
                  <a:gd name="T46" fmla="*/ 17 w 230"/>
                  <a:gd name="T47" fmla="*/ 227 h 293"/>
                  <a:gd name="T48" fmla="*/ 8 w 230"/>
                  <a:gd name="T49" fmla="*/ 192 h 293"/>
                  <a:gd name="T50" fmla="*/ 5 w 230"/>
                  <a:gd name="T51" fmla="*/ 153 h 293"/>
                  <a:gd name="T52" fmla="*/ 8 w 230"/>
                  <a:gd name="T53" fmla="*/ 116 h 293"/>
                  <a:gd name="T54" fmla="*/ 21 w 230"/>
                  <a:gd name="T55" fmla="*/ 89 h 293"/>
                  <a:gd name="T56" fmla="*/ 0 w 230"/>
                  <a:gd name="T57" fmla="*/ 72 h 293"/>
                  <a:gd name="T58" fmla="*/ 50 w 230"/>
                  <a:gd name="T59" fmla="*/ 0 h 293"/>
                  <a:gd name="T60" fmla="*/ 60 w 230"/>
                  <a:gd name="T61" fmla="*/ 92 h 293"/>
                  <a:gd name="T62" fmla="*/ 36 w 230"/>
                  <a:gd name="T63" fmla="*/ 90 h 293"/>
                  <a:gd name="T64" fmla="*/ 26 w 230"/>
                  <a:gd name="T65" fmla="*/ 128 h 293"/>
                  <a:gd name="T66" fmla="*/ 26 w 230"/>
                  <a:gd name="T67" fmla="*/ 162 h 293"/>
                  <a:gd name="T68" fmla="*/ 29 w 230"/>
                  <a:gd name="T69" fmla="*/ 192 h 293"/>
                  <a:gd name="T70" fmla="*/ 38 w 230"/>
                  <a:gd name="T71" fmla="*/ 221 h 293"/>
                  <a:gd name="T72" fmla="*/ 54 w 230"/>
                  <a:gd name="T73" fmla="*/ 242 h 293"/>
                  <a:gd name="T74" fmla="*/ 74 w 230"/>
                  <a:gd name="T75" fmla="*/ 258 h 293"/>
                  <a:gd name="T76" fmla="*/ 99 w 230"/>
                  <a:gd name="T77" fmla="*/ 267 h 293"/>
                  <a:gd name="T78" fmla="*/ 125 w 230"/>
                  <a:gd name="T79" fmla="*/ 267 h 293"/>
                  <a:gd name="T80" fmla="*/ 147 w 230"/>
                  <a:gd name="T81" fmla="*/ 264 h 29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30"/>
                  <a:gd name="T124" fmla="*/ 0 h 293"/>
                  <a:gd name="T125" fmla="*/ 230 w 230"/>
                  <a:gd name="T126" fmla="*/ 293 h 293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30" h="293">
                    <a:moveTo>
                      <a:pt x="147" y="264"/>
                    </a:moveTo>
                    <a:lnTo>
                      <a:pt x="170" y="252"/>
                    </a:lnTo>
                    <a:lnTo>
                      <a:pt x="182" y="234"/>
                    </a:lnTo>
                    <a:lnTo>
                      <a:pt x="192" y="204"/>
                    </a:lnTo>
                    <a:lnTo>
                      <a:pt x="198" y="165"/>
                    </a:lnTo>
                    <a:lnTo>
                      <a:pt x="195" y="111"/>
                    </a:lnTo>
                    <a:lnTo>
                      <a:pt x="192" y="81"/>
                    </a:lnTo>
                    <a:lnTo>
                      <a:pt x="167" y="84"/>
                    </a:lnTo>
                    <a:lnTo>
                      <a:pt x="177" y="2"/>
                    </a:lnTo>
                    <a:lnTo>
                      <a:pt x="230" y="69"/>
                    </a:lnTo>
                    <a:lnTo>
                      <a:pt x="212" y="77"/>
                    </a:lnTo>
                    <a:lnTo>
                      <a:pt x="219" y="125"/>
                    </a:lnTo>
                    <a:lnTo>
                      <a:pt x="219" y="129"/>
                    </a:lnTo>
                    <a:lnTo>
                      <a:pt x="219" y="179"/>
                    </a:lnTo>
                    <a:lnTo>
                      <a:pt x="218" y="183"/>
                    </a:lnTo>
                    <a:lnTo>
                      <a:pt x="210" y="222"/>
                    </a:lnTo>
                    <a:lnTo>
                      <a:pt x="197" y="258"/>
                    </a:lnTo>
                    <a:lnTo>
                      <a:pt x="174" y="279"/>
                    </a:lnTo>
                    <a:lnTo>
                      <a:pt x="143" y="288"/>
                    </a:lnTo>
                    <a:lnTo>
                      <a:pt x="113" y="293"/>
                    </a:lnTo>
                    <a:lnTo>
                      <a:pt x="84" y="290"/>
                    </a:lnTo>
                    <a:lnTo>
                      <a:pt x="57" y="279"/>
                    </a:lnTo>
                    <a:lnTo>
                      <a:pt x="33" y="257"/>
                    </a:lnTo>
                    <a:lnTo>
                      <a:pt x="17" y="227"/>
                    </a:lnTo>
                    <a:lnTo>
                      <a:pt x="8" y="192"/>
                    </a:lnTo>
                    <a:lnTo>
                      <a:pt x="5" y="153"/>
                    </a:lnTo>
                    <a:lnTo>
                      <a:pt x="8" y="116"/>
                    </a:lnTo>
                    <a:lnTo>
                      <a:pt x="21" y="89"/>
                    </a:lnTo>
                    <a:lnTo>
                      <a:pt x="0" y="72"/>
                    </a:lnTo>
                    <a:lnTo>
                      <a:pt x="50" y="0"/>
                    </a:lnTo>
                    <a:lnTo>
                      <a:pt x="60" y="92"/>
                    </a:lnTo>
                    <a:lnTo>
                      <a:pt x="36" y="90"/>
                    </a:lnTo>
                    <a:lnTo>
                      <a:pt x="26" y="128"/>
                    </a:lnTo>
                    <a:lnTo>
                      <a:pt x="26" y="162"/>
                    </a:lnTo>
                    <a:lnTo>
                      <a:pt x="29" y="192"/>
                    </a:lnTo>
                    <a:lnTo>
                      <a:pt x="38" y="221"/>
                    </a:lnTo>
                    <a:lnTo>
                      <a:pt x="54" y="242"/>
                    </a:lnTo>
                    <a:lnTo>
                      <a:pt x="74" y="258"/>
                    </a:lnTo>
                    <a:lnTo>
                      <a:pt x="99" y="267"/>
                    </a:lnTo>
                    <a:lnTo>
                      <a:pt x="125" y="267"/>
                    </a:lnTo>
                    <a:lnTo>
                      <a:pt x="147" y="264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7" name="Freeform 57">
                <a:extLst>
                  <a:ext uri="{FF2B5EF4-FFF2-40B4-BE49-F238E27FC236}">
                    <a16:creationId xmlns:a16="http://schemas.microsoft.com/office/drawing/2014/main" id="{96F0D05E-5E59-62F7-259F-9A12500F58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768"/>
                <a:ext cx="96" cy="1456"/>
              </a:xfrm>
              <a:custGeom>
                <a:avLst/>
                <a:gdLst>
                  <a:gd name="T0" fmla="*/ 27 w 96"/>
                  <a:gd name="T1" fmla="*/ 306 h 1456"/>
                  <a:gd name="T2" fmla="*/ 28 w 96"/>
                  <a:gd name="T3" fmla="*/ 78 h 1456"/>
                  <a:gd name="T4" fmla="*/ 0 w 96"/>
                  <a:gd name="T5" fmla="*/ 80 h 1456"/>
                  <a:gd name="T6" fmla="*/ 40 w 96"/>
                  <a:gd name="T7" fmla="*/ 0 h 1456"/>
                  <a:gd name="T8" fmla="*/ 73 w 96"/>
                  <a:gd name="T9" fmla="*/ 80 h 1456"/>
                  <a:gd name="T10" fmla="*/ 45 w 96"/>
                  <a:gd name="T11" fmla="*/ 75 h 1456"/>
                  <a:gd name="T12" fmla="*/ 46 w 96"/>
                  <a:gd name="T13" fmla="*/ 306 h 1456"/>
                  <a:gd name="T14" fmla="*/ 55 w 96"/>
                  <a:gd name="T15" fmla="*/ 582 h 1456"/>
                  <a:gd name="T16" fmla="*/ 70 w 96"/>
                  <a:gd name="T17" fmla="*/ 815 h 1456"/>
                  <a:gd name="T18" fmla="*/ 81 w 96"/>
                  <a:gd name="T19" fmla="*/ 1129 h 1456"/>
                  <a:gd name="T20" fmla="*/ 79 w 96"/>
                  <a:gd name="T21" fmla="*/ 1134 h 1456"/>
                  <a:gd name="T22" fmla="*/ 94 w 96"/>
                  <a:gd name="T23" fmla="*/ 1398 h 1456"/>
                  <a:gd name="T24" fmla="*/ 96 w 96"/>
                  <a:gd name="T25" fmla="*/ 1446 h 1456"/>
                  <a:gd name="T26" fmla="*/ 88 w 96"/>
                  <a:gd name="T27" fmla="*/ 1455 h 1456"/>
                  <a:gd name="T28" fmla="*/ 76 w 96"/>
                  <a:gd name="T29" fmla="*/ 1456 h 1456"/>
                  <a:gd name="T30" fmla="*/ 67 w 96"/>
                  <a:gd name="T31" fmla="*/ 1447 h 1456"/>
                  <a:gd name="T32" fmla="*/ 64 w 96"/>
                  <a:gd name="T33" fmla="*/ 1438 h 1456"/>
                  <a:gd name="T34" fmla="*/ 51 w 96"/>
                  <a:gd name="T35" fmla="*/ 911 h 1456"/>
                  <a:gd name="T36" fmla="*/ 34 w 96"/>
                  <a:gd name="T37" fmla="*/ 540 h 1456"/>
                  <a:gd name="T38" fmla="*/ 27 w 96"/>
                  <a:gd name="T39" fmla="*/ 306 h 145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96"/>
                  <a:gd name="T61" fmla="*/ 0 h 1456"/>
                  <a:gd name="T62" fmla="*/ 96 w 96"/>
                  <a:gd name="T63" fmla="*/ 1456 h 145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96" h="1456">
                    <a:moveTo>
                      <a:pt x="27" y="306"/>
                    </a:moveTo>
                    <a:lnTo>
                      <a:pt x="28" y="78"/>
                    </a:lnTo>
                    <a:lnTo>
                      <a:pt x="0" y="80"/>
                    </a:lnTo>
                    <a:lnTo>
                      <a:pt x="40" y="0"/>
                    </a:lnTo>
                    <a:lnTo>
                      <a:pt x="73" y="80"/>
                    </a:lnTo>
                    <a:lnTo>
                      <a:pt x="45" y="75"/>
                    </a:lnTo>
                    <a:lnTo>
                      <a:pt x="46" y="306"/>
                    </a:lnTo>
                    <a:lnTo>
                      <a:pt x="55" y="582"/>
                    </a:lnTo>
                    <a:lnTo>
                      <a:pt x="70" y="815"/>
                    </a:lnTo>
                    <a:lnTo>
                      <a:pt x="81" y="1129"/>
                    </a:lnTo>
                    <a:lnTo>
                      <a:pt x="79" y="1134"/>
                    </a:lnTo>
                    <a:lnTo>
                      <a:pt x="94" y="1398"/>
                    </a:lnTo>
                    <a:lnTo>
                      <a:pt x="96" y="1446"/>
                    </a:lnTo>
                    <a:lnTo>
                      <a:pt x="88" y="1455"/>
                    </a:lnTo>
                    <a:lnTo>
                      <a:pt x="76" y="1456"/>
                    </a:lnTo>
                    <a:lnTo>
                      <a:pt x="67" y="1447"/>
                    </a:lnTo>
                    <a:lnTo>
                      <a:pt x="64" y="1438"/>
                    </a:lnTo>
                    <a:lnTo>
                      <a:pt x="51" y="911"/>
                    </a:lnTo>
                    <a:lnTo>
                      <a:pt x="34" y="540"/>
                    </a:lnTo>
                    <a:lnTo>
                      <a:pt x="27" y="306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E37A04A5-44EB-EC39-FF15-56A80CC8D0AC}"/>
              </a:ext>
            </a:extLst>
          </p:cNvPr>
          <p:cNvSpPr txBox="1"/>
          <p:nvPr/>
        </p:nvSpPr>
        <p:spPr>
          <a:xfrm>
            <a:off x="2616196" y="2505174"/>
            <a:ext cx="4294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en-US" sz="2400" dirty="0">
                <a:solidFill>
                  <a:schemeClr val="accent2"/>
                </a:solidFill>
              </a:rPr>
              <a:t>3</a:t>
            </a:r>
            <a:endParaRPr lang="en-CA" sz="24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3C15E83-A323-6B1C-52CD-139F3C6F04A0}"/>
              </a:ext>
            </a:extLst>
          </p:cNvPr>
          <p:cNvSpPr txBox="1"/>
          <p:nvPr/>
        </p:nvSpPr>
        <p:spPr>
          <a:xfrm>
            <a:off x="2618508" y="2849880"/>
            <a:ext cx="4294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chemeClr val="accent2"/>
                </a:solidFill>
              </a:rPr>
              <a:t>0</a:t>
            </a:r>
            <a:endParaRPr lang="en-CA" sz="24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9E8D585-16AC-8CE9-7A01-2F04996AE1EC}"/>
              </a:ext>
            </a:extLst>
          </p:cNvPr>
          <p:cNvSpPr txBox="1"/>
          <p:nvPr/>
        </p:nvSpPr>
        <p:spPr>
          <a:xfrm>
            <a:off x="381000" y="762000"/>
            <a:ext cx="5257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altLang="en-US" sz="2400" dirty="0">
                <a:solidFill>
                  <a:schemeClr val="tx2"/>
                </a:solidFill>
              </a:rPr>
              <a:t>Def </a:t>
            </a:r>
            <a:r>
              <a:rPr lang="en-US" altLang="en-US" sz="2400" dirty="0">
                <a:solidFill>
                  <a:srgbClr val="FFC000"/>
                </a:solidFill>
              </a:rPr>
              <a:t>f(n) = </a:t>
            </a:r>
            <a:r>
              <a:rPr lang="en-US" sz="2400" dirty="0">
                <a:solidFill>
                  <a:srgbClr val="FFC000"/>
                </a:solidFill>
                <a:cs typeface="Times New Roman" pitchFamily="18" charset="0"/>
              </a:rPr>
              <a:t>Ω</a:t>
            </a:r>
            <a:r>
              <a:rPr lang="en-US" altLang="en-US" sz="2400" dirty="0">
                <a:solidFill>
                  <a:srgbClr val="FFC000"/>
                </a:solidFill>
                <a:cs typeface="Times New Roman" pitchFamily="18" charset="0"/>
              </a:rPr>
              <a:t>(g(n))</a:t>
            </a:r>
            <a:endParaRPr lang="en-CA" altLang="en-US" sz="2400" dirty="0">
              <a:solidFill>
                <a:srgbClr val="FFC000"/>
              </a:solidFill>
              <a:cs typeface="Times New Roman" pitchFamily="18" charset="0"/>
            </a:endParaRPr>
          </a:p>
          <a:p>
            <a:pPr algn="l"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Symbol" pitchFamily="18" charset="2"/>
              </a:rPr>
              <a:t>   $</a:t>
            </a:r>
            <a:r>
              <a:rPr lang="en-US" altLang="en-US" sz="2400" dirty="0">
                <a:solidFill>
                  <a:srgbClr val="00FFFF"/>
                </a:solidFill>
              </a:rPr>
              <a:t>c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1</a:t>
            </a:r>
            <a:r>
              <a:rPr lang="en-US" altLang="en-US" sz="2400" dirty="0">
                <a:solidFill>
                  <a:srgbClr val="FFC000"/>
                </a:solidFill>
              </a:rPr>
              <a:t>,</a:t>
            </a:r>
            <a:r>
              <a:rPr lang="en-US" altLang="en-US" sz="2400" dirty="0">
                <a:solidFill>
                  <a:schemeClr val="accent2"/>
                </a:solidFill>
                <a:latin typeface="Symbol" pitchFamily="18" charset="2"/>
              </a:rPr>
              <a:t>$</a:t>
            </a:r>
            <a:r>
              <a:rPr lang="en-US" altLang="en-US" sz="2400" dirty="0">
                <a:solidFill>
                  <a:schemeClr val="accent2"/>
                </a:solidFill>
              </a:rPr>
              <a:t>n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0</a:t>
            </a:r>
            <a:r>
              <a:rPr lang="en-US" altLang="en-US" sz="2400" dirty="0">
                <a:solidFill>
                  <a:srgbClr val="FFC000"/>
                </a:solidFill>
              </a:rPr>
              <a:t>,</a:t>
            </a:r>
            <a:r>
              <a:rPr lang="en-US" sz="2400" dirty="0">
                <a:solidFill>
                  <a:srgbClr val="FF0000"/>
                </a:solidFill>
                <a:latin typeface="Times New Roman"/>
              </a:rPr>
              <a:t>∀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≥</a:t>
            </a:r>
            <a:r>
              <a:rPr lang="en-US" altLang="en-US" sz="2400" dirty="0">
                <a:solidFill>
                  <a:srgbClr val="00FFFF"/>
                </a:solidFill>
              </a:rPr>
              <a:t>n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0</a:t>
            </a:r>
            <a:r>
              <a:rPr lang="en-US" altLang="en-US" sz="2400" dirty="0">
                <a:solidFill>
                  <a:srgbClr val="FFC000"/>
                </a:solidFill>
              </a:rPr>
              <a:t>, </a:t>
            </a:r>
            <a:r>
              <a:rPr lang="en-US" altLang="en-US" sz="2400" dirty="0">
                <a:solidFill>
                  <a:srgbClr val="00FFFF"/>
                </a:solidFill>
              </a:rPr>
              <a:t>c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1</a:t>
            </a:r>
            <a:r>
              <a:rPr lang="en-US" altLang="en-US" sz="2400" dirty="0">
                <a:solidFill>
                  <a:srgbClr val="FFC000"/>
                </a:solidFill>
              </a:rPr>
              <a:t>g(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altLang="en-US" sz="2400" dirty="0">
                <a:solidFill>
                  <a:srgbClr val="FFC000"/>
                </a:solidFill>
              </a:rPr>
              <a:t>)</a:t>
            </a:r>
            <a:r>
              <a:rPr lang="el-GR" altLang="en-US" sz="2400" dirty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en-US" altLang="en-US" sz="2400" dirty="0">
                <a:solidFill>
                  <a:srgbClr val="FFC000"/>
                </a:solidFill>
              </a:rPr>
              <a:t>f(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altLang="en-US" sz="2400" dirty="0">
                <a:solidFill>
                  <a:srgbClr val="FFC000"/>
                </a:solidFill>
              </a:rPr>
              <a:t>)</a:t>
            </a:r>
            <a:r>
              <a:rPr lang="en-US" altLang="en-US" sz="2400" baseline="30000" dirty="0">
                <a:solidFill>
                  <a:srgbClr val="FFC000"/>
                </a:solidFill>
                <a:latin typeface="+mj-lt"/>
              </a:rPr>
              <a:t> 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8599DCE6-8B15-22EB-437A-F9A87815E1FE}"/>
              </a:ext>
            </a:extLst>
          </p:cNvPr>
          <p:cNvSpPr/>
          <p:nvPr/>
        </p:nvSpPr>
        <p:spPr bwMode="auto">
          <a:xfrm>
            <a:off x="1108056" y="1150203"/>
            <a:ext cx="598820" cy="461665"/>
          </a:xfrm>
          <a:prstGeom prst="ellipse">
            <a:avLst/>
          </a:prstGeom>
          <a:noFill/>
          <a:ln w="3810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E0D32E2D-0BC0-988E-068F-C93827AA736D}"/>
              </a:ext>
            </a:extLst>
          </p:cNvPr>
          <p:cNvSpPr/>
          <p:nvPr/>
        </p:nvSpPr>
        <p:spPr bwMode="auto">
          <a:xfrm>
            <a:off x="609600" y="1156850"/>
            <a:ext cx="533400" cy="461665"/>
          </a:xfrm>
          <a:prstGeom prst="ellipse">
            <a:avLst/>
          </a:prstGeom>
          <a:noFill/>
          <a:ln w="3810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3E859EBB-5498-BCBB-EBED-70BB7FC42091}"/>
              </a:ext>
            </a:extLst>
          </p:cNvPr>
          <p:cNvSpPr/>
          <p:nvPr/>
        </p:nvSpPr>
        <p:spPr bwMode="auto">
          <a:xfrm>
            <a:off x="1641456" y="1166985"/>
            <a:ext cx="858282" cy="433215"/>
          </a:xfrm>
          <a:prstGeom prst="ellipse">
            <a:avLst/>
          </a:prstGeom>
          <a:noFill/>
          <a:ln w="3810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9A4E845D-2490-B8C6-D6A7-2CBAAD253A3A}"/>
              </a:ext>
            </a:extLst>
          </p:cNvPr>
          <p:cNvSpPr/>
          <p:nvPr/>
        </p:nvSpPr>
        <p:spPr bwMode="auto">
          <a:xfrm>
            <a:off x="2499738" y="1171418"/>
            <a:ext cx="1580118" cy="467832"/>
          </a:xfrm>
          <a:prstGeom prst="ellipse">
            <a:avLst/>
          </a:prstGeom>
          <a:noFill/>
          <a:ln w="3810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pSp>
        <p:nvGrpSpPr>
          <p:cNvPr id="47" name="Group 26">
            <a:extLst>
              <a:ext uri="{FF2B5EF4-FFF2-40B4-BE49-F238E27FC236}">
                <a16:creationId xmlns:a16="http://schemas.microsoft.com/office/drawing/2014/main" id="{F0667DE0-839C-98AD-31EE-93F30531D08C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490080" y="2836369"/>
            <a:ext cx="344297" cy="580285"/>
            <a:chOff x="2308" y="1513"/>
            <a:chExt cx="1162" cy="2570"/>
          </a:xfrm>
        </p:grpSpPr>
        <p:grpSp>
          <p:nvGrpSpPr>
            <p:cNvPr id="48" name="Group 27">
              <a:extLst>
                <a:ext uri="{FF2B5EF4-FFF2-40B4-BE49-F238E27FC236}">
                  <a16:creationId xmlns:a16="http://schemas.microsoft.com/office/drawing/2014/main" id="{5E40A86E-AFC7-6192-4C47-8E001CC421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08" y="1740"/>
              <a:ext cx="957" cy="2343"/>
              <a:chOff x="2308" y="1740"/>
              <a:chExt cx="957" cy="2343"/>
            </a:xfrm>
          </p:grpSpPr>
          <p:sp>
            <p:nvSpPr>
              <p:cNvPr id="56" name="Freeform 28">
                <a:extLst>
                  <a:ext uri="{FF2B5EF4-FFF2-40B4-BE49-F238E27FC236}">
                    <a16:creationId xmlns:a16="http://schemas.microsoft.com/office/drawing/2014/main" id="{AD46ADEC-010B-5857-F72B-8F1198BEDB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3" y="1740"/>
                <a:ext cx="432" cy="485"/>
              </a:xfrm>
              <a:custGeom>
                <a:avLst/>
                <a:gdLst>
                  <a:gd name="T0" fmla="*/ 123 w 432"/>
                  <a:gd name="T1" fmla="*/ 206 h 485"/>
                  <a:gd name="T2" fmla="*/ 159 w 432"/>
                  <a:gd name="T3" fmla="*/ 53 h 485"/>
                  <a:gd name="T4" fmla="*/ 248 w 432"/>
                  <a:gd name="T5" fmla="*/ 0 h 485"/>
                  <a:gd name="T6" fmla="*/ 335 w 432"/>
                  <a:gd name="T7" fmla="*/ 0 h 485"/>
                  <a:gd name="T8" fmla="*/ 388 w 432"/>
                  <a:gd name="T9" fmla="*/ 53 h 485"/>
                  <a:gd name="T10" fmla="*/ 432 w 432"/>
                  <a:gd name="T11" fmla="*/ 215 h 485"/>
                  <a:gd name="T12" fmla="*/ 415 w 432"/>
                  <a:gd name="T13" fmla="*/ 349 h 485"/>
                  <a:gd name="T14" fmla="*/ 379 w 432"/>
                  <a:gd name="T15" fmla="*/ 458 h 485"/>
                  <a:gd name="T16" fmla="*/ 309 w 432"/>
                  <a:gd name="T17" fmla="*/ 485 h 485"/>
                  <a:gd name="T18" fmla="*/ 221 w 432"/>
                  <a:gd name="T19" fmla="*/ 475 h 485"/>
                  <a:gd name="T20" fmla="*/ 132 w 432"/>
                  <a:gd name="T21" fmla="*/ 368 h 485"/>
                  <a:gd name="T22" fmla="*/ 123 w 432"/>
                  <a:gd name="T23" fmla="*/ 288 h 485"/>
                  <a:gd name="T24" fmla="*/ 0 w 432"/>
                  <a:gd name="T25" fmla="*/ 242 h 485"/>
                  <a:gd name="T26" fmla="*/ 0 w 432"/>
                  <a:gd name="T27" fmla="*/ 189 h 485"/>
                  <a:gd name="T28" fmla="*/ 123 w 432"/>
                  <a:gd name="T29" fmla="*/ 206 h 48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432"/>
                  <a:gd name="T46" fmla="*/ 0 h 485"/>
                  <a:gd name="T47" fmla="*/ 432 w 432"/>
                  <a:gd name="T48" fmla="*/ 485 h 485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432" h="485">
                    <a:moveTo>
                      <a:pt x="123" y="206"/>
                    </a:moveTo>
                    <a:lnTo>
                      <a:pt x="159" y="53"/>
                    </a:lnTo>
                    <a:lnTo>
                      <a:pt x="248" y="0"/>
                    </a:lnTo>
                    <a:lnTo>
                      <a:pt x="335" y="0"/>
                    </a:lnTo>
                    <a:lnTo>
                      <a:pt x="388" y="53"/>
                    </a:lnTo>
                    <a:lnTo>
                      <a:pt x="432" y="215"/>
                    </a:lnTo>
                    <a:lnTo>
                      <a:pt x="415" y="349"/>
                    </a:lnTo>
                    <a:lnTo>
                      <a:pt x="379" y="458"/>
                    </a:lnTo>
                    <a:lnTo>
                      <a:pt x="309" y="485"/>
                    </a:lnTo>
                    <a:lnTo>
                      <a:pt x="221" y="475"/>
                    </a:lnTo>
                    <a:lnTo>
                      <a:pt x="132" y="368"/>
                    </a:lnTo>
                    <a:lnTo>
                      <a:pt x="123" y="288"/>
                    </a:lnTo>
                    <a:lnTo>
                      <a:pt x="0" y="242"/>
                    </a:lnTo>
                    <a:lnTo>
                      <a:pt x="0" y="189"/>
                    </a:lnTo>
                    <a:lnTo>
                      <a:pt x="123" y="20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7" name="Freeform 29">
                <a:extLst>
                  <a:ext uri="{FF2B5EF4-FFF2-40B4-BE49-F238E27FC236}">
                    <a16:creationId xmlns:a16="http://schemas.microsoft.com/office/drawing/2014/main" id="{B7C735E1-6CF1-7762-801C-017A661F6D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3" y="2253"/>
                <a:ext cx="500" cy="828"/>
              </a:xfrm>
              <a:custGeom>
                <a:avLst/>
                <a:gdLst>
                  <a:gd name="T0" fmla="*/ 41 w 500"/>
                  <a:gd name="T1" fmla="*/ 173 h 828"/>
                  <a:gd name="T2" fmla="*/ 163 w 500"/>
                  <a:gd name="T3" fmla="*/ 35 h 828"/>
                  <a:gd name="T4" fmla="*/ 232 w 500"/>
                  <a:gd name="T5" fmla="*/ 0 h 828"/>
                  <a:gd name="T6" fmla="*/ 366 w 500"/>
                  <a:gd name="T7" fmla="*/ 5 h 828"/>
                  <a:gd name="T8" fmla="*/ 488 w 500"/>
                  <a:gd name="T9" fmla="*/ 57 h 828"/>
                  <a:gd name="T10" fmla="*/ 500 w 500"/>
                  <a:gd name="T11" fmla="*/ 126 h 828"/>
                  <a:gd name="T12" fmla="*/ 483 w 500"/>
                  <a:gd name="T13" fmla="*/ 207 h 828"/>
                  <a:gd name="T14" fmla="*/ 396 w 500"/>
                  <a:gd name="T15" fmla="*/ 281 h 828"/>
                  <a:gd name="T16" fmla="*/ 349 w 500"/>
                  <a:gd name="T17" fmla="*/ 414 h 828"/>
                  <a:gd name="T18" fmla="*/ 349 w 500"/>
                  <a:gd name="T19" fmla="*/ 552 h 828"/>
                  <a:gd name="T20" fmla="*/ 384 w 500"/>
                  <a:gd name="T21" fmla="*/ 637 h 828"/>
                  <a:gd name="T22" fmla="*/ 448 w 500"/>
                  <a:gd name="T23" fmla="*/ 695 h 828"/>
                  <a:gd name="T24" fmla="*/ 448 w 500"/>
                  <a:gd name="T25" fmla="*/ 765 h 828"/>
                  <a:gd name="T26" fmla="*/ 419 w 500"/>
                  <a:gd name="T27" fmla="*/ 800 h 828"/>
                  <a:gd name="T28" fmla="*/ 384 w 500"/>
                  <a:gd name="T29" fmla="*/ 816 h 828"/>
                  <a:gd name="T30" fmla="*/ 268 w 500"/>
                  <a:gd name="T31" fmla="*/ 828 h 828"/>
                  <a:gd name="T32" fmla="*/ 163 w 500"/>
                  <a:gd name="T33" fmla="*/ 747 h 828"/>
                  <a:gd name="T34" fmla="*/ 53 w 500"/>
                  <a:gd name="T35" fmla="*/ 574 h 828"/>
                  <a:gd name="T36" fmla="*/ 0 w 500"/>
                  <a:gd name="T37" fmla="*/ 368 h 828"/>
                  <a:gd name="T38" fmla="*/ 140 w 500"/>
                  <a:gd name="T39" fmla="*/ 436 h 828"/>
                  <a:gd name="T40" fmla="*/ 192 w 500"/>
                  <a:gd name="T41" fmla="*/ 436 h 828"/>
                  <a:gd name="T42" fmla="*/ 227 w 500"/>
                  <a:gd name="T43" fmla="*/ 396 h 828"/>
                  <a:gd name="T44" fmla="*/ 251 w 500"/>
                  <a:gd name="T45" fmla="*/ 316 h 828"/>
                  <a:gd name="T46" fmla="*/ 209 w 500"/>
                  <a:gd name="T47" fmla="*/ 293 h 828"/>
                  <a:gd name="T48" fmla="*/ 53 w 500"/>
                  <a:gd name="T49" fmla="*/ 293 h 828"/>
                  <a:gd name="T50" fmla="*/ 18 w 500"/>
                  <a:gd name="T51" fmla="*/ 293 h 828"/>
                  <a:gd name="T52" fmla="*/ 41 w 500"/>
                  <a:gd name="T53" fmla="*/ 173 h 828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00"/>
                  <a:gd name="T82" fmla="*/ 0 h 828"/>
                  <a:gd name="T83" fmla="*/ 500 w 500"/>
                  <a:gd name="T84" fmla="*/ 828 h 828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00" h="828">
                    <a:moveTo>
                      <a:pt x="41" y="173"/>
                    </a:moveTo>
                    <a:lnTo>
                      <a:pt x="163" y="35"/>
                    </a:lnTo>
                    <a:lnTo>
                      <a:pt x="232" y="0"/>
                    </a:lnTo>
                    <a:lnTo>
                      <a:pt x="366" y="5"/>
                    </a:lnTo>
                    <a:lnTo>
                      <a:pt x="488" y="57"/>
                    </a:lnTo>
                    <a:lnTo>
                      <a:pt x="500" y="126"/>
                    </a:lnTo>
                    <a:lnTo>
                      <a:pt x="483" y="207"/>
                    </a:lnTo>
                    <a:lnTo>
                      <a:pt x="396" y="281"/>
                    </a:lnTo>
                    <a:lnTo>
                      <a:pt x="349" y="414"/>
                    </a:lnTo>
                    <a:lnTo>
                      <a:pt x="349" y="552"/>
                    </a:lnTo>
                    <a:lnTo>
                      <a:pt x="384" y="637"/>
                    </a:lnTo>
                    <a:lnTo>
                      <a:pt x="448" y="695"/>
                    </a:lnTo>
                    <a:lnTo>
                      <a:pt x="448" y="765"/>
                    </a:lnTo>
                    <a:lnTo>
                      <a:pt x="419" y="800"/>
                    </a:lnTo>
                    <a:lnTo>
                      <a:pt x="384" y="816"/>
                    </a:lnTo>
                    <a:lnTo>
                      <a:pt x="268" y="828"/>
                    </a:lnTo>
                    <a:lnTo>
                      <a:pt x="163" y="747"/>
                    </a:lnTo>
                    <a:lnTo>
                      <a:pt x="53" y="574"/>
                    </a:lnTo>
                    <a:lnTo>
                      <a:pt x="0" y="368"/>
                    </a:lnTo>
                    <a:lnTo>
                      <a:pt x="140" y="436"/>
                    </a:lnTo>
                    <a:lnTo>
                      <a:pt x="192" y="436"/>
                    </a:lnTo>
                    <a:lnTo>
                      <a:pt x="227" y="396"/>
                    </a:lnTo>
                    <a:lnTo>
                      <a:pt x="251" y="316"/>
                    </a:lnTo>
                    <a:lnTo>
                      <a:pt x="209" y="293"/>
                    </a:lnTo>
                    <a:lnTo>
                      <a:pt x="53" y="293"/>
                    </a:lnTo>
                    <a:lnTo>
                      <a:pt x="18" y="293"/>
                    </a:lnTo>
                    <a:lnTo>
                      <a:pt x="41" y="1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8" name="Freeform 30">
                <a:extLst>
                  <a:ext uri="{FF2B5EF4-FFF2-40B4-BE49-F238E27FC236}">
                    <a16:creationId xmlns:a16="http://schemas.microsoft.com/office/drawing/2014/main" id="{863F31E5-37E6-37C2-B0DF-0F4D0E698F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0" y="2289"/>
                <a:ext cx="265" cy="895"/>
              </a:xfrm>
              <a:custGeom>
                <a:avLst/>
                <a:gdLst>
                  <a:gd name="T0" fmla="*/ 0 w 265"/>
                  <a:gd name="T1" fmla="*/ 75 h 895"/>
                  <a:gd name="T2" fmla="*/ 29 w 265"/>
                  <a:gd name="T3" fmla="*/ 23 h 895"/>
                  <a:gd name="T4" fmla="*/ 83 w 265"/>
                  <a:gd name="T5" fmla="*/ 0 h 895"/>
                  <a:gd name="T6" fmla="*/ 135 w 265"/>
                  <a:gd name="T7" fmla="*/ 5 h 895"/>
                  <a:gd name="T8" fmla="*/ 206 w 265"/>
                  <a:gd name="T9" fmla="*/ 108 h 895"/>
                  <a:gd name="T10" fmla="*/ 265 w 265"/>
                  <a:gd name="T11" fmla="*/ 264 h 895"/>
                  <a:gd name="T12" fmla="*/ 265 w 265"/>
                  <a:gd name="T13" fmla="*/ 384 h 895"/>
                  <a:gd name="T14" fmla="*/ 241 w 265"/>
                  <a:gd name="T15" fmla="*/ 447 h 895"/>
                  <a:gd name="T16" fmla="*/ 118 w 265"/>
                  <a:gd name="T17" fmla="*/ 522 h 895"/>
                  <a:gd name="T18" fmla="*/ 83 w 265"/>
                  <a:gd name="T19" fmla="*/ 573 h 895"/>
                  <a:gd name="T20" fmla="*/ 83 w 265"/>
                  <a:gd name="T21" fmla="*/ 608 h 895"/>
                  <a:gd name="T22" fmla="*/ 123 w 265"/>
                  <a:gd name="T23" fmla="*/ 654 h 895"/>
                  <a:gd name="T24" fmla="*/ 189 w 265"/>
                  <a:gd name="T25" fmla="*/ 723 h 895"/>
                  <a:gd name="T26" fmla="*/ 224 w 265"/>
                  <a:gd name="T27" fmla="*/ 814 h 895"/>
                  <a:gd name="T28" fmla="*/ 212 w 265"/>
                  <a:gd name="T29" fmla="*/ 895 h 895"/>
                  <a:gd name="T30" fmla="*/ 177 w 265"/>
                  <a:gd name="T31" fmla="*/ 877 h 895"/>
                  <a:gd name="T32" fmla="*/ 159 w 265"/>
                  <a:gd name="T33" fmla="*/ 764 h 895"/>
                  <a:gd name="T34" fmla="*/ 101 w 265"/>
                  <a:gd name="T35" fmla="*/ 694 h 895"/>
                  <a:gd name="T36" fmla="*/ 54 w 265"/>
                  <a:gd name="T37" fmla="*/ 676 h 895"/>
                  <a:gd name="T38" fmla="*/ 29 w 265"/>
                  <a:gd name="T39" fmla="*/ 643 h 895"/>
                  <a:gd name="T40" fmla="*/ 29 w 265"/>
                  <a:gd name="T41" fmla="*/ 568 h 895"/>
                  <a:gd name="T42" fmla="*/ 64 w 265"/>
                  <a:gd name="T43" fmla="*/ 505 h 895"/>
                  <a:gd name="T44" fmla="*/ 123 w 265"/>
                  <a:gd name="T45" fmla="*/ 465 h 895"/>
                  <a:gd name="T46" fmla="*/ 212 w 265"/>
                  <a:gd name="T47" fmla="*/ 402 h 895"/>
                  <a:gd name="T48" fmla="*/ 224 w 265"/>
                  <a:gd name="T49" fmla="*/ 327 h 895"/>
                  <a:gd name="T50" fmla="*/ 177 w 265"/>
                  <a:gd name="T51" fmla="*/ 224 h 895"/>
                  <a:gd name="T52" fmla="*/ 101 w 265"/>
                  <a:gd name="T53" fmla="*/ 143 h 895"/>
                  <a:gd name="T54" fmla="*/ 0 w 265"/>
                  <a:gd name="T55" fmla="*/ 75 h 89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265"/>
                  <a:gd name="T85" fmla="*/ 0 h 895"/>
                  <a:gd name="T86" fmla="*/ 265 w 265"/>
                  <a:gd name="T87" fmla="*/ 895 h 89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265" h="895">
                    <a:moveTo>
                      <a:pt x="0" y="75"/>
                    </a:moveTo>
                    <a:lnTo>
                      <a:pt x="29" y="23"/>
                    </a:lnTo>
                    <a:lnTo>
                      <a:pt x="83" y="0"/>
                    </a:lnTo>
                    <a:lnTo>
                      <a:pt x="135" y="5"/>
                    </a:lnTo>
                    <a:lnTo>
                      <a:pt x="206" y="108"/>
                    </a:lnTo>
                    <a:lnTo>
                      <a:pt x="265" y="264"/>
                    </a:lnTo>
                    <a:lnTo>
                      <a:pt x="265" y="384"/>
                    </a:lnTo>
                    <a:lnTo>
                      <a:pt x="241" y="447"/>
                    </a:lnTo>
                    <a:lnTo>
                      <a:pt x="118" y="522"/>
                    </a:lnTo>
                    <a:lnTo>
                      <a:pt x="83" y="573"/>
                    </a:lnTo>
                    <a:lnTo>
                      <a:pt x="83" y="608"/>
                    </a:lnTo>
                    <a:lnTo>
                      <a:pt x="123" y="654"/>
                    </a:lnTo>
                    <a:lnTo>
                      <a:pt x="189" y="723"/>
                    </a:lnTo>
                    <a:lnTo>
                      <a:pt x="224" y="814"/>
                    </a:lnTo>
                    <a:lnTo>
                      <a:pt x="212" y="895"/>
                    </a:lnTo>
                    <a:lnTo>
                      <a:pt x="177" y="877"/>
                    </a:lnTo>
                    <a:lnTo>
                      <a:pt x="159" y="764"/>
                    </a:lnTo>
                    <a:lnTo>
                      <a:pt x="101" y="694"/>
                    </a:lnTo>
                    <a:lnTo>
                      <a:pt x="54" y="676"/>
                    </a:lnTo>
                    <a:lnTo>
                      <a:pt x="29" y="643"/>
                    </a:lnTo>
                    <a:lnTo>
                      <a:pt x="29" y="568"/>
                    </a:lnTo>
                    <a:lnTo>
                      <a:pt x="64" y="505"/>
                    </a:lnTo>
                    <a:lnTo>
                      <a:pt x="123" y="465"/>
                    </a:lnTo>
                    <a:lnTo>
                      <a:pt x="212" y="402"/>
                    </a:lnTo>
                    <a:lnTo>
                      <a:pt x="224" y="327"/>
                    </a:lnTo>
                    <a:lnTo>
                      <a:pt x="177" y="224"/>
                    </a:lnTo>
                    <a:lnTo>
                      <a:pt x="101" y="143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9" name="Freeform 31">
                <a:extLst>
                  <a:ext uri="{FF2B5EF4-FFF2-40B4-BE49-F238E27FC236}">
                    <a16:creationId xmlns:a16="http://schemas.microsoft.com/office/drawing/2014/main" id="{46CCB523-D7C2-901A-FA42-8C1B91DBD4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08" y="2238"/>
                <a:ext cx="520" cy="435"/>
              </a:xfrm>
              <a:custGeom>
                <a:avLst/>
                <a:gdLst>
                  <a:gd name="T0" fmla="*/ 398 w 520"/>
                  <a:gd name="T1" fmla="*/ 5 h 435"/>
                  <a:gd name="T2" fmla="*/ 485 w 520"/>
                  <a:gd name="T3" fmla="*/ 0 h 435"/>
                  <a:gd name="T4" fmla="*/ 520 w 520"/>
                  <a:gd name="T5" fmla="*/ 35 h 435"/>
                  <a:gd name="T6" fmla="*/ 497 w 520"/>
                  <a:gd name="T7" fmla="*/ 87 h 435"/>
                  <a:gd name="T8" fmla="*/ 428 w 520"/>
                  <a:gd name="T9" fmla="*/ 110 h 435"/>
                  <a:gd name="T10" fmla="*/ 365 w 520"/>
                  <a:gd name="T11" fmla="*/ 110 h 435"/>
                  <a:gd name="T12" fmla="*/ 272 w 520"/>
                  <a:gd name="T13" fmla="*/ 127 h 435"/>
                  <a:gd name="T14" fmla="*/ 168 w 520"/>
                  <a:gd name="T15" fmla="*/ 145 h 435"/>
                  <a:gd name="T16" fmla="*/ 87 w 520"/>
                  <a:gd name="T17" fmla="*/ 180 h 435"/>
                  <a:gd name="T18" fmla="*/ 63 w 520"/>
                  <a:gd name="T19" fmla="*/ 214 h 435"/>
                  <a:gd name="T20" fmla="*/ 70 w 520"/>
                  <a:gd name="T21" fmla="*/ 249 h 435"/>
                  <a:gd name="T22" fmla="*/ 115 w 520"/>
                  <a:gd name="T23" fmla="*/ 296 h 435"/>
                  <a:gd name="T24" fmla="*/ 202 w 520"/>
                  <a:gd name="T25" fmla="*/ 331 h 435"/>
                  <a:gd name="T26" fmla="*/ 306 w 520"/>
                  <a:gd name="T27" fmla="*/ 331 h 435"/>
                  <a:gd name="T28" fmla="*/ 382 w 520"/>
                  <a:gd name="T29" fmla="*/ 331 h 435"/>
                  <a:gd name="T30" fmla="*/ 468 w 520"/>
                  <a:gd name="T31" fmla="*/ 348 h 435"/>
                  <a:gd name="T32" fmla="*/ 450 w 520"/>
                  <a:gd name="T33" fmla="*/ 435 h 435"/>
                  <a:gd name="T34" fmla="*/ 330 w 520"/>
                  <a:gd name="T35" fmla="*/ 401 h 435"/>
                  <a:gd name="T36" fmla="*/ 290 w 520"/>
                  <a:gd name="T37" fmla="*/ 371 h 435"/>
                  <a:gd name="T38" fmla="*/ 208 w 520"/>
                  <a:gd name="T39" fmla="*/ 371 h 435"/>
                  <a:gd name="T40" fmla="*/ 70 w 520"/>
                  <a:gd name="T41" fmla="*/ 336 h 435"/>
                  <a:gd name="T42" fmla="*/ 12 w 520"/>
                  <a:gd name="T43" fmla="*/ 284 h 435"/>
                  <a:gd name="T44" fmla="*/ 0 w 520"/>
                  <a:gd name="T45" fmla="*/ 214 h 435"/>
                  <a:gd name="T46" fmla="*/ 46 w 520"/>
                  <a:gd name="T47" fmla="*/ 145 h 435"/>
                  <a:gd name="T48" fmla="*/ 202 w 520"/>
                  <a:gd name="T49" fmla="*/ 75 h 435"/>
                  <a:gd name="T50" fmla="*/ 340 w 520"/>
                  <a:gd name="T51" fmla="*/ 40 h 435"/>
                  <a:gd name="T52" fmla="*/ 398 w 520"/>
                  <a:gd name="T53" fmla="*/ 5 h 43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20"/>
                  <a:gd name="T82" fmla="*/ 0 h 435"/>
                  <a:gd name="T83" fmla="*/ 520 w 520"/>
                  <a:gd name="T84" fmla="*/ 435 h 435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20" h="435">
                    <a:moveTo>
                      <a:pt x="398" y="5"/>
                    </a:moveTo>
                    <a:lnTo>
                      <a:pt x="485" y="0"/>
                    </a:lnTo>
                    <a:lnTo>
                      <a:pt x="520" y="35"/>
                    </a:lnTo>
                    <a:lnTo>
                      <a:pt x="497" y="87"/>
                    </a:lnTo>
                    <a:lnTo>
                      <a:pt x="428" y="110"/>
                    </a:lnTo>
                    <a:lnTo>
                      <a:pt x="365" y="110"/>
                    </a:lnTo>
                    <a:lnTo>
                      <a:pt x="272" y="127"/>
                    </a:lnTo>
                    <a:lnTo>
                      <a:pt x="168" y="145"/>
                    </a:lnTo>
                    <a:lnTo>
                      <a:pt x="87" y="180"/>
                    </a:lnTo>
                    <a:lnTo>
                      <a:pt x="63" y="214"/>
                    </a:lnTo>
                    <a:lnTo>
                      <a:pt x="70" y="249"/>
                    </a:lnTo>
                    <a:lnTo>
                      <a:pt x="115" y="296"/>
                    </a:lnTo>
                    <a:lnTo>
                      <a:pt x="202" y="331"/>
                    </a:lnTo>
                    <a:lnTo>
                      <a:pt x="306" y="331"/>
                    </a:lnTo>
                    <a:lnTo>
                      <a:pt x="382" y="331"/>
                    </a:lnTo>
                    <a:lnTo>
                      <a:pt x="468" y="348"/>
                    </a:lnTo>
                    <a:lnTo>
                      <a:pt x="450" y="435"/>
                    </a:lnTo>
                    <a:lnTo>
                      <a:pt x="330" y="401"/>
                    </a:lnTo>
                    <a:lnTo>
                      <a:pt x="290" y="371"/>
                    </a:lnTo>
                    <a:lnTo>
                      <a:pt x="208" y="371"/>
                    </a:lnTo>
                    <a:lnTo>
                      <a:pt x="70" y="336"/>
                    </a:lnTo>
                    <a:lnTo>
                      <a:pt x="12" y="284"/>
                    </a:lnTo>
                    <a:lnTo>
                      <a:pt x="0" y="214"/>
                    </a:lnTo>
                    <a:lnTo>
                      <a:pt x="46" y="145"/>
                    </a:lnTo>
                    <a:lnTo>
                      <a:pt x="202" y="75"/>
                    </a:lnTo>
                    <a:lnTo>
                      <a:pt x="340" y="40"/>
                    </a:lnTo>
                    <a:lnTo>
                      <a:pt x="398" y="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60" name="Freeform 32">
                <a:extLst>
                  <a:ext uri="{FF2B5EF4-FFF2-40B4-BE49-F238E27FC236}">
                    <a16:creationId xmlns:a16="http://schemas.microsoft.com/office/drawing/2014/main" id="{BC93EFE7-B127-6986-F64C-50102EE94D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2" y="2923"/>
                <a:ext cx="383" cy="1160"/>
              </a:xfrm>
              <a:custGeom>
                <a:avLst/>
                <a:gdLst>
                  <a:gd name="T0" fmla="*/ 0 w 383"/>
                  <a:gd name="T1" fmla="*/ 0 h 1160"/>
                  <a:gd name="T2" fmla="*/ 99 w 383"/>
                  <a:gd name="T3" fmla="*/ 17 h 1160"/>
                  <a:gd name="T4" fmla="*/ 151 w 383"/>
                  <a:gd name="T5" fmla="*/ 103 h 1160"/>
                  <a:gd name="T6" fmla="*/ 203 w 383"/>
                  <a:gd name="T7" fmla="*/ 257 h 1160"/>
                  <a:gd name="T8" fmla="*/ 226 w 383"/>
                  <a:gd name="T9" fmla="*/ 451 h 1160"/>
                  <a:gd name="T10" fmla="*/ 226 w 383"/>
                  <a:gd name="T11" fmla="*/ 560 h 1160"/>
                  <a:gd name="T12" fmla="*/ 191 w 383"/>
                  <a:gd name="T13" fmla="*/ 696 h 1160"/>
                  <a:gd name="T14" fmla="*/ 134 w 383"/>
                  <a:gd name="T15" fmla="*/ 885 h 1160"/>
                  <a:gd name="T16" fmla="*/ 122 w 383"/>
                  <a:gd name="T17" fmla="*/ 937 h 1160"/>
                  <a:gd name="T18" fmla="*/ 139 w 383"/>
                  <a:gd name="T19" fmla="*/ 965 h 1160"/>
                  <a:gd name="T20" fmla="*/ 261 w 383"/>
                  <a:gd name="T21" fmla="*/ 1006 h 1160"/>
                  <a:gd name="T22" fmla="*/ 383 w 383"/>
                  <a:gd name="T23" fmla="*/ 1086 h 1160"/>
                  <a:gd name="T24" fmla="*/ 378 w 383"/>
                  <a:gd name="T25" fmla="*/ 1119 h 1160"/>
                  <a:gd name="T26" fmla="*/ 290 w 383"/>
                  <a:gd name="T27" fmla="*/ 1160 h 1160"/>
                  <a:gd name="T28" fmla="*/ 256 w 383"/>
                  <a:gd name="T29" fmla="*/ 1142 h 1160"/>
                  <a:gd name="T30" fmla="*/ 191 w 383"/>
                  <a:gd name="T31" fmla="*/ 1057 h 1160"/>
                  <a:gd name="T32" fmla="*/ 116 w 383"/>
                  <a:gd name="T33" fmla="*/ 1016 h 1160"/>
                  <a:gd name="T34" fmla="*/ 34 w 383"/>
                  <a:gd name="T35" fmla="*/ 988 h 1160"/>
                  <a:gd name="T36" fmla="*/ 29 w 383"/>
                  <a:gd name="T37" fmla="*/ 948 h 1160"/>
                  <a:gd name="T38" fmla="*/ 52 w 383"/>
                  <a:gd name="T39" fmla="*/ 868 h 1160"/>
                  <a:gd name="T40" fmla="*/ 116 w 383"/>
                  <a:gd name="T41" fmla="*/ 743 h 1160"/>
                  <a:gd name="T42" fmla="*/ 156 w 383"/>
                  <a:gd name="T43" fmla="*/ 594 h 1160"/>
                  <a:gd name="T44" fmla="*/ 156 w 383"/>
                  <a:gd name="T45" fmla="*/ 423 h 1160"/>
                  <a:gd name="T46" fmla="*/ 122 w 383"/>
                  <a:gd name="T47" fmla="*/ 274 h 1160"/>
                  <a:gd name="T48" fmla="*/ 47 w 383"/>
                  <a:gd name="T49" fmla="*/ 136 h 1160"/>
                  <a:gd name="T50" fmla="*/ 12 w 383"/>
                  <a:gd name="T51" fmla="*/ 63 h 1160"/>
                  <a:gd name="T52" fmla="*/ 0 w 383"/>
                  <a:gd name="T53" fmla="*/ 0 h 116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383"/>
                  <a:gd name="T82" fmla="*/ 0 h 1160"/>
                  <a:gd name="T83" fmla="*/ 383 w 383"/>
                  <a:gd name="T84" fmla="*/ 1160 h 1160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383" h="1160">
                    <a:moveTo>
                      <a:pt x="0" y="0"/>
                    </a:moveTo>
                    <a:lnTo>
                      <a:pt x="99" y="17"/>
                    </a:lnTo>
                    <a:lnTo>
                      <a:pt x="151" y="103"/>
                    </a:lnTo>
                    <a:lnTo>
                      <a:pt x="203" y="257"/>
                    </a:lnTo>
                    <a:lnTo>
                      <a:pt x="226" y="451"/>
                    </a:lnTo>
                    <a:lnTo>
                      <a:pt x="226" y="560"/>
                    </a:lnTo>
                    <a:lnTo>
                      <a:pt x="191" y="696"/>
                    </a:lnTo>
                    <a:lnTo>
                      <a:pt x="134" y="885"/>
                    </a:lnTo>
                    <a:lnTo>
                      <a:pt x="122" y="937"/>
                    </a:lnTo>
                    <a:lnTo>
                      <a:pt x="139" y="965"/>
                    </a:lnTo>
                    <a:lnTo>
                      <a:pt x="261" y="1006"/>
                    </a:lnTo>
                    <a:lnTo>
                      <a:pt x="383" y="1086"/>
                    </a:lnTo>
                    <a:lnTo>
                      <a:pt x="378" y="1119"/>
                    </a:lnTo>
                    <a:lnTo>
                      <a:pt x="290" y="1160"/>
                    </a:lnTo>
                    <a:lnTo>
                      <a:pt x="256" y="1142"/>
                    </a:lnTo>
                    <a:lnTo>
                      <a:pt x="191" y="1057"/>
                    </a:lnTo>
                    <a:lnTo>
                      <a:pt x="116" y="1016"/>
                    </a:lnTo>
                    <a:lnTo>
                      <a:pt x="34" y="988"/>
                    </a:lnTo>
                    <a:lnTo>
                      <a:pt x="29" y="948"/>
                    </a:lnTo>
                    <a:lnTo>
                      <a:pt x="52" y="868"/>
                    </a:lnTo>
                    <a:lnTo>
                      <a:pt x="116" y="743"/>
                    </a:lnTo>
                    <a:lnTo>
                      <a:pt x="156" y="594"/>
                    </a:lnTo>
                    <a:lnTo>
                      <a:pt x="156" y="423"/>
                    </a:lnTo>
                    <a:lnTo>
                      <a:pt x="122" y="274"/>
                    </a:lnTo>
                    <a:lnTo>
                      <a:pt x="47" y="136"/>
                    </a:lnTo>
                    <a:lnTo>
                      <a:pt x="12" y="6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61" name="Freeform 33">
                <a:extLst>
                  <a:ext uri="{FF2B5EF4-FFF2-40B4-BE49-F238E27FC236}">
                    <a16:creationId xmlns:a16="http://schemas.microsoft.com/office/drawing/2014/main" id="{4DFCA498-A84C-C73B-9AD5-64A6F70CC7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3" y="2919"/>
                <a:ext cx="461" cy="1027"/>
              </a:xfrm>
              <a:custGeom>
                <a:avLst/>
                <a:gdLst>
                  <a:gd name="T0" fmla="*/ 421 w 461"/>
                  <a:gd name="T1" fmla="*/ 0 h 1027"/>
                  <a:gd name="T2" fmla="*/ 449 w 461"/>
                  <a:gd name="T3" fmla="*/ 22 h 1027"/>
                  <a:gd name="T4" fmla="*/ 461 w 461"/>
                  <a:gd name="T5" fmla="*/ 91 h 1027"/>
                  <a:gd name="T6" fmla="*/ 439 w 461"/>
                  <a:gd name="T7" fmla="*/ 159 h 1027"/>
                  <a:gd name="T8" fmla="*/ 380 w 461"/>
                  <a:gd name="T9" fmla="*/ 245 h 1027"/>
                  <a:gd name="T10" fmla="*/ 315 w 461"/>
                  <a:gd name="T11" fmla="*/ 348 h 1027"/>
                  <a:gd name="T12" fmla="*/ 293 w 461"/>
                  <a:gd name="T13" fmla="*/ 462 h 1027"/>
                  <a:gd name="T14" fmla="*/ 310 w 461"/>
                  <a:gd name="T15" fmla="*/ 645 h 1027"/>
                  <a:gd name="T16" fmla="*/ 350 w 461"/>
                  <a:gd name="T17" fmla="*/ 868 h 1027"/>
                  <a:gd name="T18" fmla="*/ 380 w 461"/>
                  <a:gd name="T19" fmla="*/ 959 h 1027"/>
                  <a:gd name="T20" fmla="*/ 368 w 461"/>
                  <a:gd name="T21" fmla="*/ 987 h 1027"/>
                  <a:gd name="T22" fmla="*/ 298 w 461"/>
                  <a:gd name="T23" fmla="*/ 992 h 1027"/>
                  <a:gd name="T24" fmla="*/ 211 w 461"/>
                  <a:gd name="T25" fmla="*/ 969 h 1027"/>
                  <a:gd name="T26" fmla="*/ 134 w 461"/>
                  <a:gd name="T27" fmla="*/ 1004 h 1027"/>
                  <a:gd name="T28" fmla="*/ 87 w 461"/>
                  <a:gd name="T29" fmla="*/ 1027 h 1027"/>
                  <a:gd name="T30" fmla="*/ 53 w 461"/>
                  <a:gd name="T31" fmla="*/ 1022 h 1027"/>
                  <a:gd name="T32" fmla="*/ 0 w 461"/>
                  <a:gd name="T33" fmla="*/ 959 h 1027"/>
                  <a:gd name="T34" fmla="*/ 53 w 461"/>
                  <a:gd name="T35" fmla="*/ 936 h 1027"/>
                  <a:gd name="T36" fmla="*/ 187 w 461"/>
                  <a:gd name="T37" fmla="*/ 908 h 1027"/>
                  <a:gd name="T38" fmla="*/ 263 w 461"/>
                  <a:gd name="T39" fmla="*/ 936 h 1027"/>
                  <a:gd name="T40" fmla="*/ 315 w 461"/>
                  <a:gd name="T41" fmla="*/ 936 h 1027"/>
                  <a:gd name="T42" fmla="*/ 310 w 461"/>
                  <a:gd name="T43" fmla="*/ 890 h 1027"/>
                  <a:gd name="T44" fmla="*/ 258 w 461"/>
                  <a:gd name="T45" fmla="*/ 616 h 1027"/>
                  <a:gd name="T46" fmla="*/ 222 w 461"/>
                  <a:gd name="T47" fmla="*/ 456 h 1027"/>
                  <a:gd name="T48" fmla="*/ 228 w 461"/>
                  <a:gd name="T49" fmla="*/ 376 h 1027"/>
                  <a:gd name="T50" fmla="*/ 280 w 461"/>
                  <a:gd name="T51" fmla="*/ 227 h 1027"/>
                  <a:gd name="T52" fmla="*/ 333 w 461"/>
                  <a:gd name="T53" fmla="*/ 91 h 1027"/>
                  <a:gd name="T54" fmla="*/ 421 w 461"/>
                  <a:gd name="T55" fmla="*/ 0 h 1027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461"/>
                  <a:gd name="T85" fmla="*/ 0 h 1027"/>
                  <a:gd name="T86" fmla="*/ 461 w 461"/>
                  <a:gd name="T87" fmla="*/ 1027 h 1027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461" h="1027">
                    <a:moveTo>
                      <a:pt x="421" y="0"/>
                    </a:moveTo>
                    <a:lnTo>
                      <a:pt x="449" y="22"/>
                    </a:lnTo>
                    <a:lnTo>
                      <a:pt x="461" y="91"/>
                    </a:lnTo>
                    <a:lnTo>
                      <a:pt x="439" y="159"/>
                    </a:lnTo>
                    <a:lnTo>
                      <a:pt x="380" y="245"/>
                    </a:lnTo>
                    <a:lnTo>
                      <a:pt x="315" y="348"/>
                    </a:lnTo>
                    <a:lnTo>
                      <a:pt x="293" y="462"/>
                    </a:lnTo>
                    <a:lnTo>
                      <a:pt x="310" y="645"/>
                    </a:lnTo>
                    <a:lnTo>
                      <a:pt x="350" y="868"/>
                    </a:lnTo>
                    <a:lnTo>
                      <a:pt x="380" y="959"/>
                    </a:lnTo>
                    <a:lnTo>
                      <a:pt x="368" y="987"/>
                    </a:lnTo>
                    <a:lnTo>
                      <a:pt x="298" y="992"/>
                    </a:lnTo>
                    <a:lnTo>
                      <a:pt x="211" y="969"/>
                    </a:lnTo>
                    <a:lnTo>
                      <a:pt x="134" y="1004"/>
                    </a:lnTo>
                    <a:lnTo>
                      <a:pt x="87" y="1027"/>
                    </a:lnTo>
                    <a:lnTo>
                      <a:pt x="53" y="1022"/>
                    </a:lnTo>
                    <a:lnTo>
                      <a:pt x="0" y="959"/>
                    </a:lnTo>
                    <a:lnTo>
                      <a:pt x="53" y="936"/>
                    </a:lnTo>
                    <a:lnTo>
                      <a:pt x="187" y="908"/>
                    </a:lnTo>
                    <a:lnTo>
                      <a:pt x="263" y="936"/>
                    </a:lnTo>
                    <a:lnTo>
                      <a:pt x="315" y="936"/>
                    </a:lnTo>
                    <a:lnTo>
                      <a:pt x="310" y="890"/>
                    </a:lnTo>
                    <a:lnTo>
                      <a:pt x="258" y="616"/>
                    </a:lnTo>
                    <a:lnTo>
                      <a:pt x="222" y="456"/>
                    </a:lnTo>
                    <a:lnTo>
                      <a:pt x="228" y="376"/>
                    </a:lnTo>
                    <a:lnTo>
                      <a:pt x="280" y="227"/>
                    </a:lnTo>
                    <a:lnTo>
                      <a:pt x="333" y="91"/>
                    </a:lnTo>
                    <a:lnTo>
                      <a:pt x="42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p:grpSp>
        <p:sp>
          <p:nvSpPr>
            <p:cNvPr id="49" name="Freeform 34">
              <a:extLst>
                <a:ext uri="{FF2B5EF4-FFF2-40B4-BE49-F238E27FC236}">
                  <a16:creationId xmlns:a16="http://schemas.microsoft.com/office/drawing/2014/main" id="{5CD5DC83-0061-E23D-7440-FB09C7A15D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" y="1540"/>
              <a:ext cx="827" cy="563"/>
            </a:xfrm>
            <a:custGeom>
              <a:avLst/>
              <a:gdLst>
                <a:gd name="T0" fmla="*/ 0 w 827"/>
                <a:gd name="T1" fmla="*/ 139 h 563"/>
                <a:gd name="T2" fmla="*/ 108 w 827"/>
                <a:gd name="T3" fmla="*/ 18 h 563"/>
                <a:gd name="T4" fmla="*/ 160 w 827"/>
                <a:gd name="T5" fmla="*/ 75 h 563"/>
                <a:gd name="T6" fmla="*/ 213 w 827"/>
                <a:gd name="T7" fmla="*/ 110 h 563"/>
                <a:gd name="T8" fmla="*/ 269 w 827"/>
                <a:gd name="T9" fmla="*/ 110 h 563"/>
                <a:gd name="T10" fmla="*/ 327 w 827"/>
                <a:gd name="T11" fmla="*/ 52 h 563"/>
                <a:gd name="T12" fmla="*/ 396 w 827"/>
                <a:gd name="T13" fmla="*/ 5 h 563"/>
                <a:gd name="T14" fmla="*/ 477 w 827"/>
                <a:gd name="T15" fmla="*/ 0 h 563"/>
                <a:gd name="T16" fmla="*/ 563 w 827"/>
                <a:gd name="T17" fmla="*/ 35 h 563"/>
                <a:gd name="T18" fmla="*/ 620 w 827"/>
                <a:gd name="T19" fmla="*/ 87 h 563"/>
                <a:gd name="T20" fmla="*/ 648 w 827"/>
                <a:gd name="T21" fmla="*/ 157 h 563"/>
                <a:gd name="T22" fmla="*/ 654 w 827"/>
                <a:gd name="T23" fmla="*/ 249 h 563"/>
                <a:gd name="T24" fmla="*/ 671 w 827"/>
                <a:gd name="T25" fmla="*/ 331 h 563"/>
                <a:gd name="T26" fmla="*/ 718 w 827"/>
                <a:gd name="T27" fmla="*/ 371 h 563"/>
                <a:gd name="T28" fmla="*/ 774 w 827"/>
                <a:gd name="T29" fmla="*/ 389 h 563"/>
                <a:gd name="T30" fmla="*/ 827 w 827"/>
                <a:gd name="T31" fmla="*/ 401 h 563"/>
                <a:gd name="T32" fmla="*/ 786 w 827"/>
                <a:gd name="T33" fmla="*/ 563 h 563"/>
                <a:gd name="T34" fmla="*/ 654 w 827"/>
                <a:gd name="T35" fmla="*/ 540 h 563"/>
                <a:gd name="T36" fmla="*/ 517 w 827"/>
                <a:gd name="T37" fmla="*/ 493 h 563"/>
                <a:gd name="T38" fmla="*/ 407 w 827"/>
                <a:gd name="T39" fmla="*/ 441 h 563"/>
                <a:gd name="T40" fmla="*/ 286 w 827"/>
                <a:gd name="T41" fmla="*/ 389 h 563"/>
                <a:gd name="T42" fmla="*/ 160 w 827"/>
                <a:gd name="T43" fmla="*/ 331 h 563"/>
                <a:gd name="T44" fmla="*/ 57 w 827"/>
                <a:gd name="T45" fmla="*/ 209 h 563"/>
                <a:gd name="T46" fmla="*/ 0 w 827"/>
                <a:gd name="T47" fmla="*/ 139 h 56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827"/>
                <a:gd name="T73" fmla="*/ 0 h 563"/>
                <a:gd name="T74" fmla="*/ 827 w 827"/>
                <a:gd name="T75" fmla="*/ 563 h 56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827" h="563">
                  <a:moveTo>
                    <a:pt x="0" y="139"/>
                  </a:moveTo>
                  <a:lnTo>
                    <a:pt x="108" y="18"/>
                  </a:lnTo>
                  <a:lnTo>
                    <a:pt x="160" y="75"/>
                  </a:lnTo>
                  <a:lnTo>
                    <a:pt x="213" y="110"/>
                  </a:lnTo>
                  <a:lnTo>
                    <a:pt x="269" y="110"/>
                  </a:lnTo>
                  <a:lnTo>
                    <a:pt x="327" y="52"/>
                  </a:lnTo>
                  <a:lnTo>
                    <a:pt x="396" y="5"/>
                  </a:lnTo>
                  <a:lnTo>
                    <a:pt x="477" y="0"/>
                  </a:lnTo>
                  <a:lnTo>
                    <a:pt x="563" y="35"/>
                  </a:lnTo>
                  <a:lnTo>
                    <a:pt x="620" y="87"/>
                  </a:lnTo>
                  <a:lnTo>
                    <a:pt x="648" y="157"/>
                  </a:lnTo>
                  <a:lnTo>
                    <a:pt x="654" y="249"/>
                  </a:lnTo>
                  <a:lnTo>
                    <a:pt x="671" y="331"/>
                  </a:lnTo>
                  <a:lnTo>
                    <a:pt x="718" y="371"/>
                  </a:lnTo>
                  <a:lnTo>
                    <a:pt x="774" y="389"/>
                  </a:lnTo>
                  <a:lnTo>
                    <a:pt x="827" y="401"/>
                  </a:lnTo>
                  <a:lnTo>
                    <a:pt x="786" y="563"/>
                  </a:lnTo>
                  <a:lnTo>
                    <a:pt x="654" y="540"/>
                  </a:lnTo>
                  <a:lnTo>
                    <a:pt x="517" y="493"/>
                  </a:lnTo>
                  <a:lnTo>
                    <a:pt x="407" y="441"/>
                  </a:lnTo>
                  <a:lnTo>
                    <a:pt x="286" y="389"/>
                  </a:lnTo>
                  <a:lnTo>
                    <a:pt x="160" y="331"/>
                  </a:lnTo>
                  <a:lnTo>
                    <a:pt x="57" y="209"/>
                  </a:lnTo>
                  <a:lnTo>
                    <a:pt x="0" y="139"/>
                  </a:lnTo>
                  <a:close/>
                </a:path>
              </a:pathLst>
            </a:custGeom>
            <a:solidFill>
              <a:srgbClr val="063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0" name="Freeform 35">
              <a:extLst>
                <a:ext uri="{FF2B5EF4-FFF2-40B4-BE49-F238E27FC236}">
                  <a16:creationId xmlns:a16="http://schemas.microsoft.com/office/drawing/2014/main" id="{7DDF7AA6-E655-E982-EADC-E5253C6E30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4" y="1513"/>
              <a:ext cx="856" cy="606"/>
            </a:xfrm>
            <a:custGeom>
              <a:avLst/>
              <a:gdLst>
                <a:gd name="T0" fmla="*/ 75 w 856"/>
                <a:gd name="T1" fmla="*/ 266 h 606"/>
                <a:gd name="T2" fmla="*/ 172 w 856"/>
                <a:gd name="T3" fmla="*/ 363 h 606"/>
                <a:gd name="T4" fmla="*/ 304 w 856"/>
                <a:gd name="T5" fmla="*/ 428 h 606"/>
                <a:gd name="T6" fmla="*/ 489 w 856"/>
                <a:gd name="T7" fmla="*/ 513 h 606"/>
                <a:gd name="T8" fmla="*/ 615 w 856"/>
                <a:gd name="T9" fmla="*/ 566 h 606"/>
                <a:gd name="T10" fmla="*/ 816 w 856"/>
                <a:gd name="T11" fmla="*/ 606 h 606"/>
                <a:gd name="T12" fmla="*/ 856 w 856"/>
                <a:gd name="T13" fmla="*/ 393 h 606"/>
                <a:gd name="T14" fmla="*/ 804 w 856"/>
                <a:gd name="T15" fmla="*/ 393 h 606"/>
                <a:gd name="T16" fmla="*/ 753 w 856"/>
                <a:gd name="T17" fmla="*/ 363 h 606"/>
                <a:gd name="T18" fmla="*/ 695 w 856"/>
                <a:gd name="T19" fmla="*/ 323 h 606"/>
                <a:gd name="T20" fmla="*/ 695 w 856"/>
                <a:gd name="T21" fmla="*/ 243 h 606"/>
                <a:gd name="T22" fmla="*/ 660 w 856"/>
                <a:gd name="T23" fmla="*/ 116 h 606"/>
                <a:gd name="T24" fmla="*/ 597 w 856"/>
                <a:gd name="T25" fmla="*/ 46 h 606"/>
                <a:gd name="T26" fmla="*/ 505 w 856"/>
                <a:gd name="T27" fmla="*/ 0 h 606"/>
                <a:gd name="T28" fmla="*/ 391 w 856"/>
                <a:gd name="T29" fmla="*/ 12 h 606"/>
                <a:gd name="T30" fmla="*/ 321 w 856"/>
                <a:gd name="T31" fmla="*/ 53 h 606"/>
                <a:gd name="T32" fmla="*/ 286 w 856"/>
                <a:gd name="T33" fmla="*/ 98 h 606"/>
                <a:gd name="T34" fmla="*/ 253 w 856"/>
                <a:gd name="T35" fmla="*/ 121 h 606"/>
                <a:gd name="T36" fmla="*/ 218 w 856"/>
                <a:gd name="T37" fmla="*/ 116 h 606"/>
                <a:gd name="T38" fmla="*/ 166 w 856"/>
                <a:gd name="T39" fmla="*/ 63 h 606"/>
                <a:gd name="T40" fmla="*/ 132 w 856"/>
                <a:gd name="T41" fmla="*/ 0 h 606"/>
                <a:gd name="T42" fmla="*/ 103 w 856"/>
                <a:gd name="T43" fmla="*/ 30 h 606"/>
                <a:gd name="T44" fmla="*/ 0 w 856"/>
                <a:gd name="T45" fmla="*/ 150 h 606"/>
                <a:gd name="T46" fmla="*/ 5 w 856"/>
                <a:gd name="T47" fmla="*/ 178 h 606"/>
                <a:gd name="T48" fmla="*/ 17 w 856"/>
                <a:gd name="T49" fmla="*/ 191 h 606"/>
                <a:gd name="T50" fmla="*/ 120 w 856"/>
                <a:gd name="T51" fmla="*/ 81 h 606"/>
                <a:gd name="T52" fmla="*/ 172 w 856"/>
                <a:gd name="T53" fmla="*/ 133 h 606"/>
                <a:gd name="T54" fmla="*/ 206 w 856"/>
                <a:gd name="T55" fmla="*/ 168 h 606"/>
                <a:gd name="T56" fmla="*/ 253 w 856"/>
                <a:gd name="T57" fmla="*/ 168 h 606"/>
                <a:gd name="T58" fmla="*/ 286 w 856"/>
                <a:gd name="T59" fmla="*/ 156 h 606"/>
                <a:gd name="T60" fmla="*/ 339 w 856"/>
                <a:gd name="T61" fmla="*/ 116 h 606"/>
                <a:gd name="T62" fmla="*/ 367 w 856"/>
                <a:gd name="T63" fmla="*/ 70 h 606"/>
                <a:gd name="T64" fmla="*/ 442 w 856"/>
                <a:gd name="T65" fmla="*/ 46 h 606"/>
                <a:gd name="T66" fmla="*/ 505 w 856"/>
                <a:gd name="T67" fmla="*/ 53 h 606"/>
                <a:gd name="T68" fmla="*/ 562 w 856"/>
                <a:gd name="T69" fmla="*/ 87 h 606"/>
                <a:gd name="T70" fmla="*/ 615 w 856"/>
                <a:gd name="T71" fmla="*/ 138 h 606"/>
                <a:gd name="T72" fmla="*/ 643 w 856"/>
                <a:gd name="T73" fmla="*/ 203 h 606"/>
                <a:gd name="T74" fmla="*/ 643 w 856"/>
                <a:gd name="T75" fmla="*/ 260 h 606"/>
                <a:gd name="T76" fmla="*/ 643 w 856"/>
                <a:gd name="T77" fmla="*/ 323 h 606"/>
                <a:gd name="T78" fmla="*/ 666 w 856"/>
                <a:gd name="T79" fmla="*/ 375 h 606"/>
                <a:gd name="T80" fmla="*/ 730 w 856"/>
                <a:gd name="T81" fmla="*/ 410 h 606"/>
                <a:gd name="T82" fmla="*/ 804 w 856"/>
                <a:gd name="T83" fmla="*/ 444 h 606"/>
                <a:gd name="T84" fmla="*/ 770 w 856"/>
                <a:gd name="T85" fmla="*/ 554 h 606"/>
                <a:gd name="T86" fmla="*/ 580 w 856"/>
                <a:gd name="T87" fmla="*/ 503 h 606"/>
                <a:gd name="T88" fmla="*/ 454 w 856"/>
                <a:gd name="T89" fmla="*/ 450 h 606"/>
                <a:gd name="T90" fmla="*/ 339 w 856"/>
                <a:gd name="T91" fmla="*/ 416 h 606"/>
                <a:gd name="T92" fmla="*/ 241 w 856"/>
                <a:gd name="T93" fmla="*/ 363 h 606"/>
                <a:gd name="T94" fmla="*/ 120 w 856"/>
                <a:gd name="T95" fmla="*/ 266 h 606"/>
                <a:gd name="T96" fmla="*/ 34 w 856"/>
                <a:gd name="T97" fmla="*/ 173 h 606"/>
                <a:gd name="T98" fmla="*/ 22 w 856"/>
                <a:gd name="T99" fmla="*/ 185 h 606"/>
                <a:gd name="T100" fmla="*/ 75 w 856"/>
                <a:gd name="T101" fmla="*/ 266 h 60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856"/>
                <a:gd name="T154" fmla="*/ 0 h 606"/>
                <a:gd name="T155" fmla="*/ 856 w 856"/>
                <a:gd name="T156" fmla="*/ 606 h 60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856" h="606">
                  <a:moveTo>
                    <a:pt x="75" y="266"/>
                  </a:moveTo>
                  <a:lnTo>
                    <a:pt x="172" y="363"/>
                  </a:lnTo>
                  <a:lnTo>
                    <a:pt x="304" y="428"/>
                  </a:lnTo>
                  <a:lnTo>
                    <a:pt x="489" y="513"/>
                  </a:lnTo>
                  <a:lnTo>
                    <a:pt x="615" y="566"/>
                  </a:lnTo>
                  <a:lnTo>
                    <a:pt x="816" y="606"/>
                  </a:lnTo>
                  <a:lnTo>
                    <a:pt x="856" y="393"/>
                  </a:lnTo>
                  <a:lnTo>
                    <a:pt x="804" y="393"/>
                  </a:lnTo>
                  <a:lnTo>
                    <a:pt x="753" y="363"/>
                  </a:lnTo>
                  <a:lnTo>
                    <a:pt x="695" y="323"/>
                  </a:lnTo>
                  <a:lnTo>
                    <a:pt x="695" y="243"/>
                  </a:lnTo>
                  <a:lnTo>
                    <a:pt x="660" y="116"/>
                  </a:lnTo>
                  <a:lnTo>
                    <a:pt x="597" y="46"/>
                  </a:lnTo>
                  <a:lnTo>
                    <a:pt x="505" y="0"/>
                  </a:lnTo>
                  <a:lnTo>
                    <a:pt x="391" y="12"/>
                  </a:lnTo>
                  <a:lnTo>
                    <a:pt x="321" y="53"/>
                  </a:lnTo>
                  <a:lnTo>
                    <a:pt x="286" y="98"/>
                  </a:lnTo>
                  <a:lnTo>
                    <a:pt x="253" y="121"/>
                  </a:lnTo>
                  <a:lnTo>
                    <a:pt x="218" y="116"/>
                  </a:lnTo>
                  <a:lnTo>
                    <a:pt x="166" y="63"/>
                  </a:lnTo>
                  <a:lnTo>
                    <a:pt x="132" y="0"/>
                  </a:lnTo>
                  <a:lnTo>
                    <a:pt x="103" y="30"/>
                  </a:lnTo>
                  <a:lnTo>
                    <a:pt x="0" y="150"/>
                  </a:lnTo>
                  <a:lnTo>
                    <a:pt x="5" y="178"/>
                  </a:lnTo>
                  <a:lnTo>
                    <a:pt x="17" y="191"/>
                  </a:lnTo>
                  <a:lnTo>
                    <a:pt x="120" y="81"/>
                  </a:lnTo>
                  <a:lnTo>
                    <a:pt x="172" y="133"/>
                  </a:lnTo>
                  <a:lnTo>
                    <a:pt x="206" y="168"/>
                  </a:lnTo>
                  <a:lnTo>
                    <a:pt x="253" y="168"/>
                  </a:lnTo>
                  <a:lnTo>
                    <a:pt x="286" y="156"/>
                  </a:lnTo>
                  <a:lnTo>
                    <a:pt x="339" y="116"/>
                  </a:lnTo>
                  <a:lnTo>
                    <a:pt x="367" y="70"/>
                  </a:lnTo>
                  <a:lnTo>
                    <a:pt x="442" y="46"/>
                  </a:lnTo>
                  <a:lnTo>
                    <a:pt x="505" y="53"/>
                  </a:lnTo>
                  <a:lnTo>
                    <a:pt x="562" y="87"/>
                  </a:lnTo>
                  <a:lnTo>
                    <a:pt x="615" y="138"/>
                  </a:lnTo>
                  <a:lnTo>
                    <a:pt x="643" y="203"/>
                  </a:lnTo>
                  <a:lnTo>
                    <a:pt x="643" y="260"/>
                  </a:lnTo>
                  <a:lnTo>
                    <a:pt x="643" y="323"/>
                  </a:lnTo>
                  <a:lnTo>
                    <a:pt x="666" y="375"/>
                  </a:lnTo>
                  <a:lnTo>
                    <a:pt x="730" y="410"/>
                  </a:lnTo>
                  <a:lnTo>
                    <a:pt x="804" y="444"/>
                  </a:lnTo>
                  <a:lnTo>
                    <a:pt x="770" y="554"/>
                  </a:lnTo>
                  <a:lnTo>
                    <a:pt x="580" y="503"/>
                  </a:lnTo>
                  <a:lnTo>
                    <a:pt x="454" y="450"/>
                  </a:lnTo>
                  <a:lnTo>
                    <a:pt x="339" y="416"/>
                  </a:lnTo>
                  <a:lnTo>
                    <a:pt x="241" y="363"/>
                  </a:lnTo>
                  <a:lnTo>
                    <a:pt x="120" y="266"/>
                  </a:lnTo>
                  <a:lnTo>
                    <a:pt x="34" y="173"/>
                  </a:lnTo>
                  <a:lnTo>
                    <a:pt x="22" y="185"/>
                  </a:lnTo>
                  <a:lnTo>
                    <a:pt x="75" y="26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1" name="Oval 36">
              <a:extLst>
                <a:ext uri="{FF2B5EF4-FFF2-40B4-BE49-F238E27FC236}">
                  <a16:creationId xmlns:a16="http://schemas.microsoft.com/office/drawing/2014/main" id="{B784A464-D3D1-9E75-270A-28A45D078AE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79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2" name="Oval 37">
              <a:extLst>
                <a:ext uri="{FF2B5EF4-FFF2-40B4-BE49-F238E27FC236}">
                  <a16:creationId xmlns:a16="http://schemas.microsoft.com/office/drawing/2014/main" id="{02845DCA-85E8-2175-AAEB-D159587ABAE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810" y="1913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3" name="Oval 38">
              <a:extLst>
                <a:ext uri="{FF2B5EF4-FFF2-40B4-BE49-F238E27FC236}">
                  <a16:creationId xmlns:a16="http://schemas.microsoft.com/office/drawing/2014/main" id="{2AA0C834-E993-EC1B-D85E-8668AE2F128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74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4" name="Oval 39">
              <a:extLst>
                <a:ext uri="{FF2B5EF4-FFF2-40B4-BE49-F238E27FC236}">
                  <a16:creationId xmlns:a16="http://schemas.microsoft.com/office/drawing/2014/main" id="{51D7A113-7448-2D2C-95D4-9A93AAECDF1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760" y="1913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5" name="Oval 40">
              <a:extLst>
                <a:ext uri="{FF2B5EF4-FFF2-40B4-BE49-F238E27FC236}">
                  <a16:creationId xmlns:a16="http://schemas.microsoft.com/office/drawing/2014/main" id="{1016F18C-F021-6B6B-F20F-98DC7DB691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7" y="2089"/>
              <a:ext cx="198" cy="8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lIns="274320" rIns="274320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62" name="Oval 61">
            <a:extLst>
              <a:ext uri="{FF2B5EF4-FFF2-40B4-BE49-F238E27FC236}">
                <a16:creationId xmlns:a16="http://schemas.microsoft.com/office/drawing/2014/main" id="{058511E9-2EC2-2E13-596F-541ED3124699}"/>
              </a:ext>
            </a:extLst>
          </p:cNvPr>
          <p:cNvSpPr/>
          <p:nvPr/>
        </p:nvSpPr>
        <p:spPr bwMode="auto">
          <a:xfrm>
            <a:off x="3240186" y="2124164"/>
            <a:ext cx="341214" cy="461665"/>
          </a:xfrm>
          <a:prstGeom prst="ellipse">
            <a:avLst/>
          </a:prstGeom>
          <a:noFill/>
          <a:ln w="3810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D0202098-0EC0-0E76-7056-338B69F582B2}"/>
              </a:ext>
            </a:extLst>
          </p:cNvPr>
          <p:cNvSpPr/>
          <p:nvPr/>
        </p:nvSpPr>
        <p:spPr bwMode="auto">
          <a:xfrm>
            <a:off x="2209800" y="2191328"/>
            <a:ext cx="429492" cy="461665"/>
          </a:xfrm>
          <a:prstGeom prst="ellipse">
            <a:avLst/>
          </a:prstGeom>
          <a:noFill/>
          <a:ln w="3810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84321" name="Oval 184320">
            <a:extLst>
              <a:ext uri="{FF2B5EF4-FFF2-40B4-BE49-F238E27FC236}">
                <a16:creationId xmlns:a16="http://schemas.microsoft.com/office/drawing/2014/main" id="{FEF5C67C-BC23-1DB1-CAE5-088FFDFD8147}"/>
              </a:ext>
            </a:extLst>
          </p:cNvPr>
          <p:cNvSpPr/>
          <p:nvPr/>
        </p:nvSpPr>
        <p:spPr bwMode="auto">
          <a:xfrm>
            <a:off x="1946256" y="1143000"/>
            <a:ext cx="598820" cy="461665"/>
          </a:xfrm>
          <a:prstGeom prst="ellipse">
            <a:avLst/>
          </a:prstGeom>
          <a:noFill/>
          <a:ln w="3810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8DED22A-9F43-1DFA-C203-8E001D8DE15F}"/>
              </a:ext>
            </a:extLst>
          </p:cNvPr>
          <p:cNvSpPr txBox="1"/>
          <p:nvPr/>
        </p:nvSpPr>
        <p:spPr>
          <a:xfrm>
            <a:off x="2656840" y="2869536"/>
            <a:ext cx="4294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chemeClr val="accent2"/>
                </a:solidFill>
              </a:rPr>
              <a:t>?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3416472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84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84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5" grpId="0"/>
      <p:bldP spid="37" grpId="0" animBg="1"/>
      <p:bldP spid="37" grpId="1" animBg="1"/>
      <p:bldP spid="38" grpId="0" animBg="1"/>
      <p:bldP spid="38" grpId="1" animBg="1"/>
      <p:bldP spid="41" grpId="0" animBg="1"/>
      <p:bldP spid="41" grpId="1" animBg="1"/>
      <p:bldP spid="43" grpId="0" animBg="1"/>
      <p:bldP spid="43" grpId="1" animBg="1"/>
      <p:bldP spid="62" grpId="0" animBg="1"/>
      <p:bldP spid="62" grpId="1" animBg="1"/>
      <p:bldP spid="63" grpId="0" animBg="1"/>
      <p:bldP spid="63" grpId="1" animBg="1"/>
      <p:bldP spid="184321" grpId="0" animBg="1"/>
      <p:bldP spid="29" grpId="0"/>
      <p:bldP spid="29" grpId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Proofs</a:t>
            </a:r>
            <a:endParaRPr lang="en-CA" altLang="en-US" dirty="0">
              <a:cs typeface="Times New Roman" pitchFamily="18" charset="0"/>
            </a:endParaRPr>
          </a:p>
        </p:txBody>
      </p:sp>
      <p:sp>
        <p:nvSpPr>
          <p:cNvPr id="34" name="AutoShape 8">
            <a:extLst>
              <a:ext uri="{FF2B5EF4-FFF2-40B4-BE49-F238E27FC236}">
                <a16:creationId xmlns:a16="http://schemas.microsoft.com/office/drawing/2014/main" id="{78302430-6396-46AC-D7EE-89893F614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601" y="1752600"/>
            <a:ext cx="7951599" cy="4953000"/>
          </a:xfrm>
          <a:prstGeom prst="wedgeRectCallout">
            <a:avLst>
              <a:gd name="adj1" fmla="val -53911"/>
              <a:gd name="adj2" fmla="val 31279"/>
            </a:avLst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2400" dirty="0">
                <a:solidFill>
                  <a:srgbClr val="FFFF00"/>
                </a:solidFill>
              </a:rPr>
              <a:t>Proving </a:t>
            </a:r>
            <a:r>
              <a:rPr lang="en-US" altLang="en-US" sz="2400" dirty="0">
                <a:solidFill>
                  <a:srgbClr val="FFC000"/>
                </a:solidFill>
              </a:rPr>
              <a:t>3n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</a:rPr>
              <a:t>+7n+5 = </a:t>
            </a:r>
            <a:r>
              <a:rPr lang="en-US" altLang="en-US" sz="2400" dirty="0">
                <a:solidFill>
                  <a:srgbClr val="FFC000"/>
                </a:solidFill>
                <a:cs typeface="Times New Roman" pitchFamily="18" charset="0"/>
              </a:rPr>
              <a:t>O(</a:t>
            </a:r>
            <a:r>
              <a:rPr lang="en-US" altLang="en-US" sz="2400" dirty="0">
                <a:solidFill>
                  <a:srgbClr val="FFC000"/>
                </a:solidFill>
              </a:rPr>
              <a:t>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  <a:cs typeface="Times New Roman" pitchFamily="18" charset="0"/>
              </a:rPr>
              <a:t>)</a:t>
            </a:r>
            <a:endParaRPr lang="en-US" altLang="en-US" sz="2400" dirty="0">
              <a:solidFill>
                <a:srgbClr val="FFC000"/>
              </a:solidFill>
            </a:endParaRPr>
          </a:p>
          <a:p>
            <a:pPr marL="457200" lvl="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solidFill>
                  <a:srgbClr val="FFFFFF"/>
                </a:solidFill>
              </a:rPr>
              <a:t>Need: </a:t>
            </a:r>
            <a:r>
              <a:rPr lang="en-US" altLang="en-US" sz="2400" dirty="0">
                <a:solidFill>
                  <a:srgbClr val="FFC000"/>
                </a:solidFill>
              </a:rPr>
              <a:t>3n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</a:rPr>
              <a:t>+7n+5</a:t>
            </a:r>
            <a:r>
              <a:rPr lang="en-US" altLang="en-US" sz="2400" dirty="0">
                <a:solidFill>
                  <a:schemeClr val="accent2"/>
                </a:solidFill>
              </a:rPr>
              <a:t> 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 </a:t>
            </a:r>
            <a:r>
              <a:rPr lang="en-US" altLang="en-US" sz="2400" dirty="0">
                <a:solidFill>
                  <a:srgbClr val="00FFFF"/>
                </a:solidFill>
              </a:rPr>
              <a:t>c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2</a:t>
            </a:r>
            <a:r>
              <a:rPr lang="en-US" altLang="en-US" sz="2400" baseline="-25000" dirty="0">
                <a:solidFill>
                  <a:srgbClr val="00FFFF"/>
                </a:solidFill>
                <a:latin typeface="Symbol" pitchFamily="18" charset="2"/>
              </a:rPr>
              <a:t>$ </a:t>
            </a:r>
            <a:r>
              <a:rPr lang="en-US" altLang="en-US" sz="2400" dirty="0">
                <a:solidFill>
                  <a:srgbClr val="FFC000"/>
                </a:solidFill>
              </a:rPr>
              <a:t>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 </a:t>
            </a: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solidFill>
                  <a:srgbClr val="FFFFFF"/>
                </a:solidFill>
              </a:rPr>
              <a:t>Let </a:t>
            </a:r>
            <a:r>
              <a:rPr lang="en-US" altLang="en-US" sz="2400" dirty="0">
                <a:solidFill>
                  <a:srgbClr val="00FFFF"/>
                </a:solidFill>
              </a:rPr>
              <a:t>c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2</a:t>
            </a:r>
            <a:r>
              <a:rPr lang="en-US" altLang="en-US" sz="2400" baseline="-25000" dirty="0">
                <a:solidFill>
                  <a:srgbClr val="00FFFF"/>
                </a:solidFill>
                <a:latin typeface="Symbol" pitchFamily="18" charset="2"/>
              </a:rPr>
              <a:t>$</a:t>
            </a:r>
            <a:r>
              <a:rPr lang="en-US" altLang="en-US" sz="2400" dirty="0">
                <a:solidFill>
                  <a:srgbClr val="FFC000"/>
                </a:solidFill>
              </a:rPr>
              <a:t> </a:t>
            </a:r>
            <a:r>
              <a:rPr lang="en-US" altLang="en-US" sz="2400" dirty="0">
                <a:solidFill>
                  <a:srgbClr val="FFFFFF"/>
                </a:solidFill>
              </a:rPr>
              <a:t>be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en-US" altLang="en-US" sz="2400" dirty="0">
              <a:solidFill>
                <a:srgbClr val="FFFFFF"/>
              </a:solidFill>
            </a:endParaRPr>
          </a:p>
        </p:txBody>
      </p:sp>
      <p:pic>
        <p:nvPicPr>
          <p:cNvPr id="42" name="Picture 41" descr="&lt;strong&gt;Clipart&lt;/strong&gt; - Beautiful Black &lt;strong&gt;Woman&lt;/strong&gt;">
            <a:extLst>
              <a:ext uri="{FF2B5EF4-FFF2-40B4-BE49-F238E27FC236}">
                <a16:creationId xmlns:a16="http://schemas.microsoft.com/office/drawing/2014/main" id="{521D41CF-865E-8631-5FAF-FB04586AFA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3" y="5964296"/>
            <a:ext cx="723850" cy="741304"/>
          </a:xfrm>
          <a:prstGeom prst="rect">
            <a:avLst/>
          </a:prstGeom>
        </p:spPr>
      </p:pic>
      <p:grpSp>
        <p:nvGrpSpPr>
          <p:cNvPr id="2" name="Group 26">
            <a:extLst>
              <a:ext uri="{FF2B5EF4-FFF2-40B4-BE49-F238E27FC236}">
                <a16:creationId xmlns:a16="http://schemas.microsoft.com/office/drawing/2014/main" id="{EB66576C-FA0E-4C98-6D32-CDDC249549DE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441547" y="2503235"/>
            <a:ext cx="344297" cy="580285"/>
            <a:chOff x="2308" y="1513"/>
            <a:chExt cx="1162" cy="2570"/>
          </a:xfrm>
        </p:grpSpPr>
        <p:grpSp>
          <p:nvGrpSpPr>
            <p:cNvPr id="3" name="Group 27">
              <a:extLst>
                <a:ext uri="{FF2B5EF4-FFF2-40B4-BE49-F238E27FC236}">
                  <a16:creationId xmlns:a16="http://schemas.microsoft.com/office/drawing/2014/main" id="{E9F036BB-E099-F4AC-F5E6-D6D87B05397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08" y="1740"/>
              <a:ext cx="957" cy="2343"/>
              <a:chOff x="2308" y="1740"/>
              <a:chExt cx="957" cy="2343"/>
            </a:xfrm>
          </p:grpSpPr>
          <p:sp>
            <p:nvSpPr>
              <p:cNvPr id="11" name="Freeform 28">
                <a:extLst>
                  <a:ext uri="{FF2B5EF4-FFF2-40B4-BE49-F238E27FC236}">
                    <a16:creationId xmlns:a16="http://schemas.microsoft.com/office/drawing/2014/main" id="{9A7D16DF-64EF-866F-4E6D-1CD4D36EEA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3" y="1740"/>
                <a:ext cx="432" cy="485"/>
              </a:xfrm>
              <a:custGeom>
                <a:avLst/>
                <a:gdLst>
                  <a:gd name="T0" fmla="*/ 123 w 432"/>
                  <a:gd name="T1" fmla="*/ 206 h 485"/>
                  <a:gd name="T2" fmla="*/ 159 w 432"/>
                  <a:gd name="T3" fmla="*/ 53 h 485"/>
                  <a:gd name="T4" fmla="*/ 248 w 432"/>
                  <a:gd name="T5" fmla="*/ 0 h 485"/>
                  <a:gd name="T6" fmla="*/ 335 w 432"/>
                  <a:gd name="T7" fmla="*/ 0 h 485"/>
                  <a:gd name="T8" fmla="*/ 388 w 432"/>
                  <a:gd name="T9" fmla="*/ 53 h 485"/>
                  <a:gd name="T10" fmla="*/ 432 w 432"/>
                  <a:gd name="T11" fmla="*/ 215 h 485"/>
                  <a:gd name="T12" fmla="*/ 415 w 432"/>
                  <a:gd name="T13" fmla="*/ 349 h 485"/>
                  <a:gd name="T14" fmla="*/ 379 w 432"/>
                  <a:gd name="T15" fmla="*/ 458 h 485"/>
                  <a:gd name="T16" fmla="*/ 309 w 432"/>
                  <a:gd name="T17" fmla="*/ 485 h 485"/>
                  <a:gd name="T18" fmla="*/ 221 w 432"/>
                  <a:gd name="T19" fmla="*/ 475 h 485"/>
                  <a:gd name="T20" fmla="*/ 132 w 432"/>
                  <a:gd name="T21" fmla="*/ 368 h 485"/>
                  <a:gd name="T22" fmla="*/ 123 w 432"/>
                  <a:gd name="T23" fmla="*/ 288 h 485"/>
                  <a:gd name="T24" fmla="*/ 0 w 432"/>
                  <a:gd name="T25" fmla="*/ 242 h 485"/>
                  <a:gd name="T26" fmla="*/ 0 w 432"/>
                  <a:gd name="T27" fmla="*/ 189 h 485"/>
                  <a:gd name="T28" fmla="*/ 123 w 432"/>
                  <a:gd name="T29" fmla="*/ 206 h 48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432"/>
                  <a:gd name="T46" fmla="*/ 0 h 485"/>
                  <a:gd name="T47" fmla="*/ 432 w 432"/>
                  <a:gd name="T48" fmla="*/ 485 h 485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432" h="485">
                    <a:moveTo>
                      <a:pt x="123" y="206"/>
                    </a:moveTo>
                    <a:lnTo>
                      <a:pt x="159" y="53"/>
                    </a:lnTo>
                    <a:lnTo>
                      <a:pt x="248" y="0"/>
                    </a:lnTo>
                    <a:lnTo>
                      <a:pt x="335" y="0"/>
                    </a:lnTo>
                    <a:lnTo>
                      <a:pt x="388" y="53"/>
                    </a:lnTo>
                    <a:lnTo>
                      <a:pt x="432" y="215"/>
                    </a:lnTo>
                    <a:lnTo>
                      <a:pt x="415" y="349"/>
                    </a:lnTo>
                    <a:lnTo>
                      <a:pt x="379" y="458"/>
                    </a:lnTo>
                    <a:lnTo>
                      <a:pt x="309" y="485"/>
                    </a:lnTo>
                    <a:lnTo>
                      <a:pt x="221" y="475"/>
                    </a:lnTo>
                    <a:lnTo>
                      <a:pt x="132" y="368"/>
                    </a:lnTo>
                    <a:lnTo>
                      <a:pt x="123" y="288"/>
                    </a:lnTo>
                    <a:lnTo>
                      <a:pt x="0" y="242"/>
                    </a:lnTo>
                    <a:lnTo>
                      <a:pt x="0" y="189"/>
                    </a:lnTo>
                    <a:lnTo>
                      <a:pt x="123" y="20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2" name="Freeform 29">
                <a:extLst>
                  <a:ext uri="{FF2B5EF4-FFF2-40B4-BE49-F238E27FC236}">
                    <a16:creationId xmlns:a16="http://schemas.microsoft.com/office/drawing/2014/main" id="{555AE192-31DA-FE93-7B3A-ADBE673747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3" y="2253"/>
                <a:ext cx="500" cy="828"/>
              </a:xfrm>
              <a:custGeom>
                <a:avLst/>
                <a:gdLst>
                  <a:gd name="T0" fmla="*/ 41 w 500"/>
                  <a:gd name="T1" fmla="*/ 173 h 828"/>
                  <a:gd name="T2" fmla="*/ 163 w 500"/>
                  <a:gd name="T3" fmla="*/ 35 h 828"/>
                  <a:gd name="T4" fmla="*/ 232 w 500"/>
                  <a:gd name="T5" fmla="*/ 0 h 828"/>
                  <a:gd name="T6" fmla="*/ 366 w 500"/>
                  <a:gd name="T7" fmla="*/ 5 h 828"/>
                  <a:gd name="T8" fmla="*/ 488 w 500"/>
                  <a:gd name="T9" fmla="*/ 57 h 828"/>
                  <a:gd name="T10" fmla="*/ 500 w 500"/>
                  <a:gd name="T11" fmla="*/ 126 h 828"/>
                  <a:gd name="T12" fmla="*/ 483 w 500"/>
                  <a:gd name="T13" fmla="*/ 207 h 828"/>
                  <a:gd name="T14" fmla="*/ 396 w 500"/>
                  <a:gd name="T15" fmla="*/ 281 h 828"/>
                  <a:gd name="T16" fmla="*/ 349 w 500"/>
                  <a:gd name="T17" fmla="*/ 414 h 828"/>
                  <a:gd name="T18" fmla="*/ 349 w 500"/>
                  <a:gd name="T19" fmla="*/ 552 h 828"/>
                  <a:gd name="T20" fmla="*/ 384 w 500"/>
                  <a:gd name="T21" fmla="*/ 637 h 828"/>
                  <a:gd name="T22" fmla="*/ 448 w 500"/>
                  <a:gd name="T23" fmla="*/ 695 h 828"/>
                  <a:gd name="T24" fmla="*/ 448 w 500"/>
                  <a:gd name="T25" fmla="*/ 765 h 828"/>
                  <a:gd name="T26" fmla="*/ 419 w 500"/>
                  <a:gd name="T27" fmla="*/ 800 h 828"/>
                  <a:gd name="T28" fmla="*/ 384 w 500"/>
                  <a:gd name="T29" fmla="*/ 816 h 828"/>
                  <a:gd name="T30" fmla="*/ 268 w 500"/>
                  <a:gd name="T31" fmla="*/ 828 h 828"/>
                  <a:gd name="T32" fmla="*/ 163 w 500"/>
                  <a:gd name="T33" fmla="*/ 747 h 828"/>
                  <a:gd name="T34" fmla="*/ 53 w 500"/>
                  <a:gd name="T35" fmla="*/ 574 h 828"/>
                  <a:gd name="T36" fmla="*/ 0 w 500"/>
                  <a:gd name="T37" fmla="*/ 368 h 828"/>
                  <a:gd name="T38" fmla="*/ 140 w 500"/>
                  <a:gd name="T39" fmla="*/ 436 h 828"/>
                  <a:gd name="T40" fmla="*/ 192 w 500"/>
                  <a:gd name="T41" fmla="*/ 436 h 828"/>
                  <a:gd name="T42" fmla="*/ 227 w 500"/>
                  <a:gd name="T43" fmla="*/ 396 h 828"/>
                  <a:gd name="T44" fmla="*/ 251 w 500"/>
                  <a:gd name="T45" fmla="*/ 316 h 828"/>
                  <a:gd name="T46" fmla="*/ 209 w 500"/>
                  <a:gd name="T47" fmla="*/ 293 h 828"/>
                  <a:gd name="T48" fmla="*/ 53 w 500"/>
                  <a:gd name="T49" fmla="*/ 293 h 828"/>
                  <a:gd name="T50" fmla="*/ 18 w 500"/>
                  <a:gd name="T51" fmla="*/ 293 h 828"/>
                  <a:gd name="T52" fmla="*/ 41 w 500"/>
                  <a:gd name="T53" fmla="*/ 173 h 828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00"/>
                  <a:gd name="T82" fmla="*/ 0 h 828"/>
                  <a:gd name="T83" fmla="*/ 500 w 500"/>
                  <a:gd name="T84" fmla="*/ 828 h 828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00" h="828">
                    <a:moveTo>
                      <a:pt x="41" y="173"/>
                    </a:moveTo>
                    <a:lnTo>
                      <a:pt x="163" y="35"/>
                    </a:lnTo>
                    <a:lnTo>
                      <a:pt x="232" y="0"/>
                    </a:lnTo>
                    <a:lnTo>
                      <a:pt x="366" y="5"/>
                    </a:lnTo>
                    <a:lnTo>
                      <a:pt x="488" y="57"/>
                    </a:lnTo>
                    <a:lnTo>
                      <a:pt x="500" y="126"/>
                    </a:lnTo>
                    <a:lnTo>
                      <a:pt x="483" y="207"/>
                    </a:lnTo>
                    <a:lnTo>
                      <a:pt x="396" y="281"/>
                    </a:lnTo>
                    <a:lnTo>
                      <a:pt x="349" y="414"/>
                    </a:lnTo>
                    <a:lnTo>
                      <a:pt x="349" y="552"/>
                    </a:lnTo>
                    <a:lnTo>
                      <a:pt x="384" y="637"/>
                    </a:lnTo>
                    <a:lnTo>
                      <a:pt x="448" y="695"/>
                    </a:lnTo>
                    <a:lnTo>
                      <a:pt x="448" y="765"/>
                    </a:lnTo>
                    <a:lnTo>
                      <a:pt x="419" y="800"/>
                    </a:lnTo>
                    <a:lnTo>
                      <a:pt x="384" y="816"/>
                    </a:lnTo>
                    <a:lnTo>
                      <a:pt x="268" y="828"/>
                    </a:lnTo>
                    <a:lnTo>
                      <a:pt x="163" y="747"/>
                    </a:lnTo>
                    <a:lnTo>
                      <a:pt x="53" y="574"/>
                    </a:lnTo>
                    <a:lnTo>
                      <a:pt x="0" y="368"/>
                    </a:lnTo>
                    <a:lnTo>
                      <a:pt x="140" y="436"/>
                    </a:lnTo>
                    <a:lnTo>
                      <a:pt x="192" y="436"/>
                    </a:lnTo>
                    <a:lnTo>
                      <a:pt x="227" y="396"/>
                    </a:lnTo>
                    <a:lnTo>
                      <a:pt x="251" y="316"/>
                    </a:lnTo>
                    <a:lnTo>
                      <a:pt x="209" y="293"/>
                    </a:lnTo>
                    <a:lnTo>
                      <a:pt x="53" y="293"/>
                    </a:lnTo>
                    <a:lnTo>
                      <a:pt x="18" y="293"/>
                    </a:lnTo>
                    <a:lnTo>
                      <a:pt x="41" y="1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3" name="Freeform 30">
                <a:extLst>
                  <a:ext uri="{FF2B5EF4-FFF2-40B4-BE49-F238E27FC236}">
                    <a16:creationId xmlns:a16="http://schemas.microsoft.com/office/drawing/2014/main" id="{CFD5C502-97BF-D86C-14C5-D820188F1B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0" y="2289"/>
                <a:ext cx="265" cy="895"/>
              </a:xfrm>
              <a:custGeom>
                <a:avLst/>
                <a:gdLst>
                  <a:gd name="T0" fmla="*/ 0 w 265"/>
                  <a:gd name="T1" fmla="*/ 75 h 895"/>
                  <a:gd name="T2" fmla="*/ 29 w 265"/>
                  <a:gd name="T3" fmla="*/ 23 h 895"/>
                  <a:gd name="T4" fmla="*/ 83 w 265"/>
                  <a:gd name="T5" fmla="*/ 0 h 895"/>
                  <a:gd name="T6" fmla="*/ 135 w 265"/>
                  <a:gd name="T7" fmla="*/ 5 h 895"/>
                  <a:gd name="T8" fmla="*/ 206 w 265"/>
                  <a:gd name="T9" fmla="*/ 108 h 895"/>
                  <a:gd name="T10" fmla="*/ 265 w 265"/>
                  <a:gd name="T11" fmla="*/ 264 h 895"/>
                  <a:gd name="T12" fmla="*/ 265 w 265"/>
                  <a:gd name="T13" fmla="*/ 384 h 895"/>
                  <a:gd name="T14" fmla="*/ 241 w 265"/>
                  <a:gd name="T15" fmla="*/ 447 h 895"/>
                  <a:gd name="T16" fmla="*/ 118 w 265"/>
                  <a:gd name="T17" fmla="*/ 522 h 895"/>
                  <a:gd name="T18" fmla="*/ 83 w 265"/>
                  <a:gd name="T19" fmla="*/ 573 h 895"/>
                  <a:gd name="T20" fmla="*/ 83 w 265"/>
                  <a:gd name="T21" fmla="*/ 608 h 895"/>
                  <a:gd name="T22" fmla="*/ 123 w 265"/>
                  <a:gd name="T23" fmla="*/ 654 h 895"/>
                  <a:gd name="T24" fmla="*/ 189 w 265"/>
                  <a:gd name="T25" fmla="*/ 723 h 895"/>
                  <a:gd name="T26" fmla="*/ 224 w 265"/>
                  <a:gd name="T27" fmla="*/ 814 h 895"/>
                  <a:gd name="T28" fmla="*/ 212 w 265"/>
                  <a:gd name="T29" fmla="*/ 895 h 895"/>
                  <a:gd name="T30" fmla="*/ 177 w 265"/>
                  <a:gd name="T31" fmla="*/ 877 h 895"/>
                  <a:gd name="T32" fmla="*/ 159 w 265"/>
                  <a:gd name="T33" fmla="*/ 764 h 895"/>
                  <a:gd name="T34" fmla="*/ 101 w 265"/>
                  <a:gd name="T35" fmla="*/ 694 h 895"/>
                  <a:gd name="T36" fmla="*/ 54 w 265"/>
                  <a:gd name="T37" fmla="*/ 676 h 895"/>
                  <a:gd name="T38" fmla="*/ 29 w 265"/>
                  <a:gd name="T39" fmla="*/ 643 h 895"/>
                  <a:gd name="T40" fmla="*/ 29 w 265"/>
                  <a:gd name="T41" fmla="*/ 568 h 895"/>
                  <a:gd name="T42" fmla="*/ 64 w 265"/>
                  <a:gd name="T43" fmla="*/ 505 h 895"/>
                  <a:gd name="T44" fmla="*/ 123 w 265"/>
                  <a:gd name="T45" fmla="*/ 465 h 895"/>
                  <a:gd name="T46" fmla="*/ 212 w 265"/>
                  <a:gd name="T47" fmla="*/ 402 h 895"/>
                  <a:gd name="T48" fmla="*/ 224 w 265"/>
                  <a:gd name="T49" fmla="*/ 327 h 895"/>
                  <a:gd name="T50" fmla="*/ 177 w 265"/>
                  <a:gd name="T51" fmla="*/ 224 h 895"/>
                  <a:gd name="T52" fmla="*/ 101 w 265"/>
                  <a:gd name="T53" fmla="*/ 143 h 895"/>
                  <a:gd name="T54" fmla="*/ 0 w 265"/>
                  <a:gd name="T55" fmla="*/ 75 h 89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265"/>
                  <a:gd name="T85" fmla="*/ 0 h 895"/>
                  <a:gd name="T86" fmla="*/ 265 w 265"/>
                  <a:gd name="T87" fmla="*/ 895 h 89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265" h="895">
                    <a:moveTo>
                      <a:pt x="0" y="75"/>
                    </a:moveTo>
                    <a:lnTo>
                      <a:pt x="29" y="23"/>
                    </a:lnTo>
                    <a:lnTo>
                      <a:pt x="83" y="0"/>
                    </a:lnTo>
                    <a:lnTo>
                      <a:pt x="135" y="5"/>
                    </a:lnTo>
                    <a:lnTo>
                      <a:pt x="206" y="108"/>
                    </a:lnTo>
                    <a:lnTo>
                      <a:pt x="265" y="264"/>
                    </a:lnTo>
                    <a:lnTo>
                      <a:pt x="265" y="384"/>
                    </a:lnTo>
                    <a:lnTo>
                      <a:pt x="241" y="447"/>
                    </a:lnTo>
                    <a:lnTo>
                      <a:pt x="118" y="522"/>
                    </a:lnTo>
                    <a:lnTo>
                      <a:pt x="83" y="573"/>
                    </a:lnTo>
                    <a:lnTo>
                      <a:pt x="83" y="608"/>
                    </a:lnTo>
                    <a:lnTo>
                      <a:pt x="123" y="654"/>
                    </a:lnTo>
                    <a:lnTo>
                      <a:pt x="189" y="723"/>
                    </a:lnTo>
                    <a:lnTo>
                      <a:pt x="224" y="814"/>
                    </a:lnTo>
                    <a:lnTo>
                      <a:pt x="212" y="895"/>
                    </a:lnTo>
                    <a:lnTo>
                      <a:pt x="177" y="877"/>
                    </a:lnTo>
                    <a:lnTo>
                      <a:pt x="159" y="764"/>
                    </a:lnTo>
                    <a:lnTo>
                      <a:pt x="101" y="694"/>
                    </a:lnTo>
                    <a:lnTo>
                      <a:pt x="54" y="676"/>
                    </a:lnTo>
                    <a:lnTo>
                      <a:pt x="29" y="643"/>
                    </a:lnTo>
                    <a:lnTo>
                      <a:pt x="29" y="568"/>
                    </a:lnTo>
                    <a:lnTo>
                      <a:pt x="64" y="505"/>
                    </a:lnTo>
                    <a:lnTo>
                      <a:pt x="123" y="465"/>
                    </a:lnTo>
                    <a:lnTo>
                      <a:pt x="212" y="402"/>
                    </a:lnTo>
                    <a:lnTo>
                      <a:pt x="224" y="327"/>
                    </a:lnTo>
                    <a:lnTo>
                      <a:pt x="177" y="224"/>
                    </a:lnTo>
                    <a:lnTo>
                      <a:pt x="101" y="143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4" name="Freeform 31">
                <a:extLst>
                  <a:ext uri="{FF2B5EF4-FFF2-40B4-BE49-F238E27FC236}">
                    <a16:creationId xmlns:a16="http://schemas.microsoft.com/office/drawing/2014/main" id="{45159701-40BF-33D9-C773-44C2107131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08" y="2238"/>
                <a:ext cx="520" cy="435"/>
              </a:xfrm>
              <a:custGeom>
                <a:avLst/>
                <a:gdLst>
                  <a:gd name="T0" fmla="*/ 398 w 520"/>
                  <a:gd name="T1" fmla="*/ 5 h 435"/>
                  <a:gd name="T2" fmla="*/ 485 w 520"/>
                  <a:gd name="T3" fmla="*/ 0 h 435"/>
                  <a:gd name="T4" fmla="*/ 520 w 520"/>
                  <a:gd name="T5" fmla="*/ 35 h 435"/>
                  <a:gd name="T6" fmla="*/ 497 w 520"/>
                  <a:gd name="T7" fmla="*/ 87 h 435"/>
                  <a:gd name="T8" fmla="*/ 428 w 520"/>
                  <a:gd name="T9" fmla="*/ 110 h 435"/>
                  <a:gd name="T10" fmla="*/ 365 w 520"/>
                  <a:gd name="T11" fmla="*/ 110 h 435"/>
                  <a:gd name="T12" fmla="*/ 272 w 520"/>
                  <a:gd name="T13" fmla="*/ 127 h 435"/>
                  <a:gd name="T14" fmla="*/ 168 w 520"/>
                  <a:gd name="T15" fmla="*/ 145 h 435"/>
                  <a:gd name="T16" fmla="*/ 87 w 520"/>
                  <a:gd name="T17" fmla="*/ 180 h 435"/>
                  <a:gd name="T18" fmla="*/ 63 w 520"/>
                  <a:gd name="T19" fmla="*/ 214 h 435"/>
                  <a:gd name="T20" fmla="*/ 70 w 520"/>
                  <a:gd name="T21" fmla="*/ 249 h 435"/>
                  <a:gd name="T22" fmla="*/ 115 w 520"/>
                  <a:gd name="T23" fmla="*/ 296 h 435"/>
                  <a:gd name="T24" fmla="*/ 202 w 520"/>
                  <a:gd name="T25" fmla="*/ 331 h 435"/>
                  <a:gd name="T26" fmla="*/ 306 w 520"/>
                  <a:gd name="T27" fmla="*/ 331 h 435"/>
                  <a:gd name="T28" fmla="*/ 382 w 520"/>
                  <a:gd name="T29" fmla="*/ 331 h 435"/>
                  <a:gd name="T30" fmla="*/ 468 w 520"/>
                  <a:gd name="T31" fmla="*/ 348 h 435"/>
                  <a:gd name="T32" fmla="*/ 450 w 520"/>
                  <a:gd name="T33" fmla="*/ 435 h 435"/>
                  <a:gd name="T34" fmla="*/ 330 w 520"/>
                  <a:gd name="T35" fmla="*/ 401 h 435"/>
                  <a:gd name="T36" fmla="*/ 290 w 520"/>
                  <a:gd name="T37" fmla="*/ 371 h 435"/>
                  <a:gd name="T38" fmla="*/ 208 w 520"/>
                  <a:gd name="T39" fmla="*/ 371 h 435"/>
                  <a:gd name="T40" fmla="*/ 70 w 520"/>
                  <a:gd name="T41" fmla="*/ 336 h 435"/>
                  <a:gd name="T42" fmla="*/ 12 w 520"/>
                  <a:gd name="T43" fmla="*/ 284 h 435"/>
                  <a:gd name="T44" fmla="*/ 0 w 520"/>
                  <a:gd name="T45" fmla="*/ 214 h 435"/>
                  <a:gd name="T46" fmla="*/ 46 w 520"/>
                  <a:gd name="T47" fmla="*/ 145 h 435"/>
                  <a:gd name="T48" fmla="*/ 202 w 520"/>
                  <a:gd name="T49" fmla="*/ 75 h 435"/>
                  <a:gd name="T50" fmla="*/ 340 w 520"/>
                  <a:gd name="T51" fmla="*/ 40 h 435"/>
                  <a:gd name="T52" fmla="*/ 398 w 520"/>
                  <a:gd name="T53" fmla="*/ 5 h 43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20"/>
                  <a:gd name="T82" fmla="*/ 0 h 435"/>
                  <a:gd name="T83" fmla="*/ 520 w 520"/>
                  <a:gd name="T84" fmla="*/ 435 h 435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20" h="435">
                    <a:moveTo>
                      <a:pt x="398" y="5"/>
                    </a:moveTo>
                    <a:lnTo>
                      <a:pt x="485" y="0"/>
                    </a:lnTo>
                    <a:lnTo>
                      <a:pt x="520" y="35"/>
                    </a:lnTo>
                    <a:lnTo>
                      <a:pt x="497" y="87"/>
                    </a:lnTo>
                    <a:lnTo>
                      <a:pt x="428" y="110"/>
                    </a:lnTo>
                    <a:lnTo>
                      <a:pt x="365" y="110"/>
                    </a:lnTo>
                    <a:lnTo>
                      <a:pt x="272" y="127"/>
                    </a:lnTo>
                    <a:lnTo>
                      <a:pt x="168" y="145"/>
                    </a:lnTo>
                    <a:lnTo>
                      <a:pt x="87" y="180"/>
                    </a:lnTo>
                    <a:lnTo>
                      <a:pt x="63" y="214"/>
                    </a:lnTo>
                    <a:lnTo>
                      <a:pt x="70" y="249"/>
                    </a:lnTo>
                    <a:lnTo>
                      <a:pt x="115" y="296"/>
                    </a:lnTo>
                    <a:lnTo>
                      <a:pt x="202" y="331"/>
                    </a:lnTo>
                    <a:lnTo>
                      <a:pt x="306" y="331"/>
                    </a:lnTo>
                    <a:lnTo>
                      <a:pt x="382" y="331"/>
                    </a:lnTo>
                    <a:lnTo>
                      <a:pt x="468" y="348"/>
                    </a:lnTo>
                    <a:lnTo>
                      <a:pt x="450" y="435"/>
                    </a:lnTo>
                    <a:lnTo>
                      <a:pt x="330" y="401"/>
                    </a:lnTo>
                    <a:lnTo>
                      <a:pt x="290" y="371"/>
                    </a:lnTo>
                    <a:lnTo>
                      <a:pt x="208" y="371"/>
                    </a:lnTo>
                    <a:lnTo>
                      <a:pt x="70" y="336"/>
                    </a:lnTo>
                    <a:lnTo>
                      <a:pt x="12" y="284"/>
                    </a:lnTo>
                    <a:lnTo>
                      <a:pt x="0" y="214"/>
                    </a:lnTo>
                    <a:lnTo>
                      <a:pt x="46" y="145"/>
                    </a:lnTo>
                    <a:lnTo>
                      <a:pt x="202" y="75"/>
                    </a:lnTo>
                    <a:lnTo>
                      <a:pt x="340" y="40"/>
                    </a:lnTo>
                    <a:lnTo>
                      <a:pt x="398" y="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5" name="Freeform 32">
                <a:extLst>
                  <a:ext uri="{FF2B5EF4-FFF2-40B4-BE49-F238E27FC236}">
                    <a16:creationId xmlns:a16="http://schemas.microsoft.com/office/drawing/2014/main" id="{0D4103E3-ACD7-18B9-3AFB-237511CD03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2" y="2923"/>
                <a:ext cx="383" cy="1160"/>
              </a:xfrm>
              <a:custGeom>
                <a:avLst/>
                <a:gdLst>
                  <a:gd name="T0" fmla="*/ 0 w 383"/>
                  <a:gd name="T1" fmla="*/ 0 h 1160"/>
                  <a:gd name="T2" fmla="*/ 99 w 383"/>
                  <a:gd name="T3" fmla="*/ 17 h 1160"/>
                  <a:gd name="T4" fmla="*/ 151 w 383"/>
                  <a:gd name="T5" fmla="*/ 103 h 1160"/>
                  <a:gd name="T6" fmla="*/ 203 w 383"/>
                  <a:gd name="T7" fmla="*/ 257 h 1160"/>
                  <a:gd name="T8" fmla="*/ 226 w 383"/>
                  <a:gd name="T9" fmla="*/ 451 h 1160"/>
                  <a:gd name="T10" fmla="*/ 226 w 383"/>
                  <a:gd name="T11" fmla="*/ 560 h 1160"/>
                  <a:gd name="T12" fmla="*/ 191 w 383"/>
                  <a:gd name="T13" fmla="*/ 696 h 1160"/>
                  <a:gd name="T14" fmla="*/ 134 w 383"/>
                  <a:gd name="T15" fmla="*/ 885 h 1160"/>
                  <a:gd name="T16" fmla="*/ 122 w 383"/>
                  <a:gd name="T17" fmla="*/ 937 h 1160"/>
                  <a:gd name="T18" fmla="*/ 139 w 383"/>
                  <a:gd name="T19" fmla="*/ 965 h 1160"/>
                  <a:gd name="T20" fmla="*/ 261 w 383"/>
                  <a:gd name="T21" fmla="*/ 1006 h 1160"/>
                  <a:gd name="T22" fmla="*/ 383 w 383"/>
                  <a:gd name="T23" fmla="*/ 1086 h 1160"/>
                  <a:gd name="T24" fmla="*/ 378 w 383"/>
                  <a:gd name="T25" fmla="*/ 1119 h 1160"/>
                  <a:gd name="T26" fmla="*/ 290 w 383"/>
                  <a:gd name="T27" fmla="*/ 1160 h 1160"/>
                  <a:gd name="T28" fmla="*/ 256 w 383"/>
                  <a:gd name="T29" fmla="*/ 1142 h 1160"/>
                  <a:gd name="T30" fmla="*/ 191 w 383"/>
                  <a:gd name="T31" fmla="*/ 1057 h 1160"/>
                  <a:gd name="T32" fmla="*/ 116 w 383"/>
                  <a:gd name="T33" fmla="*/ 1016 h 1160"/>
                  <a:gd name="T34" fmla="*/ 34 w 383"/>
                  <a:gd name="T35" fmla="*/ 988 h 1160"/>
                  <a:gd name="T36" fmla="*/ 29 w 383"/>
                  <a:gd name="T37" fmla="*/ 948 h 1160"/>
                  <a:gd name="T38" fmla="*/ 52 w 383"/>
                  <a:gd name="T39" fmla="*/ 868 h 1160"/>
                  <a:gd name="T40" fmla="*/ 116 w 383"/>
                  <a:gd name="T41" fmla="*/ 743 h 1160"/>
                  <a:gd name="T42" fmla="*/ 156 w 383"/>
                  <a:gd name="T43" fmla="*/ 594 h 1160"/>
                  <a:gd name="T44" fmla="*/ 156 w 383"/>
                  <a:gd name="T45" fmla="*/ 423 h 1160"/>
                  <a:gd name="T46" fmla="*/ 122 w 383"/>
                  <a:gd name="T47" fmla="*/ 274 h 1160"/>
                  <a:gd name="T48" fmla="*/ 47 w 383"/>
                  <a:gd name="T49" fmla="*/ 136 h 1160"/>
                  <a:gd name="T50" fmla="*/ 12 w 383"/>
                  <a:gd name="T51" fmla="*/ 63 h 1160"/>
                  <a:gd name="T52" fmla="*/ 0 w 383"/>
                  <a:gd name="T53" fmla="*/ 0 h 116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383"/>
                  <a:gd name="T82" fmla="*/ 0 h 1160"/>
                  <a:gd name="T83" fmla="*/ 383 w 383"/>
                  <a:gd name="T84" fmla="*/ 1160 h 1160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383" h="1160">
                    <a:moveTo>
                      <a:pt x="0" y="0"/>
                    </a:moveTo>
                    <a:lnTo>
                      <a:pt x="99" y="17"/>
                    </a:lnTo>
                    <a:lnTo>
                      <a:pt x="151" y="103"/>
                    </a:lnTo>
                    <a:lnTo>
                      <a:pt x="203" y="257"/>
                    </a:lnTo>
                    <a:lnTo>
                      <a:pt x="226" y="451"/>
                    </a:lnTo>
                    <a:lnTo>
                      <a:pt x="226" y="560"/>
                    </a:lnTo>
                    <a:lnTo>
                      <a:pt x="191" y="696"/>
                    </a:lnTo>
                    <a:lnTo>
                      <a:pt x="134" y="885"/>
                    </a:lnTo>
                    <a:lnTo>
                      <a:pt x="122" y="937"/>
                    </a:lnTo>
                    <a:lnTo>
                      <a:pt x="139" y="965"/>
                    </a:lnTo>
                    <a:lnTo>
                      <a:pt x="261" y="1006"/>
                    </a:lnTo>
                    <a:lnTo>
                      <a:pt x="383" y="1086"/>
                    </a:lnTo>
                    <a:lnTo>
                      <a:pt x="378" y="1119"/>
                    </a:lnTo>
                    <a:lnTo>
                      <a:pt x="290" y="1160"/>
                    </a:lnTo>
                    <a:lnTo>
                      <a:pt x="256" y="1142"/>
                    </a:lnTo>
                    <a:lnTo>
                      <a:pt x="191" y="1057"/>
                    </a:lnTo>
                    <a:lnTo>
                      <a:pt x="116" y="1016"/>
                    </a:lnTo>
                    <a:lnTo>
                      <a:pt x="34" y="988"/>
                    </a:lnTo>
                    <a:lnTo>
                      <a:pt x="29" y="948"/>
                    </a:lnTo>
                    <a:lnTo>
                      <a:pt x="52" y="868"/>
                    </a:lnTo>
                    <a:lnTo>
                      <a:pt x="116" y="743"/>
                    </a:lnTo>
                    <a:lnTo>
                      <a:pt x="156" y="594"/>
                    </a:lnTo>
                    <a:lnTo>
                      <a:pt x="156" y="423"/>
                    </a:lnTo>
                    <a:lnTo>
                      <a:pt x="122" y="274"/>
                    </a:lnTo>
                    <a:lnTo>
                      <a:pt x="47" y="136"/>
                    </a:lnTo>
                    <a:lnTo>
                      <a:pt x="12" y="6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6" name="Freeform 33">
                <a:extLst>
                  <a:ext uri="{FF2B5EF4-FFF2-40B4-BE49-F238E27FC236}">
                    <a16:creationId xmlns:a16="http://schemas.microsoft.com/office/drawing/2014/main" id="{CE45CEC7-9AED-3049-5EF0-39FDB1BDE4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3" y="2919"/>
                <a:ext cx="461" cy="1027"/>
              </a:xfrm>
              <a:custGeom>
                <a:avLst/>
                <a:gdLst>
                  <a:gd name="T0" fmla="*/ 421 w 461"/>
                  <a:gd name="T1" fmla="*/ 0 h 1027"/>
                  <a:gd name="T2" fmla="*/ 449 w 461"/>
                  <a:gd name="T3" fmla="*/ 22 h 1027"/>
                  <a:gd name="T4" fmla="*/ 461 w 461"/>
                  <a:gd name="T5" fmla="*/ 91 h 1027"/>
                  <a:gd name="T6" fmla="*/ 439 w 461"/>
                  <a:gd name="T7" fmla="*/ 159 h 1027"/>
                  <a:gd name="T8" fmla="*/ 380 w 461"/>
                  <a:gd name="T9" fmla="*/ 245 h 1027"/>
                  <a:gd name="T10" fmla="*/ 315 w 461"/>
                  <a:gd name="T11" fmla="*/ 348 h 1027"/>
                  <a:gd name="T12" fmla="*/ 293 w 461"/>
                  <a:gd name="T13" fmla="*/ 462 h 1027"/>
                  <a:gd name="T14" fmla="*/ 310 w 461"/>
                  <a:gd name="T15" fmla="*/ 645 h 1027"/>
                  <a:gd name="T16" fmla="*/ 350 w 461"/>
                  <a:gd name="T17" fmla="*/ 868 h 1027"/>
                  <a:gd name="T18" fmla="*/ 380 w 461"/>
                  <a:gd name="T19" fmla="*/ 959 h 1027"/>
                  <a:gd name="T20" fmla="*/ 368 w 461"/>
                  <a:gd name="T21" fmla="*/ 987 h 1027"/>
                  <a:gd name="T22" fmla="*/ 298 w 461"/>
                  <a:gd name="T23" fmla="*/ 992 h 1027"/>
                  <a:gd name="T24" fmla="*/ 211 w 461"/>
                  <a:gd name="T25" fmla="*/ 969 h 1027"/>
                  <a:gd name="T26" fmla="*/ 134 w 461"/>
                  <a:gd name="T27" fmla="*/ 1004 h 1027"/>
                  <a:gd name="T28" fmla="*/ 87 w 461"/>
                  <a:gd name="T29" fmla="*/ 1027 h 1027"/>
                  <a:gd name="T30" fmla="*/ 53 w 461"/>
                  <a:gd name="T31" fmla="*/ 1022 h 1027"/>
                  <a:gd name="T32" fmla="*/ 0 w 461"/>
                  <a:gd name="T33" fmla="*/ 959 h 1027"/>
                  <a:gd name="T34" fmla="*/ 53 w 461"/>
                  <a:gd name="T35" fmla="*/ 936 h 1027"/>
                  <a:gd name="T36" fmla="*/ 187 w 461"/>
                  <a:gd name="T37" fmla="*/ 908 h 1027"/>
                  <a:gd name="T38" fmla="*/ 263 w 461"/>
                  <a:gd name="T39" fmla="*/ 936 h 1027"/>
                  <a:gd name="T40" fmla="*/ 315 w 461"/>
                  <a:gd name="T41" fmla="*/ 936 h 1027"/>
                  <a:gd name="T42" fmla="*/ 310 w 461"/>
                  <a:gd name="T43" fmla="*/ 890 h 1027"/>
                  <a:gd name="T44" fmla="*/ 258 w 461"/>
                  <a:gd name="T45" fmla="*/ 616 h 1027"/>
                  <a:gd name="T46" fmla="*/ 222 w 461"/>
                  <a:gd name="T47" fmla="*/ 456 h 1027"/>
                  <a:gd name="T48" fmla="*/ 228 w 461"/>
                  <a:gd name="T49" fmla="*/ 376 h 1027"/>
                  <a:gd name="T50" fmla="*/ 280 w 461"/>
                  <a:gd name="T51" fmla="*/ 227 h 1027"/>
                  <a:gd name="T52" fmla="*/ 333 w 461"/>
                  <a:gd name="T53" fmla="*/ 91 h 1027"/>
                  <a:gd name="T54" fmla="*/ 421 w 461"/>
                  <a:gd name="T55" fmla="*/ 0 h 1027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461"/>
                  <a:gd name="T85" fmla="*/ 0 h 1027"/>
                  <a:gd name="T86" fmla="*/ 461 w 461"/>
                  <a:gd name="T87" fmla="*/ 1027 h 1027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461" h="1027">
                    <a:moveTo>
                      <a:pt x="421" y="0"/>
                    </a:moveTo>
                    <a:lnTo>
                      <a:pt x="449" y="22"/>
                    </a:lnTo>
                    <a:lnTo>
                      <a:pt x="461" y="91"/>
                    </a:lnTo>
                    <a:lnTo>
                      <a:pt x="439" y="159"/>
                    </a:lnTo>
                    <a:lnTo>
                      <a:pt x="380" y="245"/>
                    </a:lnTo>
                    <a:lnTo>
                      <a:pt x="315" y="348"/>
                    </a:lnTo>
                    <a:lnTo>
                      <a:pt x="293" y="462"/>
                    </a:lnTo>
                    <a:lnTo>
                      <a:pt x="310" y="645"/>
                    </a:lnTo>
                    <a:lnTo>
                      <a:pt x="350" y="868"/>
                    </a:lnTo>
                    <a:lnTo>
                      <a:pt x="380" y="959"/>
                    </a:lnTo>
                    <a:lnTo>
                      <a:pt x="368" y="987"/>
                    </a:lnTo>
                    <a:lnTo>
                      <a:pt x="298" y="992"/>
                    </a:lnTo>
                    <a:lnTo>
                      <a:pt x="211" y="969"/>
                    </a:lnTo>
                    <a:lnTo>
                      <a:pt x="134" y="1004"/>
                    </a:lnTo>
                    <a:lnTo>
                      <a:pt x="87" y="1027"/>
                    </a:lnTo>
                    <a:lnTo>
                      <a:pt x="53" y="1022"/>
                    </a:lnTo>
                    <a:lnTo>
                      <a:pt x="0" y="959"/>
                    </a:lnTo>
                    <a:lnTo>
                      <a:pt x="53" y="936"/>
                    </a:lnTo>
                    <a:lnTo>
                      <a:pt x="187" y="908"/>
                    </a:lnTo>
                    <a:lnTo>
                      <a:pt x="263" y="936"/>
                    </a:lnTo>
                    <a:lnTo>
                      <a:pt x="315" y="936"/>
                    </a:lnTo>
                    <a:lnTo>
                      <a:pt x="310" y="890"/>
                    </a:lnTo>
                    <a:lnTo>
                      <a:pt x="258" y="616"/>
                    </a:lnTo>
                    <a:lnTo>
                      <a:pt x="222" y="456"/>
                    </a:lnTo>
                    <a:lnTo>
                      <a:pt x="228" y="376"/>
                    </a:lnTo>
                    <a:lnTo>
                      <a:pt x="280" y="227"/>
                    </a:lnTo>
                    <a:lnTo>
                      <a:pt x="333" y="91"/>
                    </a:lnTo>
                    <a:lnTo>
                      <a:pt x="42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p:grpSp>
        <p:sp>
          <p:nvSpPr>
            <p:cNvPr id="4" name="Freeform 34">
              <a:extLst>
                <a:ext uri="{FF2B5EF4-FFF2-40B4-BE49-F238E27FC236}">
                  <a16:creationId xmlns:a16="http://schemas.microsoft.com/office/drawing/2014/main" id="{C823BB00-314D-0108-1DD2-97BF743A8C4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" y="1540"/>
              <a:ext cx="827" cy="563"/>
            </a:xfrm>
            <a:custGeom>
              <a:avLst/>
              <a:gdLst>
                <a:gd name="T0" fmla="*/ 0 w 827"/>
                <a:gd name="T1" fmla="*/ 139 h 563"/>
                <a:gd name="T2" fmla="*/ 108 w 827"/>
                <a:gd name="T3" fmla="*/ 18 h 563"/>
                <a:gd name="T4" fmla="*/ 160 w 827"/>
                <a:gd name="T5" fmla="*/ 75 h 563"/>
                <a:gd name="T6" fmla="*/ 213 w 827"/>
                <a:gd name="T7" fmla="*/ 110 h 563"/>
                <a:gd name="T8" fmla="*/ 269 w 827"/>
                <a:gd name="T9" fmla="*/ 110 h 563"/>
                <a:gd name="T10" fmla="*/ 327 w 827"/>
                <a:gd name="T11" fmla="*/ 52 h 563"/>
                <a:gd name="T12" fmla="*/ 396 w 827"/>
                <a:gd name="T13" fmla="*/ 5 h 563"/>
                <a:gd name="T14" fmla="*/ 477 w 827"/>
                <a:gd name="T15" fmla="*/ 0 h 563"/>
                <a:gd name="T16" fmla="*/ 563 w 827"/>
                <a:gd name="T17" fmla="*/ 35 h 563"/>
                <a:gd name="T18" fmla="*/ 620 w 827"/>
                <a:gd name="T19" fmla="*/ 87 h 563"/>
                <a:gd name="T20" fmla="*/ 648 w 827"/>
                <a:gd name="T21" fmla="*/ 157 h 563"/>
                <a:gd name="T22" fmla="*/ 654 w 827"/>
                <a:gd name="T23" fmla="*/ 249 h 563"/>
                <a:gd name="T24" fmla="*/ 671 w 827"/>
                <a:gd name="T25" fmla="*/ 331 h 563"/>
                <a:gd name="T26" fmla="*/ 718 w 827"/>
                <a:gd name="T27" fmla="*/ 371 h 563"/>
                <a:gd name="T28" fmla="*/ 774 w 827"/>
                <a:gd name="T29" fmla="*/ 389 h 563"/>
                <a:gd name="T30" fmla="*/ 827 w 827"/>
                <a:gd name="T31" fmla="*/ 401 h 563"/>
                <a:gd name="T32" fmla="*/ 786 w 827"/>
                <a:gd name="T33" fmla="*/ 563 h 563"/>
                <a:gd name="T34" fmla="*/ 654 w 827"/>
                <a:gd name="T35" fmla="*/ 540 h 563"/>
                <a:gd name="T36" fmla="*/ 517 w 827"/>
                <a:gd name="T37" fmla="*/ 493 h 563"/>
                <a:gd name="T38" fmla="*/ 407 w 827"/>
                <a:gd name="T39" fmla="*/ 441 h 563"/>
                <a:gd name="T40" fmla="*/ 286 w 827"/>
                <a:gd name="T41" fmla="*/ 389 h 563"/>
                <a:gd name="T42" fmla="*/ 160 w 827"/>
                <a:gd name="T43" fmla="*/ 331 h 563"/>
                <a:gd name="T44" fmla="*/ 57 w 827"/>
                <a:gd name="T45" fmla="*/ 209 h 563"/>
                <a:gd name="T46" fmla="*/ 0 w 827"/>
                <a:gd name="T47" fmla="*/ 139 h 56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827"/>
                <a:gd name="T73" fmla="*/ 0 h 563"/>
                <a:gd name="T74" fmla="*/ 827 w 827"/>
                <a:gd name="T75" fmla="*/ 563 h 56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827" h="563">
                  <a:moveTo>
                    <a:pt x="0" y="139"/>
                  </a:moveTo>
                  <a:lnTo>
                    <a:pt x="108" y="18"/>
                  </a:lnTo>
                  <a:lnTo>
                    <a:pt x="160" y="75"/>
                  </a:lnTo>
                  <a:lnTo>
                    <a:pt x="213" y="110"/>
                  </a:lnTo>
                  <a:lnTo>
                    <a:pt x="269" y="110"/>
                  </a:lnTo>
                  <a:lnTo>
                    <a:pt x="327" y="52"/>
                  </a:lnTo>
                  <a:lnTo>
                    <a:pt x="396" y="5"/>
                  </a:lnTo>
                  <a:lnTo>
                    <a:pt x="477" y="0"/>
                  </a:lnTo>
                  <a:lnTo>
                    <a:pt x="563" y="35"/>
                  </a:lnTo>
                  <a:lnTo>
                    <a:pt x="620" y="87"/>
                  </a:lnTo>
                  <a:lnTo>
                    <a:pt x="648" y="157"/>
                  </a:lnTo>
                  <a:lnTo>
                    <a:pt x="654" y="249"/>
                  </a:lnTo>
                  <a:lnTo>
                    <a:pt x="671" y="331"/>
                  </a:lnTo>
                  <a:lnTo>
                    <a:pt x="718" y="371"/>
                  </a:lnTo>
                  <a:lnTo>
                    <a:pt x="774" y="389"/>
                  </a:lnTo>
                  <a:lnTo>
                    <a:pt x="827" y="401"/>
                  </a:lnTo>
                  <a:lnTo>
                    <a:pt x="786" y="563"/>
                  </a:lnTo>
                  <a:lnTo>
                    <a:pt x="654" y="540"/>
                  </a:lnTo>
                  <a:lnTo>
                    <a:pt x="517" y="493"/>
                  </a:lnTo>
                  <a:lnTo>
                    <a:pt x="407" y="441"/>
                  </a:lnTo>
                  <a:lnTo>
                    <a:pt x="286" y="389"/>
                  </a:lnTo>
                  <a:lnTo>
                    <a:pt x="160" y="331"/>
                  </a:lnTo>
                  <a:lnTo>
                    <a:pt x="57" y="209"/>
                  </a:lnTo>
                  <a:lnTo>
                    <a:pt x="0" y="139"/>
                  </a:lnTo>
                  <a:close/>
                </a:path>
              </a:pathLst>
            </a:custGeom>
            <a:solidFill>
              <a:srgbClr val="063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Freeform 35">
              <a:extLst>
                <a:ext uri="{FF2B5EF4-FFF2-40B4-BE49-F238E27FC236}">
                  <a16:creationId xmlns:a16="http://schemas.microsoft.com/office/drawing/2014/main" id="{770350DC-C9B6-0851-7AC7-0E100149493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4" y="1513"/>
              <a:ext cx="856" cy="606"/>
            </a:xfrm>
            <a:custGeom>
              <a:avLst/>
              <a:gdLst>
                <a:gd name="T0" fmla="*/ 75 w 856"/>
                <a:gd name="T1" fmla="*/ 266 h 606"/>
                <a:gd name="T2" fmla="*/ 172 w 856"/>
                <a:gd name="T3" fmla="*/ 363 h 606"/>
                <a:gd name="T4" fmla="*/ 304 w 856"/>
                <a:gd name="T5" fmla="*/ 428 h 606"/>
                <a:gd name="T6" fmla="*/ 489 w 856"/>
                <a:gd name="T7" fmla="*/ 513 h 606"/>
                <a:gd name="T8" fmla="*/ 615 w 856"/>
                <a:gd name="T9" fmla="*/ 566 h 606"/>
                <a:gd name="T10" fmla="*/ 816 w 856"/>
                <a:gd name="T11" fmla="*/ 606 h 606"/>
                <a:gd name="T12" fmla="*/ 856 w 856"/>
                <a:gd name="T13" fmla="*/ 393 h 606"/>
                <a:gd name="T14" fmla="*/ 804 w 856"/>
                <a:gd name="T15" fmla="*/ 393 h 606"/>
                <a:gd name="T16" fmla="*/ 753 w 856"/>
                <a:gd name="T17" fmla="*/ 363 h 606"/>
                <a:gd name="T18" fmla="*/ 695 w 856"/>
                <a:gd name="T19" fmla="*/ 323 h 606"/>
                <a:gd name="T20" fmla="*/ 695 w 856"/>
                <a:gd name="T21" fmla="*/ 243 h 606"/>
                <a:gd name="T22" fmla="*/ 660 w 856"/>
                <a:gd name="T23" fmla="*/ 116 h 606"/>
                <a:gd name="T24" fmla="*/ 597 w 856"/>
                <a:gd name="T25" fmla="*/ 46 h 606"/>
                <a:gd name="T26" fmla="*/ 505 w 856"/>
                <a:gd name="T27" fmla="*/ 0 h 606"/>
                <a:gd name="T28" fmla="*/ 391 w 856"/>
                <a:gd name="T29" fmla="*/ 12 h 606"/>
                <a:gd name="T30" fmla="*/ 321 w 856"/>
                <a:gd name="T31" fmla="*/ 53 h 606"/>
                <a:gd name="T32" fmla="*/ 286 w 856"/>
                <a:gd name="T33" fmla="*/ 98 h 606"/>
                <a:gd name="T34" fmla="*/ 253 w 856"/>
                <a:gd name="T35" fmla="*/ 121 h 606"/>
                <a:gd name="T36" fmla="*/ 218 w 856"/>
                <a:gd name="T37" fmla="*/ 116 h 606"/>
                <a:gd name="T38" fmla="*/ 166 w 856"/>
                <a:gd name="T39" fmla="*/ 63 h 606"/>
                <a:gd name="T40" fmla="*/ 132 w 856"/>
                <a:gd name="T41" fmla="*/ 0 h 606"/>
                <a:gd name="T42" fmla="*/ 103 w 856"/>
                <a:gd name="T43" fmla="*/ 30 h 606"/>
                <a:gd name="T44" fmla="*/ 0 w 856"/>
                <a:gd name="T45" fmla="*/ 150 h 606"/>
                <a:gd name="T46" fmla="*/ 5 w 856"/>
                <a:gd name="T47" fmla="*/ 178 h 606"/>
                <a:gd name="T48" fmla="*/ 17 w 856"/>
                <a:gd name="T49" fmla="*/ 191 h 606"/>
                <a:gd name="T50" fmla="*/ 120 w 856"/>
                <a:gd name="T51" fmla="*/ 81 h 606"/>
                <a:gd name="T52" fmla="*/ 172 w 856"/>
                <a:gd name="T53" fmla="*/ 133 h 606"/>
                <a:gd name="T54" fmla="*/ 206 w 856"/>
                <a:gd name="T55" fmla="*/ 168 h 606"/>
                <a:gd name="T56" fmla="*/ 253 w 856"/>
                <a:gd name="T57" fmla="*/ 168 h 606"/>
                <a:gd name="T58" fmla="*/ 286 w 856"/>
                <a:gd name="T59" fmla="*/ 156 h 606"/>
                <a:gd name="T60" fmla="*/ 339 w 856"/>
                <a:gd name="T61" fmla="*/ 116 h 606"/>
                <a:gd name="T62" fmla="*/ 367 w 856"/>
                <a:gd name="T63" fmla="*/ 70 h 606"/>
                <a:gd name="T64" fmla="*/ 442 w 856"/>
                <a:gd name="T65" fmla="*/ 46 h 606"/>
                <a:gd name="T66" fmla="*/ 505 w 856"/>
                <a:gd name="T67" fmla="*/ 53 h 606"/>
                <a:gd name="T68" fmla="*/ 562 w 856"/>
                <a:gd name="T69" fmla="*/ 87 h 606"/>
                <a:gd name="T70" fmla="*/ 615 w 856"/>
                <a:gd name="T71" fmla="*/ 138 h 606"/>
                <a:gd name="T72" fmla="*/ 643 w 856"/>
                <a:gd name="T73" fmla="*/ 203 h 606"/>
                <a:gd name="T74" fmla="*/ 643 w 856"/>
                <a:gd name="T75" fmla="*/ 260 h 606"/>
                <a:gd name="T76" fmla="*/ 643 w 856"/>
                <a:gd name="T77" fmla="*/ 323 h 606"/>
                <a:gd name="T78" fmla="*/ 666 w 856"/>
                <a:gd name="T79" fmla="*/ 375 h 606"/>
                <a:gd name="T80" fmla="*/ 730 w 856"/>
                <a:gd name="T81" fmla="*/ 410 h 606"/>
                <a:gd name="T82" fmla="*/ 804 w 856"/>
                <a:gd name="T83" fmla="*/ 444 h 606"/>
                <a:gd name="T84" fmla="*/ 770 w 856"/>
                <a:gd name="T85" fmla="*/ 554 h 606"/>
                <a:gd name="T86" fmla="*/ 580 w 856"/>
                <a:gd name="T87" fmla="*/ 503 h 606"/>
                <a:gd name="T88" fmla="*/ 454 w 856"/>
                <a:gd name="T89" fmla="*/ 450 h 606"/>
                <a:gd name="T90" fmla="*/ 339 w 856"/>
                <a:gd name="T91" fmla="*/ 416 h 606"/>
                <a:gd name="T92" fmla="*/ 241 w 856"/>
                <a:gd name="T93" fmla="*/ 363 h 606"/>
                <a:gd name="T94" fmla="*/ 120 w 856"/>
                <a:gd name="T95" fmla="*/ 266 h 606"/>
                <a:gd name="T96" fmla="*/ 34 w 856"/>
                <a:gd name="T97" fmla="*/ 173 h 606"/>
                <a:gd name="T98" fmla="*/ 22 w 856"/>
                <a:gd name="T99" fmla="*/ 185 h 606"/>
                <a:gd name="T100" fmla="*/ 75 w 856"/>
                <a:gd name="T101" fmla="*/ 266 h 60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856"/>
                <a:gd name="T154" fmla="*/ 0 h 606"/>
                <a:gd name="T155" fmla="*/ 856 w 856"/>
                <a:gd name="T156" fmla="*/ 606 h 60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856" h="606">
                  <a:moveTo>
                    <a:pt x="75" y="266"/>
                  </a:moveTo>
                  <a:lnTo>
                    <a:pt x="172" y="363"/>
                  </a:lnTo>
                  <a:lnTo>
                    <a:pt x="304" y="428"/>
                  </a:lnTo>
                  <a:lnTo>
                    <a:pt x="489" y="513"/>
                  </a:lnTo>
                  <a:lnTo>
                    <a:pt x="615" y="566"/>
                  </a:lnTo>
                  <a:lnTo>
                    <a:pt x="816" y="606"/>
                  </a:lnTo>
                  <a:lnTo>
                    <a:pt x="856" y="393"/>
                  </a:lnTo>
                  <a:lnTo>
                    <a:pt x="804" y="393"/>
                  </a:lnTo>
                  <a:lnTo>
                    <a:pt x="753" y="363"/>
                  </a:lnTo>
                  <a:lnTo>
                    <a:pt x="695" y="323"/>
                  </a:lnTo>
                  <a:lnTo>
                    <a:pt x="695" y="243"/>
                  </a:lnTo>
                  <a:lnTo>
                    <a:pt x="660" y="116"/>
                  </a:lnTo>
                  <a:lnTo>
                    <a:pt x="597" y="46"/>
                  </a:lnTo>
                  <a:lnTo>
                    <a:pt x="505" y="0"/>
                  </a:lnTo>
                  <a:lnTo>
                    <a:pt x="391" y="12"/>
                  </a:lnTo>
                  <a:lnTo>
                    <a:pt x="321" y="53"/>
                  </a:lnTo>
                  <a:lnTo>
                    <a:pt x="286" y="98"/>
                  </a:lnTo>
                  <a:lnTo>
                    <a:pt x="253" y="121"/>
                  </a:lnTo>
                  <a:lnTo>
                    <a:pt x="218" y="116"/>
                  </a:lnTo>
                  <a:lnTo>
                    <a:pt x="166" y="63"/>
                  </a:lnTo>
                  <a:lnTo>
                    <a:pt x="132" y="0"/>
                  </a:lnTo>
                  <a:lnTo>
                    <a:pt x="103" y="30"/>
                  </a:lnTo>
                  <a:lnTo>
                    <a:pt x="0" y="150"/>
                  </a:lnTo>
                  <a:lnTo>
                    <a:pt x="5" y="178"/>
                  </a:lnTo>
                  <a:lnTo>
                    <a:pt x="17" y="191"/>
                  </a:lnTo>
                  <a:lnTo>
                    <a:pt x="120" y="81"/>
                  </a:lnTo>
                  <a:lnTo>
                    <a:pt x="172" y="133"/>
                  </a:lnTo>
                  <a:lnTo>
                    <a:pt x="206" y="168"/>
                  </a:lnTo>
                  <a:lnTo>
                    <a:pt x="253" y="168"/>
                  </a:lnTo>
                  <a:lnTo>
                    <a:pt x="286" y="156"/>
                  </a:lnTo>
                  <a:lnTo>
                    <a:pt x="339" y="116"/>
                  </a:lnTo>
                  <a:lnTo>
                    <a:pt x="367" y="70"/>
                  </a:lnTo>
                  <a:lnTo>
                    <a:pt x="442" y="46"/>
                  </a:lnTo>
                  <a:lnTo>
                    <a:pt x="505" y="53"/>
                  </a:lnTo>
                  <a:lnTo>
                    <a:pt x="562" y="87"/>
                  </a:lnTo>
                  <a:lnTo>
                    <a:pt x="615" y="138"/>
                  </a:lnTo>
                  <a:lnTo>
                    <a:pt x="643" y="203"/>
                  </a:lnTo>
                  <a:lnTo>
                    <a:pt x="643" y="260"/>
                  </a:lnTo>
                  <a:lnTo>
                    <a:pt x="643" y="323"/>
                  </a:lnTo>
                  <a:lnTo>
                    <a:pt x="666" y="375"/>
                  </a:lnTo>
                  <a:lnTo>
                    <a:pt x="730" y="410"/>
                  </a:lnTo>
                  <a:lnTo>
                    <a:pt x="804" y="444"/>
                  </a:lnTo>
                  <a:lnTo>
                    <a:pt x="770" y="554"/>
                  </a:lnTo>
                  <a:lnTo>
                    <a:pt x="580" y="503"/>
                  </a:lnTo>
                  <a:lnTo>
                    <a:pt x="454" y="450"/>
                  </a:lnTo>
                  <a:lnTo>
                    <a:pt x="339" y="416"/>
                  </a:lnTo>
                  <a:lnTo>
                    <a:pt x="241" y="363"/>
                  </a:lnTo>
                  <a:lnTo>
                    <a:pt x="120" y="266"/>
                  </a:lnTo>
                  <a:lnTo>
                    <a:pt x="34" y="173"/>
                  </a:lnTo>
                  <a:lnTo>
                    <a:pt x="22" y="185"/>
                  </a:lnTo>
                  <a:lnTo>
                    <a:pt x="75" y="26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6" name="Oval 36">
              <a:extLst>
                <a:ext uri="{FF2B5EF4-FFF2-40B4-BE49-F238E27FC236}">
                  <a16:creationId xmlns:a16="http://schemas.microsoft.com/office/drawing/2014/main" id="{E8B51D77-B935-5EAF-FAC2-AAF89AF748F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79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7" name="Oval 37">
              <a:extLst>
                <a:ext uri="{FF2B5EF4-FFF2-40B4-BE49-F238E27FC236}">
                  <a16:creationId xmlns:a16="http://schemas.microsoft.com/office/drawing/2014/main" id="{9CC9A82D-F547-A6EF-1403-D2E9CFF4A6E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810" y="1913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" name="Oval 38">
              <a:extLst>
                <a:ext uri="{FF2B5EF4-FFF2-40B4-BE49-F238E27FC236}">
                  <a16:creationId xmlns:a16="http://schemas.microsoft.com/office/drawing/2014/main" id="{D2341704-F485-769B-364A-3B0D118228D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74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9" name="Oval 39">
              <a:extLst>
                <a:ext uri="{FF2B5EF4-FFF2-40B4-BE49-F238E27FC236}">
                  <a16:creationId xmlns:a16="http://schemas.microsoft.com/office/drawing/2014/main" id="{292E0472-63F2-B39A-EF11-B8E7464D659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760" y="1913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40">
              <a:extLst>
                <a:ext uri="{FF2B5EF4-FFF2-40B4-BE49-F238E27FC236}">
                  <a16:creationId xmlns:a16="http://schemas.microsoft.com/office/drawing/2014/main" id="{50ABB59F-509A-E9FB-EC2F-4A8F8F2B04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7" y="2089"/>
              <a:ext cx="198" cy="8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lIns="274320" rIns="274320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09E8D585-16AC-8CE9-7A01-2F04996AE1EC}"/>
              </a:ext>
            </a:extLst>
          </p:cNvPr>
          <p:cNvSpPr txBox="1"/>
          <p:nvPr/>
        </p:nvSpPr>
        <p:spPr>
          <a:xfrm>
            <a:off x="381000" y="762000"/>
            <a:ext cx="5257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altLang="en-US" sz="2400" dirty="0">
                <a:solidFill>
                  <a:schemeClr val="tx2"/>
                </a:solidFill>
              </a:rPr>
              <a:t>Def </a:t>
            </a:r>
            <a:r>
              <a:rPr lang="en-US" altLang="en-US" sz="2400" dirty="0">
                <a:solidFill>
                  <a:srgbClr val="FFC000"/>
                </a:solidFill>
              </a:rPr>
              <a:t>f(n) = </a:t>
            </a:r>
            <a:r>
              <a:rPr lang="en-US" altLang="en-US" sz="2400" dirty="0">
                <a:solidFill>
                  <a:srgbClr val="FFC000"/>
                </a:solidFill>
                <a:cs typeface="Times New Roman" pitchFamily="18" charset="0"/>
              </a:rPr>
              <a:t>O(g(n))</a:t>
            </a:r>
            <a:endParaRPr lang="en-CA" altLang="en-US" sz="2400" dirty="0">
              <a:solidFill>
                <a:srgbClr val="FFC000"/>
              </a:solidFill>
              <a:cs typeface="Times New Roman" pitchFamily="18" charset="0"/>
            </a:endParaRPr>
          </a:p>
          <a:p>
            <a:pPr algn="l"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Symbol" pitchFamily="18" charset="2"/>
              </a:rPr>
              <a:t>   $</a:t>
            </a:r>
            <a:r>
              <a:rPr lang="en-US" altLang="en-US" sz="2400" dirty="0">
                <a:solidFill>
                  <a:schemeClr val="accent2"/>
                </a:solidFill>
              </a:rPr>
              <a:t>c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</a:rPr>
              <a:t>,</a:t>
            </a:r>
            <a:r>
              <a:rPr lang="en-US" altLang="en-US" sz="2400" dirty="0">
                <a:solidFill>
                  <a:schemeClr val="accent2"/>
                </a:solidFill>
                <a:latin typeface="Symbol" pitchFamily="18" charset="2"/>
              </a:rPr>
              <a:t>$</a:t>
            </a:r>
            <a:r>
              <a:rPr lang="en-US" altLang="en-US" sz="2400" dirty="0">
                <a:solidFill>
                  <a:schemeClr val="accent2"/>
                </a:solidFill>
              </a:rPr>
              <a:t>n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0</a:t>
            </a:r>
            <a:r>
              <a:rPr lang="en-US" altLang="en-US" sz="2400" dirty="0">
                <a:solidFill>
                  <a:srgbClr val="FFC000"/>
                </a:solidFill>
              </a:rPr>
              <a:t>,</a:t>
            </a:r>
            <a:r>
              <a:rPr lang="en-US" sz="2400" dirty="0">
                <a:solidFill>
                  <a:srgbClr val="FF0000"/>
                </a:solidFill>
                <a:latin typeface="Times New Roman"/>
              </a:rPr>
              <a:t>∀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≥</a:t>
            </a:r>
            <a:r>
              <a:rPr lang="en-US" altLang="en-US" sz="2400" dirty="0">
                <a:solidFill>
                  <a:srgbClr val="00FFFF"/>
                </a:solidFill>
              </a:rPr>
              <a:t>n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0</a:t>
            </a:r>
            <a:r>
              <a:rPr lang="en-US" altLang="en-US" sz="2400" dirty="0">
                <a:solidFill>
                  <a:srgbClr val="FFC000"/>
                </a:solidFill>
              </a:rPr>
              <a:t>, f(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altLang="en-US" sz="2400" dirty="0">
                <a:solidFill>
                  <a:srgbClr val="FFC000"/>
                </a:solidFill>
              </a:rPr>
              <a:t>)</a:t>
            </a:r>
            <a:r>
              <a:rPr lang="el-GR" altLang="en-US" sz="2400" dirty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en-US" altLang="en-US" sz="2400" dirty="0">
                <a:solidFill>
                  <a:srgbClr val="00FFFF"/>
                </a:solidFill>
                <a:latin typeface="+mj-lt"/>
              </a:rPr>
              <a:t>c</a:t>
            </a:r>
            <a:r>
              <a:rPr lang="en-US" altLang="en-US" sz="2400" baseline="-25000" dirty="0">
                <a:solidFill>
                  <a:srgbClr val="00FFFF"/>
                </a:solidFill>
                <a:latin typeface="+mj-lt"/>
              </a:rPr>
              <a:t>2</a:t>
            </a:r>
            <a:r>
              <a:rPr lang="en-US" altLang="en-US" sz="2400" dirty="0">
                <a:solidFill>
                  <a:srgbClr val="FFC000"/>
                </a:solidFill>
                <a:latin typeface="+mj-lt"/>
              </a:rPr>
              <a:t>g(</a:t>
            </a:r>
            <a:r>
              <a:rPr lang="en-US" altLang="en-US" sz="2400" dirty="0">
                <a:solidFill>
                  <a:srgbClr val="FF0000"/>
                </a:solidFill>
                <a:latin typeface="+mj-lt"/>
              </a:rPr>
              <a:t>n</a:t>
            </a:r>
            <a:r>
              <a:rPr lang="en-US" altLang="en-US" sz="2400" dirty="0">
                <a:solidFill>
                  <a:srgbClr val="FFC000"/>
                </a:solidFill>
                <a:latin typeface="+mj-lt"/>
              </a:rPr>
              <a:t>)</a:t>
            </a:r>
            <a:r>
              <a:rPr lang="en-US" altLang="en-US" sz="2400" baseline="30000" dirty="0">
                <a:solidFill>
                  <a:srgbClr val="FFC000"/>
                </a:solidFill>
                <a:latin typeface="+mj-lt"/>
              </a:rPr>
              <a:t> 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E0D32E2D-0BC0-988E-068F-C93827AA736D}"/>
              </a:ext>
            </a:extLst>
          </p:cNvPr>
          <p:cNvSpPr/>
          <p:nvPr/>
        </p:nvSpPr>
        <p:spPr bwMode="auto">
          <a:xfrm>
            <a:off x="559191" y="1182346"/>
            <a:ext cx="598820" cy="433215"/>
          </a:xfrm>
          <a:prstGeom prst="ellipse">
            <a:avLst/>
          </a:prstGeom>
          <a:noFill/>
          <a:ln w="3810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pSp>
        <p:nvGrpSpPr>
          <p:cNvPr id="29" name="Group 29">
            <a:extLst>
              <a:ext uri="{FF2B5EF4-FFF2-40B4-BE49-F238E27FC236}">
                <a16:creationId xmlns:a16="http://schemas.microsoft.com/office/drawing/2014/main" id="{D524B11A-18D4-3ABB-1318-7BA1BE849869}"/>
              </a:ext>
            </a:extLst>
          </p:cNvPr>
          <p:cNvGrpSpPr>
            <a:grpSpLocks/>
          </p:cNvGrpSpPr>
          <p:nvPr/>
        </p:nvGrpSpPr>
        <p:grpSpPr bwMode="auto">
          <a:xfrm>
            <a:off x="459399" y="3871376"/>
            <a:ext cx="917591" cy="929993"/>
            <a:chOff x="2065" y="1551"/>
            <a:chExt cx="1628" cy="1988"/>
          </a:xfrm>
        </p:grpSpPr>
        <p:sp>
          <p:nvSpPr>
            <p:cNvPr id="30" name="Freeform 30">
              <a:extLst>
                <a:ext uri="{FF2B5EF4-FFF2-40B4-BE49-F238E27FC236}">
                  <a16:creationId xmlns:a16="http://schemas.microsoft.com/office/drawing/2014/main" id="{A454019F-7FF7-DACB-373E-8005A2B4EB4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8" y="1977"/>
              <a:ext cx="331" cy="334"/>
            </a:xfrm>
            <a:custGeom>
              <a:avLst/>
              <a:gdLst>
                <a:gd name="T0" fmla="*/ 255 w 331"/>
                <a:gd name="T1" fmla="*/ 212 h 334"/>
                <a:gd name="T2" fmla="*/ 284 w 331"/>
                <a:gd name="T3" fmla="*/ 141 h 334"/>
                <a:gd name="T4" fmla="*/ 279 w 331"/>
                <a:gd name="T5" fmla="*/ 85 h 334"/>
                <a:gd name="T6" fmla="*/ 270 w 331"/>
                <a:gd name="T7" fmla="*/ 38 h 334"/>
                <a:gd name="T8" fmla="*/ 227 w 331"/>
                <a:gd name="T9" fmla="*/ 5 h 334"/>
                <a:gd name="T10" fmla="*/ 166 w 331"/>
                <a:gd name="T11" fmla="*/ 0 h 334"/>
                <a:gd name="T12" fmla="*/ 118 w 331"/>
                <a:gd name="T13" fmla="*/ 5 h 334"/>
                <a:gd name="T14" fmla="*/ 47 w 331"/>
                <a:gd name="T15" fmla="*/ 47 h 334"/>
                <a:gd name="T16" fmla="*/ 14 w 331"/>
                <a:gd name="T17" fmla="*/ 113 h 334"/>
                <a:gd name="T18" fmla="*/ 0 w 331"/>
                <a:gd name="T19" fmla="*/ 193 h 334"/>
                <a:gd name="T20" fmla="*/ 14 w 331"/>
                <a:gd name="T21" fmla="*/ 282 h 334"/>
                <a:gd name="T22" fmla="*/ 43 w 331"/>
                <a:gd name="T23" fmla="*/ 315 h 334"/>
                <a:gd name="T24" fmla="*/ 95 w 331"/>
                <a:gd name="T25" fmla="*/ 334 h 334"/>
                <a:gd name="T26" fmla="*/ 147 w 331"/>
                <a:gd name="T27" fmla="*/ 329 h 334"/>
                <a:gd name="T28" fmla="*/ 203 w 331"/>
                <a:gd name="T29" fmla="*/ 306 h 334"/>
                <a:gd name="T30" fmla="*/ 241 w 331"/>
                <a:gd name="T31" fmla="*/ 273 h 334"/>
                <a:gd name="T32" fmla="*/ 303 w 331"/>
                <a:gd name="T33" fmla="*/ 325 h 334"/>
                <a:gd name="T34" fmla="*/ 331 w 331"/>
                <a:gd name="T35" fmla="*/ 325 h 334"/>
                <a:gd name="T36" fmla="*/ 331 w 331"/>
                <a:gd name="T37" fmla="*/ 296 h 334"/>
                <a:gd name="T38" fmla="*/ 317 w 331"/>
                <a:gd name="T39" fmla="*/ 273 h 334"/>
                <a:gd name="T40" fmla="*/ 255 w 331"/>
                <a:gd name="T41" fmla="*/ 212 h 3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31"/>
                <a:gd name="T64" fmla="*/ 0 h 334"/>
                <a:gd name="T65" fmla="*/ 331 w 331"/>
                <a:gd name="T66" fmla="*/ 334 h 3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31" h="334">
                  <a:moveTo>
                    <a:pt x="255" y="212"/>
                  </a:moveTo>
                  <a:lnTo>
                    <a:pt x="284" y="141"/>
                  </a:lnTo>
                  <a:lnTo>
                    <a:pt x="279" y="85"/>
                  </a:lnTo>
                  <a:lnTo>
                    <a:pt x="270" y="38"/>
                  </a:lnTo>
                  <a:lnTo>
                    <a:pt x="227" y="5"/>
                  </a:lnTo>
                  <a:lnTo>
                    <a:pt x="166" y="0"/>
                  </a:lnTo>
                  <a:lnTo>
                    <a:pt x="118" y="5"/>
                  </a:lnTo>
                  <a:lnTo>
                    <a:pt x="47" y="47"/>
                  </a:lnTo>
                  <a:lnTo>
                    <a:pt x="14" y="113"/>
                  </a:lnTo>
                  <a:lnTo>
                    <a:pt x="0" y="193"/>
                  </a:lnTo>
                  <a:lnTo>
                    <a:pt x="14" y="282"/>
                  </a:lnTo>
                  <a:lnTo>
                    <a:pt x="43" y="315"/>
                  </a:lnTo>
                  <a:lnTo>
                    <a:pt x="95" y="334"/>
                  </a:lnTo>
                  <a:lnTo>
                    <a:pt x="147" y="329"/>
                  </a:lnTo>
                  <a:lnTo>
                    <a:pt x="203" y="306"/>
                  </a:lnTo>
                  <a:lnTo>
                    <a:pt x="241" y="273"/>
                  </a:lnTo>
                  <a:lnTo>
                    <a:pt x="303" y="325"/>
                  </a:lnTo>
                  <a:lnTo>
                    <a:pt x="331" y="325"/>
                  </a:lnTo>
                  <a:lnTo>
                    <a:pt x="331" y="296"/>
                  </a:lnTo>
                  <a:lnTo>
                    <a:pt x="317" y="273"/>
                  </a:lnTo>
                  <a:lnTo>
                    <a:pt x="255" y="21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31" name="Freeform 31">
              <a:extLst>
                <a:ext uri="{FF2B5EF4-FFF2-40B4-BE49-F238E27FC236}">
                  <a16:creationId xmlns:a16="http://schemas.microsoft.com/office/drawing/2014/main" id="{6503106D-0800-AADD-9A5B-53F2853B20A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1" y="1929"/>
              <a:ext cx="303" cy="127"/>
            </a:xfrm>
            <a:custGeom>
              <a:avLst/>
              <a:gdLst>
                <a:gd name="T0" fmla="*/ 234 w 303"/>
                <a:gd name="T1" fmla="*/ 127 h 127"/>
                <a:gd name="T2" fmla="*/ 303 w 303"/>
                <a:gd name="T3" fmla="*/ 117 h 127"/>
                <a:gd name="T4" fmla="*/ 303 w 303"/>
                <a:gd name="T5" fmla="*/ 90 h 127"/>
                <a:gd name="T6" fmla="*/ 223 w 303"/>
                <a:gd name="T7" fmla="*/ 110 h 127"/>
                <a:gd name="T8" fmla="*/ 213 w 303"/>
                <a:gd name="T9" fmla="*/ 100 h 127"/>
                <a:gd name="T10" fmla="*/ 265 w 303"/>
                <a:gd name="T11" fmla="*/ 61 h 127"/>
                <a:gd name="T12" fmla="*/ 246 w 303"/>
                <a:gd name="T13" fmla="*/ 51 h 127"/>
                <a:gd name="T14" fmla="*/ 199 w 303"/>
                <a:gd name="T15" fmla="*/ 81 h 127"/>
                <a:gd name="T16" fmla="*/ 180 w 303"/>
                <a:gd name="T17" fmla="*/ 71 h 127"/>
                <a:gd name="T18" fmla="*/ 253 w 303"/>
                <a:gd name="T19" fmla="*/ 24 h 127"/>
                <a:gd name="T20" fmla="*/ 239 w 303"/>
                <a:gd name="T21" fmla="*/ 0 h 127"/>
                <a:gd name="T22" fmla="*/ 147 w 303"/>
                <a:gd name="T23" fmla="*/ 71 h 127"/>
                <a:gd name="T24" fmla="*/ 85 w 303"/>
                <a:gd name="T25" fmla="*/ 90 h 127"/>
                <a:gd name="T26" fmla="*/ 69 w 303"/>
                <a:gd name="T27" fmla="*/ 66 h 127"/>
                <a:gd name="T28" fmla="*/ 50 w 303"/>
                <a:gd name="T29" fmla="*/ 17 h 127"/>
                <a:gd name="T30" fmla="*/ 28 w 303"/>
                <a:gd name="T31" fmla="*/ 37 h 127"/>
                <a:gd name="T32" fmla="*/ 52 w 303"/>
                <a:gd name="T33" fmla="*/ 85 h 127"/>
                <a:gd name="T34" fmla="*/ 38 w 303"/>
                <a:gd name="T35" fmla="*/ 95 h 127"/>
                <a:gd name="T36" fmla="*/ 14 w 303"/>
                <a:gd name="T37" fmla="*/ 51 h 127"/>
                <a:gd name="T38" fmla="*/ 0 w 303"/>
                <a:gd name="T39" fmla="*/ 76 h 127"/>
                <a:gd name="T40" fmla="*/ 17 w 303"/>
                <a:gd name="T41" fmla="*/ 120 h 127"/>
                <a:gd name="T42" fmla="*/ 133 w 303"/>
                <a:gd name="T43" fmla="*/ 105 h 127"/>
                <a:gd name="T44" fmla="*/ 234 w 303"/>
                <a:gd name="T45" fmla="*/ 127 h 12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03"/>
                <a:gd name="T70" fmla="*/ 0 h 127"/>
                <a:gd name="T71" fmla="*/ 303 w 303"/>
                <a:gd name="T72" fmla="*/ 127 h 12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03" h="127">
                  <a:moveTo>
                    <a:pt x="234" y="127"/>
                  </a:moveTo>
                  <a:lnTo>
                    <a:pt x="303" y="117"/>
                  </a:lnTo>
                  <a:lnTo>
                    <a:pt x="303" y="90"/>
                  </a:lnTo>
                  <a:lnTo>
                    <a:pt x="223" y="110"/>
                  </a:lnTo>
                  <a:lnTo>
                    <a:pt x="213" y="100"/>
                  </a:lnTo>
                  <a:lnTo>
                    <a:pt x="265" y="61"/>
                  </a:lnTo>
                  <a:lnTo>
                    <a:pt x="246" y="51"/>
                  </a:lnTo>
                  <a:lnTo>
                    <a:pt x="199" y="81"/>
                  </a:lnTo>
                  <a:lnTo>
                    <a:pt x="180" y="71"/>
                  </a:lnTo>
                  <a:lnTo>
                    <a:pt x="253" y="24"/>
                  </a:lnTo>
                  <a:lnTo>
                    <a:pt x="239" y="0"/>
                  </a:lnTo>
                  <a:lnTo>
                    <a:pt x="147" y="71"/>
                  </a:lnTo>
                  <a:lnTo>
                    <a:pt x="85" y="90"/>
                  </a:lnTo>
                  <a:lnTo>
                    <a:pt x="69" y="66"/>
                  </a:lnTo>
                  <a:lnTo>
                    <a:pt x="50" y="17"/>
                  </a:lnTo>
                  <a:lnTo>
                    <a:pt x="28" y="37"/>
                  </a:lnTo>
                  <a:lnTo>
                    <a:pt x="52" y="85"/>
                  </a:lnTo>
                  <a:lnTo>
                    <a:pt x="38" y="95"/>
                  </a:lnTo>
                  <a:lnTo>
                    <a:pt x="14" y="51"/>
                  </a:lnTo>
                  <a:lnTo>
                    <a:pt x="0" y="76"/>
                  </a:lnTo>
                  <a:lnTo>
                    <a:pt x="17" y="120"/>
                  </a:lnTo>
                  <a:lnTo>
                    <a:pt x="133" y="105"/>
                  </a:lnTo>
                  <a:lnTo>
                    <a:pt x="234" y="127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32" name="Freeform 32">
              <a:extLst>
                <a:ext uri="{FF2B5EF4-FFF2-40B4-BE49-F238E27FC236}">
                  <a16:creationId xmlns:a16="http://schemas.microsoft.com/office/drawing/2014/main" id="{0579697F-F165-972C-72E9-BD406573E8D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0" y="1839"/>
              <a:ext cx="518" cy="632"/>
            </a:xfrm>
            <a:custGeom>
              <a:avLst/>
              <a:gdLst>
                <a:gd name="T0" fmla="*/ 14 w 518"/>
                <a:gd name="T1" fmla="*/ 623 h 632"/>
                <a:gd name="T2" fmla="*/ 0 w 518"/>
                <a:gd name="T3" fmla="*/ 595 h 632"/>
                <a:gd name="T4" fmla="*/ 9 w 518"/>
                <a:gd name="T5" fmla="*/ 567 h 632"/>
                <a:gd name="T6" fmla="*/ 42 w 518"/>
                <a:gd name="T7" fmla="*/ 539 h 632"/>
                <a:gd name="T8" fmla="*/ 126 w 518"/>
                <a:gd name="T9" fmla="*/ 525 h 632"/>
                <a:gd name="T10" fmla="*/ 233 w 518"/>
                <a:gd name="T11" fmla="*/ 534 h 632"/>
                <a:gd name="T12" fmla="*/ 369 w 518"/>
                <a:gd name="T13" fmla="*/ 516 h 632"/>
                <a:gd name="T14" fmla="*/ 453 w 518"/>
                <a:gd name="T15" fmla="*/ 474 h 632"/>
                <a:gd name="T16" fmla="*/ 471 w 518"/>
                <a:gd name="T17" fmla="*/ 451 h 632"/>
                <a:gd name="T18" fmla="*/ 457 w 518"/>
                <a:gd name="T19" fmla="*/ 390 h 632"/>
                <a:gd name="T20" fmla="*/ 420 w 518"/>
                <a:gd name="T21" fmla="*/ 256 h 632"/>
                <a:gd name="T22" fmla="*/ 364 w 518"/>
                <a:gd name="T23" fmla="*/ 177 h 632"/>
                <a:gd name="T24" fmla="*/ 327 w 518"/>
                <a:gd name="T25" fmla="*/ 153 h 632"/>
                <a:gd name="T26" fmla="*/ 322 w 518"/>
                <a:gd name="T27" fmla="*/ 130 h 632"/>
                <a:gd name="T28" fmla="*/ 341 w 518"/>
                <a:gd name="T29" fmla="*/ 121 h 632"/>
                <a:gd name="T30" fmla="*/ 355 w 518"/>
                <a:gd name="T31" fmla="*/ 98 h 632"/>
                <a:gd name="T32" fmla="*/ 327 w 518"/>
                <a:gd name="T33" fmla="*/ 65 h 632"/>
                <a:gd name="T34" fmla="*/ 294 w 518"/>
                <a:gd name="T35" fmla="*/ 70 h 632"/>
                <a:gd name="T36" fmla="*/ 275 w 518"/>
                <a:gd name="T37" fmla="*/ 46 h 632"/>
                <a:gd name="T38" fmla="*/ 299 w 518"/>
                <a:gd name="T39" fmla="*/ 14 h 632"/>
                <a:gd name="T40" fmla="*/ 341 w 518"/>
                <a:gd name="T41" fmla="*/ 0 h 632"/>
                <a:gd name="T42" fmla="*/ 392 w 518"/>
                <a:gd name="T43" fmla="*/ 14 h 632"/>
                <a:gd name="T44" fmla="*/ 411 w 518"/>
                <a:gd name="T45" fmla="*/ 60 h 632"/>
                <a:gd name="T46" fmla="*/ 406 w 518"/>
                <a:gd name="T47" fmla="*/ 121 h 632"/>
                <a:gd name="T48" fmla="*/ 373 w 518"/>
                <a:gd name="T49" fmla="*/ 144 h 632"/>
                <a:gd name="T50" fmla="*/ 411 w 518"/>
                <a:gd name="T51" fmla="*/ 181 h 632"/>
                <a:gd name="T52" fmla="*/ 457 w 518"/>
                <a:gd name="T53" fmla="*/ 237 h 632"/>
                <a:gd name="T54" fmla="*/ 485 w 518"/>
                <a:gd name="T55" fmla="*/ 339 h 632"/>
                <a:gd name="T56" fmla="*/ 518 w 518"/>
                <a:gd name="T57" fmla="*/ 455 h 632"/>
                <a:gd name="T58" fmla="*/ 518 w 518"/>
                <a:gd name="T59" fmla="*/ 502 h 632"/>
                <a:gd name="T60" fmla="*/ 504 w 518"/>
                <a:gd name="T61" fmla="*/ 511 h 632"/>
                <a:gd name="T62" fmla="*/ 420 w 518"/>
                <a:gd name="T63" fmla="*/ 548 h 632"/>
                <a:gd name="T64" fmla="*/ 322 w 518"/>
                <a:gd name="T65" fmla="*/ 576 h 632"/>
                <a:gd name="T66" fmla="*/ 154 w 518"/>
                <a:gd name="T67" fmla="*/ 599 h 632"/>
                <a:gd name="T68" fmla="*/ 56 w 518"/>
                <a:gd name="T69" fmla="*/ 632 h 632"/>
                <a:gd name="T70" fmla="*/ 14 w 518"/>
                <a:gd name="T71" fmla="*/ 623 h 63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18"/>
                <a:gd name="T109" fmla="*/ 0 h 632"/>
                <a:gd name="T110" fmla="*/ 518 w 518"/>
                <a:gd name="T111" fmla="*/ 632 h 63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18" h="632">
                  <a:moveTo>
                    <a:pt x="14" y="623"/>
                  </a:moveTo>
                  <a:lnTo>
                    <a:pt x="0" y="595"/>
                  </a:lnTo>
                  <a:lnTo>
                    <a:pt x="9" y="567"/>
                  </a:lnTo>
                  <a:lnTo>
                    <a:pt x="42" y="539"/>
                  </a:lnTo>
                  <a:lnTo>
                    <a:pt x="126" y="525"/>
                  </a:lnTo>
                  <a:lnTo>
                    <a:pt x="233" y="534"/>
                  </a:lnTo>
                  <a:lnTo>
                    <a:pt x="369" y="516"/>
                  </a:lnTo>
                  <a:lnTo>
                    <a:pt x="453" y="474"/>
                  </a:lnTo>
                  <a:lnTo>
                    <a:pt x="471" y="451"/>
                  </a:lnTo>
                  <a:lnTo>
                    <a:pt x="457" y="390"/>
                  </a:lnTo>
                  <a:lnTo>
                    <a:pt x="420" y="256"/>
                  </a:lnTo>
                  <a:lnTo>
                    <a:pt x="364" y="177"/>
                  </a:lnTo>
                  <a:lnTo>
                    <a:pt x="327" y="153"/>
                  </a:lnTo>
                  <a:lnTo>
                    <a:pt x="322" y="130"/>
                  </a:lnTo>
                  <a:lnTo>
                    <a:pt x="341" y="121"/>
                  </a:lnTo>
                  <a:lnTo>
                    <a:pt x="355" y="98"/>
                  </a:lnTo>
                  <a:lnTo>
                    <a:pt x="327" y="65"/>
                  </a:lnTo>
                  <a:lnTo>
                    <a:pt x="294" y="70"/>
                  </a:lnTo>
                  <a:lnTo>
                    <a:pt x="275" y="46"/>
                  </a:lnTo>
                  <a:lnTo>
                    <a:pt x="299" y="14"/>
                  </a:lnTo>
                  <a:lnTo>
                    <a:pt x="341" y="0"/>
                  </a:lnTo>
                  <a:lnTo>
                    <a:pt x="392" y="14"/>
                  </a:lnTo>
                  <a:lnTo>
                    <a:pt x="411" y="60"/>
                  </a:lnTo>
                  <a:lnTo>
                    <a:pt x="406" y="121"/>
                  </a:lnTo>
                  <a:lnTo>
                    <a:pt x="373" y="144"/>
                  </a:lnTo>
                  <a:lnTo>
                    <a:pt x="411" y="181"/>
                  </a:lnTo>
                  <a:lnTo>
                    <a:pt x="457" y="237"/>
                  </a:lnTo>
                  <a:lnTo>
                    <a:pt x="485" y="339"/>
                  </a:lnTo>
                  <a:lnTo>
                    <a:pt x="518" y="455"/>
                  </a:lnTo>
                  <a:lnTo>
                    <a:pt x="518" y="502"/>
                  </a:lnTo>
                  <a:lnTo>
                    <a:pt x="504" y="511"/>
                  </a:lnTo>
                  <a:lnTo>
                    <a:pt x="420" y="548"/>
                  </a:lnTo>
                  <a:lnTo>
                    <a:pt x="322" y="576"/>
                  </a:lnTo>
                  <a:lnTo>
                    <a:pt x="154" y="599"/>
                  </a:lnTo>
                  <a:lnTo>
                    <a:pt x="56" y="632"/>
                  </a:lnTo>
                  <a:lnTo>
                    <a:pt x="14" y="623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39" name="Freeform 33">
              <a:extLst>
                <a:ext uri="{FF2B5EF4-FFF2-40B4-BE49-F238E27FC236}">
                  <a16:creationId xmlns:a16="http://schemas.microsoft.com/office/drawing/2014/main" id="{5A789CF4-A9E6-2B24-F2D9-F9D6D9112E9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9" y="2046"/>
              <a:ext cx="47" cy="86"/>
            </a:xfrm>
            <a:custGeom>
              <a:avLst/>
              <a:gdLst>
                <a:gd name="T0" fmla="*/ 10 w 47"/>
                <a:gd name="T1" fmla="*/ 32 h 86"/>
                <a:gd name="T2" fmla="*/ 28 w 47"/>
                <a:gd name="T3" fmla="*/ 75 h 86"/>
                <a:gd name="T4" fmla="*/ 35 w 47"/>
                <a:gd name="T5" fmla="*/ 86 h 86"/>
                <a:gd name="T6" fmla="*/ 43 w 47"/>
                <a:gd name="T7" fmla="*/ 85 h 86"/>
                <a:gd name="T8" fmla="*/ 47 w 47"/>
                <a:gd name="T9" fmla="*/ 73 h 86"/>
                <a:gd name="T10" fmla="*/ 1 w 47"/>
                <a:gd name="T11" fmla="*/ 0 h 86"/>
                <a:gd name="T12" fmla="*/ 0 w 47"/>
                <a:gd name="T13" fmla="*/ 15 h 86"/>
                <a:gd name="T14" fmla="*/ 10 w 47"/>
                <a:gd name="T15" fmla="*/ 32 h 8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7"/>
                <a:gd name="T25" fmla="*/ 0 h 86"/>
                <a:gd name="T26" fmla="*/ 47 w 47"/>
                <a:gd name="T27" fmla="*/ 86 h 8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7" h="86">
                  <a:moveTo>
                    <a:pt x="10" y="32"/>
                  </a:moveTo>
                  <a:lnTo>
                    <a:pt x="28" y="75"/>
                  </a:lnTo>
                  <a:lnTo>
                    <a:pt x="35" y="86"/>
                  </a:lnTo>
                  <a:lnTo>
                    <a:pt x="43" y="85"/>
                  </a:lnTo>
                  <a:lnTo>
                    <a:pt x="47" y="73"/>
                  </a:lnTo>
                  <a:lnTo>
                    <a:pt x="1" y="0"/>
                  </a:lnTo>
                  <a:lnTo>
                    <a:pt x="0" y="15"/>
                  </a:lnTo>
                  <a:lnTo>
                    <a:pt x="10" y="3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40" name="Freeform 34">
              <a:extLst>
                <a:ext uri="{FF2B5EF4-FFF2-40B4-BE49-F238E27FC236}">
                  <a16:creationId xmlns:a16="http://schemas.microsoft.com/office/drawing/2014/main" id="{CD2ABD37-DC72-DA99-9F2D-6A855438236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2" y="1561"/>
              <a:ext cx="551" cy="452"/>
            </a:xfrm>
            <a:custGeom>
              <a:avLst/>
              <a:gdLst>
                <a:gd name="T0" fmla="*/ 93 w 551"/>
                <a:gd name="T1" fmla="*/ 345 h 452"/>
                <a:gd name="T2" fmla="*/ 0 w 551"/>
                <a:gd name="T3" fmla="*/ 373 h 452"/>
                <a:gd name="T4" fmla="*/ 9 w 551"/>
                <a:gd name="T5" fmla="*/ 410 h 452"/>
                <a:gd name="T6" fmla="*/ 140 w 551"/>
                <a:gd name="T7" fmla="*/ 345 h 452"/>
                <a:gd name="T8" fmla="*/ 9 w 551"/>
                <a:gd name="T9" fmla="*/ 429 h 452"/>
                <a:gd name="T10" fmla="*/ 23 w 551"/>
                <a:gd name="T11" fmla="*/ 452 h 452"/>
                <a:gd name="T12" fmla="*/ 121 w 551"/>
                <a:gd name="T13" fmla="*/ 382 h 452"/>
                <a:gd name="T14" fmla="*/ 196 w 551"/>
                <a:gd name="T15" fmla="*/ 345 h 452"/>
                <a:gd name="T16" fmla="*/ 313 w 551"/>
                <a:gd name="T17" fmla="*/ 312 h 452"/>
                <a:gd name="T18" fmla="*/ 434 w 551"/>
                <a:gd name="T19" fmla="*/ 312 h 452"/>
                <a:gd name="T20" fmla="*/ 546 w 551"/>
                <a:gd name="T21" fmla="*/ 308 h 452"/>
                <a:gd name="T22" fmla="*/ 551 w 551"/>
                <a:gd name="T23" fmla="*/ 275 h 452"/>
                <a:gd name="T24" fmla="*/ 430 w 551"/>
                <a:gd name="T25" fmla="*/ 284 h 452"/>
                <a:gd name="T26" fmla="*/ 313 w 551"/>
                <a:gd name="T27" fmla="*/ 294 h 452"/>
                <a:gd name="T28" fmla="*/ 196 w 551"/>
                <a:gd name="T29" fmla="*/ 322 h 452"/>
                <a:gd name="T30" fmla="*/ 177 w 551"/>
                <a:gd name="T31" fmla="*/ 326 h 452"/>
                <a:gd name="T32" fmla="*/ 313 w 551"/>
                <a:gd name="T33" fmla="*/ 261 h 452"/>
                <a:gd name="T34" fmla="*/ 448 w 551"/>
                <a:gd name="T35" fmla="*/ 172 h 452"/>
                <a:gd name="T36" fmla="*/ 453 w 551"/>
                <a:gd name="T37" fmla="*/ 140 h 452"/>
                <a:gd name="T38" fmla="*/ 350 w 551"/>
                <a:gd name="T39" fmla="*/ 210 h 452"/>
                <a:gd name="T40" fmla="*/ 224 w 551"/>
                <a:gd name="T41" fmla="*/ 284 h 452"/>
                <a:gd name="T42" fmla="*/ 168 w 551"/>
                <a:gd name="T43" fmla="*/ 303 h 452"/>
                <a:gd name="T44" fmla="*/ 271 w 551"/>
                <a:gd name="T45" fmla="*/ 224 h 452"/>
                <a:gd name="T46" fmla="*/ 332 w 551"/>
                <a:gd name="T47" fmla="*/ 135 h 452"/>
                <a:gd name="T48" fmla="*/ 360 w 551"/>
                <a:gd name="T49" fmla="*/ 47 h 452"/>
                <a:gd name="T50" fmla="*/ 332 w 551"/>
                <a:gd name="T51" fmla="*/ 0 h 452"/>
                <a:gd name="T52" fmla="*/ 318 w 551"/>
                <a:gd name="T53" fmla="*/ 103 h 452"/>
                <a:gd name="T54" fmla="*/ 266 w 551"/>
                <a:gd name="T55" fmla="*/ 196 h 452"/>
                <a:gd name="T56" fmla="*/ 191 w 551"/>
                <a:gd name="T57" fmla="*/ 256 h 452"/>
                <a:gd name="T58" fmla="*/ 93 w 551"/>
                <a:gd name="T59" fmla="*/ 345 h 45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51"/>
                <a:gd name="T91" fmla="*/ 0 h 452"/>
                <a:gd name="T92" fmla="*/ 551 w 551"/>
                <a:gd name="T93" fmla="*/ 452 h 45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51" h="452">
                  <a:moveTo>
                    <a:pt x="93" y="345"/>
                  </a:moveTo>
                  <a:lnTo>
                    <a:pt x="0" y="373"/>
                  </a:lnTo>
                  <a:lnTo>
                    <a:pt x="9" y="410"/>
                  </a:lnTo>
                  <a:lnTo>
                    <a:pt x="140" y="345"/>
                  </a:lnTo>
                  <a:lnTo>
                    <a:pt x="9" y="429"/>
                  </a:lnTo>
                  <a:lnTo>
                    <a:pt x="23" y="452"/>
                  </a:lnTo>
                  <a:lnTo>
                    <a:pt x="121" y="382"/>
                  </a:lnTo>
                  <a:lnTo>
                    <a:pt x="196" y="345"/>
                  </a:lnTo>
                  <a:lnTo>
                    <a:pt x="313" y="312"/>
                  </a:lnTo>
                  <a:lnTo>
                    <a:pt x="434" y="312"/>
                  </a:lnTo>
                  <a:lnTo>
                    <a:pt x="546" y="308"/>
                  </a:lnTo>
                  <a:lnTo>
                    <a:pt x="551" y="275"/>
                  </a:lnTo>
                  <a:lnTo>
                    <a:pt x="430" y="284"/>
                  </a:lnTo>
                  <a:lnTo>
                    <a:pt x="313" y="294"/>
                  </a:lnTo>
                  <a:lnTo>
                    <a:pt x="196" y="322"/>
                  </a:lnTo>
                  <a:lnTo>
                    <a:pt x="177" y="326"/>
                  </a:lnTo>
                  <a:lnTo>
                    <a:pt x="313" y="261"/>
                  </a:lnTo>
                  <a:lnTo>
                    <a:pt x="448" y="172"/>
                  </a:lnTo>
                  <a:lnTo>
                    <a:pt x="453" y="140"/>
                  </a:lnTo>
                  <a:lnTo>
                    <a:pt x="350" y="210"/>
                  </a:lnTo>
                  <a:lnTo>
                    <a:pt x="224" y="284"/>
                  </a:lnTo>
                  <a:lnTo>
                    <a:pt x="168" y="303"/>
                  </a:lnTo>
                  <a:lnTo>
                    <a:pt x="271" y="224"/>
                  </a:lnTo>
                  <a:lnTo>
                    <a:pt x="332" y="135"/>
                  </a:lnTo>
                  <a:lnTo>
                    <a:pt x="360" y="47"/>
                  </a:lnTo>
                  <a:lnTo>
                    <a:pt x="332" y="0"/>
                  </a:lnTo>
                  <a:lnTo>
                    <a:pt x="318" y="103"/>
                  </a:lnTo>
                  <a:lnTo>
                    <a:pt x="266" y="196"/>
                  </a:lnTo>
                  <a:lnTo>
                    <a:pt x="191" y="256"/>
                  </a:lnTo>
                  <a:lnTo>
                    <a:pt x="93" y="34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43" name="Freeform 35">
              <a:extLst>
                <a:ext uri="{FF2B5EF4-FFF2-40B4-BE49-F238E27FC236}">
                  <a16:creationId xmlns:a16="http://schemas.microsoft.com/office/drawing/2014/main" id="{42117572-1289-2366-C81B-CD02C56E4ED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5" y="2056"/>
              <a:ext cx="31" cy="92"/>
            </a:xfrm>
            <a:custGeom>
              <a:avLst/>
              <a:gdLst>
                <a:gd name="T0" fmla="*/ 16 w 31"/>
                <a:gd name="T1" fmla="*/ 32 h 92"/>
                <a:gd name="T2" fmla="*/ 6 w 31"/>
                <a:gd name="T3" fmla="*/ 77 h 92"/>
                <a:gd name="T4" fmla="*/ 0 w 31"/>
                <a:gd name="T5" fmla="*/ 87 h 92"/>
                <a:gd name="T6" fmla="*/ 9 w 31"/>
                <a:gd name="T7" fmla="*/ 92 h 92"/>
                <a:gd name="T8" fmla="*/ 22 w 31"/>
                <a:gd name="T9" fmla="*/ 85 h 92"/>
                <a:gd name="T10" fmla="*/ 31 w 31"/>
                <a:gd name="T11" fmla="*/ 0 h 92"/>
                <a:gd name="T12" fmla="*/ 19 w 31"/>
                <a:gd name="T13" fmla="*/ 12 h 92"/>
                <a:gd name="T14" fmla="*/ 16 w 31"/>
                <a:gd name="T15" fmla="*/ 32 h 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1"/>
                <a:gd name="T25" fmla="*/ 0 h 92"/>
                <a:gd name="T26" fmla="*/ 31 w 31"/>
                <a:gd name="T27" fmla="*/ 92 h 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1" h="92">
                  <a:moveTo>
                    <a:pt x="16" y="32"/>
                  </a:moveTo>
                  <a:lnTo>
                    <a:pt x="6" y="77"/>
                  </a:lnTo>
                  <a:lnTo>
                    <a:pt x="0" y="87"/>
                  </a:lnTo>
                  <a:lnTo>
                    <a:pt x="9" y="92"/>
                  </a:lnTo>
                  <a:lnTo>
                    <a:pt x="22" y="85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44" name="Freeform 36">
              <a:extLst>
                <a:ext uri="{FF2B5EF4-FFF2-40B4-BE49-F238E27FC236}">
                  <a16:creationId xmlns:a16="http://schemas.microsoft.com/office/drawing/2014/main" id="{DC64609B-1FFB-C9C7-13B3-ACE09324B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8" y="1812"/>
              <a:ext cx="27" cy="92"/>
            </a:xfrm>
            <a:custGeom>
              <a:avLst/>
              <a:gdLst>
                <a:gd name="T0" fmla="*/ 17 w 27"/>
                <a:gd name="T1" fmla="*/ 62 h 92"/>
                <a:gd name="T2" fmla="*/ 7 w 27"/>
                <a:gd name="T3" fmla="*/ 17 h 92"/>
                <a:gd name="T4" fmla="*/ 0 w 27"/>
                <a:gd name="T5" fmla="*/ 5 h 92"/>
                <a:gd name="T6" fmla="*/ 14 w 27"/>
                <a:gd name="T7" fmla="*/ 0 h 92"/>
                <a:gd name="T8" fmla="*/ 27 w 27"/>
                <a:gd name="T9" fmla="*/ 7 h 92"/>
                <a:gd name="T10" fmla="*/ 24 w 27"/>
                <a:gd name="T11" fmla="*/ 92 h 92"/>
                <a:gd name="T12" fmla="*/ 14 w 27"/>
                <a:gd name="T13" fmla="*/ 80 h 92"/>
                <a:gd name="T14" fmla="*/ 17 w 27"/>
                <a:gd name="T15" fmla="*/ 62 h 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7"/>
                <a:gd name="T25" fmla="*/ 0 h 92"/>
                <a:gd name="T26" fmla="*/ 27 w 27"/>
                <a:gd name="T27" fmla="*/ 92 h 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7" h="92">
                  <a:moveTo>
                    <a:pt x="17" y="62"/>
                  </a:moveTo>
                  <a:lnTo>
                    <a:pt x="7" y="17"/>
                  </a:lnTo>
                  <a:lnTo>
                    <a:pt x="0" y="5"/>
                  </a:lnTo>
                  <a:lnTo>
                    <a:pt x="14" y="0"/>
                  </a:lnTo>
                  <a:lnTo>
                    <a:pt x="27" y="7"/>
                  </a:lnTo>
                  <a:lnTo>
                    <a:pt x="24" y="92"/>
                  </a:lnTo>
                  <a:lnTo>
                    <a:pt x="14" y="80"/>
                  </a:lnTo>
                  <a:lnTo>
                    <a:pt x="17" y="6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45" name="Freeform 37">
              <a:extLst>
                <a:ext uri="{FF2B5EF4-FFF2-40B4-BE49-F238E27FC236}">
                  <a16:creationId xmlns:a16="http://schemas.microsoft.com/office/drawing/2014/main" id="{49F93A13-9BD6-92AE-009E-DAB14CA24A7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8" y="1831"/>
              <a:ext cx="66" cy="73"/>
            </a:xfrm>
            <a:custGeom>
              <a:avLst/>
              <a:gdLst>
                <a:gd name="T0" fmla="*/ 40 w 66"/>
                <a:gd name="T1" fmla="*/ 50 h 73"/>
                <a:gd name="T2" fmla="*/ 8 w 66"/>
                <a:gd name="T3" fmla="*/ 15 h 73"/>
                <a:gd name="T4" fmla="*/ 0 w 66"/>
                <a:gd name="T5" fmla="*/ 8 h 73"/>
                <a:gd name="T6" fmla="*/ 3 w 66"/>
                <a:gd name="T7" fmla="*/ 0 h 73"/>
                <a:gd name="T8" fmla="*/ 18 w 66"/>
                <a:gd name="T9" fmla="*/ 3 h 73"/>
                <a:gd name="T10" fmla="*/ 66 w 66"/>
                <a:gd name="T11" fmla="*/ 73 h 73"/>
                <a:gd name="T12" fmla="*/ 53 w 66"/>
                <a:gd name="T13" fmla="*/ 68 h 73"/>
                <a:gd name="T14" fmla="*/ 40 w 66"/>
                <a:gd name="T15" fmla="*/ 50 h 7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6"/>
                <a:gd name="T25" fmla="*/ 0 h 73"/>
                <a:gd name="T26" fmla="*/ 66 w 66"/>
                <a:gd name="T27" fmla="*/ 73 h 7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6" h="73">
                  <a:moveTo>
                    <a:pt x="40" y="50"/>
                  </a:moveTo>
                  <a:lnTo>
                    <a:pt x="8" y="15"/>
                  </a:lnTo>
                  <a:lnTo>
                    <a:pt x="0" y="8"/>
                  </a:lnTo>
                  <a:lnTo>
                    <a:pt x="3" y="0"/>
                  </a:lnTo>
                  <a:lnTo>
                    <a:pt x="18" y="3"/>
                  </a:lnTo>
                  <a:lnTo>
                    <a:pt x="66" y="73"/>
                  </a:lnTo>
                  <a:lnTo>
                    <a:pt x="53" y="68"/>
                  </a:lnTo>
                  <a:lnTo>
                    <a:pt x="40" y="5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46" name="Freeform 38">
              <a:extLst>
                <a:ext uri="{FF2B5EF4-FFF2-40B4-BE49-F238E27FC236}">
                  <a16:creationId xmlns:a16="http://schemas.microsoft.com/office/drawing/2014/main" id="{4458E774-EAFA-B29A-A511-221AB8B639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0" y="1819"/>
              <a:ext cx="421" cy="670"/>
            </a:xfrm>
            <a:custGeom>
              <a:avLst/>
              <a:gdLst>
                <a:gd name="T0" fmla="*/ 64 w 421"/>
                <a:gd name="T1" fmla="*/ 299 h 670"/>
                <a:gd name="T2" fmla="*/ 191 w 421"/>
                <a:gd name="T3" fmla="*/ 378 h 670"/>
                <a:gd name="T4" fmla="*/ 308 w 421"/>
                <a:gd name="T5" fmla="*/ 468 h 670"/>
                <a:gd name="T6" fmla="*/ 393 w 421"/>
                <a:gd name="T7" fmla="*/ 563 h 670"/>
                <a:gd name="T8" fmla="*/ 421 w 421"/>
                <a:gd name="T9" fmla="*/ 607 h 670"/>
                <a:gd name="T10" fmla="*/ 414 w 421"/>
                <a:gd name="T11" fmla="*/ 649 h 670"/>
                <a:gd name="T12" fmla="*/ 386 w 421"/>
                <a:gd name="T13" fmla="*/ 670 h 670"/>
                <a:gd name="T14" fmla="*/ 332 w 421"/>
                <a:gd name="T15" fmla="*/ 670 h 670"/>
                <a:gd name="T16" fmla="*/ 294 w 421"/>
                <a:gd name="T17" fmla="*/ 591 h 670"/>
                <a:gd name="T18" fmla="*/ 233 w 421"/>
                <a:gd name="T19" fmla="*/ 503 h 670"/>
                <a:gd name="T20" fmla="*/ 148 w 421"/>
                <a:gd name="T21" fmla="*/ 427 h 670"/>
                <a:gd name="T22" fmla="*/ 61 w 421"/>
                <a:gd name="T23" fmla="*/ 348 h 670"/>
                <a:gd name="T24" fmla="*/ 5 w 421"/>
                <a:gd name="T25" fmla="*/ 313 h 670"/>
                <a:gd name="T26" fmla="*/ 0 w 421"/>
                <a:gd name="T27" fmla="*/ 287 h 670"/>
                <a:gd name="T28" fmla="*/ 28 w 421"/>
                <a:gd name="T29" fmla="*/ 230 h 670"/>
                <a:gd name="T30" fmla="*/ 96 w 421"/>
                <a:gd name="T31" fmla="*/ 155 h 670"/>
                <a:gd name="T32" fmla="*/ 202 w 421"/>
                <a:gd name="T33" fmla="*/ 104 h 670"/>
                <a:gd name="T34" fmla="*/ 289 w 421"/>
                <a:gd name="T35" fmla="*/ 83 h 670"/>
                <a:gd name="T36" fmla="*/ 289 w 421"/>
                <a:gd name="T37" fmla="*/ 37 h 670"/>
                <a:gd name="T38" fmla="*/ 346 w 421"/>
                <a:gd name="T39" fmla="*/ 0 h 670"/>
                <a:gd name="T40" fmla="*/ 395 w 421"/>
                <a:gd name="T41" fmla="*/ 0 h 670"/>
                <a:gd name="T42" fmla="*/ 402 w 421"/>
                <a:gd name="T43" fmla="*/ 21 h 670"/>
                <a:gd name="T44" fmla="*/ 381 w 421"/>
                <a:gd name="T45" fmla="*/ 42 h 670"/>
                <a:gd name="T46" fmla="*/ 346 w 421"/>
                <a:gd name="T47" fmla="*/ 42 h 670"/>
                <a:gd name="T48" fmla="*/ 332 w 421"/>
                <a:gd name="T49" fmla="*/ 72 h 670"/>
                <a:gd name="T50" fmla="*/ 329 w 421"/>
                <a:gd name="T51" fmla="*/ 121 h 670"/>
                <a:gd name="T52" fmla="*/ 303 w 421"/>
                <a:gd name="T53" fmla="*/ 121 h 670"/>
                <a:gd name="T54" fmla="*/ 273 w 421"/>
                <a:gd name="T55" fmla="*/ 118 h 670"/>
                <a:gd name="T56" fmla="*/ 202 w 421"/>
                <a:gd name="T57" fmla="*/ 141 h 670"/>
                <a:gd name="T58" fmla="*/ 132 w 421"/>
                <a:gd name="T59" fmla="*/ 183 h 670"/>
                <a:gd name="T60" fmla="*/ 82 w 421"/>
                <a:gd name="T61" fmla="*/ 239 h 670"/>
                <a:gd name="T62" fmla="*/ 64 w 421"/>
                <a:gd name="T63" fmla="*/ 299 h 67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21"/>
                <a:gd name="T97" fmla="*/ 0 h 670"/>
                <a:gd name="T98" fmla="*/ 421 w 421"/>
                <a:gd name="T99" fmla="*/ 670 h 67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21" h="670">
                  <a:moveTo>
                    <a:pt x="64" y="299"/>
                  </a:moveTo>
                  <a:lnTo>
                    <a:pt x="191" y="378"/>
                  </a:lnTo>
                  <a:lnTo>
                    <a:pt x="308" y="468"/>
                  </a:lnTo>
                  <a:lnTo>
                    <a:pt x="393" y="563"/>
                  </a:lnTo>
                  <a:lnTo>
                    <a:pt x="421" y="607"/>
                  </a:lnTo>
                  <a:lnTo>
                    <a:pt x="414" y="649"/>
                  </a:lnTo>
                  <a:lnTo>
                    <a:pt x="386" y="670"/>
                  </a:lnTo>
                  <a:lnTo>
                    <a:pt x="332" y="670"/>
                  </a:lnTo>
                  <a:lnTo>
                    <a:pt x="294" y="591"/>
                  </a:lnTo>
                  <a:lnTo>
                    <a:pt x="233" y="503"/>
                  </a:lnTo>
                  <a:lnTo>
                    <a:pt x="148" y="427"/>
                  </a:lnTo>
                  <a:lnTo>
                    <a:pt x="61" y="348"/>
                  </a:lnTo>
                  <a:lnTo>
                    <a:pt x="5" y="313"/>
                  </a:lnTo>
                  <a:lnTo>
                    <a:pt x="0" y="287"/>
                  </a:lnTo>
                  <a:lnTo>
                    <a:pt x="28" y="230"/>
                  </a:lnTo>
                  <a:lnTo>
                    <a:pt x="96" y="155"/>
                  </a:lnTo>
                  <a:lnTo>
                    <a:pt x="202" y="104"/>
                  </a:lnTo>
                  <a:lnTo>
                    <a:pt x="289" y="83"/>
                  </a:lnTo>
                  <a:lnTo>
                    <a:pt x="289" y="37"/>
                  </a:lnTo>
                  <a:lnTo>
                    <a:pt x="346" y="0"/>
                  </a:lnTo>
                  <a:lnTo>
                    <a:pt x="395" y="0"/>
                  </a:lnTo>
                  <a:lnTo>
                    <a:pt x="402" y="21"/>
                  </a:lnTo>
                  <a:lnTo>
                    <a:pt x="381" y="42"/>
                  </a:lnTo>
                  <a:lnTo>
                    <a:pt x="346" y="42"/>
                  </a:lnTo>
                  <a:lnTo>
                    <a:pt x="332" y="72"/>
                  </a:lnTo>
                  <a:lnTo>
                    <a:pt x="329" y="121"/>
                  </a:lnTo>
                  <a:lnTo>
                    <a:pt x="303" y="121"/>
                  </a:lnTo>
                  <a:lnTo>
                    <a:pt x="273" y="118"/>
                  </a:lnTo>
                  <a:lnTo>
                    <a:pt x="202" y="141"/>
                  </a:lnTo>
                  <a:lnTo>
                    <a:pt x="132" y="183"/>
                  </a:lnTo>
                  <a:lnTo>
                    <a:pt x="82" y="239"/>
                  </a:lnTo>
                  <a:lnTo>
                    <a:pt x="64" y="29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63" name="Freeform 39">
              <a:extLst>
                <a:ext uri="{FF2B5EF4-FFF2-40B4-BE49-F238E27FC236}">
                  <a16:creationId xmlns:a16="http://schemas.microsoft.com/office/drawing/2014/main" id="{A6E7B864-87E4-A5ED-26C4-D4182ADCE4E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0" y="1551"/>
              <a:ext cx="346" cy="396"/>
            </a:xfrm>
            <a:custGeom>
              <a:avLst/>
              <a:gdLst>
                <a:gd name="T0" fmla="*/ 292 w 346"/>
                <a:gd name="T1" fmla="*/ 288 h 396"/>
                <a:gd name="T2" fmla="*/ 346 w 346"/>
                <a:gd name="T3" fmla="*/ 340 h 396"/>
                <a:gd name="T4" fmla="*/ 334 w 346"/>
                <a:gd name="T5" fmla="*/ 359 h 396"/>
                <a:gd name="T6" fmla="*/ 278 w 346"/>
                <a:gd name="T7" fmla="*/ 312 h 396"/>
                <a:gd name="T8" fmla="*/ 271 w 346"/>
                <a:gd name="T9" fmla="*/ 316 h 396"/>
                <a:gd name="T10" fmla="*/ 318 w 346"/>
                <a:gd name="T11" fmla="*/ 375 h 396"/>
                <a:gd name="T12" fmla="*/ 304 w 346"/>
                <a:gd name="T13" fmla="*/ 396 h 396"/>
                <a:gd name="T14" fmla="*/ 254 w 346"/>
                <a:gd name="T15" fmla="*/ 333 h 396"/>
                <a:gd name="T16" fmla="*/ 214 w 346"/>
                <a:gd name="T17" fmla="*/ 309 h 396"/>
                <a:gd name="T18" fmla="*/ 108 w 346"/>
                <a:gd name="T19" fmla="*/ 260 h 396"/>
                <a:gd name="T20" fmla="*/ 52 w 346"/>
                <a:gd name="T21" fmla="*/ 246 h 396"/>
                <a:gd name="T22" fmla="*/ 49 w 346"/>
                <a:gd name="T23" fmla="*/ 218 h 396"/>
                <a:gd name="T24" fmla="*/ 141 w 346"/>
                <a:gd name="T25" fmla="*/ 241 h 396"/>
                <a:gd name="T26" fmla="*/ 221 w 346"/>
                <a:gd name="T27" fmla="*/ 281 h 396"/>
                <a:gd name="T28" fmla="*/ 247 w 346"/>
                <a:gd name="T29" fmla="*/ 302 h 396"/>
                <a:gd name="T30" fmla="*/ 179 w 346"/>
                <a:gd name="T31" fmla="*/ 232 h 396"/>
                <a:gd name="T32" fmla="*/ 64 w 346"/>
                <a:gd name="T33" fmla="*/ 162 h 396"/>
                <a:gd name="T34" fmla="*/ 0 w 346"/>
                <a:gd name="T35" fmla="*/ 129 h 396"/>
                <a:gd name="T36" fmla="*/ 7 w 346"/>
                <a:gd name="T37" fmla="*/ 108 h 396"/>
                <a:gd name="T38" fmla="*/ 56 w 346"/>
                <a:gd name="T39" fmla="*/ 129 h 396"/>
                <a:gd name="T40" fmla="*/ 148 w 346"/>
                <a:gd name="T41" fmla="*/ 183 h 396"/>
                <a:gd name="T42" fmla="*/ 219 w 346"/>
                <a:gd name="T43" fmla="*/ 232 h 396"/>
                <a:gd name="T44" fmla="*/ 268 w 346"/>
                <a:gd name="T45" fmla="*/ 284 h 396"/>
                <a:gd name="T46" fmla="*/ 193 w 346"/>
                <a:gd name="T47" fmla="*/ 176 h 396"/>
                <a:gd name="T48" fmla="*/ 141 w 346"/>
                <a:gd name="T49" fmla="*/ 84 h 396"/>
                <a:gd name="T50" fmla="*/ 122 w 346"/>
                <a:gd name="T51" fmla="*/ 0 h 396"/>
                <a:gd name="T52" fmla="*/ 148 w 346"/>
                <a:gd name="T53" fmla="*/ 0 h 396"/>
                <a:gd name="T54" fmla="*/ 165 w 346"/>
                <a:gd name="T55" fmla="*/ 73 h 396"/>
                <a:gd name="T56" fmla="*/ 226 w 346"/>
                <a:gd name="T57" fmla="*/ 178 h 396"/>
                <a:gd name="T58" fmla="*/ 268 w 346"/>
                <a:gd name="T59" fmla="*/ 246 h 396"/>
                <a:gd name="T60" fmla="*/ 292 w 346"/>
                <a:gd name="T61" fmla="*/ 288 h 39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46"/>
                <a:gd name="T94" fmla="*/ 0 h 396"/>
                <a:gd name="T95" fmla="*/ 346 w 346"/>
                <a:gd name="T96" fmla="*/ 396 h 39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46" h="396">
                  <a:moveTo>
                    <a:pt x="292" y="288"/>
                  </a:moveTo>
                  <a:lnTo>
                    <a:pt x="346" y="340"/>
                  </a:lnTo>
                  <a:lnTo>
                    <a:pt x="334" y="359"/>
                  </a:lnTo>
                  <a:lnTo>
                    <a:pt x="278" y="312"/>
                  </a:lnTo>
                  <a:lnTo>
                    <a:pt x="271" y="316"/>
                  </a:lnTo>
                  <a:lnTo>
                    <a:pt x="318" y="375"/>
                  </a:lnTo>
                  <a:lnTo>
                    <a:pt x="304" y="396"/>
                  </a:lnTo>
                  <a:lnTo>
                    <a:pt x="254" y="333"/>
                  </a:lnTo>
                  <a:lnTo>
                    <a:pt x="214" y="309"/>
                  </a:lnTo>
                  <a:lnTo>
                    <a:pt x="108" y="260"/>
                  </a:lnTo>
                  <a:lnTo>
                    <a:pt x="52" y="246"/>
                  </a:lnTo>
                  <a:lnTo>
                    <a:pt x="49" y="218"/>
                  </a:lnTo>
                  <a:lnTo>
                    <a:pt x="141" y="241"/>
                  </a:lnTo>
                  <a:lnTo>
                    <a:pt x="221" y="281"/>
                  </a:lnTo>
                  <a:lnTo>
                    <a:pt x="247" y="302"/>
                  </a:lnTo>
                  <a:lnTo>
                    <a:pt x="179" y="232"/>
                  </a:lnTo>
                  <a:lnTo>
                    <a:pt x="64" y="162"/>
                  </a:lnTo>
                  <a:lnTo>
                    <a:pt x="0" y="129"/>
                  </a:lnTo>
                  <a:lnTo>
                    <a:pt x="7" y="108"/>
                  </a:lnTo>
                  <a:lnTo>
                    <a:pt x="56" y="129"/>
                  </a:lnTo>
                  <a:lnTo>
                    <a:pt x="148" y="183"/>
                  </a:lnTo>
                  <a:lnTo>
                    <a:pt x="219" y="232"/>
                  </a:lnTo>
                  <a:lnTo>
                    <a:pt x="268" y="284"/>
                  </a:lnTo>
                  <a:lnTo>
                    <a:pt x="193" y="176"/>
                  </a:lnTo>
                  <a:lnTo>
                    <a:pt x="141" y="84"/>
                  </a:lnTo>
                  <a:lnTo>
                    <a:pt x="122" y="0"/>
                  </a:lnTo>
                  <a:lnTo>
                    <a:pt x="148" y="0"/>
                  </a:lnTo>
                  <a:lnTo>
                    <a:pt x="165" y="73"/>
                  </a:lnTo>
                  <a:lnTo>
                    <a:pt x="226" y="178"/>
                  </a:lnTo>
                  <a:lnTo>
                    <a:pt x="268" y="246"/>
                  </a:lnTo>
                  <a:lnTo>
                    <a:pt x="292" y="28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84323" name="Freeform 40">
              <a:extLst>
                <a:ext uri="{FF2B5EF4-FFF2-40B4-BE49-F238E27FC236}">
                  <a16:creationId xmlns:a16="http://schemas.microsoft.com/office/drawing/2014/main" id="{D1ADC2F0-EA31-67CA-5300-3D6818DDA9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0" y="1821"/>
              <a:ext cx="67" cy="75"/>
            </a:xfrm>
            <a:custGeom>
              <a:avLst/>
              <a:gdLst>
                <a:gd name="T0" fmla="*/ 21 w 67"/>
                <a:gd name="T1" fmla="*/ 52 h 75"/>
                <a:gd name="T2" fmla="*/ 49 w 67"/>
                <a:gd name="T3" fmla="*/ 16 h 75"/>
                <a:gd name="T4" fmla="*/ 54 w 67"/>
                <a:gd name="T5" fmla="*/ 0 h 75"/>
                <a:gd name="T6" fmla="*/ 64 w 67"/>
                <a:gd name="T7" fmla="*/ 5 h 75"/>
                <a:gd name="T8" fmla="*/ 67 w 67"/>
                <a:gd name="T9" fmla="*/ 18 h 75"/>
                <a:gd name="T10" fmla="*/ 0 w 67"/>
                <a:gd name="T11" fmla="*/ 75 h 75"/>
                <a:gd name="T12" fmla="*/ 5 w 67"/>
                <a:gd name="T13" fmla="*/ 59 h 75"/>
                <a:gd name="T14" fmla="*/ 21 w 67"/>
                <a:gd name="T15" fmla="*/ 52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7"/>
                <a:gd name="T25" fmla="*/ 0 h 75"/>
                <a:gd name="T26" fmla="*/ 67 w 67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7" h="75">
                  <a:moveTo>
                    <a:pt x="21" y="52"/>
                  </a:moveTo>
                  <a:lnTo>
                    <a:pt x="49" y="16"/>
                  </a:lnTo>
                  <a:lnTo>
                    <a:pt x="54" y="0"/>
                  </a:lnTo>
                  <a:lnTo>
                    <a:pt x="64" y="5"/>
                  </a:lnTo>
                  <a:lnTo>
                    <a:pt x="67" y="18"/>
                  </a:lnTo>
                  <a:lnTo>
                    <a:pt x="0" y="75"/>
                  </a:lnTo>
                  <a:lnTo>
                    <a:pt x="5" y="59"/>
                  </a:lnTo>
                  <a:lnTo>
                    <a:pt x="21" y="5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84324" name="Freeform 41">
              <a:extLst>
                <a:ext uri="{FF2B5EF4-FFF2-40B4-BE49-F238E27FC236}">
                  <a16:creationId xmlns:a16="http://schemas.microsoft.com/office/drawing/2014/main" id="{93CEAECE-8C8F-735B-E801-7700964487D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7" y="1782"/>
              <a:ext cx="41" cy="89"/>
            </a:xfrm>
            <a:custGeom>
              <a:avLst/>
              <a:gdLst>
                <a:gd name="T0" fmla="*/ 15 w 41"/>
                <a:gd name="T1" fmla="*/ 59 h 89"/>
                <a:gd name="T2" fmla="*/ 21 w 41"/>
                <a:gd name="T3" fmla="*/ 17 h 89"/>
                <a:gd name="T4" fmla="*/ 18 w 41"/>
                <a:gd name="T5" fmla="*/ 2 h 89"/>
                <a:gd name="T6" fmla="*/ 32 w 41"/>
                <a:gd name="T7" fmla="*/ 0 h 89"/>
                <a:gd name="T8" fmla="*/ 41 w 41"/>
                <a:gd name="T9" fmla="*/ 12 h 89"/>
                <a:gd name="T10" fmla="*/ 6 w 41"/>
                <a:gd name="T11" fmla="*/ 89 h 89"/>
                <a:gd name="T12" fmla="*/ 0 w 41"/>
                <a:gd name="T13" fmla="*/ 74 h 89"/>
                <a:gd name="T14" fmla="*/ 15 w 41"/>
                <a:gd name="T15" fmla="*/ 59 h 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1"/>
                <a:gd name="T25" fmla="*/ 0 h 89"/>
                <a:gd name="T26" fmla="*/ 41 w 41"/>
                <a:gd name="T27" fmla="*/ 89 h 8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1" h="89">
                  <a:moveTo>
                    <a:pt x="15" y="59"/>
                  </a:moveTo>
                  <a:lnTo>
                    <a:pt x="21" y="17"/>
                  </a:lnTo>
                  <a:lnTo>
                    <a:pt x="18" y="2"/>
                  </a:lnTo>
                  <a:lnTo>
                    <a:pt x="32" y="0"/>
                  </a:lnTo>
                  <a:lnTo>
                    <a:pt x="41" y="12"/>
                  </a:lnTo>
                  <a:lnTo>
                    <a:pt x="6" y="89"/>
                  </a:lnTo>
                  <a:lnTo>
                    <a:pt x="0" y="74"/>
                  </a:lnTo>
                  <a:lnTo>
                    <a:pt x="15" y="5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84325" name="Freeform 42">
              <a:extLst>
                <a:ext uri="{FF2B5EF4-FFF2-40B4-BE49-F238E27FC236}">
                  <a16:creationId xmlns:a16="http://schemas.microsoft.com/office/drawing/2014/main" id="{A3C6CB08-1E9B-0512-7B19-F5322EA7E0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6" y="1960"/>
              <a:ext cx="80" cy="66"/>
            </a:xfrm>
            <a:custGeom>
              <a:avLst/>
              <a:gdLst>
                <a:gd name="T0" fmla="*/ 49 w 80"/>
                <a:gd name="T1" fmla="*/ 18 h 66"/>
                <a:gd name="T2" fmla="*/ 8 w 80"/>
                <a:gd name="T3" fmla="*/ 48 h 66"/>
                <a:gd name="T4" fmla="*/ 0 w 80"/>
                <a:gd name="T5" fmla="*/ 55 h 66"/>
                <a:gd name="T6" fmla="*/ 3 w 80"/>
                <a:gd name="T7" fmla="*/ 63 h 66"/>
                <a:gd name="T8" fmla="*/ 15 w 80"/>
                <a:gd name="T9" fmla="*/ 66 h 66"/>
                <a:gd name="T10" fmla="*/ 80 w 80"/>
                <a:gd name="T11" fmla="*/ 0 h 66"/>
                <a:gd name="T12" fmla="*/ 65 w 80"/>
                <a:gd name="T13" fmla="*/ 5 h 66"/>
                <a:gd name="T14" fmla="*/ 49 w 80"/>
                <a:gd name="T15" fmla="*/ 18 h 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0"/>
                <a:gd name="T25" fmla="*/ 0 h 66"/>
                <a:gd name="T26" fmla="*/ 80 w 80"/>
                <a:gd name="T27" fmla="*/ 66 h 6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0" h="66">
                  <a:moveTo>
                    <a:pt x="49" y="18"/>
                  </a:moveTo>
                  <a:lnTo>
                    <a:pt x="8" y="48"/>
                  </a:lnTo>
                  <a:lnTo>
                    <a:pt x="0" y="55"/>
                  </a:lnTo>
                  <a:lnTo>
                    <a:pt x="3" y="63"/>
                  </a:lnTo>
                  <a:lnTo>
                    <a:pt x="15" y="66"/>
                  </a:lnTo>
                  <a:lnTo>
                    <a:pt x="80" y="0"/>
                  </a:lnTo>
                  <a:lnTo>
                    <a:pt x="65" y="5"/>
                  </a:lnTo>
                  <a:lnTo>
                    <a:pt x="49" y="1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84326" name="Freeform 43">
              <a:extLst>
                <a:ext uri="{FF2B5EF4-FFF2-40B4-BE49-F238E27FC236}">
                  <a16:creationId xmlns:a16="http://schemas.microsoft.com/office/drawing/2014/main" id="{A341B170-C371-6415-EBE1-A51CBB30EC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9" y="1989"/>
              <a:ext cx="81" cy="75"/>
            </a:xfrm>
            <a:custGeom>
              <a:avLst/>
              <a:gdLst>
                <a:gd name="T0" fmla="*/ 52 w 81"/>
                <a:gd name="T1" fmla="*/ 24 h 75"/>
                <a:gd name="T2" fmla="*/ 7 w 81"/>
                <a:gd name="T3" fmla="*/ 63 h 75"/>
                <a:gd name="T4" fmla="*/ 0 w 81"/>
                <a:gd name="T5" fmla="*/ 70 h 75"/>
                <a:gd name="T6" fmla="*/ 7 w 81"/>
                <a:gd name="T7" fmla="*/ 75 h 75"/>
                <a:gd name="T8" fmla="*/ 22 w 81"/>
                <a:gd name="T9" fmla="*/ 75 h 75"/>
                <a:gd name="T10" fmla="*/ 81 w 81"/>
                <a:gd name="T11" fmla="*/ 0 h 75"/>
                <a:gd name="T12" fmla="*/ 66 w 81"/>
                <a:gd name="T13" fmla="*/ 7 h 75"/>
                <a:gd name="T14" fmla="*/ 52 w 81"/>
                <a:gd name="T15" fmla="*/ 24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1"/>
                <a:gd name="T25" fmla="*/ 0 h 75"/>
                <a:gd name="T26" fmla="*/ 81 w 81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1" h="75">
                  <a:moveTo>
                    <a:pt x="52" y="24"/>
                  </a:moveTo>
                  <a:lnTo>
                    <a:pt x="7" y="63"/>
                  </a:lnTo>
                  <a:lnTo>
                    <a:pt x="0" y="70"/>
                  </a:lnTo>
                  <a:lnTo>
                    <a:pt x="7" y="75"/>
                  </a:lnTo>
                  <a:lnTo>
                    <a:pt x="22" y="75"/>
                  </a:lnTo>
                  <a:lnTo>
                    <a:pt x="81" y="0"/>
                  </a:lnTo>
                  <a:lnTo>
                    <a:pt x="66" y="7"/>
                  </a:lnTo>
                  <a:lnTo>
                    <a:pt x="52" y="2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84327" name="Freeform 44">
              <a:extLst>
                <a:ext uri="{FF2B5EF4-FFF2-40B4-BE49-F238E27FC236}">
                  <a16:creationId xmlns:a16="http://schemas.microsoft.com/office/drawing/2014/main" id="{CAD869FC-FFBC-AB4F-9D1C-9DFEAE057A7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7" y="2366"/>
              <a:ext cx="325" cy="574"/>
            </a:xfrm>
            <a:custGeom>
              <a:avLst/>
              <a:gdLst>
                <a:gd name="T0" fmla="*/ 24 w 325"/>
                <a:gd name="T1" fmla="*/ 219 h 574"/>
                <a:gd name="T2" fmla="*/ 57 w 325"/>
                <a:gd name="T3" fmla="*/ 131 h 574"/>
                <a:gd name="T4" fmla="*/ 118 w 325"/>
                <a:gd name="T5" fmla="*/ 61 h 574"/>
                <a:gd name="T6" fmla="*/ 179 w 325"/>
                <a:gd name="T7" fmla="*/ 14 h 574"/>
                <a:gd name="T8" fmla="*/ 231 w 325"/>
                <a:gd name="T9" fmla="*/ 0 h 574"/>
                <a:gd name="T10" fmla="*/ 283 w 325"/>
                <a:gd name="T11" fmla="*/ 0 h 574"/>
                <a:gd name="T12" fmla="*/ 311 w 325"/>
                <a:gd name="T13" fmla="*/ 23 h 574"/>
                <a:gd name="T14" fmla="*/ 325 w 325"/>
                <a:gd name="T15" fmla="*/ 61 h 574"/>
                <a:gd name="T16" fmla="*/ 320 w 325"/>
                <a:gd name="T17" fmla="*/ 126 h 574"/>
                <a:gd name="T18" fmla="*/ 278 w 325"/>
                <a:gd name="T19" fmla="*/ 187 h 574"/>
                <a:gd name="T20" fmla="*/ 250 w 325"/>
                <a:gd name="T21" fmla="*/ 219 h 574"/>
                <a:gd name="T22" fmla="*/ 221 w 325"/>
                <a:gd name="T23" fmla="*/ 266 h 574"/>
                <a:gd name="T24" fmla="*/ 217 w 325"/>
                <a:gd name="T25" fmla="*/ 322 h 574"/>
                <a:gd name="T26" fmla="*/ 236 w 325"/>
                <a:gd name="T27" fmla="*/ 387 h 574"/>
                <a:gd name="T28" fmla="*/ 245 w 325"/>
                <a:gd name="T29" fmla="*/ 481 h 574"/>
                <a:gd name="T30" fmla="*/ 226 w 325"/>
                <a:gd name="T31" fmla="*/ 541 h 574"/>
                <a:gd name="T32" fmla="*/ 174 w 325"/>
                <a:gd name="T33" fmla="*/ 574 h 574"/>
                <a:gd name="T34" fmla="*/ 113 w 325"/>
                <a:gd name="T35" fmla="*/ 574 h 574"/>
                <a:gd name="T36" fmla="*/ 57 w 325"/>
                <a:gd name="T37" fmla="*/ 555 h 574"/>
                <a:gd name="T38" fmla="*/ 24 w 325"/>
                <a:gd name="T39" fmla="*/ 499 h 574"/>
                <a:gd name="T40" fmla="*/ 0 w 325"/>
                <a:gd name="T41" fmla="*/ 415 h 574"/>
                <a:gd name="T42" fmla="*/ 0 w 325"/>
                <a:gd name="T43" fmla="*/ 313 h 574"/>
                <a:gd name="T44" fmla="*/ 9 w 325"/>
                <a:gd name="T45" fmla="*/ 252 h 574"/>
                <a:gd name="T46" fmla="*/ 33 w 325"/>
                <a:gd name="T47" fmla="*/ 187 h 574"/>
                <a:gd name="T48" fmla="*/ 52 w 325"/>
                <a:gd name="T49" fmla="*/ 140 h 574"/>
                <a:gd name="T50" fmla="*/ 24 w 325"/>
                <a:gd name="T51" fmla="*/ 219 h 57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25"/>
                <a:gd name="T79" fmla="*/ 0 h 574"/>
                <a:gd name="T80" fmla="*/ 325 w 325"/>
                <a:gd name="T81" fmla="*/ 574 h 57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25" h="574">
                  <a:moveTo>
                    <a:pt x="24" y="219"/>
                  </a:moveTo>
                  <a:lnTo>
                    <a:pt x="57" y="131"/>
                  </a:lnTo>
                  <a:lnTo>
                    <a:pt x="118" y="61"/>
                  </a:lnTo>
                  <a:lnTo>
                    <a:pt x="179" y="14"/>
                  </a:lnTo>
                  <a:lnTo>
                    <a:pt x="231" y="0"/>
                  </a:lnTo>
                  <a:lnTo>
                    <a:pt x="283" y="0"/>
                  </a:lnTo>
                  <a:lnTo>
                    <a:pt x="311" y="23"/>
                  </a:lnTo>
                  <a:lnTo>
                    <a:pt x="325" y="61"/>
                  </a:lnTo>
                  <a:lnTo>
                    <a:pt x="320" y="126"/>
                  </a:lnTo>
                  <a:lnTo>
                    <a:pt x="278" y="187"/>
                  </a:lnTo>
                  <a:lnTo>
                    <a:pt x="250" y="219"/>
                  </a:lnTo>
                  <a:lnTo>
                    <a:pt x="221" y="266"/>
                  </a:lnTo>
                  <a:lnTo>
                    <a:pt x="217" y="322"/>
                  </a:lnTo>
                  <a:lnTo>
                    <a:pt x="236" y="387"/>
                  </a:lnTo>
                  <a:lnTo>
                    <a:pt x="245" y="481"/>
                  </a:lnTo>
                  <a:lnTo>
                    <a:pt x="226" y="541"/>
                  </a:lnTo>
                  <a:lnTo>
                    <a:pt x="174" y="574"/>
                  </a:lnTo>
                  <a:lnTo>
                    <a:pt x="113" y="574"/>
                  </a:lnTo>
                  <a:lnTo>
                    <a:pt x="57" y="555"/>
                  </a:lnTo>
                  <a:lnTo>
                    <a:pt x="24" y="499"/>
                  </a:lnTo>
                  <a:lnTo>
                    <a:pt x="0" y="415"/>
                  </a:lnTo>
                  <a:lnTo>
                    <a:pt x="0" y="313"/>
                  </a:lnTo>
                  <a:lnTo>
                    <a:pt x="9" y="252"/>
                  </a:lnTo>
                  <a:lnTo>
                    <a:pt x="33" y="187"/>
                  </a:lnTo>
                  <a:lnTo>
                    <a:pt x="52" y="140"/>
                  </a:lnTo>
                  <a:lnTo>
                    <a:pt x="24" y="21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84328" name="Freeform 45">
              <a:extLst>
                <a:ext uri="{FF2B5EF4-FFF2-40B4-BE49-F238E27FC236}">
                  <a16:creationId xmlns:a16="http://schemas.microsoft.com/office/drawing/2014/main" id="{BA019826-9D60-EC78-0259-D0ABC14C939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8" y="2861"/>
              <a:ext cx="366" cy="678"/>
            </a:xfrm>
            <a:custGeom>
              <a:avLst/>
              <a:gdLst>
                <a:gd name="T0" fmla="*/ 156 w 366"/>
                <a:gd name="T1" fmla="*/ 9 h 678"/>
                <a:gd name="T2" fmla="*/ 184 w 366"/>
                <a:gd name="T3" fmla="*/ 0 h 678"/>
                <a:gd name="T4" fmla="*/ 234 w 366"/>
                <a:gd name="T5" fmla="*/ 23 h 678"/>
                <a:gd name="T6" fmla="*/ 307 w 366"/>
                <a:gd name="T7" fmla="*/ 128 h 678"/>
                <a:gd name="T8" fmla="*/ 361 w 366"/>
                <a:gd name="T9" fmla="*/ 218 h 678"/>
                <a:gd name="T10" fmla="*/ 366 w 366"/>
                <a:gd name="T11" fmla="*/ 267 h 678"/>
                <a:gd name="T12" fmla="*/ 335 w 366"/>
                <a:gd name="T13" fmla="*/ 327 h 678"/>
                <a:gd name="T14" fmla="*/ 269 w 366"/>
                <a:gd name="T15" fmla="*/ 381 h 678"/>
                <a:gd name="T16" fmla="*/ 165 w 366"/>
                <a:gd name="T17" fmla="*/ 439 h 678"/>
                <a:gd name="T18" fmla="*/ 92 w 366"/>
                <a:gd name="T19" fmla="*/ 485 h 678"/>
                <a:gd name="T20" fmla="*/ 73 w 366"/>
                <a:gd name="T21" fmla="*/ 515 h 678"/>
                <a:gd name="T22" fmla="*/ 97 w 366"/>
                <a:gd name="T23" fmla="*/ 527 h 678"/>
                <a:gd name="T24" fmla="*/ 172 w 366"/>
                <a:gd name="T25" fmla="*/ 571 h 678"/>
                <a:gd name="T26" fmla="*/ 217 w 366"/>
                <a:gd name="T27" fmla="*/ 641 h 678"/>
                <a:gd name="T28" fmla="*/ 208 w 366"/>
                <a:gd name="T29" fmla="*/ 657 h 678"/>
                <a:gd name="T30" fmla="*/ 172 w 366"/>
                <a:gd name="T31" fmla="*/ 678 h 678"/>
                <a:gd name="T32" fmla="*/ 130 w 366"/>
                <a:gd name="T33" fmla="*/ 678 h 678"/>
                <a:gd name="T34" fmla="*/ 125 w 366"/>
                <a:gd name="T35" fmla="*/ 618 h 678"/>
                <a:gd name="T36" fmla="*/ 94 w 366"/>
                <a:gd name="T37" fmla="*/ 583 h 678"/>
                <a:gd name="T38" fmla="*/ 40 w 366"/>
                <a:gd name="T39" fmla="*/ 546 h 678"/>
                <a:gd name="T40" fmla="*/ 0 w 366"/>
                <a:gd name="T41" fmla="*/ 539 h 678"/>
                <a:gd name="T42" fmla="*/ 2 w 366"/>
                <a:gd name="T43" fmla="*/ 506 h 678"/>
                <a:gd name="T44" fmla="*/ 38 w 366"/>
                <a:gd name="T45" fmla="*/ 478 h 678"/>
                <a:gd name="T46" fmla="*/ 128 w 366"/>
                <a:gd name="T47" fmla="*/ 423 h 678"/>
                <a:gd name="T48" fmla="*/ 231 w 366"/>
                <a:gd name="T49" fmla="*/ 367 h 678"/>
                <a:gd name="T50" fmla="*/ 293 w 366"/>
                <a:gd name="T51" fmla="*/ 302 h 678"/>
                <a:gd name="T52" fmla="*/ 312 w 366"/>
                <a:gd name="T53" fmla="*/ 267 h 678"/>
                <a:gd name="T54" fmla="*/ 312 w 366"/>
                <a:gd name="T55" fmla="*/ 235 h 678"/>
                <a:gd name="T56" fmla="*/ 286 w 366"/>
                <a:gd name="T57" fmla="*/ 174 h 678"/>
                <a:gd name="T58" fmla="*/ 191 w 366"/>
                <a:gd name="T59" fmla="*/ 93 h 678"/>
                <a:gd name="T60" fmla="*/ 132 w 366"/>
                <a:gd name="T61" fmla="*/ 53 h 678"/>
                <a:gd name="T62" fmla="*/ 156 w 366"/>
                <a:gd name="T63" fmla="*/ 9 h 67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66"/>
                <a:gd name="T97" fmla="*/ 0 h 678"/>
                <a:gd name="T98" fmla="*/ 366 w 366"/>
                <a:gd name="T99" fmla="*/ 678 h 67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66" h="678">
                  <a:moveTo>
                    <a:pt x="156" y="9"/>
                  </a:moveTo>
                  <a:lnTo>
                    <a:pt x="184" y="0"/>
                  </a:lnTo>
                  <a:lnTo>
                    <a:pt x="234" y="23"/>
                  </a:lnTo>
                  <a:lnTo>
                    <a:pt x="307" y="128"/>
                  </a:lnTo>
                  <a:lnTo>
                    <a:pt x="361" y="218"/>
                  </a:lnTo>
                  <a:lnTo>
                    <a:pt x="366" y="267"/>
                  </a:lnTo>
                  <a:lnTo>
                    <a:pt x="335" y="327"/>
                  </a:lnTo>
                  <a:lnTo>
                    <a:pt x="269" y="381"/>
                  </a:lnTo>
                  <a:lnTo>
                    <a:pt x="165" y="439"/>
                  </a:lnTo>
                  <a:lnTo>
                    <a:pt x="92" y="485"/>
                  </a:lnTo>
                  <a:lnTo>
                    <a:pt x="73" y="515"/>
                  </a:lnTo>
                  <a:lnTo>
                    <a:pt x="97" y="527"/>
                  </a:lnTo>
                  <a:lnTo>
                    <a:pt x="172" y="571"/>
                  </a:lnTo>
                  <a:lnTo>
                    <a:pt x="217" y="641"/>
                  </a:lnTo>
                  <a:lnTo>
                    <a:pt x="208" y="657"/>
                  </a:lnTo>
                  <a:lnTo>
                    <a:pt x="172" y="678"/>
                  </a:lnTo>
                  <a:lnTo>
                    <a:pt x="130" y="678"/>
                  </a:lnTo>
                  <a:lnTo>
                    <a:pt x="125" y="618"/>
                  </a:lnTo>
                  <a:lnTo>
                    <a:pt x="94" y="583"/>
                  </a:lnTo>
                  <a:lnTo>
                    <a:pt x="40" y="546"/>
                  </a:lnTo>
                  <a:lnTo>
                    <a:pt x="0" y="539"/>
                  </a:lnTo>
                  <a:lnTo>
                    <a:pt x="2" y="506"/>
                  </a:lnTo>
                  <a:lnTo>
                    <a:pt x="38" y="478"/>
                  </a:lnTo>
                  <a:lnTo>
                    <a:pt x="128" y="423"/>
                  </a:lnTo>
                  <a:lnTo>
                    <a:pt x="231" y="367"/>
                  </a:lnTo>
                  <a:lnTo>
                    <a:pt x="293" y="302"/>
                  </a:lnTo>
                  <a:lnTo>
                    <a:pt x="312" y="267"/>
                  </a:lnTo>
                  <a:lnTo>
                    <a:pt x="312" y="235"/>
                  </a:lnTo>
                  <a:lnTo>
                    <a:pt x="286" y="174"/>
                  </a:lnTo>
                  <a:lnTo>
                    <a:pt x="191" y="93"/>
                  </a:lnTo>
                  <a:lnTo>
                    <a:pt x="132" y="53"/>
                  </a:lnTo>
                  <a:lnTo>
                    <a:pt x="156" y="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84329" name="Freeform 46">
              <a:extLst>
                <a:ext uri="{FF2B5EF4-FFF2-40B4-BE49-F238E27FC236}">
                  <a16:creationId xmlns:a16="http://schemas.microsoft.com/office/drawing/2014/main" id="{787E7547-7FA2-85D8-31C6-9E2BEF85738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5" y="2761"/>
              <a:ext cx="694" cy="361"/>
            </a:xfrm>
            <a:custGeom>
              <a:avLst/>
              <a:gdLst>
                <a:gd name="T0" fmla="*/ 508 w 694"/>
                <a:gd name="T1" fmla="*/ 23 h 361"/>
                <a:gd name="T2" fmla="*/ 601 w 694"/>
                <a:gd name="T3" fmla="*/ 0 h 361"/>
                <a:gd name="T4" fmla="*/ 694 w 694"/>
                <a:gd name="T5" fmla="*/ 28 h 361"/>
                <a:gd name="T6" fmla="*/ 694 w 694"/>
                <a:gd name="T7" fmla="*/ 70 h 361"/>
                <a:gd name="T8" fmla="*/ 657 w 694"/>
                <a:gd name="T9" fmla="*/ 98 h 361"/>
                <a:gd name="T10" fmla="*/ 582 w 694"/>
                <a:gd name="T11" fmla="*/ 98 h 361"/>
                <a:gd name="T12" fmla="*/ 461 w 694"/>
                <a:gd name="T13" fmla="*/ 94 h 361"/>
                <a:gd name="T14" fmla="*/ 391 w 694"/>
                <a:gd name="T15" fmla="*/ 94 h 361"/>
                <a:gd name="T16" fmla="*/ 377 w 694"/>
                <a:gd name="T17" fmla="*/ 113 h 361"/>
                <a:gd name="T18" fmla="*/ 363 w 694"/>
                <a:gd name="T19" fmla="*/ 216 h 361"/>
                <a:gd name="T20" fmla="*/ 303 w 694"/>
                <a:gd name="T21" fmla="*/ 309 h 361"/>
                <a:gd name="T22" fmla="*/ 200 w 694"/>
                <a:gd name="T23" fmla="*/ 347 h 361"/>
                <a:gd name="T24" fmla="*/ 172 w 694"/>
                <a:gd name="T25" fmla="*/ 361 h 361"/>
                <a:gd name="T26" fmla="*/ 135 w 694"/>
                <a:gd name="T27" fmla="*/ 352 h 361"/>
                <a:gd name="T28" fmla="*/ 84 w 694"/>
                <a:gd name="T29" fmla="*/ 272 h 361"/>
                <a:gd name="T30" fmla="*/ 5 w 694"/>
                <a:gd name="T31" fmla="*/ 225 h 361"/>
                <a:gd name="T32" fmla="*/ 0 w 694"/>
                <a:gd name="T33" fmla="*/ 206 h 361"/>
                <a:gd name="T34" fmla="*/ 56 w 694"/>
                <a:gd name="T35" fmla="*/ 155 h 361"/>
                <a:gd name="T36" fmla="*/ 98 w 694"/>
                <a:gd name="T37" fmla="*/ 183 h 361"/>
                <a:gd name="T38" fmla="*/ 140 w 694"/>
                <a:gd name="T39" fmla="*/ 272 h 361"/>
                <a:gd name="T40" fmla="*/ 158 w 694"/>
                <a:gd name="T41" fmla="*/ 328 h 361"/>
                <a:gd name="T42" fmla="*/ 247 w 694"/>
                <a:gd name="T43" fmla="*/ 291 h 361"/>
                <a:gd name="T44" fmla="*/ 303 w 694"/>
                <a:gd name="T45" fmla="*/ 230 h 361"/>
                <a:gd name="T46" fmla="*/ 326 w 694"/>
                <a:gd name="T47" fmla="*/ 155 h 361"/>
                <a:gd name="T48" fmla="*/ 349 w 694"/>
                <a:gd name="T49" fmla="*/ 42 h 361"/>
                <a:gd name="T50" fmla="*/ 396 w 694"/>
                <a:gd name="T51" fmla="*/ 33 h 361"/>
                <a:gd name="T52" fmla="*/ 508 w 694"/>
                <a:gd name="T53" fmla="*/ 23 h 361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94"/>
                <a:gd name="T82" fmla="*/ 0 h 361"/>
                <a:gd name="T83" fmla="*/ 694 w 694"/>
                <a:gd name="T84" fmla="*/ 361 h 361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94" h="361">
                  <a:moveTo>
                    <a:pt x="508" y="23"/>
                  </a:moveTo>
                  <a:lnTo>
                    <a:pt x="601" y="0"/>
                  </a:lnTo>
                  <a:lnTo>
                    <a:pt x="694" y="28"/>
                  </a:lnTo>
                  <a:lnTo>
                    <a:pt x="694" y="70"/>
                  </a:lnTo>
                  <a:lnTo>
                    <a:pt x="657" y="98"/>
                  </a:lnTo>
                  <a:lnTo>
                    <a:pt x="582" y="98"/>
                  </a:lnTo>
                  <a:lnTo>
                    <a:pt x="461" y="94"/>
                  </a:lnTo>
                  <a:lnTo>
                    <a:pt x="391" y="94"/>
                  </a:lnTo>
                  <a:lnTo>
                    <a:pt x="377" y="113"/>
                  </a:lnTo>
                  <a:lnTo>
                    <a:pt x="363" y="216"/>
                  </a:lnTo>
                  <a:lnTo>
                    <a:pt x="303" y="309"/>
                  </a:lnTo>
                  <a:lnTo>
                    <a:pt x="200" y="347"/>
                  </a:lnTo>
                  <a:lnTo>
                    <a:pt x="172" y="361"/>
                  </a:lnTo>
                  <a:lnTo>
                    <a:pt x="135" y="352"/>
                  </a:lnTo>
                  <a:lnTo>
                    <a:pt x="84" y="272"/>
                  </a:lnTo>
                  <a:lnTo>
                    <a:pt x="5" y="225"/>
                  </a:lnTo>
                  <a:lnTo>
                    <a:pt x="0" y="206"/>
                  </a:lnTo>
                  <a:lnTo>
                    <a:pt x="56" y="155"/>
                  </a:lnTo>
                  <a:lnTo>
                    <a:pt x="98" y="183"/>
                  </a:lnTo>
                  <a:lnTo>
                    <a:pt x="140" y="272"/>
                  </a:lnTo>
                  <a:lnTo>
                    <a:pt x="158" y="328"/>
                  </a:lnTo>
                  <a:lnTo>
                    <a:pt x="247" y="291"/>
                  </a:lnTo>
                  <a:lnTo>
                    <a:pt x="303" y="230"/>
                  </a:lnTo>
                  <a:lnTo>
                    <a:pt x="326" y="155"/>
                  </a:lnTo>
                  <a:lnTo>
                    <a:pt x="349" y="42"/>
                  </a:lnTo>
                  <a:lnTo>
                    <a:pt x="396" y="33"/>
                  </a:lnTo>
                  <a:lnTo>
                    <a:pt x="508" y="23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</p:grpSp>
      <p:sp>
        <p:nvSpPr>
          <p:cNvPr id="184330" name="AutoShape 35">
            <a:extLst>
              <a:ext uri="{FF2B5EF4-FFF2-40B4-BE49-F238E27FC236}">
                <a16:creationId xmlns:a16="http://schemas.microsoft.com/office/drawing/2014/main" id="{39873E9E-4A9B-C1B2-6BBD-B5E7A77CCE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9234" y="3048000"/>
            <a:ext cx="7170188" cy="3352800"/>
          </a:xfrm>
          <a:prstGeom prst="wedgeRoundRectCallout">
            <a:avLst>
              <a:gd name="adj1" fmla="val -53324"/>
              <a:gd name="adj2" fmla="val -21789"/>
              <a:gd name="adj3" fmla="val 16667"/>
            </a:avLst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685800" eaLnBrk="1" fontAlgn="auto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en-US" sz="2400" dirty="0">
                <a:solidFill>
                  <a:srgbClr val="FFFFFF"/>
                </a:solidFill>
              </a:rPr>
              <a:t>Note that </a:t>
            </a:r>
            <a:r>
              <a:rPr lang="en-US" altLang="en-US" sz="2400" dirty="0">
                <a:solidFill>
                  <a:schemeClr val="accent2"/>
                </a:solidFill>
              </a:rPr>
              <a:t>c</a:t>
            </a:r>
            <a:r>
              <a:rPr lang="en-US" altLang="en-US" sz="2400" baseline="-25000" dirty="0">
                <a:solidFill>
                  <a:schemeClr val="accent2"/>
                </a:solidFill>
              </a:rPr>
              <a:t>2</a:t>
            </a:r>
            <a:r>
              <a:rPr lang="en-US" altLang="en-US" sz="2400" baseline="-25000" dirty="0">
                <a:solidFill>
                  <a:schemeClr val="accent2"/>
                </a:solidFill>
                <a:latin typeface="Symbol" pitchFamily="18" charset="2"/>
              </a:rPr>
              <a:t>$</a:t>
            </a:r>
            <a:r>
              <a:rPr lang="en-US" altLang="en-US" sz="2400" dirty="0">
                <a:solidFill>
                  <a:schemeClr val="accent2"/>
                </a:solidFill>
              </a:rPr>
              <a:t>=3</a:t>
            </a:r>
            <a:r>
              <a:rPr lang="en-US" altLang="en-US" sz="2400" dirty="0">
                <a:solidFill>
                  <a:srgbClr val="FFFFFF"/>
                </a:solidFill>
              </a:rPr>
              <a:t> does not work.</a:t>
            </a:r>
          </a:p>
          <a:p>
            <a:pPr defTabSz="685800" eaLnBrk="1" fontAlgn="auto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en-US" sz="2400" dirty="0">
                <a:solidFill>
                  <a:srgbClr val="FFFFFF"/>
                </a:solidFill>
              </a:rPr>
              <a:t>We could make </a:t>
            </a:r>
            <a:r>
              <a:rPr lang="en-US" altLang="en-US" sz="2400" dirty="0">
                <a:solidFill>
                  <a:schemeClr val="accent2"/>
                </a:solidFill>
              </a:rPr>
              <a:t>c</a:t>
            </a:r>
            <a:r>
              <a:rPr lang="en-US" altLang="en-US" sz="2400" baseline="-25000" dirty="0">
                <a:solidFill>
                  <a:schemeClr val="accent2"/>
                </a:solidFill>
              </a:rPr>
              <a:t>2</a:t>
            </a:r>
            <a:r>
              <a:rPr lang="en-US" altLang="en-US" sz="2400" baseline="-25000" dirty="0">
                <a:solidFill>
                  <a:schemeClr val="accent2"/>
                </a:solidFill>
                <a:latin typeface="Symbol" pitchFamily="18" charset="2"/>
              </a:rPr>
              <a:t>$</a:t>
            </a:r>
            <a:r>
              <a:rPr lang="en-US" altLang="en-US" sz="2400" dirty="0">
                <a:solidFill>
                  <a:schemeClr val="accent2"/>
                </a:solidFill>
              </a:rPr>
              <a:t>=1000000</a:t>
            </a:r>
            <a:r>
              <a:rPr lang="en-US" altLang="en-US" sz="2400" dirty="0">
                <a:solidFill>
                  <a:srgbClr val="FFFFFF"/>
                </a:solidFill>
              </a:rPr>
              <a:t> but that lacks elegance.</a:t>
            </a:r>
          </a:p>
          <a:p>
            <a:pPr defTabSz="685800" eaLnBrk="1" fontAlgn="auto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en-US" sz="2400" dirty="0">
                <a:solidFill>
                  <a:srgbClr val="FFFFFF"/>
                </a:solidFill>
              </a:rPr>
              <a:t>We are going to give two different proofs.</a:t>
            </a:r>
          </a:p>
          <a:p>
            <a:pPr defTabSz="685800" eaLnBrk="1" fontAlgn="auto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en-US" sz="2400" dirty="0">
                <a:solidFill>
                  <a:srgbClr val="FFFFFF"/>
                </a:solidFill>
              </a:rPr>
              <a:t>Proof 1:</a:t>
            </a:r>
          </a:p>
          <a:p>
            <a:pPr defTabSz="685800" eaLnBrk="1" fontAlgn="auto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en-US" sz="2400" dirty="0">
                <a:solidFill>
                  <a:srgbClr val="FFFFFF"/>
                </a:solidFill>
              </a:rPr>
              <a:t>    Make  </a:t>
            </a:r>
            <a:r>
              <a:rPr lang="en-US" altLang="en-US" sz="2400" dirty="0">
                <a:solidFill>
                  <a:schemeClr val="accent2"/>
                </a:solidFill>
              </a:rPr>
              <a:t>c</a:t>
            </a:r>
            <a:r>
              <a:rPr lang="en-US" altLang="en-US" sz="2400" baseline="-25000" dirty="0">
                <a:solidFill>
                  <a:schemeClr val="accent2"/>
                </a:solidFill>
              </a:rPr>
              <a:t>2</a:t>
            </a:r>
            <a:r>
              <a:rPr lang="en-US" altLang="en-US" sz="2400" baseline="-25000" dirty="0">
                <a:solidFill>
                  <a:schemeClr val="accent2"/>
                </a:solidFill>
                <a:latin typeface="Symbol" pitchFamily="18" charset="2"/>
              </a:rPr>
              <a:t>$</a:t>
            </a:r>
            <a:r>
              <a:rPr lang="en-US" altLang="en-US" sz="2400" dirty="0">
                <a:solidFill>
                  <a:srgbClr val="FFFFFF"/>
                </a:solidFill>
              </a:rPr>
              <a:t> as small as possible, </a:t>
            </a:r>
            <a:r>
              <a:rPr lang="en-US" altLang="en-US" sz="2400" dirty="0">
                <a:solidFill>
                  <a:schemeClr val="accent2"/>
                </a:solidFill>
              </a:rPr>
              <a:t>c</a:t>
            </a:r>
            <a:r>
              <a:rPr lang="en-US" altLang="en-US" sz="2400" baseline="-25000" dirty="0">
                <a:solidFill>
                  <a:schemeClr val="accent2"/>
                </a:solidFill>
              </a:rPr>
              <a:t>2</a:t>
            </a:r>
            <a:r>
              <a:rPr lang="en-US" altLang="en-US" sz="2400" baseline="-25000" dirty="0">
                <a:solidFill>
                  <a:schemeClr val="accent2"/>
                </a:solidFill>
                <a:latin typeface="Symbol" pitchFamily="18" charset="2"/>
              </a:rPr>
              <a:t>$</a:t>
            </a:r>
            <a:r>
              <a:rPr lang="en-US" altLang="en-US" sz="2400" dirty="0">
                <a:solidFill>
                  <a:schemeClr val="accent2"/>
                </a:solidFill>
              </a:rPr>
              <a:t>=3.0001</a:t>
            </a:r>
            <a:r>
              <a:rPr lang="en-US" altLang="en-US" sz="2400" dirty="0">
                <a:solidFill>
                  <a:srgbClr val="FFFFFF"/>
                </a:solidFill>
              </a:rPr>
              <a:t> or </a:t>
            </a:r>
            <a:r>
              <a:rPr lang="en-US" altLang="en-US" sz="2400" dirty="0">
                <a:solidFill>
                  <a:schemeClr val="accent2"/>
                </a:solidFill>
              </a:rPr>
              <a:t>c</a:t>
            </a:r>
            <a:r>
              <a:rPr lang="en-US" altLang="en-US" sz="2400" baseline="-25000" dirty="0">
                <a:solidFill>
                  <a:schemeClr val="accent2"/>
                </a:solidFill>
              </a:rPr>
              <a:t>2</a:t>
            </a:r>
            <a:r>
              <a:rPr lang="en-US" altLang="en-US" sz="2400" baseline="-25000" dirty="0">
                <a:solidFill>
                  <a:schemeClr val="accent2"/>
                </a:solidFill>
                <a:latin typeface="Symbol" pitchFamily="18" charset="2"/>
              </a:rPr>
              <a:t>$</a:t>
            </a:r>
            <a:r>
              <a:rPr lang="en-US" altLang="en-US" sz="2400" dirty="0">
                <a:solidFill>
                  <a:schemeClr val="accent2"/>
                </a:solidFill>
              </a:rPr>
              <a:t>=4</a:t>
            </a:r>
            <a:r>
              <a:rPr lang="en-US" altLang="en-US" sz="2400" dirty="0">
                <a:solidFill>
                  <a:srgbClr val="FFFFFF"/>
                </a:solidFill>
              </a:rPr>
              <a:t>.</a:t>
            </a:r>
          </a:p>
          <a:p>
            <a:pPr defTabSz="685800" eaLnBrk="1" fontAlgn="auto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en-US" sz="2400" dirty="0">
                <a:solidFill>
                  <a:srgbClr val="FFFFFF"/>
                </a:solidFill>
              </a:rPr>
              <a:t>      Works – but setting </a:t>
            </a:r>
            <a:r>
              <a:rPr lang="en-US" altLang="en-US" sz="2400" dirty="0">
                <a:solidFill>
                  <a:schemeClr val="accent2"/>
                </a:solidFill>
              </a:rPr>
              <a:t>n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0  </a:t>
            </a:r>
            <a:r>
              <a:rPr lang="en-US" altLang="en-US" sz="2400" dirty="0">
                <a:solidFill>
                  <a:srgbClr val="FFFFFF"/>
                </a:solidFill>
              </a:rPr>
              <a:t>is hard.</a:t>
            </a:r>
          </a:p>
          <a:p>
            <a:pPr defTabSz="685800" eaLnBrk="1" fontAlgn="auto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en-US" sz="2400" dirty="0">
                <a:solidFill>
                  <a:srgbClr val="FFFFFF"/>
                </a:solidFill>
              </a:rPr>
              <a:t>Proof 2:</a:t>
            </a:r>
          </a:p>
          <a:p>
            <a:pPr defTabSz="685800" eaLnBrk="1" fontAlgn="auto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en-US" sz="2400" dirty="0">
                <a:solidFill>
                  <a:srgbClr val="FFFFFF"/>
                </a:solidFill>
              </a:rPr>
              <a:t>     Set </a:t>
            </a:r>
            <a:r>
              <a:rPr lang="en-US" altLang="en-US" sz="2400" dirty="0">
                <a:solidFill>
                  <a:schemeClr val="accent2"/>
                </a:solidFill>
              </a:rPr>
              <a:t>n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0</a:t>
            </a:r>
            <a:r>
              <a:rPr lang="en-US" altLang="en-US" sz="2400" dirty="0">
                <a:solidFill>
                  <a:schemeClr val="accent2"/>
                </a:solidFill>
              </a:rPr>
              <a:t>=1 </a:t>
            </a:r>
            <a:r>
              <a:rPr lang="en-US" altLang="en-US" sz="2400" dirty="0"/>
              <a:t>and then struggle a bit with </a:t>
            </a:r>
            <a:r>
              <a:rPr lang="en-US" altLang="en-US" sz="2400" dirty="0">
                <a:solidFill>
                  <a:schemeClr val="accent2"/>
                </a:solidFill>
              </a:rPr>
              <a:t>c</a:t>
            </a:r>
            <a:r>
              <a:rPr lang="en-US" altLang="en-US" sz="2400" baseline="-25000" dirty="0">
                <a:solidFill>
                  <a:schemeClr val="accent2"/>
                </a:solidFill>
              </a:rPr>
              <a:t>2</a:t>
            </a:r>
            <a:r>
              <a:rPr lang="en-US" altLang="en-US" sz="2400" dirty="0">
                <a:solidFill>
                  <a:schemeClr val="accent2"/>
                </a:solidFill>
              </a:rPr>
              <a:t>.</a:t>
            </a:r>
            <a:endParaRPr lang="en-US" altLang="en-US" sz="2400" dirty="0">
              <a:solidFill>
                <a:srgbClr val="FFFFFF"/>
              </a:solidFill>
            </a:endParaRPr>
          </a:p>
          <a:p>
            <a:pPr defTabSz="685800" eaLnBrk="1" fontAlgn="auto" hangingPunct="1">
              <a:spcBef>
                <a:spcPct val="0"/>
              </a:spcBef>
              <a:spcAft>
                <a:spcPts val="0"/>
              </a:spcAft>
              <a:buNone/>
            </a:pPr>
            <a:endParaRPr lang="en-US" altLang="en-US" sz="2400" dirty="0">
              <a:solidFill>
                <a:srgbClr val="FFFFFF"/>
              </a:solidFill>
            </a:endParaRPr>
          </a:p>
          <a:p>
            <a:pPr defTabSz="685800" eaLnBrk="1" fontAlgn="auto" hangingPunct="1">
              <a:spcBef>
                <a:spcPct val="0"/>
              </a:spcBef>
              <a:spcAft>
                <a:spcPts val="0"/>
              </a:spcAft>
              <a:buNone/>
            </a:pPr>
            <a:endParaRPr lang="en-US" altLang="en-US" sz="2400" dirty="0">
              <a:solidFill>
                <a:srgbClr val="FFFFFF"/>
              </a:solidFill>
            </a:endParaRPr>
          </a:p>
        </p:txBody>
      </p:sp>
      <p:sp>
        <p:nvSpPr>
          <p:cNvPr id="184331" name="Oval 184330">
            <a:extLst>
              <a:ext uri="{FF2B5EF4-FFF2-40B4-BE49-F238E27FC236}">
                <a16:creationId xmlns:a16="http://schemas.microsoft.com/office/drawing/2014/main" id="{7D6A268F-4677-1121-EB67-B9F819634E96}"/>
              </a:ext>
            </a:extLst>
          </p:cNvPr>
          <p:cNvSpPr/>
          <p:nvPr/>
        </p:nvSpPr>
        <p:spPr bwMode="auto">
          <a:xfrm>
            <a:off x="2213799" y="2124164"/>
            <a:ext cx="341214" cy="461665"/>
          </a:xfrm>
          <a:prstGeom prst="ellipse">
            <a:avLst/>
          </a:prstGeom>
          <a:noFill/>
          <a:ln w="3810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84332" name="Oval 184331">
            <a:extLst>
              <a:ext uri="{FF2B5EF4-FFF2-40B4-BE49-F238E27FC236}">
                <a16:creationId xmlns:a16="http://schemas.microsoft.com/office/drawing/2014/main" id="{B89E87E7-70A5-1DA2-7714-0274B7D7950D}"/>
              </a:ext>
            </a:extLst>
          </p:cNvPr>
          <p:cNvSpPr/>
          <p:nvPr/>
        </p:nvSpPr>
        <p:spPr bwMode="auto">
          <a:xfrm>
            <a:off x="3886200" y="2190625"/>
            <a:ext cx="429492" cy="461665"/>
          </a:xfrm>
          <a:prstGeom prst="ellipse">
            <a:avLst/>
          </a:prstGeom>
          <a:noFill/>
          <a:ln w="3810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5849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4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4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4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4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4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4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43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43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43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843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43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843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43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43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843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843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843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843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843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843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184330" grpId="0" animBg="1"/>
      <p:bldP spid="184331" grpId="1" animBg="1"/>
      <p:bldP spid="184332" grpId="1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Proofs</a:t>
            </a:r>
            <a:endParaRPr lang="en-CA" altLang="en-US" dirty="0">
              <a:cs typeface="Times New Roman" pitchFamily="18" charset="0"/>
            </a:endParaRPr>
          </a:p>
        </p:txBody>
      </p:sp>
      <p:sp>
        <p:nvSpPr>
          <p:cNvPr id="34" name="AutoShape 8">
            <a:extLst>
              <a:ext uri="{FF2B5EF4-FFF2-40B4-BE49-F238E27FC236}">
                <a16:creationId xmlns:a16="http://schemas.microsoft.com/office/drawing/2014/main" id="{78302430-6396-46AC-D7EE-89893F614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601" y="1752600"/>
            <a:ext cx="7951599" cy="4953000"/>
          </a:xfrm>
          <a:prstGeom prst="wedgeRectCallout">
            <a:avLst>
              <a:gd name="adj1" fmla="val -53911"/>
              <a:gd name="adj2" fmla="val 31279"/>
            </a:avLst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2400" dirty="0">
                <a:solidFill>
                  <a:srgbClr val="FFFF00"/>
                </a:solidFill>
              </a:rPr>
              <a:t>Proving </a:t>
            </a:r>
            <a:r>
              <a:rPr lang="en-US" altLang="en-US" sz="2400" dirty="0">
                <a:solidFill>
                  <a:srgbClr val="FFC000"/>
                </a:solidFill>
              </a:rPr>
              <a:t>3n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</a:rPr>
              <a:t>+7n+5 = </a:t>
            </a:r>
            <a:r>
              <a:rPr lang="en-US" altLang="en-US" sz="2400" dirty="0">
                <a:solidFill>
                  <a:srgbClr val="FFC000"/>
                </a:solidFill>
                <a:cs typeface="Times New Roman" pitchFamily="18" charset="0"/>
              </a:rPr>
              <a:t>O(</a:t>
            </a:r>
            <a:r>
              <a:rPr lang="en-US" altLang="en-US" sz="2400" dirty="0">
                <a:solidFill>
                  <a:srgbClr val="FFC000"/>
                </a:solidFill>
              </a:rPr>
              <a:t>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  <a:cs typeface="Times New Roman" pitchFamily="18" charset="0"/>
              </a:rPr>
              <a:t>)</a:t>
            </a:r>
            <a:endParaRPr lang="en-US" altLang="en-US" sz="2400" dirty="0">
              <a:solidFill>
                <a:srgbClr val="FFC000"/>
              </a:solidFill>
            </a:endParaRPr>
          </a:p>
          <a:p>
            <a:pPr marL="457200" lvl="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solidFill>
                  <a:srgbClr val="FFFFFF"/>
                </a:solidFill>
              </a:rPr>
              <a:t>Need: </a:t>
            </a:r>
            <a:r>
              <a:rPr lang="en-US" altLang="en-US" sz="2400" dirty="0">
                <a:solidFill>
                  <a:srgbClr val="FFC000"/>
                </a:solidFill>
              </a:rPr>
              <a:t>3n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</a:rPr>
              <a:t>+7n+5</a:t>
            </a:r>
            <a:r>
              <a:rPr lang="en-US" altLang="en-US" sz="2400" dirty="0">
                <a:solidFill>
                  <a:schemeClr val="accent2"/>
                </a:solidFill>
              </a:rPr>
              <a:t> 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 </a:t>
            </a:r>
            <a:r>
              <a:rPr lang="en-US" altLang="en-US" sz="2400" dirty="0">
                <a:solidFill>
                  <a:srgbClr val="00FFFF"/>
                </a:solidFill>
              </a:rPr>
              <a:t>c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2</a:t>
            </a:r>
            <a:r>
              <a:rPr lang="en-US" altLang="en-US" sz="2400" baseline="-25000" dirty="0">
                <a:solidFill>
                  <a:srgbClr val="00FFFF"/>
                </a:solidFill>
                <a:latin typeface="Symbol" pitchFamily="18" charset="2"/>
              </a:rPr>
              <a:t>$ </a:t>
            </a:r>
            <a:r>
              <a:rPr lang="en-US" altLang="en-US" sz="2400" dirty="0">
                <a:solidFill>
                  <a:srgbClr val="FFC000"/>
                </a:solidFill>
              </a:rPr>
              <a:t>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 </a:t>
            </a: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solidFill>
                  <a:srgbClr val="FFFFFF"/>
                </a:solidFill>
              </a:rPr>
              <a:t>Let </a:t>
            </a:r>
            <a:r>
              <a:rPr lang="en-US" altLang="en-US" sz="2400" dirty="0">
                <a:solidFill>
                  <a:srgbClr val="00FFFF"/>
                </a:solidFill>
              </a:rPr>
              <a:t>c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2</a:t>
            </a:r>
            <a:r>
              <a:rPr lang="en-US" altLang="en-US" sz="2400" baseline="-25000" dirty="0">
                <a:solidFill>
                  <a:srgbClr val="00FFFF"/>
                </a:solidFill>
                <a:latin typeface="Symbol" pitchFamily="18" charset="2"/>
              </a:rPr>
              <a:t>$</a:t>
            </a:r>
            <a:r>
              <a:rPr lang="en-US" altLang="en-US" sz="2400" dirty="0">
                <a:solidFill>
                  <a:srgbClr val="FFC000"/>
                </a:solidFill>
              </a:rPr>
              <a:t> </a:t>
            </a:r>
            <a:r>
              <a:rPr lang="en-US" altLang="en-US" sz="2400" dirty="0">
                <a:solidFill>
                  <a:srgbClr val="FFFFFF"/>
                </a:solidFill>
              </a:rPr>
              <a:t>be</a:t>
            </a: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solidFill>
                  <a:srgbClr val="FFFFFF"/>
                </a:solidFill>
              </a:rPr>
              <a:t>Let </a:t>
            </a:r>
            <a:r>
              <a:rPr lang="en-US" altLang="en-US" sz="2400" dirty="0">
                <a:solidFill>
                  <a:srgbClr val="00FFFF"/>
                </a:solidFill>
              </a:rPr>
              <a:t>n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0</a:t>
            </a:r>
            <a:r>
              <a:rPr lang="en-US" altLang="en-US" sz="2400" baseline="-25000" dirty="0">
                <a:solidFill>
                  <a:srgbClr val="00FFFF"/>
                </a:solidFill>
                <a:latin typeface="Symbol" pitchFamily="18" charset="2"/>
              </a:rPr>
              <a:t>$</a:t>
            </a:r>
            <a:r>
              <a:rPr lang="en-US" altLang="en-US" sz="2400" dirty="0">
                <a:solidFill>
                  <a:srgbClr val="FFC000"/>
                </a:solidFill>
              </a:rPr>
              <a:t> </a:t>
            </a:r>
            <a:r>
              <a:rPr lang="en-US" altLang="en-US" sz="2400" dirty="0">
                <a:solidFill>
                  <a:srgbClr val="FFFFFF"/>
                </a:solidFill>
              </a:rPr>
              <a:t>be</a:t>
            </a:r>
          </a:p>
          <a:p>
            <a:pPr marL="457200" lvl="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solidFill>
                  <a:srgbClr val="FFFFFF"/>
                </a:solidFill>
              </a:rPr>
              <a:t>Let 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sz="2400" baseline="-25000" dirty="0">
                <a:solidFill>
                  <a:srgbClr val="FF0000"/>
                </a:solidFill>
                <a:latin typeface="Symbol" pitchFamily="18" charset="2"/>
              </a:rPr>
              <a:t>"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≥</a:t>
            </a:r>
            <a:r>
              <a:rPr lang="en-US" altLang="en-US" sz="2400" dirty="0">
                <a:solidFill>
                  <a:srgbClr val="00FFFF"/>
                </a:solidFill>
              </a:rPr>
              <a:t>n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0</a:t>
            </a:r>
            <a:r>
              <a:rPr lang="en-US" altLang="en-US" sz="2400" baseline="-25000" dirty="0">
                <a:solidFill>
                  <a:srgbClr val="00FFFF"/>
                </a:solidFill>
                <a:latin typeface="Symbol" pitchFamily="18" charset="2"/>
              </a:rPr>
              <a:t>$ </a:t>
            </a:r>
            <a:r>
              <a:rPr lang="en-US" altLang="en-US" sz="2400" dirty="0">
                <a:solidFill>
                  <a:srgbClr val="FFFFFF"/>
                </a:solidFill>
              </a:rPr>
              <a:t>be arbitrary.</a:t>
            </a:r>
            <a:endParaRPr lang="en-US" altLang="en-US" sz="2400" dirty="0">
              <a:solidFill>
                <a:srgbClr val="FFC000"/>
              </a:solidFill>
            </a:endParaRP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solidFill>
                  <a:srgbClr val="FFFFFF"/>
                </a:solidFill>
              </a:rPr>
              <a:t>Need: </a:t>
            </a:r>
            <a:r>
              <a:rPr lang="en-US" altLang="en-US" sz="2400" dirty="0">
                <a:solidFill>
                  <a:srgbClr val="FFC000"/>
                </a:solidFill>
              </a:rPr>
              <a:t> f(</a:t>
            </a:r>
            <a:r>
              <a:rPr lang="en-US" altLang="en-US" sz="2400" dirty="0" err="1">
                <a:solidFill>
                  <a:srgbClr val="FF0000"/>
                </a:solidFill>
              </a:rPr>
              <a:t>n</a:t>
            </a:r>
            <a:r>
              <a:rPr lang="en-US" sz="2400" baseline="-25000" dirty="0" err="1">
                <a:solidFill>
                  <a:srgbClr val="FF0000"/>
                </a:solidFill>
                <a:latin typeface="Symbol" pitchFamily="18" charset="2"/>
              </a:rPr>
              <a:t>v</a:t>
            </a:r>
            <a:r>
              <a:rPr lang="en-US" altLang="en-US" sz="2400" dirty="0">
                <a:solidFill>
                  <a:srgbClr val="FFC000"/>
                </a:solidFill>
              </a:rPr>
              <a:t>) 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= </a:t>
            </a:r>
            <a:r>
              <a:rPr lang="en-US" altLang="en-US" sz="2400" dirty="0">
                <a:solidFill>
                  <a:srgbClr val="FFC000"/>
                </a:solidFill>
              </a:rPr>
              <a:t>3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sz="2400" baseline="-25000" dirty="0">
                <a:solidFill>
                  <a:srgbClr val="FF0000"/>
                </a:solidFill>
                <a:latin typeface="Symbol" pitchFamily="18" charset="2"/>
              </a:rPr>
              <a:t>"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</a:rPr>
              <a:t>+7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sz="2400" baseline="-25000" dirty="0">
                <a:solidFill>
                  <a:srgbClr val="FF0000"/>
                </a:solidFill>
                <a:latin typeface="Symbol" pitchFamily="18" charset="2"/>
              </a:rPr>
              <a:t>"</a:t>
            </a:r>
            <a:r>
              <a:rPr lang="en-US" altLang="en-US" sz="2400" dirty="0">
                <a:solidFill>
                  <a:srgbClr val="FFC000"/>
                </a:solidFill>
              </a:rPr>
              <a:t>+5 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 </a:t>
            </a:r>
            <a:r>
              <a:rPr lang="en-US" altLang="en-US" sz="2400" dirty="0">
                <a:solidFill>
                  <a:srgbClr val="FFC000"/>
                </a:solidFill>
                <a:sym typeface="Symbol" panose="05050102010706020507" pitchFamily="18" charset="2"/>
              </a:rPr>
              <a:t>4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  </a:t>
            </a:r>
            <a:r>
              <a:rPr lang="en-US" altLang="en-US" sz="2400" dirty="0">
                <a:solidFill>
                  <a:srgbClr val="FFC000"/>
                </a:solidFill>
              </a:rPr>
              <a:t>= </a:t>
            </a:r>
            <a:r>
              <a:rPr lang="en-US" altLang="en-US" sz="2400" dirty="0">
                <a:solidFill>
                  <a:srgbClr val="00FFFF"/>
                </a:solidFill>
              </a:rPr>
              <a:t>c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</a:rPr>
              <a:t>g(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altLang="en-US" sz="2400" dirty="0">
                <a:solidFill>
                  <a:srgbClr val="FFC000"/>
                </a:solidFill>
              </a:rPr>
              <a:t>)</a:t>
            </a:r>
            <a:r>
              <a:rPr lang="en-US" altLang="en-US" sz="2400" baseline="30000" dirty="0">
                <a:solidFill>
                  <a:srgbClr val="FFC000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en-US" altLang="en-US" sz="2400" dirty="0"/>
              <a:t>            </a:t>
            </a:r>
            <a:r>
              <a:rPr lang="en-US" altLang="en-US" sz="2400" dirty="0">
                <a:solidFill>
                  <a:srgbClr val="FFC000"/>
                </a:solidFill>
              </a:rPr>
              <a:t>                            7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‧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altLang="en-US" sz="2400" dirty="0">
                <a:solidFill>
                  <a:srgbClr val="FFC000"/>
                </a:solidFill>
              </a:rPr>
              <a:t>+5 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 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 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en-US" altLang="en-US" sz="2400" dirty="0"/>
              <a:t>       </a:t>
            </a:r>
            <a:r>
              <a:rPr lang="en-US" altLang="en-US" sz="2400" dirty="0">
                <a:solidFill>
                  <a:srgbClr val="FFC000"/>
                </a:solidFill>
              </a:rPr>
              <a:t> </a:t>
            </a:r>
            <a:r>
              <a:rPr lang="en-US" altLang="en-US" sz="2400" dirty="0"/>
              <a:t> </a:t>
            </a:r>
            <a:r>
              <a:rPr lang="en-US" altLang="en-US" sz="2400" dirty="0">
                <a:solidFill>
                  <a:srgbClr val="FFC000"/>
                </a:solidFill>
              </a:rPr>
              <a:t>                               7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‧</a:t>
            </a:r>
            <a:r>
              <a:rPr lang="en-US" altLang="en-US" sz="2400" dirty="0">
                <a:solidFill>
                  <a:srgbClr val="FF0000"/>
                </a:solidFill>
              </a:rPr>
              <a:t>6</a:t>
            </a:r>
            <a:r>
              <a:rPr lang="en-US" altLang="en-US" sz="2400" dirty="0">
                <a:solidFill>
                  <a:srgbClr val="FFC000"/>
                </a:solidFill>
              </a:rPr>
              <a:t>+5 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CA" altLang="en-US" sz="2400" dirty="0">
                <a:solidFill>
                  <a:srgbClr val="FF0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0000"/>
                </a:solidFill>
              </a:rPr>
              <a:t>6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 </a:t>
            </a:r>
            <a:r>
              <a:rPr lang="en-US" altLang="en-US" sz="2400" dirty="0">
                <a:solidFill>
                  <a:srgbClr val="FFC000"/>
                </a:solidFill>
              </a:rPr>
              <a:t> </a:t>
            </a:r>
            <a:r>
              <a:rPr lang="en-US" altLang="en-US" sz="2400" dirty="0">
                <a:solidFill>
                  <a:srgbClr val="FF0000"/>
                </a:solidFill>
              </a:rPr>
              <a:t>false</a:t>
            </a:r>
            <a:endParaRPr lang="en-US" altLang="en-US" sz="2400" baseline="300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en-US" altLang="en-US" sz="2400" dirty="0"/>
              <a:t>         </a:t>
            </a:r>
            <a:r>
              <a:rPr lang="en-US" altLang="en-US" sz="2400" dirty="0">
                <a:solidFill>
                  <a:srgbClr val="FFC000"/>
                </a:solidFill>
              </a:rPr>
              <a:t>                               7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‧</a:t>
            </a:r>
            <a:r>
              <a:rPr lang="en-US" altLang="en-US" sz="2400" dirty="0">
                <a:solidFill>
                  <a:srgbClr val="FF0000"/>
                </a:solidFill>
              </a:rPr>
              <a:t>7</a:t>
            </a:r>
            <a:r>
              <a:rPr lang="en-US" altLang="en-US" sz="2400" dirty="0">
                <a:solidFill>
                  <a:srgbClr val="FFC000"/>
                </a:solidFill>
              </a:rPr>
              <a:t>+5 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 </a:t>
            </a:r>
            <a:r>
              <a:rPr lang="en-US" alt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7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 </a:t>
            </a:r>
            <a:r>
              <a:rPr lang="en-US" altLang="en-US" sz="2400" dirty="0">
                <a:solidFill>
                  <a:srgbClr val="FFC000"/>
                </a:solidFill>
              </a:rPr>
              <a:t> </a:t>
            </a:r>
            <a:r>
              <a:rPr lang="en-US" altLang="en-US" sz="2400" dirty="0">
                <a:solidFill>
                  <a:srgbClr val="FF0000"/>
                </a:solidFill>
              </a:rPr>
              <a:t>false</a:t>
            </a:r>
            <a:endParaRPr lang="en-US" altLang="en-US" sz="2400" baseline="300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en-US" altLang="en-US" sz="2400" dirty="0"/>
              <a:t>       </a:t>
            </a:r>
            <a:r>
              <a:rPr lang="en-US" altLang="en-US" sz="2400" dirty="0">
                <a:solidFill>
                  <a:srgbClr val="FFC000"/>
                </a:solidFill>
              </a:rPr>
              <a:t>                                 7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‧</a:t>
            </a:r>
            <a:r>
              <a:rPr lang="en-US" altLang="en-US" sz="2400" dirty="0">
                <a:solidFill>
                  <a:srgbClr val="FF0000"/>
                </a:solidFill>
              </a:rPr>
              <a:t>8</a:t>
            </a:r>
            <a:r>
              <a:rPr lang="en-US" altLang="en-US" sz="2400" dirty="0">
                <a:solidFill>
                  <a:srgbClr val="FFC000"/>
                </a:solidFill>
              </a:rPr>
              <a:t>+5 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 </a:t>
            </a:r>
            <a:r>
              <a:rPr lang="en-US" alt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8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  </a:t>
            </a:r>
            <a:r>
              <a:rPr lang="en-US" altLang="en-US" sz="2400" dirty="0">
                <a:solidFill>
                  <a:srgbClr val="66FF66"/>
                </a:solidFill>
              </a:rPr>
              <a:t>true</a:t>
            </a:r>
            <a:endParaRPr lang="en-US" altLang="en-US" sz="2400" baseline="30000" dirty="0">
              <a:solidFill>
                <a:srgbClr val="66FF66"/>
              </a:solidFill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en-US" altLang="en-US" sz="2400" dirty="0"/>
              <a:t>       </a:t>
            </a:r>
            <a:r>
              <a:rPr lang="en-US" altLang="en-US" sz="2400" dirty="0">
                <a:solidFill>
                  <a:srgbClr val="FFC000"/>
                </a:solidFill>
              </a:rPr>
              <a:t>                                 7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‧</a:t>
            </a:r>
            <a:r>
              <a:rPr lang="en-US" altLang="en-US" sz="2400" dirty="0">
                <a:solidFill>
                  <a:srgbClr val="FF0000"/>
                </a:solidFill>
              </a:rPr>
              <a:t>9</a:t>
            </a:r>
            <a:r>
              <a:rPr lang="en-US" altLang="en-US" sz="2400" dirty="0">
                <a:solidFill>
                  <a:srgbClr val="FFC000"/>
                </a:solidFill>
              </a:rPr>
              <a:t>+5 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 </a:t>
            </a:r>
            <a:r>
              <a:rPr lang="en-US" altLang="en-US" sz="2400" dirty="0">
                <a:solidFill>
                  <a:srgbClr val="FF0000"/>
                </a:solidFill>
              </a:rPr>
              <a:t>9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  </a:t>
            </a:r>
            <a:r>
              <a:rPr lang="en-US" altLang="en-US" sz="2400" dirty="0">
                <a:solidFill>
                  <a:srgbClr val="66FF66"/>
                </a:solidFill>
              </a:rPr>
              <a:t>true</a:t>
            </a:r>
            <a:endParaRPr lang="en-US" altLang="en-US" sz="2400" baseline="30000" dirty="0">
              <a:solidFill>
                <a:srgbClr val="66FF66"/>
              </a:solidFill>
            </a:endParaRP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2400" baseline="30000" dirty="0">
              <a:solidFill>
                <a:srgbClr val="FFC000"/>
              </a:solidFill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en-US" altLang="en-US" sz="2400" dirty="0">
              <a:solidFill>
                <a:srgbClr val="FFFFFF"/>
              </a:solidFill>
            </a:endParaRPr>
          </a:p>
        </p:txBody>
      </p:sp>
      <p:pic>
        <p:nvPicPr>
          <p:cNvPr id="42" name="Picture 41" descr="&lt;strong&gt;Clipart&lt;/strong&gt; - Beautiful Black &lt;strong&gt;Woman&lt;/strong&gt;">
            <a:extLst>
              <a:ext uri="{FF2B5EF4-FFF2-40B4-BE49-F238E27FC236}">
                <a16:creationId xmlns:a16="http://schemas.microsoft.com/office/drawing/2014/main" id="{521D41CF-865E-8631-5FAF-FB04586AFA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3" y="5964296"/>
            <a:ext cx="723850" cy="741304"/>
          </a:xfrm>
          <a:prstGeom prst="rect">
            <a:avLst/>
          </a:prstGeom>
        </p:spPr>
      </p:pic>
      <p:grpSp>
        <p:nvGrpSpPr>
          <p:cNvPr id="2" name="Group 26">
            <a:extLst>
              <a:ext uri="{FF2B5EF4-FFF2-40B4-BE49-F238E27FC236}">
                <a16:creationId xmlns:a16="http://schemas.microsoft.com/office/drawing/2014/main" id="{EB66576C-FA0E-4C98-6D32-CDDC249549DE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441547" y="2503235"/>
            <a:ext cx="344297" cy="580285"/>
            <a:chOff x="2308" y="1513"/>
            <a:chExt cx="1162" cy="2570"/>
          </a:xfrm>
        </p:grpSpPr>
        <p:grpSp>
          <p:nvGrpSpPr>
            <p:cNvPr id="3" name="Group 27">
              <a:extLst>
                <a:ext uri="{FF2B5EF4-FFF2-40B4-BE49-F238E27FC236}">
                  <a16:creationId xmlns:a16="http://schemas.microsoft.com/office/drawing/2014/main" id="{E9F036BB-E099-F4AC-F5E6-D6D87B05397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08" y="1740"/>
              <a:ext cx="957" cy="2343"/>
              <a:chOff x="2308" y="1740"/>
              <a:chExt cx="957" cy="2343"/>
            </a:xfrm>
          </p:grpSpPr>
          <p:sp>
            <p:nvSpPr>
              <p:cNvPr id="11" name="Freeform 28">
                <a:extLst>
                  <a:ext uri="{FF2B5EF4-FFF2-40B4-BE49-F238E27FC236}">
                    <a16:creationId xmlns:a16="http://schemas.microsoft.com/office/drawing/2014/main" id="{9A7D16DF-64EF-866F-4E6D-1CD4D36EEA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3" y="1740"/>
                <a:ext cx="432" cy="485"/>
              </a:xfrm>
              <a:custGeom>
                <a:avLst/>
                <a:gdLst>
                  <a:gd name="T0" fmla="*/ 123 w 432"/>
                  <a:gd name="T1" fmla="*/ 206 h 485"/>
                  <a:gd name="T2" fmla="*/ 159 w 432"/>
                  <a:gd name="T3" fmla="*/ 53 h 485"/>
                  <a:gd name="T4" fmla="*/ 248 w 432"/>
                  <a:gd name="T5" fmla="*/ 0 h 485"/>
                  <a:gd name="T6" fmla="*/ 335 w 432"/>
                  <a:gd name="T7" fmla="*/ 0 h 485"/>
                  <a:gd name="T8" fmla="*/ 388 w 432"/>
                  <a:gd name="T9" fmla="*/ 53 h 485"/>
                  <a:gd name="T10" fmla="*/ 432 w 432"/>
                  <a:gd name="T11" fmla="*/ 215 h 485"/>
                  <a:gd name="T12" fmla="*/ 415 w 432"/>
                  <a:gd name="T13" fmla="*/ 349 h 485"/>
                  <a:gd name="T14" fmla="*/ 379 w 432"/>
                  <a:gd name="T15" fmla="*/ 458 h 485"/>
                  <a:gd name="T16" fmla="*/ 309 w 432"/>
                  <a:gd name="T17" fmla="*/ 485 h 485"/>
                  <a:gd name="T18" fmla="*/ 221 w 432"/>
                  <a:gd name="T19" fmla="*/ 475 h 485"/>
                  <a:gd name="T20" fmla="*/ 132 w 432"/>
                  <a:gd name="T21" fmla="*/ 368 h 485"/>
                  <a:gd name="T22" fmla="*/ 123 w 432"/>
                  <a:gd name="T23" fmla="*/ 288 h 485"/>
                  <a:gd name="T24" fmla="*/ 0 w 432"/>
                  <a:gd name="T25" fmla="*/ 242 h 485"/>
                  <a:gd name="T26" fmla="*/ 0 w 432"/>
                  <a:gd name="T27" fmla="*/ 189 h 485"/>
                  <a:gd name="T28" fmla="*/ 123 w 432"/>
                  <a:gd name="T29" fmla="*/ 206 h 48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432"/>
                  <a:gd name="T46" fmla="*/ 0 h 485"/>
                  <a:gd name="T47" fmla="*/ 432 w 432"/>
                  <a:gd name="T48" fmla="*/ 485 h 485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432" h="485">
                    <a:moveTo>
                      <a:pt x="123" y="206"/>
                    </a:moveTo>
                    <a:lnTo>
                      <a:pt x="159" y="53"/>
                    </a:lnTo>
                    <a:lnTo>
                      <a:pt x="248" y="0"/>
                    </a:lnTo>
                    <a:lnTo>
                      <a:pt x="335" y="0"/>
                    </a:lnTo>
                    <a:lnTo>
                      <a:pt x="388" y="53"/>
                    </a:lnTo>
                    <a:lnTo>
                      <a:pt x="432" y="215"/>
                    </a:lnTo>
                    <a:lnTo>
                      <a:pt x="415" y="349"/>
                    </a:lnTo>
                    <a:lnTo>
                      <a:pt x="379" y="458"/>
                    </a:lnTo>
                    <a:lnTo>
                      <a:pt x="309" y="485"/>
                    </a:lnTo>
                    <a:lnTo>
                      <a:pt x="221" y="475"/>
                    </a:lnTo>
                    <a:lnTo>
                      <a:pt x="132" y="368"/>
                    </a:lnTo>
                    <a:lnTo>
                      <a:pt x="123" y="288"/>
                    </a:lnTo>
                    <a:lnTo>
                      <a:pt x="0" y="242"/>
                    </a:lnTo>
                    <a:lnTo>
                      <a:pt x="0" y="189"/>
                    </a:lnTo>
                    <a:lnTo>
                      <a:pt x="123" y="20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2" name="Freeform 29">
                <a:extLst>
                  <a:ext uri="{FF2B5EF4-FFF2-40B4-BE49-F238E27FC236}">
                    <a16:creationId xmlns:a16="http://schemas.microsoft.com/office/drawing/2014/main" id="{555AE192-31DA-FE93-7B3A-ADBE673747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3" y="2253"/>
                <a:ext cx="500" cy="828"/>
              </a:xfrm>
              <a:custGeom>
                <a:avLst/>
                <a:gdLst>
                  <a:gd name="T0" fmla="*/ 41 w 500"/>
                  <a:gd name="T1" fmla="*/ 173 h 828"/>
                  <a:gd name="T2" fmla="*/ 163 w 500"/>
                  <a:gd name="T3" fmla="*/ 35 h 828"/>
                  <a:gd name="T4" fmla="*/ 232 w 500"/>
                  <a:gd name="T5" fmla="*/ 0 h 828"/>
                  <a:gd name="T6" fmla="*/ 366 w 500"/>
                  <a:gd name="T7" fmla="*/ 5 h 828"/>
                  <a:gd name="T8" fmla="*/ 488 w 500"/>
                  <a:gd name="T9" fmla="*/ 57 h 828"/>
                  <a:gd name="T10" fmla="*/ 500 w 500"/>
                  <a:gd name="T11" fmla="*/ 126 h 828"/>
                  <a:gd name="T12" fmla="*/ 483 w 500"/>
                  <a:gd name="T13" fmla="*/ 207 h 828"/>
                  <a:gd name="T14" fmla="*/ 396 w 500"/>
                  <a:gd name="T15" fmla="*/ 281 h 828"/>
                  <a:gd name="T16" fmla="*/ 349 w 500"/>
                  <a:gd name="T17" fmla="*/ 414 h 828"/>
                  <a:gd name="T18" fmla="*/ 349 w 500"/>
                  <a:gd name="T19" fmla="*/ 552 h 828"/>
                  <a:gd name="T20" fmla="*/ 384 w 500"/>
                  <a:gd name="T21" fmla="*/ 637 h 828"/>
                  <a:gd name="T22" fmla="*/ 448 w 500"/>
                  <a:gd name="T23" fmla="*/ 695 h 828"/>
                  <a:gd name="T24" fmla="*/ 448 w 500"/>
                  <a:gd name="T25" fmla="*/ 765 h 828"/>
                  <a:gd name="T26" fmla="*/ 419 w 500"/>
                  <a:gd name="T27" fmla="*/ 800 h 828"/>
                  <a:gd name="T28" fmla="*/ 384 w 500"/>
                  <a:gd name="T29" fmla="*/ 816 h 828"/>
                  <a:gd name="T30" fmla="*/ 268 w 500"/>
                  <a:gd name="T31" fmla="*/ 828 h 828"/>
                  <a:gd name="T32" fmla="*/ 163 w 500"/>
                  <a:gd name="T33" fmla="*/ 747 h 828"/>
                  <a:gd name="T34" fmla="*/ 53 w 500"/>
                  <a:gd name="T35" fmla="*/ 574 h 828"/>
                  <a:gd name="T36" fmla="*/ 0 w 500"/>
                  <a:gd name="T37" fmla="*/ 368 h 828"/>
                  <a:gd name="T38" fmla="*/ 140 w 500"/>
                  <a:gd name="T39" fmla="*/ 436 h 828"/>
                  <a:gd name="T40" fmla="*/ 192 w 500"/>
                  <a:gd name="T41" fmla="*/ 436 h 828"/>
                  <a:gd name="T42" fmla="*/ 227 w 500"/>
                  <a:gd name="T43" fmla="*/ 396 h 828"/>
                  <a:gd name="T44" fmla="*/ 251 w 500"/>
                  <a:gd name="T45" fmla="*/ 316 h 828"/>
                  <a:gd name="T46" fmla="*/ 209 w 500"/>
                  <a:gd name="T47" fmla="*/ 293 h 828"/>
                  <a:gd name="T48" fmla="*/ 53 w 500"/>
                  <a:gd name="T49" fmla="*/ 293 h 828"/>
                  <a:gd name="T50" fmla="*/ 18 w 500"/>
                  <a:gd name="T51" fmla="*/ 293 h 828"/>
                  <a:gd name="T52" fmla="*/ 41 w 500"/>
                  <a:gd name="T53" fmla="*/ 173 h 828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00"/>
                  <a:gd name="T82" fmla="*/ 0 h 828"/>
                  <a:gd name="T83" fmla="*/ 500 w 500"/>
                  <a:gd name="T84" fmla="*/ 828 h 828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00" h="828">
                    <a:moveTo>
                      <a:pt x="41" y="173"/>
                    </a:moveTo>
                    <a:lnTo>
                      <a:pt x="163" y="35"/>
                    </a:lnTo>
                    <a:lnTo>
                      <a:pt x="232" y="0"/>
                    </a:lnTo>
                    <a:lnTo>
                      <a:pt x="366" y="5"/>
                    </a:lnTo>
                    <a:lnTo>
                      <a:pt x="488" y="57"/>
                    </a:lnTo>
                    <a:lnTo>
                      <a:pt x="500" y="126"/>
                    </a:lnTo>
                    <a:lnTo>
                      <a:pt x="483" y="207"/>
                    </a:lnTo>
                    <a:lnTo>
                      <a:pt x="396" y="281"/>
                    </a:lnTo>
                    <a:lnTo>
                      <a:pt x="349" y="414"/>
                    </a:lnTo>
                    <a:lnTo>
                      <a:pt x="349" y="552"/>
                    </a:lnTo>
                    <a:lnTo>
                      <a:pt x="384" y="637"/>
                    </a:lnTo>
                    <a:lnTo>
                      <a:pt x="448" y="695"/>
                    </a:lnTo>
                    <a:lnTo>
                      <a:pt x="448" y="765"/>
                    </a:lnTo>
                    <a:lnTo>
                      <a:pt x="419" y="800"/>
                    </a:lnTo>
                    <a:lnTo>
                      <a:pt x="384" y="816"/>
                    </a:lnTo>
                    <a:lnTo>
                      <a:pt x="268" y="828"/>
                    </a:lnTo>
                    <a:lnTo>
                      <a:pt x="163" y="747"/>
                    </a:lnTo>
                    <a:lnTo>
                      <a:pt x="53" y="574"/>
                    </a:lnTo>
                    <a:lnTo>
                      <a:pt x="0" y="368"/>
                    </a:lnTo>
                    <a:lnTo>
                      <a:pt x="140" y="436"/>
                    </a:lnTo>
                    <a:lnTo>
                      <a:pt x="192" y="436"/>
                    </a:lnTo>
                    <a:lnTo>
                      <a:pt x="227" y="396"/>
                    </a:lnTo>
                    <a:lnTo>
                      <a:pt x="251" y="316"/>
                    </a:lnTo>
                    <a:lnTo>
                      <a:pt x="209" y="293"/>
                    </a:lnTo>
                    <a:lnTo>
                      <a:pt x="53" y="293"/>
                    </a:lnTo>
                    <a:lnTo>
                      <a:pt x="18" y="293"/>
                    </a:lnTo>
                    <a:lnTo>
                      <a:pt x="41" y="1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3" name="Freeform 30">
                <a:extLst>
                  <a:ext uri="{FF2B5EF4-FFF2-40B4-BE49-F238E27FC236}">
                    <a16:creationId xmlns:a16="http://schemas.microsoft.com/office/drawing/2014/main" id="{CFD5C502-97BF-D86C-14C5-D820188F1B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0" y="2289"/>
                <a:ext cx="265" cy="895"/>
              </a:xfrm>
              <a:custGeom>
                <a:avLst/>
                <a:gdLst>
                  <a:gd name="T0" fmla="*/ 0 w 265"/>
                  <a:gd name="T1" fmla="*/ 75 h 895"/>
                  <a:gd name="T2" fmla="*/ 29 w 265"/>
                  <a:gd name="T3" fmla="*/ 23 h 895"/>
                  <a:gd name="T4" fmla="*/ 83 w 265"/>
                  <a:gd name="T5" fmla="*/ 0 h 895"/>
                  <a:gd name="T6" fmla="*/ 135 w 265"/>
                  <a:gd name="T7" fmla="*/ 5 h 895"/>
                  <a:gd name="T8" fmla="*/ 206 w 265"/>
                  <a:gd name="T9" fmla="*/ 108 h 895"/>
                  <a:gd name="T10" fmla="*/ 265 w 265"/>
                  <a:gd name="T11" fmla="*/ 264 h 895"/>
                  <a:gd name="T12" fmla="*/ 265 w 265"/>
                  <a:gd name="T13" fmla="*/ 384 h 895"/>
                  <a:gd name="T14" fmla="*/ 241 w 265"/>
                  <a:gd name="T15" fmla="*/ 447 h 895"/>
                  <a:gd name="T16" fmla="*/ 118 w 265"/>
                  <a:gd name="T17" fmla="*/ 522 h 895"/>
                  <a:gd name="T18" fmla="*/ 83 w 265"/>
                  <a:gd name="T19" fmla="*/ 573 h 895"/>
                  <a:gd name="T20" fmla="*/ 83 w 265"/>
                  <a:gd name="T21" fmla="*/ 608 h 895"/>
                  <a:gd name="T22" fmla="*/ 123 w 265"/>
                  <a:gd name="T23" fmla="*/ 654 h 895"/>
                  <a:gd name="T24" fmla="*/ 189 w 265"/>
                  <a:gd name="T25" fmla="*/ 723 h 895"/>
                  <a:gd name="T26" fmla="*/ 224 w 265"/>
                  <a:gd name="T27" fmla="*/ 814 h 895"/>
                  <a:gd name="T28" fmla="*/ 212 w 265"/>
                  <a:gd name="T29" fmla="*/ 895 h 895"/>
                  <a:gd name="T30" fmla="*/ 177 w 265"/>
                  <a:gd name="T31" fmla="*/ 877 h 895"/>
                  <a:gd name="T32" fmla="*/ 159 w 265"/>
                  <a:gd name="T33" fmla="*/ 764 h 895"/>
                  <a:gd name="T34" fmla="*/ 101 w 265"/>
                  <a:gd name="T35" fmla="*/ 694 h 895"/>
                  <a:gd name="T36" fmla="*/ 54 w 265"/>
                  <a:gd name="T37" fmla="*/ 676 h 895"/>
                  <a:gd name="T38" fmla="*/ 29 w 265"/>
                  <a:gd name="T39" fmla="*/ 643 h 895"/>
                  <a:gd name="T40" fmla="*/ 29 w 265"/>
                  <a:gd name="T41" fmla="*/ 568 h 895"/>
                  <a:gd name="T42" fmla="*/ 64 w 265"/>
                  <a:gd name="T43" fmla="*/ 505 h 895"/>
                  <a:gd name="T44" fmla="*/ 123 w 265"/>
                  <a:gd name="T45" fmla="*/ 465 h 895"/>
                  <a:gd name="T46" fmla="*/ 212 w 265"/>
                  <a:gd name="T47" fmla="*/ 402 h 895"/>
                  <a:gd name="T48" fmla="*/ 224 w 265"/>
                  <a:gd name="T49" fmla="*/ 327 h 895"/>
                  <a:gd name="T50" fmla="*/ 177 w 265"/>
                  <a:gd name="T51" fmla="*/ 224 h 895"/>
                  <a:gd name="T52" fmla="*/ 101 w 265"/>
                  <a:gd name="T53" fmla="*/ 143 h 895"/>
                  <a:gd name="T54" fmla="*/ 0 w 265"/>
                  <a:gd name="T55" fmla="*/ 75 h 89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265"/>
                  <a:gd name="T85" fmla="*/ 0 h 895"/>
                  <a:gd name="T86" fmla="*/ 265 w 265"/>
                  <a:gd name="T87" fmla="*/ 895 h 89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265" h="895">
                    <a:moveTo>
                      <a:pt x="0" y="75"/>
                    </a:moveTo>
                    <a:lnTo>
                      <a:pt x="29" y="23"/>
                    </a:lnTo>
                    <a:lnTo>
                      <a:pt x="83" y="0"/>
                    </a:lnTo>
                    <a:lnTo>
                      <a:pt x="135" y="5"/>
                    </a:lnTo>
                    <a:lnTo>
                      <a:pt x="206" y="108"/>
                    </a:lnTo>
                    <a:lnTo>
                      <a:pt x="265" y="264"/>
                    </a:lnTo>
                    <a:lnTo>
                      <a:pt x="265" y="384"/>
                    </a:lnTo>
                    <a:lnTo>
                      <a:pt x="241" y="447"/>
                    </a:lnTo>
                    <a:lnTo>
                      <a:pt x="118" y="522"/>
                    </a:lnTo>
                    <a:lnTo>
                      <a:pt x="83" y="573"/>
                    </a:lnTo>
                    <a:lnTo>
                      <a:pt x="83" y="608"/>
                    </a:lnTo>
                    <a:lnTo>
                      <a:pt x="123" y="654"/>
                    </a:lnTo>
                    <a:lnTo>
                      <a:pt x="189" y="723"/>
                    </a:lnTo>
                    <a:lnTo>
                      <a:pt x="224" y="814"/>
                    </a:lnTo>
                    <a:lnTo>
                      <a:pt x="212" y="895"/>
                    </a:lnTo>
                    <a:lnTo>
                      <a:pt x="177" y="877"/>
                    </a:lnTo>
                    <a:lnTo>
                      <a:pt x="159" y="764"/>
                    </a:lnTo>
                    <a:lnTo>
                      <a:pt x="101" y="694"/>
                    </a:lnTo>
                    <a:lnTo>
                      <a:pt x="54" y="676"/>
                    </a:lnTo>
                    <a:lnTo>
                      <a:pt x="29" y="643"/>
                    </a:lnTo>
                    <a:lnTo>
                      <a:pt x="29" y="568"/>
                    </a:lnTo>
                    <a:lnTo>
                      <a:pt x="64" y="505"/>
                    </a:lnTo>
                    <a:lnTo>
                      <a:pt x="123" y="465"/>
                    </a:lnTo>
                    <a:lnTo>
                      <a:pt x="212" y="402"/>
                    </a:lnTo>
                    <a:lnTo>
                      <a:pt x="224" y="327"/>
                    </a:lnTo>
                    <a:lnTo>
                      <a:pt x="177" y="224"/>
                    </a:lnTo>
                    <a:lnTo>
                      <a:pt x="101" y="143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4" name="Freeform 31">
                <a:extLst>
                  <a:ext uri="{FF2B5EF4-FFF2-40B4-BE49-F238E27FC236}">
                    <a16:creationId xmlns:a16="http://schemas.microsoft.com/office/drawing/2014/main" id="{45159701-40BF-33D9-C773-44C2107131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08" y="2238"/>
                <a:ext cx="520" cy="435"/>
              </a:xfrm>
              <a:custGeom>
                <a:avLst/>
                <a:gdLst>
                  <a:gd name="T0" fmla="*/ 398 w 520"/>
                  <a:gd name="T1" fmla="*/ 5 h 435"/>
                  <a:gd name="T2" fmla="*/ 485 w 520"/>
                  <a:gd name="T3" fmla="*/ 0 h 435"/>
                  <a:gd name="T4" fmla="*/ 520 w 520"/>
                  <a:gd name="T5" fmla="*/ 35 h 435"/>
                  <a:gd name="T6" fmla="*/ 497 w 520"/>
                  <a:gd name="T7" fmla="*/ 87 h 435"/>
                  <a:gd name="T8" fmla="*/ 428 w 520"/>
                  <a:gd name="T9" fmla="*/ 110 h 435"/>
                  <a:gd name="T10" fmla="*/ 365 w 520"/>
                  <a:gd name="T11" fmla="*/ 110 h 435"/>
                  <a:gd name="T12" fmla="*/ 272 w 520"/>
                  <a:gd name="T13" fmla="*/ 127 h 435"/>
                  <a:gd name="T14" fmla="*/ 168 w 520"/>
                  <a:gd name="T15" fmla="*/ 145 h 435"/>
                  <a:gd name="T16" fmla="*/ 87 w 520"/>
                  <a:gd name="T17" fmla="*/ 180 h 435"/>
                  <a:gd name="T18" fmla="*/ 63 w 520"/>
                  <a:gd name="T19" fmla="*/ 214 h 435"/>
                  <a:gd name="T20" fmla="*/ 70 w 520"/>
                  <a:gd name="T21" fmla="*/ 249 h 435"/>
                  <a:gd name="T22" fmla="*/ 115 w 520"/>
                  <a:gd name="T23" fmla="*/ 296 h 435"/>
                  <a:gd name="T24" fmla="*/ 202 w 520"/>
                  <a:gd name="T25" fmla="*/ 331 h 435"/>
                  <a:gd name="T26" fmla="*/ 306 w 520"/>
                  <a:gd name="T27" fmla="*/ 331 h 435"/>
                  <a:gd name="T28" fmla="*/ 382 w 520"/>
                  <a:gd name="T29" fmla="*/ 331 h 435"/>
                  <a:gd name="T30" fmla="*/ 468 w 520"/>
                  <a:gd name="T31" fmla="*/ 348 h 435"/>
                  <a:gd name="T32" fmla="*/ 450 w 520"/>
                  <a:gd name="T33" fmla="*/ 435 h 435"/>
                  <a:gd name="T34" fmla="*/ 330 w 520"/>
                  <a:gd name="T35" fmla="*/ 401 h 435"/>
                  <a:gd name="T36" fmla="*/ 290 w 520"/>
                  <a:gd name="T37" fmla="*/ 371 h 435"/>
                  <a:gd name="T38" fmla="*/ 208 w 520"/>
                  <a:gd name="T39" fmla="*/ 371 h 435"/>
                  <a:gd name="T40" fmla="*/ 70 w 520"/>
                  <a:gd name="T41" fmla="*/ 336 h 435"/>
                  <a:gd name="T42" fmla="*/ 12 w 520"/>
                  <a:gd name="T43" fmla="*/ 284 h 435"/>
                  <a:gd name="T44" fmla="*/ 0 w 520"/>
                  <a:gd name="T45" fmla="*/ 214 h 435"/>
                  <a:gd name="T46" fmla="*/ 46 w 520"/>
                  <a:gd name="T47" fmla="*/ 145 h 435"/>
                  <a:gd name="T48" fmla="*/ 202 w 520"/>
                  <a:gd name="T49" fmla="*/ 75 h 435"/>
                  <a:gd name="T50" fmla="*/ 340 w 520"/>
                  <a:gd name="T51" fmla="*/ 40 h 435"/>
                  <a:gd name="T52" fmla="*/ 398 w 520"/>
                  <a:gd name="T53" fmla="*/ 5 h 43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20"/>
                  <a:gd name="T82" fmla="*/ 0 h 435"/>
                  <a:gd name="T83" fmla="*/ 520 w 520"/>
                  <a:gd name="T84" fmla="*/ 435 h 435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20" h="435">
                    <a:moveTo>
                      <a:pt x="398" y="5"/>
                    </a:moveTo>
                    <a:lnTo>
                      <a:pt x="485" y="0"/>
                    </a:lnTo>
                    <a:lnTo>
                      <a:pt x="520" y="35"/>
                    </a:lnTo>
                    <a:lnTo>
                      <a:pt x="497" y="87"/>
                    </a:lnTo>
                    <a:lnTo>
                      <a:pt x="428" y="110"/>
                    </a:lnTo>
                    <a:lnTo>
                      <a:pt x="365" y="110"/>
                    </a:lnTo>
                    <a:lnTo>
                      <a:pt x="272" y="127"/>
                    </a:lnTo>
                    <a:lnTo>
                      <a:pt x="168" y="145"/>
                    </a:lnTo>
                    <a:lnTo>
                      <a:pt x="87" y="180"/>
                    </a:lnTo>
                    <a:lnTo>
                      <a:pt x="63" y="214"/>
                    </a:lnTo>
                    <a:lnTo>
                      <a:pt x="70" y="249"/>
                    </a:lnTo>
                    <a:lnTo>
                      <a:pt x="115" y="296"/>
                    </a:lnTo>
                    <a:lnTo>
                      <a:pt x="202" y="331"/>
                    </a:lnTo>
                    <a:lnTo>
                      <a:pt x="306" y="331"/>
                    </a:lnTo>
                    <a:lnTo>
                      <a:pt x="382" y="331"/>
                    </a:lnTo>
                    <a:lnTo>
                      <a:pt x="468" y="348"/>
                    </a:lnTo>
                    <a:lnTo>
                      <a:pt x="450" y="435"/>
                    </a:lnTo>
                    <a:lnTo>
                      <a:pt x="330" y="401"/>
                    </a:lnTo>
                    <a:lnTo>
                      <a:pt x="290" y="371"/>
                    </a:lnTo>
                    <a:lnTo>
                      <a:pt x="208" y="371"/>
                    </a:lnTo>
                    <a:lnTo>
                      <a:pt x="70" y="336"/>
                    </a:lnTo>
                    <a:lnTo>
                      <a:pt x="12" y="284"/>
                    </a:lnTo>
                    <a:lnTo>
                      <a:pt x="0" y="214"/>
                    </a:lnTo>
                    <a:lnTo>
                      <a:pt x="46" y="145"/>
                    </a:lnTo>
                    <a:lnTo>
                      <a:pt x="202" y="75"/>
                    </a:lnTo>
                    <a:lnTo>
                      <a:pt x="340" y="40"/>
                    </a:lnTo>
                    <a:lnTo>
                      <a:pt x="398" y="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5" name="Freeform 32">
                <a:extLst>
                  <a:ext uri="{FF2B5EF4-FFF2-40B4-BE49-F238E27FC236}">
                    <a16:creationId xmlns:a16="http://schemas.microsoft.com/office/drawing/2014/main" id="{0D4103E3-ACD7-18B9-3AFB-237511CD03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2" y="2923"/>
                <a:ext cx="383" cy="1160"/>
              </a:xfrm>
              <a:custGeom>
                <a:avLst/>
                <a:gdLst>
                  <a:gd name="T0" fmla="*/ 0 w 383"/>
                  <a:gd name="T1" fmla="*/ 0 h 1160"/>
                  <a:gd name="T2" fmla="*/ 99 w 383"/>
                  <a:gd name="T3" fmla="*/ 17 h 1160"/>
                  <a:gd name="T4" fmla="*/ 151 w 383"/>
                  <a:gd name="T5" fmla="*/ 103 h 1160"/>
                  <a:gd name="T6" fmla="*/ 203 w 383"/>
                  <a:gd name="T7" fmla="*/ 257 h 1160"/>
                  <a:gd name="T8" fmla="*/ 226 w 383"/>
                  <a:gd name="T9" fmla="*/ 451 h 1160"/>
                  <a:gd name="T10" fmla="*/ 226 w 383"/>
                  <a:gd name="T11" fmla="*/ 560 h 1160"/>
                  <a:gd name="T12" fmla="*/ 191 w 383"/>
                  <a:gd name="T13" fmla="*/ 696 h 1160"/>
                  <a:gd name="T14" fmla="*/ 134 w 383"/>
                  <a:gd name="T15" fmla="*/ 885 h 1160"/>
                  <a:gd name="T16" fmla="*/ 122 w 383"/>
                  <a:gd name="T17" fmla="*/ 937 h 1160"/>
                  <a:gd name="T18" fmla="*/ 139 w 383"/>
                  <a:gd name="T19" fmla="*/ 965 h 1160"/>
                  <a:gd name="T20" fmla="*/ 261 w 383"/>
                  <a:gd name="T21" fmla="*/ 1006 h 1160"/>
                  <a:gd name="T22" fmla="*/ 383 w 383"/>
                  <a:gd name="T23" fmla="*/ 1086 h 1160"/>
                  <a:gd name="T24" fmla="*/ 378 w 383"/>
                  <a:gd name="T25" fmla="*/ 1119 h 1160"/>
                  <a:gd name="T26" fmla="*/ 290 w 383"/>
                  <a:gd name="T27" fmla="*/ 1160 h 1160"/>
                  <a:gd name="T28" fmla="*/ 256 w 383"/>
                  <a:gd name="T29" fmla="*/ 1142 h 1160"/>
                  <a:gd name="T30" fmla="*/ 191 w 383"/>
                  <a:gd name="T31" fmla="*/ 1057 h 1160"/>
                  <a:gd name="T32" fmla="*/ 116 w 383"/>
                  <a:gd name="T33" fmla="*/ 1016 h 1160"/>
                  <a:gd name="T34" fmla="*/ 34 w 383"/>
                  <a:gd name="T35" fmla="*/ 988 h 1160"/>
                  <a:gd name="T36" fmla="*/ 29 w 383"/>
                  <a:gd name="T37" fmla="*/ 948 h 1160"/>
                  <a:gd name="T38" fmla="*/ 52 w 383"/>
                  <a:gd name="T39" fmla="*/ 868 h 1160"/>
                  <a:gd name="T40" fmla="*/ 116 w 383"/>
                  <a:gd name="T41" fmla="*/ 743 h 1160"/>
                  <a:gd name="T42" fmla="*/ 156 w 383"/>
                  <a:gd name="T43" fmla="*/ 594 h 1160"/>
                  <a:gd name="T44" fmla="*/ 156 w 383"/>
                  <a:gd name="T45" fmla="*/ 423 h 1160"/>
                  <a:gd name="T46" fmla="*/ 122 w 383"/>
                  <a:gd name="T47" fmla="*/ 274 h 1160"/>
                  <a:gd name="T48" fmla="*/ 47 w 383"/>
                  <a:gd name="T49" fmla="*/ 136 h 1160"/>
                  <a:gd name="T50" fmla="*/ 12 w 383"/>
                  <a:gd name="T51" fmla="*/ 63 h 1160"/>
                  <a:gd name="T52" fmla="*/ 0 w 383"/>
                  <a:gd name="T53" fmla="*/ 0 h 116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383"/>
                  <a:gd name="T82" fmla="*/ 0 h 1160"/>
                  <a:gd name="T83" fmla="*/ 383 w 383"/>
                  <a:gd name="T84" fmla="*/ 1160 h 1160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383" h="1160">
                    <a:moveTo>
                      <a:pt x="0" y="0"/>
                    </a:moveTo>
                    <a:lnTo>
                      <a:pt x="99" y="17"/>
                    </a:lnTo>
                    <a:lnTo>
                      <a:pt x="151" y="103"/>
                    </a:lnTo>
                    <a:lnTo>
                      <a:pt x="203" y="257"/>
                    </a:lnTo>
                    <a:lnTo>
                      <a:pt x="226" y="451"/>
                    </a:lnTo>
                    <a:lnTo>
                      <a:pt x="226" y="560"/>
                    </a:lnTo>
                    <a:lnTo>
                      <a:pt x="191" y="696"/>
                    </a:lnTo>
                    <a:lnTo>
                      <a:pt x="134" y="885"/>
                    </a:lnTo>
                    <a:lnTo>
                      <a:pt x="122" y="937"/>
                    </a:lnTo>
                    <a:lnTo>
                      <a:pt x="139" y="965"/>
                    </a:lnTo>
                    <a:lnTo>
                      <a:pt x="261" y="1006"/>
                    </a:lnTo>
                    <a:lnTo>
                      <a:pt x="383" y="1086"/>
                    </a:lnTo>
                    <a:lnTo>
                      <a:pt x="378" y="1119"/>
                    </a:lnTo>
                    <a:lnTo>
                      <a:pt x="290" y="1160"/>
                    </a:lnTo>
                    <a:lnTo>
                      <a:pt x="256" y="1142"/>
                    </a:lnTo>
                    <a:lnTo>
                      <a:pt x="191" y="1057"/>
                    </a:lnTo>
                    <a:lnTo>
                      <a:pt x="116" y="1016"/>
                    </a:lnTo>
                    <a:lnTo>
                      <a:pt x="34" y="988"/>
                    </a:lnTo>
                    <a:lnTo>
                      <a:pt x="29" y="948"/>
                    </a:lnTo>
                    <a:lnTo>
                      <a:pt x="52" y="868"/>
                    </a:lnTo>
                    <a:lnTo>
                      <a:pt x="116" y="743"/>
                    </a:lnTo>
                    <a:lnTo>
                      <a:pt x="156" y="594"/>
                    </a:lnTo>
                    <a:lnTo>
                      <a:pt x="156" y="423"/>
                    </a:lnTo>
                    <a:lnTo>
                      <a:pt x="122" y="274"/>
                    </a:lnTo>
                    <a:lnTo>
                      <a:pt x="47" y="136"/>
                    </a:lnTo>
                    <a:lnTo>
                      <a:pt x="12" y="6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6" name="Freeform 33">
                <a:extLst>
                  <a:ext uri="{FF2B5EF4-FFF2-40B4-BE49-F238E27FC236}">
                    <a16:creationId xmlns:a16="http://schemas.microsoft.com/office/drawing/2014/main" id="{CE45CEC7-9AED-3049-5EF0-39FDB1BDE4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3" y="2919"/>
                <a:ext cx="461" cy="1027"/>
              </a:xfrm>
              <a:custGeom>
                <a:avLst/>
                <a:gdLst>
                  <a:gd name="T0" fmla="*/ 421 w 461"/>
                  <a:gd name="T1" fmla="*/ 0 h 1027"/>
                  <a:gd name="T2" fmla="*/ 449 w 461"/>
                  <a:gd name="T3" fmla="*/ 22 h 1027"/>
                  <a:gd name="T4" fmla="*/ 461 w 461"/>
                  <a:gd name="T5" fmla="*/ 91 h 1027"/>
                  <a:gd name="T6" fmla="*/ 439 w 461"/>
                  <a:gd name="T7" fmla="*/ 159 h 1027"/>
                  <a:gd name="T8" fmla="*/ 380 w 461"/>
                  <a:gd name="T9" fmla="*/ 245 h 1027"/>
                  <a:gd name="T10" fmla="*/ 315 w 461"/>
                  <a:gd name="T11" fmla="*/ 348 h 1027"/>
                  <a:gd name="T12" fmla="*/ 293 w 461"/>
                  <a:gd name="T13" fmla="*/ 462 h 1027"/>
                  <a:gd name="T14" fmla="*/ 310 w 461"/>
                  <a:gd name="T15" fmla="*/ 645 h 1027"/>
                  <a:gd name="T16" fmla="*/ 350 w 461"/>
                  <a:gd name="T17" fmla="*/ 868 h 1027"/>
                  <a:gd name="T18" fmla="*/ 380 w 461"/>
                  <a:gd name="T19" fmla="*/ 959 h 1027"/>
                  <a:gd name="T20" fmla="*/ 368 w 461"/>
                  <a:gd name="T21" fmla="*/ 987 h 1027"/>
                  <a:gd name="T22" fmla="*/ 298 w 461"/>
                  <a:gd name="T23" fmla="*/ 992 h 1027"/>
                  <a:gd name="T24" fmla="*/ 211 w 461"/>
                  <a:gd name="T25" fmla="*/ 969 h 1027"/>
                  <a:gd name="T26" fmla="*/ 134 w 461"/>
                  <a:gd name="T27" fmla="*/ 1004 h 1027"/>
                  <a:gd name="T28" fmla="*/ 87 w 461"/>
                  <a:gd name="T29" fmla="*/ 1027 h 1027"/>
                  <a:gd name="T30" fmla="*/ 53 w 461"/>
                  <a:gd name="T31" fmla="*/ 1022 h 1027"/>
                  <a:gd name="T32" fmla="*/ 0 w 461"/>
                  <a:gd name="T33" fmla="*/ 959 h 1027"/>
                  <a:gd name="T34" fmla="*/ 53 w 461"/>
                  <a:gd name="T35" fmla="*/ 936 h 1027"/>
                  <a:gd name="T36" fmla="*/ 187 w 461"/>
                  <a:gd name="T37" fmla="*/ 908 h 1027"/>
                  <a:gd name="T38" fmla="*/ 263 w 461"/>
                  <a:gd name="T39" fmla="*/ 936 h 1027"/>
                  <a:gd name="T40" fmla="*/ 315 w 461"/>
                  <a:gd name="T41" fmla="*/ 936 h 1027"/>
                  <a:gd name="T42" fmla="*/ 310 w 461"/>
                  <a:gd name="T43" fmla="*/ 890 h 1027"/>
                  <a:gd name="T44" fmla="*/ 258 w 461"/>
                  <a:gd name="T45" fmla="*/ 616 h 1027"/>
                  <a:gd name="T46" fmla="*/ 222 w 461"/>
                  <a:gd name="T47" fmla="*/ 456 h 1027"/>
                  <a:gd name="T48" fmla="*/ 228 w 461"/>
                  <a:gd name="T49" fmla="*/ 376 h 1027"/>
                  <a:gd name="T50" fmla="*/ 280 w 461"/>
                  <a:gd name="T51" fmla="*/ 227 h 1027"/>
                  <a:gd name="T52" fmla="*/ 333 w 461"/>
                  <a:gd name="T53" fmla="*/ 91 h 1027"/>
                  <a:gd name="T54" fmla="*/ 421 w 461"/>
                  <a:gd name="T55" fmla="*/ 0 h 1027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461"/>
                  <a:gd name="T85" fmla="*/ 0 h 1027"/>
                  <a:gd name="T86" fmla="*/ 461 w 461"/>
                  <a:gd name="T87" fmla="*/ 1027 h 1027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461" h="1027">
                    <a:moveTo>
                      <a:pt x="421" y="0"/>
                    </a:moveTo>
                    <a:lnTo>
                      <a:pt x="449" y="22"/>
                    </a:lnTo>
                    <a:lnTo>
                      <a:pt x="461" y="91"/>
                    </a:lnTo>
                    <a:lnTo>
                      <a:pt x="439" y="159"/>
                    </a:lnTo>
                    <a:lnTo>
                      <a:pt x="380" y="245"/>
                    </a:lnTo>
                    <a:lnTo>
                      <a:pt x="315" y="348"/>
                    </a:lnTo>
                    <a:lnTo>
                      <a:pt x="293" y="462"/>
                    </a:lnTo>
                    <a:lnTo>
                      <a:pt x="310" y="645"/>
                    </a:lnTo>
                    <a:lnTo>
                      <a:pt x="350" y="868"/>
                    </a:lnTo>
                    <a:lnTo>
                      <a:pt x="380" y="959"/>
                    </a:lnTo>
                    <a:lnTo>
                      <a:pt x="368" y="987"/>
                    </a:lnTo>
                    <a:lnTo>
                      <a:pt x="298" y="992"/>
                    </a:lnTo>
                    <a:lnTo>
                      <a:pt x="211" y="969"/>
                    </a:lnTo>
                    <a:lnTo>
                      <a:pt x="134" y="1004"/>
                    </a:lnTo>
                    <a:lnTo>
                      <a:pt x="87" y="1027"/>
                    </a:lnTo>
                    <a:lnTo>
                      <a:pt x="53" y="1022"/>
                    </a:lnTo>
                    <a:lnTo>
                      <a:pt x="0" y="959"/>
                    </a:lnTo>
                    <a:lnTo>
                      <a:pt x="53" y="936"/>
                    </a:lnTo>
                    <a:lnTo>
                      <a:pt x="187" y="908"/>
                    </a:lnTo>
                    <a:lnTo>
                      <a:pt x="263" y="936"/>
                    </a:lnTo>
                    <a:lnTo>
                      <a:pt x="315" y="936"/>
                    </a:lnTo>
                    <a:lnTo>
                      <a:pt x="310" y="890"/>
                    </a:lnTo>
                    <a:lnTo>
                      <a:pt x="258" y="616"/>
                    </a:lnTo>
                    <a:lnTo>
                      <a:pt x="222" y="456"/>
                    </a:lnTo>
                    <a:lnTo>
                      <a:pt x="228" y="376"/>
                    </a:lnTo>
                    <a:lnTo>
                      <a:pt x="280" y="227"/>
                    </a:lnTo>
                    <a:lnTo>
                      <a:pt x="333" y="91"/>
                    </a:lnTo>
                    <a:lnTo>
                      <a:pt x="42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p:grpSp>
        <p:sp>
          <p:nvSpPr>
            <p:cNvPr id="4" name="Freeform 34">
              <a:extLst>
                <a:ext uri="{FF2B5EF4-FFF2-40B4-BE49-F238E27FC236}">
                  <a16:creationId xmlns:a16="http://schemas.microsoft.com/office/drawing/2014/main" id="{C823BB00-314D-0108-1DD2-97BF743A8C4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" y="1540"/>
              <a:ext cx="827" cy="563"/>
            </a:xfrm>
            <a:custGeom>
              <a:avLst/>
              <a:gdLst>
                <a:gd name="T0" fmla="*/ 0 w 827"/>
                <a:gd name="T1" fmla="*/ 139 h 563"/>
                <a:gd name="T2" fmla="*/ 108 w 827"/>
                <a:gd name="T3" fmla="*/ 18 h 563"/>
                <a:gd name="T4" fmla="*/ 160 w 827"/>
                <a:gd name="T5" fmla="*/ 75 h 563"/>
                <a:gd name="T6" fmla="*/ 213 w 827"/>
                <a:gd name="T7" fmla="*/ 110 h 563"/>
                <a:gd name="T8" fmla="*/ 269 w 827"/>
                <a:gd name="T9" fmla="*/ 110 h 563"/>
                <a:gd name="T10" fmla="*/ 327 w 827"/>
                <a:gd name="T11" fmla="*/ 52 h 563"/>
                <a:gd name="T12" fmla="*/ 396 w 827"/>
                <a:gd name="T13" fmla="*/ 5 h 563"/>
                <a:gd name="T14" fmla="*/ 477 w 827"/>
                <a:gd name="T15" fmla="*/ 0 h 563"/>
                <a:gd name="T16" fmla="*/ 563 w 827"/>
                <a:gd name="T17" fmla="*/ 35 h 563"/>
                <a:gd name="T18" fmla="*/ 620 w 827"/>
                <a:gd name="T19" fmla="*/ 87 h 563"/>
                <a:gd name="T20" fmla="*/ 648 w 827"/>
                <a:gd name="T21" fmla="*/ 157 h 563"/>
                <a:gd name="T22" fmla="*/ 654 w 827"/>
                <a:gd name="T23" fmla="*/ 249 h 563"/>
                <a:gd name="T24" fmla="*/ 671 w 827"/>
                <a:gd name="T25" fmla="*/ 331 h 563"/>
                <a:gd name="T26" fmla="*/ 718 w 827"/>
                <a:gd name="T27" fmla="*/ 371 h 563"/>
                <a:gd name="T28" fmla="*/ 774 w 827"/>
                <a:gd name="T29" fmla="*/ 389 h 563"/>
                <a:gd name="T30" fmla="*/ 827 w 827"/>
                <a:gd name="T31" fmla="*/ 401 h 563"/>
                <a:gd name="T32" fmla="*/ 786 w 827"/>
                <a:gd name="T33" fmla="*/ 563 h 563"/>
                <a:gd name="T34" fmla="*/ 654 w 827"/>
                <a:gd name="T35" fmla="*/ 540 h 563"/>
                <a:gd name="T36" fmla="*/ 517 w 827"/>
                <a:gd name="T37" fmla="*/ 493 h 563"/>
                <a:gd name="T38" fmla="*/ 407 w 827"/>
                <a:gd name="T39" fmla="*/ 441 h 563"/>
                <a:gd name="T40" fmla="*/ 286 w 827"/>
                <a:gd name="T41" fmla="*/ 389 h 563"/>
                <a:gd name="T42" fmla="*/ 160 w 827"/>
                <a:gd name="T43" fmla="*/ 331 h 563"/>
                <a:gd name="T44" fmla="*/ 57 w 827"/>
                <a:gd name="T45" fmla="*/ 209 h 563"/>
                <a:gd name="T46" fmla="*/ 0 w 827"/>
                <a:gd name="T47" fmla="*/ 139 h 56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827"/>
                <a:gd name="T73" fmla="*/ 0 h 563"/>
                <a:gd name="T74" fmla="*/ 827 w 827"/>
                <a:gd name="T75" fmla="*/ 563 h 56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827" h="563">
                  <a:moveTo>
                    <a:pt x="0" y="139"/>
                  </a:moveTo>
                  <a:lnTo>
                    <a:pt x="108" y="18"/>
                  </a:lnTo>
                  <a:lnTo>
                    <a:pt x="160" y="75"/>
                  </a:lnTo>
                  <a:lnTo>
                    <a:pt x="213" y="110"/>
                  </a:lnTo>
                  <a:lnTo>
                    <a:pt x="269" y="110"/>
                  </a:lnTo>
                  <a:lnTo>
                    <a:pt x="327" y="52"/>
                  </a:lnTo>
                  <a:lnTo>
                    <a:pt x="396" y="5"/>
                  </a:lnTo>
                  <a:lnTo>
                    <a:pt x="477" y="0"/>
                  </a:lnTo>
                  <a:lnTo>
                    <a:pt x="563" y="35"/>
                  </a:lnTo>
                  <a:lnTo>
                    <a:pt x="620" y="87"/>
                  </a:lnTo>
                  <a:lnTo>
                    <a:pt x="648" y="157"/>
                  </a:lnTo>
                  <a:lnTo>
                    <a:pt x="654" y="249"/>
                  </a:lnTo>
                  <a:lnTo>
                    <a:pt x="671" y="331"/>
                  </a:lnTo>
                  <a:lnTo>
                    <a:pt x="718" y="371"/>
                  </a:lnTo>
                  <a:lnTo>
                    <a:pt x="774" y="389"/>
                  </a:lnTo>
                  <a:lnTo>
                    <a:pt x="827" y="401"/>
                  </a:lnTo>
                  <a:lnTo>
                    <a:pt x="786" y="563"/>
                  </a:lnTo>
                  <a:lnTo>
                    <a:pt x="654" y="540"/>
                  </a:lnTo>
                  <a:lnTo>
                    <a:pt x="517" y="493"/>
                  </a:lnTo>
                  <a:lnTo>
                    <a:pt x="407" y="441"/>
                  </a:lnTo>
                  <a:lnTo>
                    <a:pt x="286" y="389"/>
                  </a:lnTo>
                  <a:lnTo>
                    <a:pt x="160" y="331"/>
                  </a:lnTo>
                  <a:lnTo>
                    <a:pt x="57" y="209"/>
                  </a:lnTo>
                  <a:lnTo>
                    <a:pt x="0" y="139"/>
                  </a:lnTo>
                  <a:close/>
                </a:path>
              </a:pathLst>
            </a:custGeom>
            <a:solidFill>
              <a:srgbClr val="063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Freeform 35">
              <a:extLst>
                <a:ext uri="{FF2B5EF4-FFF2-40B4-BE49-F238E27FC236}">
                  <a16:creationId xmlns:a16="http://schemas.microsoft.com/office/drawing/2014/main" id="{770350DC-C9B6-0851-7AC7-0E100149493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4" y="1513"/>
              <a:ext cx="856" cy="606"/>
            </a:xfrm>
            <a:custGeom>
              <a:avLst/>
              <a:gdLst>
                <a:gd name="T0" fmla="*/ 75 w 856"/>
                <a:gd name="T1" fmla="*/ 266 h 606"/>
                <a:gd name="T2" fmla="*/ 172 w 856"/>
                <a:gd name="T3" fmla="*/ 363 h 606"/>
                <a:gd name="T4" fmla="*/ 304 w 856"/>
                <a:gd name="T5" fmla="*/ 428 h 606"/>
                <a:gd name="T6" fmla="*/ 489 w 856"/>
                <a:gd name="T7" fmla="*/ 513 h 606"/>
                <a:gd name="T8" fmla="*/ 615 w 856"/>
                <a:gd name="T9" fmla="*/ 566 h 606"/>
                <a:gd name="T10" fmla="*/ 816 w 856"/>
                <a:gd name="T11" fmla="*/ 606 h 606"/>
                <a:gd name="T12" fmla="*/ 856 w 856"/>
                <a:gd name="T13" fmla="*/ 393 h 606"/>
                <a:gd name="T14" fmla="*/ 804 w 856"/>
                <a:gd name="T15" fmla="*/ 393 h 606"/>
                <a:gd name="T16" fmla="*/ 753 w 856"/>
                <a:gd name="T17" fmla="*/ 363 h 606"/>
                <a:gd name="T18" fmla="*/ 695 w 856"/>
                <a:gd name="T19" fmla="*/ 323 h 606"/>
                <a:gd name="T20" fmla="*/ 695 w 856"/>
                <a:gd name="T21" fmla="*/ 243 h 606"/>
                <a:gd name="T22" fmla="*/ 660 w 856"/>
                <a:gd name="T23" fmla="*/ 116 h 606"/>
                <a:gd name="T24" fmla="*/ 597 w 856"/>
                <a:gd name="T25" fmla="*/ 46 h 606"/>
                <a:gd name="T26" fmla="*/ 505 w 856"/>
                <a:gd name="T27" fmla="*/ 0 h 606"/>
                <a:gd name="T28" fmla="*/ 391 w 856"/>
                <a:gd name="T29" fmla="*/ 12 h 606"/>
                <a:gd name="T30" fmla="*/ 321 w 856"/>
                <a:gd name="T31" fmla="*/ 53 h 606"/>
                <a:gd name="T32" fmla="*/ 286 w 856"/>
                <a:gd name="T33" fmla="*/ 98 h 606"/>
                <a:gd name="T34" fmla="*/ 253 w 856"/>
                <a:gd name="T35" fmla="*/ 121 h 606"/>
                <a:gd name="T36" fmla="*/ 218 w 856"/>
                <a:gd name="T37" fmla="*/ 116 h 606"/>
                <a:gd name="T38" fmla="*/ 166 w 856"/>
                <a:gd name="T39" fmla="*/ 63 h 606"/>
                <a:gd name="T40" fmla="*/ 132 w 856"/>
                <a:gd name="T41" fmla="*/ 0 h 606"/>
                <a:gd name="T42" fmla="*/ 103 w 856"/>
                <a:gd name="T43" fmla="*/ 30 h 606"/>
                <a:gd name="T44" fmla="*/ 0 w 856"/>
                <a:gd name="T45" fmla="*/ 150 h 606"/>
                <a:gd name="T46" fmla="*/ 5 w 856"/>
                <a:gd name="T47" fmla="*/ 178 h 606"/>
                <a:gd name="T48" fmla="*/ 17 w 856"/>
                <a:gd name="T49" fmla="*/ 191 h 606"/>
                <a:gd name="T50" fmla="*/ 120 w 856"/>
                <a:gd name="T51" fmla="*/ 81 h 606"/>
                <a:gd name="T52" fmla="*/ 172 w 856"/>
                <a:gd name="T53" fmla="*/ 133 h 606"/>
                <a:gd name="T54" fmla="*/ 206 w 856"/>
                <a:gd name="T55" fmla="*/ 168 h 606"/>
                <a:gd name="T56" fmla="*/ 253 w 856"/>
                <a:gd name="T57" fmla="*/ 168 h 606"/>
                <a:gd name="T58" fmla="*/ 286 w 856"/>
                <a:gd name="T59" fmla="*/ 156 h 606"/>
                <a:gd name="T60" fmla="*/ 339 w 856"/>
                <a:gd name="T61" fmla="*/ 116 h 606"/>
                <a:gd name="T62" fmla="*/ 367 w 856"/>
                <a:gd name="T63" fmla="*/ 70 h 606"/>
                <a:gd name="T64" fmla="*/ 442 w 856"/>
                <a:gd name="T65" fmla="*/ 46 h 606"/>
                <a:gd name="T66" fmla="*/ 505 w 856"/>
                <a:gd name="T67" fmla="*/ 53 h 606"/>
                <a:gd name="T68" fmla="*/ 562 w 856"/>
                <a:gd name="T69" fmla="*/ 87 h 606"/>
                <a:gd name="T70" fmla="*/ 615 w 856"/>
                <a:gd name="T71" fmla="*/ 138 h 606"/>
                <a:gd name="T72" fmla="*/ 643 w 856"/>
                <a:gd name="T73" fmla="*/ 203 h 606"/>
                <a:gd name="T74" fmla="*/ 643 w 856"/>
                <a:gd name="T75" fmla="*/ 260 h 606"/>
                <a:gd name="T76" fmla="*/ 643 w 856"/>
                <a:gd name="T77" fmla="*/ 323 h 606"/>
                <a:gd name="T78" fmla="*/ 666 w 856"/>
                <a:gd name="T79" fmla="*/ 375 h 606"/>
                <a:gd name="T80" fmla="*/ 730 w 856"/>
                <a:gd name="T81" fmla="*/ 410 h 606"/>
                <a:gd name="T82" fmla="*/ 804 w 856"/>
                <a:gd name="T83" fmla="*/ 444 h 606"/>
                <a:gd name="T84" fmla="*/ 770 w 856"/>
                <a:gd name="T85" fmla="*/ 554 h 606"/>
                <a:gd name="T86" fmla="*/ 580 w 856"/>
                <a:gd name="T87" fmla="*/ 503 h 606"/>
                <a:gd name="T88" fmla="*/ 454 w 856"/>
                <a:gd name="T89" fmla="*/ 450 h 606"/>
                <a:gd name="T90" fmla="*/ 339 w 856"/>
                <a:gd name="T91" fmla="*/ 416 h 606"/>
                <a:gd name="T92" fmla="*/ 241 w 856"/>
                <a:gd name="T93" fmla="*/ 363 h 606"/>
                <a:gd name="T94" fmla="*/ 120 w 856"/>
                <a:gd name="T95" fmla="*/ 266 h 606"/>
                <a:gd name="T96" fmla="*/ 34 w 856"/>
                <a:gd name="T97" fmla="*/ 173 h 606"/>
                <a:gd name="T98" fmla="*/ 22 w 856"/>
                <a:gd name="T99" fmla="*/ 185 h 606"/>
                <a:gd name="T100" fmla="*/ 75 w 856"/>
                <a:gd name="T101" fmla="*/ 266 h 60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856"/>
                <a:gd name="T154" fmla="*/ 0 h 606"/>
                <a:gd name="T155" fmla="*/ 856 w 856"/>
                <a:gd name="T156" fmla="*/ 606 h 60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856" h="606">
                  <a:moveTo>
                    <a:pt x="75" y="266"/>
                  </a:moveTo>
                  <a:lnTo>
                    <a:pt x="172" y="363"/>
                  </a:lnTo>
                  <a:lnTo>
                    <a:pt x="304" y="428"/>
                  </a:lnTo>
                  <a:lnTo>
                    <a:pt x="489" y="513"/>
                  </a:lnTo>
                  <a:lnTo>
                    <a:pt x="615" y="566"/>
                  </a:lnTo>
                  <a:lnTo>
                    <a:pt x="816" y="606"/>
                  </a:lnTo>
                  <a:lnTo>
                    <a:pt x="856" y="393"/>
                  </a:lnTo>
                  <a:lnTo>
                    <a:pt x="804" y="393"/>
                  </a:lnTo>
                  <a:lnTo>
                    <a:pt x="753" y="363"/>
                  </a:lnTo>
                  <a:lnTo>
                    <a:pt x="695" y="323"/>
                  </a:lnTo>
                  <a:lnTo>
                    <a:pt x="695" y="243"/>
                  </a:lnTo>
                  <a:lnTo>
                    <a:pt x="660" y="116"/>
                  </a:lnTo>
                  <a:lnTo>
                    <a:pt x="597" y="46"/>
                  </a:lnTo>
                  <a:lnTo>
                    <a:pt x="505" y="0"/>
                  </a:lnTo>
                  <a:lnTo>
                    <a:pt x="391" y="12"/>
                  </a:lnTo>
                  <a:lnTo>
                    <a:pt x="321" y="53"/>
                  </a:lnTo>
                  <a:lnTo>
                    <a:pt x="286" y="98"/>
                  </a:lnTo>
                  <a:lnTo>
                    <a:pt x="253" y="121"/>
                  </a:lnTo>
                  <a:lnTo>
                    <a:pt x="218" y="116"/>
                  </a:lnTo>
                  <a:lnTo>
                    <a:pt x="166" y="63"/>
                  </a:lnTo>
                  <a:lnTo>
                    <a:pt x="132" y="0"/>
                  </a:lnTo>
                  <a:lnTo>
                    <a:pt x="103" y="30"/>
                  </a:lnTo>
                  <a:lnTo>
                    <a:pt x="0" y="150"/>
                  </a:lnTo>
                  <a:lnTo>
                    <a:pt x="5" y="178"/>
                  </a:lnTo>
                  <a:lnTo>
                    <a:pt x="17" y="191"/>
                  </a:lnTo>
                  <a:lnTo>
                    <a:pt x="120" y="81"/>
                  </a:lnTo>
                  <a:lnTo>
                    <a:pt x="172" y="133"/>
                  </a:lnTo>
                  <a:lnTo>
                    <a:pt x="206" y="168"/>
                  </a:lnTo>
                  <a:lnTo>
                    <a:pt x="253" y="168"/>
                  </a:lnTo>
                  <a:lnTo>
                    <a:pt x="286" y="156"/>
                  </a:lnTo>
                  <a:lnTo>
                    <a:pt x="339" y="116"/>
                  </a:lnTo>
                  <a:lnTo>
                    <a:pt x="367" y="70"/>
                  </a:lnTo>
                  <a:lnTo>
                    <a:pt x="442" y="46"/>
                  </a:lnTo>
                  <a:lnTo>
                    <a:pt x="505" y="53"/>
                  </a:lnTo>
                  <a:lnTo>
                    <a:pt x="562" y="87"/>
                  </a:lnTo>
                  <a:lnTo>
                    <a:pt x="615" y="138"/>
                  </a:lnTo>
                  <a:lnTo>
                    <a:pt x="643" y="203"/>
                  </a:lnTo>
                  <a:lnTo>
                    <a:pt x="643" y="260"/>
                  </a:lnTo>
                  <a:lnTo>
                    <a:pt x="643" y="323"/>
                  </a:lnTo>
                  <a:lnTo>
                    <a:pt x="666" y="375"/>
                  </a:lnTo>
                  <a:lnTo>
                    <a:pt x="730" y="410"/>
                  </a:lnTo>
                  <a:lnTo>
                    <a:pt x="804" y="444"/>
                  </a:lnTo>
                  <a:lnTo>
                    <a:pt x="770" y="554"/>
                  </a:lnTo>
                  <a:lnTo>
                    <a:pt x="580" y="503"/>
                  </a:lnTo>
                  <a:lnTo>
                    <a:pt x="454" y="450"/>
                  </a:lnTo>
                  <a:lnTo>
                    <a:pt x="339" y="416"/>
                  </a:lnTo>
                  <a:lnTo>
                    <a:pt x="241" y="363"/>
                  </a:lnTo>
                  <a:lnTo>
                    <a:pt x="120" y="266"/>
                  </a:lnTo>
                  <a:lnTo>
                    <a:pt x="34" y="173"/>
                  </a:lnTo>
                  <a:lnTo>
                    <a:pt x="22" y="185"/>
                  </a:lnTo>
                  <a:lnTo>
                    <a:pt x="75" y="26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6" name="Oval 36">
              <a:extLst>
                <a:ext uri="{FF2B5EF4-FFF2-40B4-BE49-F238E27FC236}">
                  <a16:creationId xmlns:a16="http://schemas.microsoft.com/office/drawing/2014/main" id="{E8B51D77-B935-5EAF-FAC2-AAF89AF748F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79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7" name="Oval 37">
              <a:extLst>
                <a:ext uri="{FF2B5EF4-FFF2-40B4-BE49-F238E27FC236}">
                  <a16:creationId xmlns:a16="http://schemas.microsoft.com/office/drawing/2014/main" id="{9CC9A82D-F547-A6EF-1403-D2E9CFF4A6E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810" y="1913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" name="Oval 38">
              <a:extLst>
                <a:ext uri="{FF2B5EF4-FFF2-40B4-BE49-F238E27FC236}">
                  <a16:creationId xmlns:a16="http://schemas.microsoft.com/office/drawing/2014/main" id="{D2341704-F485-769B-364A-3B0D118228D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74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9" name="Oval 39">
              <a:extLst>
                <a:ext uri="{FF2B5EF4-FFF2-40B4-BE49-F238E27FC236}">
                  <a16:creationId xmlns:a16="http://schemas.microsoft.com/office/drawing/2014/main" id="{292E0472-63F2-B39A-EF11-B8E7464D659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760" y="1913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40">
              <a:extLst>
                <a:ext uri="{FF2B5EF4-FFF2-40B4-BE49-F238E27FC236}">
                  <a16:creationId xmlns:a16="http://schemas.microsoft.com/office/drawing/2014/main" id="{50ABB59F-509A-E9FB-EC2F-4A8F8F2B04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7" y="2089"/>
              <a:ext cx="198" cy="8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lIns="274320" rIns="274320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7" name="Group 47">
            <a:extLst>
              <a:ext uri="{FF2B5EF4-FFF2-40B4-BE49-F238E27FC236}">
                <a16:creationId xmlns:a16="http://schemas.microsoft.com/office/drawing/2014/main" id="{ADDC6695-399E-AFF8-97A5-44526F08CD25}"/>
              </a:ext>
            </a:extLst>
          </p:cNvPr>
          <p:cNvGrpSpPr>
            <a:grpSpLocks/>
          </p:cNvGrpSpPr>
          <p:nvPr/>
        </p:nvGrpSpPr>
        <p:grpSpPr bwMode="auto">
          <a:xfrm>
            <a:off x="272191" y="2895179"/>
            <a:ext cx="556558" cy="857031"/>
            <a:chOff x="2593" y="768"/>
            <a:chExt cx="849" cy="1475"/>
          </a:xfrm>
        </p:grpSpPr>
        <p:sp>
          <p:nvSpPr>
            <p:cNvPr id="18" name="Freeform 48">
              <a:extLst>
                <a:ext uri="{FF2B5EF4-FFF2-40B4-BE49-F238E27FC236}">
                  <a16:creationId xmlns:a16="http://schemas.microsoft.com/office/drawing/2014/main" id="{DB6CEA1E-689A-29CA-0B52-0E76AE07E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5" y="1179"/>
              <a:ext cx="302" cy="308"/>
            </a:xfrm>
            <a:custGeom>
              <a:avLst/>
              <a:gdLst>
                <a:gd name="T0" fmla="*/ 220 w 302"/>
                <a:gd name="T1" fmla="*/ 225 h 308"/>
                <a:gd name="T2" fmla="*/ 220 w 302"/>
                <a:gd name="T3" fmla="*/ 197 h 308"/>
                <a:gd name="T4" fmla="*/ 216 w 302"/>
                <a:gd name="T5" fmla="*/ 159 h 308"/>
                <a:gd name="T6" fmla="*/ 208 w 302"/>
                <a:gd name="T7" fmla="*/ 135 h 308"/>
                <a:gd name="T8" fmla="*/ 198 w 302"/>
                <a:gd name="T9" fmla="*/ 116 h 308"/>
                <a:gd name="T10" fmla="*/ 181 w 302"/>
                <a:gd name="T11" fmla="*/ 93 h 308"/>
                <a:gd name="T12" fmla="*/ 193 w 302"/>
                <a:gd name="T13" fmla="*/ 80 h 308"/>
                <a:gd name="T14" fmla="*/ 199 w 302"/>
                <a:gd name="T15" fmla="*/ 60 h 308"/>
                <a:gd name="T16" fmla="*/ 196 w 302"/>
                <a:gd name="T17" fmla="*/ 38 h 308"/>
                <a:gd name="T18" fmla="*/ 184 w 302"/>
                <a:gd name="T19" fmla="*/ 18 h 308"/>
                <a:gd name="T20" fmla="*/ 163 w 302"/>
                <a:gd name="T21" fmla="*/ 5 h 308"/>
                <a:gd name="T22" fmla="*/ 142 w 302"/>
                <a:gd name="T23" fmla="*/ 0 h 308"/>
                <a:gd name="T24" fmla="*/ 136 w 302"/>
                <a:gd name="T25" fmla="*/ 9 h 308"/>
                <a:gd name="T26" fmla="*/ 148 w 302"/>
                <a:gd name="T27" fmla="*/ 15 h 308"/>
                <a:gd name="T28" fmla="*/ 160 w 302"/>
                <a:gd name="T29" fmla="*/ 23 h 308"/>
                <a:gd name="T30" fmla="*/ 172 w 302"/>
                <a:gd name="T31" fmla="*/ 39 h 308"/>
                <a:gd name="T32" fmla="*/ 171 w 302"/>
                <a:gd name="T33" fmla="*/ 57 h 308"/>
                <a:gd name="T34" fmla="*/ 157 w 302"/>
                <a:gd name="T35" fmla="*/ 71 h 308"/>
                <a:gd name="T36" fmla="*/ 151 w 302"/>
                <a:gd name="T37" fmla="*/ 74 h 308"/>
                <a:gd name="T38" fmla="*/ 117 w 302"/>
                <a:gd name="T39" fmla="*/ 71 h 308"/>
                <a:gd name="T40" fmla="*/ 93 w 302"/>
                <a:gd name="T41" fmla="*/ 74 h 308"/>
                <a:gd name="T42" fmla="*/ 69 w 302"/>
                <a:gd name="T43" fmla="*/ 84 h 308"/>
                <a:gd name="T44" fmla="*/ 64 w 302"/>
                <a:gd name="T45" fmla="*/ 87 h 308"/>
                <a:gd name="T46" fmla="*/ 45 w 302"/>
                <a:gd name="T47" fmla="*/ 75 h 308"/>
                <a:gd name="T48" fmla="*/ 28 w 302"/>
                <a:gd name="T49" fmla="*/ 59 h 308"/>
                <a:gd name="T50" fmla="*/ 25 w 302"/>
                <a:gd name="T51" fmla="*/ 48 h 308"/>
                <a:gd name="T52" fmla="*/ 30 w 302"/>
                <a:gd name="T53" fmla="*/ 36 h 308"/>
                <a:gd name="T54" fmla="*/ 43 w 302"/>
                <a:gd name="T55" fmla="*/ 29 h 308"/>
                <a:gd name="T56" fmla="*/ 48 w 302"/>
                <a:gd name="T57" fmla="*/ 20 h 308"/>
                <a:gd name="T58" fmla="*/ 40 w 302"/>
                <a:gd name="T59" fmla="*/ 15 h 308"/>
                <a:gd name="T60" fmla="*/ 25 w 302"/>
                <a:gd name="T61" fmla="*/ 18 h 308"/>
                <a:gd name="T62" fmla="*/ 6 w 302"/>
                <a:gd name="T63" fmla="*/ 36 h 308"/>
                <a:gd name="T64" fmla="*/ 0 w 302"/>
                <a:gd name="T65" fmla="*/ 56 h 308"/>
                <a:gd name="T66" fmla="*/ 6 w 302"/>
                <a:gd name="T67" fmla="*/ 74 h 308"/>
                <a:gd name="T68" fmla="*/ 22 w 302"/>
                <a:gd name="T69" fmla="*/ 93 h 308"/>
                <a:gd name="T70" fmla="*/ 40 w 302"/>
                <a:gd name="T71" fmla="*/ 107 h 308"/>
                <a:gd name="T72" fmla="*/ 25 w 302"/>
                <a:gd name="T73" fmla="*/ 140 h 308"/>
                <a:gd name="T74" fmla="*/ 22 w 302"/>
                <a:gd name="T75" fmla="*/ 171 h 308"/>
                <a:gd name="T76" fmla="*/ 24 w 302"/>
                <a:gd name="T77" fmla="*/ 204 h 308"/>
                <a:gd name="T78" fmla="*/ 27 w 302"/>
                <a:gd name="T79" fmla="*/ 233 h 308"/>
                <a:gd name="T80" fmla="*/ 39 w 302"/>
                <a:gd name="T81" fmla="*/ 258 h 308"/>
                <a:gd name="T82" fmla="*/ 55 w 302"/>
                <a:gd name="T83" fmla="*/ 278 h 308"/>
                <a:gd name="T84" fmla="*/ 79 w 302"/>
                <a:gd name="T85" fmla="*/ 293 h 308"/>
                <a:gd name="T86" fmla="*/ 99 w 302"/>
                <a:gd name="T87" fmla="*/ 303 h 308"/>
                <a:gd name="T88" fmla="*/ 124 w 302"/>
                <a:gd name="T89" fmla="*/ 308 h 308"/>
                <a:gd name="T90" fmla="*/ 148 w 302"/>
                <a:gd name="T91" fmla="*/ 308 h 308"/>
                <a:gd name="T92" fmla="*/ 172 w 302"/>
                <a:gd name="T93" fmla="*/ 305 h 308"/>
                <a:gd name="T94" fmla="*/ 196 w 302"/>
                <a:gd name="T95" fmla="*/ 297 h 308"/>
                <a:gd name="T96" fmla="*/ 208 w 302"/>
                <a:gd name="T97" fmla="*/ 284 h 308"/>
                <a:gd name="T98" fmla="*/ 220 w 302"/>
                <a:gd name="T99" fmla="*/ 266 h 308"/>
                <a:gd name="T100" fmla="*/ 253 w 302"/>
                <a:gd name="T101" fmla="*/ 278 h 308"/>
                <a:gd name="T102" fmla="*/ 273 w 302"/>
                <a:gd name="T103" fmla="*/ 288 h 308"/>
                <a:gd name="T104" fmla="*/ 288 w 302"/>
                <a:gd name="T105" fmla="*/ 290 h 308"/>
                <a:gd name="T106" fmla="*/ 298 w 302"/>
                <a:gd name="T107" fmla="*/ 281 h 308"/>
                <a:gd name="T108" fmla="*/ 302 w 302"/>
                <a:gd name="T109" fmla="*/ 269 h 308"/>
                <a:gd name="T110" fmla="*/ 294 w 302"/>
                <a:gd name="T111" fmla="*/ 254 h 308"/>
                <a:gd name="T112" fmla="*/ 270 w 302"/>
                <a:gd name="T113" fmla="*/ 243 h 308"/>
                <a:gd name="T114" fmla="*/ 238 w 302"/>
                <a:gd name="T115" fmla="*/ 236 h 308"/>
                <a:gd name="T116" fmla="*/ 220 w 302"/>
                <a:gd name="T117" fmla="*/ 225 h 30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02"/>
                <a:gd name="T178" fmla="*/ 0 h 308"/>
                <a:gd name="T179" fmla="*/ 302 w 302"/>
                <a:gd name="T180" fmla="*/ 308 h 308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02" h="308">
                  <a:moveTo>
                    <a:pt x="220" y="225"/>
                  </a:moveTo>
                  <a:lnTo>
                    <a:pt x="220" y="197"/>
                  </a:lnTo>
                  <a:lnTo>
                    <a:pt x="216" y="159"/>
                  </a:lnTo>
                  <a:lnTo>
                    <a:pt x="208" y="135"/>
                  </a:lnTo>
                  <a:lnTo>
                    <a:pt x="198" y="116"/>
                  </a:lnTo>
                  <a:lnTo>
                    <a:pt x="181" y="93"/>
                  </a:lnTo>
                  <a:lnTo>
                    <a:pt x="193" y="80"/>
                  </a:lnTo>
                  <a:lnTo>
                    <a:pt x="199" y="60"/>
                  </a:lnTo>
                  <a:lnTo>
                    <a:pt x="196" y="38"/>
                  </a:lnTo>
                  <a:lnTo>
                    <a:pt x="184" y="18"/>
                  </a:lnTo>
                  <a:lnTo>
                    <a:pt x="163" y="5"/>
                  </a:lnTo>
                  <a:lnTo>
                    <a:pt x="142" y="0"/>
                  </a:lnTo>
                  <a:lnTo>
                    <a:pt x="136" y="9"/>
                  </a:lnTo>
                  <a:lnTo>
                    <a:pt x="148" y="15"/>
                  </a:lnTo>
                  <a:lnTo>
                    <a:pt x="160" y="23"/>
                  </a:lnTo>
                  <a:lnTo>
                    <a:pt x="172" y="39"/>
                  </a:lnTo>
                  <a:lnTo>
                    <a:pt x="171" y="57"/>
                  </a:lnTo>
                  <a:lnTo>
                    <a:pt x="157" y="71"/>
                  </a:lnTo>
                  <a:lnTo>
                    <a:pt x="151" y="74"/>
                  </a:lnTo>
                  <a:lnTo>
                    <a:pt x="117" y="71"/>
                  </a:lnTo>
                  <a:lnTo>
                    <a:pt x="93" y="74"/>
                  </a:lnTo>
                  <a:lnTo>
                    <a:pt x="69" y="84"/>
                  </a:lnTo>
                  <a:lnTo>
                    <a:pt x="64" y="87"/>
                  </a:lnTo>
                  <a:lnTo>
                    <a:pt x="45" y="75"/>
                  </a:lnTo>
                  <a:lnTo>
                    <a:pt x="28" y="59"/>
                  </a:lnTo>
                  <a:lnTo>
                    <a:pt x="25" y="48"/>
                  </a:lnTo>
                  <a:lnTo>
                    <a:pt x="30" y="36"/>
                  </a:lnTo>
                  <a:lnTo>
                    <a:pt x="43" y="29"/>
                  </a:lnTo>
                  <a:lnTo>
                    <a:pt x="48" y="20"/>
                  </a:lnTo>
                  <a:lnTo>
                    <a:pt x="40" y="15"/>
                  </a:lnTo>
                  <a:lnTo>
                    <a:pt x="25" y="18"/>
                  </a:lnTo>
                  <a:lnTo>
                    <a:pt x="6" y="36"/>
                  </a:lnTo>
                  <a:lnTo>
                    <a:pt x="0" y="56"/>
                  </a:lnTo>
                  <a:lnTo>
                    <a:pt x="6" y="74"/>
                  </a:lnTo>
                  <a:lnTo>
                    <a:pt x="22" y="93"/>
                  </a:lnTo>
                  <a:lnTo>
                    <a:pt x="40" y="107"/>
                  </a:lnTo>
                  <a:lnTo>
                    <a:pt x="25" y="140"/>
                  </a:lnTo>
                  <a:lnTo>
                    <a:pt x="22" y="171"/>
                  </a:lnTo>
                  <a:lnTo>
                    <a:pt x="24" y="204"/>
                  </a:lnTo>
                  <a:lnTo>
                    <a:pt x="27" y="233"/>
                  </a:lnTo>
                  <a:lnTo>
                    <a:pt x="39" y="258"/>
                  </a:lnTo>
                  <a:lnTo>
                    <a:pt x="55" y="278"/>
                  </a:lnTo>
                  <a:lnTo>
                    <a:pt x="79" y="293"/>
                  </a:lnTo>
                  <a:lnTo>
                    <a:pt x="99" y="303"/>
                  </a:lnTo>
                  <a:lnTo>
                    <a:pt x="124" y="308"/>
                  </a:lnTo>
                  <a:lnTo>
                    <a:pt x="148" y="308"/>
                  </a:lnTo>
                  <a:lnTo>
                    <a:pt x="172" y="305"/>
                  </a:lnTo>
                  <a:lnTo>
                    <a:pt x="196" y="297"/>
                  </a:lnTo>
                  <a:lnTo>
                    <a:pt x="208" y="284"/>
                  </a:lnTo>
                  <a:lnTo>
                    <a:pt x="220" y="266"/>
                  </a:lnTo>
                  <a:lnTo>
                    <a:pt x="253" y="278"/>
                  </a:lnTo>
                  <a:lnTo>
                    <a:pt x="273" y="288"/>
                  </a:lnTo>
                  <a:lnTo>
                    <a:pt x="288" y="290"/>
                  </a:lnTo>
                  <a:lnTo>
                    <a:pt x="298" y="281"/>
                  </a:lnTo>
                  <a:lnTo>
                    <a:pt x="302" y="269"/>
                  </a:lnTo>
                  <a:lnTo>
                    <a:pt x="294" y="254"/>
                  </a:lnTo>
                  <a:lnTo>
                    <a:pt x="270" y="243"/>
                  </a:lnTo>
                  <a:lnTo>
                    <a:pt x="238" y="236"/>
                  </a:lnTo>
                  <a:lnTo>
                    <a:pt x="220" y="22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9" name="Freeform 49">
              <a:extLst>
                <a:ext uri="{FF2B5EF4-FFF2-40B4-BE49-F238E27FC236}">
                  <a16:creationId xmlns:a16="http://schemas.microsoft.com/office/drawing/2014/main" id="{8F580A78-C55D-24A9-880B-C05A2A57184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5" y="1498"/>
              <a:ext cx="216" cy="346"/>
            </a:xfrm>
            <a:custGeom>
              <a:avLst/>
              <a:gdLst>
                <a:gd name="T0" fmla="*/ 45 w 216"/>
                <a:gd name="T1" fmla="*/ 18 h 346"/>
                <a:gd name="T2" fmla="*/ 57 w 216"/>
                <a:gd name="T3" fmla="*/ 8 h 346"/>
                <a:gd name="T4" fmla="*/ 78 w 216"/>
                <a:gd name="T5" fmla="*/ 0 h 346"/>
                <a:gd name="T6" fmla="*/ 99 w 216"/>
                <a:gd name="T7" fmla="*/ 2 h 346"/>
                <a:gd name="T8" fmla="*/ 117 w 216"/>
                <a:gd name="T9" fmla="*/ 5 h 346"/>
                <a:gd name="T10" fmla="*/ 140 w 216"/>
                <a:gd name="T11" fmla="*/ 12 h 346"/>
                <a:gd name="T12" fmla="*/ 158 w 216"/>
                <a:gd name="T13" fmla="*/ 28 h 346"/>
                <a:gd name="T14" fmla="*/ 174 w 216"/>
                <a:gd name="T15" fmla="*/ 44 h 346"/>
                <a:gd name="T16" fmla="*/ 191 w 216"/>
                <a:gd name="T17" fmla="*/ 73 h 346"/>
                <a:gd name="T18" fmla="*/ 203 w 216"/>
                <a:gd name="T19" fmla="*/ 104 h 346"/>
                <a:gd name="T20" fmla="*/ 210 w 216"/>
                <a:gd name="T21" fmla="*/ 139 h 346"/>
                <a:gd name="T22" fmla="*/ 215 w 216"/>
                <a:gd name="T23" fmla="*/ 173 h 346"/>
                <a:gd name="T24" fmla="*/ 216 w 216"/>
                <a:gd name="T25" fmla="*/ 211 h 346"/>
                <a:gd name="T26" fmla="*/ 210 w 216"/>
                <a:gd name="T27" fmla="*/ 245 h 346"/>
                <a:gd name="T28" fmla="*/ 206 w 216"/>
                <a:gd name="T29" fmla="*/ 271 h 346"/>
                <a:gd name="T30" fmla="*/ 195 w 216"/>
                <a:gd name="T31" fmla="*/ 299 h 346"/>
                <a:gd name="T32" fmla="*/ 176 w 216"/>
                <a:gd name="T33" fmla="*/ 320 h 346"/>
                <a:gd name="T34" fmla="*/ 150 w 216"/>
                <a:gd name="T35" fmla="*/ 337 h 346"/>
                <a:gd name="T36" fmla="*/ 114 w 216"/>
                <a:gd name="T37" fmla="*/ 344 h 346"/>
                <a:gd name="T38" fmla="*/ 78 w 216"/>
                <a:gd name="T39" fmla="*/ 346 h 346"/>
                <a:gd name="T40" fmla="*/ 50 w 216"/>
                <a:gd name="T41" fmla="*/ 340 h 346"/>
                <a:gd name="T42" fmla="*/ 24 w 216"/>
                <a:gd name="T43" fmla="*/ 325 h 346"/>
                <a:gd name="T44" fmla="*/ 9 w 216"/>
                <a:gd name="T45" fmla="*/ 302 h 346"/>
                <a:gd name="T46" fmla="*/ 0 w 216"/>
                <a:gd name="T47" fmla="*/ 268 h 346"/>
                <a:gd name="T48" fmla="*/ 3 w 216"/>
                <a:gd name="T49" fmla="*/ 236 h 346"/>
                <a:gd name="T50" fmla="*/ 17 w 216"/>
                <a:gd name="T51" fmla="*/ 211 h 346"/>
                <a:gd name="T52" fmla="*/ 30 w 216"/>
                <a:gd name="T53" fmla="*/ 193 h 346"/>
                <a:gd name="T54" fmla="*/ 42 w 216"/>
                <a:gd name="T55" fmla="*/ 175 h 346"/>
                <a:gd name="T56" fmla="*/ 47 w 216"/>
                <a:gd name="T57" fmla="*/ 155 h 346"/>
                <a:gd name="T58" fmla="*/ 45 w 216"/>
                <a:gd name="T59" fmla="*/ 134 h 346"/>
                <a:gd name="T60" fmla="*/ 38 w 216"/>
                <a:gd name="T61" fmla="*/ 109 h 346"/>
                <a:gd name="T62" fmla="*/ 32 w 216"/>
                <a:gd name="T63" fmla="*/ 85 h 346"/>
                <a:gd name="T64" fmla="*/ 30 w 216"/>
                <a:gd name="T65" fmla="*/ 59 h 346"/>
                <a:gd name="T66" fmla="*/ 35 w 216"/>
                <a:gd name="T67" fmla="*/ 34 h 346"/>
                <a:gd name="T68" fmla="*/ 45 w 216"/>
                <a:gd name="T69" fmla="*/ 18 h 34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16"/>
                <a:gd name="T106" fmla="*/ 0 h 346"/>
                <a:gd name="T107" fmla="*/ 216 w 216"/>
                <a:gd name="T108" fmla="*/ 346 h 34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16" h="346">
                  <a:moveTo>
                    <a:pt x="45" y="18"/>
                  </a:moveTo>
                  <a:lnTo>
                    <a:pt x="57" y="8"/>
                  </a:lnTo>
                  <a:lnTo>
                    <a:pt x="78" y="0"/>
                  </a:lnTo>
                  <a:lnTo>
                    <a:pt x="99" y="2"/>
                  </a:lnTo>
                  <a:lnTo>
                    <a:pt x="117" y="5"/>
                  </a:lnTo>
                  <a:lnTo>
                    <a:pt x="140" y="12"/>
                  </a:lnTo>
                  <a:lnTo>
                    <a:pt x="158" y="28"/>
                  </a:lnTo>
                  <a:lnTo>
                    <a:pt x="174" y="44"/>
                  </a:lnTo>
                  <a:lnTo>
                    <a:pt x="191" y="73"/>
                  </a:lnTo>
                  <a:lnTo>
                    <a:pt x="203" y="104"/>
                  </a:lnTo>
                  <a:lnTo>
                    <a:pt x="210" y="139"/>
                  </a:lnTo>
                  <a:lnTo>
                    <a:pt x="215" y="173"/>
                  </a:lnTo>
                  <a:lnTo>
                    <a:pt x="216" y="211"/>
                  </a:lnTo>
                  <a:lnTo>
                    <a:pt x="210" y="245"/>
                  </a:lnTo>
                  <a:lnTo>
                    <a:pt x="206" y="271"/>
                  </a:lnTo>
                  <a:lnTo>
                    <a:pt x="195" y="299"/>
                  </a:lnTo>
                  <a:lnTo>
                    <a:pt x="176" y="320"/>
                  </a:lnTo>
                  <a:lnTo>
                    <a:pt x="150" y="337"/>
                  </a:lnTo>
                  <a:lnTo>
                    <a:pt x="114" y="344"/>
                  </a:lnTo>
                  <a:lnTo>
                    <a:pt x="78" y="346"/>
                  </a:lnTo>
                  <a:lnTo>
                    <a:pt x="50" y="340"/>
                  </a:lnTo>
                  <a:lnTo>
                    <a:pt x="24" y="325"/>
                  </a:lnTo>
                  <a:lnTo>
                    <a:pt x="9" y="302"/>
                  </a:lnTo>
                  <a:lnTo>
                    <a:pt x="0" y="268"/>
                  </a:lnTo>
                  <a:lnTo>
                    <a:pt x="3" y="236"/>
                  </a:lnTo>
                  <a:lnTo>
                    <a:pt x="17" y="211"/>
                  </a:lnTo>
                  <a:lnTo>
                    <a:pt x="30" y="193"/>
                  </a:lnTo>
                  <a:lnTo>
                    <a:pt x="42" y="175"/>
                  </a:lnTo>
                  <a:lnTo>
                    <a:pt x="47" y="155"/>
                  </a:lnTo>
                  <a:lnTo>
                    <a:pt x="45" y="134"/>
                  </a:lnTo>
                  <a:lnTo>
                    <a:pt x="38" y="109"/>
                  </a:lnTo>
                  <a:lnTo>
                    <a:pt x="32" y="85"/>
                  </a:lnTo>
                  <a:lnTo>
                    <a:pt x="30" y="59"/>
                  </a:lnTo>
                  <a:lnTo>
                    <a:pt x="35" y="34"/>
                  </a:lnTo>
                  <a:lnTo>
                    <a:pt x="45" y="1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0" name="Freeform 50">
              <a:extLst>
                <a:ext uri="{FF2B5EF4-FFF2-40B4-BE49-F238E27FC236}">
                  <a16:creationId xmlns:a16="http://schemas.microsoft.com/office/drawing/2014/main" id="{287EF3F5-ACB2-A8B2-58D0-C0D33EC2D37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5" y="1515"/>
              <a:ext cx="321" cy="165"/>
            </a:xfrm>
            <a:custGeom>
              <a:avLst/>
              <a:gdLst>
                <a:gd name="T0" fmla="*/ 254 w 321"/>
                <a:gd name="T1" fmla="*/ 36 h 165"/>
                <a:gd name="T2" fmla="*/ 269 w 321"/>
                <a:gd name="T3" fmla="*/ 15 h 165"/>
                <a:gd name="T4" fmla="*/ 294 w 321"/>
                <a:gd name="T5" fmla="*/ 0 h 165"/>
                <a:gd name="T6" fmla="*/ 311 w 321"/>
                <a:gd name="T7" fmla="*/ 3 h 165"/>
                <a:gd name="T8" fmla="*/ 321 w 321"/>
                <a:gd name="T9" fmla="*/ 18 h 165"/>
                <a:gd name="T10" fmla="*/ 318 w 321"/>
                <a:gd name="T11" fmla="*/ 50 h 165"/>
                <a:gd name="T12" fmla="*/ 306 w 321"/>
                <a:gd name="T13" fmla="*/ 80 h 165"/>
                <a:gd name="T14" fmla="*/ 282 w 321"/>
                <a:gd name="T15" fmla="*/ 98 h 165"/>
                <a:gd name="T16" fmla="*/ 243 w 321"/>
                <a:gd name="T17" fmla="*/ 119 h 165"/>
                <a:gd name="T18" fmla="*/ 207 w 321"/>
                <a:gd name="T19" fmla="*/ 147 h 165"/>
                <a:gd name="T20" fmla="*/ 179 w 321"/>
                <a:gd name="T21" fmla="*/ 165 h 165"/>
                <a:gd name="T22" fmla="*/ 162 w 321"/>
                <a:gd name="T23" fmla="*/ 164 h 165"/>
                <a:gd name="T24" fmla="*/ 137 w 321"/>
                <a:gd name="T25" fmla="*/ 149 h 165"/>
                <a:gd name="T26" fmla="*/ 104 w 321"/>
                <a:gd name="T27" fmla="*/ 116 h 165"/>
                <a:gd name="T28" fmla="*/ 75 w 321"/>
                <a:gd name="T29" fmla="*/ 93 h 165"/>
                <a:gd name="T30" fmla="*/ 62 w 321"/>
                <a:gd name="T31" fmla="*/ 98 h 165"/>
                <a:gd name="T32" fmla="*/ 54 w 321"/>
                <a:gd name="T33" fmla="*/ 116 h 165"/>
                <a:gd name="T34" fmla="*/ 50 w 321"/>
                <a:gd name="T35" fmla="*/ 117 h 165"/>
                <a:gd name="T36" fmla="*/ 24 w 321"/>
                <a:gd name="T37" fmla="*/ 120 h 165"/>
                <a:gd name="T38" fmla="*/ 9 w 321"/>
                <a:gd name="T39" fmla="*/ 107 h 165"/>
                <a:gd name="T40" fmla="*/ 2 w 321"/>
                <a:gd name="T41" fmla="*/ 75 h 165"/>
                <a:gd name="T42" fmla="*/ 0 w 321"/>
                <a:gd name="T43" fmla="*/ 30 h 165"/>
                <a:gd name="T44" fmla="*/ 18 w 321"/>
                <a:gd name="T45" fmla="*/ 9 h 165"/>
                <a:gd name="T46" fmla="*/ 45 w 321"/>
                <a:gd name="T47" fmla="*/ 9 h 165"/>
                <a:gd name="T48" fmla="*/ 69 w 321"/>
                <a:gd name="T49" fmla="*/ 20 h 165"/>
                <a:gd name="T50" fmla="*/ 89 w 321"/>
                <a:gd name="T51" fmla="*/ 51 h 165"/>
                <a:gd name="T52" fmla="*/ 104 w 321"/>
                <a:gd name="T53" fmla="*/ 77 h 165"/>
                <a:gd name="T54" fmla="*/ 126 w 321"/>
                <a:gd name="T55" fmla="*/ 101 h 165"/>
                <a:gd name="T56" fmla="*/ 152 w 321"/>
                <a:gd name="T57" fmla="*/ 120 h 165"/>
                <a:gd name="T58" fmla="*/ 171 w 321"/>
                <a:gd name="T59" fmla="*/ 123 h 165"/>
                <a:gd name="T60" fmla="*/ 189 w 321"/>
                <a:gd name="T61" fmla="*/ 116 h 165"/>
                <a:gd name="T62" fmla="*/ 212 w 321"/>
                <a:gd name="T63" fmla="*/ 96 h 165"/>
                <a:gd name="T64" fmla="*/ 231 w 321"/>
                <a:gd name="T65" fmla="*/ 72 h 165"/>
                <a:gd name="T66" fmla="*/ 254 w 321"/>
                <a:gd name="T67" fmla="*/ 36 h 1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21"/>
                <a:gd name="T103" fmla="*/ 0 h 165"/>
                <a:gd name="T104" fmla="*/ 321 w 321"/>
                <a:gd name="T105" fmla="*/ 165 h 16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21" h="165">
                  <a:moveTo>
                    <a:pt x="254" y="36"/>
                  </a:moveTo>
                  <a:lnTo>
                    <a:pt x="269" y="15"/>
                  </a:lnTo>
                  <a:lnTo>
                    <a:pt x="294" y="0"/>
                  </a:lnTo>
                  <a:lnTo>
                    <a:pt x="311" y="3"/>
                  </a:lnTo>
                  <a:lnTo>
                    <a:pt x="321" y="18"/>
                  </a:lnTo>
                  <a:lnTo>
                    <a:pt x="318" y="50"/>
                  </a:lnTo>
                  <a:lnTo>
                    <a:pt x="306" y="80"/>
                  </a:lnTo>
                  <a:lnTo>
                    <a:pt x="282" y="98"/>
                  </a:lnTo>
                  <a:lnTo>
                    <a:pt x="243" y="119"/>
                  </a:lnTo>
                  <a:lnTo>
                    <a:pt x="207" y="147"/>
                  </a:lnTo>
                  <a:lnTo>
                    <a:pt x="179" y="165"/>
                  </a:lnTo>
                  <a:lnTo>
                    <a:pt x="162" y="164"/>
                  </a:lnTo>
                  <a:lnTo>
                    <a:pt x="137" y="149"/>
                  </a:lnTo>
                  <a:lnTo>
                    <a:pt x="104" y="116"/>
                  </a:lnTo>
                  <a:lnTo>
                    <a:pt x="75" y="93"/>
                  </a:lnTo>
                  <a:lnTo>
                    <a:pt x="62" y="98"/>
                  </a:lnTo>
                  <a:lnTo>
                    <a:pt x="54" y="116"/>
                  </a:lnTo>
                  <a:lnTo>
                    <a:pt x="50" y="117"/>
                  </a:lnTo>
                  <a:lnTo>
                    <a:pt x="24" y="120"/>
                  </a:lnTo>
                  <a:lnTo>
                    <a:pt x="9" y="107"/>
                  </a:lnTo>
                  <a:lnTo>
                    <a:pt x="2" y="75"/>
                  </a:lnTo>
                  <a:lnTo>
                    <a:pt x="0" y="30"/>
                  </a:lnTo>
                  <a:lnTo>
                    <a:pt x="18" y="9"/>
                  </a:lnTo>
                  <a:lnTo>
                    <a:pt x="45" y="9"/>
                  </a:lnTo>
                  <a:lnTo>
                    <a:pt x="69" y="20"/>
                  </a:lnTo>
                  <a:lnTo>
                    <a:pt x="89" y="51"/>
                  </a:lnTo>
                  <a:lnTo>
                    <a:pt x="104" y="77"/>
                  </a:lnTo>
                  <a:lnTo>
                    <a:pt x="126" y="101"/>
                  </a:lnTo>
                  <a:lnTo>
                    <a:pt x="152" y="120"/>
                  </a:lnTo>
                  <a:lnTo>
                    <a:pt x="171" y="123"/>
                  </a:lnTo>
                  <a:lnTo>
                    <a:pt x="189" y="116"/>
                  </a:lnTo>
                  <a:lnTo>
                    <a:pt x="212" y="96"/>
                  </a:lnTo>
                  <a:lnTo>
                    <a:pt x="231" y="72"/>
                  </a:lnTo>
                  <a:lnTo>
                    <a:pt x="254" y="36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1" name="Freeform 51">
              <a:extLst>
                <a:ext uri="{FF2B5EF4-FFF2-40B4-BE49-F238E27FC236}">
                  <a16:creationId xmlns:a16="http://schemas.microsoft.com/office/drawing/2014/main" id="{566E8913-CC56-00DD-F0E1-1F905BD47A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2" y="1530"/>
              <a:ext cx="240" cy="348"/>
            </a:xfrm>
            <a:custGeom>
              <a:avLst/>
              <a:gdLst>
                <a:gd name="T0" fmla="*/ 16 w 240"/>
                <a:gd name="T1" fmla="*/ 2 h 348"/>
                <a:gd name="T2" fmla="*/ 45 w 240"/>
                <a:gd name="T3" fmla="*/ 6 h 348"/>
                <a:gd name="T4" fmla="*/ 67 w 240"/>
                <a:gd name="T5" fmla="*/ 32 h 348"/>
                <a:gd name="T6" fmla="*/ 91 w 240"/>
                <a:gd name="T7" fmla="*/ 57 h 348"/>
                <a:gd name="T8" fmla="*/ 121 w 240"/>
                <a:gd name="T9" fmla="*/ 81 h 348"/>
                <a:gd name="T10" fmla="*/ 144 w 240"/>
                <a:gd name="T11" fmla="*/ 99 h 348"/>
                <a:gd name="T12" fmla="*/ 169 w 240"/>
                <a:gd name="T13" fmla="*/ 113 h 348"/>
                <a:gd name="T14" fmla="*/ 196 w 240"/>
                <a:gd name="T15" fmla="*/ 126 h 348"/>
                <a:gd name="T16" fmla="*/ 219 w 240"/>
                <a:gd name="T17" fmla="*/ 135 h 348"/>
                <a:gd name="T18" fmla="*/ 235 w 240"/>
                <a:gd name="T19" fmla="*/ 147 h 348"/>
                <a:gd name="T20" fmla="*/ 240 w 240"/>
                <a:gd name="T21" fmla="*/ 159 h 348"/>
                <a:gd name="T22" fmla="*/ 231 w 240"/>
                <a:gd name="T23" fmla="*/ 176 h 348"/>
                <a:gd name="T24" fmla="*/ 210 w 240"/>
                <a:gd name="T25" fmla="*/ 191 h 348"/>
                <a:gd name="T26" fmla="*/ 166 w 240"/>
                <a:gd name="T27" fmla="*/ 203 h 348"/>
                <a:gd name="T28" fmla="*/ 127 w 240"/>
                <a:gd name="T29" fmla="*/ 215 h 348"/>
                <a:gd name="T30" fmla="*/ 103 w 240"/>
                <a:gd name="T31" fmla="*/ 230 h 348"/>
                <a:gd name="T32" fmla="*/ 108 w 240"/>
                <a:gd name="T33" fmla="*/ 245 h 348"/>
                <a:gd name="T34" fmla="*/ 109 w 240"/>
                <a:gd name="T35" fmla="*/ 249 h 348"/>
                <a:gd name="T36" fmla="*/ 135 w 240"/>
                <a:gd name="T37" fmla="*/ 273 h 348"/>
                <a:gd name="T38" fmla="*/ 163 w 240"/>
                <a:gd name="T39" fmla="*/ 293 h 348"/>
                <a:gd name="T40" fmla="*/ 189 w 240"/>
                <a:gd name="T41" fmla="*/ 309 h 348"/>
                <a:gd name="T42" fmla="*/ 193 w 240"/>
                <a:gd name="T43" fmla="*/ 317 h 348"/>
                <a:gd name="T44" fmla="*/ 195 w 240"/>
                <a:gd name="T45" fmla="*/ 321 h 348"/>
                <a:gd name="T46" fmla="*/ 192 w 240"/>
                <a:gd name="T47" fmla="*/ 330 h 348"/>
                <a:gd name="T48" fmla="*/ 187 w 240"/>
                <a:gd name="T49" fmla="*/ 333 h 348"/>
                <a:gd name="T50" fmla="*/ 177 w 240"/>
                <a:gd name="T51" fmla="*/ 341 h 348"/>
                <a:gd name="T52" fmla="*/ 172 w 240"/>
                <a:gd name="T53" fmla="*/ 344 h 348"/>
                <a:gd name="T54" fmla="*/ 153 w 240"/>
                <a:gd name="T55" fmla="*/ 348 h 348"/>
                <a:gd name="T56" fmla="*/ 130 w 240"/>
                <a:gd name="T57" fmla="*/ 330 h 348"/>
                <a:gd name="T58" fmla="*/ 112 w 240"/>
                <a:gd name="T59" fmla="*/ 305 h 348"/>
                <a:gd name="T60" fmla="*/ 87 w 240"/>
                <a:gd name="T61" fmla="*/ 270 h 348"/>
                <a:gd name="T62" fmla="*/ 70 w 240"/>
                <a:gd name="T63" fmla="*/ 237 h 348"/>
                <a:gd name="T64" fmla="*/ 69 w 240"/>
                <a:gd name="T65" fmla="*/ 219 h 348"/>
                <a:gd name="T66" fmla="*/ 81 w 240"/>
                <a:gd name="T67" fmla="*/ 203 h 348"/>
                <a:gd name="T68" fmla="*/ 112 w 240"/>
                <a:gd name="T69" fmla="*/ 194 h 348"/>
                <a:gd name="T70" fmla="*/ 148 w 240"/>
                <a:gd name="T71" fmla="*/ 180 h 348"/>
                <a:gd name="T72" fmla="*/ 172 w 240"/>
                <a:gd name="T73" fmla="*/ 173 h 348"/>
                <a:gd name="T74" fmla="*/ 180 w 240"/>
                <a:gd name="T75" fmla="*/ 164 h 348"/>
                <a:gd name="T76" fmla="*/ 175 w 240"/>
                <a:gd name="T77" fmla="*/ 155 h 348"/>
                <a:gd name="T78" fmla="*/ 154 w 240"/>
                <a:gd name="T79" fmla="*/ 141 h 348"/>
                <a:gd name="T80" fmla="*/ 121 w 240"/>
                <a:gd name="T81" fmla="*/ 125 h 348"/>
                <a:gd name="T82" fmla="*/ 85 w 240"/>
                <a:gd name="T83" fmla="*/ 113 h 348"/>
                <a:gd name="T84" fmla="*/ 57 w 240"/>
                <a:gd name="T85" fmla="*/ 101 h 348"/>
                <a:gd name="T86" fmla="*/ 24 w 240"/>
                <a:gd name="T87" fmla="*/ 75 h 348"/>
                <a:gd name="T88" fmla="*/ 9 w 240"/>
                <a:gd name="T89" fmla="*/ 53 h 348"/>
                <a:gd name="T90" fmla="*/ 0 w 240"/>
                <a:gd name="T91" fmla="*/ 24 h 348"/>
                <a:gd name="T92" fmla="*/ 9 w 240"/>
                <a:gd name="T93" fmla="*/ 8 h 348"/>
                <a:gd name="T94" fmla="*/ 22 w 240"/>
                <a:gd name="T95" fmla="*/ 0 h 348"/>
                <a:gd name="T96" fmla="*/ 16 w 240"/>
                <a:gd name="T97" fmla="*/ 2 h 34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40"/>
                <a:gd name="T148" fmla="*/ 0 h 348"/>
                <a:gd name="T149" fmla="*/ 240 w 240"/>
                <a:gd name="T150" fmla="*/ 348 h 34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40" h="348">
                  <a:moveTo>
                    <a:pt x="16" y="2"/>
                  </a:moveTo>
                  <a:lnTo>
                    <a:pt x="45" y="6"/>
                  </a:lnTo>
                  <a:lnTo>
                    <a:pt x="67" y="32"/>
                  </a:lnTo>
                  <a:lnTo>
                    <a:pt x="91" y="57"/>
                  </a:lnTo>
                  <a:lnTo>
                    <a:pt x="121" y="81"/>
                  </a:lnTo>
                  <a:lnTo>
                    <a:pt x="144" y="99"/>
                  </a:lnTo>
                  <a:lnTo>
                    <a:pt x="169" y="113"/>
                  </a:lnTo>
                  <a:lnTo>
                    <a:pt x="196" y="126"/>
                  </a:lnTo>
                  <a:lnTo>
                    <a:pt x="219" y="135"/>
                  </a:lnTo>
                  <a:lnTo>
                    <a:pt x="235" y="147"/>
                  </a:lnTo>
                  <a:lnTo>
                    <a:pt x="240" y="159"/>
                  </a:lnTo>
                  <a:lnTo>
                    <a:pt x="231" y="176"/>
                  </a:lnTo>
                  <a:lnTo>
                    <a:pt x="210" y="191"/>
                  </a:lnTo>
                  <a:lnTo>
                    <a:pt x="166" y="203"/>
                  </a:lnTo>
                  <a:lnTo>
                    <a:pt x="127" y="215"/>
                  </a:lnTo>
                  <a:lnTo>
                    <a:pt x="103" y="230"/>
                  </a:lnTo>
                  <a:lnTo>
                    <a:pt x="108" y="245"/>
                  </a:lnTo>
                  <a:lnTo>
                    <a:pt x="109" y="249"/>
                  </a:lnTo>
                  <a:lnTo>
                    <a:pt x="135" y="273"/>
                  </a:lnTo>
                  <a:lnTo>
                    <a:pt x="163" y="293"/>
                  </a:lnTo>
                  <a:lnTo>
                    <a:pt x="189" y="309"/>
                  </a:lnTo>
                  <a:lnTo>
                    <a:pt x="193" y="317"/>
                  </a:lnTo>
                  <a:lnTo>
                    <a:pt x="195" y="321"/>
                  </a:lnTo>
                  <a:lnTo>
                    <a:pt x="192" y="330"/>
                  </a:lnTo>
                  <a:lnTo>
                    <a:pt x="187" y="333"/>
                  </a:lnTo>
                  <a:lnTo>
                    <a:pt x="177" y="341"/>
                  </a:lnTo>
                  <a:lnTo>
                    <a:pt x="172" y="344"/>
                  </a:lnTo>
                  <a:lnTo>
                    <a:pt x="153" y="348"/>
                  </a:lnTo>
                  <a:lnTo>
                    <a:pt x="130" y="330"/>
                  </a:lnTo>
                  <a:lnTo>
                    <a:pt x="112" y="305"/>
                  </a:lnTo>
                  <a:lnTo>
                    <a:pt x="87" y="270"/>
                  </a:lnTo>
                  <a:lnTo>
                    <a:pt x="70" y="237"/>
                  </a:lnTo>
                  <a:lnTo>
                    <a:pt x="69" y="219"/>
                  </a:lnTo>
                  <a:lnTo>
                    <a:pt x="81" y="203"/>
                  </a:lnTo>
                  <a:lnTo>
                    <a:pt x="112" y="194"/>
                  </a:lnTo>
                  <a:lnTo>
                    <a:pt x="148" y="180"/>
                  </a:lnTo>
                  <a:lnTo>
                    <a:pt x="172" y="173"/>
                  </a:lnTo>
                  <a:lnTo>
                    <a:pt x="180" y="164"/>
                  </a:lnTo>
                  <a:lnTo>
                    <a:pt x="175" y="155"/>
                  </a:lnTo>
                  <a:lnTo>
                    <a:pt x="154" y="141"/>
                  </a:lnTo>
                  <a:lnTo>
                    <a:pt x="121" y="125"/>
                  </a:lnTo>
                  <a:lnTo>
                    <a:pt x="85" y="113"/>
                  </a:lnTo>
                  <a:lnTo>
                    <a:pt x="57" y="101"/>
                  </a:lnTo>
                  <a:lnTo>
                    <a:pt x="24" y="75"/>
                  </a:lnTo>
                  <a:lnTo>
                    <a:pt x="9" y="53"/>
                  </a:lnTo>
                  <a:lnTo>
                    <a:pt x="0" y="24"/>
                  </a:lnTo>
                  <a:lnTo>
                    <a:pt x="9" y="8"/>
                  </a:lnTo>
                  <a:lnTo>
                    <a:pt x="22" y="0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2" name="Freeform 52">
              <a:extLst>
                <a:ext uri="{FF2B5EF4-FFF2-40B4-BE49-F238E27FC236}">
                  <a16:creationId xmlns:a16="http://schemas.microsoft.com/office/drawing/2014/main" id="{F3A490D6-27FD-F8FE-26CC-A89A491262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8" y="1775"/>
              <a:ext cx="187" cy="420"/>
            </a:xfrm>
            <a:custGeom>
              <a:avLst/>
              <a:gdLst>
                <a:gd name="T0" fmla="*/ 52 w 187"/>
                <a:gd name="T1" fmla="*/ 0 h 420"/>
                <a:gd name="T2" fmla="*/ 67 w 187"/>
                <a:gd name="T3" fmla="*/ 7 h 420"/>
                <a:gd name="T4" fmla="*/ 84 w 187"/>
                <a:gd name="T5" fmla="*/ 21 h 420"/>
                <a:gd name="T6" fmla="*/ 91 w 187"/>
                <a:gd name="T7" fmla="*/ 39 h 420"/>
                <a:gd name="T8" fmla="*/ 103 w 187"/>
                <a:gd name="T9" fmla="*/ 69 h 420"/>
                <a:gd name="T10" fmla="*/ 111 w 187"/>
                <a:gd name="T11" fmla="*/ 102 h 420"/>
                <a:gd name="T12" fmla="*/ 117 w 187"/>
                <a:gd name="T13" fmla="*/ 133 h 420"/>
                <a:gd name="T14" fmla="*/ 114 w 187"/>
                <a:gd name="T15" fmla="*/ 160 h 420"/>
                <a:gd name="T16" fmla="*/ 108 w 187"/>
                <a:gd name="T17" fmla="*/ 181 h 420"/>
                <a:gd name="T18" fmla="*/ 99 w 187"/>
                <a:gd name="T19" fmla="*/ 205 h 420"/>
                <a:gd name="T20" fmla="*/ 82 w 187"/>
                <a:gd name="T21" fmla="*/ 235 h 420"/>
                <a:gd name="T22" fmla="*/ 64 w 187"/>
                <a:gd name="T23" fmla="*/ 265 h 420"/>
                <a:gd name="T24" fmla="*/ 51 w 187"/>
                <a:gd name="T25" fmla="*/ 286 h 420"/>
                <a:gd name="T26" fmla="*/ 43 w 187"/>
                <a:gd name="T27" fmla="*/ 303 h 420"/>
                <a:gd name="T28" fmla="*/ 43 w 187"/>
                <a:gd name="T29" fmla="*/ 319 h 420"/>
                <a:gd name="T30" fmla="*/ 48 w 187"/>
                <a:gd name="T31" fmla="*/ 333 h 420"/>
                <a:gd name="T32" fmla="*/ 72 w 187"/>
                <a:gd name="T33" fmla="*/ 340 h 420"/>
                <a:gd name="T34" fmla="*/ 106 w 187"/>
                <a:gd name="T35" fmla="*/ 349 h 420"/>
                <a:gd name="T36" fmla="*/ 157 w 187"/>
                <a:gd name="T37" fmla="*/ 366 h 420"/>
                <a:gd name="T38" fmla="*/ 181 w 187"/>
                <a:gd name="T39" fmla="*/ 378 h 420"/>
                <a:gd name="T40" fmla="*/ 187 w 187"/>
                <a:gd name="T41" fmla="*/ 391 h 420"/>
                <a:gd name="T42" fmla="*/ 181 w 187"/>
                <a:gd name="T43" fmla="*/ 402 h 420"/>
                <a:gd name="T44" fmla="*/ 163 w 187"/>
                <a:gd name="T45" fmla="*/ 414 h 420"/>
                <a:gd name="T46" fmla="*/ 157 w 187"/>
                <a:gd name="T47" fmla="*/ 415 h 420"/>
                <a:gd name="T48" fmla="*/ 133 w 187"/>
                <a:gd name="T49" fmla="*/ 420 h 420"/>
                <a:gd name="T50" fmla="*/ 121 w 187"/>
                <a:gd name="T51" fmla="*/ 415 h 420"/>
                <a:gd name="T52" fmla="*/ 112 w 187"/>
                <a:gd name="T53" fmla="*/ 405 h 420"/>
                <a:gd name="T54" fmla="*/ 97 w 187"/>
                <a:gd name="T55" fmla="*/ 387 h 420"/>
                <a:gd name="T56" fmla="*/ 73 w 187"/>
                <a:gd name="T57" fmla="*/ 370 h 420"/>
                <a:gd name="T58" fmla="*/ 54 w 187"/>
                <a:gd name="T59" fmla="*/ 367 h 420"/>
                <a:gd name="T60" fmla="*/ 36 w 187"/>
                <a:gd name="T61" fmla="*/ 367 h 420"/>
                <a:gd name="T62" fmla="*/ 22 w 187"/>
                <a:gd name="T63" fmla="*/ 367 h 420"/>
                <a:gd name="T64" fmla="*/ 10 w 187"/>
                <a:gd name="T65" fmla="*/ 360 h 420"/>
                <a:gd name="T66" fmla="*/ 4 w 187"/>
                <a:gd name="T67" fmla="*/ 352 h 420"/>
                <a:gd name="T68" fmla="*/ 0 w 187"/>
                <a:gd name="T69" fmla="*/ 339 h 420"/>
                <a:gd name="T70" fmla="*/ 3 w 187"/>
                <a:gd name="T71" fmla="*/ 327 h 420"/>
                <a:gd name="T72" fmla="*/ 7 w 187"/>
                <a:gd name="T73" fmla="*/ 307 h 420"/>
                <a:gd name="T74" fmla="*/ 15 w 187"/>
                <a:gd name="T75" fmla="*/ 291 h 420"/>
                <a:gd name="T76" fmla="*/ 27 w 187"/>
                <a:gd name="T77" fmla="*/ 264 h 420"/>
                <a:gd name="T78" fmla="*/ 49 w 187"/>
                <a:gd name="T79" fmla="*/ 229 h 420"/>
                <a:gd name="T80" fmla="*/ 64 w 187"/>
                <a:gd name="T81" fmla="*/ 201 h 420"/>
                <a:gd name="T82" fmla="*/ 70 w 187"/>
                <a:gd name="T83" fmla="*/ 175 h 420"/>
                <a:gd name="T84" fmla="*/ 73 w 187"/>
                <a:gd name="T85" fmla="*/ 150 h 420"/>
                <a:gd name="T86" fmla="*/ 64 w 187"/>
                <a:gd name="T87" fmla="*/ 121 h 420"/>
                <a:gd name="T88" fmla="*/ 52 w 187"/>
                <a:gd name="T89" fmla="*/ 97 h 420"/>
                <a:gd name="T90" fmla="*/ 37 w 187"/>
                <a:gd name="T91" fmla="*/ 72 h 420"/>
                <a:gd name="T92" fmla="*/ 25 w 187"/>
                <a:gd name="T93" fmla="*/ 51 h 420"/>
                <a:gd name="T94" fmla="*/ 21 w 187"/>
                <a:gd name="T95" fmla="*/ 30 h 420"/>
                <a:gd name="T96" fmla="*/ 25 w 187"/>
                <a:gd name="T97" fmla="*/ 16 h 420"/>
                <a:gd name="T98" fmla="*/ 33 w 187"/>
                <a:gd name="T99" fmla="*/ 7 h 420"/>
                <a:gd name="T100" fmla="*/ 46 w 187"/>
                <a:gd name="T101" fmla="*/ 3 h 420"/>
                <a:gd name="T102" fmla="*/ 52 w 187"/>
                <a:gd name="T103" fmla="*/ 0 h 42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87"/>
                <a:gd name="T157" fmla="*/ 0 h 420"/>
                <a:gd name="T158" fmla="*/ 187 w 187"/>
                <a:gd name="T159" fmla="*/ 420 h 42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87" h="420">
                  <a:moveTo>
                    <a:pt x="52" y="0"/>
                  </a:moveTo>
                  <a:lnTo>
                    <a:pt x="67" y="7"/>
                  </a:lnTo>
                  <a:lnTo>
                    <a:pt x="84" y="21"/>
                  </a:lnTo>
                  <a:lnTo>
                    <a:pt x="91" y="39"/>
                  </a:lnTo>
                  <a:lnTo>
                    <a:pt x="103" y="69"/>
                  </a:lnTo>
                  <a:lnTo>
                    <a:pt x="111" y="102"/>
                  </a:lnTo>
                  <a:lnTo>
                    <a:pt x="117" y="133"/>
                  </a:lnTo>
                  <a:lnTo>
                    <a:pt x="114" y="160"/>
                  </a:lnTo>
                  <a:lnTo>
                    <a:pt x="108" y="181"/>
                  </a:lnTo>
                  <a:lnTo>
                    <a:pt x="99" y="205"/>
                  </a:lnTo>
                  <a:lnTo>
                    <a:pt x="82" y="235"/>
                  </a:lnTo>
                  <a:lnTo>
                    <a:pt x="64" y="265"/>
                  </a:lnTo>
                  <a:lnTo>
                    <a:pt x="51" y="286"/>
                  </a:lnTo>
                  <a:lnTo>
                    <a:pt x="43" y="303"/>
                  </a:lnTo>
                  <a:lnTo>
                    <a:pt x="43" y="319"/>
                  </a:lnTo>
                  <a:lnTo>
                    <a:pt x="48" y="333"/>
                  </a:lnTo>
                  <a:lnTo>
                    <a:pt x="72" y="340"/>
                  </a:lnTo>
                  <a:lnTo>
                    <a:pt x="106" y="349"/>
                  </a:lnTo>
                  <a:lnTo>
                    <a:pt x="157" y="366"/>
                  </a:lnTo>
                  <a:lnTo>
                    <a:pt x="181" y="378"/>
                  </a:lnTo>
                  <a:lnTo>
                    <a:pt x="187" y="391"/>
                  </a:lnTo>
                  <a:lnTo>
                    <a:pt x="181" y="402"/>
                  </a:lnTo>
                  <a:lnTo>
                    <a:pt x="163" y="414"/>
                  </a:lnTo>
                  <a:lnTo>
                    <a:pt x="157" y="415"/>
                  </a:lnTo>
                  <a:lnTo>
                    <a:pt x="133" y="420"/>
                  </a:lnTo>
                  <a:lnTo>
                    <a:pt x="121" y="415"/>
                  </a:lnTo>
                  <a:lnTo>
                    <a:pt x="112" y="405"/>
                  </a:lnTo>
                  <a:lnTo>
                    <a:pt x="97" y="387"/>
                  </a:lnTo>
                  <a:lnTo>
                    <a:pt x="73" y="370"/>
                  </a:lnTo>
                  <a:lnTo>
                    <a:pt x="54" y="367"/>
                  </a:lnTo>
                  <a:lnTo>
                    <a:pt x="36" y="367"/>
                  </a:lnTo>
                  <a:lnTo>
                    <a:pt x="22" y="367"/>
                  </a:lnTo>
                  <a:lnTo>
                    <a:pt x="10" y="360"/>
                  </a:lnTo>
                  <a:lnTo>
                    <a:pt x="4" y="352"/>
                  </a:lnTo>
                  <a:lnTo>
                    <a:pt x="0" y="339"/>
                  </a:lnTo>
                  <a:lnTo>
                    <a:pt x="3" y="327"/>
                  </a:lnTo>
                  <a:lnTo>
                    <a:pt x="7" y="307"/>
                  </a:lnTo>
                  <a:lnTo>
                    <a:pt x="15" y="291"/>
                  </a:lnTo>
                  <a:lnTo>
                    <a:pt x="27" y="264"/>
                  </a:lnTo>
                  <a:lnTo>
                    <a:pt x="49" y="229"/>
                  </a:lnTo>
                  <a:lnTo>
                    <a:pt x="64" y="201"/>
                  </a:lnTo>
                  <a:lnTo>
                    <a:pt x="70" y="175"/>
                  </a:lnTo>
                  <a:lnTo>
                    <a:pt x="73" y="150"/>
                  </a:lnTo>
                  <a:lnTo>
                    <a:pt x="64" y="121"/>
                  </a:lnTo>
                  <a:lnTo>
                    <a:pt x="52" y="97"/>
                  </a:lnTo>
                  <a:lnTo>
                    <a:pt x="37" y="72"/>
                  </a:lnTo>
                  <a:lnTo>
                    <a:pt x="25" y="51"/>
                  </a:lnTo>
                  <a:lnTo>
                    <a:pt x="21" y="30"/>
                  </a:lnTo>
                  <a:lnTo>
                    <a:pt x="25" y="16"/>
                  </a:lnTo>
                  <a:lnTo>
                    <a:pt x="33" y="7"/>
                  </a:lnTo>
                  <a:lnTo>
                    <a:pt x="46" y="3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3" name="Freeform 53">
              <a:extLst>
                <a:ext uri="{FF2B5EF4-FFF2-40B4-BE49-F238E27FC236}">
                  <a16:creationId xmlns:a16="http://schemas.microsoft.com/office/drawing/2014/main" id="{27206519-4DFC-A8F6-1181-252360C26E7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9" y="1773"/>
              <a:ext cx="165" cy="450"/>
            </a:xfrm>
            <a:custGeom>
              <a:avLst/>
              <a:gdLst>
                <a:gd name="T0" fmla="*/ 81 w 165"/>
                <a:gd name="T1" fmla="*/ 49 h 450"/>
                <a:gd name="T2" fmla="*/ 97 w 165"/>
                <a:gd name="T3" fmla="*/ 25 h 450"/>
                <a:gd name="T4" fmla="*/ 123 w 165"/>
                <a:gd name="T5" fmla="*/ 3 h 450"/>
                <a:gd name="T6" fmla="*/ 147 w 165"/>
                <a:gd name="T7" fmla="*/ 0 h 450"/>
                <a:gd name="T8" fmla="*/ 160 w 165"/>
                <a:gd name="T9" fmla="*/ 15 h 450"/>
                <a:gd name="T10" fmla="*/ 165 w 165"/>
                <a:gd name="T11" fmla="*/ 37 h 450"/>
                <a:gd name="T12" fmla="*/ 157 w 165"/>
                <a:gd name="T13" fmla="*/ 60 h 450"/>
                <a:gd name="T14" fmla="*/ 141 w 165"/>
                <a:gd name="T15" fmla="*/ 75 h 450"/>
                <a:gd name="T16" fmla="*/ 112 w 165"/>
                <a:gd name="T17" fmla="*/ 97 h 450"/>
                <a:gd name="T18" fmla="*/ 93 w 165"/>
                <a:gd name="T19" fmla="*/ 120 h 450"/>
                <a:gd name="T20" fmla="*/ 82 w 165"/>
                <a:gd name="T21" fmla="*/ 144 h 450"/>
                <a:gd name="T22" fmla="*/ 78 w 165"/>
                <a:gd name="T23" fmla="*/ 168 h 450"/>
                <a:gd name="T24" fmla="*/ 76 w 165"/>
                <a:gd name="T25" fmla="*/ 195 h 450"/>
                <a:gd name="T26" fmla="*/ 82 w 165"/>
                <a:gd name="T27" fmla="*/ 223 h 450"/>
                <a:gd name="T28" fmla="*/ 82 w 165"/>
                <a:gd name="T29" fmla="*/ 228 h 450"/>
                <a:gd name="T30" fmla="*/ 90 w 165"/>
                <a:gd name="T31" fmla="*/ 261 h 450"/>
                <a:gd name="T32" fmla="*/ 97 w 165"/>
                <a:gd name="T33" fmla="*/ 294 h 450"/>
                <a:gd name="T34" fmla="*/ 108 w 165"/>
                <a:gd name="T35" fmla="*/ 327 h 450"/>
                <a:gd name="T36" fmla="*/ 118 w 165"/>
                <a:gd name="T37" fmla="*/ 351 h 450"/>
                <a:gd name="T38" fmla="*/ 121 w 165"/>
                <a:gd name="T39" fmla="*/ 369 h 450"/>
                <a:gd name="T40" fmla="*/ 114 w 165"/>
                <a:gd name="T41" fmla="*/ 376 h 450"/>
                <a:gd name="T42" fmla="*/ 96 w 165"/>
                <a:gd name="T43" fmla="*/ 385 h 450"/>
                <a:gd name="T44" fmla="*/ 78 w 165"/>
                <a:gd name="T45" fmla="*/ 405 h 450"/>
                <a:gd name="T46" fmla="*/ 67 w 165"/>
                <a:gd name="T47" fmla="*/ 433 h 450"/>
                <a:gd name="T48" fmla="*/ 63 w 165"/>
                <a:gd name="T49" fmla="*/ 447 h 450"/>
                <a:gd name="T50" fmla="*/ 58 w 165"/>
                <a:gd name="T51" fmla="*/ 450 h 450"/>
                <a:gd name="T52" fmla="*/ 48 w 165"/>
                <a:gd name="T53" fmla="*/ 450 h 450"/>
                <a:gd name="T54" fmla="*/ 13 w 165"/>
                <a:gd name="T55" fmla="*/ 438 h 450"/>
                <a:gd name="T56" fmla="*/ 0 w 165"/>
                <a:gd name="T57" fmla="*/ 424 h 450"/>
                <a:gd name="T58" fmla="*/ 3 w 165"/>
                <a:gd name="T59" fmla="*/ 411 h 450"/>
                <a:gd name="T60" fmla="*/ 13 w 165"/>
                <a:gd name="T61" fmla="*/ 396 h 450"/>
                <a:gd name="T62" fmla="*/ 31 w 165"/>
                <a:gd name="T63" fmla="*/ 381 h 450"/>
                <a:gd name="T64" fmla="*/ 61 w 165"/>
                <a:gd name="T65" fmla="*/ 364 h 450"/>
                <a:gd name="T66" fmla="*/ 72 w 165"/>
                <a:gd name="T67" fmla="*/ 349 h 450"/>
                <a:gd name="T68" fmla="*/ 73 w 165"/>
                <a:gd name="T69" fmla="*/ 325 h 450"/>
                <a:gd name="T70" fmla="*/ 69 w 165"/>
                <a:gd name="T71" fmla="*/ 286 h 450"/>
                <a:gd name="T72" fmla="*/ 55 w 165"/>
                <a:gd name="T73" fmla="*/ 241 h 450"/>
                <a:gd name="T74" fmla="*/ 48 w 165"/>
                <a:gd name="T75" fmla="*/ 195 h 450"/>
                <a:gd name="T76" fmla="*/ 42 w 165"/>
                <a:gd name="T77" fmla="*/ 154 h 450"/>
                <a:gd name="T78" fmla="*/ 43 w 165"/>
                <a:gd name="T79" fmla="*/ 127 h 450"/>
                <a:gd name="T80" fmla="*/ 49 w 165"/>
                <a:gd name="T81" fmla="*/ 100 h 450"/>
                <a:gd name="T82" fmla="*/ 58 w 165"/>
                <a:gd name="T83" fmla="*/ 78 h 450"/>
                <a:gd name="T84" fmla="*/ 72 w 165"/>
                <a:gd name="T85" fmla="*/ 57 h 450"/>
                <a:gd name="T86" fmla="*/ 81 w 165"/>
                <a:gd name="T87" fmla="*/ 49 h 45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65"/>
                <a:gd name="T133" fmla="*/ 0 h 450"/>
                <a:gd name="T134" fmla="*/ 165 w 165"/>
                <a:gd name="T135" fmla="*/ 450 h 45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65" h="450">
                  <a:moveTo>
                    <a:pt x="81" y="49"/>
                  </a:moveTo>
                  <a:lnTo>
                    <a:pt x="97" y="25"/>
                  </a:lnTo>
                  <a:lnTo>
                    <a:pt x="123" y="3"/>
                  </a:lnTo>
                  <a:lnTo>
                    <a:pt x="147" y="0"/>
                  </a:lnTo>
                  <a:lnTo>
                    <a:pt x="160" y="15"/>
                  </a:lnTo>
                  <a:lnTo>
                    <a:pt x="165" y="37"/>
                  </a:lnTo>
                  <a:lnTo>
                    <a:pt x="157" y="60"/>
                  </a:lnTo>
                  <a:lnTo>
                    <a:pt x="141" y="75"/>
                  </a:lnTo>
                  <a:lnTo>
                    <a:pt x="112" y="97"/>
                  </a:lnTo>
                  <a:lnTo>
                    <a:pt x="93" y="120"/>
                  </a:lnTo>
                  <a:lnTo>
                    <a:pt x="82" y="144"/>
                  </a:lnTo>
                  <a:lnTo>
                    <a:pt x="78" y="168"/>
                  </a:lnTo>
                  <a:lnTo>
                    <a:pt x="76" y="195"/>
                  </a:lnTo>
                  <a:lnTo>
                    <a:pt x="82" y="223"/>
                  </a:lnTo>
                  <a:lnTo>
                    <a:pt x="82" y="228"/>
                  </a:lnTo>
                  <a:lnTo>
                    <a:pt x="90" y="261"/>
                  </a:lnTo>
                  <a:lnTo>
                    <a:pt x="97" y="294"/>
                  </a:lnTo>
                  <a:lnTo>
                    <a:pt x="108" y="327"/>
                  </a:lnTo>
                  <a:lnTo>
                    <a:pt x="118" y="351"/>
                  </a:lnTo>
                  <a:lnTo>
                    <a:pt x="121" y="369"/>
                  </a:lnTo>
                  <a:lnTo>
                    <a:pt x="114" y="376"/>
                  </a:lnTo>
                  <a:lnTo>
                    <a:pt x="96" y="385"/>
                  </a:lnTo>
                  <a:lnTo>
                    <a:pt x="78" y="405"/>
                  </a:lnTo>
                  <a:lnTo>
                    <a:pt x="67" y="433"/>
                  </a:lnTo>
                  <a:lnTo>
                    <a:pt x="63" y="447"/>
                  </a:lnTo>
                  <a:lnTo>
                    <a:pt x="58" y="450"/>
                  </a:lnTo>
                  <a:lnTo>
                    <a:pt x="48" y="450"/>
                  </a:lnTo>
                  <a:lnTo>
                    <a:pt x="13" y="438"/>
                  </a:lnTo>
                  <a:lnTo>
                    <a:pt x="0" y="424"/>
                  </a:lnTo>
                  <a:lnTo>
                    <a:pt x="3" y="411"/>
                  </a:lnTo>
                  <a:lnTo>
                    <a:pt x="13" y="396"/>
                  </a:lnTo>
                  <a:lnTo>
                    <a:pt x="31" y="381"/>
                  </a:lnTo>
                  <a:lnTo>
                    <a:pt x="61" y="364"/>
                  </a:lnTo>
                  <a:lnTo>
                    <a:pt x="72" y="349"/>
                  </a:lnTo>
                  <a:lnTo>
                    <a:pt x="73" y="325"/>
                  </a:lnTo>
                  <a:lnTo>
                    <a:pt x="69" y="286"/>
                  </a:lnTo>
                  <a:lnTo>
                    <a:pt x="55" y="241"/>
                  </a:lnTo>
                  <a:lnTo>
                    <a:pt x="48" y="195"/>
                  </a:lnTo>
                  <a:lnTo>
                    <a:pt x="42" y="154"/>
                  </a:lnTo>
                  <a:lnTo>
                    <a:pt x="43" y="127"/>
                  </a:lnTo>
                  <a:lnTo>
                    <a:pt x="49" y="100"/>
                  </a:lnTo>
                  <a:lnTo>
                    <a:pt x="58" y="78"/>
                  </a:lnTo>
                  <a:lnTo>
                    <a:pt x="72" y="57"/>
                  </a:lnTo>
                  <a:lnTo>
                    <a:pt x="81" y="4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" name="Freeform 54">
              <a:extLst>
                <a:ext uri="{FF2B5EF4-FFF2-40B4-BE49-F238E27FC236}">
                  <a16:creationId xmlns:a16="http://schemas.microsoft.com/office/drawing/2014/main" id="{CDA59F2F-308F-EC64-9468-D554114B49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3" y="1767"/>
              <a:ext cx="488" cy="476"/>
            </a:xfrm>
            <a:custGeom>
              <a:avLst/>
              <a:gdLst>
                <a:gd name="T0" fmla="*/ 480 w 488"/>
                <a:gd name="T1" fmla="*/ 0 h 476"/>
                <a:gd name="T2" fmla="*/ 432 w 488"/>
                <a:gd name="T3" fmla="*/ 19 h 476"/>
                <a:gd name="T4" fmla="*/ 402 w 488"/>
                <a:gd name="T5" fmla="*/ 45 h 476"/>
                <a:gd name="T6" fmla="*/ 381 w 488"/>
                <a:gd name="T7" fmla="*/ 81 h 476"/>
                <a:gd name="T8" fmla="*/ 363 w 488"/>
                <a:gd name="T9" fmla="*/ 118 h 476"/>
                <a:gd name="T10" fmla="*/ 352 w 488"/>
                <a:gd name="T11" fmla="*/ 160 h 476"/>
                <a:gd name="T12" fmla="*/ 346 w 488"/>
                <a:gd name="T13" fmla="*/ 202 h 476"/>
                <a:gd name="T14" fmla="*/ 337 w 488"/>
                <a:gd name="T15" fmla="*/ 241 h 476"/>
                <a:gd name="T16" fmla="*/ 327 w 488"/>
                <a:gd name="T17" fmla="*/ 265 h 476"/>
                <a:gd name="T18" fmla="*/ 313 w 488"/>
                <a:gd name="T19" fmla="*/ 283 h 476"/>
                <a:gd name="T20" fmla="*/ 294 w 488"/>
                <a:gd name="T21" fmla="*/ 300 h 476"/>
                <a:gd name="T22" fmla="*/ 289 w 488"/>
                <a:gd name="T23" fmla="*/ 301 h 476"/>
                <a:gd name="T24" fmla="*/ 264 w 488"/>
                <a:gd name="T25" fmla="*/ 316 h 476"/>
                <a:gd name="T26" fmla="*/ 223 w 488"/>
                <a:gd name="T27" fmla="*/ 334 h 476"/>
                <a:gd name="T28" fmla="*/ 184 w 488"/>
                <a:gd name="T29" fmla="*/ 354 h 476"/>
                <a:gd name="T30" fmla="*/ 148 w 488"/>
                <a:gd name="T31" fmla="*/ 367 h 476"/>
                <a:gd name="T32" fmla="*/ 127 w 488"/>
                <a:gd name="T33" fmla="*/ 333 h 476"/>
                <a:gd name="T34" fmla="*/ 127 w 488"/>
                <a:gd name="T35" fmla="*/ 337 h 476"/>
                <a:gd name="T36" fmla="*/ 111 w 488"/>
                <a:gd name="T37" fmla="*/ 373 h 476"/>
                <a:gd name="T38" fmla="*/ 88 w 488"/>
                <a:gd name="T39" fmla="*/ 405 h 476"/>
                <a:gd name="T40" fmla="*/ 51 w 488"/>
                <a:gd name="T41" fmla="*/ 435 h 476"/>
                <a:gd name="T42" fmla="*/ 12 w 488"/>
                <a:gd name="T43" fmla="*/ 460 h 476"/>
                <a:gd name="T44" fmla="*/ 0 w 488"/>
                <a:gd name="T45" fmla="*/ 469 h 476"/>
                <a:gd name="T46" fmla="*/ 10 w 488"/>
                <a:gd name="T47" fmla="*/ 474 h 476"/>
                <a:gd name="T48" fmla="*/ 6 w 488"/>
                <a:gd name="T49" fmla="*/ 476 h 476"/>
                <a:gd name="T50" fmla="*/ 64 w 488"/>
                <a:gd name="T51" fmla="*/ 459 h 476"/>
                <a:gd name="T52" fmla="*/ 118 w 488"/>
                <a:gd name="T53" fmla="*/ 448 h 476"/>
                <a:gd name="T54" fmla="*/ 175 w 488"/>
                <a:gd name="T55" fmla="*/ 438 h 476"/>
                <a:gd name="T56" fmla="*/ 204 w 488"/>
                <a:gd name="T57" fmla="*/ 436 h 476"/>
                <a:gd name="T58" fmla="*/ 168 w 488"/>
                <a:gd name="T59" fmla="*/ 393 h 476"/>
                <a:gd name="T60" fmla="*/ 163 w 488"/>
                <a:gd name="T61" fmla="*/ 396 h 476"/>
                <a:gd name="T62" fmla="*/ 217 w 488"/>
                <a:gd name="T63" fmla="*/ 366 h 476"/>
                <a:gd name="T64" fmla="*/ 262 w 488"/>
                <a:gd name="T65" fmla="*/ 342 h 476"/>
                <a:gd name="T66" fmla="*/ 298 w 488"/>
                <a:gd name="T67" fmla="*/ 324 h 476"/>
                <a:gd name="T68" fmla="*/ 328 w 488"/>
                <a:gd name="T69" fmla="*/ 301 h 476"/>
                <a:gd name="T70" fmla="*/ 346 w 488"/>
                <a:gd name="T71" fmla="*/ 279 h 476"/>
                <a:gd name="T72" fmla="*/ 358 w 488"/>
                <a:gd name="T73" fmla="*/ 249 h 476"/>
                <a:gd name="T74" fmla="*/ 367 w 488"/>
                <a:gd name="T75" fmla="*/ 208 h 476"/>
                <a:gd name="T76" fmla="*/ 375 w 488"/>
                <a:gd name="T77" fmla="*/ 171 h 476"/>
                <a:gd name="T78" fmla="*/ 384 w 488"/>
                <a:gd name="T79" fmla="*/ 135 h 476"/>
                <a:gd name="T80" fmla="*/ 394 w 488"/>
                <a:gd name="T81" fmla="*/ 99 h 476"/>
                <a:gd name="T82" fmla="*/ 412 w 488"/>
                <a:gd name="T83" fmla="*/ 69 h 476"/>
                <a:gd name="T84" fmla="*/ 433 w 488"/>
                <a:gd name="T85" fmla="*/ 48 h 476"/>
                <a:gd name="T86" fmla="*/ 465 w 488"/>
                <a:gd name="T87" fmla="*/ 33 h 476"/>
                <a:gd name="T88" fmla="*/ 488 w 488"/>
                <a:gd name="T89" fmla="*/ 22 h 476"/>
                <a:gd name="T90" fmla="*/ 480 w 488"/>
                <a:gd name="T91" fmla="*/ 0 h 47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488"/>
                <a:gd name="T139" fmla="*/ 0 h 476"/>
                <a:gd name="T140" fmla="*/ 488 w 488"/>
                <a:gd name="T141" fmla="*/ 476 h 47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488" h="476">
                  <a:moveTo>
                    <a:pt x="480" y="0"/>
                  </a:moveTo>
                  <a:lnTo>
                    <a:pt x="432" y="19"/>
                  </a:lnTo>
                  <a:lnTo>
                    <a:pt x="402" y="45"/>
                  </a:lnTo>
                  <a:lnTo>
                    <a:pt x="381" y="81"/>
                  </a:lnTo>
                  <a:lnTo>
                    <a:pt x="363" y="118"/>
                  </a:lnTo>
                  <a:lnTo>
                    <a:pt x="352" y="160"/>
                  </a:lnTo>
                  <a:lnTo>
                    <a:pt x="346" y="202"/>
                  </a:lnTo>
                  <a:lnTo>
                    <a:pt x="337" y="241"/>
                  </a:lnTo>
                  <a:lnTo>
                    <a:pt x="327" y="265"/>
                  </a:lnTo>
                  <a:lnTo>
                    <a:pt x="313" y="283"/>
                  </a:lnTo>
                  <a:lnTo>
                    <a:pt x="294" y="300"/>
                  </a:lnTo>
                  <a:lnTo>
                    <a:pt x="289" y="301"/>
                  </a:lnTo>
                  <a:lnTo>
                    <a:pt x="264" y="316"/>
                  </a:lnTo>
                  <a:lnTo>
                    <a:pt x="223" y="334"/>
                  </a:lnTo>
                  <a:lnTo>
                    <a:pt x="184" y="354"/>
                  </a:lnTo>
                  <a:lnTo>
                    <a:pt x="148" y="367"/>
                  </a:lnTo>
                  <a:lnTo>
                    <a:pt x="127" y="333"/>
                  </a:lnTo>
                  <a:lnTo>
                    <a:pt x="127" y="337"/>
                  </a:lnTo>
                  <a:lnTo>
                    <a:pt x="111" y="373"/>
                  </a:lnTo>
                  <a:lnTo>
                    <a:pt x="88" y="405"/>
                  </a:lnTo>
                  <a:lnTo>
                    <a:pt x="51" y="435"/>
                  </a:lnTo>
                  <a:lnTo>
                    <a:pt x="12" y="460"/>
                  </a:lnTo>
                  <a:lnTo>
                    <a:pt x="0" y="469"/>
                  </a:lnTo>
                  <a:lnTo>
                    <a:pt x="10" y="474"/>
                  </a:lnTo>
                  <a:lnTo>
                    <a:pt x="6" y="476"/>
                  </a:lnTo>
                  <a:lnTo>
                    <a:pt x="64" y="459"/>
                  </a:lnTo>
                  <a:lnTo>
                    <a:pt x="118" y="448"/>
                  </a:lnTo>
                  <a:lnTo>
                    <a:pt x="175" y="438"/>
                  </a:lnTo>
                  <a:lnTo>
                    <a:pt x="204" y="436"/>
                  </a:lnTo>
                  <a:lnTo>
                    <a:pt x="168" y="393"/>
                  </a:lnTo>
                  <a:lnTo>
                    <a:pt x="163" y="396"/>
                  </a:lnTo>
                  <a:lnTo>
                    <a:pt x="217" y="366"/>
                  </a:lnTo>
                  <a:lnTo>
                    <a:pt x="262" y="342"/>
                  </a:lnTo>
                  <a:lnTo>
                    <a:pt x="298" y="324"/>
                  </a:lnTo>
                  <a:lnTo>
                    <a:pt x="328" y="301"/>
                  </a:lnTo>
                  <a:lnTo>
                    <a:pt x="346" y="279"/>
                  </a:lnTo>
                  <a:lnTo>
                    <a:pt x="358" y="249"/>
                  </a:lnTo>
                  <a:lnTo>
                    <a:pt x="367" y="208"/>
                  </a:lnTo>
                  <a:lnTo>
                    <a:pt x="375" y="171"/>
                  </a:lnTo>
                  <a:lnTo>
                    <a:pt x="384" y="135"/>
                  </a:lnTo>
                  <a:lnTo>
                    <a:pt x="394" y="99"/>
                  </a:lnTo>
                  <a:lnTo>
                    <a:pt x="412" y="69"/>
                  </a:lnTo>
                  <a:lnTo>
                    <a:pt x="433" y="48"/>
                  </a:lnTo>
                  <a:lnTo>
                    <a:pt x="465" y="33"/>
                  </a:lnTo>
                  <a:lnTo>
                    <a:pt x="488" y="22"/>
                  </a:lnTo>
                  <a:lnTo>
                    <a:pt x="480" y="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grpSp>
          <p:nvGrpSpPr>
            <p:cNvPr id="25" name="Group 55">
              <a:extLst>
                <a:ext uri="{FF2B5EF4-FFF2-40B4-BE49-F238E27FC236}">
                  <a16:creationId xmlns:a16="http://schemas.microsoft.com/office/drawing/2014/main" id="{79B588D0-03DE-8D71-7BF4-DB86A738938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20" y="768"/>
              <a:ext cx="230" cy="1456"/>
              <a:chOff x="2720" y="768"/>
              <a:chExt cx="230" cy="1456"/>
            </a:xfrm>
          </p:grpSpPr>
          <p:sp>
            <p:nvSpPr>
              <p:cNvPr id="26" name="Freeform 56">
                <a:extLst>
                  <a:ext uri="{FF2B5EF4-FFF2-40B4-BE49-F238E27FC236}">
                    <a16:creationId xmlns:a16="http://schemas.microsoft.com/office/drawing/2014/main" id="{205463E9-9180-CD2B-C387-51070EDFE4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0" y="795"/>
                <a:ext cx="230" cy="293"/>
              </a:xfrm>
              <a:custGeom>
                <a:avLst/>
                <a:gdLst>
                  <a:gd name="T0" fmla="*/ 147 w 230"/>
                  <a:gd name="T1" fmla="*/ 264 h 293"/>
                  <a:gd name="T2" fmla="*/ 170 w 230"/>
                  <a:gd name="T3" fmla="*/ 252 h 293"/>
                  <a:gd name="T4" fmla="*/ 182 w 230"/>
                  <a:gd name="T5" fmla="*/ 234 h 293"/>
                  <a:gd name="T6" fmla="*/ 192 w 230"/>
                  <a:gd name="T7" fmla="*/ 204 h 293"/>
                  <a:gd name="T8" fmla="*/ 198 w 230"/>
                  <a:gd name="T9" fmla="*/ 165 h 293"/>
                  <a:gd name="T10" fmla="*/ 195 w 230"/>
                  <a:gd name="T11" fmla="*/ 111 h 293"/>
                  <a:gd name="T12" fmla="*/ 192 w 230"/>
                  <a:gd name="T13" fmla="*/ 81 h 293"/>
                  <a:gd name="T14" fmla="*/ 167 w 230"/>
                  <a:gd name="T15" fmla="*/ 84 h 293"/>
                  <a:gd name="T16" fmla="*/ 177 w 230"/>
                  <a:gd name="T17" fmla="*/ 2 h 293"/>
                  <a:gd name="T18" fmla="*/ 230 w 230"/>
                  <a:gd name="T19" fmla="*/ 69 h 293"/>
                  <a:gd name="T20" fmla="*/ 212 w 230"/>
                  <a:gd name="T21" fmla="*/ 77 h 293"/>
                  <a:gd name="T22" fmla="*/ 219 w 230"/>
                  <a:gd name="T23" fmla="*/ 125 h 293"/>
                  <a:gd name="T24" fmla="*/ 219 w 230"/>
                  <a:gd name="T25" fmla="*/ 129 h 293"/>
                  <a:gd name="T26" fmla="*/ 219 w 230"/>
                  <a:gd name="T27" fmla="*/ 179 h 293"/>
                  <a:gd name="T28" fmla="*/ 218 w 230"/>
                  <a:gd name="T29" fmla="*/ 183 h 293"/>
                  <a:gd name="T30" fmla="*/ 210 w 230"/>
                  <a:gd name="T31" fmla="*/ 222 h 293"/>
                  <a:gd name="T32" fmla="*/ 197 w 230"/>
                  <a:gd name="T33" fmla="*/ 258 h 293"/>
                  <a:gd name="T34" fmla="*/ 174 w 230"/>
                  <a:gd name="T35" fmla="*/ 279 h 293"/>
                  <a:gd name="T36" fmla="*/ 143 w 230"/>
                  <a:gd name="T37" fmla="*/ 288 h 293"/>
                  <a:gd name="T38" fmla="*/ 113 w 230"/>
                  <a:gd name="T39" fmla="*/ 293 h 293"/>
                  <a:gd name="T40" fmla="*/ 84 w 230"/>
                  <a:gd name="T41" fmla="*/ 290 h 293"/>
                  <a:gd name="T42" fmla="*/ 57 w 230"/>
                  <a:gd name="T43" fmla="*/ 279 h 293"/>
                  <a:gd name="T44" fmla="*/ 33 w 230"/>
                  <a:gd name="T45" fmla="*/ 257 h 293"/>
                  <a:gd name="T46" fmla="*/ 17 w 230"/>
                  <a:gd name="T47" fmla="*/ 227 h 293"/>
                  <a:gd name="T48" fmla="*/ 8 w 230"/>
                  <a:gd name="T49" fmla="*/ 192 h 293"/>
                  <a:gd name="T50" fmla="*/ 5 w 230"/>
                  <a:gd name="T51" fmla="*/ 153 h 293"/>
                  <a:gd name="T52" fmla="*/ 8 w 230"/>
                  <a:gd name="T53" fmla="*/ 116 h 293"/>
                  <a:gd name="T54" fmla="*/ 21 w 230"/>
                  <a:gd name="T55" fmla="*/ 89 h 293"/>
                  <a:gd name="T56" fmla="*/ 0 w 230"/>
                  <a:gd name="T57" fmla="*/ 72 h 293"/>
                  <a:gd name="T58" fmla="*/ 50 w 230"/>
                  <a:gd name="T59" fmla="*/ 0 h 293"/>
                  <a:gd name="T60" fmla="*/ 60 w 230"/>
                  <a:gd name="T61" fmla="*/ 92 h 293"/>
                  <a:gd name="T62" fmla="*/ 36 w 230"/>
                  <a:gd name="T63" fmla="*/ 90 h 293"/>
                  <a:gd name="T64" fmla="*/ 26 w 230"/>
                  <a:gd name="T65" fmla="*/ 128 h 293"/>
                  <a:gd name="T66" fmla="*/ 26 w 230"/>
                  <a:gd name="T67" fmla="*/ 162 h 293"/>
                  <a:gd name="T68" fmla="*/ 29 w 230"/>
                  <a:gd name="T69" fmla="*/ 192 h 293"/>
                  <a:gd name="T70" fmla="*/ 38 w 230"/>
                  <a:gd name="T71" fmla="*/ 221 h 293"/>
                  <a:gd name="T72" fmla="*/ 54 w 230"/>
                  <a:gd name="T73" fmla="*/ 242 h 293"/>
                  <a:gd name="T74" fmla="*/ 74 w 230"/>
                  <a:gd name="T75" fmla="*/ 258 h 293"/>
                  <a:gd name="T76" fmla="*/ 99 w 230"/>
                  <a:gd name="T77" fmla="*/ 267 h 293"/>
                  <a:gd name="T78" fmla="*/ 125 w 230"/>
                  <a:gd name="T79" fmla="*/ 267 h 293"/>
                  <a:gd name="T80" fmla="*/ 147 w 230"/>
                  <a:gd name="T81" fmla="*/ 264 h 29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30"/>
                  <a:gd name="T124" fmla="*/ 0 h 293"/>
                  <a:gd name="T125" fmla="*/ 230 w 230"/>
                  <a:gd name="T126" fmla="*/ 293 h 293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30" h="293">
                    <a:moveTo>
                      <a:pt x="147" y="264"/>
                    </a:moveTo>
                    <a:lnTo>
                      <a:pt x="170" y="252"/>
                    </a:lnTo>
                    <a:lnTo>
                      <a:pt x="182" y="234"/>
                    </a:lnTo>
                    <a:lnTo>
                      <a:pt x="192" y="204"/>
                    </a:lnTo>
                    <a:lnTo>
                      <a:pt x="198" y="165"/>
                    </a:lnTo>
                    <a:lnTo>
                      <a:pt x="195" y="111"/>
                    </a:lnTo>
                    <a:lnTo>
                      <a:pt x="192" y="81"/>
                    </a:lnTo>
                    <a:lnTo>
                      <a:pt x="167" y="84"/>
                    </a:lnTo>
                    <a:lnTo>
                      <a:pt x="177" y="2"/>
                    </a:lnTo>
                    <a:lnTo>
                      <a:pt x="230" y="69"/>
                    </a:lnTo>
                    <a:lnTo>
                      <a:pt x="212" y="77"/>
                    </a:lnTo>
                    <a:lnTo>
                      <a:pt x="219" y="125"/>
                    </a:lnTo>
                    <a:lnTo>
                      <a:pt x="219" y="129"/>
                    </a:lnTo>
                    <a:lnTo>
                      <a:pt x="219" y="179"/>
                    </a:lnTo>
                    <a:lnTo>
                      <a:pt x="218" y="183"/>
                    </a:lnTo>
                    <a:lnTo>
                      <a:pt x="210" y="222"/>
                    </a:lnTo>
                    <a:lnTo>
                      <a:pt x="197" y="258"/>
                    </a:lnTo>
                    <a:lnTo>
                      <a:pt x="174" y="279"/>
                    </a:lnTo>
                    <a:lnTo>
                      <a:pt x="143" y="288"/>
                    </a:lnTo>
                    <a:lnTo>
                      <a:pt x="113" y="293"/>
                    </a:lnTo>
                    <a:lnTo>
                      <a:pt x="84" y="290"/>
                    </a:lnTo>
                    <a:lnTo>
                      <a:pt x="57" y="279"/>
                    </a:lnTo>
                    <a:lnTo>
                      <a:pt x="33" y="257"/>
                    </a:lnTo>
                    <a:lnTo>
                      <a:pt x="17" y="227"/>
                    </a:lnTo>
                    <a:lnTo>
                      <a:pt x="8" y="192"/>
                    </a:lnTo>
                    <a:lnTo>
                      <a:pt x="5" y="153"/>
                    </a:lnTo>
                    <a:lnTo>
                      <a:pt x="8" y="116"/>
                    </a:lnTo>
                    <a:lnTo>
                      <a:pt x="21" y="89"/>
                    </a:lnTo>
                    <a:lnTo>
                      <a:pt x="0" y="72"/>
                    </a:lnTo>
                    <a:lnTo>
                      <a:pt x="50" y="0"/>
                    </a:lnTo>
                    <a:lnTo>
                      <a:pt x="60" y="92"/>
                    </a:lnTo>
                    <a:lnTo>
                      <a:pt x="36" y="90"/>
                    </a:lnTo>
                    <a:lnTo>
                      <a:pt x="26" y="128"/>
                    </a:lnTo>
                    <a:lnTo>
                      <a:pt x="26" y="162"/>
                    </a:lnTo>
                    <a:lnTo>
                      <a:pt x="29" y="192"/>
                    </a:lnTo>
                    <a:lnTo>
                      <a:pt x="38" y="221"/>
                    </a:lnTo>
                    <a:lnTo>
                      <a:pt x="54" y="242"/>
                    </a:lnTo>
                    <a:lnTo>
                      <a:pt x="74" y="258"/>
                    </a:lnTo>
                    <a:lnTo>
                      <a:pt x="99" y="267"/>
                    </a:lnTo>
                    <a:lnTo>
                      <a:pt x="125" y="267"/>
                    </a:lnTo>
                    <a:lnTo>
                      <a:pt x="147" y="264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7" name="Freeform 57">
                <a:extLst>
                  <a:ext uri="{FF2B5EF4-FFF2-40B4-BE49-F238E27FC236}">
                    <a16:creationId xmlns:a16="http://schemas.microsoft.com/office/drawing/2014/main" id="{96F0D05E-5E59-62F7-259F-9A12500F58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768"/>
                <a:ext cx="96" cy="1456"/>
              </a:xfrm>
              <a:custGeom>
                <a:avLst/>
                <a:gdLst>
                  <a:gd name="T0" fmla="*/ 27 w 96"/>
                  <a:gd name="T1" fmla="*/ 306 h 1456"/>
                  <a:gd name="T2" fmla="*/ 28 w 96"/>
                  <a:gd name="T3" fmla="*/ 78 h 1456"/>
                  <a:gd name="T4" fmla="*/ 0 w 96"/>
                  <a:gd name="T5" fmla="*/ 80 h 1456"/>
                  <a:gd name="T6" fmla="*/ 40 w 96"/>
                  <a:gd name="T7" fmla="*/ 0 h 1456"/>
                  <a:gd name="T8" fmla="*/ 73 w 96"/>
                  <a:gd name="T9" fmla="*/ 80 h 1456"/>
                  <a:gd name="T10" fmla="*/ 45 w 96"/>
                  <a:gd name="T11" fmla="*/ 75 h 1456"/>
                  <a:gd name="T12" fmla="*/ 46 w 96"/>
                  <a:gd name="T13" fmla="*/ 306 h 1456"/>
                  <a:gd name="T14" fmla="*/ 55 w 96"/>
                  <a:gd name="T15" fmla="*/ 582 h 1456"/>
                  <a:gd name="T16" fmla="*/ 70 w 96"/>
                  <a:gd name="T17" fmla="*/ 815 h 1456"/>
                  <a:gd name="T18" fmla="*/ 81 w 96"/>
                  <a:gd name="T19" fmla="*/ 1129 h 1456"/>
                  <a:gd name="T20" fmla="*/ 79 w 96"/>
                  <a:gd name="T21" fmla="*/ 1134 h 1456"/>
                  <a:gd name="T22" fmla="*/ 94 w 96"/>
                  <a:gd name="T23" fmla="*/ 1398 h 1456"/>
                  <a:gd name="T24" fmla="*/ 96 w 96"/>
                  <a:gd name="T25" fmla="*/ 1446 h 1456"/>
                  <a:gd name="T26" fmla="*/ 88 w 96"/>
                  <a:gd name="T27" fmla="*/ 1455 h 1456"/>
                  <a:gd name="T28" fmla="*/ 76 w 96"/>
                  <a:gd name="T29" fmla="*/ 1456 h 1456"/>
                  <a:gd name="T30" fmla="*/ 67 w 96"/>
                  <a:gd name="T31" fmla="*/ 1447 h 1456"/>
                  <a:gd name="T32" fmla="*/ 64 w 96"/>
                  <a:gd name="T33" fmla="*/ 1438 h 1456"/>
                  <a:gd name="T34" fmla="*/ 51 w 96"/>
                  <a:gd name="T35" fmla="*/ 911 h 1456"/>
                  <a:gd name="T36" fmla="*/ 34 w 96"/>
                  <a:gd name="T37" fmla="*/ 540 h 1456"/>
                  <a:gd name="T38" fmla="*/ 27 w 96"/>
                  <a:gd name="T39" fmla="*/ 306 h 145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96"/>
                  <a:gd name="T61" fmla="*/ 0 h 1456"/>
                  <a:gd name="T62" fmla="*/ 96 w 96"/>
                  <a:gd name="T63" fmla="*/ 1456 h 145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96" h="1456">
                    <a:moveTo>
                      <a:pt x="27" y="306"/>
                    </a:moveTo>
                    <a:lnTo>
                      <a:pt x="28" y="78"/>
                    </a:lnTo>
                    <a:lnTo>
                      <a:pt x="0" y="80"/>
                    </a:lnTo>
                    <a:lnTo>
                      <a:pt x="40" y="0"/>
                    </a:lnTo>
                    <a:lnTo>
                      <a:pt x="73" y="80"/>
                    </a:lnTo>
                    <a:lnTo>
                      <a:pt x="45" y="75"/>
                    </a:lnTo>
                    <a:lnTo>
                      <a:pt x="46" y="306"/>
                    </a:lnTo>
                    <a:lnTo>
                      <a:pt x="55" y="582"/>
                    </a:lnTo>
                    <a:lnTo>
                      <a:pt x="70" y="815"/>
                    </a:lnTo>
                    <a:lnTo>
                      <a:pt x="81" y="1129"/>
                    </a:lnTo>
                    <a:lnTo>
                      <a:pt x="79" y="1134"/>
                    </a:lnTo>
                    <a:lnTo>
                      <a:pt x="94" y="1398"/>
                    </a:lnTo>
                    <a:lnTo>
                      <a:pt x="96" y="1446"/>
                    </a:lnTo>
                    <a:lnTo>
                      <a:pt x="88" y="1455"/>
                    </a:lnTo>
                    <a:lnTo>
                      <a:pt x="76" y="1456"/>
                    </a:lnTo>
                    <a:lnTo>
                      <a:pt x="67" y="1447"/>
                    </a:lnTo>
                    <a:lnTo>
                      <a:pt x="64" y="1438"/>
                    </a:lnTo>
                    <a:lnTo>
                      <a:pt x="51" y="911"/>
                    </a:lnTo>
                    <a:lnTo>
                      <a:pt x="34" y="540"/>
                    </a:lnTo>
                    <a:lnTo>
                      <a:pt x="27" y="306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64C5DC88-14C7-8C51-E72C-A4448C824EF5}"/>
              </a:ext>
            </a:extLst>
          </p:cNvPr>
          <p:cNvSpPr txBox="1"/>
          <p:nvPr/>
        </p:nvSpPr>
        <p:spPr>
          <a:xfrm>
            <a:off x="2616195" y="2504440"/>
            <a:ext cx="4294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en-US" sz="2400" dirty="0">
                <a:solidFill>
                  <a:schemeClr val="accent2"/>
                </a:solidFill>
              </a:rPr>
              <a:t>4</a:t>
            </a:r>
            <a:endParaRPr lang="en-CA" sz="24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3C15E83-A323-6B1C-52CD-139F3C6F04A0}"/>
              </a:ext>
            </a:extLst>
          </p:cNvPr>
          <p:cNvSpPr txBox="1"/>
          <p:nvPr/>
        </p:nvSpPr>
        <p:spPr>
          <a:xfrm>
            <a:off x="2618508" y="2847250"/>
            <a:ext cx="4294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chemeClr val="accent2"/>
                </a:solidFill>
              </a:rPr>
              <a:t>8</a:t>
            </a:r>
            <a:endParaRPr lang="en-CA" sz="24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9E8D585-16AC-8CE9-7A01-2F04996AE1EC}"/>
              </a:ext>
            </a:extLst>
          </p:cNvPr>
          <p:cNvSpPr txBox="1"/>
          <p:nvPr/>
        </p:nvSpPr>
        <p:spPr>
          <a:xfrm>
            <a:off x="381000" y="762000"/>
            <a:ext cx="5257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altLang="en-US" sz="2400" dirty="0">
                <a:solidFill>
                  <a:schemeClr val="tx2"/>
                </a:solidFill>
              </a:rPr>
              <a:t>Def </a:t>
            </a:r>
            <a:r>
              <a:rPr lang="en-US" altLang="en-US" sz="2400" dirty="0">
                <a:solidFill>
                  <a:srgbClr val="FFC000"/>
                </a:solidFill>
              </a:rPr>
              <a:t>f(n) = </a:t>
            </a:r>
            <a:r>
              <a:rPr lang="en-US" altLang="en-US" sz="2400" dirty="0">
                <a:solidFill>
                  <a:srgbClr val="FFC000"/>
                </a:solidFill>
                <a:cs typeface="Times New Roman" pitchFamily="18" charset="0"/>
              </a:rPr>
              <a:t>O(g(n))</a:t>
            </a:r>
            <a:endParaRPr lang="en-CA" altLang="en-US" sz="2400" dirty="0">
              <a:solidFill>
                <a:srgbClr val="FFC000"/>
              </a:solidFill>
              <a:cs typeface="Times New Roman" pitchFamily="18" charset="0"/>
            </a:endParaRPr>
          </a:p>
          <a:p>
            <a:pPr algn="l"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Symbol" pitchFamily="18" charset="2"/>
              </a:rPr>
              <a:t>   $</a:t>
            </a:r>
            <a:r>
              <a:rPr lang="en-US" altLang="en-US" sz="2400" dirty="0">
                <a:solidFill>
                  <a:schemeClr val="accent2"/>
                </a:solidFill>
              </a:rPr>
              <a:t>c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</a:rPr>
              <a:t>,</a:t>
            </a:r>
            <a:r>
              <a:rPr lang="en-US" altLang="en-US" sz="2400" dirty="0">
                <a:solidFill>
                  <a:schemeClr val="accent2"/>
                </a:solidFill>
                <a:latin typeface="Symbol" pitchFamily="18" charset="2"/>
              </a:rPr>
              <a:t>$</a:t>
            </a:r>
            <a:r>
              <a:rPr lang="en-US" altLang="en-US" sz="2400" dirty="0">
                <a:solidFill>
                  <a:schemeClr val="accent2"/>
                </a:solidFill>
              </a:rPr>
              <a:t>n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0</a:t>
            </a:r>
            <a:r>
              <a:rPr lang="en-US" altLang="en-US" sz="2400" dirty="0">
                <a:solidFill>
                  <a:srgbClr val="FFC000"/>
                </a:solidFill>
              </a:rPr>
              <a:t>,</a:t>
            </a:r>
            <a:r>
              <a:rPr lang="en-US" sz="2400" dirty="0">
                <a:solidFill>
                  <a:srgbClr val="FF0000"/>
                </a:solidFill>
                <a:latin typeface="Times New Roman"/>
              </a:rPr>
              <a:t>∀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≥</a:t>
            </a:r>
            <a:r>
              <a:rPr lang="en-US" altLang="en-US" sz="2400" dirty="0">
                <a:solidFill>
                  <a:srgbClr val="00FFFF"/>
                </a:solidFill>
              </a:rPr>
              <a:t>n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0</a:t>
            </a:r>
            <a:r>
              <a:rPr lang="en-US" altLang="en-US" sz="2400" dirty="0">
                <a:solidFill>
                  <a:srgbClr val="FFC000"/>
                </a:solidFill>
              </a:rPr>
              <a:t>, f(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altLang="en-US" sz="2400" dirty="0">
                <a:solidFill>
                  <a:srgbClr val="FFC000"/>
                </a:solidFill>
              </a:rPr>
              <a:t>)</a:t>
            </a:r>
            <a:r>
              <a:rPr lang="el-GR" altLang="en-US" sz="2400" dirty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en-US" altLang="en-US" sz="2400" dirty="0">
                <a:solidFill>
                  <a:srgbClr val="00FFFF"/>
                </a:solidFill>
                <a:latin typeface="+mj-lt"/>
              </a:rPr>
              <a:t>c</a:t>
            </a:r>
            <a:r>
              <a:rPr lang="en-US" altLang="en-US" sz="2400" baseline="-25000" dirty="0">
                <a:solidFill>
                  <a:srgbClr val="00FFFF"/>
                </a:solidFill>
                <a:latin typeface="+mj-lt"/>
              </a:rPr>
              <a:t>2</a:t>
            </a:r>
            <a:r>
              <a:rPr lang="en-US" altLang="en-US" sz="2400" dirty="0">
                <a:solidFill>
                  <a:srgbClr val="FFC000"/>
                </a:solidFill>
                <a:latin typeface="+mj-lt"/>
              </a:rPr>
              <a:t>g(</a:t>
            </a:r>
            <a:r>
              <a:rPr lang="en-US" altLang="en-US" sz="2400" dirty="0">
                <a:solidFill>
                  <a:srgbClr val="FF0000"/>
                </a:solidFill>
                <a:latin typeface="+mj-lt"/>
              </a:rPr>
              <a:t>n</a:t>
            </a:r>
            <a:r>
              <a:rPr lang="en-US" altLang="en-US" sz="2400" dirty="0">
                <a:solidFill>
                  <a:srgbClr val="FFC000"/>
                </a:solidFill>
                <a:latin typeface="+mj-lt"/>
              </a:rPr>
              <a:t>)</a:t>
            </a:r>
            <a:r>
              <a:rPr lang="en-US" altLang="en-US" sz="2400" baseline="30000" dirty="0">
                <a:solidFill>
                  <a:srgbClr val="FFC000"/>
                </a:solidFill>
                <a:latin typeface="+mj-lt"/>
              </a:rPr>
              <a:t> 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8599DCE6-8B15-22EB-437A-F9A87815E1FE}"/>
              </a:ext>
            </a:extLst>
          </p:cNvPr>
          <p:cNvSpPr/>
          <p:nvPr/>
        </p:nvSpPr>
        <p:spPr bwMode="auto">
          <a:xfrm>
            <a:off x="1132220" y="1150203"/>
            <a:ext cx="598820" cy="461665"/>
          </a:xfrm>
          <a:prstGeom prst="ellipse">
            <a:avLst/>
          </a:prstGeom>
          <a:noFill/>
          <a:ln w="3810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E0D32E2D-0BC0-988E-068F-C93827AA736D}"/>
              </a:ext>
            </a:extLst>
          </p:cNvPr>
          <p:cNvSpPr/>
          <p:nvPr/>
        </p:nvSpPr>
        <p:spPr bwMode="auto">
          <a:xfrm>
            <a:off x="609600" y="1156850"/>
            <a:ext cx="598820" cy="433215"/>
          </a:xfrm>
          <a:prstGeom prst="ellipse">
            <a:avLst/>
          </a:prstGeom>
          <a:noFill/>
          <a:ln w="3810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3E859EBB-5498-BCBB-EBED-70BB7FC42091}"/>
              </a:ext>
            </a:extLst>
          </p:cNvPr>
          <p:cNvSpPr/>
          <p:nvPr/>
        </p:nvSpPr>
        <p:spPr bwMode="auto">
          <a:xfrm>
            <a:off x="1665620" y="1166985"/>
            <a:ext cx="858282" cy="433215"/>
          </a:xfrm>
          <a:prstGeom prst="ellipse">
            <a:avLst/>
          </a:prstGeom>
          <a:noFill/>
          <a:ln w="3810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pSp>
        <p:nvGrpSpPr>
          <p:cNvPr id="47" name="Group 26">
            <a:extLst>
              <a:ext uri="{FF2B5EF4-FFF2-40B4-BE49-F238E27FC236}">
                <a16:creationId xmlns:a16="http://schemas.microsoft.com/office/drawing/2014/main" id="{F0667DE0-839C-98AD-31EE-93F30531D08C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435655" y="2890288"/>
            <a:ext cx="344297" cy="580285"/>
            <a:chOff x="2308" y="1513"/>
            <a:chExt cx="1162" cy="2570"/>
          </a:xfrm>
        </p:grpSpPr>
        <p:grpSp>
          <p:nvGrpSpPr>
            <p:cNvPr id="48" name="Group 27">
              <a:extLst>
                <a:ext uri="{FF2B5EF4-FFF2-40B4-BE49-F238E27FC236}">
                  <a16:creationId xmlns:a16="http://schemas.microsoft.com/office/drawing/2014/main" id="{5E40A86E-AFC7-6192-4C47-8E001CC421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08" y="1740"/>
              <a:ext cx="957" cy="2343"/>
              <a:chOff x="2308" y="1740"/>
              <a:chExt cx="957" cy="2343"/>
            </a:xfrm>
          </p:grpSpPr>
          <p:sp>
            <p:nvSpPr>
              <p:cNvPr id="56" name="Freeform 28">
                <a:extLst>
                  <a:ext uri="{FF2B5EF4-FFF2-40B4-BE49-F238E27FC236}">
                    <a16:creationId xmlns:a16="http://schemas.microsoft.com/office/drawing/2014/main" id="{AD46ADEC-010B-5857-F72B-8F1198BEDB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3" y="1740"/>
                <a:ext cx="432" cy="485"/>
              </a:xfrm>
              <a:custGeom>
                <a:avLst/>
                <a:gdLst>
                  <a:gd name="T0" fmla="*/ 123 w 432"/>
                  <a:gd name="T1" fmla="*/ 206 h 485"/>
                  <a:gd name="T2" fmla="*/ 159 w 432"/>
                  <a:gd name="T3" fmla="*/ 53 h 485"/>
                  <a:gd name="T4" fmla="*/ 248 w 432"/>
                  <a:gd name="T5" fmla="*/ 0 h 485"/>
                  <a:gd name="T6" fmla="*/ 335 w 432"/>
                  <a:gd name="T7" fmla="*/ 0 h 485"/>
                  <a:gd name="T8" fmla="*/ 388 w 432"/>
                  <a:gd name="T9" fmla="*/ 53 h 485"/>
                  <a:gd name="T10" fmla="*/ 432 w 432"/>
                  <a:gd name="T11" fmla="*/ 215 h 485"/>
                  <a:gd name="T12" fmla="*/ 415 w 432"/>
                  <a:gd name="T13" fmla="*/ 349 h 485"/>
                  <a:gd name="T14" fmla="*/ 379 w 432"/>
                  <a:gd name="T15" fmla="*/ 458 h 485"/>
                  <a:gd name="T16" fmla="*/ 309 w 432"/>
                  <a:gd name="T17" fmla="*/ 485 h 485"/>
                  <a:gd name="T18" fmla="*/ 221 w 432"/>
                  <a:gd name="T19" fmla="*/ 475 h 485"/>
                  <a:gd name="T20" fmla="*/ 132 w 432"/>
                  <a:gd name="T21" fmla="*/ 368 h 485"/>
                  <a:gd name="T22" fmla="*/ 123 w 432"/>
                  <a:gd name="T23" fmla="*/ 288 h 485"/>
                  <a:gd name="T24" fmla="*/ 0 w 432"/>
                  <a:gd name="T25" fmla="*/ 242 h 485"/>
                  <a:gd name="T26" fmla="*/ 0 w 432"/>
                  <a:gd name="T27" fmla="*/ 189 h 485"/>
                  <a:gd name="T28" fmla="*/ 123 w 432"/>
                  <a:gd name="T29" fmla="*/ 206 h 48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432"/>
                  <a:gd name="T46" fmla="*/ 0 h 485"/>
                  <a:gd name="T47" fmla="*/ 432 w 432"/>
                  <a:gd name="T48" fmla="*/ 485 h 485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432" h="485">
                    <a:moveTo>
                      <a:pt x="123" y="206"/>
                    </a:moveTo>
                    <a:lnTo>
                      <a:pt x="159" y="53"/>
                    </a:lnTo>
                    <a:lnTo>
                      <a:pt x="248" y="0"/>
                    </a:lnTo>
                    <a:lnTo>
                      <a:pt x="335" y="0"/>
                    </a:lnTo>
                    <a:lnTo>
                      <a:pt x="388" y="53"/>
                    </a:lnTo>
                    <a:lnTo>
                      <a:pt x="432" y="215"/>
                    </a:lnTo>
                    <a:lnTo>
                      <a:pt x="415" y="349"/>
                    </a:lnTo>
                    <a:lnTo>
                      <a:pt x="379" y="458"/>
                    </a:lnTo>
                    <a:lnTo>
                      <a:pt x="309" y="485"/>
                    </a:lnTo>
                    <a:lnTo>
                      <a:pt x="221" y="475"/>
                    </a:lnTo>
                    <a:lnTo>
                      <a:pt x="132" y="368"/>
                    </a:lnTo>
                    <a:lnTo>
                      <a:pt x="123" y="288"/>
                    </a:lnTo>
                    <a:lnTo>
                      <a:pt x="0" y="242"/>
                    </a:lnTo>
                    <a:lnTo>
                      <a:pt x="0" y="189"/>
                    </a:lnTo>
                    <a:lnTo>
                      <a:pt x="123" y="20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7" name="Freeform 29">
                <a:extLst>
                  <a:ext uri="{FF2B5EF4-FFF2-40B4-BE49-F238E27FC236}">
                    <a16:creationId xmlns:a16="http://schemas.microsoft.com/office/drawing/2014/main" id="{B7C735E1-6CF1-7762-801C-017A661F6D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3" y="2253"/>
                <a:ext cx="500" cy="828"/>
              </a:xfrm>
              <a:custGeom>
                <a:avLst/>
                <a:gdLst>
                  <a:gd name="T0" fmla="*/ 41 w 500"/>
                  <a:gd name="T1" fmla="*/ 173 h 828"/>
                  <a:gd name="T2" fmla="*/ 163 w 500"/>
                  <a:gd name="T3" fmla="*/ 35 h 828"/>
                  <a:gd name="T4" fmla="*/ 232 w 500"/>
                  <a:gd name="T5" fmla="*/ 0 h 828"/>
                  <a:gd name="T6" fmla="*/ 366 w 500"/>
                  <a:gd name="T7" fmla="*/ 5 h 828"/>
                  <a:gd name="T8" fmla="*/ 488 w 500"/>
                  <a:gd name="T9" fmla="*/ 57 h 828"/>
                  <a:gd name="T10" fmla="*/ 500 w 500"/>
                  <a:gd name="T11" fmla="*/ 126 h 828"/>
                  <a:gd name="T12" fmla="*/ 483 w 500"/>
                  <a:gd name="T13" fmla="*/ 207 h 828"/>
                  <a:gd name="T14" fmla="*/ 396 w 500"/>
                  <a:gd name="T15" fmla="*/ 281 h 828"/>
                  <a:gd name="T16" fmla="*/ 349 w 500"/>
                  <a:gd name="T17" fmla="*/ 414 h 828"/>
                  <a:gd name="T18" fmla="*/ 349 w 500"/>
                  <a:gd name="T19" fmla="*/ 552 h 828"/>
                  <a:gd name="T20" fmla="*/ 384 w 500"/>
                  <a:gd name="T21" fmla="*/ 637 h 828"/>
                  <a:gd name="T22" fmla="*/ 448 w 500"/>
                  <a:gd name="T23" fmla="*/ 695 h 828"/>
                  <a:gd name="T24" fmla="*/ 448 w 500"/>
                  <a:gd name="T25" fmla="*/ 765 h 828"/>
                  <a:gd name="T26" fmla="*/ 419 w 500"/>
                  <a:gd name="T27" fmla="*/ 800 h 828"/>
                  <a:gd name="T28" fmla="*/ 384 w 500"/>
                  <a:gd name="T29" fmla="*/ 816 h 828"/>
                  <a:gd name="T30" fmla="*/ 268 w 500"/>
                  <a:gd name="T31" fmla="*/ 828 h 828"/>
                  <a:gd name="T32" fmla="*/ 163 w 500"/>
                  <a:gd name="T33" fmla="*/ 747 h 828"/>
                  <a:gd name="T34" fmla="*/ 53 w 500"/>
                  <a:gd name="T35" fmla="*/ 574 h 828"/>
                  <a:gd name="T36" fmla="*/ 0 w 500"/>
                  <a:gd name="T37" fmla="*/ 368 h 828"/>
                  <a:gd name="T38" fmla="*/ 140 w 500"/>
                  <a:gd name="T39" fmla="*/ 436 h 828"/>
                  <a:gd name="T40" fmla="*/ 192 w 500"/>
                  <a:gd name="T41" fmla="*/ 436 h 828"/>
                  <a:gd name="T42" fmla="*/ 227 w 500"/>
                  <a:gd name="T43" fmla="*/ 396 h 828"/>
                  <a:gd name="T44" fmla="*/ 251 w 500"/>
                  <a:gd name="T45" fmla="*/ 316 h 828"/>
                  <a:gd name="T46" fmla="*/ 209 w 500"/>
                  <a:gd name="T47" fmla="*/ 293 h 828"/>
                  <a:gd name="T48" fmla="*/ 53 w 500"/>
                  <a:gd name="T49" fmla="*/ 293 h 828"/>
                  <a:gd name="T50" fmla="*/ 18 w 500"/>
                  <a:gd name="T51" fmla="*/ 293 h 828"/>
                  <a:gd name="T52" fmla="*/ 41 w 500"/>
                  <a:gd name="T53" fmla="*/ 173 h 828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00"/>
                  <a:gd name="T82" fmla="*/ 0 h 828"/>
                  <a:gd name="T83" fmla="*/ 500 w 500"/>
                  <a:gd name="T84" fmla="*/ 828 h 828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00" h="828">
                    <a:moveTo>
                      <a:pt x="41" y="173"/>
                    </a:moveTo>
                    <a:lnTo>
                      <a:pt x="163" y="35"/>
                    </a:lnTo>
                    <a:lnTo>
                      <a:pt x="232" y="0"/>
                    </a:lnTo>
                    <a:lnTo>
                      <a:pt x="366" y="5"/>
                    </a:lnTo>
                    <a:lnTo>
                      <a:pt x="488" y="57"/>
                    </a:lnTo>
                    <a:lnTo>
                      <a:pt x="500" y="126"/>
                    </a:lnTo>
                    <a:lnTo>
                      <a:pt x="483" y="207"/>
                    </a:lnTo>
                    <a:lnTo>
                      <a:pt x="396" y="281"/>
                    </a:lnTo>
                    <a:lnTo>
                      <a:pt x="349" y="414"/>
                    </a:lnTo>
                    <a:lnTo>
                      <a:pt x="349" y="552"/>
                    </a:lnTo>
                    <a:lnTo>
                      <a:pt x="384" y="637"/>
                    </a:lnTo>
                    <a:lnTo>
                      <a:pt x="448" y="695"/>
                    </a:lnTo>
                    <a:lnTo>
                      <a:pt x="448" y="765"/>
                    </a:lnTo>
                    <a:lnTo>
                      <a:pt x="419" y="800"/>
                    </a:lnTo>
                    <a:lnTo>
                      <a:pt x="384" y="816"/>
                    </a:lnTo>
                    <a:lnTo>
                      <a:pt x="268" y="828"/>
                    </a:lnTo>
                    <a:lnTo>
                      <a:pt x="163" y="747"/>
                    </a:lnTo>
                    <a:lnTo>
                      <a:pt x="53" y="574"/>
                    </a:lnTo>
                    <a:lnTo>
                      <a:pt x="0" y="368"/>
                    </a:lnTo>
                    <a:lnTo>
                      <a:pt x="140" y="436"/>
                    </a:lnTo>
                    <a:lnTo>
                      <a:pt x="192" y="436"/>
                    </a:lnTo>
                    <a:lnTo>
                      <a:pt x="227" y="396"/>
                    </a:lnTo>
                    <a:lnTo>
                      <a:pt x="251" y="316"/>
                    </a:lnTo>
                    <a:lnTo>
                      <a:pt x="209" y="293"/>
                    </a:lnTo>
                    <a:lnTo>
                      <a:pt x="53" y="293"/>
                    </a:lnTo>
                    <a:lnTo>
                      <a:pt x="18" y="293"/>
                    </a:lnTo>
                    <a:lnTo>
                      <a:pt x="41" y="1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8" name="Freeform 30">
                <a:extLst>
                  <a:ext uri="{FF2B5EF4-FFF2-40B4-BE49-F238E27FC236}">
                    <a16:creationId xmlns:a16="http://schemas.microsoft.com/office/drawing/2014/main" id="{863F31E5-37E6-37C2-B0DF-0F4D0E698F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0" y="2289"/>
                <a:ext cx="265" cy="895"/>
              </a:xfrm>
              <a:custGeom>
                <a:avLst/>
                <a:gdLst>
                  <a:gd name="T0" fmla="*/ 0 w 265"/>
                  <a:gd name="T1" fmla="*/ 75 h 895"/>
                  <a:gd name="T2" fmla="*/ 29 w 265"/>
                  <a:gd name="T3" fmla="*/ 23 h 895"/>
                  <a:gd name="T4" fmla="*/ 83 w 265"/>
                  <a:gd name="T5" fmla="*/ 0 h 895"/>
                  <a:gd name="T6" fmla="*/ 135 w 265"/>
                  <a:gd name="T7" fmla="*/ 5 h 895"/>
                  <a:gd name="T8" fmla="*/ 206 w 265"/>
                  <a:gd name="T9" fmla="*/ 108 h 895"/>
                  <a:gd name="T10" fmla="*/ 265 w 265"/>
                  <a:gd name="T11" fmla="*/ 264 h 895"/>
                  <a:gd name="T12" fmla="*/ 265 w 265"/>
                  <a:gd name="T13" fmla="*/ 384 h 895"/>
                  <a:gd name="T14" fmla="*/ 241 w 265"/>
                  <a:gd name="T15" fmla="*/ 447 h 895"/>
                  <a:gd name="T16" fmla="*/ 118 w 265"/>
                  <a:gd name="T17" fmla="*/ 522 h 895"/>
                  <a:gd name="T18" fmla="*/ 83 w 265"/>
                  <a:gd name="T19" fmla="*/ 573 h 895"/>
                  <a:gd name="T20" fmla="*/ 83 w 265"/>
                  <a:gd name="T21" fmla="*/ 608 h 895"/>
                  <a:gd name="T22" fmla="*/ 123 w 265"/>
                  <a:gd name="T23" fmla="*/ 654 h 895"/>
                  <a:gd name="T24" fmla="*/ 189 w 265"/>
                  <a:gd name="T25" fmla="*/ 723 h 895"/>
                  <a:gd name="T26" fmla="*/ 224 w 265"/>
                  <a:gd name="T27" fmla="*/ 814 h 895"/>
                  <a:gd name="T28" fmla="*/ 212 w 265"/>
                  <a:gd name="T29" fmla="*/ 895 h 895"/>
                  <a:gd name="T30" fmla="*/ 177 w 265"/>
                  <a:gd name="T31" fmla="*/ 877 h 895"/>
                  <a:gd name="T32" fmla="*/ 159 w 265"/>
                  <a:gd name="T33" fmla="*/ 764 h 895"/>
                  <a:gd name="T34" fmla="*/ 101 w 265"/>
                  <a:gd name="T35" fmla="*/ 694 h 895"/>
                  <a:gd name="T36" fmla="*/ 54 w 265"/>
                  <a:gd name="T37" fmla="*/ 676 h 895"/>
                  <a:gd name="T38" fmla="*/ 29 w 265"/>
                  <a:gd name="T39" fmla="*/ 643 h 895"/>
                  <a:gd name="T40" fmla="*/ 29 w 265"/>
                  <a:gd name="T41" fmla="*/ 568 h 895"/>
                  <a:gd name="T42" fmla="*/ 64 w 265"/>
                  <a:gd name="T43" fmla="*/ 505 h 895"/>
                  <a:gd name="T44" fmla="*/ 123 w 265"/>
                  <a:gd name="T45" fmla="*/ 465 h 895"/>
                  <a:gd name="T46" fmla="*/ 212 w 265"/>
                  <a:gd name="T47" fmla="*/ 402 h 895"/>
                  <a:gd name="T48" fmla="*/ 224 w 265"/>
                  <a:gd name="T49" fmla="*/ 327 h 895"/>
                  <a:gd name="T50" fmla="*/ 177 w 265"/>
                  <a:gd name="T51" fmla="*/ 224 h 895"/>
                  <a:gd name="T52" fmla="*/ 101 w 265"/>
                  <a:gd name="T53" fmla="*/ 143 h 895"/>
                  <a:gd name="T54" fmla="*/ 0 w 265"/>
                  <a:gd name="T55" fmla="*/ 75 h 89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265"/>
                  <a:gd name="T85" fmla="*/ 0 h 895"/>
                  <a:gd name="T86" fmla="*/ 265 w 265"/>
                  <a:gd name="T87" fmla="*/ 895 h 89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265" h="895">
                    <a:moveTo>
                      <a:pt x="0" y="75"/>
                    </a:moveTo>
                    <a:lnTo>
                      <a:pt x="29" y="23"/>
                    </a:lnTo>
                    <a:lnTo>
                      <a:pt x="83" y="0"/>
                    </a:lnTo>
                    <a:lnTo>
                      <a:pt x="135" y="5"/>
                    </a:lnTo>
                    <a:lnTo>
                      <a:pt x="206" y="108"/>
                    </a:lnTo>
                    <a:lnTo>
                      <a:pt x="265" y="264"/>
                    </a:lnTo>
                    <a:lnTo>
                      <a:pt x="265" y="384"/>
                    </a:lnTo>
                    <a:lnTo>
                      <a:pt x="241" y="447"/>
                    </a:lnTo>
                    <a:lnTo>
                      <a:pt x="118" y="522"/>
                    </a:lnTo>
                    <a:lnTo>
                      <a:pt x="83" y="573"/>
                    </a:lnTo>
                    <a:lnTo>
                      <a:pt x="83" y="608"/>
                    </a:lnTo>
                    <a:lnTo>
                      <a:pt x="123" y="654"/>
                    </a:lnTo>
                    <a:lnTo>
                      <a:pt x="189" y="723"/>
                    </a:lnTo>
                    <a:lnTo>
                      <a:pt x="224" y="814"/>
                    </a:lnTo>
                    <a:lnTo>
                      <a:pt x="212" y="895"/>
                    </a:lnTo>
                    <a:lnTo>
                      <a:pt x="177" y="877"/>
                    </a:lnTo>
                    <a:lnTo>
                      <a:pt x="159" y="764"/>
                    </a:lnTo>
                    <a:lnTo>
                      <a:pt x="101" y="694"/>
                    </a:lnTo>
                    <a:lnTo>
                      <a:pt x="54" y="676"/>
                    </a:lnTo>
                    <a:lnTo>
                      <a:pt x="29" y="643"/>
                    </a:lnTo>
                    <a:lnTo>
                      <a:pt x="29" y="568"/>
                    </a:lnTo>
                    <a:lnTo>
                      <a:pt x="64" y="505"/>
                    </a:lnTo>
                    <a:lnTo>
                      <a:pt x="123" y="465"/>
                    </a:lnTo>
                    <a:lnTo>
                      <a:pt x="212" y="402"/>
                    </a:lnTo>
                    <a:lnTo>
                      <a:pt x="224" y="327"/>
                    </a:lnTo>
                    <a:lnTo>
                      <a:pt x="177" y="224"/>
                    </a:lnTo>
                    <a:lnTo>
                      <a:pt x="101" y="143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9" name="Freeform 31">
                <a:extLst>
                  <a:ext uri="{FF2B5EF4-FFF2-40B4-BE49-F238E27FC236}">
                    <a16:creationId xmlns:a16="http://schemas.microsoft.com/office/drawing/2014/main" id="{46CCB523-D7C2-901A-FA42-8C1B91DBD4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08" y="2238"/>
                <a:ext cx="520" cy="435"/>
              </a:xfrm>
              <a:custGeom>
                <a:avLst/>
                <a:gdLst>
                  <a:gd name="T0" fmla="*/ 398 w 520"/>
                  <a:gd name="T1" fmla="*/ 5 h 435"/>
                  <a:gd name="T2" fmla="*/ 485 w 520"/>
                  <a:gd name="T3" fmla="*/ 0 h 435"/>
                  <a:gd name="T4" fmla="*/ 520 w 520"/>
                  <a:gd name="T5" fmla="*/ 35 h 435"/>
                  <a:gd name="T6" fmla="*/ 497 w 520"/>
                  <a:gd name="T7" fmla="*/ 87 h 435"/>
                  <a:gd name="T8" fmla="*/ 428 w 520"/>
                  <a:gd name="T9" fmla="*/ 110 h 435"/>
                  <a:gd name="T10" fmla="*/ 365 w 520"/>
                  <a:gd name="T11" fmla="*/ 110 h 435"/>
                  <a:gd name="T12" fmla="*/ 272 w 520"/>
                  <a:gd name="T13" fmla="*/ 127 h 435"/>
                  <a:gd name="T14" fmla="*/ 168 w 520"/>
                  <a:gd name="T15" fmla="*/ 145 h 435"/>
                  <a:gd name="T16" fmla="*/ 87 w 520"/>
                  <a:gd name="T17" fmla="*/ 180 h 435"/>
                  <a:gd name="T18" fmla="*/ 63 w 520"/>
                  <a:gd name="T19" fmla="*/ 214 h 435"/>
                  <a:gd name="T20" fmla="*/ 70 w 520"/>
                  <a:gd name="T21" fmla="*/ 249 h 435"/>
                  <a:gd name="T22" fmla="*/ 115 w 520"/>
                  <a:gd name="T23" fmla="*/ 296 h 435"/>
                  <a:gd name="T24" fmla="*/ 202 w 520"/>
                  <a:gd name="T25" fmla="*/ 331 h 435"/>
                  <a:gd name="T26" fmla="*/ 306 w 520"/>
                  <a:gd name="T27" fmla="*/ 331 h 435"/>
                  <a:gd name="T28" fmla="*/ 382 w 520"/>
                  <a:gd name="T29" fmla="*/ 331 h 435"/>
                  <a:gd name="T30" fmla="*/ 468 w 520"/>
                  <a:gd name="T31" fmla="*/ 348 h 435"/>
                  <a:gd name="T32" fmla="*/ 450 w 520"/>
                  <a:gd name="T33" fmla="*/ 435 h 435"/>
                  <a:gd name="T34" fmla="*/ 330 w 520"/>
                  <a:gd name="T35" fmla="*/ 401 h 435"/>
                  <a:gd name="T36" fmla="*/ 290 w 520"/>
                  <a:gd name="T37" fmla="*/ 371 h 435"/>
                  <a:gd name="T38" fmla="*/ 208 w 520"/>
                  <a:gd name="T39" fmla="*/ 371 h 435"/>
                  <a:gd name="T40" fmla="*/ 70 w 520"/>
                  <a:gd name="T41" fmla="*/ 336 h 435"/>
                  <a:gd name="T42" fmla="*/ 12 w 520"/>
                  <a:gd name="T43" fmla="*/ 284 h 435"/>
                  <a:gd name="T44" fmla="*/ 0 w 520"/>
                  <a:gd name="T45" fmla="*/ 214 h 435"/>
                  <a:gd name="T46" fmla="*/ 46 w 520"/>
                  <a:gd name="T47" fmla="*/ 145 h 435"/>
                  <a:gd name="T48" fmla="*/ 202 w 520"/>
                  <a:gd name="T49" fmla="*/ 75 h 435"/>
                  <a:gd name="T50" fmla="*/ 340 w 520"/>
                  <a:gd name="T51" fmla="*/ 40 h 435"/>
                  <a:gd name="T52" fmla="*/ 398 w 520"/>
                  <a:gd name="T53" fmla="*/ 5 h 43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20"/>
                  <a:gd name="T82" fmla="*/ 0 h 435"/>
                  <a:gd name="T83" fmla="*/ 520 w 520"/>
                  <a:gd name="T84" fmla="*/ 435 h 435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20" h="435">
                    <a:moveTo>
                      <a:pt x="398" y="5"/>
                    </a:moveTo>
                    <a:lnTo>
                      <a:pt x="485" y="0"/>
                    </a:lnTo>
                    <a:lnTo>
                      <a:pt x="520" y="35"/>
                    </a:lnTo>
                    <a:lnTo>
                      <a:pt x="497" y="87"/>
                    </a:lnTo>
                    <a:lnTo>
                      <a:pt x="428" y="110"/>
                    </a:lnTo>
                    <a:lnTo>
                      <a:pt x="365" y="110"/>
                    </a:lnTo>
                    <a:lnTo>
                      <a:pt x="272" y="127"/>
                    </a:lnTo>
                    <a:lnTo>
                      <a:pt x="168" y="145"/>
                    </a:lnTo>
                    <a:lnTo>
                      <a:pt x="87" y="180"/>
                    </a:lnTo>
                    <a:lnTo>
                      <a:pt x="63" y="214"/>
                    </a:lnTo>
                    <a:lnTo>
                      <a:pt x="70" y="249"/>
                    </a:lnTo>
                    <a:lnTo>
                      <a:pt x="115" y="296"/>
                    </a:lnTo>
                    <a:lnTo>
                      <a:pt x="202" y="331"/>
                    </a:lnTo>
                    <a:lnTo>
                      <a:pt x="306" y="331"/>
                    </a:lnTo>
                    <a:lnTo>
                      <a:pt x="382" y="331"/>
                    </a:lnTo>
                    <a:lnTo>
                      <a:pt x="468" y="348"/>
                    </a:lnTo>
                    <a:lnTo>
                      <a:pt x="450" y="435"/>
                    </a:lnTo>
                    <a:lnTo>
                      <a:pt x="330" y="401"/>
                    </a:lnTo>
                    <a:lnTo>
                      <a:pt x="290" y="371"/>
                    </a:lnTo>
                    <a:lnTo>
                      <a:pt x="208" y="371"/>
                    </a:lnTo>
                    <a:lnTo>
                      <a:pt x="70" y="336"/>
                    </a:lnTo>
                    <a:lnTo>
                      <a:pt x="12" y="284"/>
                    </a:lnTo>
                    <a:lnTo>
                      <a:pt x="0" y="214"/>
                    </a:lnTo>
                    <a:lnTo>
                      <a:pt x="46" y="145"/>
                    </a:lnTo>
                    <a:lnTo>
                      <a:pt x="202" y="75"/>
                    </a:lnTo>
                    <a:lnTo>
                      <a:pt x="340" y="40"/>
                    </a:lnTo>
                    <a:lnTo>
                      <a:pt x="398" y="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60" name="Freeform 32">
                <a:extLst>
                  <a:ext uri="{FF2B5EF4-FFF2-40B4-BE49-F238E27FC236}">
                    <a16:creationId xmlns:a16="http://schemas.microsoft.com/office/drawing/2014/main" id="{BC93EFE7-B127-6986-F64C-50102EE94D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2" y="2923"/>
                <a:ext cx="383" cy="1160"/>
              </a:xfrm>
              <a:custGeom>
                <a:avLst/>
                <a:gdLst>
                  <a:gd name="T0" fmla="*/ 0 w 383"/>
                  <a:gd name="T1" fmla="*/ 0 h 1160"/>
                  <a:gd name="T2" fmla="*/ 99 w 383"/>
                  <a:gd name="T3" fmla="*/ 17 h 1160"/>
                  <a:gd name="T4" fmla="*/ 151 w 383"/>
                  <a:gd name="T5" fmla="*/ 103 h 1160"/>
                  <a:gd name="T6" fmla="*/ 203 w 383"/>
                  <a:gd name="T7" fmla="*/ 257 h 1160"/>
                  <a:gd name="T8" fmla="*/ 226 w 383"/>
                  <a:gd name="T9" fmla="*/ 451 h 1160"/>
                  <a:gd name="T10" fmla="*/ 226 w 383"/>
                  <a:gd name="T11" fmla="*/ 560 h 1160"/>
                  <a:gd name="T12" fmla="*/ 191 w 383"/>
                  <a:gd name="T13" fmla="*/ 696 h 1160"/>
                  <a:gd name="T14" fmla="*/ 134 w 383"/>
                  <a:gd name="T15" fmla="*/ 885 h 1160"/>
                  <a:gd name="T16" fmla="*/ 122 w 383"/>
                  <a:gd name="T17" fmla="*/ 937 h 1160"/>
                  <a:gd name="T18" fmla="*/ 139 w 383"/>
                  <a:gd name="T19" fmla="*/ 965 h 1160"/>
                  <a:gd name="T20" fmla="*/ 261 w 383"/>
                  <a:gd name="T21" fmla="*/ 1006 h 1160"/>
                  <a:gd name="T22" fmla="*/ 383 w 383"/>
                  <a:gd name="T23" fmla="*/ 1086 h 1160"/>
                  <a:gd name="T24" fmla="*/ 378 w 383"/>
                  <a:gd name="T25" fmla="*/ 1119 h 1160"/>
                  <a:gd name="T26" fmla="*/ 290 w 383"/>
                  <a:gd name="T27" fmla="*/ 1160 h 1160"/>
                  <a:gd name="T28" fmla="*/ 256 w 383"/>
                  <a:gd name="T29" fmla="*/ 1142 h 1160"/>
                  <a:gd name="T30" fmla="*/ 191 w 383"/>
                  <a:gd name="T31" fmla="*/ 1057 h 1160"/>
                  <a:gd name="T32" fmla="*/ 116 w 383"/>
                  <a:gd name="T33" fmla="*/ 1016 h 1160"/>
                  <a:gd name="T34" fmla="*/ 34 w 383"/>
                  <a:gd name="T35" fmla="*/ 988 h 1160"/>
                  <a:gd name="T36" fmla="*/ 29 w 383"/>
                  <a:gd name="T37" fmla="*/ 948 h 1160"/>
                  <a:gd name="T38" fmla="*/ 52 w 383"/>
                  <a:gd name="T39" fmla="*/ 868 h 1160"/>
                  <a:gd name="T40" fmla="*/ 116 w 383"/>
                  <a:gd name="T41" fmla="*/ 743 h 1160"/>
                  <a:gd name="T42" fmla="*/ 156 w 383"/>
                  <a:gd name="T43" fmla="*/ 594 h 1160"/>
                  <a:gd name="T44" fmla="*/ 156 w 383"/>
                  <a:gd name="T45" fmla="*/ 423 h 1160"/>
                  <a:gd name="T46" fmla="*/ 122 w 383"/>
                  <a:gd name="T47" fmla="*/ 274 h 1160"/>
                  <a:gd name="T48" fmla="*/ 47 w 383"/>
                  <a:gd name="T49" fmla="*/ 136 h 1160"/>
                  <a:gd name="T50" fmla="*/ 12 w 383"/>
                  <a:gd name="T51" fmla="*/ 63 h 1160"/>
                  <a:gd name="T52" fmla="*/ 0 w 383"/>
                  <a:gd name="T53" fmla="*/ 0 h 116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383"/>
                  <a:gd name="T82" fmla="*/ 0 h 1160"/>
                  <a:gd name="T83" fmla="*/ 383 w 383"/>
                  <a:gd name="T84" fmla="*/ 1160 h 1160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383" h="1160">
                    <a:moveTo>
                      <a:pt x="0" y="0"/>
                    </a:moveTo>
                    <a:lnTo>
                      <a:pt x="99" y="17"/>
                    </a:lnTo>
                    <a:lnTo>
                      <a:pt x="151" y="103"/>
                    </a:lnTo>
                    <a:lnTo>
                      <a:pt x="203" y="257"/>
                    </a:lnTo>
                    <a:lnTo>
                      <a:pt x="226" y="451"/>
                    </a:lnTo>
                    <a:lnTo>
                      <a:pt x="226" y="560"/>
                    </a:lnTo>
                    <a:lnTo>
                      <a:pt x="191" y="696"/>
                    </a:lnTo>
                    <a:lnTo>
                      <a:pt x="134" y="885"/>
                    </a:lnTo>
                    <a:lnTo>
                      <a:pt x="122" y="937"/>
                    </a:lnTo>
                    <a:lnTo>
                      <a:pt x="139" y="965"/>
                    </a:lnTo>
                    <a:lnTo>
                      <a:pt x="261" y="1006"/>
                    </a:lnTo>
                    <a:lnTo>
                      <a:pt x="383" y="1086"/>
                    </a:lnTo>
                    <a:lnTo>
                      <a:pt x="378" y="1119"/>
                    </a:lnTo>
                    <a:lnTo>
                      <a:pt x="290" y="1160"/>
                    </a:lnTo>
                    <a:lnTo>
                      <a:pt x="256" y="1142"/>
                    </a:lnTo>
                    <a:lnTo>
                      <a:pt x="191" y="1057"/>
                    </a:lnTo>
                    <a:lnTo>
                      <a:pt x="116" y="1016"/>
                    </a:lnTo>
                    <a:lnTo>
                      <a:pt x="34" y="988"/>
                    </a:lnTo>
                    <a:lnTo>
                      <a:pt x="29" y="948"/>
                    </a:lnTo>
                    <a:lnTo>
                      <a:pt x="52" y="868"/>
                    </a:lnTo>
                    <a:lnTo>
                      <a:pt x="116" y="743"/>
                    </a:lnTo>
                    <a:lnTo>
                      <a:pt x="156" y="594"/>
                    </a:lnTo>
                    <a:lnTo>
                      <a:pt x="156" y="423"/>
                    </a:lnTo>
                    <a:lnTo>
                      <a:pt x="122" y="274"/>
                    </a:lnTo>
                    <a:lnTo>
                      <a:pt x="47" y="136"/>
                    </a:lnTo>
                    <a:lnTo>
                      <a:pt x="12" y="6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61" name="Freeform 33">
                <a:extLst>
                  <a:ext uri="{FF2B5EF4-FFF2-40B4-BE49-F238E27FC236}">
                    <a16:creationId xmlns:a16="http://schemas.microsoft.com/office/drawing/2014/main" id="{4DFCA498-A84C-C73B-9AD5-64A6F70CC7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3" y="2919"/>
                <a:ext cx="461" cy="1027"/>
              </a:xfrm>
              <a:custGeom>
                <a:avLst/>
                <a:gdLst>
                  <a:gd name="T0" fmla="*/ 421 w 461"/>
                  <a:gd name="T1" fmla="*/ 0 h 1027"/>
                  <a:gd name="T2" fmla="*/ 449 w 461"/>
                  <a:gd name="T3" fmla="*/ 22 h 1027"/>
                  <a:gd name="T4" fmla="*/ 461 w 461"/>
                  <a:gd name="T5" fmla="*/ 91 h 1027"/>
                  <a:gd name="T6" fmla="*/ 439 w 461"/>
                  <a:gd name="T7" fmla="*/ 159 h 1027"/>
                  <a:gd name="T8" fmla="*/ 380 w 461"/>
                  <a:gd name="T9" fmla="*/ 245 h 1027"/>
                  <a:gd name="T10" fmla="*/ 315 w 461"/>
                  <a:gd name="T11" fmla="*/ 348 h 1027"/>
                  <a:gd name="T12" fmla="*/ 293 w 461"/>
                  <a:gd name="T13" fmla="*/ 462 h 1027"/>
                  <a:gd name="T14" fmla="*/ 310 w 461"/>
                  <a:gd name="T15" fmla="*/ 645 h 1027"/>
                  <a:gd name="T16" fmla="*/ 350 w 461"/>
                  <a:gd name="T17" fmla="*/ 868 h 1027"/>
                  <a:gd name="T18" fmla="*/ 380 w 461"/>
                  <a:gd name="T19" fmla="*/ 959 h 1027"/>
                  <a:gd name="T20" fmla="*/ 368 w 461"/>
                  <a:gd name="T21" fmla="*/ 987 h 1027"/>
                  <a:gd name="T22" fmla="*/ 298 w 461"/>
                  <a:gd name="T23" fmla="*/ 992 h 1027"/>
                  <a:gd name="T24" fmla="*/ 211 w 461"/>
                  <a:gd name="T25" fmla="*/ 969 h 1027"/>
                  <a:gd name="T26" fmla="*/ 134 w 461"/>
                  <a:gd name="T27" fmla="*/ 1004 h 1027"/>
                  <a:gd name="T28" fmla="*/ 87 w 461"/>
                  <a:gd name="T29" fmla="*/ 1027 h 1027"/>
                  <a:gd name="T30" fmla="*/ 53 w 461"/>
                  <a:gd name="T31" fmla="*/ 1022 h 1027"/>
                  <a:gd name="T32" fmla="*/ 0 w 461"/>
                  <a:gd name="T33" fmla="*/ 959 h 1027"/>
                  <a:gd name="T34" fmla="*/ 53 w 461"/>
                  <a:gd name="T35" fmla="*/ 936 h 1027"/>
                  <a:gd name="T36" fmla="*/ 187 w 461"/>
                  <a:gd name="T37" fmla="*/ 908 h 1027"/>
                  <a:gd name="T38" fmla="*/ 263 w 461"/>
                  <a:gd name="T39" fmla="*/ 936 h 1027"/>
                  <a:gd name="T40" fmla="*/ 315 w 461"/>
                  <a:gd name="T41" fmla="*/ 936 h 1027"/>
                  <a:gd name="T42" fmla="*/ 310 w 461"/>
                  <a:gd name="T43" fmla="*/ 890 h 1027"/>
                  <a:gd name="T44" fmla="*/ 258 w 461"/>
                  <a:gd name="T45" fmla="*/ 616 h 1027"/>
                  <a:gd name="T46" fmla="*/ 222 w 461"/>
                  <a:gd name="T47" fmla="*/ 456 h 1027"/>
                  <a:gd name="T48" fmla="*/ 228 w 461"/>
                  <a:gd name="T49" fmla="*/ 376 h 1027"/>
                  <a:gd name="T50" fmla="*/ 280 w 461"/>
                  <a:gd name="T51" fmla="*/ 227 h 1027"/>
                  <a:gd name="T52" fmla="*/ 333 w 461"/>
                  <a:gd name="T53" fmla="*/ 91 h 1027"/>
                  <a:gd name="T54" fmla="*/ 421 w 461"/>
                  <a:gd name="T55" fmla="*/ 0 h 1027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461"/>
                  <a:gd name="T85" fmla="*/ 0 h 1027"/>
                  <a:gd name="T86" fmla="*/ 461 w 461"/>
                  <a:gd name="T87" fmla="*/ 1027 h 1027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461" h="1027">
                    <a:moveTo>
                      <a:pt x="421" y="0"/>
                    </a:moveTo>
                    <a:lnTo>
                      <a:pt x="449" y="22"/>
                    </a:lnTo>
                    <a:lnTo>
                      <a:pt x="461" y="91"/>
                    </a:lnTo>
                    <a:lnTo>
                      <a:pt x="439" y="159"/>
                    </a:lnTo>
                    <a:lnTo>
                      <a:pt x="380" y="245"/>
                    </a:lnTo>
                    <a:lnTo>
                      <a:pt x="315" y="348"/>
                    </a:lnTo>
                    <a:lnTo>
                      <a:pt x="293" y="462"/>
                    </a:lnTo>
                    <a:lnTo>
                      <a:pt x="310" y="645"/>
                    </a:lnTo>
                    <a:lnTo>
                      <a:pt x="350" y="868"/>
                    </a:lnTo>
                    <a:lnTo>
                      <a:pt x="380" y="959"/>
                    </a:lnTo>
                    <a:lnTo>
                      <a:pt x="368" y="987"/>
                    </a:lnTo>
                    <a:lnTo>
                      <a:pt x="298" y="992"/>
                    </a:lnTo>
                    <a:lnTo>
                      <a:pt x="211" y="969"/>
                    </a:lnTo>
                    <a:lnTo>
                      <a:pt x="134" y="1004"/>
                    </a:lnTo>
                    <a:lnTo>
                      <a:pt x="87" y="1027"/>
                    </a:lnTo>
                    <a:lnTo>
                      <a:pt x="53" y="1022"/>
                    </a:lnTo>
                    <a:lnTo>
                      <a:pt x="0" y="959"/>
                    </a:lnTo>
                    <a:lnTo>
                      <a:pt x="53" y="936"/>
                    </a:lnTo>
                    <a:lnTo>
                      <a:pt x="187" y="908"/>
                    </a:lnTo>
                    <a:lnTo>
                      <a:pt x="263" y="936"/>
                    </a:lnTo>
                    <a:lnTo>
                      <a:pt x="315" y="936"/>
                    </a:lnTo>
                    <a:lnTo>
                      <a:pt x="310" y="890"/>
                    </a:lnTo>
                    <a:lnTo>
                      <a:pt x="258" y="616"/>
                    </a:lnTo>
                    <a:lnTo>
                      <a:pt x="222" y="456"/>
                    </a:lnTo>
                    <a:lnTo>
                      <a:pt x="228" y="376"/>
                    </a:lnTo>
                    <a:lnTo>
                      <a:pt x="280" y="227"/>
                    </a:lnTo>
                    <a:lnTo>
                      <a:pt x="333" y="91"/>
                    </a:lnTo>
                    <a:lnTo>
                      <a:pt x="42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p:grpSp>
        <p:sp>
          <p:nvSpPr>
            <p:cNvPr id="49" name="Freeform 34">
              <a:extLst>
                <a:ext uri="{FF2B5EF4-FFF2-40B4-BE49-F238E27FC236}">
                  <a16:creationId xmlns:a16="http://schemas.microsoft.com/office/drawing/2014/main" id="{5CD5DC83-0061-E23D-7440-FB09C7A15D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" y="1540"/>
              <a:ext cx="827" cy="563"/>
            </a:xfrm>
            <a:custGeom>
              <a:avLst/>
              <a:gdLst>
                <a:gd name="T0" fmla="*/ 0 w 827"/>
                <a:gd name="T1" fmla="*/ 139 h 563"/>
                <a:gd name="T2" fmla="*/ 108 w 827"/>
                <a:gd name="T3" fmla="*/ 18 h 563"/>
                <a:gd name="T4" fmla="*/ 160 w 827"/>
                <a:gd name="T5" fmla="*/ 75 h 563"/>
                <a:gd name="T6" fmla="*/ 213 w 827"/>
                <a:gd name="T7" fmla="*/ 110 h 563"/>
                <a:gd name="T8" fmla="*/ 269 w 827"/>
                <a:gd name="T9" fmla="*/ 110 h 563"/>
                <a:gd name="T10" fmla="*/ 327 w 827"/>
                <a:gd name="T11" fmla="*/ 52 h 563"/>
                <a:gd name="T12" fmla="*/ 396 w 827"/>
                <a:gd name="T13" fmla="*/ 5 h 563"/>
                <a:gd name="T14" fmla="*/ 477 w 827"/>
                <a:gd name="T15" fmla="*/ 0 h 563"/>
                <a:gd name="T16" fmla="*/ 563 w 827"/>
                <a:gd name="T17" fmla="*/ 35 h 563"/>
                <a:gd name="T18" fmla="*/ 620 w 827"/>
                <a:gd name="T19" fmla="*/ 87 h 563"/>
                <a:gd name="T20" fmla="*/ 648 w 827"/>
                <a:gd name="T21" fmla="*/ 157 h 563"/>
                <a:gd name="T22" fmla="*/ 654 w 827"/>
                <a:gd name="T23" fmla="*/ 249 h 563"/>
                <a:gd name="T24" fmla="*/ 671 w 827"/>
                <a:gd name="T25" fmla="*/ 331 h 563"/>
                <a:gd name="T26" fmla="*/ 718 w 827"/>
                <a:gd name="T27" fmla="*/ 371 h 563"/>
                <a:gd name="T28" fmla="*/ 774 w 827"/>
                <a:gd name="T29" fmla="*/ 389 h 563"/>
                <a:gd name="T30" fmla="*/ 827 w 827"/>
                <a:gd name="T31" fmla="*/ 401 h 563"/>
                <a:gd name="T32" fmla="*/ 786 w 827"/>
                <a:gd name="T33" fmla="*/ 563 h 563"/>
                <a:gd name="T34" fmla="*/ 654 w 827"/>
                <a:gd name="T35" fmla="*/ 540 h 563"/>
                <a:gd name="T36" fmla="*/ 517 w 827"/>
                <a:gd name="T37" fmla="*/ 493 h 563"/>
                <a:gd name="T38" fmla="*/ 407 w 827"/>
                <a:gd name="T39" fmla="*/ 441 h 563"/>
                <a:gd name="T40" fmla="*/ 286 w 827"/>
                <a:gd name="T41" fmla="*/ 389 h 563"/>
                <a:gd name="T42" fmla="*/ 160 w 827"/>
                <a:gd name="T43" fmla="*/ 331 h 563"/>
                <a:gd name="T44" fmla="*/ 57 w 827"/>
                <a:gd name="T45" fmla="*/ 209 h 563"/>
                <a:gd name="T46" fmla="*/ 0 w 827"/>
                <a:gd name="T47" fmla="*/ 139 h 56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827"/>
                <a:gd name="T73" fmla="*/ 0 h 563"/>
                <a:gd name="T74" fmla="*/ 827 w 827"/>
                <a:gd name="T75" fmla="*/ 563 h 56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827" h="563">
                  <a:moveTo>
                    <a:pt x="0" y="139"/>
                  </a:moveTo>
                  <a:lnTo>
                    <a:pt x="108" y="18"/>
                  </a:lnTo>
                  <a:lnTo>
                    <a:pt x="160" y="75"/>
                  </a:lnTo>
                  <a:lnTo>
                    <a:pt x="213" y="110"/>
                  </a:lnTo>
                  <a:lnTo>
                    <a:pt x="269" y="110"/>
                  </a:lnTo>
                  <a:lnTo>
                    <a:pt x="327" y="52"/>
                  </a:lnTo>
                  <a:lnTo>
                    <a:pt x="396" y="5"/>
                  </a:lnTo>
                  <a:lnTo>
                    <a:pt x="477" y="0"/>
                  </a:lnTo>
                  <a:lnTo>
                    <a:pt x="563" y="35"/>
                  </a:lnTo>
                  <a:lnTo>
                    <a:pt x="620" y="87"/>
                  </a:lnTo>
                  <a:lnTo>
                    <a:pt x="648" y="157"/>
                  </a:lnTo>
                  <a:lnTo>
                    <a:pt x="654" y="249"/>
                  </a:lnTo>
                  <a:lnTo>
                    <a:pt x="671" y="331"/>
                  </a:lnTo>
                  <a:lnTo>
                    <a:pt x="718" y="371"/>
                  </a:lnTo>
                  <a:lnTo>
                    <a:pt x="774" y="389"/>
                  </a:lnTo>
                  <a:lnTo>
                    <a:pt x="827" y="401"/>
                  </a:lnTo>
                  <a:lnTo>
                    <a:pt x="786" y="563"/>
                  </a:lnTo>
                  <a:lnTo>
                    <a:pt x="654" y="540"/>
                  </a:lnTo>
                  <a:lnTo>
                    <a:pt x="517" y="493"/>
                  </a:lnTo>
                  <a:lnTo>
                    <a:pt x="407" y="441"/>
                  </a:lnTo>
                  <a:lnTo>
                    <a:pt x="286" y="389"/>
                  </a:lnTo>
                  <a:lnTo>
                    <a:pt x="160" y="331"/>
                  </a:lnTo>
                  <a:lnTo>
                    <a:pt x="57" y="209"/>
                  </a:lnTo>
                  <a:lnTo>
                    <a:pt x="0" y="139"/>
                  </a:lnTo>
                  <a:close/>
                </a:path>
              </a:pathLst>
            </a:custGeom>
            <a:solidFill>
              <a:srgbClr val="063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0" name="Freeform 35">
              <a:extLst>
                <a:ext uri="{FF2B5EF4-FFF2-40B4-BE49-F238E27FC236}">
                  <a16:creationId xmlns:a16="http://schemas.microsoft.com/office/drawing/2014/main" id="{7DDF7AA6-E655-E982-EADC-E5253C6E30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4" y="1513"/>
              <a:ext cx="856" cy="606"/>
            </a:xfrm>
            <a:custGeom>
              <a:avLst/>
              <a:gdLst>
                <a:gd name="T0" fmla="*/ 75 w 856"/>
                <a:gd name="T1" fmla="*/ 266 h 606"/>
                <a:gd name="T2" fmla="*/ 172 w 856"/>
                <a:gd name="T3" fmla="*/ 363 h 606"/>
                <a:gd name="T4" fmla="*/ 304 w 856"/>
                <a:gd name="T5" fmla="*/ 428 h 606"/>
                <a:gd name="T6" fmla="*/ 489 w 856"/>
                <a:gd name="T7" fmla="*/ 513 h 606"/>
                <a:gd name="T8" fmla="*/ 615 w 856"/>
                <a:gd name="T9" fmla="*/ 566 h 606"/>
                <a:gd name="T10" fmla="*/ 816 w 856"/>
                <a:gd name="T11" fmla="*/ 606 h 606"/>
                <a:gd name="T12" fmla="*/ 856 w 856"/>
                <a:gd name="T13" fmla="*/ 393 h 606"/>
                <a:gd name="T14" fmla="*/ 804 w 856"/>
                <a:gd name="T15" fmla="*/ 393 h 606"/>
                <a:gd name="T16" fmla="*/ 753 w 856"/>
                <a:gd name="T17" fmla="*/ 363 h 606"/>
                <a:gd name="T18" fmla="*/ 695 w 856"/>
                <a:gd name="T19" fmla="*/ 323 h 606"/>
                <a:gd name="T20" fmla="*/ 695 w 856"/>
                <a:gd name="T21" fmla="*/ 243 h 606"/>
                <a:gd name="T22" fmla="*/ 660 w 856"/>
                <a:gd name="T23" fmla="*/ 116 h 606"/>
                <a:gd name="T24" fmla="*/ 597 w 856"/>
                <a:gd name="T25" fmla="*/ 46 h 606"/>
                <a:gd name="T26" fmla="*/ 505 w 856"/>
                <a:gd name="T27" fmla="*/ 0 h 606"/>
                <a:gd name="T28" fmla="*/ 391 w 856"/>
                <a:gd name="T29" fmla="*/ 12 h 606"/>
                <a:gd name="T30" fmla="*/ 321 w 856"/>
                <a:gd name="T31" fmla="*/ 53 h 606"/>
                <a:gd name="T32" fmla="*/ 286 w 856"/>
                <a:gd name="T33" fmla="*/ 98 h 606"/>
                <a:gd name="T34" fmla="*/ 253 w 856"/>
                <a:gd name="T35" fmla="*/ 121 h 606"/>
                <a:gd name="T36" fmla="*/ 218 w 856"/>
                <a:gd name="T37" fmla="*/ 116 h 606"/>
                <a:gd name="T38" fmla="*/ 166 w 856"/>
                <a:gd name="T39" fmla="*/ 63 h 606"/>
                <a:gd name="T40" fmla="*/ 132 w 856"/>
                <a:gd name="T41" fmla="*/ 0 h 606"/>
                <a:gd name="T42" fmla="*/ 103 w 856"/>
                <a:gd name="T43" fmla="*/ 30 h 606"/>
                <a:gd name="T44" fmla="*/ 0 w 856"/>
                <a:gd name="T45" fmla="*/ 150 h 606"/>
                <a:gd name="T46" fmla="*/ 5 w 856"/>
                <a:gd name="T47" fmla="*/ 178 h 606"/>
                <a:gd name="T48" fmla="*/ 17 w 856"/>
                <a:gd name="T49" fmla="*/ 191 h 606"/>
                <a:gd name="T50" fmla="*/ 120 w 856"/>
                <a:gd name="T51" fmla="*/ 81 h 606"/>
                <a:gd name="T52" fmla="*/ 172 w 856"/>
                <a:gd name="T53" fmla="*/ 133 h 606"/>
                <a:gd name="T54" fmla="*/ 206 w 856"/>
                <a:gd name="T55" fmla="*/ 168 h 606"/>
                <a:gd name="T56" fmla="*/ 253 w 856"/>
                <a:gd name="T57" fmla="*/ 168 h 606"/>
                <a:gd name="T58" fmla="*/ 286 w 856"/>
                <a:gd name="T59" fmla="*/ 156 h 606"/>
                <a:gd name="T60" fmla="*/ 339 w 856"/>
                <a:gd name="T61" fmla="*/ 116 h 606"/>
                <a:gd name="T62" fmla="*/ 367 w 856"/>
                <a:gd name="T63" fmla="*/ 70 h 606"/>
                <a:gd name="T64" fmla="*/ 442 w 856"/>
                <a:gd name="T65" fmla="*/ 46 h 606"/>
                <a:gd name="T66" fmla="*/ 505 w 856"/>
                <a:gd name="T67" fmla="*/ 53 h 606"/>
                <a:gd name="T68" fmla="*/ 562 w 856"/>
                <a:gd name="T69" fmla="*/ 87 h 606"/>
                <a:gd name="T70" fmla="*/ 615 w 856"/>
                <a:gd name="T71" fmla="*/ 138 h 606"/>
                <a:gd name="T72" fmla="*/ 643 w 856"/>
                <a:gd name="T73" fmla="*/ 203 h 606"/>
                <a:gd name="T74" fmla="*/ 643 w 856"/>
                <a:gd name="T75" fmla="*/ 260 h 606"/>
                <a:gd name="T76" fmla="*/ 643 w 856"/>
                <a:gd name="T77" fmla="*/ 323 h 606"/>
                <a:gd name="T78" fmla="*/ 666 w 856"/>
                <a:gd name="T79" fmla="*/ 375 h 606"/>
                <a:gd name="T80" fmla="*/ 730 w 856"/>
                <a:gd name="T81" fmla="*/ 410 h 606"/>
                <a:gd name="T82" fmla="*/ 804 w 856"/>
                <a:gd name="T83" fmla="*/ 444 h 606"/>
                <a:gd name="T84" fmla="*/ 770 w 856"/>
                <a:gd name="T85" fmla="*/ 554 h 606"/>
                <a:gd name="T86" fmla="*/ 580 w 856"/>
                <a:gd name="T87" fmla="*/ 503 h 606"/>
                <a:gd name="T88" fmla="*/ 454 w 856"/>
                <a:gd name="T89" fmla="*/ 450 h 606"/>
                <a:gd name="T90" fmla="*/ 339 w 856"/>
                <a:gd name="T91" fmla="*/ 416 h 606"/>
                <a:gd name="T92" fmla="*/ 241 w 856"/>
                <a:gd name="T93" fmla="*/ 363 h 606"/>
                <a:gd name="T94" fmla="*/ 120 w 856"/>
                <a:gd name="T95" fmla="*/ 266 h 606"/>
                <a:gd name="T96" fmla="*/ 34 w 856"/>
                <a:gd name="T97" fmla="*/ 173 h 606"/>
                <a:gd name="T98" fmla="*/ 22 w 856"/>
                <a:gd name="T99" fmla="*/ 185 h 606"/>
                <a:gd name="T100" fmla="*/ 75 w 856"/>
                <a:gd name="T101" fmla="*/ 266 h 60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856"/>
                <a:gd name="T154" fmla="*/ 0 h 606"/>
                <a:gd name="T155" fmla="*/ 856 w 856"/>
                <a:gd name="T156" fmla="*/ 606 h 60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856" h="606">
                  <a:moveTo>
                    <a:pt x="75" y="266"/>
                  </a:moveTo>
                  <a:lnTo>
                    <a:pt x="172" y="363"/>
                  </a:lnTo>
                  <a:lnTo>
                    <a:pt x="304" y="428"/>
                  </a:lnTo>
                  <a:lnTo>
                    <a:pt x="489" y="513"/>
                  </a:lnTo>
                  <a:lnTo>
                    <a:pt x="615" y="566"/>
                  </a:lnTo>
                  <a:lnTo>
                    <a:pt x="816" y="606"/>
                  </a:lnTo>
                  <a:lnTo>
                    <a:pt x="856" y="393"/>
                  </a:lnTo>
                  <a:lnTo>
                    <a:pt x="804" y="393"/>
                  </a:lnTo>
                  <a:lnTo>
                    <a:pt x="753" y="363"/>
                  </a:lnTo>
                  <a:lnTo>
                    <a:pt x="695" y="323"/>
                  </a:lnTo>
                  <a:lnTo>
                    <a:pt x="695" y="243"/>
                  </a:lnTo>
                  <a:lnTo>
                    <a:pt x="660" y="116"/>
                  </a:lnTo>
                  <a:lnTo>
                    <a:pt x="597" y="46"/>
                  </a:lnTo>
                  <a:lnTo>
                    <a:pt x="505" y="0"/>
                  </a:lnTo>
                  <a:lnTo>
                    <a:pt x="391" y="12"/>
                  </a:lnTo>
                  <a:lnTo>
                    <a:pt x="321" y="53"/>
                  </a:lnTo>
                  <a:lnTo>
                    <a:pt x="286" y="98"/>
                  </a:lnTo>
                  <a:lnTo>
                    <a:pt x="253" y="121"/>
                  </a:lnTo>
                  <a:lnTo>
                    <a:pt x="218" y="116"/>
                  </a:lnTo>
                  <a:lnTo>
                    <a:pt x="166" y="63"/>
                  </a:lnTo>
                  <a:lnTo>
                    <a:pt x="132" y="0"/>
                  </a:lnTo>
                  <a:lnTo>
                    <a:pt x="103" y="30"/>
                  </a:lnTo>
                  <a:lnTo>
                    <a:pt x="0" y="150"/>
                  </a:lnTo>
                  <a:lnTo>
                    <a:pt x="5" y="178"/>
                  </a:lnTo>
                  <a:lnTo>
                    <a:pt x="17" y="191"/>
                  </a:lnTo>
                  <a:lnTo>
                    <a:pt x="120" y="81"/>
                  </a:lnTo>
                  <a:lnTo>
                    <a:pt x="172" y="133"/>
                  </a:lnTo>
                  <a:lnTo>
                    <a:pt x="206" y="168"/>
                  </a:lnTo>
                  <a:lnTo>
                    <a:pt x="253" y="168"/>
                  </a:lnTo>
                  <a:lnTo>
                    <a:pt x="286" y="156"/>
                  </a:lnTo>
                  <a:lnTo>
                    <a:pt x="339" y="116"/>
                  </a:lnTo>
                  <a:lnTo>
                    <a:pt x="367" y="70"/>
                  </a:lnTo>
                  <a:lnTo>
                    <a:pt x="442" y="46"/>
                  </a:lnTo>
                  <a:lnTo>
                    <a:pt x="505" y="53"/>
                  </a:lnTo>
                  <a:lnTo>
                    <a:pt x="562" y="87"/>
                  </a:lnTo>
                  <a:lnTo>
                    <a:pt x="615" y="138"/>
                  </a:lnTo>
                  <a:lnTo>
                    <a:pt x="643" y="203"/>
                  </a:lnTo>
                  <a:lnTo>
                    <a:pt x="643" y="260"/>
                  </a:lnTo>
                  <a:lnTo>
                    <a:pt x="643" y="323"/>
                  </a:lnTo>
                  <a:lnTo>
                    <a:pt x="666" y="375"/>
                  </a:lnTo>
                  <a:lnTo>
                    <a:pt x="730" y="410"/>
                  </a:lnTo>
                  <a:lnTo>
                    <a:pt x="804" y="444"/>
                  </a:lnTo>
                  <a:lnTo>
                    <a:pt x="770" y="554"/>
                  </a:lnTo>
                  <a:lnTo>
                    <a:pt x="580" y="503"/>
                  </a:lnTo>
                  <a:lnTo>
                    <a:pt x="454" y="450"/>
                  </a:lnTo>
                  <a:lnTo>
                    <a:pt x="339" y="416"/>
                  </a:lnTo>
                  <a:lnTo>
                    <a:pt x="241" y="363"/>
                  </a:lnTo>
                  <a:lnTo>
                    <a:pt x="120" y="266"/>
                  </a:lnTo>
                  <a:lnTo>
                    <a:pt x="34" y="173"/>
                  </a:lnTo>
                  <a:lnTo>
                    <a:pt x="22" y="185"/>
                  </a:lnTo>
                  <a:lnTo>
                    <a:pt x="75" y="26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1" name="Oval 36">
              <a:extLst>
                <a:ext uri="{FF2B5EF4-FFF2-40B4-BE49-F238E27FC236}">
                  <a16:creationId xmlns:a16="http://schemas.microsoft.com/office/drawing/2014/main" id="{B784A464-D3D1-9E75-270A-28A45D078AE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79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2" name="Oval 37">
              <a:extLst>
                <a:ext uri="{FF2B5EF4-FFF2-40B4-BE49-F238E27FC236}">
                  <a16:creationId xmlns:a16="http://schemas.microsoft.com/office/drawing/2014/main" id="{02845DCA-85E8-2175-AAEB-D159587ABAE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810" y="1913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3" name="Oval 38">
              <a:extLst>
                <a:ext uri="{FF2B5EF4-FFF2-40B4-BE49-F238E27FC236}">
                  <a16:creationId xmlns:a16="http://schemas.microsoft.com/office/drawing/2014/main" id="{2AA0C834-E993-EC1B-D85E-8668AE2F128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74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4" name="Oval 39">
              <a:extLst>
                <a:ext uri="{FF2B5EF4-FFF2-40B4-BE49-F238E27FC236}">
                  <a16:creationId xmlns:a16="http://schemas.microsoft.com/office/drawing/2014/main" id="{51D7A113-7448-2D2C-95D4-9A93AAECDF1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760" y="1913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5" name="Oval 40">
              <a:extLst>
                <a:ext uri="{FF2B5EF4-FFF2-40B4-BE49-F238E27FC236}">
                  <a16:creationId xmlns:a16="http://schemas.microsoft.com/office/drawing/2014/main" id="{1016F18C-F021-6B6B-F20F-98DC7DB691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7" y="2089"/>
              <a:ext cx="198" cy="8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lIns="274320" rIns="274320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62" name="Oval 61">
            <a:extLst>
              <a:ext uri="{FF2B5EF4-FFF2-40B4-BE49-F238E27FC236}">
                <a16:creationId xmlns:a16="http://schemas.microsoft.com/office/drawing/2014/main" id="{058511E9-2EC2-2E13-596F-541ED3124699}"/>
              </a:ext>
            </a:extLst>
          </p:cNvPr>
          <p:cNvSpPr/>
          <p:nvPr/>
        </p:nvSpPr>
        <p:spPr bwMode="auto">
          <a:xfrm>
            <a:off x="2213799" y="2124164"/>
            <a:ext cx="341214" cy="461665"/>
          </a:xfrm>
          <a:prstGeom prst="ellipse">
            <a:avLst/>
          </a:prstGeom>
          <a:noFill/>
          <a:ln w="3810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84320" name="Oval 184319">
            <a:extLst>
              <a:ext uri="{FF2B5EF4-FFF2-40B4-BE49-F238E27FC236}">
                <a16:creationId xmlns:a16="http://schemas.microsoft.com/office/drawing/2014/main" id="{D7A047FC-1375-EC30-F8E9-5F6AC3A8B375}"/>
              </a:ext>
            </a:extLst>
          </p:cNvPr>
          <p:cNvSpPr/>
          <p:nvPr/>
        </p:nvSpPr>
        <p:spPr bwMode="auto">
          <a:xfrm>
            <a:off x="3886200" y="2190625"/>
            <a:ext cx="429492" cy="461665"/>
          </a:xfrm>
          <a:prstGeom prst="ellipse">
            <a:avLst/>
          </a:prstGeom>
          <a:noFill/>
          <a:ln w="3810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84321" name="Oval 184320">
            <a:extLst>
              <a:ext uri="{FF2B5EF4-FFF2-40B4-BE49-F238E27FC236}">
                <a16:creationId xmlns:a16="http://schemas.microsoft.com/office/drawing/2014/main" id="{FEF5C67C-BC23-1DB1-CAE5-088FFDFD8147}"/>
              </a:ext>
            </a:extLst>
          </p:cNvPr>
          <p:cNvSpPr/>
          <p:nvPr/>
        </p:nvSpPr>
        <p:spPr bwMode="auto">
          <a:xfrm>
            <a:off x="1970420" y="1143000"/>
            <a:ext cx="598820" cy="461665"/>
          </a:xfrm>
          <a:prstGeom prst="ellipse">
            <a:avLst/>
          </a:prstGeom>
          <a:noFill/>
          <a:ln w="3810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BBC386A6-2BD4-D5A0-FDE9-EDABD0E00777}"/>
              </a:ext>
            </a:extLst>
          </p:cNvPr>
          <p:cNvSpPr/>
          <p:nvPr/>
        </p:nvSpPr>
        <p:spPr bwMode="auto">
          <a:xfrm>
            <a:off x="2514600" y="1143000"/>
            <a:ext cx="1580118" cy="467832"/>
          </a:xfrm>
          <a:prstGeom prst="ellipse">
            <a:avLst/>
          </a:prstGeom>
          <a:noFill/>
          <a:ln w="3810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52AC0D2-FE90-3FE5-84EB-8554D4FAC4BA}"/>
              </a:ext>
            </a:extLst>
          </p:cNvPr>
          <p:cNvSpPr/>
          <p:nvPr/>
        </p:nvSpPr>
        <p:spPr bwMode="auto">
          <a:xfrm>
            <a:off x="5418974" y="5059680"/>
            <a:ext cx="824346" cy="461665"/>
          </a:xfrm>
          <a:prstGeom prst="ellipse">
            <a:avLst/>
          </a:prstGeom>
          <a:noFill/>
          <a:ln w="3810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95D4BEE-C6D8-9862-2BF5-92E3CF4F35AA}"/>
              </a:ext>
            </a:extLst>
          </p:cNvPr>
          <p:cNvSpPr txBox="1"/>
          <p:nvPr/>
        </p:nvSpPr>
        <p:spPr>
          <a:xfrm>
            <a:off x="2656840" y="2869536"/>
            <a:ext cx="4294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chemeClr val="accent2"/>
                </a:solidFill>
              </a:rPr>
              <a:t>?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2668873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84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84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5" grpId="0"/>
      <p:bldP spid="37" grpId="0" animBg="1"/>
      <p:bldP spid="37" grpId="1" animBg="1"/>
      <p:bldP spid="38" grpId="1" animBg="1"/>
      <p:bldP spid="41" grpId="0" animBg="1"/>
      <p:bldP spid="41" grpId="1" animBg="1"/>
      <p:bldP spid="62" grpId="1" animBg="1"/>
      <p:bldP spid="184320" grpId="1" animBg="1"/>
      <p:bldP spid="184321" grpId="0" animBg="1"/>
      <p:bldP spid="28" grpId="0" animBg="1"/>
      <p:bldP spid="28" grpId="1" animBg="1"/>
      <p:bldP spid="29" grpId="0" animBg="1"/>
      <p:bldP spid="30" grpId="0"/>
      <p:bldP spid="30" grpId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Proofs</a:t>
            </a:r>
            <a:endParaRPr lang="en-CA" altLang="en-US" dirty="0">
              <a:cs typeface="Times New Roman" pitchFamily="18" charset="0"/>
            </a:endParaRPr>
          </a:p>
        </p:txBody>
      </p:sp>
      <p:sp>
        <p:nvSpPr>
          <p:cNvPr id="34" name="AutoShape 8">
            <a:extLst>
              <a:ext uri="{FF2B5EF4-FFF2-40B4-BE49-F238E27FC236}">
                <a16:creationId xmlns:a16="http://schemas.microsoft.com/office/drawing/2014/main" id="{78302430-6396-46AC-D7EE-89893F614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601" y="1752600"/>
            <a:ext cx="7951599" cy="4953000"/>
          </a:xfrm>
          <a:prstGeom prst="wedgeRectCallout">
            <a:avLst>
              <a:gd name="adj1" fmla="val -53911"/>
              <a:gd name="adj2" fmla="val 31279"/>
            </a:avLst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2400" dirty="0">
                <a:solidFill>
                  <a:srgbClr val="FFFF00"/>
                </a:solidFill>
              </a:rPr>
              <a:t>Proving </a:t>
            </a:r>
            <a:r>
              <a:rPr lang="en-US" altLang="en-US" sz="2400" dirty="0">
                <a:solidFill>
                  <a:srgbClr val="FFC000"/>
                </a:solidFill>
              </a:rPr>
              <a:t>3n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</a:rPr>
              <a:t>+7n+5 = </a:t>
            </a:r>
            <a:r>
              <a:rPr lang="en-US" altLang="en-US" sz="2400" dirty="0">
                <a:solidFill>
                  <a:srgbClr val="FFC000"/>
                </a:solidFill>
                <a:cs typeface="Times New Roman" pitchFamily="18" charset="0"/>
              </a:rPr>
              <a:t>O(</a:t>
            </a:r>
            <a:r>
              <a:rPr lang="en-US" altLang="en-US" sz="2400" dirty="0">
                <a:solidFill>
                  <a:srgbClr val="FFC000"/>
                </a:solidFill>
              </a:rPr>
              <a:t>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  <a:cs typeface="Times New Roman" pitchFamily="18" charset="0"/>
              </a:rPr>
              <a:t>)</a:t>
            </a:r>
            <a:endParaRPr lang="en-US" altLang="en-US" sz="2400" dirty="0">
              <a:solidFill>
                <a:srgbClr val="FFC000"/>
              </a:solidFill>
            </a:endParaRPr>
          </a:p>
          <a:p>
            <a:pPr marL="457200" lvl="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solidFill>
                  <a:srgbClr val="FFFFFF"/>
                </a:solidFill>
              </a:rPr>
              <a:t>Need: </a:t>
            </a:r>
            <a:r>
              <a:rPr lang="en-US" altLang="en-US" sz="2400" dirty="0">
                <a:solidFill>
                  <a:srgbClr val="FFC000"/>
                </a:solidFill>
              </a:rPr>
              <a:t>3n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</a:rPr>
              <a:t>+7n+5</a:t>
            </a:r>
            <a:r>
              <a:rPr lang="en-US" altLang="en-US" sz="2400" dirty="0">
                <a:solidFill>
                  <a:schemeClr val="accent2"/>
                </a:solidFill>
              </a:rPr>
              <a:t> 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 </a:t>
            </a:r>
            <a:r>
              <a:rPr lang="en-US" altLang="en-US" sz="2400" dirty="0">
                <a:solidFill>
                  <a:srgbClr val="00FFFF"/>
                </a:solidFill>
              </a:rPr>
              <a:t>c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2</a:t>
            </a:r>
            <a:r>
              <a:rPr lang="en-US" altLang="en-US" sz="2400" baseline="-25000" dirty="0">
                <a:solidFill>
                  <a:srgbClr val="00FFFF"/>
                </a:solidFill>
                <a:latin typeface="Symbol" pitchFamily="18" charset="2"/>
              </a:rPr>
              <a:t>$ </a:t>
            </a:r>
            <a:r>
              <a:rPr lang="en-US" altLang="en-US" sz="2400" dirty="0">
                <a:solidFill>
                  <a:srgbClr val="FFC000"/>
                </a:solidFill>
              </a:rPr>
              <a:t>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 </a:t>
            </a: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solidFill>
                  <a:srgbClr val="FFFFFF"/>
                </a:solidFill>
              </a:rPr>
              <a:t>Let </a:t>
            </a:r>
            <a:r>
              <a:rPr lang="en-US" altLang="en-US" sz="2400" dirty="0">
                <a:solidFill>
                  <a:srgbClr val="00FFFF"/>
                </a:solidFill>
              </a:rPr>
              <a:t>c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2</a:t>
            </a:r>
            <a:r>
              <a:rPr lang="en-US" altLang="en-US" sz="2400" baseline="-25000" dirty="0">
                <a:solidFill>
                  <a:srgbClr val="00FFFF"/>
                </a:solidFill>
                <a:latin typeface="Symbol" pitchFamily="18" charset="2"/>
              </a:rPr>
              <a:t>$</a:t>
            </a:r>
            <a:r>
              <a:rPr lang="en-US" altLang="en-US" sz="2400" dirty="0">
                <a:solidFill>
                  <a:srgbClr val="FFC000"/>
                </a:solidFill>
              </a:rPr>
              <a:t> </a:t>
            </a:r>
            <a:r>
              <a:rPr lang="en-US" altLang="en-US" sz="2400" dirty="0">
                <a:solidFill>
                  <a:srgbClr val="FFFFFF"/>
                </a:solidFill>
              </a:rPr>
              <a:t>be</a:t>
            </a: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solidFill>
                  <a:srgbClr val="FFFFFF"/>
                </a:solidFill>
              </a:rPr>
              <a:t>Let </a:t>
            </a:r>
            <a:r>
              <a:rPr lang="en-US" altLang="en-US" sz="2400" dirty="0">
                <a:solidFill>
                  <a:srgbClr val="00FFFF"/>
                </a:solidFill>
              </a:rPr>
              <a:t>n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0</a:t>
            </a:r>
            <a:r>
              <a:rPr lang="en-US" altLang="en-US" sz="2400" baseline="-25000" dirty="0">
                <a:solidFill>
                  <a:srgbClr val="00FFFF"/>
                </a:solidFill>
                <a:latin typeface="Symbol" pitchFamily="18" charset="2"/>
              </a:rPr>
              <a:t>$</a:t>
            </a:r>
            <a:r>
              <a:rPr lang="en-US" altLang="en-US" sz="2400" dirty="0">
                <a:solidFill>
                  <a:srgbClr val="FFC000"/>
                </a:solidFill>
              </a:rPr>
              <a:t> </a:t>
            </a:r>
            <a:r>
              <a:rPr lang="en-US" altLang="en-US" sz="2400" dirty="0">
                <a:solidFill>
                  <a:srgbClr val="FFFFFF"/>
                </a:solidFill>
              </a:rPr>
              <a:t>be</a:t>
            </a:r>
          </a:p>
          <a:p>
            <a:pPr marL="457200" lvl="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solidFill>
                  <a:srgbClr val="FFFFFF"/>
                </a:solidFill>
              </a:rPr>
              <a:t>Let 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sz="2400" baseline="-25000" dirty="0">
                <a:solidFill>
                  <a:srgbClr val="FF0000"/>
                </a:solidFill>
                <a:latin typeface="Symbol" pitchFamily="18" charset="2"/>
              </a:rPr>
              <a:t>"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≥</a:t>
            </a:r>
            <a:r>
              <a:rPr lang="en-US" altLang="en-US" sz="2400" dirty="0">
                <a:solidFill>
                  <a:srgbClr val="00FFFF"/>
                </a:solidFill>
              </a:rPr>
              <a:t>n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0</a:t>
            </a:r>
            <a:r>
              <a:rPr lang="en-US" altLang="en-US" sz="2400" baseline="-25000" dirty="0">
                <a:solidFill>
                  <a:srgbClr val="00FFFF"/>
                </a:solidFill>
                <a:latin typeface="Symbol" pitchFamily="18" charset="2"/>
              </a:rPr>
              <a:t>$ </a:t>
            </a:r>
            <a:r>
              <a:rPr lang="en-US" altLang="en-US" sz="2400" dirty="0">
                <a:solidFill>
                  <a:srgbClr val="FFFFFF"/>
                </a:solidFill>
              </a:rPr>
              <a:t>be arbitrary.</a:t>
            </a:r>
            <a:endParaRPr lang="en-US" altLang="en-US" sz="2400" dirty="0">
              <a:solidFill>
                <a:srgbClr val="FFC000"/>
              </a:solidFill>
            </a:endParaRP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solidFill>
                  <a:srgbClr val="FFFFFF"/>
                </a:solidFill>
              </a:rPr>
              <a:t>Need: </a:t>
            </a:r>
            <a:r>
              <a:rPr lang="en-US" altLang="en-US" sz="2400" dirty="0">
                <a:solidFill>
                  <a:srgbClr val="FFC000"/>
                </a:solidFill>
              </a:rPr>
              <a:t> f(</a:t>
            </a:r>
            <a:r>
              <a:rPr lang="en-US" altLang="en-US" sz="2400" dirty="0" err="1">
                <a:solidFill>
                  <a:srgbClr val="FF0000"/>
                </a:solidFill>
              </a:rPr>
              <a:t>n</a:t>
            </a:r>
            <a:r>
              <a:rPr lang="en-US" sz="2400" baseline="-25000" dirty="0" err="1">
                <a:solidFill>
                  <a:srgbClr val="FF0000"/>
                </a:solidFill>
                <a:latin typeface="Symbol" pitchFamily="18" charset="2"/>
              </a:rPr>
              <a:t>v</a:t>
            </a:r>
            <a:r>
              <a:rPr lang="en-US" altLang="en-US" sz="2400" dirty="0">
                <a:solidFill>
                  <a:srgbClr val="FFC000"/>
                </a:solidFill>
              </a:rPr>
              <a:t>) 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= </a:t>
            </a:r>
            <a:r>
              <a:rPr lang="en-US" altLang="en-US" sz="2400" dirty="0">
                <a:solidFill>
                  <a:srgbClr val="FFC000"/>
                </a:solidFill>
              </a:rPr>
              <a:t>3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sz="2400" baseline="-25000" dirty="0">
                <a:solidFill>
                  <a:srgbClr val="FF0000"/>
                </a:solidFill>
                <a:latin typeface="Symbol" pitchFamily="18" charset="2"/>
              </a:rPr>
              <a:t>"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</a:rPr>
              <a:t>+7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sz="2400" baseline="-25000" dirty="0">
                <a:solidFill>
                  <a:srgbClr val="FF0000"/>
                </a:solidFill>
                <a:latin typeface="Symbol" pitchFamily="18" charset="2"/>
              </a:rPr>
              <a:t>"</a:t>
            </a:r>
            <a:r>
              <a:rPr lang="en-US" altLang="en-US" sz="2400" dirty="0">
                <a:solidFill>
                  <a:srgbClr val="FFC000"/>
                </a:solidFill>
              </a:rPr>
              <a:t>+5  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lang="en-US" altLang="en-US" sz="2400" baseline="30000" dirty="0">
              <a:solidFill>
                <a:srgbClr val="FFC000"/>
              </a:solidFill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                         = (</a:t>
            </a:r>
            <a:r>
              <a:rPr lang="en-US" altLang="en-US" sz="2400" dirty="0">
                <a:solidFill>
                  <a:srgbClr val="FFC000"/>
                </a:solidFill>
              </a:rPr>
              <a:t>3+ 7/</a:t>
            </a:r>
            <a:r>
              <a:rPr lang="en-US" altLang="en-US" sz="2400" dirty="0">
                <a:solidFill>
                  <a:srgbClr val="FF0000"/>
                </a:solidFill>
              </a:rPr>
              <a:t>n </a:t>
            </a:r>
            <a:r>
              <a:rPr lang="en-US" altLang="en-US" sz="2400" dirty="0">
                <a:solidFill>
                  <a:srgbClr val="FFC000"/>
                </a:solidFill>
              </a:rPr>
              <a:t>+ 5/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</a:rPr>
              <a:t>) 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  <a:endParaRPr lang="en-US" altLang="en-US" sz="2400" dirty="0">
              <a:solidFill>
                <a:srgbClr val="FFC000"/>
              </a:solidFill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en-US" altLang="en-US" sz="2400" dirty="0">
                <a:solidFill>
                  <a:srgbClr val="FFC000"/>
                </a:solidFill>
              </a:rPr>
              <a:t>                         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(</a:t>
            </a:r>
            <a:r>
              <a:rPr lang="en-US" altLang="en-US" sz="2400" dirty="0">
                <a:solidFill>
                  <a:srgbClr val="FFC000"/>
                </a:solidFill>
              </a:rPr>
              <a:t>3+ 7/</a:t>
            </a:r>
            <a:r>
              <a:rPr lang="en-US" altLang="en-US" sz="2400" dirty="0">
                <a:solidFill>
                  <a:schemeClr val="accent2"/>
                </a:solidFill>
              </a:rPr>
              <a:t>8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>
                <a:solidFill>
                  <a:srgbClr val="FFC000"/>
                </a:solidFill>
              </a:rPr>
              <a:t>+ 5/</a:t>
            </a:r>
            <a:r>
              <a:rPr lang="en-US" altLang="en-US" sz="2400" dirty="0">
                <a:solidFill>
                  <a:schemeClr val="accent2"/>
                </a:solidFill>
              </a:rPr>
              <a:t>8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</a:rPr>
              <a:t>) 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  <a:endParaRPr lang="en-US" altLang="en-US" sz="2400" dirty="0">
              <a:solidFill>
                <a:srgbClr val="FFC000"/>
              </a:solidFill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en-US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                        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≤ 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(          </a:t>
            </a:r>
            <a:r>
              <a:rPr lang="en-US" altLang="en-US" sz="2400" dirty="0">
                <a:solidFill>
                  <a:schemeClr val="accent2"/>
                </a:solidFill>
                <a:sym typeface="Symbol" panose="05050102010706020507" pitchFamily="18" charset="2"/>
              </a:rPr>
              <a:t>4         </a:t>
            </a:r>
            <a:r>
              <a:rPr lang="en-US" altLang="en-US" sz="2400" dirty="0">
                <a:solidFill>
                  <a:srgbClr val="FFC000"/>
                </a:solidFill>
              </a:rPr>
              <a:t>) 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                         </a:t>
            </a:r>
            <a:r>
              <a:rPr lang="en-US" altLang="en-US" sz="2400" dirty="0">
                <a:solidFill>
                  <a:srgbClr val="FFC000"/>
                </a:solidFill>
              </a:rPr>
              <a:t>= </a:t>
            </a:r>
            <a:r>
              <a:rPr lang="en-US" altLang="en-US" sz="2400" dirty="0">
                <a:solidFill>
                  <a:srgbClr val="00FFFF"/>
                </a:solidFill>
              </a:rPr>
              <a:t>c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</a:rPr>
              <a:t>g(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altLang="en-US" sz="2400" dirty="0">
                <a:solidFill>
                  <a:srgbClr val="FFC000"/>
                </a:solidFill>
              </a:rPr>
              <a:t>)</a:t>
            </a:r>
            <a:endParaRPr lang="en-US" altLang="en-US" sz="2400" baseline="30000" dirty="0">
              <a:solidFill>
                <a:srgbClr val="FFC000"/>
              </a:solidFill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en-US" altLang="en-US" sz="2400" dirty="0">
                <a:solidFill>
                  <a:srgbClr val="FFFFFF"/>
                </a:solidFill>
              </a:rPr>
              <a:t>7.   Prover can always win. Hence, the statement is true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en-US" altLang="en-US" sz="2400" dirty="0">
              <a:solidFill>
                <a:srgbClr val="FFFFFF"/>
              </a:solidFill>
            </a:endParaRPr>
          </a:p>
        </p:txBody>
      </p:sp>
      <p:pic>
        <p:nvPicPr>
          <p:cNvPr id="42" name="Picture 41" descr="&lt;strong&gt;Clipart&lt;/strong&gt; - Beautiful Black &lt;strong&gt;Woman&lt;/strong&gt;">
            <a:extLst>
              <a:ext uri="{FF2B5EF4-FFF2-40B4-BE49-F238E27FC236}">
                <a16:creationId xmlns:a16="http://schemas.microsoft.com/office/drawing/2014/main" id="{521D41CF-865E-8631-5FAF-FB04586AFA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3" y="5964296"/>
            <a:ext cx="723850" cy="741304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09E8D585-16AC-8CE9-7A01-2F04996AE1EC}"/>
              </a:ext>
            </a:extLst>
          </p:cNvPr>
          <p:cNvSpPr txBox="1"/>
          <p:nvPr/>
        </p:nvSpPr>
        <p:spPr>
          <a:xfrm>
            <a:off x="381000" y="762000"/>
            <a:ext cx="5257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altLang="en-US" sz="2400" dirty="0">
                <a:solidFill>
                  <a:schemeClr val="tx2"/>
                </a:solidFill>
              </a:rPr>
              <a:t>Def </a:t>
            </a:r>
            <a:r>
              <a:rPr lang="en-US" altLang="en-US" sz="2400" dirty="0">
                <a:solidFill>
                  <a:srgbClr val="FFC000"/>
                </a:solidFill>
              </a:rPr>
              <a:t>f(n) = </a:t>
            </a:r>
            <a:r>
              <a:rPr lang="en-US" altLang="en-US" sz="2400" dirty="0">
                <a:solidFill>
                  <a:srgbClr val="FFC000"/>
                </a:solidFill>
                <a:cs typeface="Times New Roman" pitchFamily="18" charset="0"/>
              </a:rPr>
              <a:t>O(g(n))</a:t>
            </a:r>
            <a:endParaRPr lang="en-CA" altLang="en-US" sz="2400" dirty="0">
              <a:solidFill>
                <a:srgbClr val="FFC000"/>
              </a:solidFill>
              <a:cs typeface="Times New Roman" pitchFamily="18" charset="0"/>
            </a:endParaRPr>
          </a:p>
          <a:p>
            <a:pPr algn="l"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Symbol" pitchFamily="18" charset="2"/>
              </a:rPr>
              <a:t>   $</a:t>
            </a:r>
            <a:r>
              <a:rPr lang="en-US" altLang="en-US" sz="2400" dirty="0">
                <a:solidFill>
                  <a:schemeClr val="accent2"/>
                </a:solidFill>
              </a:rPr>
              <a:t>c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</a:rPr>
              <a:t>,</a:t>
            </a:r>
            <a:r>
              <a:rPr lang="en-US" altLang="en-US" sz="2400" dirty="0">
                <a:solidFill>
                  <a:schemeClr val="accent2"/>
                </a:solidFill>
                <a:latin typeface="Symbol" pitchFamily="18" charset="2"/>
              </a:rPr>
              <a:t>$</a:t>
            </a:r>
            <a:r>
              <a:rPr lang="en-US" altLang="en-US" sz="2400" dirty="0">
                <a:solidFill>
                  <a:schemeClr val="accent2"/>
                </a:solidFill>
              </a:rPr>
              <a:t>n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0</a:t>
            </a:r>
            <a:r>
              <a:rPr lang="en-US" altLang="en-US" sz="2400" dirty="0">
                <a:solidFill>
                  <a:srgbClr val="FFC000"/>
                </a:solidFill>
              </a:rPr>
              <a:t>,</a:t>
            </a:r>
            <a:r>
              <a:rPr lang="en-US" sz="2400" dirty="0">
                <a:solidFill>
                  <a:srgbClr val="FF0000"/>
                </a:solidFill>
                <a:latin typeface="Times New Roman"/>
              </a:rPr>
              <a:t>∀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≥</a:t>
            </a:r>
            <a:r>
              <a:rPr lang="en-US" altLang="en-US" sz="2400" dirty="0">
                <a:solidFill>
                  <a:srgbClr val="00FFFF"/>
                </a:solidFill>
              </a:rPr>
              <a:t>n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0</a:t>
            </a:r>
            <a:r>
              <a:rPr lang="en-US" altLang="en-US" sz="2400" dirty="0">
                <a:solidFill>
                  <a:srgbClr val="FFC000"/>
                </a:solidFill>
              </a:rPr>
              <a:t>, f(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altLang="en-US" sz="2400" dirty="0">
                <a:solidFill>
                  <a:srgbClr val="FFC000"/>
                </a:solidFill>
              </a:rPr>
              <a:t>)</a:t>
            </a:r>
            <a:r>
              <a:rPr lang="el-GR" altLang="en-US" sz="2400" dirty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en-US" altLang="en-US" sz="2400" dirty="0">
                <a:solidFill>
                  <a:srgbClr val="00FFFF"/>
                </a:solidFill>
                <a:latin typeface="+mj-lt"/>
              </a:rPr>
              <a:t>c</a:t>
            </a:r>
            <a:r>
              <a:rPr lang="en-US" altLang="en-US" sz="2400" baseline="-25000" dirty="0">
                <a:solidFill>
                  <a:srgbClr val="00FFFF"/>
                </a:solidFill>
                <a:latin typeface="+mj-lt"/>
              </a:rPr>
              <a:t>2</a:t>
            </a:r>
            <a:r>
              <a:rPr lang="en-US" altLang="en-US" sz="2400" dirty="0">
                <a:solidFill>
                  <a:srgbClr val="FFC000"/>
                </a:solidFill>
                <a:latin typeface="+mj-lt"/>
              </a:rPr>
              <a:t>g(</a:t>
            </a:r>
            <a:r>
              <a:rPr lang="en-US" altLang="en-US" sz="2400" dirty="0">
                <a:solidFill>
                  <a:srgbClr val="FF0000"/>
                </a:solidFill>
                <a:latin typeface="+mj-lt"/>
              </a:rPr>
              <a:t>n</a:t>
            </a:r>
            <a:r>
              <a:rPr lang="en-US" altLang="en-US" sz="2400" dirty="0">
                <a:solidFill>
                  <a:srgbClr val="FFC000"/>
                </a:solidFill>
                <a:latin typeface="+mj-lt"/>
              </a:rPr>
              <a:t>)</a:t>
            </a:r>
            <a:r>
              <a:rPr lang="en-US" altLang="en-US" sz="2400" baseline="30000" dirty="0">
                <a:solidFill>
                  <a:srgbClr val="FFC000"/>
                </a:solidFill>
                <a:latin typeface="+mj-lt"/>
              </a:rPr>
              <a:t> 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F5F9B0D1-F773-9D0F-6F46-8AADF1C023F1}"/>
              </a:ext>
            </a:extLst>
          </p:cNvPr>
          <p:cNvGrpSpPr>
            <a:grpSpLocks/>
          </p:cNvGrpSpPr>
          <p:nvPr/>
        </p:nvGrpSpPr>
        <p:grpSpPr bwMode="auto">
          <a:xfrm>
            <a:off x="6874416" y="3413407"/>
            <a:ext cx="917591" cy="929993"/>
            <a:chOff x="2065" y="1551"/>
            <a:chExt cx="1628" cy="1988"/>
          </a:xfrm>
        </p:grpSpPr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60816C93-60FC-E462-B616-98A33404FB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8" y="1977"/>
              <a:ext cx="331" cy="334"/>
            </a:xfrm>
            <a:custGeom>
              <a:avLst/>
              <a:gdLst>
                <a:gd name="T0" fmla="*/ 255 w 331"/>
                <a:gd name="T1" fmla="*/ 212 h 334"/>
                <a:gd name="T2" fmla="*/ 284 w 331"/>
                <a:gd name="T3" fmla="*/ 141 h 334"/>
                <a:gd name="T4" fmla="*/ 279 w 331"/>
                <a:gd name="T5" fmla="*/ 85 h 334"/>
                <a:gd name="T6" fmla="*/ 270 w 331"/>
                <a:gd name="T7" fmla="*/ 38 h 334"/>
                <a:gd name="T8" fmla="*/ 227 w 331"/>
                <a:gd name="T9" fmla="*/ 5 h 334"/>
                <a:gd name="T10" fmla="*/ 166 w 331"/>
                <a:gd name="T11" fmla="*/ 0 h 334"/>
                <a:gd name="T12" fmla="*/ 118 w 331"/>
                <a:gd name="T13" fmla="*/ 5 h 334"/>
                <a:gd name="T14" fmla="*/ 47 w 331"/>
                <a:gd name="T15" fmla="*/ 47 h 334"/>
                <a:gd name="T16" fmla="*/ 14 w 331"/>
                <a:gd name="T17" fmla="*/ 113 h 334"/>
                <a:gd name="T18" fmla="*/ 0 w 331"/>
                <a:gd name="T19" fmla="*/ 193 h 334"/>
                <a:gd name="T20" fmla="*/ 14 w 331"/>
                <a:gd name="T21" fmla="*/ 282 h 334"/>
                <a:gd name="T22" fmla="*/ 43 w 331"/>
                <a:gd name="T23" fmla="*/ 315 h 334"/>
                <a:gd name="T24" fmla="*/ 95 w 331"/>
                <a:gd name="T25" fmla="*/ 334 h 334"/>
                <a:gd name="T26" fmla="*/ 147 w 331"/>
                <a:gd name="T27" fmla="*/ 329 h 334"/>
                <a:gd name="T28" fmla="*/ 203 w 331"/>
                <a:gd name="T29" fmla="*/ 306 h 334"/>
                <a:gd name="T30" fmla="*/ 241 w 331"/>
                <a:gd name="T31" fmla="*/ 273 h 334"/>
                <a:gd name="T32" fmla="*/ 303 w 331"/>
                <a:gd name="T33" fmla="*/ 325 h 334"/>
                <a:gd name="T34" fmla="*/ 331 w 331"/>
                <a:gd name="T35" fmla="*/ 325 h 334"/>
                <a:gd name="T36" fmla="*/ 331 w 331"/>
                <a:gd name="T37" fmla="*/ 296 h 334"/>
                <a:gd name="T38" fmla="*/ 317 w 331"/>
                <a:gd name="T39" fmla="*/ 273 h 334"/>
                <a:gd name="T40" fmla="*/ 255 w 331"/>
                <a:gd name="T41" fmla="*/ 212 h 3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31"/>
                <a:gd name="T64" fmla="*/ 0 h 334"/>
                <a:gd name="T65" fmla="*/ 331 w 331"/>
                <a:gd name="T66" fmla="*/ 334 h 3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31" h="334">
                  <a:moveTo>
                    <a:pt x="255" y="212"/>
                  </a:moveTo>
                  <a:lnTo>
                    <a:pt x="284" y="141"/>
                  </a:lnTo>
                  <a:lnTo>
                    <a:pt x="279" y="85"/>
                  </a:lnTo>
                  <a:lnTo>
                    <a:pt x="270" y="38"/>
                  </a:lnTo>
                  <a:lnTo>
                    <a:pt x="227" y="5"/>
                  </a:lnTo>
                  <a:lnTo>
                    <a:pt x="166" y="0"/>
                  </a:lnTo>
                  <a:lnTo>
                    <a:pt x="118" y="5"/>
                  </a:lnTo>
                  <a:lnTo>
                    <a:pt x="47" y="47"/>
                  </a:lnTo>
                  <a:lnTo>
                    <a:pt x="14" y="113"/>
                  </a:lnTo>
                  <a:lnTo>
                    <a:pt x="0" y="193"/>
                  </a:lnTo>
                  <a:lnTo>
                    <a:pt x="14" y="282"/>
                  </a:lnTo>
                  <a:lnTo>
                    <a:pt x="43" y="315"/>
                  </a:lnTo>
                  <a:lnTo>
                    <a:pt x="95" y="334"/>
                  </a:lnTo>
                  <a:lnTo>
                    <a:pt x="147" y="329"/>
                  </a:lnTo>
                  <a:lnTo>
                    <a:pt x="203" y="306"/>
                  </a:lnTo>
                  <a:lnTo>
                    <a:pt x="241" y="273"/>
                  </a:lnTo>
                  <a:lnTo>
                    <a:pt x="303" y="325"/>
                  </a:lnTo>
                  <a:lnTo>
                    <a:pt x="331" y="325"/>
                  </a:lnTo>
                  <a:lnTo>
                    <a:pt x="331" y="296"/>
                  </a:lnTo>
                  <a:lnTo>
                    <a:pt x="317" y="273"/>
                  </a:lnTo>
                  <a:lnTo>
                    <a:pt x="255" y="21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39" name="Freeform 31">
              <a:extLst>
                <a:ext uri="{FF2B5EF4-FFF2-40B4-BE49-F238E27FC236}">
                  <a16:creationId xmlns:a16="http://schemas.microsoft.com/office/drawing/2014/main" id="{A99ADDC7-CE23-F8BF-4CB2-CC982A3C507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1" y="1929"/>
              <a:ext cx="303" cy="127"/>
            </a:xfrm>
            <a:custGeom>
              <a:avLst/>
              <a:gdLst>
                <a:gd name="T0" fmla="*/ 234 w 303"/>
                <a:gd name="T1" fmla="*/ 127 h 127"/>
                <a:gd name="T2" fmla="*/ 303 w 303"/>
                <a:gd name="T3" fmla="*/ 117 h 127"/>
                <a:gd name="T4" fmla="*/ 303 w 303"/>
                <a:gd name="T5" fmla="*/ 90 h 127"/>
                <a:gd name="T6" fmla="*/ 223 w 303"/>
                <a:gd name="T7" fmla="*/ 110 h 127"/>
                <a:gd name="T8" fmla="*/ 213 w 303"/>
                <a:gd name="T9" fmla="*/ 100 h 127"/>
                <a:gd name="T10" fmla="*/ 265 w 303"/>
                <a:gd name="T11" fmla="*/ 61 h 127"/>
                <a:gd name="T12" fmla="*/ 246 w 303"/>
                <a:gd name="T13" fmla="*/ 51 h 127"/>
                <a:gd name="T14" fmla="*/ 199 w 303"/>
                <a:gd name="T15" fmla="*/ 81 h 127"/>
                <a:gd name="T16" fmla="*/ 180 w 303"/>
                <a:gd name="T17" fmla="*/ 71 h 127"/>
                <a:gd name="T18" fmla="*/ 253 w 303"/>
                <a:gd name="T19" fmla="*/ 24 h 127"/>
                <a:gd name="T20" fmla="*/ 239 w 303"/>
                <a:gd name="T21" fmla="*/ 0 h 127"/>
                <a:gd name="T22" fmla="*/ 147 w 303"/>
                <a:gd name="T23" fmla="*/ 71 h 127"/>
                <a:gd name="T24" fmla="*/ 85 w 303"/>
                <a:gd name="T25" fmla="*/ 90 h 127"/>
                <a:gd name="T26" fmla="*/ 69 w 303"/>
                <a:gd name="T27" fmla="*/ 66 h 127"/>
                <a:gd name="T28" fmla="*/ 50 w 303"/>
                <a:gd name="T29" fmla="*/ 17 h 127"/>
                <a:gd name="T30" fmla="*/ 28 w 303"/>
                <a:gd name="T31" fmla="*/ 37 h 127"/>
                <a:gd name="T32" fmla="*/ 52 w 303"/>
                <a:gd name="T33" fmla="*/ 85 h 127"/>
                <a:gd name="T34" fmla="*/ 38 w 303"/>
                <a:gd name="T35" fmla="*/ 95 h 127"/>
                <a:gd name="T36" fmla="*/ 14 w 303"/>
                <a:gd name="T37" fmla="*/ 51 h 127"/>
                <a:gd name="T38" fmla="*/ 0 w 303"/>
                <a:gd name="T39" fmla="*/ 76 h 127"/>
                <a:gd name="T40" fmla="*/ 17 w 303"/>
                <a:gd name="T41" fmla="*/ 120 h 127"/>
                <a:gd name="T42" fmla="*/ 133 w 303"/>
                <a:gd name="T43" fmla="*/ 105 h 127"/>
                <a:gd name="T44" fmla="*/ 234 w 303"/>
                <a:gd name="T45" fmla="*/ 127 h 12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03"/>
                <a:gd name="T70" fmla="*/ 0 h 127"/>
                <a:gd name="T71" fmla="*/ 303 w 303"/>
                <a:gd name="T72" fmla="*/ 127 h 12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03" h="127">
                  <a:moveTo>
                    <a:pt x="234" y="127"/>
                  </a:moveTo>
                  <a:lnTo>
                    <a:pt x="303" y="117"/>
                  </a:lnTo>
                  <a:lnTo>
                    <a:pt x="303" y="90"/>
                  </a:lnTo>
                  <a:lnTo>
                    <a:pt x="223" y="110"/>
                  </a:lnTo>
                  <a:lnTo>
                    <a:pt x="213" y="100"/>
                  </a:lnTo>
                  <a:lnTo>
                    <a:pt x="265" y="61"/>
                  </a:lnTo>
                  <a:lnTo>
                    <a:pt x="246" y="51"/>
                  </a:lnTo>
                  <a:lnTo>
                    <a:pt x="199" y="81"/>
                  </a:lnTo>
                  <a:lnTo>
                    <a:pt x="180" y="71"/>
                  </a:lnTo>
                  <a:lnTo>
                    <a:pt x="253" y="24"/>
                  </a:lnTo>
                  <a:lnTo>
                    <a:pt x="239" y="0"/>
                  </a:lnTo>
                  <a:lnTo>
                    <a:pt x="147" y="71"/>
                  </a:lnTo>
                  <a:lnTo>
                    <a:pt x="85" y="90"/>
                  </a:lnTo>
                  <a:lnTo>
                    <a:pt x="69" y="66"/>
                  </a:lnTo>
                  <a:lnTo>
                    <a:pt x="50" y="17"/>
                  </a:lnTo>
                  <a:lnTo>
                    <a:pt x="28" y="37"/>
                  </a:lnTo>
                  <a:lnTo>
                    <a:pt x="52" y="85"/>
                  </a:lnTo>
                  <a:lnTo>
                    <a:pt x="38" y="95"/>
                  </a:lnTo>
                  <a:lnTo>
                    <a:pt x="14" y="51"/>
                  </a:lnTo>
                  <a:lnTo>
                    <a:pt x="0" y="76"/>
                  </a:lnTo>
                  <a:lnTo>
                    <a:pt x="17" y="120"/>
                  </a:lnTo>
                  <a:lnTo>
                    <a:pt x="133" y="105"/>
                  </a:lnTo>
                  <a:lnTo>
                    <a:pt x="234" y="127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40" name="Freeform 32">
              <a:extLst>
                <a:ext uri="{FF2B5EF4-FFF2-40B4-BE49-F238E27FC236}">
                  <a16:creationId xmlns:a16="http://schemas.microsoft.com/office/drawing/2014/main" id="{3C65548F-7599-3372-E689-5B37AD2C221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0" y="1839"/>
              <a:ext cx="518" cy="632"/>
            </a:xfrm>
            <a:custGeom>
              <a:avLst/>
              <a:gdLst>
                <a:gd name="T0" fmla="*/ 14 w 518"/>
                <a:gd name="T1" fmla="*/ 623 h 632"/>
                <a:gd name="T2" fmla="*/ 0 w 518"/>
                <a:gd name="T3" fmla="*/ 595 h 632"/>
                <a:gd name="T4" fmla="*/ 9 w 518"/>
                <a:gd name="T5" fmla="*/ 567 h 632"/>
                <a:gd name="T6" fmla="*/ 42 w 518"/>
                <a:gd name="T7" fmla="*/ 539 h 632"/>
                <a:gd name="T8" fmla="*/ 126 w 518"/>
                <a:gd name="T9" fmla="*/ 525 h 632"/>
                <a:gd name="T10" fmla="*/ 233 w 518"/>
                <a:gd name="T11" fmla="*/ 534 h 632"/>
                <a:gd name="T12" fmla="*/ 369 w 518"/>
                <a:gd name="T13" fmla="*/ 516 h 632"/>
                <a:gd name="T14" fmla="*/ 453 w 518"/>
                <a:gd name="T15" fmla="*/ 474 h 632"/>
                <a:gd name="T16" fmla="*/ 471 w 518"/>
                <a:gd name="T17" fmla="*/ 451 h 632"/>
                <a:gd name="T18" fmla="*/ 457 w 518"/>
                <a:gd name="T19" fmla="*/ 390 h 632"/>
                <a:gd name="T20" fmla="*/ 420 w 518"/>
                <a:gd name="T21" fmla="*/ 256 h 632"/>
                <a:gd name="T22" fmla="*/ 364 w 518"/>
                <a:gd name="T23" fmla="*/ 177 h 632"/>
                <a:gd name="T24" fmla="*/ 327 w 518"/>
                <a:gd name="T25" fmla="*/ 153 h 632"/>
                <a:gd name="T26" fmla="*/ 322 w 518"/>
                <a:gd name="T27" fmla="*/ 130 h 632"/>
                <a:gd name="T28" fmla="*/ 341 w 518"/>
                <a:gd name="T29" fmla="*/ 121 h 632"/>
                <a:gd name="T30" fmla="*/ 355 w 518"/>
                <a:gd name="T31" fmla="*/ 98 h 632"/>
                <a:gd name="T32" fmla="*/ 327 w 518"/>
                <a:gd name="T33" fmla="*/ 65 h 632"/>
                <a:gd name="T34" fmla="*/ 294 w 518"/>
                <a:gd name="T35" fmla="*/ 70 h 632"/>
                <a:gd name="T36" fmla="*/ 275 w 518"/>
                <a:gd name="T37" fmla="*/ 46 h 632"/>
                <a:gd name="T38" fmla="*/ 299 w 518"/>
                <a:gd name="T39" fmla="*/ 14 h 632"/>
                <a:gd name="T40" fmla="*/ 341 w 518"/>
                <a:gd name="T41" fmla="*/ 0 h 632"/>
                <a:gd name="T42" fmla="*/ 392 w 518"/>
                <a:gd name="T43" fmla="*/ 14 h 632"/>
                <a:gd name="T44" fmla="*/ 411 w 518"/>
                <a:gd name="T45" fmla="*/ 60 h 632"/>
                <a:gd name="T46" fmla="*/ 406 w 518"/>
                <a:gd name="T47" fmla="*/ 121 h 632"/>
                <a:gd name="T48" fmla="*/ 373 w 518"/>
                <a:gd name="T49" fmla="*/ 144 h 632"/>
                <a:gd name="T50" fmla="*/ 411 w 518"/>
                <a:gd name="T51" fmla="*/ 181 h 632"/>
                <a:gd name="T52" fmla="*/ 457 w 518"/>
                <a:gd name="T53" fmla="*/ 237 h 632"/>
                <a:gd name="T54" fmla="*/ 485 w 518"/>
                <a:gd name="T55" fmla="*/ 339 h 632"/>
                <a:gd name="T56" fmla="*/ 518 w 518"/>
                <a:gd name="T57" fmla="*/ 455 h 632"/>
                <a:gd name="T58" fmla="*/ 518 w 518"/>
                <a:gd name="T59" fmla="*/ 502 h 632"/>
                <a:gd name="T60" fmla="*/ 504 w 518"/>
                <a:gd name="T61" fmla="*/ 511 h 632"/>
                <a:gd name="T62" fmla="*/ 420 w 518"/>
                <a:gd name="T63" fmla="*/ 548 h 632"/>
                <a:gd name="T64" fmla="*/ 322 w 518"/>
                <a:gd name="T65" fmla="*/ 576 h 632"/>
                <a:gd name="T66" fmla="*/ 154 w 518"/>
                <a:gd name="T67" fmla="*/ 599 h 632"/>
                <a:gd name="T68" fmla="*/ 56 w 518"/>
                <a:gd name="T69" fmla="*/ 632 h 632"/>
                <a:gd name="T70" fmla="*/ 14 w 518"/>
                <a:gd name="T71" fmla="*/ 623 h 63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18"/>
                <a:gd name="T109" fmla="*/ 0 h 632"/>
                <a:gd name="T110" fmla="*/ 518 w 518"/>
                <a:gd name="T111" fmla="*/ 632 h 63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18" h="632">
                  <a:moveTo>
                    <a:pt x="14" y="623"/>
                  </a:moveTo>
                  <a:lnTo>
                    <a:pt x="0" y="595"/>
                  </a:lnTo>
                  <a:lnTo>
                    <a:pt x="9" y="567"/>
                  </a:lnTo>
                  <a:lnTo>
                    <a:pt x="42" y="539"/>
                  </a:lnTo>
                  <a:lnTo>
                    <a:pt x="126" y="525"/>
                  </a:lnTo>
                  <a:lnTo>
                    <a:pt x="233" y="534"/>
                  </a:lnTo>
                  <a:lnTo>
                    <a:pt x="369" y="516"/>
                  </a:lnTo>
                  <a:lnTo>
                    <a:pt x="453" y="474"/>
                  </a:lnTo>
                  <a:lnTo>
                    <a:pt x="471" y="451"/>
                  </a:lnTo>
                  <a:lnTo>
                    <a:pt x="457" y="390"/>
                  </a:lnTo>
                  <a:lnTo>
                    <a:pt x="420" y="256"/>
                  </a:lnTo>
                  <a:lnTo>
                    <a:pt x="364" y="177"/>
                  </a:lnTo>
                  <a:lnTo>
                    <a:pt x="327" y="153"/>
                  </a:lnTo>
                  <a:lnTo>
                    <a:pt x="322" y="130"/>
                  </a:lnTo>
                  <a:lnTo>
                    <a:pt x="341" y="121"/>
                  </a:lnTo>
                  <a:lnTo>
                    <a:pt x="355" y="98"/>
                  </a:lnTo>
                  <a:lnTo>
                    <a:pt x="327" y="65"/>
                  </a:lnTo>
                  <a:lnTo>
                    <a:pt x="294" y="70"/>
                  </a:lnTo>
                  <a:lnTo>
                    <a:pt x="275" y="46"/>
                  </a:lnTo>
                  <a:lnTo>
                    <a:pt x="299" y="14"/>
                  </a:lnTo>
                  <a:lnTo>
                    <a:pt x="341" y="0"/>
                  </a:lnTo>
                  <a:lnTo>
                    <a:pt x="392" y="14"/>
                  </a:lnTo>
                  <a:lnTo>
                    <a:pt x="411" y="60"/>
                  </a:lnTo>
                  <a:lnTo>
                    <a:pt x="406" y="121"/>
                  </a:lnTo>
                  <a:lnTo>
                    <a:pt x="373" y="144"/>
                  </a:lnTo>
                  <a:lnTo>
                    <a:pt x="411" y="181"/>
                  </a:lnTo>
                  <a:lnTo>
                    <a:pt x="457" y="237"/>
                  </a:lnTo>
                  <a:lnTo>
                    <a:pt x="485" y="339"/>
                  </a:lnTo>
                  <a:lnTo>
                    <a:pt x="518" y="455"/>
                  </a:lnTo>
                  <a:lnTo>
                    <a:pt x="518" y="502"/>
                  </a:lnTo>
                  <a:lnTo>
                    <a:pt x="504" y="511"/>
                  </a:lnTo>
                  <a:lnTo>
                    <a:pt x="420" y="548"/>
                  </a:lnTo>
                  <a:lnTo>
                    <a:pt x="322" y="576"/>
                  </a:lnTo>
                  <a:lnTo>
                    <a:pt x="154" y="599"/>
                  </a:lnTo>
                  <a:lnTo>
                    <a:pt x="56" y="632"/>
                  </a:lnTo>
                  <a:lnTo>
                    <a:pt x="14" y="623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44" name="Freeform 33">
              <a:extLst>
                <a:ext uri="{FF2B5EF4-FFF2-40B4-BE49-F238E27FC236}">
                  <a16:creationId xmlns:a16="http://schemas.microsoft.com/office/drawing/2014/main" id="{9F49EFE2-7A5B-A32F-C7A4-88C110D565D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9" y="2046"/>
              <a:ext cx="47" cy="86"/>
            </a:xfrm>
            <a:custGeom>
              <a:avLst/>
              <a:gdLst>
                <a:gd name="T0" fmla="*/ 10 w 47"/>
                <a:gd name="T1" fmla="*/ 32 h 86"/>
                <a:gd name="T2" fmla="*/ 28 w 47"/>
                <a:gd name="T3" fmla="*/ 75 h 86"/>
                <a:gd name="T4" fmla="*/ 35 w 47"/>
                <a:gd name="T5" fmla="*/ 86 h 86"/>
                <a:gd name="T6" fmla="*/ 43 w 47"/>
                <a:gd name="T7" fmla="*/ 85 h 86"/>
                <a:gd name="T8" fmla="*/ 47 w 47"/>
                <a:gd name="T9" fmla="*/ 73 h 86"/>
                <a:gd name="T10" fmla="*/ 1 w 47"/>
                <a:gd name="T11" fmla="*/ 0 h 86"/>
                <a:gd name="T12" fmla="*/ 0 w 47"/>
                <a:gd name="T13" fmla="*/ 15 h 86"/>
                <a:gd name="T14" fmla="*/ 10 w 47"/>
                <a:gd name="T15" fmla="*/ 32 h 8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7"/>
                <a:gd name="T25" fmla="*/ 0 h 86"/>
                <a:gd name="T26" fmla="*/ 47 w 47"/>
                <a:gd name="T27" fmla="*/ 86 h 8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7" h="86">
                  <a:moveTo>
                    <a:pt x="10" y="32"/>
                  </a:moveTo>
                  <a:lnTo>
                    <a:pt x="28" y="75"/>
                  </a:lnTo>
                  <a:lnTo>
                    <a:pt x="35" y="86"/>
                  </a:lnTo>
                  <a:lnTo>
                    <a:pt x="43" y="85"/>
                  </a:lnTo>
                  <a:lnTo>
                    <a:pt x="47" y="73"/>
                  </a:lnTo>
                  <a:lnTo>
                    <a:pt x="1" y="0"/>
                  </a:lnTo>
                  <a:lnTo>
                    <a:pt x="0" y="15"/>
                  </a:lnTo>
                  <a:lnTo>
                    <a:pt x="10" y="3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45" name="Freeform 34">
              <a:extLst>
                <a:ext uri="{FF2B5EF4-FFF2-40B4-BE49-F238E27FC236}">
                  <a16:creationId xmlns:a16="http://schemas.microsoft.com/office/drawing/2014/main" id="{F1492CA1-2FD8-2190-4811-998A409E53E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2" y="1561"/>
              <a:ext cx="551" cy="452"/>
            </a:xfrm>
            <a:custGeom>
              <a:avLst/>
              <a:gdLst>
                <a:gd name="T0" fmla="*/ 93 w 551"/>
                <a:gd name="T1" fmla="*/ 345 h 452"/>
                <a:gd name="T2" fmla="*/ 0 w 551"/>
                <a:gd name="T3" fmla="*/ 373 h 452"/>
                <a:gd name="T4" fmla="*/ 9 w 551"/>
                <a:gd name="T5" fmla="*/ 410 h 452"/>
                <a:gd name="T6" fmla="*/ 140 w 551"/>
                <a:gd name="T7" fmla="*/ 345 h 452"/>
                <a:gd name="T8" fmla="*/ 9 w 551"/>
                <a:gd name="T9" fmla="*/ 429 h 452"/>
                <a:gd name="T10" fmla="*/ 23 w 551"/>
                <a:gd name="T11" fmla="*/ 452 h 452"/>
                <a:gd name="T12" fmla="*/ 121 w 551"/>
                <a:gd name="T13" fmla="*/ 382 h 452"/>
                <a:gd name="T14" fmla="*/ 196 w 551"/>
                <a:gd name="T15" fmla="*/ 345 h 452"/>
                <a:gd name="T16" fmla="*/ 313 w 551"/>
                <a:gd name="T17" fmla="*/ 312 h 452"/>
                <a:gd name="T18" fmla="*/ 434 w 551"/>
                <a:gd name="T19" fmla="*/ 312 h 452"/>
                <a:gd name="T20" fmla="*/ 546 w 551"/>
                <a:gd name="T21" fmla="*/ 308 h 452"/>
                <a:gd name="T22" fmla="*/ 551 w 551"/>
                <a:gd name="T23" fmla="*/ 275 h 452"/>
                <a:gd name="T24" fmla="*/ 430 w 551"/>
                <a:gd name="T25" fmla="*/ 284 h 452"/>
                <a:gd name="T26" fmla="*/ 313 w 551"/>
                <a:gd name="T27" fmla="*/ 294 h 452"/>
                <a:gd name="T28" fmla="*/ 196 w 551"/>
                <a:gd name="T29" fmla="*/ 322 h 452"/>
                <a:gd name="T30" fmla="*/ 177 w 551"/>
                <a:gd name="T31" fmla="*/ 326 h 452"/>
                <a:gd name="T32" fmla="*/ 313 w 551"/>
                <a:gd name="T33" fmla="*/ 261 h 452"/>
                <a:gd name="T34" fmla="*/ 448 w 551"/>
                <a:gd name="T35" fmla="*/ 172 h 452"/>
                <a:gd name="T36" fmla="*/ 453 w 551"/>
                <a:gd name="T37" fmla="*/ 140 h 452"/>
                <a:gd name="T38" fmla="*/ 350 w 551"/>
                <a:gd name="T39" fmla="*/ 210 h 452"/>
                <a:gd name="T40" fmla="*/ 224 w 551"/>
                <a:gd name="T41" fmla="*/ 284 h 452"/>
                <a:gd name="T42" fmla="*/ 168 w 551"/>
                <a:gd name="T43" fmla="*/ 303 h 452"/>
                <a:gd name="T44" fmla="*/ 271 w 551"/>
                <a:gd name="T45" fmla="*/ 224 h 452"/>
                <a:gd name="T46" fmla="*/ 332 w 551"/>
                <a:gd name="T47" fmla="*/ 135 h 452"/>
                <a:gd name="T48" fmla="*/ 360 w 551"/>
                <a:gd name="T49" fmla="*/ 47 h 452"/>
                <a:gd name="T50" fmla="*/ 332 w 551"/>
                <a:gd name="T51" fmla="*/ 0 h 452"/>
                <a:gd name="T52" fmla="*/ 318 w 551"/>
                <a:gd name="T53" fmla="*/ 103 h 452"/>
                <a:gd name="T54" fmla="*/ 266 w 551"/>
                <a:gd name="T55" fmla="*/ 196 h 452"/>
                <a:gd name="T56" fmla="*/ 191 w 551"/>
                <a:gd name="T57" fmla="*/ 256 h 452"/>
                <a:gd name="T58" fmla="*/ 93 w 551"/>
                <a:gd name="T59" fmla="*/ 345 h 45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51"/>
                <a:gd name="T91" fmla="*/ 0 h 452"/>
                <a:gd name="T92" fmla="*/ 551 w 551"/>
                <a:gd name="T93" fmla="*/ 452 h 45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51" h="452">
                  <a:moveTo>
                    <a:pt x="93" y="345"/>
                  </a:moveTo>
                  <a:lnTo>
                    <a:pt x="0" y="373"/>
                  </a:lnTo>
                  <a:lnTo>
                    <a:pt x="9" y="410"/>
                  </a:lnTo>
                  <a:lnTo>
                    <a:pt x="140" y="345"/>
                  </a:lnTo>
                  <a:lnTo>
                    <a:pt x="9" y="429"/>
                  </a:lnTo>
                  <a:lnTo>
                    <a:pt x="23" y="452"/>
                  </a:lnTo>
                  <a:lnTo>
                    <a:pt x="121" y="382"/>
                  </a:lnTo>
                  <a:lnTo>
                    <a:pt x="196" y="345"/>
                  </a:lnTo>
                  <a:lnTo>
                    <a:pt x="313" y="312"/>
                  </a:lnTo>
                  <a:lnTo>
                    <a:pt x="434" y="312"/>
                  </a:lnTo>
                  <a:lnTo>
                    <a:pt x="546" y="308"/>
                  </a:lnTo>
                  <a:lnTo>
                    <a:pt x="551" y="275"/>
                  </a:lnTo>
                  <a:lnTo>
                    <a:pt x="430" y="284"/>
                  </a:lnTo>
                  <a:lnTo>
                    <a:pt x="313" y="294"/>
                  </a:lnTo>
                  <a:lnTo>
                    <a:pt x="196" y="322"/>
                  </a:lnTo>
                  <a:lnTo>
                    <a:pt x="177" y="326"/>
                  </a:lnTo>
                  <a:lnTo>
                    <a:pt x="313" y="261"/>
                  </a:lnTo>
                  <a:lnTo>
                    <a:pt x="448" y="172"/>
                  </a:lnTo>
                  <a:lnTo>
                    <a:pt x="453" y="140"/>
                  </a:lnTo>
                  <a:lnTo>
                    <a:pt x="350" y="210"/>
                  </a:lnTo>
                  <a:lnTo>
                    <a:pt x="224" y="284"/>
                  </a:lnTo>
                  <a:lnTo>
                    <a:pt x="168" y="303"/>
                  </a:lnTo>
                  <a:lnTo>
                    <a:pt x="271" y="224"/>
                  </a:lnTo>
                  <a:lnTo>
                    <a:pt x="332" y="135"/>
                  </a:lnTo>
                  <a:lnTo>
                    <a:pt x="360" y="47"/>
                  </a:lnTo>
                  <a:lnTo>
                    <a:pt x="332" y="0"/>
                  </a:lnTo>
                  <a:lnTo>
                    <a:pt x="318" y="103"/>
                  </a:lnTo>
                  <a:lnTo>
                    <a:pt x="266" y="196"/>
                  </a:lnTo>
                  <a:lnTo>
                    <a:pt x="191" y="256"/>
                  </a:lnTo>
                  <a:lnTo>
                    <a:pt x="93" y="34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46" name="Freeform 35">
              <a:extLst>
                <a:ext uri="{FF2B5EF4-FFF2-40B4-BE49-F238E27FC236}">
                  <a16:creationId xmlns:a16="http://schemas.microsoft.com/office/drawing/2014/main" id="{362AAB5B-5884-4C9E-7326-8474C5DA535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5" y="2056"/>
              <a:ext cx="31" cy="92"/>
            </a:xfrm>
            <a:custGeom>
              <a:avLst/>
              <a:gdLst>
                <a:gd name="T0" fmla="*/ 16 w 31"/>
                <a:gd name="T1" fmla="*/ 32 h 92"/>
                <a:gd name="T2" fmla="*/ 6 w 31"/>
                <a:gd name="T3" fmla="*/ 77 h 92"/>
                <a:gd name="T4" fmla="*/ 0 w 31"/>
                <a:gd name="T5" fmla="*/ 87 h 92"/>
                <a:gd name="T6" fmla="*/ 9 w 31"/>
                <a:gd name="T7" fmla="*/ 92 h 92"/>
                <a:gd name="T8" fmla="*/ 22 w 31"/>
                <a:gd name="T9" fmla="*/ 85 h 92"/>
                <a:gd name="T10" fmla="*/ 31 w 31"/>
                <a:gd name="T11" fmla="*/ 0 h 92"/>
                <a:gd name="T12" fmla="*/ 19 w 31"/>
                <a:gd name="T13" fmla="*/ 12 h 92"/>
                <a:gd name="T14" fmla="*/ 16 w 31"/>
                <a:gd name="T15" fmla="*/ 32 h 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1"/>
                <a:gd name="T25" fmla="*/ 0 h 92"/>
                <a:gd name="T26" fmla="*/ 31 w 31"/>
                <a:gd name="T27" fmla="*/ 92 h 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1" h="92">
                  <a:moveTo>
                    <a:pt x="16" y="32"/>
                  </a:moveTo>
                  <a:lnTo>
                    <a:pt x="6" y="77"/>
                  </a:lnTo>
                  <a:lnTo>
                    <a:pt x="0" y="87"/>
                  </a:lnTo>
                  <a:lnTo>
                    <a:pt x="9" y="92"/>
                  </a:lnTo>
                  <a:lnTo>
                    <a:pt x="22" y="85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84324" name="Freeform 36">
              <a:extLst>
                <a:ext uri="{FF2B5EF4-FFF2-40B4-BE49-F238E27FC236}">
                  <a16:creationId xmlns:a16="http://schemas.microsoft.com/office/drawing/2014/main" id="{88F8A721-02B8-8C46-4357-4C82BEA04B9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8" y="1812"/>
              <a:ext cx="27" cy="92"/>
            </a:xfrm>
            <a:custGeom>
              <a:avLst/>
              <a:gdLst>
                <a:gd name="T0" fmla="*/ 17 w 27"/>
                <a:gd name="T1" fmla="*/ 62 h 92"/>
                <a:gd name="T2" fmla="*/ 7 w 27"/>
                <a:gd name="T3" fmla="*/ 17 h 92"/>
                <a:gd name="T4" fmla="*/ 0 w 27"/>
                <a:gd name="T5" fmla="*/ 5 h 92"/>
                <a:gd name="T6" fmla="*/ 14 w 27"/>
                <a:gd name="T7" fmla="*/ 0 h 92"/>
                <a:gd name="T8" fmla="*/ 27 w 27"/>
                <a:gd name="T9" fmla="*/ 7 h 92"/>
                <a:gd name="T10" fmla="*/ 24 w 27"/>
                <a:gd name="T11" fmla="*/ 92 h 92"/>
                <a:gd name="T12" fmla="*/ 14 w 27"/>
                <a:gd name="T13" fmla="*/ 80 h 92"/>
                <a:gd name="T14" fmla="*/ 17 w 27"/>
                <a:gd name="T15" fmla="*/ 62 h 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7"/>
                <a:gd name="T25" fmla="*/ 0 h 92"/>
                <a:gd name="T26" fmla="*/ 27 w 27"/>
                <a:gd name="T27" fmla="*/ 92 h 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7" h="92">
                  <a:moveTo>
                    <a:pt x="17" y="62"/>
                  </a:moveTo>
                  <a:lnTo>
                    <a:pt x="7" y="17"/>
                  </a:lnTo>
                  <a:lnTo>
                    <a:pt x="0" y="5"/>
                  </a:lnTo>
                  <a:lnTo>
                    <a:pt x="14" y="0"/>
                  </a:lnTo>
                  <a:lnTo>
                    <a:pt x="27" y="7"/>
                  </a:lnTo>
                  <a:lnTo>
                    <a:pt x="24" y="92"/>
                  </a:lnTo>
                  <a:lnTo>
                    <a:pt x="14" y="80"/>
                  </a:lnTo>
                  <a:lnTo>
                    <a:pt x="17" y="6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84325" name="Freeform 37">
              <a:extLst>
                <a:ext uri="{FF2B5EF4-FFF2-40B4-BE49-F238E27FC236}">
                  <a16:creationId xmlns:a16="http://schemas.microsoft.com/office/drawing/2014/main" id="{FB0EF140-EC5B-8A22-BB52-7FE75ECA7BE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8" y="1831"/>
              <a:ext cx="66" cy="73"/>
            </a:xfrm>
            <a:custGeom>
              <a:avLst/>
              <a:gdLst>
                <a:gd name="T0" fmla="*/ 40 w 66"/>
                <a:gd name="T1" fmla="*/ 50 h 73"/>
                <a:gd name="T2" fmla="*/ 8 w 66"/>
                <a:gd name="T3" fmla="*/ 15 h 73"/>
                <a:gd name="T4" fmla="*/ 0 w 66"/>
                <a:gd name="T5" fmla="*/ 8 h 73"/>
                <a:gd name="T6" fmla="*/ 3 w 66"/>
                <a:gd name="T7" fmla="*/ 0 h 73"/>
                <a:gd name="T8" fmla="*/ 18 w 66"/>
                <a:gd name="T9" fmla="*/ 3 h 73"/>
                <a:gd name="T10" fmla="*/ 66 w 66"/>
                <a:gd name="T11" fmla="*/ 73 h 73"/>
                <a:gd name="T12" fmla="*/ 53 w 66"/>
                <a:gd name="T13" fmla="*/ 68 h 73"/>
                <a:gd name="T14" fmla="*/ 40 w 66"/>
                <a:gd name="T15" fmla="*/ 50 h 7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6"/>
                <a:gd name="T25" fmla="*/ 0 h 73"/>
                <a:gd name="T26" fmla="*/ 66 w 66"/>
                <a:gd name="T27" fmla="*/ 73 h 7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6" h="73">
                  <a:moveTo>
                    <a:pt x="40" y="50"/>
                  </a:moveTo>
                  <a:lnTo>
                    <a:pt x="8" y="15"/>
                  </a:lnTo>
                  <a:lnTo>
                    <a:pt x="0" y="8"/>
                  </a:lnTo>
                  <a:lnTo>
                    <a:pt x="3" y="0"/>
                  </a:lnTo>
                  <a:lnTo>
                    <a:pt x="18" y="3"/>
                  </a:lnTo>
                  <a:lnTo>
                    <a:pt x="66" y="73"/>
                  </a:lnTo>
                  <a:lnTo>
                    <a:pt x="53" y="68"/>
                  </a:lnTo>
                  <a:lnTo>
                    <a:pt x="40" y="5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84326" name="Freeform 38">
              <a:extLst>
                <a:ext uri="{FF2B5EF4-FFF2-40B4-BE49-F238E27FC236}">
                  <a16:creationId xmlns:a16="http://schemas.microsoft.com/office/drawing/2014/main" id="{3C162F00-D65E-43F0-8223-E039A074CE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0" y="1819"/>
              <a:ext cx="421" cy="670"/>
            </a:xfrm>
            <a:custGeom>
              <a:avLst/>
              <a:gdLst>
                <a:gd name="T0" fmla="*/ 64 w 421"/>
                <a:gd name="T1" fmla="*/ 299 h 670"/>
                <a:gd name="T2" fmla="*/ 191 w 421"/>
                <a:gd name="T3" fmla="*/ 378 h 670"/>
                <a:gd name="T4" fmla="*/ 308 w 421"/>
                <a:gd name="T5" fmla="*/ 468 h 670"/>
                <a:gd name="T6" fmla="*/ 393 w 421"/>
                <a:gd name="T7" fmla="*/ 563 h 670"/>
                <a:gd name="T8" fmla="*/ 421 w 421"/>
                <a:gd name="T9" fmla="*/ 607 h 670"/>
                <a:gd name="T10" fmla="*/ 414 w 421"/>
                <a:gd name="T11" fmla="*/ 649 h 670"/>
                <a:gd name="T12" fmla="*/ 386 w 421"/>
                <a:gd name="T13" fmla="*/ 670 h 670"/>
                <a:gd name="T14" fmla="*/ 332 w 421"/>
                <a:gd name="T15" fmla="*/ 670 h 670"/>
                <a:gd name="T16" fmla="*/ 294 w 421"/>
                <a:gd name="T17" fmla="*/ 591 h 670"/>
                <a:gd name="T18" fmla="*/ 233 w 421"/>
                <a:gd name="T19" fmla="*/ 503 h 670"/>
                <a:gd name="T20" fmla="*/ 148 w 421"/>
                <a:gd name="T21" fmla="*/ 427 h 670"/>
                <a:gd name="T22" fmla="*/ 61 w 421"/>
                <a:gd name="T23" fmla="*/ 348 h 670"/>
                <a:gd name="T24" fmla="*/ 5 w 421"/>
                <a:gd name="T25" fmla="*/ 313 h 670"/>
                <a:gd name="T26" fmla="*/ 0 w 421"/>
                <a:gd name="T27" fmla="*/ 287 h 670"/>
                <a:gd name="T28" fmla="*/ 28 w 421"/>
                <a:gd name="T29" fmla="*/ 230 h 670"/>
                <a:gd name="T30" fmla="*/ 96 w 421"/>
                <a:gd name="T31" fmla="*/ 155 h 670"/>
                <a:gd name="T32" fmla="*/ 202 w 421"/>
                <a:gd name="T33" fmla="*/ 104 h 670"/>
                <a:gd name="T34" fmla="*/ 289 w 421"/>
                <a:gd name="T35" fmla="*/ 83 h 670"/>
                <a:gd name="T36" fmla="*/ 289 w 421"/>
                <a:gd name="T37" fmla="*/ 37 h 670"/>
                <a:gd name="T38" fmla="*/ 346 w 421"/>
                <a:gd name="T39" fmla="*/ 0 h 670"/>
                <a:gd name="T40" fmla="*/ 395 w 421"/>
                <a:gd name="T41" fmla="*/ 0 h 670"/>
                <a:gd name="T42" fmla="*/ 402 w 421"/>
                <a:gd name="T43" fmla="*/ 21 h 670"/>
                <a:gd name="T44" fmla="*/ 381 w 421"/>
                <a:gd name="T45" fmla="*/ 42 h 670"/>
                <a:gd name="T46" fmla="*/ 346 w 421"/>
                <a:gd name="T47" fmla="*/ 42 h 670"/>
                <a:gd name="T48" fmla="*/ 332 w 421"/>
                <a:gd name="T49" fmla="*/ 72 h 670"/>
                <a:gd name="T50" fmla="*/ 329 w 421"/>
                <a:gd name="T51" fmla="*/ 121 h 670"/>
                <a:gd name="T52" fmla="*/ 303 w 421"/>
                <a:gd name="T53" fmla="*/ 121 h 670"/>
                <a:gd name="T54" fmla="*/ 273 w 421"/>
                <a:gd name="T55" fmla="*/ 118 h 670"/>
                <a:gd name="T56" fmla="*/ 202 w 421"/>
                <a:gd name="T57" fmla="*/ 141 h 670"/>
                <a:gd name="T58" fmla="*/ 132 w 421"/>
                <a:gd name="T59" fmla="*/ 183 h 670"/>
                <a:gd name="T60" fmla="*/ 82 w 421"/>
                <a:gd name="T61" fmla="*/ 239 h 670"/>
                <a:gd name="T62" fmla="*/ 64 w 421"/>
                <a:gd name="T63" fmla="*/ 299 h 67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21"/>
                <a:gd name="T97" fmla="*/ 0 h 670"/>
                <a:gd name="T98" fmla="*/ 421 w 421"/>
                <a:gd name="T99" fmla="*/ 670 h 67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21" h="670">
                  <a:moveTo>
                    <a:pt x="64" y="299"/>
                  </a:moveTo>
                  <a:lnTo>
                    <a:pt x="191" y="378"/>
                  </a:lnTo>
                  <a:lnTo>
                    <a:pt x="308" y="468"/>
                  </a:lnTo>
                  <a:lnTo>
                    <a:pt x="393" y="563"/>
                  </a:lnTo>
                  <a:lnTo>
                    <a:pt x="421" y="607"/>
                  </a:lnTo>
                  <a:lnTo>
                    <a:pt x="414" y="649"/>
                  </a:lnTo>
                  <a:lnTo>
                    <a:pt x="386" y="670"/>
                  </a:lnTo>
                  <a:lnTo>
                    <a:pt x="332" y="670"/>
                  </a:lnTo>
                  <a:lnTo>
                    <a:pt x="294" y="591"/>
                  </a:lnTo>
                  <a:lnTo>
                    <a:pt x="233" y="503"/>
                  </a:lnTo>
                  <a:lnTo>
                    <a:pt x="148" y="427"/>
                  </a:lnTo>
                  <a:lnTo>
                    <a:pt x="61" y="348"/>
                  </a:lnTo>
                  <a:lnTo>
                    <a:pt x="5" y="313"/>
                  </a:lnTo>
                  <a:lnTo>
                    <a:pt x="0" y="287"/>
                  </a:lnTo>
                  <a:lnTo>
                    <a:pt x="28" y="230"/>
                  </a:lnTo>
                  <a:lnTo>
                    <a:pt x="96" y="155"/>
                  </a:lnTo>
                  <a:lnTo>
                    <a:pt x="202" y="104"/>
                  </a:lnTo>
                  <a:lnTo>
                    <a:pt x="289" y="83"/>
                  </a:lnTo>
                  <a:lnTo>
                    <a:pt x="289" y="37"/>
                  </a:lnTo>
                  <a:lnTo>
                    <a:pt x="346" y="0"/>
                  </a:lnTo>
                  <a:lnTo>
                    <a:pt x="395" y="0"/>
                  </a:lnTo>
                  <a:lnTo>
                    <a:pt x="402" y="21"/>
                  </a:lnTo>
                  <a:lnTo>
                    <a:pt x="381" y="42"/>
                  </a:lnTo>
                  <a:lnTo>
                    <a:pt x="346" y="42"/>
                  </a:lnTo>
                  <a:lnTo>
                    <a:pt x="332" y="72"/>
                  </a:lnTo>
                  <a:lnTo>
                    <a:pt x="329" y="121"/>
                  </a:lnTo>
                  <a:lnTo>
                    <a:pt x="303" y="121"/>
                  </a:lnTo>
                  <a:lnTo>
                    <a:pt x="273" y="118"/>
                  </a:lnTo>
                  <a:lnTo>
                    <a:pt x="202" y="141"/>
                  </a:lnTo>
                  <a:lnTo>
                    <a:pt x="132" y="183"/>
                  </a:lnTo>
                  <a:lnTo>
                    <a:pt x="82" y="239"/>
                  </a:lnTo>
                  <a:lnTo>
                    <a:pt x="64" y="29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84327" name="Freeform 39">
              <a:extLst>
                <a:ext uri="{FF2B5EF4-FFF2-40B4-BE49-F238E27FC236}">
                  <a16:creationId xmlns:a16="http://schemas.microsoft.com/office/drawing/2014/main" id="{317712D3-8A6C-1645-90F9-100364ACF9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0" y="1551"/>
              <a:ext cx="346" cy="396"/>
            </a:xfrm>
            <a:custGeom>
              <a:avLst/>
              <a:gdLst>
                <a:gd name="T0" fmla="*/ 292 w 346"/>
                <a:gd name="T1" fmla="*/ 288 h 396"/>
                <a:gd name="T2" fmla="*/ 346 w 346"/>
                <a:gd name="T3" fmla="*/ 340 h 396"/>
                <a:gd name="T4" fmla="*/ 334 w 346"/>
                <a:gd name="T5" fmla="*/ 359 h 396"/>
                <a:gd name="T6" fmla="*/ 278 w 346"/>
                <a:gd name="T7" fmla="*/ 312 h 396"/>
                <a:gd name="T8" fmla="*/ 271 w 346"/>
                <a:gd name="T9" fmla="*/ 316 h 396"/>
                <a:gd name="T10" fmla="*/ 318 w 346"/>
                <a:gd name="T11" fmla="*/ 375 h 396"/>
                <a:gd name="T12" fmla="*/ 304 w 346"/>
                <a:gd name="T13" fmla="*/ 396 h 396"/>
                <a:gd name="T14" fmla="*/ 254 w 346"/>
                <a:gd name="T15" fmla="*/ 333 h 396"/>
                <a:gd name="T16" fmla="*/ 214 w 346"/>
                <a:gd name="T17" fmla="*/ 309 h 396"/>
                <a:gd name="T18" fmla="*/ 108 w 346"/>
                <a:gd name="T19" fmla="*/ 260 h 396"/>
                <a:gd name="T20" fmla="*/ 52 w 346"/>
                <a:gd name="T21" fmla="*/ 246 h 396"/>
                <a:gd name="T22" fmla="*/ 49 w 346"/>
                <a:gd name="T23" fmla="*/ 218 h 396"/>
                <a:gd name="T24" fmla="*/ 141 w 346"/>
                <a:gd name="T25" fmla="*/ 241 h 396"/>
                <a:gd name="T26" fmla="*/ 221 w 346"/>
                <a:gd name="T27" fmla="*/ 281 h 396"/>
                <a:gd name="T28" fmla="*/ 247 w 346"/>
                <a:gd name="T29" fmla="*/ 302 h 396"/>
                <a:gd name="T30" fmla="*/ 179 w 346"/>
                <a:gd name="T31" fmla="*/ 232 h 396"/>
                <a:gd name="T32" fmla="*/ 64 w 346"/>
                <a:gd name="T33" fmla="*/ 162 h 396"/>
                <a:gd name="T34" fmla="*/ 0 w 346"/>
                <a:gd name="T35" fmla="*/ 129 h 396"/>
                <a:gd name="T36" fmla="*/ 7 w 346"/>
                <a:gd name="T37" fmla="*/ 108 h 396"/>
                <a:gd name="T38" fmla="*/ 56 w 346"/>
                <a:gd name="T39" fmla="*/ 129 h 396"/>
                <a:gd name="T40" fmla="*/ 148 w 346"/>
                <a:gd name="T41" fmla="*/ 183 h 396"/>
                <a:gd name="T42" fmla="*/ 219 w 346"/>
                <a:gd name="T43" fmla="*/ 232 h 396"/>
                <a:gd name="T44" fmla="*/ 268 w 346"/>
                <a:gd name="T45" fmla="*/ 284 h 396"/>
                <a:gd name="T46" fmla="*/ 193 w 346"/>
                <a:gd name="T47" fmla="*/ 176 h 396"/>
                <a:gd name="T48" fmla="*/ 141 w 346"/>
                <a:gd name="T49" fmla="*/ 84 h 396"/>
                <a:gd name="T50" fmla="*/ 122 w 346"/>
                <a:gd name="T51" fmla="*/ 0 h 396"/>
                <a:gd name="T52" fmla="*/ 148 w 346"/>
                <a:gd name="T53" fmla="*/ 0 h 396"/>
                <a:gd name="T54" fmla="*/ 165 w 346"/>
                <a:gd name="T55" fmla="*/ 73 h 396"/>
                <a:gd name="T56" fmla="*/ 226 w 346"/>
                <a:gd name="T57" fmla="*/ 178 h 396"/>
                <a:gd name="T58" fmla="*/ 268 w 346"/>
                <a:gd name="T59" fmla="*/ 246 h 396"/>
                <a:gd name="T60" fmla="*/ 292 w 346"/>
                <a:gd name="T61" fmla="*/ 288 h 39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46"/>
                <a:gd name="T94" fmla="*/ 0 h 396"/>
                <a:gd name="T95" fmla="*/ 346 w 346"/>
                <a:gd name="T96" fmla="*/ 396 h 39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46" h="396">
                  <a:moveTo>
                    <a:pt x="292" y="288"/>
                  </a:moveTo>
                  <a:lnTo>
                    <a:pt x="346" y="340"/>
                  </a:lnTo>
                  <a:lnTo>
                    <a:pt x="334" y="359"/>
                  </a:lnTo>
                  <a:lnTo>
                    <a:pt x="278" y="312"/>
                  </a:lnTo>
                  <a:lnTo>
                    <a:pt x="271" y="316"/>
                  </a:lnTo>
                  <a:lnTo>
                    <a:pt x="318" y="375"/>
                  </a:lnTo>
                  <a:lnTo>
                    <a:pt x="304" y="396"/>
                  </a:lnTo>
                  <a:lnTo>
                    <a:pt x="254" y="333"/>
                  </a:lnTo>
                  <a:lnTo>
                    <a:pt x="214" y="309"/>
                  </a:lnTo>
                  <a:lnTo>
                    <a:pt x="108" y="260"/>
                  </a:lnTo>
                  <a:lnTo>
                    <a:pt x="52" y="246"/>
                  </a:lnTo>
                  <a:lnTo>
                    <a:pt x="49" y="218"/>
                  </a:lnTo>
                  <a:lnTo>
                    <a:pt x="141" y="241"/>
                  </a:lnTo>
                  <a:lnTo>
                    <a:pt x="221" y="281"/>
                  </a:lnTo>
                  <a:lnTo>
                    <a:pt x="247" y="302"/>
                  </a:lnTo>
                  <a:lnTo>
                    <a:pt x="179" y="232"/>
                  </a:lnTo>
                  <a:lnTo>
                    <a:pt x="64" y="162"/>
                  </a:lnTo>
                  <a:lnTo>
                    <a:pt x="0" y="129"/>
                  </a:lnTo>
                  <a:lnTo>
                    <a:pt x="7" y="108"/>
                  </a:lnTo>
                  <a:lnTo>
                    <a:pt x="56" y="129"/>
                  </a:lnTo>
                  <a:lnTo>
                    <a:pt x="148" y="183"/>
                  </a:lnTo>
                  <a:lnTo>
                    <a:pt x="219" y="232"/>
                  </a:lnTo>
                  <a:lnTo>
                    <a:pt x="268" y="284"/>
                  </a:lnTo>
                  <a:lnTo>
                    <a:pt x="193" y="176"/>
                  </a:lnTo>
                  <a:lnTo>
                    <a:pt x="141" y="84"/>
                  </a:lnTo>
                  <a:lnTo>
                    <a:pt x="122" y="0"/>
                  </a:lnTo>
                  <a:lnTo>
                    <a:pt x="148" y="0"/>
                  </a:lnTo>
                  <a:lnTo>
                    <a:pt x="165" y="73"/>
                  </a:lnTo>
                  <a:lnTo>
                    <a:pt x="226" y="178"/>
                  </a:lnTo>
                  <a:lnTo>
                    <a:pt x="268" y="246"/>
                  </a:lnTo>
                  <a:lnTo>
                    <a:pt x="292" y="28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84328" name="Freeform 40">
              <a:extLst>
                <a:ext uri="{FF2B5EF4-FFF2-40B4-BE49-F238E27FC236}">
                  <a16:creationId xmlns:a16="http://schemas.microsoft.com/office/drawing/2014/main" id="{FEBC2954-4BFB-1632-60BE-A2D0901E4E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0" y="1821"/>
              <a:ext cx="67" cy="75"/>
            </a:xfrm>
            <a:custGeom>
              <a:avLst/>
              <a:gdLst>
                <a:gd name="T0" fmla="*/ 21 w 67"/>
                <a:gd name="T1" fmla="*/ 52 h 75"/>
                <a:gd name="T2" fmla="*/ 49 w 67"/>
                <a:gd name="T3" fmla="*/ 16 h 75"/>
                <a:gd name="T4" fmla="*/ 54 w 67"/>
                <a:gd name="T5" fmla="*/ 0 h 75"/>
                <a:gd name="T6" fmla="*/ 64 w 67"/>
                <a:gd name="T7" fmla="*/ 5 h 75"/>
                <a:gd name="T8" fmla="*/ 67 w 67"/>
                <a:gd name="T9" fmla="*/ 18 h 75"/>
                <a:gd name="T10" fmla="*/ 0 w 67"/>
                <a:gd name="T11" fmla="*/ 75 h 75"/>
                <a:gd name="T12" fmla="*/ 5 w 67"/>
                <a:gd name="T13" fmla="*/ 59 h 75"/>
                <a:gd name="T14" fmla="*/ 21 w 67"/>
                <a:gd name="T15" fmla="*/ 52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7"/>
                <a:gd name="T25" fmla="*/ 0 h 75"/>
                <a:gd name="T26" fmla="*/ 67 w 67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7" h="75">
                  <a:moveTo>
                    <a:pt x="21" y="52"/>
                  </a:moveTo>
                  <a:lnTo>
                    <a:pt x="49" y="16"/>
                  </a:lnTo>
                  <a:lnTo>
                    <a:pt x="54" y="0"/>
                  </a:lnTo>
                  <a:lnTo>
                    <a:pt x="64" y="5"/>
                  </a:lnTo>
                  <a:lnTo>
                    <a:pt x="67" y="18"/>
                  </a:lnTo>
                  <a:lnTo>
                    <a:pt x="0" y="75"/>
                  </a:lnTo>
                  <a:lnTo>
                    <a:pt x="5" y="59"/>
                  </a:lnTo>
                  <a:lnTo>
                    <a:pt x="21" y="5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84329" name="Freeform 41">
              <a:extLst>
                <a:ext uri="{FF2B5EF4-FFF2-40B4-BE49-F238E27FC236}">
                  <a16:creationId xmlns:a16="http://schemas.microsoft.com/office/drawing/2014/main" id="{A7258D19-9125-FE1A-0781-F75628607D8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7" y="1782"/>
              <a:ext cx="41" cy="89"/>
            </a:xfrm>
            <a:custGeom>
              <a:avLst/>
              <a:gdLst>
                <a:gd name="T0" fmla="*/ 15 w 41"/>
                <a:gd name="T1" fmla="*/ 59 h 89"/>
                <a:gd name="T2" fmla="*/ 21 w 41"/>
                <a:gd name="T3" fmla="*/ 17 h 89"/>
                <a:gd name="T4" fmla="*/ 18 w 41"/>
                <a:gd name="T5" fmla="*/ 2 h 89"/>
                <a:gd name="T6" fmla="*/ 32 w 41"/>
                <a:gd name="T7" fmla="*/ 0 h 89"/>
                <a:gd name="T8" fmla="*/ 41 w 41"/>
                <a:gd name="T9" fmla="*/ 12 h 89"/>
                <a:gd name="T10" fmla="*/ 6 w 41"/>
                <a:gd name="T11" fmla="*/ 89 h 89"/>
                <a:gd name="T12" fmla="*/ 0 w 41"/>
                <a:gd name="T13" fmla="*/ 74 h 89"/>
                <a:gd name="T14" fmla="*/ 15 w 41"/>
                <a:gd name="T15" fmla="*/ 59 h 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1"/>
                <a:gd name="T25" fmla="*/ 0 h 89"/>
                <a:gd name="T26" fmla="*/ 41 w 41"/>
                <a:gd name="T27" fmla="*/ 89 h 8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1" h="89">
                  <a:moveTo>
                    <a:pt x="15" y="59"/>
                  </a:moveTo>
                  <a:lnTo>
                    <a:pt x="21" y="17"/>
                  </a:lnTo>
                  <a:lnTo>
                    <a:pt x="18" y="2"/>
                  </a:lnTo>
                  <a:lnTo>
                    <a:pt x="32" y="0"/>
                  </a:lnTo>
                  <a:lnTo>
                    <a:pt x="41" y="12"/>
                  </a:lnTo>
                  <a:lnTo>
                    <a:pt x="6" y="89"/>
                  </a:lnTo>
                  <a:lnTo>
                    <a:pt x="0" y="74"/>
                  </a:lnTo>
                  <a:lnTo>
                    <a:pt x="15" y="5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84330" name="Freeform 42">
              <a:extLst>
                <a:ext uri="{FF2B5EF4-FFF2-40B4-BE49-F238E27FC236}">
                  <a16:creationId xmlns:a16="http://schemas.microsoft.com/office/drawing/2014/main" id="{7C24A2CC-1C4F-4184-6A0F-C6438253FCF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6" y="1960"/>
              <a:ext cx="80" cy="66"/>
            </a:xfrm>
            <a:custGeom>
              <a:avLst/>
              <a:gdLst>
                <a:gd name="T0" fmla="*/ 49 w 80"/>
                <a:gd name="T1" fmla="*/ 18 h 66"/>
                <a:gd name="T2" fmla="*/ 8 w 80"/>
                <a:gd name="T3" fmla="*/ 48 h 66"/>
                <a:gd name="T4" fmla="*/ 0 w 80"/>
                <a:gd name="T5" fmla="*/ 55 h 66"/>
                <a:gd name="T6" fmla="*/ 3 w 80"/>
                <a:gd name="T7" fmla="*/ 63 h 66"/>
                <a:gd name="T8" fmla="*/ 15 w 80"/>
                <a:gd name="T9" fmla="*/ 66 h 66"/>
                <a:gd name="T10" fmla="*/ 80 w 80"/>
                <a:gd name="T11" fmla="*/ 0 h 66"/>
                <a:gd name="T12" fmla="*/ 65 w 80"/>
                <a:gd name="T13" fmla="*/ 5 h 66"/>
                <a:gd name="T14" fmla="*/ 49 w 80"/>
                <a:gd name="T15" fmla="*/ 18 h 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0"/>
                <a:gd name="T25" fmla="*/ 0 h 66"/>
                <a:gd name="T26" fmla="*/ 80 w 80"/>
                <a:gd name="T27" fmla="*/ 66 h 6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0" h="66">
                  <a:moveTo>
                    <a:pt x="49" y="18"/>
                  </a:moveTo>
                  <a:lnTo>
                    <a:pt x="8" y="48"/>
                  </a:lnTo>
                  <a:lnTo>
                    <a:pt x="0" y="55"/>
                  </a:lnTo>
                  <a:lnTo>
                    <a:pt x="3" y="63"/>
                  </a:lnTo>
                  <a:lnTo>
                    <a:pt x="15" y="66"/>
                  </a:lnTo>
                  <a:lnTo>
                    <a:pt x="80" y="0"/>
                  </a:lnTo>
                  <a:lnTo>
                    <a:pt x="65" y="5"/>
                  </a:lnTo>
                  <a:lnTo>
                    <a:pt x="49" y="1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84331" name="Freeform 43">
              <a:extLst>
                <a:ext uri="{FF2B5EF4-FFF2-40B4-BE49-F238E27FC236}">
                  <a16:creationId xmlns:a16="http://schemas.microsoft.com/office/drawing/2014/main" id="{FBE58E7A-7773-C442-3FA5-73221CB45A8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9" y="1989"/>
              <a:ext cx="81" cy="75"/>
            </a:xfrm>
            <a:custGeom>
              <a:avLst/>
              <a:gdLst>
                <a:gd name="T0" fmla="*/ 52 w 81"/>
                <a:gd name="T1" fmla="*/ 24 h 75"/>
                <a:gd name="T2" fmla="*/ 7 w 81"/>
                <a:gd name="T3" fmla="*/ 63 h 75"/>
                <a:gd name="T4" fmla="*/ 0 w 81"/>
                <a:gd name="T5" fmla="*/ 70 h 75"/>
                <a:gd name="T6" fmla="*/ 7 w 81"/>
                <a:gd name="T7" fmla="*/ 75 h 75"/>
                <a:gd name="T8" fmla="*/ 22 w 81"/>
                <a:gd name="T9" fmla="*/ 75 h 75"/>
                <a:gd name="T10" fmla="*/ 81 w 81"/>
                <a:gd name="T11" fmla="*/ 0 h 75"/>
                <a:gd name="T12" fmla="*/ 66 w 81"/>
                <a:gd name="T13" fmla="*/ 7 h 75"/>
                <a:gd name="T14" fmla="*/ 52 w 81"/>
                <a:gd name="T15" fmla="*/ 24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1"/>
                <a:gd name="T25" fmla="*/ 0 h 75"/>
                <a:gd name="T26" fmla="*/ 81 w 81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1" h="75">
                  <a:moveTo>
                    <a:pt x="52" y="24"/>
                  </a:moveTo>
                  <a:lnTo>
                    <a:pt x="7" y="63"/>
                  </a:lnTo>
                  <a:lnTo>
                    <a:pt x="0" y="70"/>
                  </a:lnTo>
                  <a:lnTo>
                    <a:pt x="7" y="75"/>
                  </a:lnTo>
                  <a:lnTo>
                    <a:pt x="22" y="75"/>
                  </a:lnTo>
                  <a:lnTo>
                    <a:pt x="81" y="0"/>
                  </a:lnTo>
                  <a:lnTo>
                    <a:pt x="66" y="7"/>
                  </a:lnTo>
                  <a:lnTo>
                    <a:pt x="52" y="2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84332" name="Freeform 44">
              <a:extLst>
                <a:ext uri="{FF2B5EF4-FFF2-40B4-BE49-F238E27FC236}">
                  <a16:creationId xmlns:a16="http://schemas.microsoft.com/office/drawing/2014/main" id="{49189E3A-638E-21B9-704C-B686533568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7" y="2366"/>
              <a:ext cx="325" cy="574"/>
            </a:xfrm>
            <a:custGeom>
              <a:avLst/>
              <a:gdLst>
                <a:gd name="T0" fmla="*/ 24 w 325"/>
                <a:gd name="T1" fmla="*/ 219 h 574"/>
                <a:gd name="T2" fmla="*/ 57 w 325"/>
                <a:gd name="T3" fmla="*/ 131 h 574"/>
                <a:gd name="T4" fmla="*/ 118 w 325"/>
                <a:gd name="T5" fmla="*/ 61 h 574"/>
                <a:gd name="T6" fmla="*/ 179 w 325"/>
                <a:gd name="T7" fmla="*/ 14 h 574"/>
                <a:gd name="T8" fmla="*/ 231 w 325"/>
                <a:gd name="T9" fmla="*/ 0 h 574"/>
                <a:gd name="T10" fmla="*/ 283 w 325"/>
                <a:gd name="T11" fmla="*/ 0 h 574"/>
                <a:gd name="T12" fmla="*/ 311 w 325"/>
                <a:gd name="T13" fmla="*/ 23 h 574"/>
                <a:gd name="T14" fmla="*/ 325 w 325"/>
                <a:gd name="T15" fmla="*/ 61 h 574"/>
                <a:gd name="T16" fmla="*/ 320 w 325"/>
                <a:gd name="T17" fmla="*/ 126 h 574"/>
                <a:gd name="T18" fmla="*/ 278 w 325"/>
                <a:gd name="T19" fmla="*/ 187 h 574"/>
                <a:gd name="T20" fmla="*/ 250 w 325"/>
                <a:gd name="T21" fmla="*/ 219 h 574"/>
                <a:gd name="T22" fmla="*/ 221 w 325"/>
                <a:gd name="T23" fmla="*/ 266 h 574"/>
                <a:gd name="T24" fmla="*/ 217 w 325"/>
                <a:gd name="T25" fmla="*/ 322 h 574"/>
                <a:gd name="T26" fmla="*/ 236 w 325"/>
                <a:gd name="T27" fmla="*/ 387 h 574"/>
                <a:gd name="T28" fmla="*/ 245 w 325"/>
                <a:gd name="T29" fmla="*/ 481 h 574"/>
                <a:gd name="T30" fmla="*/ 226 w 325"/>
                <a:gd name="T31" fmla="*/ 541 h 574"/>
                <a:gd name="T32" fmla="*/ 174 w 325"/>
                <a:gd name="T33" fmla="*/ 574 h 574"/>
                <a:gd name="T34" fmla="*/ 113 w 325"/>
                <a:gd name="T35" fmla="*/ 574 h 574"/>
                <a:gd name="T36" fmla="*/ 57 w 325"/>
                <a:gd name="T37" fmla="*/ 555 h 574"/>
                <a:gd name="T38" fmla="*/ 24 w 325"/>
                <a:gd name="T39" fmla="*/ 499 h 574"/>
                <a:gd name="T40" fmla="*/ 0 w 325"/>
                <a:gd name="T41" fmla="*/ 415 h 574"/>
                <a:gd name="T42" fmla="*/ 0 w 325"/>
                <a:gd name="T43" fmla="*/ 313 h 574"/>
                <a:gd name="T44" fmla="*/ 9 w 325"/>
                <a:gd name="T45" fmla="*/ 252 h 574"/>
                <a:gd name="T46" fmla="*/ 33 w 325"/>
                <a:gd name="T47" fmla="*/ 187 h 574"/>
                <a:gd name="T48" fmla="*/ 52 w 325"/>
                <a:gd name="T49" fmla="*/ 140 h 574"/>
                <a:gd name="T50" fmla="*/ 24 w 325"/>
                <a:gd name="T51" fmla="*/ 219 h 57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25"/>
                <a:gd name="T79" fmla="*/ 0 h 574"/>
                <a:gd name="T80" fmla="*/ 325 w 325"/>
                <a:gd name="T81" fmla="*/ 574 h 57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25" h="574">
                  <a:moveTo>
                    <a:pt x="24" y="219"/>
                  </a:moveTo>
                  <a:lnTo>
                    <a:pt x="57" y="131"/>
                  </a:lnTo>
                  <a:lnTo>
                    <a:pt x="118" y="61"/>
                  </a:lnTo>
                  <a:lnTo>
                    <a:pt x="179" y="14"/>
                  </a:lnTo>
                  <a:lnTo>
                    <a:pt x="231" y="0"/>
                  </a:lnTo>
                  <a:lnTo>
                    <a:pt x="283" y="0"/>
                  </a:lnTo>
                  <a:lnTo>
                    <a:pt x="311" y="23"/>
                  </a:lnTo>
                  <a:lnTo>
                    <a:pt x="325" y="61"/>
                  </a:lnTo>
                  <a:lnTo>
                    <a:pt x="320" y="126"/>
                  </a:lnTo>
                  <a:lnTo>
                    <a:pt x="278" y="187"/>
                  </a:lnTo>
                  <a:lnTo>
                    <a:pt x="250" y="219"/>
                  </a:lnTo>
                  <a:lnTo>
                    <a:pt x="221" y="266"/>
                  </a:lnTo>
                  <a:lnTo>
                    <a:pt x="217" y="322"/>
                  </a:lnTo>
                  <a:lnTo>
                    <a:pt x="236" y="387"/>
                  </a:lnTo>
                  <a:lnTo>
                    <a:pt x="245" y="481"/>
                  </a:lnTo>
                  <a:lnTo>
                    <a:pt x="226" y="541"/>
                  </a:lnTo>
                  <a:lnTo>
                    <a:pt x="174" y="574"/>
                  </a:lnTo>
                  <a:lnTo>
                    <a:pt x="113" y="574"/>
                  </a:lnTo>
                  <a:lnTo>
                    <a:pt x="57" y="555"/>
                  </a:lnTo>
                  <a:lnTo>
                    <a:pt x="24" y="499"/>
                  </a:lnTo>
                  <a:lnTo>
                    <a:pt x="0" y="415"/>
                  </a:lnTo>
                  <a:lnTo>
                    <a:pt x="0" y="313"/>
                  </a:lnTo>
                  <a:lnTo>
                    <a:pt x="9" y="252"/>
                  </a:lnTo>
                  <a:lnTo>
                    <a:pt x="33" y="187"/>
                  </a:lnTo>
                  <a:lnTo>
                    <a:pt x="52" y="140"/>
                  </a:lnTo>
                  <a:lnTo>
                    <a:pt x="24" y="21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84333" name="Freeform 45">
              <a:extLst>
                <a:ext uri="{FF2B5EF4-FFF2-40B4-BE49-F238E27FC236}">
                  <a16:creationId xmlns:a16="http://schemas.microsoft.com/office/drawing/2014/main" id="{5C65F8F5-FE2C-F0A1-5EA7-7036B67AD6F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8" y="2861"/>
              <a:ext cx="366" cy="678"/>
            </a:xfrm>
            <a:custGeom>
              <a:avLst/>
              <a:gdLst>
                <a:gd name="T0" fmla="*/ 156 w 366"/>
                <a:gd name="T1" fmla="*/ 9 h 678"/>
                <a:gd name="T2" fmla="*/ 184 w 366"/>
                <a:gd name="T3" fmla="*/ 0 h 678"/>
                <a:gd name="T4" fmla="*/ 234 w 366"/>
                <a:gd name="T5" fmla="*/ 23 h 678"/>
                <a:gd name="T6" fmla="*/ 307 w 366"/>
                <a:gd name="T7" fmla="*/ 128 h 678"/>
                <a:gd name="T8" fmla="*/ 361 w 366"/>
                <a:gd name="T9" fmla="*/ 218 h 678"/>
                <a:gd name="T10" fmla="*/ 366 w 366"/>
                <a:gd name="T11" fmla="*/ 267 h 678"/>
                <a:gd name="T12" fmla="*/ 335 w 366"/>
                <a:gd name="T13" fmla="*/ 327 h 678"/>
                <a:gd name="T14" fmla="*/ 269 w 366"/>
                <a:gd name="T15" fmla="*/ 381 h 678"/>
                <a:gd name="T16" fmla="*/ 165 w 366"/>
                <a:gd name="T17" fmla="*/ 439 h 678"/>
                <a:gd name="T18" fmla="*/ 92 w 366"/>
                <a:gd name="T19" fmla="*/ 485 h 678"/>
                <a:gd name="T20" fmla="*/ 73 w 366"/>
                <a:gd name="T21" fmla="*/ 515 h 678"/>
                <a:gd name="T22" fmla="*/ 97 w 366"/>
                <a:gd name="T23" fmla="*/ 527 h 678"/>
                <a:gd name="T24" fmla="*/ 172 w 366"/>
                <a:gd name="T25" fmla="*/ 571 h 678"/>
                <a:gd name="T26" fmla="*/ 217 w 366"/>
                <a:gd name="T27" fmla="*/ 641 h 678"/>
                <a:gd name="T28" fmla="*/ 208 w 366"/>
                <a:gd name="T29" fmla="*/ 657 h 678"/>
                <a:gd name="T30" fmla="*/ 172 w 366"/>
                <a:gd name="T31" fmla="*/ 678 h 678"/>
                <a:gd name="T32" fmla="*/ 130 w 366"/>
                <a:gd name="T33" fmla="*/ 678 h 678"/>
                <a:gd name="T34" fmla="*/ 125 w 366"/>
                <a:gd name="T35" fmla="*/ 618 h 678"/>
                <a:gd name="T36" fmla="*/ 94 w 366"/>
                <a:gd name="T37" fmla="*/ 583 h 678"/>
                <a:gd name="T38" fmla="*/ 40 w 366"/>
                <a:gd name="T39" fmla="*/ 546 h 678"/>
                <a:gd name="T40" fmla="*/ 0 w 366"/>
                <a:gd name="T41" fmla="*/ 539 h 678"/>
                <a:gd name="T42" fmla="*/ 2 w 366"/>
                <a:gd name="T43" fmla="*/ 506 h 678"/>
                <a:gd name="T44" fmla="*/ 38 w 366"/>
                <a:gd name="T45" fmla="*/ 478 h 678"/>
                <a:gd name="T46" fmla="*/ 128 w 366"/>
                <a:gd name="T47" fmla="*/ 423 h 678"/>
                <a:gd name="T48" fmla="*/ 231 w 366"/>
                <a:gd name="T49" fmla="*/ 367 h 678"/>
                <a:gd name="T50" fmla="*/ 293 w 366"/>
                <a:gd name="T51" fmla="*/ 302 h 678"/>
                <a:gd name="T52" fmla="*/ 312 w 366"/>
                <a:gd name="T53" fmla="*/ 267 h 678"/>
                <a:gd name="T54" fmla="*/ 312 w 366"/>
                <a:gd name="T55" fmla="*/ 235 h 678"/>
                <a:gd name="T56" fmla="*/ 286 w 366"/>
                <a:gd name="T57" fmla="*/ 174 h 678"/>
                <a:gd name="T58" fmla="*/ 191 w 366"/>
                <a:gd name="T59" fmla="*/ 93 h 678"/>
                <a:gd name="T60" fmla="*/ 132 w 366"/>
                <a:gd name="T61" fmla="*/ 53 h 678"/>
                <a:gd name="T62" fmla="*/ 156 w 366"/>
                <a:gd name="T63" fmla="*/ 9 h 67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66"/>
                <a:gd name="T97" fmla="*/ 0 h 678"/>
                <a:gd name="T98" fmla="*/ 366 w 366"/>
                <a:gd name="T99" fmla="*/ 678 h 67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66" h="678">
                  <a:moveTo>
                    <a:pt x="156" y="9"/>
                  </a:moveTo>
                  <a:lnTo>
                    <a:pt x="184" y="0"/>
                  </a:lnTo>
                  <a:lnTo>
                    <a:pt x="234" y="23"/>
                  </a:lnTo>
                  <a:lnTo>
                    <a:pt x="307" y="128"/>
                  </a:lnTo>
                  <a:lnTo>
                    <a:pt x="361" y="218"/>
                  </a:lnTo>
                  <a:lnTo>
                    <a:pt x="366" y="267"/>
                  </a:lnTo>
                  <a:lnTo>
                    <a:pt x="335" y="327"/>
                  </a:lnTo>
                  <a:lnTo>
                    <a:pt x="269" y="381"/>
                  </a:lnTo>
                  <a:lnTo>
                    <a:pt x="165" y="439"/>
                  </a:lnTo>
                  <a:lnTo>
                    <a:pt x="92" y="485"/>
                  </a:lnTo>
                  <a:lnTo>
                    <a:pt x="73" y="515"/>
                  </a:lnTo>
                  <a:lnTo>
                    <a:pt x="97" y="527"/>
                  </a:lnTo>
                  <a:lnTo>
                    <a:pt x="172" y="571"/>
                  </a:lnTo>
                  <a:lnTo>
                    <a:pt x="217" y="641"/>
                  </a:lnTo>
                  <a:lnTo>
                    <a:pt x="208" y="657"/>
                  </a:lnTo>
                  <a:lnTo>
                    <a:pt x="172" y="678"/>
                  </a:lnTo>
                  <a:lnTo>
                    <a:pt x="130" y="678"/>
                  </a:lnTo>
                  <a:lnTo>
                    <a:pt x="125" y="618"/>
                  </a:lnTo>
                  <a:lnTo>
                    <a:pt x="94" y="583"/>
                  </a:lnTo>
                  <a:lnTo>
                    <a:pt x="40" y="546"/>
                  </a:lnTo>
                  <a:lnTo>
                    <a:pt x="0" y="539"/>
                  </a:lnTo>
                  <a:lnTo>
                    <a:pt x="2" y="506"/>
                  </a:lnTo>
                  <a:lnTo>
                    <a:pt x="38" y="478"/>
                  </a:lnTo>
                  <a:lnTo>
                    <a:pt x="128" y="423"/>
                  </a:lnTo>
                  <a:lnTo>
                    <a:pt x="231" y="367"/>
                  </a:lnTo>
                  <a:lnTo>
                    <a:pt x="293" y="302"/>
                  </a:lnTo>
                  <a:lnTo>
                    <a:pt x="312" y="267"/>
                  </a:lnTo>
                  <a:lnTo>
                    <a:pt x="312" y="235"/>
                  </a:lnTo>
                  <a:lnTo>
                    <a:pt x="286" y="174"/>
                  </a:lnTo>
                  <a:lnTo>
                    <a:pt x="191" y="93"/>
                  </a:lnTo>
                  <a:lnTo>
                    <a:pt x="132" y="53"/>
                  </a:lnTo>
                  <a:lnTo>
                    <a:pt x="156" y="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84334" name="Freeform 46">
              <a:extLst>
                <a:ext uri="{FF2B5EF4-FFF2-40B4-BE49-F238E27FC236}">
                  <a16:creationId xmlns:a16="http://schemas.microsoft.com/office/drawing/2014/main" id="{52920C83-B83D-A4A0-6C17-D341A71945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5" y="2761"/>
              <a:ext cx="694" cy="361"/>
            </a:xfrm>
            <a:custGeom>
              <a:avLst/>
              <a:gdLst>
                <a:gd name="T0" fmla="*/ 508 w 694"/>
                <a:gd name="T1" fmla="*/ 23 h 361"/>
                <a:gd name="T2" fmla="*/ 601 w 694"/>
                <a:gd name="T3" fmla="*/ 0 h 361"/>
                <a:gd name="T4" fmla="*/ 694 w 694"/>
                <a:gd name="T5" fmla="*/ 28 h 361"/>
                <a:gd name="T6" fmla="*/ 694 w 694"/>
                <a:gd name="T7" fmla="*/ 70 h 361"/>
                <a:gd name="T8" fmla="*/ 657 w 694"/>
                <a:gd name="T9" fmla="*/ 98 h 361"/>
                <a:gd name="T10" fmla="*/ 582 w 694"/>
                <a:gd name="T11" fmla="*/ 98 h 361"/>
                <a:gd name="T12" fmla="*/ 461 w 694"/>
                <a:gd name="T13" fmla="*/ 94 h 361"/>
                <a:gd name="T14" fmla="*/ 391 w 694"/>
                <a:gd name="T15" fmla="*/ 94 h 361"/>
                <a:gd name="T16" fmla="*/ 377 w 694"/>
                <a:gd name="T17" fmla="*/ 113 h 361"/>
                <a:gd name="T18" fmla="*/ 363 w 694"/>
                <a:gd name="T19" fmla="*/ 216 h 361"/>
                <a:gd name="T20" fmla="*/ 303 w 694"/>
                <a:gd name="T21" fmla="*/ 309 h 361"/>
                <a:gd name="T22" fmla="*/ 200 w 694"/>
                <a:gd name="T23" fmla="*/ 347 h 361"/>
                <a:gd name="T24" fmla="*/ 172 w 694"/>
                <a:gd name="T25" fmla="*/ 361 h 361"/>
                <a:gd name="T26" fmla="*/ 135 w 694"/>
                <a:gd name="T27" fmla="*/ 352 h 361"/>
                <a:gd name="T28" fmla="*/ 84 w 694"/>
                <a:gd name="T29" fmla="*/ 272 h 361"/>
                <a:gd name="T30" fmla="*/ 5 w 694"/>
                <a:gd name="T31" fmla="*/ 225 h 361"/>
                <a:gd name="T32" fmla="*/ 0 w 694"/>
                <a:gd name="T33" fmla="*/ 206 h 361"/>
                <a:gd name="T34" fmla="*/ 56 w 694"/>
                <a:gd name="T35" fmla="*/ 155 h 361"/>
                <a:gd name="T36" fmla="*/ 98 w 694"/>
                <a:gd name="T37" fmla="*/ 183 h 361"/>
                <a:gd name="T38" fmla="*/ 140 w 694"/>
                <a:gd name="T39" fmla="*/ 272 h 361"/>
                <a:gd name="T40" fmla="*/ 158 w 694"/>
                <a:gd name="T41" fmla="*/ 328 h 361"/>
                <a:gd name="T42" fmla="*/ 247 w 694"/>
                <a:gd name="T43" fmla="*/ 291 h 361"/>
                <a:gd name="T44" fmla="*/ 303 w 694"/>
                <a:gd name="T45" fmla="*/ 230 h 361"/>
                <a:gd name="T46" fmla="*/ 326 w 694"/>
                <a:gd name="T47" fmla="*/ 155 h 361"/>
                <a:gd name="T48" fmla="*/ 349 w 694"/>
                <a:gd name="T49" fmla="*/ 42 h 361"/>
                <a:gd name="T50" fmla="*/ 396 w 694"/>
                <a:gd name="T51" fmla="*/ 33 h 361"/>
                <a:gd name="T52" fmla="*/ 508 w 694"/>
                <a:gd name="T53" fmla="*/ 23 h 361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94"/>
                <a:gd name="T82" fmla="*/ 0 h 361"/>
                <a:gd name="T83" fmla="*/ 694 w 694"/>
                <a:gd name="T84" fmla="*/ 361 h 361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94" h="361">
                  <a:moveTo>
                    <a:pt x="508" y="23"/>
                  </a:moveTo>
                  <a:lnTo>
                    <a:pt x="601" y="0"/>
                  </a:lnTo>
                  <a:lnTo>
                    <a:pt x="694" y="28"/>
                  </a:lnTo>
                  <a:lnTo>
                    <a:pt x="694" y="70"/>
                  </a:lnTo>
                  <a:lnTo>
                    <a:pt x="657" y="98"/>
                  </a:lnTo>
                  <a:lnTo>
                    <a:pt x="582" y="98"/>
                  </a:lnTo>
                  <a:lnTo>
                    <a:pt x="461" y="94"/>
                  </a:lnTo>
                  <a:lnTo>
                    <a:pt x="391" y="94"/>
                  </a:lnTo>
                  <a:lnTo>
                    <a:pt x="377" y="113"/>
                  </a:lnTo>
                  <a:lnTo>
                    <a:pt x="363" y="216"/>
                  </a:lnTo>
                  <a:lnTo>
                    <a:pt x="303" y="309"/>
                  </a:lnTo>
                  <a:lnTo>
                    <a:pt x="200" y="347"/>
                  </a:lnTo>
                  <a:lnTo>
                    <a:pt x="172" y="361"/>
                  </a:lnTo>
                  <a:lnTo>
                    <a:pt x="135" y="352"/>
                  </a:lnTo>
                  <a:lnTo>
                    <a:pt x="84" y="272"/>
                  </a:lnTo>
                  <a:lnTo>
                    <a:pt x="5" y="225"/>
                  </a:lnTo>
                  <a:lnTo>
                    <a:pt x="0" y="206"/>
                  </a:lnTo>
                  <a:lnTo>
                    <a:pt x="56" y="155"/>
                  </a:lnTo>
                  <a:lnTo>
                    <a:pt x="98" y="183"/>
                  </a:lnTo>
                  <a:lnTo>
                    <a:pt x="140" y="272"/>
                  </a:lnTo>
                  <a:lnTo>
                    <a:pt x="158" y="328"/>
                  </a:lnTo>
                  <a:lnTo>
                    <a:pt x="247" y="291"/>
                  </a:lnTo>
                  <a:lnTo>
                    <a:pt x="303" y="230"/>
                  </a:lnTo>
                  <a:lnTo>
                    <a:pt x="326" y="155"/>
                  </a:lnTo>
                  <a:lnTo>
                    <a:pt x="349" y="42"/>
                  </a:lnTo>
                  <a:lnTo>
                    <a:pt x="396" y="33"/>
                  </a:lnTo>
                  <a:lnTo>
                    <a:pt x="508" y="23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</p:grpSp>
      <p:sp>
        <p:nvSpPr>
          <p:cNvPr id="184335" name="AutoShape 35">
            <a:extLst>
              <a:ext uri="{FF2B5EF4-FFF2-40B4-BE49-F238E27FC236}">
                <a16:creationId xmlns:a16="http://schemas.microsoft.com/office/drawing/2014/main" id="{5FF05459-427D-0A73-AEE8-B6E0818EC7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2834125"/>
            <a:ext cx="3037047" cy="543602"/>
          </a:xfrm>
          <a:prstGeom prst="wedgeRoundRectCallout">
            <a:avLst>
              <a:gd name="adj1" fmla="val 36088"/>
              <a:gd name="adj2" fmla="val 75060"/>
              <a:gd name="adj3" fmla="val 16667"/>
            </a:avLst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685800" eaLnBrk="1" fontAlgn="auto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en-US" sz="2400" dirty="0">
                <a:solidFill>
                  <a:srgbClr val="FFFFFF"/>
                </a:solidFill>
              </a:rPr>
              <a:t>Can we do this easier?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566B40C-C3C2-9B32-1978-CD2846C35E3D}"/>
              </a:ext>
            </a:extLst>
          </p:cNvPr>
          <p:cNvSpPr txBox="1"/>
          <p:nvPr/>
        </p:nvSpPr>
        <p:spPr>
          <a:xfrm>
            <a:off x="2616195" y="2504440"/>
            <a:ext cx="4294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en-US" sz="2400" dirty="0">
                <a:solidFill>
                  <a:schemeClr val="accent2"/>
                </a:solidFill>
              </a:rPr>
              <a:t>4</a:t>
            </a:r>
            <a:endParaRPr lang="en-CA" sz="24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6A0D6C8-313A-5BD7-530B-650EA336553A}"/>
              </a:ext>
            </a:extLst>
          </p:cNvPr>
          <p:cNvSpPr txBox="1"/>
          <p:nvPr/>
        </p:nvSpPr>
        <p:spPr>
          <a:xfrm>
            <a:off x="2618508" y="2847250"/>
            <a:ext cx="4294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chemeClr val="accent2"/>
                </a:solidFill>
              </a:rPr>
              <a:t>8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1192924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4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4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4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4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FEA5240-6252-54CE-9E2D-819E78496B77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703263"/>
            <a:ext cx="6324600" cy="3106693"/>
            <a:chOff x="838200" y="703560"/>
            <a:chExt cx="6324600" cy="3106396"/>
          </a:xfrm>
        </p:grpSpPr>
        <p:sp>
          <p:nvSpPr>
            <p:cNvPr id="3" name="Rectangle 5">
              <a:extLst>
                <a:ext uri="{FF2B5EF4-FFF2-40B4-BE49-F238E27FC236}">
                  <a16:creationId xmlns:a16="http://schemas.microsoft.com/office/drawing/2014/main" id="{B8D8B636-D2D8-5203-CF8F-4906C640BA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2200" y="703560"/>
              <a:ext cx="4800600" cy="27384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4" name="Text Box 6">
              <a:extLst>
                <a:ext uri="{FF2B5EF4-FFF2-40B4-BE49-F238E27FC236}">
                  <a16:creationId xmlns:a16="http://schemas.microsoft.com/office/drawing/2014/main" id="{FB0C858E-B47C-71DA-9C9A-3AAD361AEF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4330" y="3348335"/>
              <a:ext cx="338554" cy="461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n</a:t>
              </a:r>
            </a:p>
          </p:txBody>
        </p:sp>
        <p:sp>
          <p:nvSpPr>
            <p:cNvPr id="5" name="Text Box 7">
              <a:extLst>
                <a:ext uri="{FF2B5EF4-FFF2-40B4-BE49-F238E27FC236}">
                  <a16:creationId xmlns:a16="http://schemas.microsoft.com/office/drawing/2014/main" id="{056CBCEF-A2F2-5FA3-F203-DA6628D9BE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8200" y="1341735"/>
              <a:ext cx="1752600" cy="8309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Growth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f(n)</a:t>
              </a:r>
            </a:p>
          </p:txBody>
        </p:sp>
      </p:grpSp>
      <p:sp>
        <p:nvSpPr>
          <p:cNvPr id="6" name="Rectangle 2">
            <a:extLst>
              <a:ext uri="{FF2B5EF4-FFF2-40B4-BE49-F238E27FC236}">
                <a16:creationId xmlns:a16="http://schemas.microsoft.com/office/drawing/2014/main" id="{F53FC314-403C-7B3E-7EDA-F8809B9BFE70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76200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/>
                <a:ea typeface="+mj-ea"/>
                <a:cs typeface="+mj-cs"/>
              </a:rPr>
              <a:t>Growth Rates</a:t>
            </a:r>
            <a:endParaRPr kumimoji="0" lang="en-CA" altLang="en-US" sz="36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52" name="Text Box 37">
            <a:extLst>
              <a:ext uri="{FF2B5EF4-FFF2-40B4-BE49-F238E27FC236}">
                <a16:creationId xmlns:a16="http://schemas.microsoft.com/office/drawing/2014/main" id="{1F1C55E8-9917-78E6-2CC4-372F8C3A5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272" y="3745232"/>
            <a:ext cx="741572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Linear: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A function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f(n)=cn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is said to be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Symbol" pitchFamily="18" charset="2"/>
                <a:ea typeface="+mn-ea"/>
                <a:cs typeface="Arial" pitchFamily="34" charset="0"/>
              </a:rPr>
              <a:t>Q(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Arial" pitchFamily="34" charset="0"/>
              </a:rPr>
              <a:t>n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</a:t>
            </a:r>
            <a:b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</a:b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          if it is a constant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times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  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80688D5-173F-B6EF-BCA6-36F65EB49A2B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990600"/>
            <a:ext cx="5146105" cy="2479675"/>
            <a:chOff x="2362200" y="990600"/>
            <a:chExt cx="5146105" cy="2479675"/>
          </a:xfrm>
        </p:grpSpPr>
        <p:sp>
          <p:nvSpPr>
            <p:cNvPr id="15" name="Line 8">
              <a:extLst>
                <a:ext uri="{FF2B5EF4-FFF2-40B4-BE49-F238E27FC236}">
                  <a16:creationId xmlns:a16="http://schemas.microsoft.com/office/drawing/2014/main" id="{86389761-7A90-C923-86FE-76E469A3CF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62200" y="1341438"/>
              <a:ext cx="4800600" cy="2128837"/>
            </a:xfrm>
            <a:prstGeom prst="line">
              <a:avLst/>
            </a:prstGeom>
            <a:noFill/>
            <a:ln w="38100">
              <a:solidFill>
                <a:srgbClr val="00C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000" b="0" i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5" name="Text Box 10">
              <a:extLst>
                <a:ext uri="{FF2B5EF4-FFF2-40B4-BE49-F238E27FC236}">
                  <a16:creationId xmlns:a16="http://schemas.microsoft.com/office/drawing/2014/main" id="{1025C874-0107-76B8-1A11-71C4C2D492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05466" y="990600"/>
              <a:ext cx="10028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274320" rIns="274320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½n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480F99E0-E0F6-4ACF-1B48-4B03317A46CC}"/>
              </a:ext>
            </a:extLst>
          </p:cNvPr>
          <p:cNvGrpSpPr>
            <a:grpSpLocks/>
          </p:cNvGrpSpPr>
          <p:nvPr/>
        </p:nvGrpSpPr>
        <p:grpSpPr bwMode="auto">
          <a:xfrm>
            <a:off x="2355274" y="685800"/>
            <a:ext cx="1453396" cy="2784475"/>
            <a:chOff x="2362200" y="685800"/>
            <a:chExt cx="1453396" cy="2784475"/>
          </a:xfrm>
        </p:grpSpPr>
        <p:sp>
          <p:nvSpPr>
            <p:cNvPr id="27" name="Line 8">
              <a:extLst>
                <a:ext uri="{FF2B5EF4-FFF2-40B4-BE49-F238E27FC236}">
                  <a16:creationId xmlns:a16="http://schemas.microsoft.com/office/drawing/2014/main" id="{5FB7B8A2-4C79-742F-F7F3-57A8384909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62200" y="914400"/>
              <a:ext cx="1226126" cy="2555875"/>
            </a:xfrm>
            <a:prstGeom prst="line">
              <a:avLst/>
            </a:prstGeom>
            <a:noFill/>
            <a:ln w="38100">
              <a:solidFill>
                <a:srgbClr val="00C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8" name="Text Box 10">
              <a:extLst>
                <a:ext uri="{FF2B5EF4-FFF2-40B4-BE49-F238E27FC236}">
                  <a16:creationId xmlns:a16="http://schemas.microsoft.com/office/drawing/2014/main" id="{80C957D9-01C2-683A-B768-31C7A55EA9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02526" y="685800"/>
              <a:ext cx="91307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274320" rIns="274320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2n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057CD3E6-65E8-3831-39F9-105E30F61150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979751"/>
            <a:ext cx="2247900" cy="2479675"/>
            <a:chOff x="2362200" y="990600"/>
            <a:chExt cx="4876800" cy="2479675"/>
          </a:xfrm>
        </p:grpSpPr>
        <p:sp>
          <p:nvSpPr>
            <p:cNvPr id="30" name="Line 8">
              <a:extLst>
                <a:ext uri="{FF2B5EF4-FFF2-40B4-BE49-F238E27FC236}">
                  <a16:creationId xmlns:a16="http://schemas.microsoft.com/office/drawing/2014/main" id="{3FE1C7F4-E2E2-F6AA-8195-44F59D8BCE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62200" y="1341438"/>
              <a:ext cx="4800600" cy="2128837"/>
            </a:xfrm>
            <a:prstGeom prst="line">
              <a:avLst/>
            </a:prstGeom>
            <a:noFill/>
            <a:ln w="38100">
              <a:solidFill>
                <a:srgbClr val="00C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000" b="0" i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1" name="Text Box 10">
              <a:extLst>
                <a:ext uri="{FF2B5EF4-FFF2-40B4-BE49-F238E27FC236}">
                  <a16:creationId xmlns:a16="http://schemas.microsoft.com/office/drawing/2014/main" id="{029655E5-A1BC-E9E1-8F60-7991929805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05466" y="990600"/>
              <a:ext cx="733534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274320" rIns="274320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9526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Proofs</a:t>
            </a:r>
            <a:endParaRPr lang="en-CA" altLang="en-US" dirty="0">
              <a:cs typeface="Times New Roman" pitchFamily="18" charset="0"/>
            </a:endParaRPr>
          </a:p>
        </p:txBody>
      </p:sp>
      <p:sp>
        <p:nvSpPr>
          <p:cNvPr id="34" name="AutoShape 8">
            <a:extLst>
              <a:ext uri="{FF2B5EF4-FFF2-40B4-BE49-F238E27FC236}">
                <a16:creationId xmlns:a16="http://schemas.microsoft.com/office/drawing/2014/main" id="{78302430-6396-46AC-D7EE-89893F614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601" y="1752600"/>
            <a:ext cx="7951599" cy="4953000"/>
          </a:xfrm>
          <a:prstGeom prst="wedgeRectCallout">
            <a:avLst>
              <a:gd name="adj1" fmla="val -53911"/>
              <a:gd name="adj2" fmla="val 31279"/>
            </a:avLst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2400" dirty="0">
                <a:solidFill>
                  <a:srgbClr val="FFFF00"/>
                </a:solidFill>
              </a:rPr>
              <a:t>Proving </a:t>
            </a:r>
            <a:r>
              <a:rPr lang="en-US" altLang="en-US" sz="2400" dirty="0">
                <a:solidFill>
                  <a:srgbClr val="FFC000"/>
                </a:solidFill>
              </a:rPr>
              <a:t>3n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</a:rPr>
              <a:t>+7n+5 = O</a:t>
            </a:r>
            <a:r>
              <a:rPr lang="en-US" altLang="en-US" sz="2400" dirty="0">
                <a:solidFill>
                  <a:srgbClr val="FFC000"/>
                </a:solidFill>
                <a:cs typeface="Times New Roman" pitchFamily="18" charset="0"/>
              </a:rPr>
              <a:t>(</a:t>
            </a:r>
            <a:r>
              <a:rPr lang="en-US" altLang="en-US" sz="2400" dirty="0">
                <a:solidFill>
                  <a:srgbClr val="FFC000"/>
                </a:solidFill>
              </a:rPr>
              <a:t>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  <a:cs typeface="Times New Roman" pitchFamily="18" charset="0"/>
              </a:rPr>
              <a:t>)</a:t>
            </a:r>
            <a:endParaRPr lang="en-US" altLang="en-US" sz="2400" dirty="0">
              <a:solidFill>
                <a:srgbClr val="FFC000"/>
              </a:solidFill>
            </a:endParaRPr>
          </a:p>
          <a:p>
            <a:pPr marL="457200" lvl="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solidFill>
                  <a:srgbClr val="FFFFFF"/>
                </a:solidFill>
              </a:rPr>
              <a:t>Need: </a:t>
            </a:r>
            <a:r>
              <a:rPr lang="en-US" altLang="en-US" sz="2400" dirty="0">
                <a:solidFill>
                  <a:srgbClr val="FFC000"/>
                </a:solidFill>
              </a:rPr>
              <a:t>3n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</a:rPr>
              <a:t>+7n+5</a:t>
            </a:r>
            <a:r>
              <a:rPr lang="en-US" altLang="en-US" sz="2400" dirty="0">
                <a:solidFill>
                  <a:schemeClr val="accent2"/>
                </a:solidFill>
              </a:rPr>
              <a:t> 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 </a:t>
            </a:r>
            <a:r>
              <a:rPr lang="en-US" altLang="en-US" sz="2400" dirty="0">
                <a:solidFill>
                  <a:srgbClr val="00FFFF"/>
                </a:solidFill>
              </a:rPr>
              <a:t>c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2</a:t>
            </a:r>
            <a:r>
              <a:rPr lang="en-US" altLang="en-US" sz="2400" baseline="-25000" dirty="0">
                <a:solidFill>
                  <a:srgbClr val="00FFFF"/>
                </a:solidFill>
                <a:latin typeface="Symbol" pitchFamily="18" charset="2"/>
              </a:rPr>
              <a:t>$ </a:t>
            </a:r>
            <a:r>
              <a:rPr lang="en-US" altLang="en-US" sz="2400" dirty="0">
                <a:solidFill>
                  <a:srgbClr val="FFC000"/>
                </a:solidFill>
              </a:rPr>
              <a:t>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 </a:t>
            </a: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solidFill>
                  <a:srgbClr val="FFFFFF"/>
                </a:solidFill>
              </a:rPr>
              <a:t>Let </a:t>
            </a:r>
            <a:r>
              <a:rPr lang="en-US" altLang="en-US" sz="2400" dirty="0">
                <a:solidFill>
                  <a:srgbClr val="00FFFF"/>
                </a:solidFill>
              </a:rPr>
              <a:t>c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2</a:t>
            </a:r>
            <a:r>
              <a:rPr lang="en-US" altLang="en-US" sz="2400" baseline="-25000" dirty="0">
                <a:solidFill>
                  <a:srgbClr val="00FFFF"/>
                </a:solidFill>
                <a:latin typeface="Symbol" pitchFamily="18" charset="2"/>
              </a:rPr>
              <a:t>$</a:t>
            </a:r>
            <a:r>
              <a:rPr lang="en-US" altLang="en-US" sz="2400" dirty="0">
                <a:solidFill>
                  <a:srgbClr val="FFC000"/>
                </a:solidFill>
              </a:rPr>
              <a:t> </a:t>
            </a:r>
            <a:r>
              <a:rPr lang="en-US" altLang="en-US" sz="2400" dirty="0">
                <a:solidFill>
                  <a:srgbClr val="FFFFFF"/>
                </a:solidFill>
              </a:rPr>
              <a:t>be</a:t>
            </a: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solidFill>
                  <a:srgbClr val="FFFFFF"/>
                </a:solidFill>
              </a:rPr>
              <a:t>Let </a:t>
            </a:r>
            <a:r>
              <a:rPr lang="en-US" altLang="en-US" sz="2400" dirty="0">
                <a:solidFill>
                  <a:srgbClr val="00FFFF"/>
                </a:solidFill>
              </a:rPr>
              <a:t>n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0</a:t>
            </a:r>
            <a:r>
              <a:rPr lang="en-US" altLang="en-US" sz="2400" baseline="-25000" dirty="0">
                <a:solidFill>
                  <a:srgbClr val="00FFFF"/>
                </a:solidFill>
                <a:latin typeface="Symbol" pitchFamily="18" charset="2"/>
              </a:rPr>
              <a:t>$</a:t>
            </a:r>
            <a:r>
              <a:rPr lang="en-US" altLang="en-US" sz="2400" dirty="0">
                <a:solidFill>
                  <a:srgbClr val="FFC000"/>
                </a:solidFill>
              </a:rPr>
              <a:t> </a:t>
            </a:r>
            <a:r>
              <a:rPr lang="en-US" altLang="en-US" sz="2400" dirty="0">
                <a:solidFill>
                  <a:srgbClr val="FFFFFF"/>
                </a:solidFill>
              </a:rPr>
              <a:t>be</a:t>
            </a:r>
          </a:p>
          <a:p>
            <a:pPr marL="457200" lvl="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solidFill>
                  <a:srgbClr val="FFFFFF"/>
                </a:solidFill>
              </a:rPr>
              <a:t>Let 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sz="2400" baseline="-25000" dirty="0">
                <a:solidFill>
                  <a:srgbClr val="FF0000"/>
                </a:solidFill>
                <a:latin typeface="Symbol" pitchFamily="18" charset="2"/>
              </a:rPr>
              <a:t>"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≥</a:t>
            </a:r>
            <a:r>
              <a:rPr lang="en-US" altLang="en-US" sz="2400" dirty="0">
                <a:solidFill>
                  <a:srgbClr val="00FFFF"/>
                </a:solidFill>
              </a:rPr>
              <a:t>n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0</a:t>
            </a:r>
            <a:r>
              <a:rPr lang="en-US" altLang="en-US" sz="2400" baseline="-25000" dirty="0">
                <a:solidFill>
                  <a:srgbClr val="00FFFF"/>
                </a:solidFill>
                <a:latin typeface="Symbol" pitchFamily="18" charset="2"/>
              </a:rPr>
              <a:t>$ </a:t>
            </a:r>
            <a:r>
              <a:rPr lang="en-US" altLang="en-US" sz="2400" dirty="0">
                <a:solidFill>
                  <a:srgbClr val="FFFFFF"/>
                </a:solidFill>
              </a:rPr>
              <a:t>be arbitrary.</a:t>
            </a:r>
            <a:endParaRPr lang="en-US" altLang="en-US" sz="2400" dirty="0">
              <a:solidFill>
                <a:srgbClr val="FFC000"/>
              </a:solidFill>
            </a:endParaRP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solidFill>
                  <a:srgbClr val="FFC000"/>
                </a:solidFill>
              </a:rPr>
              <a:t>f(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altLang="en-US" sz="2400" dirty="0">
                <a:solidFill>
                  <a:srgbClr val="FFC000"/>
                </a:solidFill>
              </a:rPr>
              <a:t>) = 3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</a:rPr>
              <a:t>+7</a:t>
            </a:r>
            <a:r>
              <a:rPr lang="en-US" altLang="en-US" sz="2400" dirty="0">
                <a:solidFill>
                  <a:srgbClr val="FF0000"/>
                </a:solidFill>
              </a:rPr>
              <a:t>n </a:t>
            </a:r>
            <a:r>
              <a:rPr lang="en-US" altLang="en-US" sz="2400" dirty="0">
                <a:solidFill>
                  <a:srgbClr val="FFC000"/>
                </a:solidFill>
              </a:rPr>
              <a:t>+ 5  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en-US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          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 </a:t>
            </a:r>
            <a:r>
              <a:rPr lang="en-US" altLang="en-US" sz="2400" dirty="0">
                <a:solidFill>
                  <a:srgbClr val="FFC000"/>
                </a:solidFill>
              </a:rPr>
              <a:t>3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</a:rPr>
              <a:t>+7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</a:rPr>
              <a:t>+5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  <a:endParaRPr lang="en-US" altLang="en-US" sz="2400" dirty="0">
              <a:solidFill>
                <a:srgbClr val="FFC000"/>
              </a:solidFill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en-US" altLang="en-US" sz="2400" dirty="0">
                <a:solidFill>
                  <a:srgbClr val="FFC000"/>
                </a:solidFill>
              </a:rPr>
              <a:t>           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(</a:t>
            </a:r>
            <a:r>
              <a:rPr lang="en-US" altLang="en-US" sz="2400" dirty="0">
                <a:solidFill>
                  <a:schemeClr val="accent2"/>
                </a:solidFill>
              </a:rPr>
              <a:t>3+7+5</a:t>
            </a:r>
            <a:r>
              <a:rPr lang="en-US" altLang="en-US" sz="2400" dirty="0">
                <a:solidFill>
                  <a:srgbClr val="FFC000"/>
                </a:solidFill>
              </a:rPr>
              <a:t>) 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          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≤ </a:t>
            </a:r>
            <a:r>
              <a:rPr lang="en-US" altLang="en-US" sz="2400" dirty="0">
                <a:solidFill>
                  <a:srgbClr val="00FFFF"/>
                </a:solidFill>
              </a:rPr>
              <a:t>c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2</a:t>
            </a:r>
            <a:r>
              <a:rPr lang="en-US" altLang="en-US" sz="2400" baseline="-25000" dirty="0">
                <a:solidFill>
                  <a:srgbClr val="00FFFF"/>
                </a:solidFill>
                <a:latin typeface="Symbol" pitchFamily="18" charset="2"/>
              </a:rPr>
              <a:t>$</a:t>
            </a:r>
            <a:r>
              <a:rPr lang="en-US" altLang="en-US" sz="2400" dirty="0">
                <a:solidFill>
                  <a:srgbClr val="FFC000"/>
                </a:solidFill>
              </a:rPr>
              <a:t>g(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sz="2400" baseline="-25000" dirty="0">
                <a:solidFill>
                  <a:srgbClr val="FF0000"/>
                </a:solidFill>
                <a:latin typeface="Symbol" pitchFamily="18" charset="2"/>
              </a:rPr>
              <a:t>"</a:t>
            </a:r>
            <a:r>
              <a:rPr lang="en-US" altLang="en-US" sz="2400" dirty="0">
                <a:solidFill>
                  <a:srgbClr val="FFC000"/>
                </a:solidFill>
              </a:rPr>
              <a:t>)</a:t>
            </a:r>
            <a:endParaRPr lang="en-CA" altLang="en-US" sz="2400" dirty="0">
              <a:solidFill>
                <a:srgbClr val="FFC000"/>
              </a:solidFill>
              <a:latin typeface="Times New Roman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en-US" altLang="en-US" sz="2400" dirty="0">
                <a:solidFill>
                  <a:srgbClr val="FFFFFF"/>
                </a:solidFill>
              </a:rPr>
              <a:t>7.   Prover can always win.</a:t>
            </a:r>
            <a:br>
              <a:rPr lang="en-US" altLang="en-US" sz="2400" dirty="0">
                <a:solidFill>
                  <a:srgbClr val="FFFFFF"/>
                </a:solidFill>
              </a:rPr>
            </a:br>
            <a:r>
              <a:rPr lang="en-US" altLang="en-US" sz="2400" dirty="0">
                <a:solidFill>
                  <a:srgbClr val="FFFFFF"/>
                </a:solidFill>
              </a:rPr>
              <a:t>       Hence, the statement is true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en-US" altLang="en-US" sz="2400" dirty="0">
              <a:solidFill>
                <a:srgbClr val="FFFFFF"/>
              </a:solidFill>
            </a:endParaRPr>
          </a:p>
        </p:txBody>
      </p:sp>
      <p:pic>
        <p:nvPicPr>
          <p:cNvPr id="42" name="Picture 41" descr="&lt;strong&gt;Clipart&lt;/strong&gt; - Beautiful Black &lt;strong&gt;Woman&lt;/strong&gt;">
            <a:extLst>
              <a:ext uri="{FF2B5EF4-FFF2-40B4-BE49-F238E27FC236}">
                <a16:creationId xmlns:a16="http://schemas.microsoft.com/office/drawing/2014/main" id="{521D41CF-865E-8631-5FAF-FB04586AFA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3" y="5964296"/>
            <a:ext cx="723850" cy="741304"/>
          </a:xfrm>
          <a:prstGeom prst="rect">
            <a:avLst/>
          </a:prstGeom>
        </p:spPr>
      </p:pic>
      <p:grpSp>
        <p:nvGrpSpPr>
          <p:cNvPr id="2" name="Group 26">
            <a:extLst>
              <a:ext uri="{FF2B5EF4-FFF2-40B4-BE49-F238E27FC236}">
                <a16:creationId xmlns:a16="http://schemas.microsoft.com/office/drawing/2014/main" id="{EB66576C-FA0E-4C98-6D32-CDDC249549DE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520954" y="2441634"/>
            <a:ext cx="344297" cy="580285"/>
            <a:chOff x="2308" y="1513"/>
            <a:chExt cx="1162" cy="2570"/>
          </a:xfrm>
        </p:grpSpPr>
        <p:grpSp>
          <p:nvGrpSpPr>
            <p:cNvPr id="3" name="Group 27">
              <a:extLst>
                <a:ext uri="{FF2B5EF4-FFF2-40B4-BE49-F238E27FC236}">
                  <a16:creationId xmlns:a16="http://schemas.microsoft.com/office/drawing/2014/main" id="{E9F036BB-E099-F4AC-F5E6-D6D87B05397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08" y="1740"/>
              <a:ext cx="957" cy="2343"/>
              <a:chOff x="2308" y="1740"/>
              <a:chExt cx="957" cy="2343"/>
            </a:xfrm>
          </p:grpSpPr>
          <p:sp>
            <p:nvSpPr>
              <p:cNvPr id="11" name="Freeform 28">
                <a:extLst>
                  <a:ext uri="{FF2B5EF4-FFF2-40B4-BE49-F238E27FC236}">
                    <a16:creationId xmlns:a16="http://schemas.microsoft.com/office/drawing/2014/main" id="{9A7D16DF-64EF-866F-4E6D-1CD4D36EEA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3" y="1740"/>
                <a:ext cx="432" cy="485"/>
              </a:xfrm>
              <a:custGeom>
                <a:avLst/>
                <a:gdLst>
                  <a:gd name="T0" fmla="*/ 123 w 432"/>
                  <a:gd name="T1" fmla="*/ 206 h 485"/>
                  <a:gd name="T2" fmla="*/ 159 w 432"/>
                  <a:gd name="T3" fmla="*/ 53 h 485"/>
                  <a:gd name="T4" fmla="*/ 248 w 432"/>
                  <a:gd name="T5" fmla="*/ 0 h 485"/>
                  <a:gd name="T6" fmla="*/ 335 w 432"/>
                  <a:gd name="T7" fmla="*/ 0 h 485"/>
                  <a:gd name="T8" fmla="*/ 388 w 432"/>
                  <a:gd name="T9" fmla="*/ 53 h 485"/>
                  <a:gd name="T10" fmla="*/ 432 w 432"/>
                  <a:gd name="T11" fmla="*/ 215 h 485"/>
                  <a:gd name="T12" fmla="*/ 415 w 432"/>
                  <a:gd name="T13" fmla="*/ 349 h 485"/>
                  <a:gd name="T14" fmla="*/ 379 w 432"/>
                  <a:gd name="T15" fmla="*/ 458 h 485"/>
                  <a:gd name="T16" fmla="*/ 309 w 432"/>
                  <a:gd name="T17" fmla="*/ 485 h 485"/>
                  <a:gd name="T18" fmla="*/ 221 w 432"/>
                  <a:gd name="T19" fmla="*/ 475 h 485"/>
                  <a:gd name="T20" fmla="*/ 132 w 432"/>
                  <a:gd name="T21" fmla="*/ 368 h 485"/>
                  <a:gd name="T22" fmla="*/ 123 w 432"/>
                  <a:gd name="T23" fmla="*/ 288 h 485"/>
                  <a:gd name="T24" fmla="*/ 0 w 432"/>
                  <a:gd name="T25" fmla="*/ 242 h 485"/>
                  <a:gd name="T26" fmla="*/ 0 w 432"/>
                  <a:gd name="T27" fmla="*/ 189 h 485"/>
                  <a:gd name="T28" fmla="*/ 123 w 432"/>
                  <a:gd name="T29" fmla="*/ 206 h 48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432"/>
                  <a:gd name="T46" fmla="*/ 0 h 485"/>
                  <a:gd name="T47" fmla="*/ 432 w 432"/>
                  <a:gd name="T48" fmla="*/ 485 h 485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432" h="485">
                    <a:moveTo>
                      <a:pt x="123" y="206"/>
                    </a:moveTo>
                    <a:lnTo>
                      <a:pt x="159" y="53"/>
                    </a:lnTo>
                    <a:lnTo>
                      <a:pt x="248" y="0"/>
                    </a:lnTo>
                    <a:lnTo>
                      <a:pt x="335" y="0"/>
                    </a:lnTo>
                    <a:lnTo>
                      <a:pt x="388" y="53"/>
                    </a:lnTo>
                    <a:lnTo>
                      <a:pt x="432" y="215"/>
                    </a:lnTo>
                    <a:lnTo>
                      <a:pt x="415" y="349"/>
                    </a:lnTo>
                    <a:lnTo>
                      <a:pt x="379" y="458"/>
                    </a:lnTo>
                    <a:lnTo>
                      <a:pt x="309" y="485"/>
                    </a:lnTo>
                    <a:lnTo>
                      <a:pt x="221" y="475"/>
                    </a:lnTo>
                    <a:lnTo>
                      <a:pt x="132" y="368"/>
                    </a:lnTo>
                    <a:lnTo>
                      <a:pt x="123" y="288"/>
                    </a:lnTo>
                    <a:lnTo>
                      <a:pt x="0" y="242"/>
                    </a:lnTo>
                    <a:lnTo>
                      <a:pt x="0" y="189"/>
                    </a:lnTo>
                    <a:lnTo>
                      <a:pt x="123" y="20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2" name="Freeform 29">
                <a:extLst>
                  <a:ext uri="{FF2B5EF4-FFF2-40B4-BE49-F238E27FC236}">
                    <a16:creationId xmlns:a16="http://schemas.microsoft.com/office/drawing/2014/main" id="{555AE192-31DA-FE93-7B3A-ADBE673747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3" y="2253"/>
                <a:ext cx="500" cy="828"/>
              </a:xfrm>
              <a:custGeom>
                <a:avLst/>
                <a:gdLst>
                  <a:gd name="T0" fmla="*/ 41 w 500"/>
                  <a:gd name="T1" fmla="*/ 173 h 828"/>
                  <a:gd name="T2" fmla="*/ 163 w 500"/>
                  <a:gd name="T3" fmla="*/ 35 h 828"/>
                  <a:gd name="T4" fmla="*/ 232 w 500"/>
                  <a:gd name="T5" fmla="*/ 0 h 828"/>
                  <a:gd name="T6" fmla="*/ 366 w 500"/>
                  <a:gd name="T7" fmla="*/ 5 h 828"/>
                  <a:gd name="T8" fmla="*/ 488 w 500"/>
                  <a:gd name="T9" fmla="*/ 57 h 828"/>
                  <a:gd name="T10" fmla="*/ 500 w 500"/>
                  <a:gd name="T11" fmla="*/ 126 h 828"/>
                  <a:gd name="T12" fmla="*/ 483 w 500"/>
                  <a:gd name="T13" fmla="*/ 207 h 828"/>
                  <a:gd name="T14" fmla="*/ 396 w 500"/>
                  <a:gd name="T15" fmla="*/ 281 h 828"/>
                  <a:gd name="T16" fmla="*/ 349 w 500"/>
                  <a:gd name="T17" fmla="*/ 414 h 828"/>
                  <a:gd name="T18" fmla="*/ 349 w 500"/>
                  <a:gd name="T19" fmla="*/ 552 h 828"/>
                  <a:gd name="T20" fmla="*/ 384 w 500"/>
                  <a:gd name="T21" fmla="*/ 637 h 828"/>
                  <a:gd name="T22" fmla="*/ 448 w 500"/>
                  <a:gd name="T23" fmla="*/ 695 h 828"/>
                  <a:gd name="T24" fmla="*/ 448 w 500"/>
                  <a:gd name="T25" fmla="*/ 765 h 828"/>
                  <a:gd name="T26" fmla="*/ 419 w 500"/>
                  <a:gd name="T27" fmla="*/ 800 h 828"/>
                  <a:gd name="T28" fmla="*/ 384 w 500"/>
                  <a:gd name="T29" fmla="*/ 816 h 828"/>
                  <a:gd name="T30" fmla="*/ 268 w 500"/>
                  <a:gd name="T31" fmla="*/ 828 h 828"/>
                  <a:gd name="T32" fmla="*/ 163 w 500"/>
                  <a:gd name="T33" fmla="*/ 747 h 828"/>
                  <a:gd name="T34" fmla="*/ 53 w 500"/>
                  <a:gd name="T35" fmla="*/ 574 h 828"/>
                  <a:gd name="T36" fmla="*/ 0 w 500"/>
                  <a:gd name="T37" fmla="*/ 368 h 828"/>
                  <a:gd name="T38" fmla="*/ 140 w 500"/>
                  <a:gd name="T39" fmla="*/ 436 h 828"/>
                  <a:gd name="T40" fmla="*/ 192 w 500"/>
                  <a:gd name="T41" fmla="*/ 436 h 828"/>
                  <a:gd name="T42" fmla="*/ 227 w 500"/>
                  <a:gd name="T43" fmla="*/ 396 h 828"/>
                  <a:gd name="T44" fmla="*/ 251 w 500"/>
                  <a:gd name="T45" fmla="*/ 316 h 828"/>
                  <a:gd name="T46" fmla="*/ 209 w 500"/>
                  <a:gd name="T47" fmla="*/ 293 h 828"/>
                  <a:gd name="T48" fmla="*/ 53 w 500"/>
                  <a:gd name="T49" fmla="*/ 293 h 828"/>
                  <a:gd name="T50" fmla="*/ 18 w 500"/>
                  <a:gd name="T51" fmla="*/ 293 h 828"/>
                  <a:gd name="T52" fmla="*/ 41 w 500"/>
                  <a:gd name="T53" fmla="*/ 173 h 828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00"/>
                  <a:gd name="T82" fmla="*/ 0 h 828"/>
                  <a:gd name="T83" fmla="*/ 500 w 500"/>
                  <a:gd name="T84" fmla="*/ 828 h 828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00" h="828">
                    <a:moveTo>
                      <a:pt x="41" y="173"/>
                    </a:moveTo>
                    <a:lnTo>
                      <a:pt x="163" y="35"/>
                    </a:lnTo>
                    <a:lnTo>
                      <a:pt x="232" y="0"/>
                    </a:lnTo>
                    <a:lnTo>
                      <a:pt x="366" y="5"/>
                    </a:lnTo>
                    <a:lnTo>
                      <a:pt x="488" y="57"/>
                    </a:lnTo>
                    <a:lnTo>
                      <a:pt x="500" y="126"/>
                    </a:lnTo>
                    <a:lnTo>
                      <a:pt x="483" y="207"/>
                    </a:lnTo>
                    <a:lnTo>
                      <a:pt x="396" y="281"/>
                    </a:lnTo>
                    <a:lnTo>
                      <a:pt x="349" y="414"/>
                    </a:lnTo>
                    <a:lnTo>
                      <a:pt x="349" y="552"/>
                    </a:lnTo>
                    <a:lnTo>
                      <a:pt x="384" y="637"/>
                    </a:lnTo>
                    <a:lnTo>
                      <a:pt x="448" y="695"/>
                    </a:lnTo>
                    <a:lnTo>
                      <a:pt x="448" y="765"/>
                    </a:lnTo>
                    <a:lnTo>
                      <a:pt x="419" y="800"/>
                    </a:lnTo>
                    <a:lnTo>
                      <a:pt x="384" y="816"/>
                    </a:lnTo>
                    <a:lnTo>
                      <a:pt x="268" y="828"/>
                    </a:lnTo>
                    <a:lnTo>
                      <a:pt x="163" y="747"/>
                    </a:lnTo>
                    <a:lnTo>
                      <a:pt x="53" y="574"/>
                    </a:lnTo>
                    <a:lnTo>
                      <a:pt x="0" y="368"/>
                    </a:lnTo>
                    <a:lnTo>
                      <a:pt x="140" y="436"/>
                    </a:lnTo>
                    <a:lnTo>
                      <a:pt x="192" y="436"/>
                    </a:lnTo>
                    <a:lnTo>
                      <a:pt x="227" y="396"/>
                    </a:lnTo>
                    <a:lnTo>
                      <a:pt x="251" y="316"/>
                    </a:lnTo>
                    <a:lnTo>
                      <a:pt x="209" y="293"/>
                    </a:lnTo>
                    <a:lnTo>
                      <a:pt x="53" y="293"/>
                    </a:lnTo>
                    <a:lnTo>
                      <a:pt x="18" y="293"/>
                    </a:lnTo>
                    <a:lnTo>
                      <a:pt x="41" y="1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3" name="Freeform 30">
                <a:extLst>
                  <a:ext uri="{FF2B5EF4-FFF2-40B4-BE49-F238E27FC236}">
                    <a16:creationId xmlns:a16="http://schemas.microsoft.com/office/drawing/2014/main" id="{CFD5C502-97BF-D86C-14C5-D820188F1B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0" y="2289"/>
                <a:ext cx="265" cy="895"/>
              </a:xfrm>
              <a:custGeom>
                <a:avLst/>
                <a:gdLst>
                  <a:gd name="T0" fmla="*/ 0 w 265"/>
                  <a:gd name="T1" fmla="*/ 75 h 895"/>
                  <a:gd name="T2" fmla="*/ 29 w 265"/>
                  <a:gd name="T3" fmla="*/ 23 h 895"/>
                  <a:gd name="T4" fmla="*/ 83 w 265"/>
                  <a:gd name="T5" fmla="*/ 0 h 895"/>
                  <a:gd name="T6" fmla="*/ 135 w 265"/>
                  <a:gd name="T7" fmla="*/ 5 h 895"/>
                  <a:gd name="T8" fmla="*/ 206 w 265"/>
                  <a:gd name="T9" fmla="*/ 108 h 895"/>
                  <a:gd name="T10" fmla="*/ 265 w 265"/>
                  <a:gd name="T11" fmla="*/ 264 h 895"/>
                  <a:gd name="T12" fmla="*/ 265 w 265"/>
                  <a:gd name="T13" fmla="*/ 384 h 895"/>
                  <a:gd name="T14" fmla="*/ 241 w 265"/>
                  <a:gd name="T15" fmla="*/ 447 h 895"/>
                  <a:gd name="T16" fmla="*/ 118 w 265"/>
                  <a:gd name="T17" fmla="*/ 522 h 895"/>
                  <a:gd name="T18" fmla="*/ 83 w 265"/>
                  <a:gd name="T19" fmla="*/ 573 h 895"/>
                  <a:gd name="T20" fmla="*/ 83 w 265"/>
                  <a:gd name="T21" fmla="*/ 608 h 895"/>
                  <a:gd name="T22" fmla="*/ 123 w 265"/>
                  <a:gd name="T23" fmla="*/ 654 h 895"/>
                  <a:gd name="T24" fmla="*/ 189 w 265"/>
                  <a:gd name="T25" fmla="*/ 723 h 895"/>
                  <a:gd name="T26" fmla="*/ 224 w 265"/>
                  <a:gd name="T27" fmla="*/ 814 h 895"/>
                  <a:gd name="T28" fmla="*/ 212 w 265"/>
                  <a:gd name="T29" fmla="*/ 895 h 895"/>
                  <a:gd name="T30" fmla="*/ 177 w 265"/>
                  <a:gd name="T31" fmla="*/ 877 h 895"/>
                  <a:gd name="T32" fmla="*/ 159 w 265"/>
                  <a:gd name="T33" fmla="*/ 764 h 895"/>
                  <a:gd name="T34" fmla="*/ 101 w 265"/>
                  <a:gd name="T35" fmla="*/ 694 h 895"/>
                  <a:gd name="T36" fmla="*/ 54 w 265"/>
                  <a:gd name="T37" fmla="*/ 676 h 895"/>
                  <a:gd name="T38" fmla="*/ 29 w 265"/>
                  <a:gd name="T39" fmla="*/ 643 h 895"/>
                  <a:gd name="T40" fmla="*/ 29 w 265"/>
                  <a:gd name="T41" fmla="*/ 568 h 895"/>
                  <a:gd name="T42" fmla="*/ 64 w 265"/>
                  <a:gd name="T43" fmla="*/ 505 h 895"/>
                  <a:gd name="T44" fmla="*/ 123 w 265"/>
                  <a:gd name="T45" fmla="*/ 465 h 895"/>
                  <a:gd name="T46" fmla="*/ 212 w 265"/>
                  <a:gd name="T47" fmla="*/ 402 h 895"/>
                  <a:gd name="T48" fmla="*/ 224 w 265"/>
                  <a:gd name="T49" fmla="*/ 327 h 895"/>
                  <a:gd name="T50" fmla="*/ 177 w 265"/>
                  <a:gd name="T51" fmla="*/ 224 h 895"/>
                  <a:gd name="T52" fmla="*/ 101 w 265"/>
                  <a:gd name="T53" fmla="*/ 143 h 895"/>
                  <a:gd name="T54" fmla="*/ 0 w 265"/>
                  <a:gd name="T55" fmla="*/ 75 h 89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265"/>
                  <a:gd name="T85" fmla="*/ 0 h 895"/>
                  <a:gd name="T86" fmla="*/ 265 w 265"/>
                  <a:gd name="T87" fmla="*/ 895 h 89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265" h="895">
                    <a:moveTo>
                      <a:pt x="0" y="75"/>
                    </a:moveTo>
                    <a:lnTo>
                      <a:pt x="29" y="23"/>
                    </a:lnTo>
                    <a:lnTo>
                      <a:pt x="83" y="0"/>
                    </a:lnTo>
                    <a:lnTo>
                      <a:pt x="135" y="5"/>
                    </a:lnTo>
                    <a:lnTo>
                      <a:pt x="206" y="108"/>
                    </a:lnTo>
                    <a:lnTo>
                      <a:pt x="265" y="264"/>
                    </a:lnTo>
                    <a:lnTo>
                      <a:pt x="265" y="384"/>
                    </a:lnTo>
                    <a:lnTo>
                      <a:pt x="241" y="447"/>
                    </a:lnTo>
                    <a:lnTo>
                      <a:pt x="118" y="522"/>
                    </a:lnTo>
                    <a:lnTo>
                      <a:pt x="83" y="573"/>
                    </a:lnTo>
                    <a:lnTo>
                      <a:pt x="83" y="608"/>
                    </a:lnTo>
                    <a:lnTo>
                      <a:pt x="123" y="654"/>
                    </a:lnTo>
                    <a:lnTo>
                      <a:pt x="189" y="723"/>
                    </a:lnTo>
                    <a:lnTo>
                      <a:pt x="224" y="814"/>
                    </a:lnTo>
                    <a:lnTo>
                      <a:pt x="212" y="895"/>
                    </a:lnTo>
                    <a:lnTo>
                      <a:pt x="177" y="877"/>
                    </a:lnTo>
                    <a:lnTo>
                      <a:pt x="159" y="764"/>
                    </a:lnTo>
                    <a:lnTo>
                      <a:pt x="101" y="694"/>
                    </a:lnTo>
                    <a:lnTo>
                      <a:pt x="54" y="676"/>
                    </a:lnTo>
                    <a:lnTo>
                      <a:pt x="29" y="643"/>
                    </a:lnTo>
                    <a:lnTo>
                      <a:pt x="29" y="568"/>
                    </a:lnTo>
                    <a:lnTo>
                      <a:pt x="64" y="505"/>
                    </a:lnTo>
                    <a:lnTo>
                      <a:pt x="123" y="465"/>
                    </a:lnTo>
                    <a:lnTo>
                      <a:pt x="212" y="402"/>
                    </a:lnTo>
                    <a:lnTo>
                      <a:pt x="224" y="327"/>
                    </a:lnTo>
                    <a:lnTo>
                      <a:pt x="177" y="224"/>
                    </a:lnTo>
                    <a:lnTo>
                      <a:pt x="101" y="143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4" name="Freeform 31">
                <a:extLst>
                  <a:ext uri="{FF2B5EF4-FFF2-40B4-BE49-F238E27FC236}">
                    <a16:creationId xmlns:a16="http://schemas.microsoft.com/office/drawing/2014/main" id="{45159701-40BF-33D9-C773-44C2107131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08" y="2238"/>
                <a:ext cx="520" cy="435"/>
              </a:xfrm>
              <a:custGeom>
                <a:avLst/>
                <a:gdLst>
                  <a:gd name="T0" fmla="*/ 398 w 520"/>
                  <a:gd name="T1" fmla="*/ 5 h 435"/>
                  <a:gd name="T2" fmla="*/ 485 w 520"/>
                  <a:gd name="T3" fmla="*/ 0 h 435"/>
                  <a:gd name="T4" fmla="*/ 520 w 520"/>
                  <a:gd name="T5" fmla="*/ 35 h 435"/>
                  <a:gd name="T6" fmla="*/ 497 w 520"/>
                  <a:gd name="T7" fmla="*/ 87 h 435"/>
                  <a:gd name="T8" fmla="*/ 428 w 520"/>
                  <a:gd name="T9" fmla="*/ 110 h 435"/>
                  <a:gd name="T10" fmla="*/ 365 w 520"/>
                  <a:gd name="T11" fmla="*/ 110 h 435"/>
                  <a:gd name="T12" fmla="*/ 272 w 520"/>
                  <a:gd name="T13" fmla="*/ 127 h 435"/>
                  <a:gd name="T14" fmla="*/ 168 w 520"/>
                  <a:gd name="T15" fmla="*/ 145 h 435"/>
                  <a:gd name="T16" fmla="*/ 87 w 520"/>
                  <a:gd name="T17" fmla="*/ 180 h 435"/>
                  <a:gd name="T18" fmla="*/ 63 w 520"/>
                  <a:gd name="T19" fmla="*/ 214 h 435"/>
                  <a:gd name="T20" fmla="*/ 70 w 520"/>
                  <a:gd name="T21" fmla="*/ 249 h 435"/>
                  <a:gd name="T22" fmla="*/ 115 w 520"/>
                  <a:gd name="T23" fmla="*/ 296 h 435"/>
                  <a:gd name="T24" fmla="*/ 202 w 520"/>
                  <a:gd name="T25" fmla="*/ 331 h 435"/>
                  <a:gd name="T26" fmla="*/ 306 w 520"/>
                  <a:gd name="T27" fmla="*/ 331 h 435"/>
                  <a:gd name="T28" fmla="*/ 382 w 520"/>
                  <a:gd name="T29" fmla="*/ 331 h 435"/>
                  <a:gd name="T30" fmla="*/ 468 w 520"/>
                  <a:gd name="T31" fmla="*/ 348 h 435"/>
                  <a:gd name="T32" fmla="*/ 450 w 520"/>
                  <a:gd name="T33" fmla="*/ 435 h 435"/>
                  <a:gd name="T34" fmla="*/ 330 w 520"/>
                  <a:gd name="T35" fmla="*/ 401 h 435"/>
                  <a:gd name="T36" fmla="*/ 290 w 520"/>
                  <a:gd name="T37" fmla="*/ 371 h 435"/>
                  <a:gd name="T38" fmla="*/ 208 w 520"/>
                  <a:gd name="T39" fmla="*/ 371 h 435"/>
                  <a:gd name="T40" fmla="*/ 70 w 520"/>
                  <a:gd name="T41" fmla="*/ 336 h 435"/>
                  <a:gd name="T42" fmla="*/ 12 w 520"/>
                  <a:gd name="T43" fmla="*/ 284 h 435"/>
                  <a:gd name="T44" fmla="*/ 0 w 520"/>
                  <a:gd name="T45" fmla="*/ 214 h 435"/>
                  <a:gd name="T46" fmla="*/ 46 w 520"/>
                  <a:gd name="T47" fmla="*/ 145 h 435"/>
                  <a:gd name="T48" fmla="*/ 202 w 520"/>
                  <a:gd name="T49" fmla="*/ 75 h 435"/>
                  <a:gd name="T50" fmla="*/ 340 w 520"/>
                  <a:gd name="T51" fmla="*/ 40 h 435"/>
                  <a:gd name="T52" fmla="*/ 398 w 520"/>
                  <a:gd name="T53" fmla="*/ 5 h 43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20"/>
                  <a:gd name="T82" fmla="*/ 0 h 435"/>
                  <a:gd name="T83" fmla="*/ 520 w 520"/>
                  <a:gd name="T84" fmla="*/ 435 h 435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20" h="435">
                    <a:moveTo>
                      <a:pt x="398" y="5"/>
                    </a:moveTo>
                    <a:lnTo>
                      <a:pt x="485" y="0"/>
                    </a:lnTo>
                    <a:lnTo>
                      <a:pt x="520" y="35"/>
                    </a:lnTo>
                    <a:lnTo>
                      <a:pt x="497" y="87"/>
                    </a:lnTo>
                    <a:lnTo>
                      <a:pt x="428" y="110"/>
                    </a:lnTo>
                    <a:lnTo>
                      <a:pt x="365" y="110"/>
                    </a:lnTo>
                    <a:lnTo>
                      <a:pt x="272" y="127"/>
                    </a:lnTo>
                    <a:lnTo>
                      <a:pt x="168" y="145"/>
                    </a:lnTo>
                    <a:lnTo>
                      <a:pt x="87" y="180"/>
                    </a:lnTo>
                    <a:lnTo>
                      <a:pt x="63" y="214"/>
                    </a:lnTo>
                    <a:lnTo>
                      <a:pt x="70" y="249"/>
                    </a:lnTo>
                    <a:lnTo>
                      <a:pt x="115" y="296"/>
                    </a:lnTo>
                    <a:lnTo>
                      <a:pt x="202" y="331"/>
                    </a:lnTo>
                    <a:lnTo>
                      <a:pt x="306" y="331"/>
                    </a:lnTo>
                    <a:lnTo>
                      <a:pt x="382" y="331"/>
                    </a:lnTo>
                    <a:lnTo>
                      <a:pt x="468" y="348"/>
                    </a:lnTo>
                    <a:lnTo>
                      <a:pt x="450" y="435"/>
                    </a:lnTo>
                    <a:lnTo>
                      <a:pt x="330" y="401"/>
                    </a:lnTo>
                    <a:lnTo>
                      <a:pt x="290" y="371"/>
                    </a:lnTo>
                    <a:lnTo>
                      <a:pt x="208" y="371"/>
                    </a:lnTo>
                    <a:lnTo>
                      <a:pt x="70" y="336"/>
                    </a:lnTo>
                    <a:lnTo>
                      <a:pt x="12" y="284"/>
                    </a:lnTo>
                    <a:lnTo>
                      <a:pt x="0" y="214"/>
                    </a:lnTo>
                    <a:lnTo>
                      <a:pt x="46" y="145"/>
                    </a:lnTo>
                    <a:lnTo>
                      <a:pt x="202" y="75"/>
                    </a:lnTo>
                    <a:lnTo>
                      <a:pt x="340" y="40"/>
                    </a:lnTo>
                    <a:lnTo>
                      <a:pt x="398" y="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5" name="Freeform 32">
                <a:extLst>
                  <a:ext uri="{FF2B5EF4-FFF2-40B4-BE49-F238E27FC236}">
                    <a16:creationId xmlns:a16="http://schemas.microsoft.com/office/drawing/2014/main" id="{0D4103E3-ACD7-18B9-3AFB-237511CD03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2" y="2923"/>
                <a:ext cx="383" cy="1160"/>
              </a:xfrm>
              <a:custGeom>
                <a:avLst/>
                <a:gdLst>
                  <a:gd name="T0" fmla="*/ 0 w 383"/>
                  <a:gd name="T1" fmla="*/ 0 h 1160"/>
                  <a:gd name="T2" fmla="*/ 99 w 383"/>
                  <a:gd name="T3" fmla="*/ 17 h 1160"/>
                  <a:gd name="T4" fmla="*/ 151 w 383"/>
                  <a:gd name="T5" fmla="*/ 103 h 1160"/>
                  <a:gd name="T6" fmla="*/ 203 w 383"/>
                  <a:gd name="T7" fmla="*/ 257 h 1160"/>
                  <a:gd name="T8" fmla="*/ 226 w 383"/>
                  <a:gd name="T9" fmla="*/ 451 h 1160"/>
                  <a:gd name="T10" fmla="*/ 226 w 383"/>
                  <a:gd name="T11" fmla="*/ 560 h 1160"/>
                  <a:gd name="T12" fmla="*/ 191 w 383"/>
                  <a:gd name="T13" fmla="*/ 696 h 1160"/>
                  <a:gd name="T14" fmla="*/ 134 w 383"/>
                  <a:gd name="T15" fmla="*/ 885 h 1160"/>
                  <a:gd name="T16" fmla="*/ 122 w 383"/>
                  <a:gd name="T17" fmla="*/ 937 h 1160"/>
                  <a:gd name="T18" fmla="*/ 139 w 383"/>
                  <a:gd name="T19" fmla="*/ 965 h 1160"/>
                  <a:gd name="T20" fmla="*/ 261 w 383"/>
                  <a:gd name="T21" fmla="*/ 1006 h 1160"/>
                  <a:gd name="T22" fmla="*/ 383 w 383"/>
                  <a:gd name="T23" fmla="*/ 1086 h 1160"/>
                  <a:gd name="T24" fmla="*/ 378 w 383"/>
                  <a:gd name="T25" fmla="*/ 1119 h 1160"/>
                  <a:gd name="T26" fmla="*/ 290 w 383"/>
                  <a:gd name="T27" fmla="*/ 1160 h 1160"/>
                  <a:gd name="T28" fmla="*/ 256 w 383"/>
                  <a:gd name="T29" fmla="*/ 1142 h 1160"/>
                  <a:gd name="T30" fmla="*/ 191 w 383"/>
                  <a:gd name="T31" fmla="*/ 1057 h 1160"/>
                  <a:gd name="T32" fmla="*/ 116 w 383"/>
                  <a:gd name="T33" fmla="*/ 1016 h 1160"/>
                  <a:gd name="T34" fmla="*/ 34 w 383"/>
                  <a:gd name="T35" fmla="*/ 988 h 1160"/>
                  <a:gd name="T36" fmla="*/ 29 w 383"/>
                  <a:gd name="T37" fmla="*/ 948 h 1160"/>
                  <a:gd name="T38" fmla="*/ 52 w 383"/>
                  <a:gd name="T39" fmla="*/ 868 h 1160"/>
                  <a:gd name="T40" fmla="*/ 116 w 383"/>
                  <a:gd name="T41" fmla="*/ 743 h 1160"/>
                  <a:gd name="T42" fmla="*/ 156 w 383"/>
                  <a:gd name="T43" fmla="*/ 594 h 1160"/>
                  <a:gd name="T44" fmla="*/ 156 w 383"/>
                  <a:gd name="T45" fmla="*/ 423 h 1160"/>
                  <a:gd name="T46" fmla="*/ 122 w 383"/>
                  <a:gd name="T47" fmla="*/ 274 h 1160"/>
                  <a:gd name="T48" fmla="*/ 47 w 383"/>
                  <a:gd name="T49" fmla="*/ 136 h 1160"/>
                  <a:gd name="T50" fmla="*/ 12 w 383"/>
                  <a:gd name="T51" fmla="*/ 63 h 1160"/>
                  <a:gd name="T52" fmla="*/ 0 w 383"/>
                  <a:gd name="T53" fmla="*/ 0 h 116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383"/>
                  <a:gd name="T82" fmla="*/ 0 h 1160"/>
                  <a:gd name="T83" fmla="*/ 383 w 383"/>
                  <a:gd name="T84" fmla="*/ 1160 h 1160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383" h="1160">
                    <a:moveTo>
                      <a:pt x="0" y="0"/>
                    </a:moveTo>
                    <a:lnTo>
                      <a:pt x="99" y="17"/>
                    </a:lnTo>
                    <a:lnTo>
                      <a:pt x="151" y="103"/>
                    </a:lnTo>
                    <a:lnTo>
                      <a:pt x="203" y="257"/>
                    </a:lnTo>
                    <a:lnTo>
                      <a:pt x="226" y="451"/>
                    </a:lnTo>
                    <a:lnTo>
                      <a:pt x="226" y="560"/>
                    </a:lnTo>
                    <a:lnTo>
                      <a:pt x="191" y="696"/>
                    </a:lnTo>
                    <a:lnTo>
                      <a:pt x="134" y="885"/>
                    </a:lnTo>
                    <a:lnTo>
                      <a:pt x="122" y="937"/>
                    </a:lnTo>
                    <a:lnTo>
                      <a:pt x="139" y="965"/>
                    </a:lnTo>
                    <a:lnTo>
                      <a:pt x="261" y="1006"/>
                    </a:lnTo>
                    <a:lnTo>
                      <a:pt x="383" y="1086"/>
                    </a:lnTo>
                    <a:lnTo>
                      <a:pt x="378" y="1119"/>
                    </a:lnTo>
                    <a:lnTo>
                      <a:pt x="290" y="1160"/>
                    </a:lnTo>
                    <a:lnTo>
                      <a:pt x="256" y="1142"/>
                    </a:lnTo>
                    <a:lnTo>
                      <a:pt x="191" y="1057"/>
                    </a:lnTo>
                    <a:lnTo>
                      <a:pt x="116" y="1016"/>
                    </a:lnTo>
                    <a:lnTo>
                      <a:pt x="34" y="988"/>
                    </a:lnTo>
                    <a:lnTo>
                      <a:pt x="29" y="948"/>
                    </a:lnTo>
                    <a:lnTo>
                      <a:pt x="52" y="868"/>
                    </a:lnTo>
                    <a:lnTo>
                      <a:pt x="116" y="743"/>
                    </a:lnTo>
                    <a:lnTo>
                      <a:pt x="156" y="594"/>
                    </a:lnTo>
                    <a:lnTo>
                      <a:pt x="156" y="423"/>
                    </a:lnTo>
                    <a:lnTo>
                      <a:pt x="122" y="274"/>
                    </a:lnTo>
                    <a:lnTo>
                      <a:pt x="47" y="136"/>
                    </a:lnTo>
                    <a:lnTo>
                      <a:pt x="12" y="6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6" name="Freeform 33">
                <a:extLst>
                  <a:ext uri="{FF2B5EF4-FFF2-40B4-BE49-F238E27FC236}">
                    <a16:creationId xmlns:a16="http://schemas.microsoft.com/office/drawing/2014/main" id="{CE45CEC7-9AED-3049-5EF0-39FDB1BDE4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3" y="2919"/>
                <a:ext cx="461" cy="1027"/>
              </a:xfrm>
              <a:custGeom>
                <a:avLst/>
                <a:gdLst>
                  <a:gd name="T0" fmla="*/ 421 w 461"/>
                  <a:gd name="T1" fmla="*/ 0 h 1027"/>
                  <a:gd name="T2" fmla="*/ 449 w 461"/>
                  <a:gd name="T3" fmla="*/ 22 h 1027"/>
                  <a:gd name="T4" fmla="*/ 461 w 461"/>
                  <a:gd name="T5" fmla="*/ 91 h 1027"/>
                  <a:gd name="T6" fmla="*/ 439 w 461"/>
                  <a:gd name="T7" fmla="*/ 159 h 1027"/>
                  <a:gd name="T8" fmla="*/ 380 w 461"/>
                  <a:gd name="T9" fmla="*/ 245 h 1027"/>
                  <a:gd name="T10" fmla="*/ 315 w 461"/>
                  <a:gd name="T11" fmla="*/ 348 h 1027"/>
                  <a:gd name="T12" fmla="*/ 293 w 461"/>
                  <a:gd name="T13" fmla="*/ 462 h 1027"/>
                  <a:gd name="T14" fmla="*/ 310 w 461"/>
                  <a:gd name="T15" fmla="*/ 645 h 1027"/>
                  <a:gd name="T16" fmla="*/ 350 w 461"/>
                  <a:gd name="T17" fmla="*/ 868 h 1027"/>
                  <a:gd name="T18" fmla="*/ 380 w 461"/>
                  <a:gd name="T19" fmla="*/ 959 h 1027"/>
                  <a:gd name="T20" fmla="*/ 368 w 461"/>
                  <a:gd name="T21" fmla="*/ 987 h 1027"/>
                  <a:gd name="T22" fmla="*/ 298 w 461"/>
                  <a:gd name="T23" fmla="*/ 992 h 1027"/>
                  <a:gd name="T24" fmla="*/ 211 w 461"/>
                  <a:gd name="T25" fmla="*/ 969 h 1027"/>
                  <a:gd name="T26" fmla="*/ 134 w 461"/>
                  <a:gd name="T27" fmla="*/ 1004 h 1027"/>
                  <a:gd name="T28" fmla="*/ 87 w 461"/>
                  <a:gd name="T29" fmla="*/ 1027 h 1027"/>
                  <a:gd name="T30" fmla="*/ 53 w 461"/>
                  <a:gd name="T31" fmla="*/ 1022 h 1027"/>
                  <a:gd name="T32" fmla="*/ 0 w 461"/>
                  <a:gd name="T33" fmla="*/ 959 h 1027"/>
                  <a:gd name="T34" fmla="*/ 53 w 461"/>
                  <a:gd name="T35" fmla="*/ 936 h 1027"/>
                  <a:gd name="T36" fmla="*/ 187 w 461"/>
                  <a:gd name="T37" fmla="*/ 908 h 1027"/>
                  <a:gd name="T38" fmla="*/ 263 w 461"/>
                  <a:gd name="T39" fmla="*/ 936 h 1027"/>
                  <a:gd name="T40" fmla="*/ 315 w 461"/>
                  <a:gd name="T41" fmla="*/ 936 h 1027"/>
                  <a:gd name="T42" fmla="*/ 310 w 461"/>
                  <a:gd name="T43" fmla="*/ 890 h 1027"/>
                  <a:gd name="T44" fmla="*/ 258 w 461"/>
                  <a:gd name="T45" fmla="*/ 616 h 1027"/>
                  <a:gd name="T46" fmla="*/ 222 w 461"/>
                  <a:gd name="T47" fmla="*/ 456 h 1027"/>
                  <a:gd name="T48" fmla="*/ 228 w 461"/>
                  <a:gd name="T49" fmla="*/ 376 h 1027"/>
                  <a:gd name="T50" fmla="*/ 280 w 461"/>
                  <a:gd name="T51" fmla="*/ 227 h 1027"/>
                  <a:gd name="T52" fmla="*/ 333 w 461"/>
                  <a:gd name="T53" fmla="*/ 91 h 1027"/>
                  <a:gd name="T54" fmla="*/ 421 w 461"/>
                  <a:gd name="T55" fmla="*/ 0 h 1027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461"/>
                  <a:gd name="T85" fmla="*/ 0 h 1027"/>
                  <a:gd name="T86" fmla="*/ 461 w 461"/>
                  <a:gd name="T87" fmla="*/ 1027 h 1027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461" h="1027">
                    <a:moveTo>
                      <a:pt x="421" y="0"/>
                    </a:moveTo>
                    <a:lnTo>
                      <a:pt x="449" y="22"/>
                    </a:lnTo>
                    <a:lnTo>
                      <a:pt x="461" y="91"/>
                    </a:lnTo>
                    <a:lnTo>
                      <a:pt x="439" y="159"/>
                    </a:lnTo>
                    <a:lnTo>
                      <a:pt x="380" y="245"/>
                    </a:lnTo>
                    <a:lnTo>
                      <a:pt x="315" y="348"/>
                    </a:lnTo>
                    <a:lnTo>
                      <a:pt x="293" y="462"/>
                    </a:lnTo>
                    <a:lnTo>
                      <a:pt x="310" y="645"/>
                    </a:lnTo>
                    <a:lnTo>
                      <a:pt x="350" y="868"/>
                    </a:lnTo>
                    <a:lnTo>
                      <a:pt x="380" y="959"/>
                    </a:lnTo>
                    <a:lnTo>
                      <a:pt x="368" y="987"/>
                    </a:lnTo>
                    <a:lnTo>
                      <a:pt x="298" y="992"/>
                    </a:lnTo>
                    <a:lnTo>
                      <a:pt x="211" y="969"/>
                    </a:lnTo>
                    <a:lnTo>
                      <a:pt x="134" y="1004"/>
                    </a:lnTo>
                    <a:lnTo>
                      <a:pt x="87" y="1027"/>
                    </a:lnTo>
                    <a:lnTo>
                      <a:pt x="53" y="1022"/>
                    </a:lnTo>
                    <a:lnTo>
                      <a:pt x="0" y="959"/>
                    </a:lnTo>
                    <a:lnTo>
                      <a:pt x="53" y="936"/>
                    </a:lnTo>
                    <a:lnTo>
                      <a:pt x="187" y="908"/>
                    </a:lnTo>
                    <a:lnTo>
                      <a:pt x="263" y="936"/>
                    </a:lnTo>
                    <a:lnTo>
                      <a:pt x="315" y="936"/>
                    </a:lnTo>
                    <a:lnTo>
                      <a:pt x="310" y="890"/>
                    </a:lnTo>
                    <a:lnTo>
                      <a:pt x="258" y="616"/>
                    </a:lnTo>
                    <a:lnTo>
                      <a:pt x="222" y="456"/>
                    </a:lnTo>
                    <a:lnTo>
                      <a:pt x="228" y="376"/>
                    </a:lnTo>
                    <a:lnTo>
                      <a:pt x="280" y="227"/>
                    </a:lnTo>
                    <a:lnTo>
                      <a:pt x="333" y="91"/>
                    </a:lnTo>
                    <a:lnTo>
                      <a:pt x="42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p:grpSp>
        <p:sp>
          <p:nvSpPr>
            <p:cNvPr id="4" name="Freeform 34">
              <a:extLst>
                <a:ext uri="{FF2B5EF4-FFF2-40B4-BE49-F238E27FC236}">
                  <a16:creationId xmlns:a16="http://schemas.microsoft.com/office/drawing/2014/main" id="{C823BB00-314D-0108-1DD2-97BF743A8C4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" y="1540"/>
              <a:ext cx="827" cy="563"/>
            </a:xfrm>
            <a:custGeom>
              <a:avLst/>
              <a:gdLst>
                <a:gd name="T0" fmla="*/ 0 w 827"/>
                <a:gd name="T1" fmla="*/ 139 h 563"/>
                <a:gd name="T2" fmla="*/ 108 w 827"/>
                <a:gd name="T3" fmla="*/ 18 h 563"/>
                <a:gd name="T4" fmla="*/ 160 w 827"/>
                <a:gd name="T5" fmla="*/ 75 h 563"/>
                <a:gd name="T6" fmla="*/ 213 w 827"/>
                <a:gd name="T7" fmla="*/ 110 h 563"/>
                <a:gd name="T8" fmla="*/ 269 w 827"/>
                <a:gd name="T9" fmla="*/ 110 h 563"/>
                <a:gd name="T10" fmla="*/ 327 w 827"/>
                <a:gd name="T11" fmla="*/ 52 h 563"/>
                <a:gd name="T12" fmla="*/ 396 w 827"/>
                <a:gd name="T13" fmla="*/ 5 h 563"/>
                <a:gd name="T14" fmla="*/ 477 w 827"/>
                <a:gd name="T15" fmla="*/ 0 h 563"/>
                <a:gd name="T16" fmla="*/ 563 w 827"/>
                <a:gd name="T17" fmla="*/ 35 h 563"/>
                <a:gd name="T18" fmla="*/ 620 w 827"/>
                <a:gd name="T19" fmla="*/ 87 h 563"/>
                <a:gd name="T20" fmla="*/ 648 w 827"/>
                <a:gd name="T21" fmla="*/ 157 h 563"/>
                <a:gd name="T22" fmla="*/ 654 w 827"/>
                <a:gd name="T23" fmla="*/ 249 h 563"/>
                <a:gd name="T24" fmla="*/ 671 w 827"/>
                <a:gd name="T25" fmla="*/ 331 h 563"/>
                <a:gd name="T26" fmla="*/ 718 w 827"/>
                <a:gd name="T27" fmla="*/ 371 h 563"/>
                <a:gd name="T28" fmla="*/ 774 w 827"/>
                <a:gd name="T29" fmla="*/ 389 h 563"/>
                <a:gd name="T30" fmla="*/ 827 w 827"/>
                <a:gd name="T31" fmla="*/ 401 h 563"/>
                <a:gd name="T32" fmla="*/ 786 w 827"/>
                <a:gd name="T33" fmla="*/ 563 h 563"/>
                <a:gd name="T34" fmla="*/ 654 w 827"/>
                <a:gd name="T35" fmla="*/ 540 h 563"/>
                <a:gd name="T36" fmla="*/ 517 w 827"/>
                <a:gd name="T37" fmla="*/ 493 h 563"/>
                <a:gd name="T38" fmla="*/ 407 w 827"/>
                <a:gd name="T39" fmla="*/ 441 h 563"/>
                <a:gd name="T40" fmla="*/ 286 w 827"/>
                <a:gd name="T41" fmla="*/ 389 h 563"/>
                <a:gd name="T42" fmla="*/ 160 w 827"/>
                <a:gd name="T43" fmla="*/ 331 h 563"/>
                <a:gd name="T44" fmla="*/ 57 w 827"/>
                <a:gd name="T45" fmla="*/ 209 h 563"/>
                <a:gd name="T46" fmla="*/ 0 w 827"/>
                <a:gd name="T47" fmla="*/ 139 h 56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827"/>
                <a:gd name="T73" fmla="*/ 0 h 563"/>
                <a:gd name="T74" fmla="*/ 827 w 827"/>
                <a:gd name="T75" fmla="*/ 563 h 56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827" h="563">
                  <a:moveTo>
                    <a:pt x="0" y="139"/>
                  </a:moveTo>
                  <a:lnTo>
                    <a:pt x="108" y="18"/>
                  </a:lnTo>
                  <a:lnTo>
                    <a:pt x="160" y="75"/>
                  </a:lnTo>
                  <a:lnTo>
                    <a:pt x="213" y="110"/>
                  </a:lnTo>
                  <a:lnTo>
                    <a:pt x="269" y="110"/>
                  </a:lnTo>
                  <a:lnTo>
                    <a:pt x="327" y="52"/>
                  </a:lnTo>
                  <a:lnTo>
                    <a:pt x="396" y="5"/>
                  </a:lnTo>
                  <a:lnTo>
                    <a:pt x="477" y="0"/>
                  </a:lnTo>
                  <a:lnTo>
                    <a:pt x="563" y="35"/>
                  </a:lnTo>
                  <a:lnTo>
                    <a:pt x="620" y="87"/>
                  </a:lnTo>
                  <a:lnTo>
                    <a:pt x="648" y="157"/>
                  </a:lnTo>
                  <a:lnTo>
                    <a:pt x="654" y="249"/>
                  </a:lnTo>
                  <a:lnTo>
                    <a:pt x="671" y="331"/>
                  </a:lnTo>
                  <a:lnTo>
                    <a:pt x="718" y="371"/>
                  </a:lnTo>
                  <a:lnTo>
                    <a:pt x="774" y="389"/>
                  </a:lnTo>
                  <a:lnTo>
                    <a:pt x="827" y="401"/>
                  </a:lnTo>
                  <a:lnTo>
                    <a:pt x="786" y="563"/>
                  </a:lnTo>
                  <a:lnTo>
                    <a:pt x="654" y="540"/>
                  </a:lnTo>
                  <a:lnTo>
                    <a:pt x="517" y="493"/>
                  </a:lnTo>
                  <a:lnTo>
                    <a:pt x="407" y="441"/>
                  </a:lnTo>
                  <a:lnTo>
                    <a:pt x="286" y="389"/>
                  </a:lnTo>
                  <a:lnTo>
                    <a:pt x="160" y="331"/>
                  </a:lnTo>
                  <a:lnTo>
                    <a:pt x="57" y="209"/>
                  </a:lnTo>
                  <a:lnTo>
                    <a:pt x="0" y="139"/>
                  </a:lnTo>
                  <a:close/>
                </a:path>
              </a:pathLst>
            </a:custGeom>
            <a:solidFill>
              <a:srgbClr val="063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Freeform 35">
              <a:extLst>
                <a:ext uri="{FF2B5EF4-FFF2-40B4-BE49-F238E27FC236}">
                  <a16:creationId xmlns:a16="http://schemas.microsoft.com/office/drawing/2014/main" id="{770350DC-C9B6-0851-7AC7-0E100149493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4" y="1513"/>
              <a:ext cx="856" cy="606"/>
            </a:xfrm>
            <a:custGeom>
              <a:avLst/>
              <a:gdLst>
                <a:gd name="T0" fmla="*/ 75 w 856"/>
                <a:gd name="T1" fmla="*/ 266 h 606"/>
                <a:gd name="T2" fmla="*/ 172 w 856"/>
                <a:gd name="T3" fmla="*/ 363 h 606"/>
                <a:gd name="T4" fmla="*/ 304 w 856"/>
                <a:gd name="T5" fmla="*/ 428 h 606"/>
                <a:gd name="T6" fmla="*/ 489 w 856"/>
                <a:gd name="T7" fmla="*/ 513 h 606"/>
                <a:gd name="T8" fmla="*/ 615 w 856"/>
                <a:gd name="T9" fmla="*/ 566 h 606"/>
                <a:gd name="T10" fmla="*/ 816 w 856"/>
                <a:gd name="T11" fmla="*/ 606 h 606"/>
                <a:gd name="T12" fmla="*/ 856 w 856"/>
                <a:gd name="T13" fmla="*/ 393 h 606"/>
                <a:gd name="T14" fmla="*/ 804 w 856"/>
                <a:gd name="T15" fmla="*/ 393 h 606"/>
                <a:gd name="T16" fmla="*/ 753 w 856"/>
                <a:gd name="T17" fmla="*/ 363 h 606"/>
                <a:gd name="T18" fmla="*/ 695 w 856"/>
                <a:gd name="T19" fmla="*/ 323 h 606"/>
                <a:gd name="T20" fmla="*/ 695 w 856"/>
                <a:gd name="T21" fmla="*/ 243 h 606"/>
                <a:gd name="T22" fmla="*/ 660 w 856"/>
                <a:gd name="T23" fmla="*/ 116 h 606"/>
                <a:gd name="T24" fmla="*/ 597 w 856"/>
                <a:gd name="T25" fmla="*/ 46 h 606"/>
                <a:gd name="T26" fmla="*/ 505 w 856"/>
                <a:gd name="T27" fmla="*/ 0 h 606"/>
                <a:gd name="T28" fmla="*/ 391 w 856"/>
                <a:gd name="T29" fmla="*/ 12 h 606"/>
                <a:gd name="T30" fmla="*/ 321 w 856"/>
                <a:gd name="T31" fmla="*/ 53 h 606"/>
                <a:gd name="T32" fmla="*/ 286 w 856"/>
                <a:gd name="T33" fmla="*/ 98 h 606"/>
                <a:gd name="T34" fmla="*/ 253 w 856"/>
                <a:gd name="T35" fmla="*/ 121 h 606"/>
                <a:gd name="T36" fmla="*/ 218 w 856"/>
                <a:gd name="T37" fmla="*/ 116 h 606"/>
                <a:gd name="T38" fmla="*/ 166 w 856"/>
                <a:gd name="T39" fmla="*/ 63 h 606"/>
                <a:gd name="T40" fmla="*/ 132 w 856"/>
                <a:gd name="T41" fmla="*/ 0 h 606"/>
                <a:gd name="T42" fmla="*/ 103 w 856"/>
                <a:gd name="T43" fmla="*/ 30 h 606"/>
                <a:gd name="T44" fmla="*/ 0 w 856"/>
                <a:gd name="T45" fmla="*/ 150 h 606"/>
                <a:gd name="T46" fmla="*/ 5 w 856"/>
                <a:gd name="T47" fmla="*/ 178 h 606"/>
                <a:gd name="T48" fmla="*/ 17 w 856"/>
                <a:gd name="T49" fmla="*/ 191 h 606"/>
                <a:gd name="T50" fmla="*/ 120 w 856"/>
                <a:gd name="T51" fmla="*/ 81 h 606"/>
                <a:gd name="T52" fmla="*/ 172 w 856"/>
                <a:gd name="T53" fmla="*/ 133 h 606"/>
                <a:gd name="T54" fmla="*/ 206 w 856"/>
                <a:gd name="T55" fmla="*/ 168 h 606"/>
                <a:gd name="T56" fmla="*/ 253 w 856"/>
                <a:gd name="T57" fmla="*/ 168 h 606"/>
                <a:gd name="T58" fmla="*/ 286 w 856"/>
                <a:gd name="T59" fmla="*/ 156 h 606"/>
                <a:gd name="T60" fmla="*/ 339 w 856"/>
                <a:gd name="T61" fmla="*/ 116 h 606"/>
                <a:gd name="T62" fmla="*/ 367 w 856"/>
                <a:gd name="T63" fmla="*/ 70 h 606"/>
                <a:gd name="T64" fmla="*/ 442 w 856"/>
                <a:gd name="T65" fmla="*/ 46 h 606"/>
                <a:gd name="T66" fmla="*/ 505 w 856"/>
                <a:gd name="T67" fmla="*/ 53 h 606"/>
                <a:gd name="T68" fmla="*/ 562 w 856"/>
                <a:gd name="T69" fmla="*/ 87 h 606"/>
                <a:gd name="T70" fmla="*/ 615 w 856"/>
                <a:gd name="T71" fmla="*/ 138 h 606"/>
                <a:gd name="T72" fmla="*/ 643 w 856"/>
                <a:gd name="T73" fmla="*/ 203 h 606"/>
                <a:gd name="T74" fmla="*/ 643 w 856"/>
                <a:gd name="T75" fmla="*/ 260 h 606"/>
                <a:gd name="T76" fmla="*/ 643 w 856"/>
                <a:gd name="T77" fmla="*/ 323 h 606"/>
                <a:gd name="T78" fmla="*/ 666 w 856"/>
                <a:gd name="T79" fmla="*/ 375 h 606"/>
                <a:gd name="T80" fmla="*/ 730 w 856"/>
                <a:gd name="T81" fmla="*/ 410 h 606"/>
                <a:gd name="T82" fmla="*/ 804 w 856"/>
                <a:gd name="T83" fmla="*/ 444 h 606"/>
                <a:gd name="T84" fmla="*/ 770 w 856"/>
                <a:gd name="T85" fmla="*/ 554 h 606"/>
                <a:gd name="T86" fmla="*/ 580 w 856"/>
                <a:gd name="T87" fmla="*/ 503 h 606"/>
                <a:gd name="T88" fmla="*/ 454 w 856"/>
                <a:gd name="T89" fmla="*/ 450 h 606"/>
                <a:gd name="T90" fmla="*/ 339 w 856"/>
                <a:gd name="T91" fmla="*/ 416 h 606"/>
                <a:gd name="T92" fmla="*/ 241 w 856"/>
                <a:gd name="T93" fmla="*/ 363 h 606"/>
                <a:gd name="T94" fmla="*/ 120 w 856"/>
                <a:gd name="T95" fmla="*/ 266 h 606"/>
                <a:gd name="T96" fmla="*/ 34 w 856"/>
                <a:gd name="T97" fmla="*/ 173 h 606"/>
                <a:gd name="T98" fmla="*/ 22 w 856"/>
                <a:gd name="T99" fmla="*/ 185 h 606"/>
                <a:gd name="T100" fmla="*/ 75 w 856"/>
                <a:gd name="T101" fmla="*/ 266 h 60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856"/>
                <a:gd name="T154" fmla="*/ 0 h 606"/>
                <a:gd name="T155" fmla="*/ 856 w 856"/>
                <a:gd name="T156" fmla="*/ 606 h 60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856" h="606">
                  <a:moveTo>
                    <a:pt x="75" y="266"/>
                  </a:moveTo>
                  <a:lnTo>
                    <a:pt x="172" y="363"/>
                  </a:lnTo>
                  <a:lnTo>
                    <a:pt x="304" y="428"/>
                  </a:lnTo>
                  <a:lnTo>
                    <a:pt x="489" y="513"/>
                  </a:lnTo>
                  <a:lnTo>
                    <a:pt x="615" y="566"/>
                  </a:lnTo>
                  <a:lnTo>
                    <a:pt x="816" y="606"/>
                  </a:lnTo>
                  <a:lnTo>
                    <a:pt x="856" y="393"/>
                  </a:lnTo>
                  <a:lnTo>
                    <a:pt x="804" y="393"/>
                  </a:lnTo>
                  <a:lnTo>
                    <a:pt x="753" y="363"/>
                  </a:lnTo>
                  <a:lnTo>
                    <a:pt x="695" y="323"/>
                  </a:lnTo>
                  <a:lnTo>
                    <a:pt x="695" y="243"/>
                  </a:lnTo>
                  <a:lnTo>
                    <a:pt x="660" y="116"/>
                  </a:lnTo>
                  <a:lnTo>
                    <a:pt x="597" y="46"/>
                  </a:lnTo>
                  <a:lnTo>
                    <a:pt x="505" y="0"/>
                  </a:lnTo>
                  <a:lnTo>
                    <a:pt x="391" y="12"/>
                  </a:lnTo>
                  <a:lnTo>
                    <a:pt x="321" y="53"/>
                  </a:lnTo>
                  <a:lnTo>
                    <a:pt x="286" y="98"/>
                  </a:lnTo>
                  <a:lnTo>
                    <a:pt x="253" y="121"/>
                  </a:lnTo>
                  <a:lnTo>
                    <a:pt x="218" y="116"/>
                  </a:lnTo>
                  <a:lnTo>
                    <a:pt x="166" y="63"/>
                  </a:lnTo>
                  <a:lnTo>
                    <a:pt x="132" y="0"/>
                  </a:lnTo>
                  <a:lnTo>
                    <a:pt x="103" y="30"/>
                  </a:lnTo>
                  <a:lnTo>
                    <a:pt x="0" y="150"/>
                  </a:lnTo>
                  <a:lnTo>
                    <a:pt x="5" y="178"/>
                  </a:lnTo>
                  <a:lnTo>
                    <a:pt x="17" y="191"/>
                  </a:lnTo>
                  <a:lnTo>
                    <a:pt x="120" y="81"/>
                  </a:lnTo>
                  <a:lnTo>
                    <a:pt x="172" y="133"/>
                  </a:lnTo>
                  <a:lnTo>
                    <a:pt x="206" y="168"/>
                  </a:lnTo>
                  <a:lnTo>
                    <a:pt x="253" y="168"/>
                  </a:lnTo>
                  <a:lnTo>
                    <a:pt x="286" y="156"/>
                  </a:lnTo>
                  <a:lnTo>
                    <a:pt x="339" y="116"/>
                  </a:lnTo>
                  <a:lnTo>
                    <a:pt x="367" y="70"/>
                  </a:lnTo>
                  <a:lnTo>
                    <a:pt x="442" y="46"/>
                  </a:lnTo>
                  <a:lnTo>
                    <a:pt x="505" y="53"/>
                  </a:lnTo>
                  <a:lnTo>
                    <a:pt x="562" y="87"/>
                  </a:lnTo>
                  <a:lnTo>
                    <a:pt x="615" y="138"/>
                  </a:lnTo>
                  <a:lnTo>
                    <a:pt x="643" y="203"/>
                  </a:lnTo>
                  <a:lnTo>
                    <a:pt x="643" y="260"/>
                  </a:lnTo>
                  <a:lnTo>
                    <a:pt x="643" y="323"/>
                  </a:lnTo>
                  <a:lnTo>
                    <a:pt x="666" y="375"/>
                  </a:lnTo>
                  <a:lnTo>
                    <a:pt x="730" y="410"/>
                  </a:lnTo>
                  <a:lnTo>
                    <a:pt x="804" y="444"/>
                  </a:lnTo>
                  <a:lnTo>
                    <a:pt x="770" y="554"/>
                  </a:lnTo>
                  <a:lnTo>
                    <a:pt x="580" y="503"/>
                  </a:lnTo>
                  <a:lnTo>
                    <a:pt x="454" y="450"/>
                  </a:lnTo>
                  <a:lnTo>
                    <a:pt x="339" y="416"/>
                  </a:lnTo>
                  <a:lnTo>
                    <a:pt x="241" y="363"/>
                  </a:lnTo>
                  <a:lnTo>
                    <a:pt x="120" y="266"/>
                  </a:lnTo>
                  <a:lnTo>
                    <a:pt x="34" y="173"/>
                  </a:lnTo>
                  <a:lnTo>
                    <a:pt x="22" y="185"/>
                  </a:lnTo>
                  <a:lnTo>
                    <a:pt x="75" y="26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6" name="Oval 36">
              <a:extLst>
                <a:ext uri="{FF2B5EF4-FFF2-40B4-BE49-F238E27FC236}">
                  <a16:creationId xmlns:a16="http://schemas.microsoft.com/office/drawing/2014/main" id="{E8B51D77-B935-5EAF-FAC2-AAF89AF748F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79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7" name="Oval 37">
              <a:extLst>
                <a:ext uri="{FF2B5EF4-FFF2-40B4-BE49-F238E27FC236}">
                  <a16:creationId xmlns:a16="http://schemas.microsoft.com/office/drawing/2014/main" id="{9CC9A82D-F547-A6EF-1403-D2E9CFF4A6E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810" y="1913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" name="Oval 38">
              <a:extLst>
                <a:ext uri="{FF2B5EF4-FFF2-40B4-BE49-F238E27FC236}">
                  <a16:creationId xmlns:a16="http://schemas.microsoft.com/office/drawing/2014/main" id="{D2341704-F485-769B-364A-3B0D118228D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74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9" name="Oval 39">
              <a:extLst>
                <a:ext uri="{FF2B5EF4-FFF2-40B4-BE49-F238E27FC236}">
                  <a16:creationId xmlns:a16="http://schemas.microsoft.com/office/drawing/2014/main" id="{292E0472-63F2-B39A-EF11-B8E7464D659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760" y="1913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40">
              <a:extLst>
                <a:ext uri="{FF2B5EF4-FFF2-40B4-BE49-F238E27FC236}">
                  <a16:creationId xmlns:a16="http://schemas.microsoft.com/office/drawing/2014/main" id="{50ABB59F-509A-E9FB-EC2F-4A8F8F2B04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7" y="2089"/>
              <a:ext cx="198" cy="8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lIns="274320" rIns="274320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7" name="Group 47">
            <a:extLst>
              <a:ext uri="{FF2B5EF4-FFF2-40B4-BE49-F238E27FC236}">
                <a16:creationId xmlns:a16="http://schemas.microsoft.com/office/drawing/2014/main" id="{ADDC6695-399E-AFF8-97A5-44526F08CD25}"/>
              </a:ext>
            </a:extLst>
          </p:cNvPr>
          <p:cNvGrpSpPr>
            <a:grpSpLocks/>
          </p:cNvGrpSpPr>
          <p:nvPr/>
        </p:nvGrpSpPr>
        <p:grpSpPr bwMode="auto">
          <a:xfrm>
            <a:off x="357842" y="2882708"/>
            <a:ext cx="556558" cy="857031"/>
            <a:chOff x="2593" y="768"/>
            <a:chExt cx="849" cy="1475"/>
          </a:xfrm>
        </p:grpSpPr>
        <p:sp>
          <p:nvSpPr>
            <p:cNvPr id="18" name="Freeform 48">
              <a:extLst>
                <a:ext uri="{FF2B5EF4-FFF2-40B4-BE49-F238E27FC236}">
                  <a16:creationId xmlns:a16="http://schemas.microsoft.com/office/drawing/2014/main" id="{DB6CEA1E-689A-29CA-0B52-0E76AE07E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5" y="1179"/>
              <a:ext cx="302" cy="308"/>
            </a:xfrm>
            <a:custGeom>
              <a:avLst/>
              <a:gdLst>
                <a:gd name="T0" fmla="*/ 220 w 302"/>
                <a:gd name="T1" fmla="*/ 225 h 308"/>
                <a:gd name="T2" fmla="*/ 220 w 302"/>
                <a:gd name="T3" fmla="*/ 197 h 308"/>
                <a:gd name="T4" fmla="*/ 216 w 302"/>
                <a:gd name="T5" fmla="*/ 159 h 308"/>
                <a:gd name="T6" fmla="*/ 208 w 302"/>
                <a:gd name="T7" fmla="*/ 135 h 308"/>
                <a:gd name="T8" fmla="*/ 198 w 302"/>
                <a:gd name="T9" fmla="*/ 116 h 308"/>
                <a:gd name="T10" fmla="*/ 181 w 302"/>
                <a:gd name="T11" fmla="*/ 93 h 308"/>
                <a:gd name="T12" fmla="*/ 193 w 302"/>
                <a:gd name="T13" fmla="*/ 80 h 308"/>
                <a:gd name="T14" fmla="*/ 199 w 302"/>
                <a:gd name="T15" fmla="*/ 60 h 308"/>
                <a:gd name="T16" fmla="*/ 196 w 302"/>
                <a:gd name="T17" fmla="*/ 38 h 308"/>
                <a:gd name="T18" fmla="*/ 184 w 302"/>
                <a:gd name="T19" fmla="*/ 18 h 308"/>
                <a:gd name="T20" fmla="*/ 163 w 302"/>
                <a:gd name="T21" fmla="*/ 5 h 308"/>
                <a:gd name="T22" fmla="*/ 142 w 302"/>
                <a:gd name="T23" fmla="*/ 0 h 308"/>
                <a:gd name="T24" fmla="*/ 136 w 302"/>
                <a:gd name="T25" fmla="*/ 9 h 308"/>
                <a:gd name="T26" fmla="*/ 148 w 302"/>
                <a:gd name="T27" fmla="*/ 15 h 308"/>
                <a:gd name="T28" fmla="*/ 160 w 302"/>
                <a:gd name="T29" fmla="*/ 23 h 308"/>
                <a:gd name="T30" fmla="*/ 172 w 302"/>
                <a:gd name="T31" fmla="*/ 39 h 308"/>
                <a:gd name="T32" fmla="*/ 171 w 302"/>
                <a:gd name="T33" fmla="*/ 57 h 308"/>
                <a:gd name="T34" fmla="*/ 157 w 302"/>
                <a:gd name="T35" fmla="*/ 71 h 308"/>
                <a:gd name="T36" fmla="*/ 151 w 302"/>
                <a:gd name="T37" fmla="*/ 74 h 308"/>
                <a:gd name="T38" fmla="*/ 117 w 302"/>
                <a:gd name="T39" fmla="*/ 71 h 308"/>
                <a:gd name="T40" fmla="*/ 93 w 302"/>
                <a:gd name="T41" fmla="*/ 74 h 308"/>
                <a:gd name="T42" fmla="*/ 69 w 302"/>
                <a:gd name="T43" fmla="*/ 84 h 308"/>
                <a:gd name="T44" fmla="*/ 64 w 302"/>
                <a:gd name="T45" fmla="*/ 87 h 308"/>
                <a:gd name="T46" fmla="*/ 45 w 302"/>
                <a:gd name="T47" fmla="*/ 75 h 308"/>
                <a:gd name="T48" fmla="*/ 28 w 302"/>
                <a:gd name="T49" fmla="*/ 59 h 308"/>
                <a:gd name="T50" fmla="*/ 25 w 302"/>
                <a:gd name="T51" fmla="*/ 48 h 308"/>
                <a:gd name="T52" fmla="*/ 30 w 302"/>
                <a:gd name="T53" fmla="*/ 36 h 308"/>
                <a:gd name="T54" fmla="*/ 43 w 302"/>
                <a:gd name="T55" fmla="*/ 29 h 308"/>
                <a:gd name="T56" fmla="*/ 48 w 302"/>
                <a:gd name="T57" fmla="*/ 20 h 308"/>
                <a:gd name="T58" fmla="*/ 40 w 302"/>
                <a:gd name="T59" fmla="*/ 15 h 308"/>
                <a:gd name="T60" fmla="*/ 25 w 302"/>
                <a:gd name="T61" fmla="*/ 18 h 308"/>
                <a:gd name="T62" fmla="*/ 6 w 302"/>
                <a:gd name="T63" fmla="*/ 36 h 308"/>
                <a:gd name="T64" fmla="*/ 0 w 302"/>
                <a:gd name="T65" fmla="*/ 56 h 308"/>
                <a:gd name="T66" fmla="*/ 6 w 302"/>
                <a:gd name="T67" fmla="*/ 74 h 308"/>
                <a:gd name="T68" fmla="*/ 22 w 302"/>
                <a:gd name="T69" fmla="*/ 93 h 308"/>
                <a:gd name="T70" fmla="*/ 40 w 302"/>
                <a:gd name="T71" fmla="*/ 107 h 308"/>
                <a:gd name="T72" fmla="*/ 25 w 302"/>
                <a:gd name="T73" fmla="*/ 140 h 308"/>
                <a:gd name="T74" fmla="*/ 22 w 302"/>
                <a:gd name="T75" fmla="*/ 171 h 308"/>
                <a:gd name="T76" fmla="*/ 24 w 302"/>
                <a:gd name="T77" fmla="*/ 204 h 308"/>
                <a:gd name="T78" fmla="*/ 27 w 302"/>
                <a:gd name="T79" fmla="*/ 233 h 308"/>
                <a:gd name="T80" fmla="*/ 39 w 302"/>
                <a:gd name="T81" fmla="*/ 258 h 308"/>
                <a:gd name="T82" fmla="*/ 55 w 302"/>
                <a:gd name="T83" fmla="*/ 278 h 308"/>
                <a:gd name="T84" fmla="*/ 79 w 302"/>
                <a:gd name="T85" fmla="*/ 293 h 308"/>
                <a:gd name="T86" fmla="*/ 99 w 302"/>
                <a:gd name="T87" fmla="*/ 303 h 308"/>
                <a:gd name="T88" fmla="*/ 124 w 302"/>
                <a:gd name="T89" fmla="*/ 308 h 308"/>
                <a:gd name="T90" fmla="*/ 148 w 302"/>
                <a:gd name="T91" fmla="*/ 308 h 308"/>
                <a:gd name="T92" fmla="*/ 172 w 302"/>
                <a:gd name="T93" fmla="*/ 305 h 308"/>
                <a:gd name="T94" fmla="*/ 196 w 302"/>
                <a:gd name="T95" fmla="*/ 297 h 308"/>
                <a:gd name="T96" fmla="*/ 208 w 302"/>
                <a:gd name="T97" fmla="*/ 284 h 308"/>
                <a:gd name="T98" fmla="*/ 220 w 302"/>
                <a:gd name="T99" fmla="*/ 266 h 308"/>
                <a:gd name="T100" fmla="*/ 253 w 302"/>
                <a:gd name="T101" fmla="*/ 278 h 308"/>
                <a:gd name="T102" fmla="*/ 273 w 302"/>
                <a:gd name="T103" fmla="*/ 288 h 308"/>
                <a:gd name="T104" fmla="*/ 288 w 302"/>
                <a:gd name="T105" fmla="*/ 290 h 308"/>
                <a:gd name="T106" fmla="*/ 298 w 302"/>
                <a:gd name="T107" fmla="*/ 281 h 308"/>
                <a:gd name="T108" fmla="*/ 302 w 302"/>
                <a:gd name="T109" fmla="*/ 269 h 308"/>
                <a:gd name="T110" fmla="*/ 294 w 302"/>
                <a:gd name="T111" fmla="*/ 254 h 308"/>
                <a:gd name="T112" fmla="*/ 270 w 302"/>
                <a:gd name="T113" fmla="*/ 243 h 308"/>
                <a:gd name="T114" fmla="*/ 238 w 302"/>
                <a:gd name="T115" fmla="*/ 236 h 308"/>
                <a:gd name="T116" fmla="*/ 220 w 302"/>
                <a:gd name="T117" fmla="*/ 225 h 30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02"/>
                <a:gd name="T178" fmla="*/ 0 h 308"/>
                <a:gd name="T179" fmla="*/ 302 w 302"/>
                <a:gd name="T180" fmla="*/ 308 h 308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02" h="308">
                  <a:moveTo>
                    <a:pt x="220" y="225"/>
                  </a:moveTo>
                  <a:lnTo>
                    <a:pt x="220" y="197"/>
                  </a:lnTo>
                  <a:lnTo>
                    <a:pt x="216" y="159"/>
                  </a:lnTo>
                  <a:lnTo>
                    <a:pt x="208" y="135"/>
                  </a:lnTo>
                  <a:lnTo>
                    <a:pt x="198" y="116"/>
                  </a:lnTo>
                  <a:lnTo>
                    <a:pt x="181" y="93"/>
                  </a:lnTo>
                  <a:lnTo>
                    <a:pt x="193" y="80"/>
                  </a:lnTo>
                  <a:lnTo>
                    <a:pt x="199" y="60"/>
                  </a:lnTo>
                  <a:lnTo>
                    <a:pt x="196" y="38"/>
                  </a:lnTo>
                  <a:lnTo>
                    <a:pt x="184" y="18"/>
                  </a:lnTo>
                  <a:lnTo>
                    <a:pt x="163" y="5"/>
                  </a:lnTo>
                  <a:lnTo>
                    <a:pt x="142" y="0"/>
                  </a:lnTo>
                  <a:lnTo>
                    <a:pt x="136" y="9"/>
                  </a:lnTo>
                  <a:lnTo>
                    <a:pt x="148" y="15"/>
                  </a:lnTo>
                  <a:lnTo>
                    <a:pt x="160" y="23"/>
                  </a:lnTo>
                  <a:lnTo>
                    <a:pt x="172" y="39"/>
                  </a:lnTo>
                  <a:lnTo>
                    <a:pt x="171" y="57"/>
                  </a:lnTo>
                  <a:lnTo>
                    <a:pt x="157" y="71"/>
                  </a:lnTo>
                  <a:lnTo>
                    <a:pt x="151" y="74"/>
                  </a:lnTo>
                  <a:lnTo>
                    <a:pt x="117" y="71"/>
                  </a:lnTo>
                  <a:lnTo>
                    <a:pt x="93" y="74"/>
                  </a:lnTo>
                  <a:lnTo>
                    <a:pt x="69" y="84"/>
                  </a:lnTo>
                  <a:lnTo>
                    <a:pt x="64" y="87"/>
                  </a:lnTo>
                  <a:lnTo>
                    <a:pt x="45" y="75"/>
                  </a:lnTo>
                  <a:lnTo>
                    <a:pt x="28" y="59"/>
                  </a:lnTo>
                  <a:lnTo>
                    <a:pt x="25" y="48"/>
                  </a:lnTo>
                  <a:lnTo>
                    <a:pt x="30" y="36"/>
                  </a:lnTo>
                  <a:lnTo>
                    <a:pt x="43" y="29"/>
                  </a:lnTo>
                  <a:lnTo>
                    <a:pt x="48" y="20"/>
                  </a:lnTo>
                  <a:lnTo>
                    <a:pt x="40" y="15"/>
                  </a:lnTo>
                  <a:lnTo>
                    <a:pt x="25" y="18"/>
                  </a:lnTo>
                  <a:lnTo>
                    <a:pt x="6" y="36"/>
                  </a:lnTo>
                  <a:lnTo>
                    <a:pt x="0" y="56"/>
                  </a:lnTo>
                  <a:lnTo>
                    <a:pt x="6" y="74"/>
                  </a:lnTo>
                  <a:lnTo>
                    <a:pt x="22" y="93"/>
                  </a:lnTo>
                  <a:lnTo>
                    <a:pt x="40" y="107"/>
                  </a:lnTo>
                  <a:lnTo>
                    <a:pt x="25" y="140"/>
                  </a:lnTo>
                  <a:lnTo>
                    <a:pt x="22" y="171"/>
                  </a:lnTo>
                  <a:lnTo>
                    <a:pt x="24" y="204"/>
                  </a:lnTo>
                  <a:lnTo>
                    <a:pt x="27" y="233"/>
                  </a:lnTo>
                  <a:lnTo>
                    <a:pt x="39" y="258"/>
                  </a:lnTo>
                  <a:lnTo>
                    <a:pt x="55" y="278"/>
                  </a:lnTo>
                  <a:lnTo>
                    <a:pt x="79" y="293"/>
                  </a:lnTo>
                  <a:lnTo>
                    <a:pt x="99" y="303"/>
                  </a:lnTo>
                  <a:lnTo>
                    <a:pt x="124" y="308"/>
                  </a:lnTo>
                  <a:lnTo>
                    <a:pt x="148" y="308"/>
                  </a:lnTo>
                  <a:lnTo>
                    <a:pt x="172" y="305"/>
                  </a:lnTo>
                  <a:lnTo>
                    <a:pt x="196" y="297"/>
                  </a:lnTo>
                  <a:lnTo>
                    <a:pt x="208" y="284"/>
                  </a:lnTo>
                  <a:lnTo>
                    <a:pt x="220" y="266"/>
                  </a:lnTo>
                  <a:lnTo>
                    <a:pt x="253" y="278"/>
                  </a:lnTo>
                  <a:lnTo>
                    <a:pt x="273" y="288"/>
                  </a:lnTo>
                  <a:lnTo>
                    <a:pt x="288" y="290"/>
                  </a:lnTo>
                  <a:lnTo>
                    <a:pt x="298" y="281"/>
                  </a:lnTo>
                  <a:lnTo>
                    <a:pt x="302" y="269"/>
                  </a:lnTo>
                  <a:lnTo>
                    <a:pt x="294" y="254"/>
                  </a:lnTo>
                  <a:lnTo>
                    <a:pt x="270" y="243"/>
                  </a:lnTo>
                  <a:lnTo>
                    <a:pt x="238" y="236"/>
                  </a:lnTo>
                  <a:lnTo>
                    <a:pt x="220" y="22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9" name="Freeform 49">
              <a:extLst>
                <a:ext uri="{FF2B5EF4-FFF2-40B4-BE49-F238E27FC236}">
                  <a16:creationId xmlns:a16="http://schemas.microsoft.com/office/drawing/2014/main" id="{8F580A78-C55D-24A9-880B-C05A2A57184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5" y="1498"/>
              <a:ext cx="216" cy="346"/>
            </a:xfrm>
            <a:custGeom>
              <a:avLst/>
              <a:gdLst>
                <a:gd name="T0" fmla="*/ 45 w 216"/>
                <a:gd name="T1" fmla="*/ 18 h 346"/>
                <a:gd name="T2" fmla="*/ 57 w 216"/>
                <a:gd name="T3" fmla="*/ 8 h 346"/>
                <a:gd name="T4" fmla="*/ 78 w 216"/>
                <a:gd name="T5" fmla="*/ 0 h 346"/>
                <a:gd name="T6" fmla="*/ 99 w 216"/>
                <a:gd name="T7" fmla="*/ 2 h 346"/>
                <a:gd name="T8" fmla="*/ 117 w 216"/>
                <a:gd name="T9" fmla="*/ 5 h 346"/>
                <a:gd name="T10" fmla="*/ 140 w 216"/>
                <a:gd name="T11" fmla="*/ 12 h 346"/>
                <a:gd name="T12" fmla="*/ 158 w 216"/>
                <a:gd name="T13" fmla="*/ 28 h 346"/>
                <a:gd name="T14" fmla="*/ 174 w 216"/>
                <a:gd name="T15" fmla="*/ 44 h 346"/>
                <a:gd name="T16" fmla="*/ 191 w 216"/>
                <a:gd name="T17" fmla="*/ 73 h 346"/>
                <a:gd name="T18" fmla="*/ 203 w 216"/>
                <a:gd name="T19" fmla="*/ 104 h 346"/>
                <a:gd name="T20" fmla="*/ 210 w 216"/>
                <a:gd name="T21" fmla="*/ 139 h 346"/>
                <a:gd name="T22" fmla="*/ 215 w 216"/>
                <a:gd name="T23" fmla="*/ 173 h 346"/>
                <a:gd name="T24" fmla="*/ 216 w 216"/>
                <a:gd name="T25" fmla="*/ 211 h 346"/>
                <a:gd name="T26" fmla="*/ 210 w 216"/>
                <a:gd name="T27" fmla="*/ 245 h 346"/>
                <a:gd name="T28" fmla="*/ 206 w 216"/>
                <a:gd name="T29" fmla="*/ 271 h 346"/>
                <a:gd name="T30" fmla="*/ 195 w 216"/>
                <a:gd name="T31" fmla="*/ 299 h 346"/>
                <a:gd name="T32" fmla="*/ 176 w 216"/>
                <a:gd name="T33" fmla="*/ 320 h 346"/>
                <a:gd name="T34" fmla="*/ 150 w 216"/>
                <a:gd name="T35" fmla="*/ 337 h 346"/>
                <a:gd name="T36" fmla="*/ 114 w 216"/>
                <a:gd name="T37" fmla="*/ 344 h 346"/>
                <a:gd name="T38" fmla="*/ 78 w 216"/>
                <a:gd name="T39" fmla="*/ 346 h 346"/>
                <a:gd name="T40" fmla="*/ 50 w 216"/>
                <a:gd name="T41" fmla="*/ 340 h 346"/>
                <a:gd name="T42" fmla="*/ 24 w 216"/>
                <a:gd name="T43" fmla="*/ 325 h 346"/>
                <a:gd name="T44" fmla="*/ 9 w 216"/>
                <a:gd name="T45" fmla="*/ 302 h 346"/>
                <a:gd name="T46" fmla="*/ 0 w 216"/>
                <a:gd name="T47" fmla="*/ 268 h 346"/>
                <a:gd name="T48" fmla="*/ 3 w 216"/>
                <a:gd name="T49" fmla="*/ 236 h 346"/>
                <a:gd name="T50" fmla="*/ 17 w 216"/>
                <a:gd name="T51" fmla="*/ 211 h 346"/>
                <a:gd name="T52" fmla="*/ 30 w 216"/>
                <a:gd name="T53" fmla="*/ 193 h 346"/>
                <a:gd name="T54" fmla="*/ 42 w 216"/>
                <a:gd name="T55" fmla="*/ 175 h 346"/>
                <a:gd name="T56" fmla="*/ 47 w 216"/>
                <a:gd name="T57" fmla="*/ 155 h 346"/>
                <a:gd name="T58" fmla="*/ 45 w 216"/>
                <a:gd name="T59" fmla="*/ 134 h 346"/>
                <a:gd name="T60" fmla="*/ 38 w 216"/>
                <a:gd name="T61" fmla="*/ 109 h 346"/>
                <a:gd name="T62" fmla="*/ 32 w 216"/>
                <a:gd name="T63" fmla="*/ 85 h 346"/>
                <a:gd name="T64" fmla="*/ 30 w 216"/>
                <a:gd name="T65" fmla="*/ 59 h 346"/>
                <a:gd name="T66" fmla="*/ 35 w 216"/>
                <a:gd name="T67" fmla="*/ 34 h 346"/>
                <a:gd name="T68" fmla="*/ 45 w 216"/>
                <a:gd name="T69" fmla="*/ 18 h 34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16"/>
                <a:gd name="T106" fmla="*/ 0 h 346"/>
                <a:gd name="T107" fmla="*/ 216 w 216"/>
                <a:gd name="T108" fmla="*/ 346 h 34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16" h="346">
                  <a:moveTo>
                    <a:pt x="45" y="18"/>
                  </a:moveTo>
                  <a:lnTo>
                    <a:pt x="57" y="8"/>
                  </a:lnTo>
                  <a:lnTo>
                    <a:pt x="78" y="0"/>
                  </a:lnTo>
                  <a:lnTo>
                    <a:pt x="99" y="2"/>
                  </a:lnTo>
                  <a:lnTo>
                    <a:pt x="117" y="5"/>
                  </a:lnTo>
                  <a:lnTo>
                    <a:pt x="140" y="12"/>
                  </a:lnTo>
                  <a:lnTo>
                    <a:pt x="158" y="28"/>
                  </a:lnTo>
                  <a:lnTo>
                    <a:pt x="174" y="44"/>
                  </a:lnTo>
                  <a:lnTo>
                    <a:pt x="191" y="73"/>
                  </a:lnTo>
                  <a:lnTo>
                    <a:pt x="203" y="104"/>
                  </a:lnTo>
                  <a:lnTo>
                    <a:pt x="210" y="139"/>
                  </a:lnTo>
                  <a:lnTo>
                    <a:pt x="215" y="173"/>
                  </a:lnTo>
                  <a:lnTo>
                    <a:pt x="216" y="211"/>
                  </a:lnTo>
                  <a:lnTo>
                    <a:pt x="210" y="245"/>
                  </a:lnTo>
                  <a:lnTo>
                    <a:pt x="206" y="271"/>
                  </a:lnTo>
                  <a:lnTo>
                    <a:pt x="195" y="299"/>
                  </a:lnTo>
                  <a:lnTo>
                    <a:pt x="176" y="320"/>
                  </a:lnTo>
                  <a:lnTo>
                    <a:pt x="150" y="337"/>
                  </a:lnTo>
                  <a:lnTo>
                    <a:pt x="114" y="344"/>
                  </a:lnTo>
                  <a:lnTo>
                    <a:pt x="78" y="346"/>
                  </a:lnTo>
                  <a:lnTo>
                    <a:pt x="50" y="340"/>
                  </a:lnTo>
                  <a:lnTo>
                    <a:pt x="24" y="325"/>
                  </a:lnTo>
                  <a:lnTo>
                    <a:pt x="9" y="302"/>
                  </a:lnTo>
                  <a:lnTo>
                    <a:pt x="0" y="268"/>
                  </a:lnTo>
                  <a:lnTo>
                    <a:pt x="3" y="236"/>
                  </a:lnTo>
                  <a:lnTo>
                    <a:pt x="17" y="211"/>
                  </a:lnTo>
                  <a:lnTo>
                    <a:pt x="30" y="193"/>
                  </a:lnTo>
                  <a:lnTo>
                    <a:pt x="42" y="175"/>
                  </a:lnTo>
                  <a:lnTo>
                    <a:pt x="47" y="155"/>
                  </a:lnTo>
                  <a:lnTo>
                    <a:pt x="45" y="134"/>
                  </a:lnTo>
                  <a:lnTo>
                    <a:pt x="38" y="109"/>
                  </a:lnTo>
                  <a:lnTo>
                    <a:pt x="32" y="85"/>
                  </a:lnTo>
                  <a:lnTo>
                    <a:pt x="30" y="59"/>
                  </a:lnTo>
                  <a:lnTo>
                    <a:pt x="35" y="34"/>
                  </a:lnTo>
                  <a:lnTo>
                    <a:pt x="45" y="1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0" name="Freeform 50">
              <a:extLst>
                <a:ext uri="{FF2B5EF4-FFF2-40B4-BE49-F238E27FC236}">
                  <a16:creationId xmlns:a16="http://schemas.microsoft.com/office/drawing/2014/main" id="{287EF3F5-ACB2-A8B2-58D0-C0D33EC2D37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5" y="1515"/>
              <a:ext cx="321" cy="165"/>
            </a:xfrm>
            <a:custGeom>
              <a:avLst/>
              <a:gdLst>
                <a:gd name="T0" fmla="*/ 254 w 321"/>
                <a:gd name="T1" fmla="*/ 36 h 165"/>
                <a:gd name="T2" fmla="*/ 269 w 321"/>
                <a:gd name="T3" fmla="*/ 15 h 165"/>
                <a:gd name="T4" fmla="*/ 294 w 321"/>
                <a:gd name="T5" fmla="*/ 0 h 165"/>
                <a:gd name="T6" fmla="*/ 311 w 321"/>
                <a:gd name="T7" fmla="*/ 3 h 165"/>
                <a:gd name="T8" fmla="*/ 321 w 321"/>
                <a:gd name="T9" fmla="*/ 18 h 165"/>
                <a:gd name="T10" fmla="*/ 318 w 321"/>
                <a:gd name="T11" fmla="*/ 50 h 165"/>
                <a:gd name="T12" fmla="*/ 306 w 321"/>
                <a:gd name="T13" fmla="*/ 80 h 165"/>
                <a:gd name="T14" fmla="*/ 282 w 321"/>
                <a:gd name="T15" fmla="*/ 98 h 165"/>
                <a:gd name="T16" fmla="*/ 243 w 321"/>
                <a:gd name="T17" fmla="*/ 119 h 165"/>
                <a:gd name="T18" fmla="*/ 207 w 321"/>
                <a:gd name="T19" fmla="*/ 147 h 165"/>
                <a:gd name="T20" fmla="*/ 179 w 321"/>
                <a:gd name="T21" fmla="*/ 165 h 165"/>
                <a:gd name="T22" fmla="*/ 162 w 321"/>
                <a:gd name="T23" fmla="*/ 164 h 165"/>
                <a:gd name="T24" fmla="*/ 137 w 321"/>
                <a:gd name="T25" fmla="*/ 149 h 165"/>
                <a:gd name="T26" fmla="*/ 104 w 321"/>
                <a:gd name="T27" fmla="*/ 116 h 165"/>
                <a:gd name="T28" fmla="*/ 75 w 321"/>
                <a:gd name="T29" fmla="*/ 93 h 165"/>
                <a:gd name="T30" fmla="*/ 62 w 321"/>
                <a:gd name="T31" fmla="*/ 98 h 165"/>
                <a:gd name="T32" fmla="*/ 54 w 321"/>
                <a:gd name="T33" fmla="*/ 116 h 165"/>
                <a:gd name="T34" fmla="*/ 50 w 321"/>
                <a:gd name="T35" fmla="*/ 117 h 165"/>
                <a:gd name="T36" fmla="*/ 24 w 321"/>
                <a:gd name="T37" fmla="*/ 120 h 165"/>
                <a:gd name="T38" fmla="*/ 9 w 321"/>
                <a:gd name="T39" fmla="*/ 107 h 165"/>
                <a:gd name="T40" fmla="*/ 2 w 321"/>
                <a:gd name="T41" fmla="*/ 75 h 165"/>
                <a:gd name="T42" fmla="*/ 0 w 321"/>
                <a:gd name="T43" fmla="*/ 30 h 165"/>
                <a:gd name="T44" fmla="*/ 18 w 321"/>
                <a:gd name="T45" fmla="*/ 9 h 165"/>
                <a:gd name="T46" fmla="*/ 45 w 321"/>
                <a:gd name="T47" fmla="*/ 9 h 165"/>
                <a:gd name="T48" fmla="*/ 69 w 321"/>
                <a:gd name="T49" fmla="*/ 20 h 165"/>
                <a:gd name="T50" fmla="*/ 89 w 321"/>
                <a:gd name="T51" fmla="*/ 51 h 165"/>
                <a:gd name="T52" fmla="*/ 104 w 321"/>
                <a:gd name="T53" fmla="*/ 77 h 165"/>
                <a:gd name="T54" fmla="*/ 126 w 321"/>
                <a:gd name="T55" fmla="*/ 101 h 165"/>
                <a:gd name="T56" fmla="*/ 152 w 321"/>
                <a:gd name="T57" fmla="*/ 120 h 165"/>
                <a:gd name="T58" fmla="*/ 171 w 321"/>
                <a:gd name="T59" fmla="*/ 123 h 165"/>
                <a:gd name="T60" fmla="*/ 189 w 321"/>
                <a:gd name="T61" fmla="*/ 116 h 165"/>
                <a:gd name="T62" fmla="*/ 212 w 321"/>
                <a:gd name="T63" fmla="*/ 96 h 165"/>
                <a:gd name="T64" fmla="*/ 231 w 321"/>
                <a:gd name="T65" fmla="*/ 72 h 165"/>
                <a:gd name="T66" fmla="*/ 254 w 321"/>
                <a:gd name="T67" fmla="*/ 36 h 1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21"/>
                <a:gd name="T103" fmla="*/ 0 h 165"/>
                <a:gd name="T104" fmla="*/ 321 w 321"/>
                <a:gd name="T105" fmla="*/ 165 h 16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21" h="165">
                  <a:moveTo>
                    <a:pt x="254" y="36"/>
                  </a:moveTo>
                  <a:lnTo>
                    <a:pt x="269" y="15"/>
                  </a:lnTo>
                  <a:lnTo>
                    <a:pt x="294" y="0"/>
                  </a:lnTo>
                  <a:lnTo>
                    <a:pt x="311" y="3"/>
                  </a:lnTo>
                  <a:lnTo>
                    <a:pt x="321" y="18"/>
                  </a:lnTo>
                  <a:lnTo>
                    <a:pt x="318" y="50"/>
                  </a:lnTo>
                  <a:lnTo>
                    <a:pt x="306" y="80"/>
                  </a:lnTo>
                  <a:lnTo>
                    <a:pt x="282" y="98"/>
                  </a:lnTo>
                  <a:lnTo>
                    <a:pt x="243" y="119"/>
                  </a:lnTo>
                  <a:lnTo>
                    <a:pt x="207" y="147"/>
                  </a:lnTo>
                  <a:lnTo>
                    <a:pt x="179" y="165"/>
                  </a:lnTo>
                  <a:lnTo>
                    <a:pt x="162" y="164"/>
                  </a:lnTo>
                  <a:lnTo>
                    <a:pt x="137" y="149"/>
                  </a:lnTo>
                  <a:lnTo>
                    <a:pt x="104" y="116"/>
                  </a:lnTo>
                  <a:lnTo>
                    <a:pt x="75" y="93"/>
                  </a:lnTo>
                  <a:lnTo>
                    <a:pt x="62" y="98"/>
                  </a:lnTo>
                  <a:lnTo>
                    <a:pt x="54" y="116"/>
                  </a:lnTo>
                  <a:lnTo>
                    <a:pt x="50" y="117"/>
                  </a:lnTo>
                  <a:lnTo>
                    <a:pt x="24" y="120"/>
                  </a:lnTo>
                  <a:lnTo>
                    <a:pt x="9" y="107"/>
                  </a:lnTo>
                  <a:lnTo>
                    <a:pt x="2" y="75"/>
                  </a:lnTo>
                  <a:lnTo>
                    <a:pt x="0" y="30"/>
                  </a:lnTo>
                  <a:lnTo>
                    <a:pt x="18" y="9"/>
                  </a:lnTo>
                  <a:lnTo>
                    <a:pt x="45" y="9"/>
                  </a:lnTo>
                  <a:lnTo>
                    <a:pt x="69" y="20"/>
                  </a:lnTo>
                  <a:lnTo>
                    <a:pt x="89" y="51"/>
                  </a:lnTo>
                  <a:lnTo>
                    <a:pt x="104" y="77"/>
                  </a:lnTo>
                  <a:lnTo>
                    <a:pt x="126" y="101"/>
                  </a:lnTo>
                  <a:lnTo>
                    <a:pt x="152" y="120"/>
                  </a:lnTo>
                  <a:lnTo>
                    <a:pt x="171" y="123"/>
                  </a:lnTo>
                  <a:lnTo>
                    <a:pt x="189" y="116"/>
                  </a:lnTo>
                  <a:lnTo>
                    <a:pt x="212" y="96"/>
                  </a:lnTo>
                  <a:lnTo>
                    <a:pt x="231" y="72"/>
                  </a:lnTo>
                  <a:lnTo>
                    <a:pt x="254" y="36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1" name="Freeform 51">
              <a:extLst>
                <a:ext uri="{FF2B5EF4-FFF2-40B4-BE49-F238E27FC236}">
                  <a16:creationId xmlns:a16="http://schemas.microsoft.com/office/drawing/2014/main" id="{566E8913-CC56-00DD-F0E1-1F905BD47A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2" y="1530"/>
              <a:ext cx="240" cy="348"/>
            </a:xfrm>
            <a:custGeom>
              <a:avLst/>
              <a:gdLst>
                <a:gd name="T0" fmla="*/ 16 w 240"/>
                <a:gd name="T1" fmla="*/ 2 h 348"/>
                <a:gd name="T2" fmla="*/ 45 w 240"/>
                <a:gd name="T3" fmla="*/ 6 h 348"/>
                <a:gd name="T4" fmla="*/ 67 w 240"/>
                <a:gd name="T5" fmla="*/ 32 h 348"/>
                <a:gd name="T6" fmla="*/ 91 w 240"/>
                <a:gd name="T7" fmla="*/ 57 h 348"/>
                <a:gd name="T8" fmla="*/ 121 w 240"/>
                <a:gd name="T9" fmla="*/ 81 h 348"/>
                <a:gd name="T10" fmla="*/ 144 w 240"/>
                <a:gd name="T11" fmla="*/ 99 h 348"/>
                <a:gd name="T12" fmla="*/ 169 w 240"/>
                <a:gd name="T13" fmla="*/ 113 h 348"/>
                <a:gd name="T14" fmla="*/ 196 w 240"/>
                <a:gd name="T15" fmla="*/ 126 h 348"/>
                <a:gd name="T16" fmla="*/ 219 w 240"/>
                <a:gd name="T17" fmla="*/ 135 h 348"/>
                <a:gd name="T18" fmla="*/ 235 w 240"/>
                <a:gd name="T19" fmla="*/ 147 h 348"/>
                <a:gd name="T20" fmla="*/ 240 w 240"/>
                <a:gd name="T21" fmla="*/ 159 h 348"/>
                <a:gd name="T22" fmla="*/ 231 w 240"/>
                <a:gd name="T23" fmla="*/ 176 h 348"/>
                <a:gd name="T24" fmla="*/ 210 w 240"/>
                <a:gd name="T25" fmla="*/ 191 h 348"/>
                <a:gd name="T26" fmla="*/ 166 w 240"/>
                <a:gd name="T27" fmla="*/ 203 h 348"/>
                <a:gd name="T28" fmla="*/ 127 w 240"/>
                <a:gd name="T29" fmla="*/ 215 h 348"/>
                <a:gd name="T30" fmla="*/ 103 w 240"/>
                <a:gd name="T31" fmla="*/ 230 h 348"/>
                <a:gd name="T32" fmla="*/ 108 w 240"/>
                <a:gd name="T33" fmla="*/ 245 h 348"/>
                <a:gd name="T34" fmla="*/ 109 w 240"/>
                <a:gd name="T35" fmla="*/ 249 h 348"/>
                <a:gd name="T36" fmla="*/ 135 w 240"/>
                <a:gd name="T37" fmla="*/ 273 h 348"/>
                <a:gd name="T38" fmla="*/ 163 w 240"/>
                <a:gd name="T39" fmla="*/ 293 h 348"/>
                <a:gd name="T40" fmla="*/ 189 w 240"/>
                <a:gd name="T41" fmla="*/ 309 h 348"/>
                <a:gd name="T42" fmla="*/ 193 w 240"/>
                <a:gd name="T43" fmla="*/ 317 h 348"/>
                <a:gd name="T44" fmla="*/ 195 w 240"/>
                <a:gd name="T45" fmla="*/ 321 h 348"/>
                <a:gd name="T46" fmla="*/ 192 w 240"/>
                <a:gd name="T47" fmla="*/ 330 h 348"/>
                <a:gd name="T48" fmla="*/ 187 w 240"/>
                <a:gd name="T49" fmla="*/ 333 h 348"/>
                <a:gd name="T50" fmla="*/ 177 w 240"/>
                <a:gd name="T51" fmla="*/ 341 h 348"/>
                <a:gd name="T52" fmla="*/ 172 w 240"/>
                <a:gd name="T53" fmla="*/ 344 h 348"/>
                <a:gd name="T54" fmla="*/ 153 w 240"/>
                <a:gd name="T55" fmla="*/ 348 h 348"/>
                <a:gd name="T56" fmla="*/ 130 w 240"/>
                <a:gd name="T57" fmla="*/ 330 h 348"/>
                <a:gd name="T58" fmla="*/ 112 w 240"/>
                <a:gd name="T59" fmla="*/ 305 h 348"/>
                <a:gd name="T60" fmla="*/ 87 w 240"/>
                <a:gd name="T61" fmla="*/ 270 h 348"/>
                <a:gd name="T62" fmla="*/ 70 w 240"/>
                <a:gd name="T63" fmla="*/ 237 h 348"/>
                <a:gd name="T64" fmla="*/ 69 w 240"/>
                <a:gd name="T65" fmla="*/ 219 h 348"/>
                <a:gd name="T66" fmla="*/ 81 w 240"/>
                <a:gd name="T67" fmla="*/ 203 h 348"/>
                <a:gd name="T68" fmla="*/ 112 w 240"/>
                <a:gd name="T69" fmla="*/ 194 h 348"/>
                <a:gd name="T70" fmla="*/ 148 w 240"/>
                <a:gd name="T71" fmla="*/ 180 h 348"/>
                <a:gd name="T72" fmla="*/ 172 w 240"/>
                <a:gd name="T73" fmla="*/ 173 h 348"/>
                <a:gd name="T74" fmla="*/ 180 w 240"/>
                <a:gd name="T75" fmla="*/ 164 h 348"/>
                <a:gd name="T76" fmla="*/ 175 w 240"/>
                <a:gd name="T77" fmla="*/ 155 h 348"/>
                <a:gd name="T78" fmla="*/ 154 w 240"/>
                <a:gd name="T79" fmla="*/ 141 h 348"/>
                <a:gd name="T80" fmla="*/ 121 w 240"/>
                <a:gd name="T81" fmla="*/ 125 h 348"/>
                <a:gd name="T82" fmla="*/ 85 w 240"/>
                <a:gd name="T83" fmla="*/ 113 h 348"/>
                <a:gd name="T84" fmla="*/ 57 w 240"/>
                <a:gd name="T85" fmla="*/ 101 h 348"/>
                <a:gd name="T86" fmla="*/ 24 w 240"/>
                <a:gd name="T87" fmla="*/ 75 h 348"/>
                <a:gd name="T88" fmla="*/ 9 w 240"/>
                <a:gd name="T89" fmla="*/ 53 h 348"/>
                <a:gd name="T90" fmla="*/ 0 w 240"/>
                <a:gd name="T91" fmla="*/ 24 h 348"/>
                <a:gd name="T92" fmla="*/ 9 w 240"/>
                <a:gd name="T93" fmla="*/ 8 h 348"/>
                <a:gd name="T94" fmla="*/ 22 w 240"/>
                <a:gd name="T95" fmla="*/ 0 h 348"/>
                <a:gd name="T96" fmla="*/ 16 w 240"/>
                <a:gd name="T97" fmla="*/ 2 h 34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40"/>
                <a:gd name="T148" fmla="*/ 0 h 348"/>
                <a:gd name="T149" fmla="*/ 240 w 240"/>
                <a:gd name="T150" fmla="*/ 348 h 34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40" h="348">
                  <a:moveTo>
                    <a:pt x="16" y="2"/>
                  </a:moveTo>
                  <a:lnTo>
                    <a:pt x="45" y="6"/>
                  </a:lnTo>
                  <a:lnTo>
                    <a:pt x="67" y="32"/>
                  </a:lnTo>
                  <a:lnTo>
                    <a:pt x="91" y="57"/>
                  </a:lnTo>
                  <a:lnTo>
                    <a:pt x="121" y="81"/>
                  </a:lnTo>
                  <a:lnTo>
                    <a:pt x="144" y="99"/>
                  </a:lnTo>
                  <a:lnTo>
                    <a:pt x="169" y="113"/>
                  </a:lnTo>
                  <a:lnTo>
                    <a:pt x="196" y="126"/>
                  </a:lnTo>
                  <a:lnTo>
                    <a:pt x="219" y="135"/>
                  </a:lnTo>
                  <a:lnTo>
                    <a:pt x="235" y="147"/>
                  </a:lnTo>
                  <a:lnTo>
                    <a:pt x="240" y="159"/>
                  </a:lnTo>
                  <a:lnTo>
                    <a:pt x="231" y="176"/>
                  </a:lnTo>
                  <a:lnTo>
                    <a:pt x="210" y="191"/>
                  </a:lnTo>
                  <a:lnTo>
                    <a:pt x="166" y="203"/>
                  </a:lnTo>
                  <a:lnTo>
                    <a:pt x="127" y="215"/>
                  </a:lnTo>
                  <a:lnTo>
                    <a:pt x="103" y="230"/>
                  </a:lnTo>
                  <a:lnTo>
                    <a:pt x="108" y="245"/>
                  </a:lnTo>
                  <a:lnTo>
                    <a:pt x="109" y="249"/>
                  </a:lnTo>
                  <a:lnTo>
                    <a:pt x="135" y="273"/>
                  </a:lnTo>
                  <a:lnTo>
                    <a:pt x="163" y="293"/>
                  </a:lnTo>
                  <a:lnTo>
                    <a:pt x="189" y="309"/>
                  </a:lnTo>
                  <a:lnTo>
                    <a:pt x="193" y="317"/>
                  </a:lnTo>
                  <a:lnTo>
                    <a:pt x="195" y="321"/>
                  </a:lnTo>
                  <a:lnTo>
                    <a:pt x="192" y="330"/>
                  </a:lnTo>
                  <a:lnTo>
                    <a:pt x="187" y="333"/>
                  </a:lnTo>
                  <a:lnTo>
                    <a:pt x="177" y="341"/>
                  </a:lnTo>
                  <a:lnTo>
                    <a:pt x="172" y="344"/>
                  </a:lnTo>
                  <a:lnTo>
                    <a:pt x="153" y="348"/>
                  </a:lnTo>
                  <a:lnTo>
                    <a:pt x="130" y="330"/>
                  </a:lnTo>
                  <a:lnTo>
                    <a:pt x="112" y="305"/>
                  </a:lnTo>
                  <a:lnTo>
                    <a:pt x="87" y="270"/>
                  </a:lnTo>
                  <a:lnTo>
                    <a:pt x="70" y="237"/>
                  </a:lnTo>
                  <a:lnTo>
                    <a:pt x="69" y="219"/>
                  </a:lnTo>
                  <a:lnTo>
                    <a:pt x="81" y="203"/>
                  </a:lnTo>
                  <a:lnTo>
                    <a:pt x="112" y="194"/>
                  </a:lnTo>
                  <a:lnTo>
                    <a:pt x="148" y="180"/>
                  </a:lnTo>
                  <a:lnTo>
                    <a:pt x="172" y="173"/>
                  </a:lnTo>
                  <a:lnTo>
                    <a:pt x="180" y="164"/>
                  </a:lnTo>
                  <a:lnTo>
                    <a:pt x="175" y="155"/>
                  </a:lnTo>
                  <a:lnTo>
                    <a:pt x="154" y="141"/>
                  </a:lnTo>
                  <a:lnTo>
                    <a:pt x="121" y="125"/>
                  </a:lnTo>
                  <a:lnTo>
                    <a:pt x="85" y="113"/>
                  </a:lnTo>
                  <a:lnTo>
                    <a:pt x="57" y="101"/>
                  </a:lnTo>
                  <a:lnTo>
                    <a:pt x="24" y="75"/>
                  </a:lnTo>
                  <a:lnTo>
                    <a:pt x="9" y="53"/>
                  </a:lnTo>
                  <a:lnTo>
                    <a:pt x="0" y="24"/>
                  </a:lnTo>
                  <a:lnTo>
                    <a:pt x="9" y="8"/>
                  </a:lnTo>
                  <a:lnTo>
                    <a:pt x="22" y="0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2" name="Freeform 52">
              <a:extLst>
                <a:ext uri="{FF2B5EF4-FFF2-40B4-BE49-F238E27FC236}">
                  <a16:creationId xmlns:a16="http://schemas.microsoft.com/office/drawing/2014/main" id="{F3A490D6-27FD-F8FE-26CC-A89A491262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8" y="1775"/>
              <a:ext cx="187" cy="420"/>
            </a:xfrm>
            <a:custGeom>
              <a:avLst/>
              <a:gdLst>
                <a:gd name="T0" fmla="*/ 52 w 187"/>
                <a:gd name="T1" fmla="*/ 0 h 420"/>
                <a:gd name="T2" fmla="*/ 67 w 187"/>
                <a:gd name="T3" fmla="*/ 7 h 420"/>
                <a:gd name="T4" fmla="*/ 84 w 187"/>
                <a:gd name="T5" fmla="*/ 21 h 420"/>
                <a:gd name="T6" fmla="*/ 91 w 187"/>
                <a:gd name="T7" fmla="*/ 39 h 420"/>
                <a:gd name="T8" fmla="*/ 103 w 187"/>
                <a:gd name="T9" fmla="*/ 69 h 420"/>
                <a:gd name="T10" fmla="*/ 111 w 187"/>
                <a:gd name="T11" fmla="*/ 102 h 420"/>
                <a:gd name="T12" fmla="*/ 117 w 187"/>
                <a:gd name="T13" fmla="*/ 133 h 420"/>
                <a:gd name="T14" fmla="*/ 114 w 187"/>
                <a:gd name="T15" fmla="*/ 160 h 420"/>
                <a:gd name="T16" fmla="*/ 108 w 187"/>
                <a:gd name="T17" fmla="*/ 181 h 420"/>
                <a:gd name="T18" fmla="*/ 99 w 187"/>
                <a:gd name="T19" fmla="*/ 205 h 420"/>
                <a:gd name="T20" fmla="*/ 82 w 187"/>
                <a:gd name="T21" fmla="*/ 235 h 420"/>
                <a:gd name="T22" fmla="*/ 64 w 187"/>
                <a:gd name="T23" fmla="*/ 265 h 420"/>
                <a:gd name="T24" fmla="*/ 51 w 187"/>
                <a:gd name="T25" fmla="*/ 286 h 420"/>
                <a:gd name="T26" fmla="*/ 43 w 187"/>
                <a:gd name="T27" fmla="*/ 303 h 420"/>
                <a:gd name="T28" fmla="*/ 43 w 187"/>
                <a:gd name="T29" fmla="*/ 319 h 420"/>
                <a:gd name="T30" fmla="*/ 48 w 187"/>
                <a:gd name="T31" fmla="*/ 333 h 420"/>
                <a:gd name="T32" fmla="*/ 72 w 187"/>
                <a:gd name="T33" fmla="*/ 340 h 420"/>
                <a:gd name="T34" fmla="*/ 106 w 187"/>
                <a:gd name="T35" fmla="*/ 349 h 420"/>
                <a:gd name="T36" fmla="*/ 157 w 187"/>
                <a:gd name="T37" fmla="*/ 366 h 420"/>
                <a:gd name="T38" fmla="*/ 181 w 187"/>
                <a:gd name="T39" fmla="*/ 378 h 420"/>
                <a:gd name="T40" fmla="*/ 187 w 187"/>
                <a:gd name="T41" fmla="*/ 391 h 420"/>
                <a:gd name="T42" fmla="*/ 181 w 187"/>
                <a:gd name="T43" fmla="*/ 402 h 420"/>
                <a:gd name="T44" fmla="*/ 163 w 187"/>
                <a:gd name="T45" fmla="*/ 414 h 420"/>
                <a:gd name="T46" fmla="*/ 157 w 187"/>
                <a:gd name="T47" fmla="*/ 415 h 420"/>
                <a:gd name="T48" fmla="*/ 133 w 187"/>
                <a:gd name="T49" fmla="*/ 420 h 420"/>
                <a:gd name="T50" fmla="*/ 121 w 187"/>
                <a:gd name="T51" fmla="*/ 415 h 420"/>
                <a:gd name="T52" fmla="*/ 112 w 187"/>
                <a:gd name="T53" fmla="*/ 405 h 420"/>
                <a:gd name="T54" fmla="*/ 97 w 187"/>
                <a:gd name="T55" fmla="*/ 387 h 420"/>
                <a:gd name="T56" fmla="*/ 73 w 187"/>
                <a:gd name="T57" fmla="*/ 370 h 420"/>
                <a:gd name="T58" fmla="*/ 54 w 187"/>
                <a:gd name="T59" fmla="*/ 367 h 420"/>
                <a:gd name="T60" fmla="*/ 36 w 187"/>
                <a:gd name="T61" fmla="*/ 367 h 420"/>
                <a:gd name="T62" fmla="*/ 22 w 187"/>
                <a:gd name="T63" fmla="*/ 367 h 420"/>
                <a:gd name="T64" fmla="*/ 10 w 187"/>
                <a:gd name="T65" fmla="*/ 360 h 420"/>
                <a:gd name="T66" fmla="*/ 4 w 187"/>
                <a:gd name="T67" fmla="*/ 352 h 420"/>
                <a:gd name="T68" fmla="*/ 0 w 187"/>
                <a:gd name="T69" fmla="*/ 339 h 420"/>
                <a:gd name="T70" fmla="*/ 3 w 187"/>
                <a:gd name="T71" fmla="*/ 327 h 420"/>
                <a:gd name="T72" fmla="*/ 7 w 187"/>
                <a:gd name="T73" fmla="*/ 307 h 420"/>
                <a:gd name="T74" fmla="*/ 15 w 187"/>
                <a:gd name="T75" fmla="*/ 291 h 420"/>
                <a:gd name="T76" fmla="*/ 27 w 187"/>
                <a:gd name="T77" fmla="*/ 264 h 420"/>
                <a:gd name="T78" fmla="*/ 49 w 187"/>
                <a:gd name="T79" fmla="*/ 229 h 420"/>
                <a:gd name="T80" fmla="*/ 64 w 187"/>
                <a:gd name="T81" fmla="*/ 201 h 420"/>
                <a:gd name="T82" fmla="*/ 70 w 187"/>
                <a:gd name="T83" fmla="*/ 175 h 420"/>
                <a:gd name="T84" fmla="*/ 73 w 187"/>
                <a:gd name="T85" fmla="*/ 150 h 420"/>
                <a:gd name="T86" fmla="*/ 64 w 187"/>
                <a:gd name="T87" fmla="*/ 121 h 420"/>
                <a:gd name="T88" fmla="*/ 52 w 187"/>
                <a:gd name="T89" fmla="*/ 97 h 420"/>
                <a:gd name="T90" fmla="*/ 37 w 187"/>
                <a:gd name="T91" fmla="*/ 72 h 420"/>
                <a:gd name="T92" fmla="*/ 25 w 187"/>
                <a:gd name="T93" fmla="*/ 51 h 420"/>
                <a:gd name="T94" fmla="*/ 21 w 187"/>
                <a:gd name="T95" fmla="*/ 30 h 420"/>
                <a:gd name="T96" fmla="*/ 25 w 187"/>
                <a:gd name="T97" fmla="*/ 16 h 420"/>
                <a:gd name="T98" fmla="*/ 33 w 187"/>
                <a:gd name="T99" fmla="*/ 7 h 420"/>
                <a:gd name="T100" fmla="*/ 46 w 187"/>
                <a:gd name="T101" fmla="*/ 3 h 420"/>
                <a:gd name="T102" fmla="*/ 52 w 187"/>
                <a:gd name="T103" fmla="*/ 0 h 42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87"/>
                <a:gd name="T157" fmla="*/ 0 h 420"/>
                <a:gd name="T158" fmla="*/ 187 w 187"/>
                <a:gd name="T159" fmla="*/ 420 h 42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87" h="420">
                  <a:moveTo>
                    <a:pt x="52" y="0"/>
                  </a:moveTo>
                  <a:lnTo>
                    <a:pt x="67" y="7"/>
                  </a:lnTo>
                  <a:lnTo>
                    <a:pt x="84" y="21"/>
                  </a:lnTo>
                  <a:lnTo>
                    <a:pt x="91" y="39"/>
                  </a:lnTo>
                  <a:lnTo>
                    <a:pt x="103" y="69"/>
                  </a:lnTo>
                  <a:lnTo>
                    <a:pt x="111" y="102"/>
                  </a:lnTo>
                  <a:lnTo>
                    <a:pt x="117" y="133"/>
                  </a:lnTo>
                  <a:lnTo>
                    <a:pt x="114" y="160"/>
                  </a:lnTo>
                  <a:lnTo>
                    <a:pt x="108" y="181"/>
                  </a:lnTo>
                  <a:lnTo>
                    <a:pt x="99" y="205"/>
                  </a:lnTo>
                  <a:lnTo>
                    <a:pt x="82" y="235"/>
                  </a:lnTo>
                  <a:lnTo>
                    <a:pt x="64" y="265"/>
                  </a:lnTo>
                  <a:lnTo>
                    <a:pt x="51" y="286"/>
                  </a:lnTo>
                  <a:lnTo>
                    <a:pt x="43" y="303"/>
                  </a:lnTo>
                  <a:lnTo>
                    <a:pt x="43" y="319"/>
                  </a:lnTo>
                  <a:lnTo>
                    <a:pt x="48" y="333"/>
                  </a:lnTo>
                  <a:lnTo>
                    <a:pt x="72" y="340"/>
                  </a:lnTo>
                  <a:lnTo>
                    <a:pt x="106" y="349"/>
                  </a:lnTo>
                  <a:lnTo>
                    <a:pt x="157" y="366"/>
                  </a:lnTo>
                  <a:lnTo>
                    <a:pt x="181" y="378"/>
                  </a:lnTo>
                  <a:lnTo>
                    <a:pt x="187" y="391"/>
                  </a:lnTo>
                  <a:lnTo>
                    <a:pt x="181" y="402"/>
                  </a:lnTo>
                  <a:lnTo>
                    <a:pt x="163" y="414"/>
                  </a:lnTo>
                  <a:lnTo>
                    <a:pt x="157" y="415"/>
                  </a:lnTo>
                  <a:lnTo>
                    <a:pt x="133" y="420"/>
                  </a:lnTo>
                  <a:lnTo>
                    <a:pt x="121" y="415"/>
                  </a:lnTo>
                  <a:lnTo>
                    <a:pt x="112" y="405"/>
                  </a:lnTo>
                  <a:lnTo>
                    <a:pt x="97" y="387"/>
                  </a:lnTo>
                  <a:lnTo>
                    <a:pt x="73" y="370"/>
                  </a:lnTo>
                  <a:lnTo>
                    <a:pt x="54" y="367"/>
                  </a:lnTo>
                  <a:lnTo>
                    <a:pt x="36" y="367"/>
                  </a:lnTo>
                  <a:lnTo>
                    <a:pt x="22" y="367"/>
                  </a:lnTo>
                  <a:lnTo>
                    <a:pt x="10" y="360"/>
                  </a:lnTo>
                  <a:lnTo>
                    <a:pt x="4" y="352"/>
                  </a:lnTo>
                  <a:lnTo>
                    <a:pt x="0" y="339"/>
                  </a:lnTo>
                  <a:lnTo>
                    <a:pt x="3" y="327"/>
                  </a:lnTo>
                  <a:lnTo>
                    <a:pt x="7" y="307"/>
                  </a:lnTo>
                  <a:lnTo>
                    <a:pt x="15" y="291"/>
                  </a:lnTo>
                  <a:lnTo>
                    <a:pt x="27" y="264"/>
                  </a:lnTo>
                  <a:lnTo>
                    <a:pt x="49" y="229"/>
                  </a:lnTo>
                  <a:lnTo>
                    <a:pt x="64" y="201"/>
                  </a:lnTo>
                  <a:lnTo>
                    <a:pt x="70" y="175"/>
                  </a:lnTo>
                  <a:lnTo>
                    <a:pt x="73" y="150"/>
                  </a:lnTo>
                  <a:lnTo>
                    <a:pt x="64" y="121"/>
                  </a:lnTo>
                  <a:lnTo>
                    <a:pt x="52" y="97"/>
                  </a:lnTo>
                  <a:lnTo>
                    <a:pt x="37" y="72"/>
                  </a:lnTo>
                  <a:lnTo>
                    <a:pt x="25" y="51"/>
                  </a:lnTo>
                  <a:lnTo>
                    <a:pt x="21" y="30"/>
                  </a:lnTo>
                  <a:lnTo>
                    <a:pt x="25" y="16"/>
                  </a:lnTo>
                  <a:lnTo>
                    <a:pt x="33" y="7"/>
                  </a:lnTo>
                  <a:lnTo>
                    <a:pt x="46" y="3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3" name="Freeform 53">
              <a:extLst>
                <a:ext uri="{FF2B5EF4-FFF2-40B4-BE49-F238E27FC236}">
                  <a16:creationId xmlns:a16="http://schemas.microsoft.com/office/drawing/2014/main" id="{27206519-4DFC-A8F6-1181-252360C26E7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9" y="1773"/>
              <a:ext cx="165" cy="450"/>
            </a:xfrm>
            <a:custGeom>
              <a:avLst/>
              <a:gdLst>
                <a:gd name="T0" fmla="*/ 81 w 165"/>
                <a:gd name="T1" fmla="*/ 49 h 450"/>
                <a:gd name="T2" fmla="*/ 97 w 165"/>
                <a:gd name="T3" fmla="*/ 25 h 450"/>
                <a:gd name="T4" fmla="*/ 123 w 165"/>
                <a:gd name="T5" fmla="*/ 3 h 450"/>
                <a:gd name="T6" fmla="*/ 147 w 165"/>
                <a:gd name="T7" fmla="*/ 0 h 450"/>
                <a:gd name="T8" fmla="*/ 160 w 165"/>
                <a:gd name="T9" fmla="*/ 15 h 450"/>
                <a:gd name="T10" fmla="*/ 165 w 165"/>
                <a:gd name="T11" fmla="*/ 37 h 450"/>
                <a:gd name="T12" fmla="*/ 157 w 165"/>
                <a:gd name="T13" fmla="*/ 60 h 450"/>
                <a:gd name="T14" fmla="*/ 141 w 165"/>
                <a:gd name="T15" fmla="*/ 75 h 450"/>
                <a:gd name="T16" fmla="*/ 112 w 165"/>
                <a:gd name="T17" fmla="*/ 97 h 450"/>
                <a:gd name="T18" fmla="*/ 93 w 165"/>
                <a:gd name="T19" fmla="*/ 120 h 450"/>
                <a:gd name="T20" fmla="*/ 82 w 165"/>
                <a:gd name="T21" fmla="*/ 144 h 450"/>
                <a:gd name="T22" fmla="*/ 78 w 165"/>
                <a:gd name="T23" fmla="*/ 168 h 450"/>
                <a:gd name="T24" fmla="*/ 76 w 165"/>
                <a:gd name="T25" fmla="*/ 195 h 450"/>
                <a:gd name="T26" fmla="*/ 82 w 165"/>
                <a:gd name="T27" fmla="*/ 223 h 450"/>
                <a:gd name="T28" fmla="*/ 82 w 165"/>
                <a:gd name="T29" fmla="*/ 228 h 450"/>
                <a:gd name="T30" fmla="*/ 90 w 165"/>
                <a:gd name="T31" fmla="*/ 261 h 450"/>
                <a:gd name="T32" fmla="*/ 97 w 165"/>
                <a:gd name="T33" fmla="*/ 294 h 450"/>
                <a:gd name="T34" fmla="*/ 108 w 165"/>
                <a:gd name="T35" fmla="*/ 327 h 450"/>
                <a:gd name="T36" fmla="*/ 118 w 165"/>
                <a:gd name="T37" fmla="*/ 351 h 450"/>
                <a:gd name="T38" fmla="*/ 121 w 165"/>
                <a:gd name="T39" fmla="*/ 369 h 450"/>
                <a:gd name="T40" fmla="*/ 114 w 165"/>
                <a:gd name="T41" fmla="*/ 376 h 450"/>
                <a:gd name="T42" fmla="*/ 96 w 165"/>
                <a:gd name="T43" fmla="*/ 385 h 450"/>
                <a:gd name="T44" fmla="*/ 78 w 165"/>
                <a:gd name="T45" fmla="*/ 405 h 450"/>
                <a:gd name="T46" fmla="*/ 67 w 165"/>
                <a:gd name="T47" fmla="*/ 433 h 450"/>
                <a:gd name="T48" fmla="*/ 63 w 165"/>
                <a:gd name="T49" fmla="*/ 447 h 450"/>
                <a:gd name="T50" fmla="*/ 58 w 165"/>
                <a:gd name="T51" fmla="*/ 450 h 450"/>
                <a:gd name="T52" fmla="*/ 48 w 165"/>
                <a:gd name="T53" fmla="*/ 450 h 450"/>
                <a:gd name="T54" fmla="*/ 13 w 165"/>
                <a:gd name="T55" fmla="*/ 438 h 450"/>
                <a:gd name="T56" fmla="*/ 0 w 165"/>
                <a:gd name="T57" fmla="*/ 424 h 450"/>
                <a:gd name="T58" fmla="*/ 3 w 165"/>
                <a:gd name="T59" fmla="*/ 411 h 450"/>
                <a:gd name="T60" fmla="*/ 13 w 165"/>
                <a:gd name="T61" fmla="*/ 396 h 450"/>
                <a:gd name="T62" fmla="*/ 31 w 165"/>
                <a:gd name="T63" fmla="*/ 381 h 450"/>
                <a:gd name="T64" fmla="*/ 61 w 165"/>
                <a:gd name="T65" fmla="*/ 364 h 450"/>
                <a:gd name="T66" fmla="*/ 72 w 165"/>
                <a:gd name="T67" fmla="*/ 349 h 450"/>
                <a:gd name="T68" fmla="*/ 73 w 165"/>
                <a:gd name="T69" fmla="*/ 325 h 450"/>
                <a:gd name="T70" fmla="*/ 69 w 165"/>
                <a:gd name="T71" fmla="*/ 286 h 450"/>
                <a:gd name="T72" fmla="*/ 55 w 165"/>
                <a:gd name="T73" fmla="*/ 241 h 450"/>
                <a:gd name="T74" fmla="*/ 48 w 165"/>
                <a:gd name="T75" fmla="*/ 195 h 450"/>
                <a:gd name="T76" fmla="*/ 42 w 165"/>
                <a:gd name="T77" fmla="*/ 154 h 450"/>
                <a:gd name="T78" fmla="*/ 43 w 165"/>
                <a:gd name="T79" fmla="*/ 127 h 450"/>
                <a:gd name="T80" fmla="*/ 49 w 165"/>
                <a:gd name="T81" fmla="*/ 100 h 450"/>
                <a:gd name="T82" fmla="*/ 58 w 165"/>
                <a:gd name="T83" fmla="*/ 78 h 450"/>
                <a:gd name="T84" fmla="*/ 72 w 165"/>
                <a:gd name="T85" fmla="*/ 57 h 450"/>
                <a:gd name="T86" fmla="*/ 81 w 165"/>
                <a:gd name="T87" fmla="*/ 49 h 45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65"/>
                <a:gd name="T133" fmla="*/ 0 h 450"/>
                <a:gd name="T134" fmla="*/ 165 w 165"/>
                <a:gd name="T135" fmla="*/ 450 h 45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65" h="450">
                  <a:moveTo>
                    <a:pt x="81" y="49"/>
                  </a:moveTo>
                  <a:lnTo>
                    <a:pt x="97" y="25"/>
                  </a:lnTo>
                  <a:lnTo>
                    <a:pt x="123" y="3"/>
                  </a:lnTo>
                  <a:lnTo>
                    <a:pt x="147" y="0"/>
                  </a:lnTo>
                  <a:lnTo>
                    <a:pt x="160" y="15"/>
                  </a:lnTo>
                  <a:lnTo>
                    <a:pt x="165" y="37"/>
                  </a:lnTo>
                  <a:lnTo>
                    <a:pt x="157" y="60"/>
                  </a:lnTo>
                  <a:lnTo>
                    <a:pt x="141" y="75"/>
                  </a:lnTo>
                  <a:lnTo>
                    <a:pt x="112" y="97"/>
                  </a:lnTo>
                  <a:lnTo>
                    <a:pt x="93" y="120"/>
                  </a:lnTo>
                  <a:lnTo>
                    <a:pt x="82" y="144"/>
                  </a:lnTo>
                  <a:lnTo>
                    <a:pt x="78" y="168"/>
                  </a:lnTo>
                  <a:lnTo>
                    <a:pt x="76" y="195"/>
                  </a:lnTo>
                  <a:lnTo>
                    <a:pt x="82" y="223"/>
                  </a:lnTo>
                  <a:lnTo>
                    <a:pt x="82" y="228"/>
                  </a:lnTo>
                  <a:lnTo>
                    <a:pt x="90" y="261"/>
                  </a:lnTo>
                  <a:lnTo>
                    <a:pt x="97" y="294"/>
                  </a:lnTo>
                  <a:lnTo>
                    <a:pt x="108" y="327"/>
                  </a:lnTo>
                  <a:lnTo>
                    <a:pt x="118" y="351"/>
                  </a:lnTo>
                  <a:lnTo>
                    <a:pt x="121" y="369"/>
                  </a:lnTo>
                  <a:lnTo>
                    <a:pt x="114" y="376"/>
                  </a:lnTo>
                  <a:lnTo>
                    <a:pt x="96" y="385"/>
                  </a:lnTo>
                  <a:lnTo>
                    <a:pt x="78" y="405"/>
                  </a:lnTo>
                  <a:lnTo>
                    <a:pt x="67" y="433"/>
                  </a:lnTo>
                  <a:lnTo>
                    <a:pt x="63" y="447"/>
                  </a:lnTo>
                  <a:lnTo>
                    <a:pt x="58" y="450"/>
                  </a:lnTo>
                  <a:lnTo>
                    <a:pt x="48" y="450"/>
                  </a:lnTo>
                  <a:lnTo>
                    <a:pt x="13" y="438"/>
                  </a:lnTo>
                  <a:lnTo>
                    <a:pt x="0" y="424"/>
                  </a:lnTo>
                  <a:lnTo>
                    <a:pt x="3" y="411"/>
                  </a:lnTo>
                  <a:lnTo>
                    <a:pt x="13" y="396"/>
                  </a:lnTo>
                  <a:lnTo>
                    <a:pt x="31" y="381"/>
                  </a:lnTo>
                  <a:lnTo>
                    <a:pt x="61" y="364"/>
                  </a:lnTo>
                  <a:lnTo>
                    <a:pt x="72" y="349"/>
                  </a:lnTo>
                  <a:lnTo>
                    <a:pt x="73" y="325"/>
                  </a:lnTo>
                  <a:lnTo>
                    <a:pt x="69" y="286"/>
                  </a:lnTo>
                  <a:lnTo>
                    <a:pt x="55" y="241"/>
                  </a:lnTo>
                  <a:lnTo>
                    <a:pt x="48" y="195"/>
                  </a:lnTo>
                  <a:lnTo>
                    <a:pt x="42" y="154"/>
                  </a:lnTo>
                  <a:lnTo>
                    <a:pt x="43" y="127"/>
                  </a:lnTo>
                  <a:lnTo>
                    <a:pt x="49" y="100"/>
                  </a:lnTo>
                  <a:lnTo>
                    <a:pt x="58" y="78"/>
                  </a:lnTo>
                  <a:lnTo>
                    <a:pt x="72" y="57"/>
                  </a:lnTo>
                  <a:lnTo>
                    <a:pt x="81" y="4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" name="Freeform 54">
              <a:extLst>
                <a:ext uri="{FF2B5EF4-FFF2-40B4-BE49-F238E27FC236}">
                  <a16:creationId xmlns:a16="http://schemas.microsoft.com/office/drawing/2014/main" id="{CDA59F2F-308F-EC64-9468-D554114B49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3" y="1767"/>
              <a:ext cx="488" cy="476"/>
            </a:xfrm>
            <a:custGeom>
              <a:avLst/>
              <a:gdLst>
                <a:gd name="T0" fmla="*/ 480 w 488"/>
                <a:gd name="T1" fmla="*/ 0 h 476"/>
                <a:gd name="T2" fmla="*/ 432 w 488"/>
                <a:gd name="T3" fmla="*/ 19 h 476"/>
                <a:gd name="T4" fmla="*/ 402 w 488"/>
                <a:gd name="T5" fmla="*/ 45 h 476"/>
                <a:gd name="T6" fmla="*/ 381 w 488"/>
                <a:gd name="T7" fmla="*/ 81 h 476"/>
                <a:gd name="T8" fmla="*/ 363 w 488"/>
                <a:gd name="T9" fmla="*/ 118 h 476"/>
                <a:gd name="T10" fmla="*/ 352 w 488"/>
                <a:gd name="T11" fmla="*/ 160 h 476"/>
                <a:gd name="T12" fmla="*/ 346 w 488"/>
                <a:gd name="T13" fmla="*/ 202 h 476"/>
                <a:gd name="T14" fmla="*/ 337 w 488"/>
                <a:gd name="T15" fmla="*/ 241 h 476"/>
                <a:gd name="T16" fmla="*/ 327 w 488"/>
                <a:gd name="T17" fmla="*/ 265 h 476"/>
                <a:gd name="T18" fmla="*/ 313 w 488"/>
                <a:gd name="T19" fmla="*/ 283 h 476"/>
                <a:gd name="T20" fmla="*/ 294 w 488"/>
                <a:gd name="T21" fmla="*/ 300 h 476"/>
                <a:gd name="T22" fmla="*/ 289 w 488"/>
                <a:gd name="T23" fmla="*/ 301 h 476"/>
                <a:gd name="T24" fmla="*/ 264 w 488"/>
                <a:gd name="T25" fmla="*/ 316 h 476"/>
                <a:gd name="T26" fmla="*/ 223 w 488"/>
                <a:gd name="T27" fmla="*/ 334 h 476"/>
                <a:gd name="T28" fmla="*/ 184 w 488"/>
                <a:gd name="T29" fmla="*/ 354 h 476"/>
                <a:gd name="T30" fmla="*/ 148 w 488"/>
                <a:gd name="T31" fmla="*/ 367 h 476"/>
                <a:gd name="T32" fmla="*/ 127 w 488"/>
                <a:gd name="T33" fmla="*/ 333 h 476"/>
                <a:gd name="T34" fmla="*/ 127 w 488"/>
                <a:gd name="T35" fmla="*/ 337 h 476"/>
                <a:gd name="T36" fmla="*/ 111 w 488"/>
                <a:gd name="T37" fmla="*/ 373 h 476"/>
                <a:gd name="T38" fmla="*/ 88 w 488"/>
                <a:gd name="T39" fmla="*/ 405 h 476"/>
                <a:gd name="T40" fmla="*/ 51 w 488"/>
                <a:gd name="T41" fmla="*/ 435 h 476"/>
                <a:gd name="T42" fmla="*/ 12 w 488"/>
                <a:gd name="T43" fmla="*/ 460 h 476"/>
                <a:gd name="T44" fmla="*/ 0 w 488"/>
                <a:gd name="T45" fmla="*/ 469 h 476"/>
                <a:gd name="T46" fmla="*/ 10 w 488"/>
                <a:gd name="T47" fmla="*/ 474 h 476"/>
                <a:gd name="T48" fmla="*/ 6 w 488"/>
                <a:gd name="T49" fmla="*/ 476 h 476"/>
                <a:gd name="T50" fmla="*/ 64 w 488"/>
                <a:gd name="T51" fmla="*/ 459 h 476"/>
                <a:gd name="T52" fmla="*/ 118 w 488"/>
                <a:gd name="T53" fmla="*/ 448 h 476"/>
                <a:gd name="T54" fmla="*/ 175 w 488"/>
                <a:gd name="T55" fmla="*/ 438 h 476"/>
                <a:gd name="T56" fmla="*/ 204 w 488"/>
                <a:gd name="T57" fmla="*/ 436 h 476"/>
                <a:gd name="T58" fmla="*/ 168 w 488"/>
                <a:gd name="T59" fmla="*/ 393 h 476"/>
                <a:gd name="T60" fmla="*/ 163 w 488"/>
                <a:gd name="T61" fmla="*/ 396 h 476"/>
                <a:gd name="T62" fmla="*/ 217 w 488"/>
                <a:gd name="T63" fmla="*/ 366 h 476"/>
                <a:gd name="T64" fmla="*/ 262 w 488"/>
                <a:gd name="T65" fmla="*/ 342 h 476"/>
                <a:gd name="T66" fmla="*/ 298 w 488"/>
                <a:gd name="T67" fmla="*/ 324 h 476"/>
                <a:gd name="T68" fmla="*/ 328 w 488"/>
                <a:gd name="T69" fmla="*/ 301 h 476"/>
                <a:gd name="T70" fmla="*/ 346 w 488"/>
                <a:gd name="T71" fmla="*/ 279 h 476"/>
                <a:gd name="T72" fmla="*/ 358 w 488"/>
                <a:gd name="T73" fmla="*/ 249 h 476"/>
                <a:gd name="T74" fmla="*/ 367 w 488"/>
                <a:gd name="T75" fmla="*/ 208 h 476"/>
                <a:gd name="T76" fmla="*/ 375 w 488"/>
                <a:gd name="T77" fmla="*/ 171 h 476"/>
                <a:gd name="T78" fmla="*/ 384 w 488"/>
                <a:gd name="T79" fmla="*/ 135 h 476"/>
                <a:gd name="T80" fmla="*/ 394 w 488"/>
                <a:gd name="T81" fmla="*/ 99 h 476"/>
                <a:gd name="T82" fmla="*/ 412 w 488"/>
                <a:gd name="T83" fmla="*/ 69 h 476"/>
                <a:gd name="T84" fmla="*/ 433 w 488"/>
                <a:gd name="T85" fmla="*/ 48 h 476"/>
                <a:gd name="T86" fmla="*/ 465 w 488"/>
                <a:gd name="T87" fmla="*/ 33 h 476"/>
                <a:gd name="T88" fmla="*/ 488 w 488"/>
                <a:gd name="T89" fmla="*/ 22 h 476"/>
                <a:gd name="T90" fmla="*/ 480 w 488"/>
                <a:gd name="T91" fmla="*/ 0 h 47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488"/>
                <a:gd name="T139" fmla="*/ 0 h 476"/>
                <a:gd name="T140" fmla="*/ 488 w 488"/>
                <a:gd name="T141" fmla="*/ 476 h 47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488" h="476">
                  <a:moveTo>
                    <a:pt x="480" y="0"/>
                  </a:moveTo>
                  <a:lnTo>
                    <a:pt x="432" y="19"/>
                  </a:lnTo>
                  <a:lnTo>
                    <a:pt x="402" y="45"/>
                  </a:lnTo>
                  <a:lnTo>
                    <a:pt x="381" y="81"/>
                  </a:lnTo>
                  <a:lnTo>
                    <a:pt x="363" y="118"/>
                  </a:lnTo>
                  <a:lnTo>
                    <a:pt x="352" y="160"/>
                  </a:lnTo>
                  <a:lnTo>
                    <a:pt x="346" y="202"/>
                  </a:lnTo>
                  <a:lnTo>
                    <a:pt x="337" y="241"/>
                  </a:lnTo>
                  <a:lnTo>
                    <a:pt x="327" y="265"/>
                  </a:lnTo>
                  <a:lnTo>
                    <a:pt x="313" y="283"/>
                  </a:lnTo>
                  <a:lnTo>
                    <a:pt x="294" y="300"/>
                  </a:lnTo>
                  <a:lnTo>
                    <a:pt x="289" y="301"/>
                  </a:lnTo>
                  <a:lnTo>
                    <a:pt x="264" y="316"/>
                  </a:lnTo>
                  <a:lnTo>
                    <a:pt x="223" y="334"/>
                  </a:lnTo>
                  <a:lnTo>
                    <a:pt x="184" y="354"/>
                  </a:lnTo>
                  <a:lnTo>
                    <a:pt x="148" y="367"/>
                  </a:lnTo>
                  <a:lnTo>
                    <a:pt x="127" y="333"/>
                  </a:lnTo>
                  <a:lnTo>
                    <a:pt x="127" y="337"/>
                  </a:lnTo>
                  <a:lnTo>
                    <a:pt x="111" y="373"/>
                  </a:lnTo>
                  <a:lnTo>
                    <a:pt x="88" y="405"/>
                  </a:lnTo>
                  <a:lnTo>
                    <a:pt x="51" y="435"/>
                  </a:lnTo>
                  <a:lnTo>
                    <a:pt x="12" y="460"/>
                  </a:lnTo>
                  <a:lnTo>
                    <a:pt x="0" y="469"/>
                  </a:lnTo>
                  <a:lnTo>
                    <a:pt x="10" y="474"/>
                  </a:lnTo>
                  <a:lnTo>
                    <a:pt x="6" y="476"/>
                  </a:lnTo>
                  <a:lnTo>
                    <a:pt x="64" y="459"/>
                  </a:lnTo>
                  <a:lnTo>
                    <a:pt x="118" y="448"/>
                  </a:lnTo>
                  <a:lnTo>
                    <a:pt x="175" y="438"/>
                  </a:lnTo>
                  <a:lnTo>
                    <a:pt x="204" y="436"/>
                  </a:lnTo>
                  <a:lnTo>
                    <a:pt x="168" y="393"/>
                  </a:lnTo>
                  <a:lnTo>
                    <a:pt x="163" y="396"/>
                  </a:lnTo>
                  <a:lnTo>
                    <a:pt x="217" y="366"/>
                  </a:lnTo>
                  <a:lnTo>
                    <a:pt x="262" y="342"/>
                  </a:lnTo>
                  <a:lnTo>
                    <a:pt x="298" y="324"/>
                  </a:lnTo>
                  <a:lnTo>
                    <a:pt x="328" y="301"/>
                  </a:lnTo>
                  <a:lnTo>
                    <a:pt x="346" y="279"/>
                  </a:lnTo>
                  <a:lnTo>
                    <a:pt x="358" y="249"/>
                  </a:lnTo>
                  <a:lnTo>
                    <a:pt x="367" y="208"/>
                  </a:lnTo>
                  <a:lnTo>
                    <a:pt x="375" y="171"/>
                  </a:lnTo>
                  <a:lnTo>
                    <a:pt x="384" y="135"/>
                  </a:lnTo>
                  <a:lnTo>
                    <a:pt x="394" y="99"/>
                  </a:lnTo>
                  <a:lnTo>
                    <a:pt x="412" y="69"/>
                  </a:lnTo>
                  <a:lnTo>
                    <a:pt x="433" y="48"/>
                  </a:lnTo>
                  <a:lnTo>
                    <a:pt x="465" y="33"/>
                  </a:lnTo>
                  <a:lnTo>
                    <a:pt x="488" y="22"/>
                  </a:lnTo>
                  <a:lnTo>
                    <a:pt x="480" y="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grpSp>
          <p:nvGrpSpPr>
            <p:cNvPr id="25" name="Group 55">
              <a:extLst>
                <a:ext uri="{FF2B5EF4-FFF2-40B4-BE49-F238E27FC236}">
                  <a16:creationId xmlns:a16="http://schemas.microsoft.com/office/drawing/2014/main" id="{79B588D0-03DE-8D71-7BF4-DB86A738938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20" y="768"/>
              <a:ext cx="230" cy="1456"/>
              <a:chOff x="2720" y="768"/>
              <a:chExt cx="230" cy="1456"/>
            </a:xfrm>
          </p:grpSpPr>
          <p:sp>
            <p:nvSpPr>
              <p:cNvPr id="26" name="Freeform 56">
                <a:extLst>
                  <a:ext uri="{FF2B5EF4-FFF2-40B4-BE49-F238E27FC236}">
                    <a16:creationId xmlns:a16="http://schemas.microsoft.com/office/drawing/2014/main" id="{205463E9-9180-CD2B-C387-51070EDFE4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0" y="795"/>
                <a:ext cx="230" cy="293"/>
              </a:xfrm>
              <a:custGeom>
                <a:avLst/>
                <a:gdLst>
                  <a:gd name="T0" fmla="*/ 147 w 230"/>
                  <a:gd name="T1" fmla="*/ 264 h 293"/>
                  <a:gd name="T2" fmla="*/ 170 w 230"/>
                  <a:gd name="T3" fmla="*/ 252 h 293"/>
                  <a:gd name="T4" fmla="*/ 182 w 230"/>
                  <a:gd name="T5" fmla="*/ 234 h 293"/>
                  <a:gd name="T6" fmla="*/ 192 w 230"/>
                  <a:gd name="T7" fmla="*/ 204 h 293"/>
                  <a:gd name="T8" fmla="*/ 198 w 230"/>
                  <a:gd name="T9" fmla="*/ 165 h 293"/>
                  <a:gd name="T10" fmla="*/ 195 w 230"/>
                  <a:gd name="T11" fmla="*/ 111 h 293"/>
                  <a:gd name="T12" fmla="*/ 192 w 230"/>
                  <a:gd name="T13" fmla="*/ 81 h 293"/>
                  <a:gd name="T14" fmla="*/ 167 w 230"/>
                  <a:gd name="T15" fmla="*/ 84 h 293"/>
                  <a:gd name="T16" fmla="*/ 177 w 230"/>
                  <a:gd name="T17" fmla="*/ 2 h 293"/>
                  <a:gd name="T18" fmla="*/ 230 w 230"/>
                  <a:gd name="T19" fmla="*/ 69 h 293"/>
                  <a:gd name="T20" fmla="*/ 212 w 230"/>
                  <a:gd name="T21" fmla="*/ 77 h 293"/>
                  <a:gd name="T22" fmla="*/ 219 w 230"/>
                  <a:gd name="T23" fmla="*/ 125 h 293"/>
                  <a:gd name="T24" fmla="*/ 219 w 230"/>
                  <a:gd name="T25" fmla="*/ 129 h 293"/>
                  <a:gd name="T26" fmla="*/ 219 w 230"/>
                  <a:gd name="T27" fmla="*/ 179 h 293"/>
                  <a:gd name="T28" fmla="*/ 218 w 230"/>
                  <a:gd name="T29" fmla="*/ 183 h 293"/>
                  <a:gd name="T30" fmla="*/ 210 w 230"/>
                  <a:gd name="T31" fmla="*/ 222 h 293"/>
                  <a:gd name="T32" fmla="*/ 197 w 230"/>
                  <a:gd name="T33" fmla="*/ 258 h 293"/>
                  <a:gd name="T34" fmla="*/ 174 w 230"/>
                  <a:gd name="T35" fmla="*/ 279 h 293"/>
                  <a:gd name="T36" fmla="*/ 143 w 230"/>
                  <a:gd name="T37" fmla="*/ 288 h 293"/>
                  <a:gd name="T38" fmla="*/ 113 w 230"/>
                  <a:gd name="T39" fmla="*/ 293 h 293"/>
                  <a:gd name="T40" fmla="*/ 84 w 230"/>
                  <a:gd name="T41" fmla="*/ 290 h 293"/>
                  <a:gd name="T42" fmla="*/ 57 w 230"/>
                  <a:gd name="T43" fmla="*/ 279 h 293"/>
                  <a:gd name="T44" fmla="*/ 33 w 230"/>
                  <a:gd name="T45" fmla="*/ 257 h 293"/>
                  <a:gd name="T46" fmla="*/ 17 w 230"/>
                  <a:gd name="T47" fmla="*/ 227 h 293"/>
                  <a:gd name="T48" fmla="*/ 8 w 230"/>
                  <a:gd name="T49" fmla="*/ 192 h 293"/>
                  <a:gd name="T50" fmla="*/ 5 w 230"/>
                  <a:gd name="T51" fmla="*/ 153 h 293"/>
                  <a:gd name="T52" fmla="*/ 8 w 230"/>
                  <a:gd name="T53" fmla="*/ 116 h 293"/>
                  <a:gd name="T54" fmla="*/ 21 w 230"/>
                  <a:gd name="T55" fmla="*/ 89 h 293"/>
                  <a:gd name="T56" fmla="*/ 0 w 230"/>
                  <a:gd name="T57" fmla="*/ 72 h 293"/>
                  <a:gd name="T58" fmla="*/ 50 w 230"/>
                  <a:gd name="T59" fmla="*/ 0 h 293"/>
                  <a:gd name="T60" fmla="*/ 60 w 230"/>
                  <a:gd name="T61" fmla="*/ 92 h 293"/>
                  <a:gd name="T62" fmla="*/ 36 w 230"/>
                  <a:gd name="T63" fmla="*/ 90 h 293"/>
                  <a:gd name="T64" fmla="*/ 26 w 230"/>
                  <a:gd name="T65" fmla="*/ 128 h 293"/>
                  <a:gd name="T66" fmla="*/ 26 w 230"/>
                  <a:gd name="T67" fmla="*/ 162 h 293"/>
                  <a:gd name="T68" fmla="*/ 29 w 230"/>
                  <a:gd name="T69" fmla="*/ 192 h 293"/>
                  <a:gd name="T70" fmla="*/ 38 w 230"/>
                  <a:gd name="T71" fmla="*/ 221 h 293"/>
                  <a:gd name="T72" fmla="*/ 54 w 230"/>
                  <a:gd name="T73" fmla="*/ 242 h 293"/>
                  <a:gd name="T74" fmla="*/ 74 w 230"/>
                  <a:gd name="T75" fmla="*/ 258 h 293"/>
                  <a:gd name="T76" fmla="*/ 99 w 230"/>
                  <a:gd name="T77" fmla="*/ 267 h 293"/>
                  <a:gd name="T78" fmla="*/ 125 w 230"/>
                  <a:gd name="T79" fmla="*/ 267 h 293"/>
                  <a:gd name="T80" fmla="*/ 147 w 230"/>
                  <a:gd name="T81" fmla="*/ 264 h 29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30"/>
                  <a:gd name="T124" fmla="*/ 0 h 293"/>
                  <a:gd name="T125" fmla="*/ 230 w 230"/>
                  <a:gd name="T126" fmla="*/ 293 h 293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30" h="293">
                    <a:moveTo>
                      <a:pt x="147" y="264"/>
                    </a:moveTo>
                    <a:lnTo>
                      <a:pt x="170" y="252"/>
                    </a:lnTo>
                    <a:lnTo>
                      <a:pt x="182" y="234"/>
                    </a:lnTo>
                    <a:lnTo>
                      <a:pt x="192" y="204"/>
                    </a:lnTo>
                    <a:lnTo>
                      <a:pt x="198" y="165"/>
                    </a:lnTo>
                    <a:lnTo>
                      <a:pt x="195" y="111"/>
                    </a:lnTo>
                    <a:lnTo>
                      <a:pt x="192" y="81"/>
                    </a:lnTo>
                    <a:lnTo>
                      <a:pt x="167" y="84"/>
                    </a:lnTo>
                    <a:lnTo>
                      <a:pt x="177" y="2"/>
                    </a:lnTo>
                    <a:lnTo>
                      <a:pt x="230" y="69"/>
                    </a:lnTo>
                    <a:lnTo>
                      <a:pt x="212" y="77"/>
                    </a:lnTo>
                    <a:lnTo>
                      <a:pt x="219" y="125"/>
                    </a:lnTo>
                    <a:lnTo>
                      <a:pt x="219" y="129"/>
                    </a:lnTo>
                    <a:lnTo>
                      <a:pt x="219" y="179"/>
                    </a:lnTo>
                    <a:lnTo>
                      <a:pt x="218" y="183"/>
                    </a:lnTo>
                    <a:lnTo>
                      <a:pt x="210" y="222"/>
                    </a:lnTo>
                    <a:lnTo>
                      <a:pt x="197" y="258"/>
                    </a:lnTo>
                    <a:lnTo>
                      <a:pt x="174" y="279"/>
                    </a:lnTo>
                    <a:lnTo>
                      <a:pt x="143" y="288"/>
                    </a:lnTo>
                    <a:lnTo>
                      <a:pt x="113" y="293"/>
                    </a:lnTo>
                    <a:lnTo>
                      <a:pt x="84" y="290"/>
                    </a:lnTo>
                    <a:lnTo>
                      <a:pt x="57" y="279"/>
                    </a:lnTo>
                    <a:lnTo>
                      <a:pt x="33" y="257"/>
                    </a:lnTo>
                    <a:lnTo>
                      <a:pt x="17" y="227"/>
                    </a:lnTo>
                    <a:lnTo>
                      <a:pt x="8" y="192"/>
                    </a:lnTo>
                    <a:lnTo>
                      <a:pt x="5" y="153"/>
                    </a:lnTo>
                    <a:lnTo>
                      <a:pt x="8" y="116"/>
                    </a:lnTo>
                    <a:lnTo>
                      <a:pt x="21" y="89"/>
                    </a:lnTo>
                    <a:lnTo>
                      <a:pt x="0" y="72"/>
                    </a:lnTo>
                    <a:lnTo>
                      <a:pt x="50" y="0"/>
                    </a:lnTo>
                    <a:lnTo>
                      <a:pt x="60" y="92"/>
                    </a:lnTo>
                    <a:lnTo>
                      <a:pt x="36" y="90"/>
                    </a:lnTo>
                    <a:lnTo>
                      <a:pt x="26" y="128"/>
                    </a:lnTo>
                    <a:lnTo>
                      <a:pt x="26" y="162"/>
                    </a:lnTo>
                    <a:lnTo>
                      <a:pt x="29" y="192"/>
                    </a:lnTo>
                    <a:lnTo>
                      <a:pt x="38" y="221"/>
                    </a:lnTo>
                    <a:lnTo>
                      <a:pt x="54" y="242"/>
                    </a:lnTo>
                    <a:lnTo>
                      <a:pt x="74" y="258"/>
                    </a:lnTo>
                    <a:lnTo>
                      <a:pt x="99" y="267"/>
                    </a:lnTo>
                    <a:lnTo>
                      <a:pt x="125" y="267"/>
                    </a:lnTo>
                    <a:lnTo>
                      <a:pt x="147" y="264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7" name="Freeform 57">
                <a:extLst>
                  <a:ext uri="{FF2B5EF4-FFF2-40B4-BE49-F238E27FC236}">
                    <a16:creationId xmlns:a16="http://schemas.microsoft.com/office/drawing/2014/main" id="{96F0D05E-5E59-62F7-259F-9A12500F58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768"/>
                <a:ext cx="96" cy="1456"/>
              </a:xfrm>
              <a:custGeom>
                <a:avLst/>
                <a:gdLst>
                  <a:gd name="T0" fmla="*/ 27 w 96"/>
                  <a:gd name="T1" fmla="*/ 306 h 1456"/>
                  <a:gd name="T2" fmla="*/ 28 w 96"/>
                  <a:gd name="T3" fmla="*/ 78 h 1456"/>
                  <a:gd name="T4" fmla="*/ 0 w 96"/>
                  <a:gd name="T5" fmla="*/ 80 h 1456"/>
                  <a:gd name="T6" fmla="*/ 40 w 96"/>
                  <a:gd name="T7" fmla="*/ 0 h 1456"/>
                  <a:gd name="T8" fmla="*/ 73 w 96"/>
                  <a:gd name="T9" fmla="*/ 80 h 1456"/>
                  <a:gd name="T10" fmla="*/ 45 w 96"/>
                  <a:gd name="T11" fmla="*/ 75 h 1456"/>
                  <a:gd name="T12" fmla="*/ 46 w 96"/>
                  <a:gd name="T13" fmla="*/ 306 h 1456"/>
                  <a:gd name="T14" fmla="*/ 55 w 96"/>
                  <a:gd name="T15" fmla="*/ 582 h 1456"/>
                  <a:gd name="T16" fmla="*/ 70 w 96"/>
                  <a:gd name="T17" fmla="*/ 815 h 1456"/>
                  <a:gd name="T18" fmla="*/ 81 w 96"/>
                  <a:gd name="T19" fmla="*/ 1129 h 1456"/>
                  <a:gd name="T20" fmla="*/ 79 w 96"/>
                  <a:gd name="T21" fmla="*/ 1134 h 1456"/>
                  <a:gd name="T22" fmla="*/ 94 w 96"/>
                  <a:gd name="T23" fmla="*/ 1398 h 1456"/>
                  <a:gd name="T24" fmla="*/ 96 w 96"/>
                  <a:gd name="T25" fmla="*/ 1446 h 1456"/>
                  <a:gd name="T26" fmla="*/ 88 w 96"/>
                  <a:gd name="T27" fmla="*/ 1455 h 1456"/>
                  <a:gd name="T28" fmla="*/ 76 w 96"/>
                  <a:gd name="T29" fmla="*/ 1456 h 1456"/>
                  <a:gd name="T30" fmla="*/ 67 w 96"/>
                  <a:gd name="T31" fmla="*/ 1447 h 1456"/>
                  <a:gd name="T32" fmla="*/ 64 w 96"/>
                  <a:gd name="T33" fmla="*/ 1438 h 1456"/>
                  <a:gd name="T34" fmla="*/ 51 w 96"/>
                  <a:gd name="T35" fmla="*/ 911 h 1456"/>
                  <a:gd name="T36" fmla="*/ 34 w 96"/>
                  <a:gd name="T37" fmla="*/ 540 h 1456"/>
                  <a:gd name="T38" fmla="*/ 27 w 96"/>
                  <a:gd name="T39" fmla="*/ 306 h 145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96"/>
                  <a:gd name="T61" fmla="*/ 0 h 1456"/>
                  <a:gd name="T62" fmla="*/ 96 w 96"/>
                  <a:gd name="T63" fmla="*/ 1456 h 145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96" h="1456">
                    <a:moveTo>
                      <a:pt x="27" y="306"/>
                    </a:moveTo>
                    <a:lnTo>
                      <a:pt x="28" y="78"/>
                    </a:lnTo>
                    <a:lnTo>
                      <a:pt x="0" y="80"/>
                    </a:lnTo>
                    <a:lnTo>
                      <a:pt x="40" y="0"/>
                    </a:lnTo>
                    <a:lnTo>
                      <a:pt x="73" y="80"/>
                    </a:lnTo>
                    <a:lnTo>
                      <a:pt x="45" y="75"/>
                    </a:lnTo>
                    <a:lnTo>
                      <a:pt x="46" y="306"/>
                    </a:lnTo>
                    <a:lnTo>
                      <a:pt x="55" y="582"/>
                    </a:lnTo>
                    <a:lnTo>
                      <a:pt x="70" y="815"/>
                    </a:lnTo>
                    <a:lnTo>
                      <a:pt x="81" y="1129"/>
                    </a:lnTo>
                    <a:lnTo>
                      <a:pt x="79" y="1134"/>
                    </a:lnTo>
                    <a:lnTo>
                      <a:pt x="94" y="1398"/>
                    </a:lnTo>
                    <a:lnTo>
                      <a:pt x="96" y="1446"/>
                    </a:lnTo>
                    <a:lnTo>
                      <a:pt x="88" y="1455"/>
                    </a:lnTo>
                    <a:lnTo>
                      <a:pt x="76" y="1456"/>
                    </a:lnTo>
                    <a:lnTo>
                      <a:pt x="67" y="1447"/>
                    </a:lnTo>
                    <a:lnTo>
                      <a:pt x="64" y="1438"/>
                    </a:lnTo>
                    <a:lnTo>
                      <a:pt x="51" y="911"/>
                    </a:lnTo>
                    <a:lnTo>
                      <a:pt x="34" y="540"/>
                    </a:lnTo>
                    <a:lnTo>
                      <a:pt x="27" y="306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09E8D585-16AC-8CE9-7A01-2F04996AE1EC}"/>
              </a:ext>
            </a:extLst>
          </p:cNvPr>
          <p:cNvSpPr txBox="1"/>
          <p:nvPr/>
        </p:nvSpPr>
        <p:spPr>
          <a:xfrm>
            <a:off x="381000" y="762000"/>
            <a:ext cx="5257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altLang="en-US" sz="2400" dirty="0">
                <a:solidFill>
                  <a:schemeClr val="tx2"/>
                </a:solidFill>
              </a:rPr>
              <a:t>Def </a:t>
            </a:r>
            <a:r>
              <a:rPr lang="en-US" altLang="en-US" sz="2400" dirty="0">
                <a:solidFill>
                  <a:srgbClr val="FFC000"/>
                </a:solidFill>
              </a:rPr>
              <a:t>f(n) = </a:t>
            </a:r>
            <a:r>
              <a:rPr lang="en-US" altLang="en-US" sz="2400" dirty="0">
                <a:solidFill>
                  <a:srgbClr val="FFC000"/>
                </a:solidFill>
                <a:cs typeface="Times New Roman" pitchFamily="18" charset="0"/>
              </a:rPr>
              <a:t>O(g(n))</a:t>
            </a:r>
            <a:endParaRPr lang="en-CA" altLang="en-US" sz="2400" dirty="0">
              <a:solidFill>
                <a:srgbClr val="FFC000"/>
              </a:solidFill>
              <a:cs typeface="Times New Roman" pitchFamily="18" charset="0"/>
            </a:endParaRPr>
          </a:p>
          <a:p>
            <a:pPr algn="l"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Symbol" pitchFamily="18" charset="2"/>
              </a:rPr>
              <a:t>   $</a:t>
            </a:r>
            <a:r>
              <a:rPr lang="en-US" altLang="en-US" sz="2400" dirty="0">
                <a:solidFill>
                  <a:schemeClr val="accent2"/>
                </a:solidFill>
              </a:rPr>
              <a:t>c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</a:rPr>
              <a:t>,</a:t>
            </a:r>
            <a:r>
              <a:rPr lang="en-US" altLang="en-US" sz="2400" dirty="0">
                <a:solidFill>
                  <a:schemeClr val="accent2"/>
                </a:solidFill>
                <a:latin typeface="Symbol" pitchFamily="18" charset="2"/>
              </a:rPr>
              <a:t>$</a:t>
            </a:r>
            <a:r>
              <a:rPr lang="en-US" altLang="en-US" sz="2400" dirty="0">
                <a:solidFill>
                  <a:schemeClr val="accent2"/>
                </a:solidFill>
              </a:rPr>
              <a:t>n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0</a:t>
            </a:r>
            <a:r>
              <a:rPr lang="en-US" altLang="en-US" sz="2400" dirty="0">
                <a:solidFill>
                  <a:srgbClr val="FFC000"/>
                </a:solidFill>
              </a:rPr>
              <a:t>,</a:t>
            </a:r>
            <a:r>
              <a:rPr lang="en-US" sz="2400" dirty="0">
                <a:solidFill>
                  <a:srgbClr val="FF0000"/>
                </a:solidFill>
                <a:latin typeface="Times New Roman"/>
              </a:rPr>
              <a:t>∀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≥</a:t>
            </a:r>
            <a:r>
              <a:rPr lang="en-US" altLang="en-US" sz="2400" dirty="0">
                <a:solidFill>
                  <a:srgbClr val="00FFFF"/>
                </a:solidFill>
              </a:rPr>
              <a:t>n</a:t>
            </a:r>
            <a:r>
              <a:rPr lang="en-US" altLang="en-US" sz="2400" baseline="-25000" dirty="0">
                <a:solidFill>
                  <a:srgbClr val="00FFFF"/>
                </a:solidFill>
              </a:rPr>
              <a:t>0</a:t>
            </a:r>
            <a:r>
              <a:rPr lang="en-US" altLang="en-US" sz="2400" dirty="0">
                <a:solidFill>
                  <a:srgbClr val="FFC000"/>
                </a:solidFill>
              </a:rPr>
              <a:t>, f(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altLang="en-US" sz="2400" dirty="0">
                <a:solidFill>
                  <a:srgbClr val="FFC000"/>
                </a:solidFill>
              </a:rPr>
              <a:t>)</a:t>
            </a:r>
            <a:r>
              <a:rPr lang="el-GR" altLang="en-US" sz="2400" dirty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en-US" altLang="en-US" sz="2400" dirty="0">
                <a:solidFill>
                  <a:srgbClr val="00FFFF"/>
                </a:solidFill>
                <a:latin typeface="+mj-lt"/>
              </a:rPr>
              <a:t>c</a:t>
            </a:r>
            <a:r>
              <a:rPr lang="en-US" altLang="en-US" sz="2400" baseline="-25000" dirty="0">
                <a:solidFill>
                  <a:srgbClr val="00FFFF"/>
                </a:solidFill>
                <a:latin typeface="+mj-lt"/>
              </a:rPr>
              <a:t>2</a:t>
            </a:r>
            <a:r>
              <a:rPr lang="en-US" altLang="en-US" sz="2400" dirty="0">
                <a:solidFill>
                  <a:srgbClr val="FFC000"/>
                </a:solidFill>
                <a:latin typeface="+mj-lt"/>
              </a:rPr>
              <a:t>g(</a:t>
            </a:r>
            <a:r>
              <a:rPr lang="en-US" altLang="en-US" sz="2400" dirty="0">
                <a:solidFill>
                  <a:srgbClr val="FF0000"/>
                </a:solidFill>
                <a:latin typeface="+mj-lt"/>
              </a:rPr>
              <a:t>n</a:t>
            </a:r>
            <a:r>
              <a:rPr lang="en-US" altLang="en-US" sz="2400" dirty="0">
                <a:solidFill>
                  <a:srgbClr val="FFC000"/>
                </a:solidFill>
                <a:latin typeface="+mj-lt"/>
              </a:rPr>
              <a:t>)</a:t>
            </a:r>
            <a:r>
              <a:rPr lang="en-US" altLang="en-US" sz="2400" baseline="30000" dirty="0">
                <a:solidFill>
                  <a:srgbClr val="FFC000"/>
                </a:solidFill>
                <a:latin typeface="+mj-lt"/>
              </a:rPr>
              <a:t> 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8599DCE6-8B15-22EB-437A-F9A87815E1FE}"/>
              </a:ext>
            </a:extLst>
          </p:cNvPr>
          <p:cNvSpPr/>
          <p:nvPr/>
        </p:nvSpPr>
        <p:spPr bwMode="auto">
          <a:xfrm>
            <a:off x="1129146" y="1150203"/>
            <a:ext cx="598820" cy="461665"/>
          </a:xfrm>
          <a:prstGeom prst="ellipse">
            <a:avLst/>
          </a:prstGeom>
          <a:noFill/>
          <a:ln w="3810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E0D32E2D-0BC0-988E-068F-C93827AA736D}"/>
              </a:ext>
            </a:extLst>
          </p:cNvPr>
          <p:cNvSpPr/>
          <p:nvPr/>
        </p:nvSpPr>
        <p:spPr bwMode="auto">
          <a:xfrm>
            <a:off x="609600" y="1156850"/>
            <a:ext cx="598820" cy="461665"/>
          </a:xfrm>
          <a:prstGeom prst="ellipse">
            <a:avLst/>
          </a:prstGeom>
          <a:noFill/>
          <a:ln w="3810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3E859EBB-5498-BCBB-EBED-70BB7FC42091}"/>
              </a:ext>
            </a:extLst>
          </p:cNvPr>
          <p:cNvSpPr/>
          <p:nvPr/>
        </p:nvSpPr>
        <p:spPr bwMode="auto">
          <a:xfrm>
            <a:off x="1651766" y="1166985"/>
            <a:ext cx="858282" cy="433215"/>
          </a:xfrm>
          <a:prstGeom prst="ellipse">
            <a:avLst/>
          </a:prstGeom>
          <a:noFill/>
          <a:ln w="3810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pSp>
        <p:nvGrpSpPr>
          <p:cNvPr id="47" name="Group 26">
            <a:extLst>
              <a:ext uri="{FF2B5EF4-FFF2-40B4-BE49-F238E27FC236}">
                <a16:creationId xmlns:a16="http://schemas.microsoft.com/office/drawing/2014/main" id="{F0667DE0-839C-98AD-31EE-93F30531D08C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538911" y="2743200"/>
            <a:ext cx="344297" cy="580285"/>
            <a:chOff x="2308" y="1513"/>
            <a:chExt cx="1162" cy="2570"/>
          </a:xfrm>
        </p:grpSpPr>
        <p:grpSp>
          <p:nvGrpSpPr>
            <p:cNvPr id="48" name="Group 27">
              <a:extLst>
                <a:ext uri="{FF2B5EF4-FFF2-40B4-BE49-F238E27FC236}">
                  <a16:creationId xmlns:a16="http://schemas.microsoft.com/office/drawing/2014/main" id="{5E40A86E-AFC7-6192-4C47-8E001CC421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08" y="1740"/>
              <a:ext cx="957" cy="2343"/>
              <a:chOff x="2308" y="1740"/>
              <a:chExt cx="957" cy="2343"/>
            </a:xfrm>
          </p:grpSpPr>
          <p:sp>
            <p:nvSpPr>
              <p:cNvPr id="56" name="Freeform 28">
                <a:extLst>
                  <a:ext uri="{FF2B5EF4-FFF2-40B4-BE49-F238E27FC236}">
                    <a16:creationId xmlns:a16="http://schemas.microsoft.com/office/drawing/2014/main" id="{AD46ADEC-010B-5857-F72B-8F1198BEDB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3" y="1740"/>
                <a:ext cx="432" cy="485"/>
              </a:xfrm>
              <a:custGeom>
                <a:avLst/>
                <a:gdLst>
                  <a:gd name="T0" fmla="*/ 123 w 432"/>
                  <a:gd name="T1" fmla="*/ 206 h 485"/>
                  <a:gd name="T2" fmla="*/ 159 w 432"/>
                  <a:gd name="T3" fmla="*/ 53 h 485"/>
                  <a:gd name="T4" fmla="*/ 248 w 432"/>
                  <a:gd name="T5" fmla="*/ 0 h 485"/>
                  <a:gd name="T6" fmla="*/ 335 w 432"/>
                  <a:gd name="T7" fmla="*/ 0 h 485"/>
                  <a:gd name="T8" fmla="*/ 388 w 432"/>
                  <a:gd name="T9" fmla="*/ 53 h 485"/>
                  <a:gd name="T10" fmla="*/ 432 w 432"/>
                  <a:gd name="T11" fmla="*/ 215 h 485"/>
                  <a:gd name="T12" fmla="*/ 415 w 432"/>
                  <a:gd name="T13" fmla="*/ 349 h 485"/>
                  <a:gd name="T14" fmla="*/ 379 w 432"/>
                  <a:gd name="T15" fmla="*/ 458 h 485"/>
                  <a:gd name="T16" fmla="*/ 309 w 432"/>
                  <a:gd name="T17" fmla="*/ 485 h 485"/>
                  <a:gd name="T18" fmla="*/ 221 w 432"/>
                  <a:gd name="T19" fmla="*/ 475 h 485"/>
                  <a:gd name="T20" fmla="*/ 132 w 432"/>
                  <a:gd name="T21" fmla="*/ 368 h 485"/>
                  <a:gd name="T22" fmla="*/ 123 w 432"/>
                  <a:gd name="T23" fmla="*/ 288 h 485"/>
                  <a:gd name="T24" fmla="*/ 0 w 432"/>
                  <a:gd name="T25" fmla="*/ 242 h 485"/>
                  <a:gd name="T26" fmla="*/ 0 w 432"/>
                  <a:gd name="T27" fmla="*/ 189 h 485"/>
                  <a:gd name="T28" fmla="*/ 123 w 432"/>
                  <a:gd name="T29" fmla="*/ 206 h 48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432"/>
                  <a:gd name="T46" fmla="*/ 0 h 485"/>
                  <a:gd name="T47" fmla="*/ 432 w 432"/>
                  <a:gd name="T48" fmla="*/ 485 h 485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432" h="485">
                    <a:moveTo>
                      <a:pt x="123" y="206"/>
                    </a:moveTo>
                    <a:lnTo>
                      <a:pt x="159" y="53"/>
                    </a:lnTo>
                    <a:lnTo>
                      <a:pt x="248" y="0"/>
                    </a:lnTo>
                    <a:lnTo>
                      <a:pt x="335" y="0"/>
                    </a:lnTo>
                    <a:lnTo>
                      <a:pt x="388" y="53"/>
                    </a:lnTo>
                    <a:lnTo>
                      <a:pt x="432" y="215"/>
                    </a:lnTo>
                    <a:lnTo>
                      <a:pt x="415" y="349"/>
                    </a:lnTo>
                    <a:lnTo>
                      <a:pt x="379" y="458"/>
                    </a:lnTo>
                    <a:lnTo>
                      <a:pt x="309" y="485"/>
                    </a:lnTo>
                    <a:lnTo>
                      <a:pt x="221" y="475"/>
                    </a:lnTo>
                    <a:lnTo>
                      <a:pt x="132" y="368"/>
                    </a:lnTo>
                    <a:lnTo>
                      <a:pt x="123" y="288"/>
                    </a:lnTo>
                    <a:lnTo>
                      <a:pt x="0" y="242"/>
                    </a:lnTo>
                    <a:lnTo>
                      <a:pt x="0" y="189"/>
                    </a:lnTo>
                    <a:lnTo>
                      <a:pt x="123" y="20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7" name="Freeform 29">
                <a:extLst>
                  <a:ext uri="{FF2B5EF4-FFF2-40B4-BE49-F238E27FC236}">
                    <a16:creationId xmlns:a16="http://schemas.microsoft.com/office/drawing/2014/main" id="{B7C735E1-6CF1-7762-801C-017A661F6D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3" y="2253"/>
                <a:ext cx="500" cy="828"/>
              </a:xfrm>
              <a:custGeom>
                <a:avLst/>
                <a:gdLst>
                  <a:gd name="T0" fmla="*/ 41 w 500"/>
                  <a:gd name="T1" fmla="*/ 173 h 828"/>
                  <a:gd name="T2" fmla="*/ 163 w 500"/>
                  <a:gd name="T3" fmla="*/ 35 h 828"/>
                  <a:gd name="T4" fmla="*/ 232 w 500"/>
                  <a:gd name="T5" fmla="*/ 0 h 828"/>
                  <a:gd name="T6" fmla="*/ 366 w 500"/>
                  <a:gd name="T7" fmla="*/ 5 h 828"/>
                  <a:gd name="T8" fmla="*/ 488 w 500"/>
                  <a:gd name="T9" fmla="*/ 57 h 828"/>
                  <a:gd name="T10" fmla="*/ 500 w 500"/>
                  <a:gd name="T11" fmla="*/ 126 h 828"/>
                  <a:gd name="T12" fmla="*/ 483 w 500"/>
                  <a:gd name="T13" fmla="*/ 207 h 828"/>
                  <a:gd name="T14" fmla="*/ 396 w 500"/>
                  <a:gd name="T15" fmla="*/ 281 h 828"/>
                  <a:gd name="T16" fmla="*/ 349 w 500"/>
                  <a:gd name="T17" fmla="*/ 414 h 828"/>
                  <a:gd name="T18" fmla="*/ 349 w 500"/>
                  <a:gd name="T19" fmla="*/ 552 h 828"/>
                  <a:gd name="T20" fmla="*/ 384 w 500"/>
                  <a:gd name="T21" fmla="*/ 637 h 828"/>
                  <a:gd name="T22" fmla="*/ 448 w 500"/>
                  <a:gd name="T23" fmla="*/ 695 h 828"/>
                  <a:gd name="T24" fmla="*/ 448 w 500"/>
                  <a:gd name="T25" fmla="*/ 765 h 828"/>
                  <a:gd name="T26" fmla="*/ 419 w 500"/>
                  <a:gd name="T27" fmla="*/ 800 h 828"/>
                  <a:gd name="T28" fmla="*/ 384 w 500"/>
                  <a:gd name="T29" fmla="*/ 816 h 828"/>
                  <a:gd name="T30" fmla="*/ 268 w 500"/>
                  <a:gd name="T31" fmla="*/ 828 h 828"/>
                  <a:gd name="T32" fmla="*/ 163 w 500"/>
                  <a:gd name="T33" fmla="*/ 747 h 828"/>
                  <a:gd name="T34" fmla="*/ 53 w 500"/>
                  <a:gd name="T35" fmla="*/ 574 h 828"/>
                  <a:gd name="T36" fmla="*/ 0 w 500"/>
                  <a:gd name="T37" fmla="*/ 368 h 828"/>
                  <a:gd name="T38" fmla="*/ 140 w 500"/>
                  <a:gd name="T39" fmla="*/ 436 h 828"/>
                  <a:gd name="T40" fmla="*/ 192 w 500"/>
                  <a:gd name="T41" fmla="*/ 436 h 828"/>
                  <a:gd name="T42" fmla="*/ 227 w 500"/>
                  <a:gd name="T43" fmla="*/ 396 h 828"/>
                  <a:gd name="T44" fmla="*/ 251 w 500"/>
                  <a:gd name="T45" fmla="*/ 316 h 828"/>
                  <a:gd name="T46" fmla="*/ 209 w 500"/>
                  <a:gd name="T47" fmla="*/ 293 h 828"/>
                  <a:gd name="T48" fmla="*/ 53 w 500"/>
                  <a:gd name="T49" fmla="*/ 293 h 828"/>
                  <a:gd name="T50" fmla="*/ 18 w 500"/>
                  <a:gd name="T51" fmla="*/ 293 h 828"/>
                  <a:gd name="T52" fmla="*/ 41 w 500"/>
                  <a:gd name="T53" fmla="*/ 173 h 828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00"/>
                  <a:gd name="T82" fmla="*/ 0 h 828"/>
                  <a:gd name="T83" fmla="*/ 500 w 500"/>
                  <a:gd name="T84" fmla="*/ 828 h 828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00" h="828">
                    <a:moveTo>
                      <a:pt x="41" y="173"/>
                    </a:moveTo>
                    <a:lnTo>
                      <a:pt x="163" y="35"/>
                    </a:lnTo>
                    <a:lnTo>
                      <a:pt x="232" y="0"/>
                    </a:lnTo>
                    <a:lnTo>
                      <a:pt x="366" y="5"/>
                    </a:lnTo>
                    <a:lnTo>
                      <a:pt x="488" y="57"/>
                    </a:lnTo>
                    <a:lnTo>
                      <a:pt x="500" y="126"/>
                    </a:lnTo>
                    <a:lnTo>
                      <a:pt x="483" y="207"/>
                    </a:lnTo>
                    <a:lnTo>
                      <a:pt x="396" y="281"/>
                    </a:lnTo>
                    <a:lnTo>
                      <a:pt x="349" y="414"/>
                    </a:lnTo>
                    <a:lnTo>
                      <a:pt x="349" y="552"/>
                    </a:lnTo>
                    <a:lnTo>
                      <a:pt x="384" y="637"/>
                    </a:lnTo>
                    <a:lnTo>
                      <a:pt x="448" y="695"/>
                    </a:lnTo>
                    <a:lnTo>
                      <a:pt x="448" y="765"/>
                    </a:lnTo>
                    <a:lnTo>
                      <a:pt x="419" y="800"/>
                    </a:lnTo>
                    <a:lnTo>
                      <a:pt x="384" y="816"/>
                    </a:lnTo>
                    <a:lnTo>
                      <a:pt x="268" y="828"/>
                    </a:lnTo>
                    <a:lnTo>
                      <a:pt x="163" y="747"/>
                    </a:lnTo>
                    <a:lnTo>
                      <a:pt x="53" y="574"/>
                    </a:lnTo>
                    <a:lnTo>
                      <a:pt x="0" y="368"/>
                    </a:lnTo>
                    <a:lnTo>
                      <a:pt x="140" y="436"/>
                    </a:lnTo>
                    <a:lnTo>
                      <a:pt x="192" y="436"/>
                    </a:lnTo>
                    <a:lnTo>
                      <a:pt x="227" y="396"/>
                    </a:lnTo>
                    <a:lnTo>
                      <a:pt x="251" y="316"/>
                    </a:lnTo>
                    <a:lnTo>
                      <a:pt x="209" y="293"/>
                    </a:lnTo>
                    <a:lnTo>
                      <a:pt x="53" y="293"/>
                    </a:lnTo>
                    <a:lnTo>
                      <a:pt x="18" y="293"/>
                    </a:lnTo>
                    <a:lnTo>
                      <a:pt x="41" y="1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8" name="Freeform 30">
                <a:extLst>
                  <a:ext uri="{FF2B5EF4-FFF2-40B4-BE49-F238E27FC236}">
                    <a16:creationId xmlns:a16="http://schemas.microsoft.com/office/drawing/2014/main" id="{863F31E5-37E6-37C2-B0DF-0F4D0E698F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0" y="2289"/>
                <a:ext cx="265" cy="895"/>
              </a:xfrm>
              <a:custGeom>
                <a:avLst/>
                <a:gdLst>
                  <a:gd name="T0" fmla="*/ 0 w 265"/>
                  <a:gd name="T1" fmla="*/ 75 h 895"/>
                  <a:gd name="T2" fmla="*/ 29 w 265"/>
                  <a:gd name="T3" fmla="*/ 23 h 895"/>
                  <a:gd name="T4" fmla="*/ 83 w 265"/>
                  <a:gd name="T5" fmla="*/ 0 h 895"/>
                  <a:gd name="T6" fmla="*/ 135 w 265"/>
                  <a:gd name="T7" fmla="*/ 5 h 895"/>
                  <a:gd name="T8" fmla="*/ 206 w 265"/>
                  <a:gd name="T9" fmla="*/ 108 h 895"/>
                  <a:gd name="T10" fmla="*/ 265 w 265"/>
                  <a:gd name="T11" fmla="*/ 264 h 895"/>
                  <a:gd name="T12" fmla="*/ 265 w 265"/>
                  <a:gd name="T13" fmla="*/ 384 h 895"/>
                  <a:gd name="T14" fmla="*/ 241 w 265"/>
                  <a:gd name="T15" fmla="*/ 447 h 895"/>
                  <a:gd name="T16" fmla="*/ 118 w 265"/>
                  <a:gd name="T17" fmla="*/ 522 h 895"/>
                  <a:gd name="T18" fmla="*/ 83 w 265"/>
                  <a:gd name="T19" fmla="*/ 573 h 895"/>
                  <a:gd name="T20" fmla="*/ 83 w 265"/>
                  <a:gd name="T21" fmla="*/ 608 h 895"/>
                  <a:gd name="T22" fmla="*/ 123 w 265"/>
                  <a:gd name="T23" fmla="*/ 654 h 895"/>
                  <a:gd name="T24" fmla="*/ 189 w 265"/>
                  <a:gd name="T25" fmla="*/ 723 h 895"/>
                  <a:gd name="T26" fmla="*/ 224 w 265"/>
                  <a:gd name="T27" fmla="*/ 814 h 895"/>
                  <a:gd name="T28" fmla="*/ 212 w 265"/>
                  <a:gd name="T29" fmla="*/ 895 h 895"/>
                  <a:gd name="T30" fmla="*/ 177 w 265"/>
                  <a:gd name="T31" fmla="*/ 877 h 895"/>
                  <a:gd name="T32" fmla="*/ 159 w 265"/>
                  <a:gd name="T33" fmla="*/ 764 h 895"/>
                  <a:gd name="T34" fmla="*/ 101 w 265"/>
                  <a:gd name="T35" fmla="*/ 694 h 895"/>
                  <a:gd name="T36" fmla="*/ 54 w 265"/>
                  <a:gd name="T37" fmla="*/ 676 h 895"/>
                  <a:gd name="T38" fmla="*/ 29 w 265"/>
                  <a:gd name="T39" fmla="*/ 643 h 895"/>
                  <a:gd name="T40" fmla="*/ 29 w 265"/>
                  <a:gd name="T41" fmla="*/ 568 h 895"/>
                  <a:gd name="T42" fmla="*/ 64 w 265"/>
                  <a:gd name="T43" fmla="*/ 505 h 895"/>
                  <a:gd name="T44" fmla="*/ 123 w 265"/>
                  <a:gd name="T45" fmla="*/ 465 h 895"/>
                  <a:gd name="T46" fmla="*/ 212 w 265"/>
                  <a:gd name="T47" fmla="*/ 402 h 895"/>
                  <a:gd name="T48" fmla="*/ 224 w 265"/>
                  <a:gd name="T49" fmla="*/ 327 h 895"/>
                  <a:gd name="T50" fmla="*/ 177 w 265"/>
                  <a:gd name="T51" fmla="*/ 224 h 895"/>
                  <a:gd name="T52" fmla="*/ 101 w 265"/>
                  <a:gd name="T53" fmla="*/ 143 h 895"/>
                  <a:gd name="T54" fmla="*/ 0 w 265"/>
                  <a:gd name="T55" fmla="*/ 75 h 89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265"/>
                  <a:gd name="T85" fmla="*/ 0 h 895"/>
                  <a:gd name="T86" fmla="*/ 265 w 265"/>
                  <a:gd name="T87" fmla="*/ 895 h 89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265" h="895">
                    <a:moveTo>
                      <a:pt x="0" y="75"/>
                    </a:moveTo>
                    <a:lnTo>
                      <a:pt x="29" y="23"/>
                    </a:lnTo>
                    <a:lnTo>
                      <a:pt x="83" y="0"/>
                    </a:lnTo>
                    <a:lnTo>
                      <a:pt x="135" y="5"/>
                    </a:lnTo>
                    <a:lnTo>
                      <a:pt x="206" y="108"/>
                    </a:lnTo>
                    <a:lnTo>
                      <a:pt x="265" y="264"/>
                    </a:lnTo>
                    <a:lnTo>
                      <a:pt x="265" y="384"/>
                    </a:lnTo>
                    <a:lnTo>
                      <a:pt x="241" y="447"/>
                    </a:lnTo>
                    <a:lnTo>
                      <a:pt x="118" y="522"/>
                    </a:lnTo>
                    <a:lnTo>
                      <a:pt x="83" y="573"/>
                    </a:lnTo>
                    <a:lnTo>
                      <a:pt x="83" y="608"/>
                    </a:lnTo>
                    <a:lnTo>
                      <a:pt x="123" y="654"/>
                    </a:lnTo>
                    <a:lnTo>
                      <a:pt x="189" y="723"/>
                    </a:lnTo>
                    <a:lnTo>
                      <a:pt x="224" y="814"/>
                    </a:lnTo>
                    <a:lnTo>
                      <a:pt x="212" y="895"/>
                    </a:lnTo>
                    <a:lnTo>
                      <a:pt x="177" y="877"/>
                    </a:lnTo>
                    <a:lnTo>
                      <a:pt x="159" y="764"/>
                    </a:lnTo>
                    <a:lnTo>
                      <a:pt x="101" y="694"/>
                    </a:lnTo>
                    <a:lnTo>
                      <a:pt x="54" y="676"/>
                    </a:lnTo>
                    <a:lnTo>
                      <a:pt x="29" y="643"/>
                    </a:lnTo>
                    <a:lnTo>
                      <a:pt x="29" y="568"/>
                    </a:lnTo>
                    <a:lnTo>
                      <a:pt x="64" y="505"/>
                    </a:lnTo>
                    <a:lnTo>
                      <a:pt x="123" y="465"/>
                    </a:lnTo>
                    <a:lnTo>
                      <a:pt x="212" y="402"/>
                    </a:lnTo>
                    <a:lnTo>
                      <a:pt x="224" y="327"/>
                    </a:lnTo>
                    <a:lnTo>
                      <a:pt x="177" y="224"/>
                    </a:lnTo>
                    <a:lnTo>
                      <a:pt x="101" y="143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9" name="Freeform 31">
                <a:extLst>
                  <a:ext uri="{FF2B5EF4-FFF2-40B4-BE49-F238E27FC236}">
                    <a16:creationId xmlns:a16="http://schemas.microsoft.com/office/drawing/2014/main" id="{46CCB523-D7C2-901A-FA42-8C1B91DBD4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08" y="2238"/>
                <a:ext cx="520" cy="435"/>
              </a:xfrm>
              <a:custGeom>
                <a:avLst/>
                <a:gdLst>
                  <a:gd name="T0" fmla="*/ 398 w 520"/>
                  <a:gd name="T1" fmla="*/ 5 h 435"/>
                  <a:gd name="T2" fmla="*/ 485 w 520"/>
                  <a:gd name="T3" fmla="*/ 0 h 435"/>
                  <a:gd name="T4" fmla="*/ 520 w 520"/>
                  <a:gd name="T5" fmla="*/ 35 h 435"/>
                  <a:gd name="T6" fmla="*/ 497 w 520"/>
                  <a:gd name="T7" fmla="*/ 87 h 435"/>
                  <a:gd name="T8" fmla="*/ 428 w 520"/>
                  <a:gd name="T9" fmla="*/ 110 h 435"/>
                  <a:gd name="T10" fmla="*/ 365 w 520"/>
                  <a:gd name="T11" fmla="*/ 110 h 435"/>
                  <a:gd name="T12" fmla="*/ 272 w 520"/>
                  <a:gd name="T13" fmla="*/ 127 h 435"/>
                  <a:gd name="T14" fmla="*/ 168 w 520"/>
                  <a:gd name="T15" fmla="*/ 145 h 435"/>
                  <a:gd name="T16" fmla="*/ 87 w 520"/>
                  <a:gd name="T17" fmla="*/ 180 h 435"/>
                  <a:gd name="T18" fmla="*/ 63 w 520"/>
                  <a:gd name="T19" fmla="*/ 214 h 435"/>
                  <a:gd name="T20" fmla="*/ 70 w 520"/>
                  <a:gd name="T21" fmla="*/ 249 h 435"/>
                  <a:gd name="T22" fmla="*/ 115 w 520"/>
                  <a:gd name="T23" fmla="*/ 296 h 435"/>
                  <a:gd name="T24" fmla="*/ 202 w 520"/>
                  <a:gd name="T25" fmla="*/ 331 h 435"/>
                  <a:gd name="T26" fmla="*/ 306 w 520"/>
                  <a:gd name="T27" fmla="*/ 331 h 435"/>
                  <a:gd name="T28" fmla="*/ 382 w 520"/>
                  <a:gd name="T29" fmla="*/ 331 h 435"/>
                  <a:gd name="T30" fmla="*/ 468 w 520"/>
                  <a:gd name="T31" fmla="*/ 348 h 435"/>
                  <a:gd name="T32" fmla="*/ 450 w 520"/>
                  <a:gd name="T33" fmla="*/ 435 h 435"/>
                  <a:gd name="T34" fmla="*/ 330 w 520"/>
                  <a:gd name="T35" fmla="*/ 401 h 435"/>
                  <a:gd name="T36" fmla="*/ 290 w 520"/>
                  <a:gd name="T37" fmla="*/ 371 h 435"/>
                  <a:gd name="T38" fmla="*/ 208 w 520"/>
                  <a:gd name="T39" fmla="*/ 371 h 435"/>
                  <a:gd name="T40" fmla="*/ 70 w 520"/>
                  <a:gd name="T41" fmla="*/ 336 h 435"/>
                  <a:gd name="T42" fmla="*/ 12 w 520"/>
                  <a:gd name="T43" fmla="*/ 284 h 435"/>
                  <a:gd name="T44" fmla="*/ 0 w 520"/>
                  <a:gd name="T45" fmla="*/ 214 h 435"/>
                  <a:gd name="T46" fmla="*/ 46 w 520"/>
                  <a:gd name="T47" fmla="*/ 145 h 435"/>
                  <a:gd name="T48" fmla="*/ 202 w 520"/>
                  <a:gd name="T49" fmla="*/ 75 h 435"/>
                  <a:gd name="T50" fmla="*/ 340 w 520"/>
                  <a:gd name="T51" fmla="*/ 40 h 435"/>
                  <a:gd name="T52" fmla="*/ 398 w 520"/>
                  <a:gd name="T53" fmla="*/ 5 h 43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20"/>
                  <a:gd name="T82" fmla="*/ 0 h 435"/>
                  <a:gd name="T83" fmla="*/ 520 w 520"/>
                  <a:gd name="T84" fmla="*/ 435 h 435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20" h="435">
                    <a:moveTo>
                      <a:pt x="398" y="5"/>
                    </a:moveTo>
                    <a:lnTo>
                      <a:pt x="485" y="0"/>
                    </a:lnTo>
                    <a:lnTo>
                      <a:pt x="520" y="35"/>
                    </a:lnTo>
                    <a:lnTo>
                      <a:pt x="497" y="87"/>
                    </a:lnTo>
                    <a:lnTo>
                      <a:pt x="428" y="110"/>
                    </a:lnTo>
                    <a:lnTo>
                      <a:pt x="365" y="110"/>
                    </a:lnTo>
                    <a:lnTo>
                      <a:pt x="272" y="127"/>
                    </a:lnTo>
                    <a:lnTo>
                      <a:pt x="168" y="145"/>
                    </a:lnTo>
                    <a:lnTo>
                      <a:pt x="87" y="180"/>
                    </a:lnTo>
                    <a:lnTo>
                      <a:pt x="63" y="214"/>
                    </a:lnTo>
                    <a:lnTo>
                      <a:pt x="70" y="249"/>
                    </a:lnTo>
                    <a:lnTo>
                      <a:pt x="115" y="296"/>
                    </a:lnTo>
                    <a:lnTo>
                      <a:pt x="202" y="331"/>
                    </a:lnTo>
                    <a:lnTo>
                      <a:pt x="306" y="331"/>
                    </a:lnTo>
                    <a:lnTo>
                      <a:pt x="382" y="331"/>
                    </a:lnTo>
                    <a:lnTo>
                      <a:pt x="468" y="348"/>
                    </a:lnTo>
                    <a:lnTo>
                      <a:pt x="450" y="435"/>
                    </a:lnTo>
                    <a:lnTo>
                      <a:pt x="330" y="401"/>
                    </a:lnTo>
                    <a:lnTo>
                      <a:pt x="290" y="371"/>
                    </a:lnTo>
                    <a:lnTo>
                      <a:pt x="208" y="371"/>
                    </a:lnTo>
                    <a:lnTo>
                      <a:pt x="70" y="336"/>
                    </a:lnTo>
                    <a:lnTo>
                      <a:pt x="12" y="284"/>
                    </a:lnTo>
                    <a:lnTo>
                      <a:pt x="0" y="214"/>
                    </a:lnTo>
                    <a:lnTo>
                      <a:pt x="46" y="145"/>
                    </a:lnTo>
                    <a:lnTo>
                      <a:pt x="202" y="75"/>
                    </a:lnTo>
                    <a:lnTo>
                      <a:pt x="340" y="40"/>
                    </a:lnTo>
                    <a:lnTo>
                      <a:pt x="398" y="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60" name="Freeform 32">
                <a:extLst>
                  <a:ext uri="{FF2B5EF4-FFF2-40B4-BE49-F238E27FC236}">
                    <a16:creationId xmlns:a16="http://schemas.microsoft.com/office/drawing/2014/main" id="{BC93EFE7-B127-6986-F64C-50102EE94D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2" y="2923"/>
                <a:ext cx="383" cy="1160"/>
              </a:xfrm>
              <a:custGeom>
                <a:avLst/>
                <a:gdLst>
                  <a:gd name="T0" fmla="*/ 0 w 383"/>
                  <a:gd name="T1" fmla="*/ 0 h 1160"/>
                  <a:gd name="T2" fmla="*/ 99 w 383"/>
                  <a:gd name="T3" fmla="*/ 17 h 1160"/>
                  <a:gd name="T4" fmla="*/ 151 w 383"/>
                  <a:gd name="T5" fmla="*/ 103 h 1160"/>
                  <a:gd name="T6" fmla="*/ 203 w 383"/>
                  <a:gd name="T7" fmla="*/ 257 h 1160"/>
                  <a:gd name="T8" fmla="*/ 226 w 383"/>
                  <a:gd name="T9" fmla="*/ 451 h 1160"/>
                  <a:gd name="T10" fmla="*/ 226 w 383"/>
                  <a:gd name="T11" fmla="*/ 560 h 1160"/>
                  <a:gd name="T12" fmla="*/ 191 w 383"/>
                  <a:gd name="T13" fmla="*/ 696 h 1160"/>
                  <a:gd name="T14" fmla="*/ 134 w 383"/>
                  <a:gd name="T15" fmla="*/ 885 h 1160"/>
                  <a:gd name="T16" fmla="*/ 122 w 383"/>
                  <a:gd name="T17" fmla="*/ 937 h 1160"/>
                  <a:gd name="T18" fmla="*/ 139 w 383"/>
                  <a:gd name="T19" fmla="*/ 965 h 1160"/>
                  <a:gd name="T20" fmla="*/ 261 w 383"/>
                  <a:gd name="T21" fmla="*/ 1006 h 1160"/>
                  <a:gd name="T22" fmla="*/ 383 w 383"/>
                  <a:gd name="T23" fmla="*/ 1086 h 1160"/>
                  <a:gd name="T24" fmla="*/ 378 w 383"/>
                  <a:gd name="T25" fmla="*/ 1119 h 1160"/>
                  <a:gd name="T26" fmla="*/ 290 w 383"/>
                  <a:gd name="T27" fmla="*/ 1160 h 1160"/>
                  <a:gd name="T28" fmla="*/ 256 w 383"/>
                  <a:gd name="T29" fmla="*/ 1142 h 1160"/>
                  <a:gd name="T30" fmla="*/ 191 w 383"/>
                  <a:gd name="T31" fmla="*/ 1057 h 1160"/>
                  <a:gd name="T32" fmla="*/ 116 w 383"/>
                  <a:gd name="T33" fmla="*/ 1016 h 1160"/>
                  <a:gd name="T34" fmla="*/ 34 w 383"/>
                  <a:gd name="T35" fmla="*/ 988 h 1160"/>
                  <a:gd name="T36" fmla="*/ 29 w 383"/>
                  <a:gd name="T37" fmla="*/ 948 h 1160"/>
                  <a:gd name="T38" fmla="*/ 52 w 383"/>
                  <a:gd name="T39" fmla="*/ 868 h 1160"/>
                  <a:gd name="T40" fmla="*/ 116 w 383"/>
                  <a:gd name="T41" fmla="*/ 743 h 1160"/>
                  <a:gd name="T42" fmla="*/ 156 w 383"/>
                  <a:gd name="T43" fmla="*/ 594 h 1160"/>
                  <a:gd name="T44" fmla="*/ 156 w 383"/>
                  <a:gd name="T45" fmla="*/ 423 h 1160"/>
                  <a:gd name="T46" fmla="*/ 122 w 383"/>
                  <a:gd name="T47" fmla="*/ 274 h 1160"/>
                  <a:gd name="T48" fmla="*/ 47 w 383"/>
                  <a:gd name="T49" fmla="*/ 136 h 1160"/>
                  <a:gd name="T50" fmla="*/ 12 w 383"/>
                  <a:gd name="T51" fmla="*/ 63 h 1160"/>
                  <a:gd name="T52" fmla="*/ 0 w 383"/>
                  <a:gd name="T53" fmla="*/ 0 h 116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383"/>
                  <a:gd name="T82" fmla="*/ 0 h 1160"/>
                  <a:gd name="T83" fmla="*/ 383 w 383"/>
                  <a:gd name="T84" fmla="*/ 1160 h 1160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383" h="1160">
                    <a:moveTo>
                      <a:pt x="0" y="0"/>
                    </a:moveTo>
                    <a:lnTo>
                      <a:pt x="99" y="17"/>
                    </a:lnTo>
                    <a:lnTo>
                      <a:pt x="151" y="103"/>
                    </a:lnTo>
                    <a:lnTo>
                      <a:pt x="203" y="257"/>
                    </a:lnTo>
                    <a:lnTo>
                      <a:pt x="226" y="451"/>
                    </a:lnTo>
                    <a:lnTo>
                      <a:pt x="226" y="560"/>
                    </a:lnTo>
                    <a:lnTo>
                      <a:pt x="191" y="696"/>
                    </a:lnTo>
                    <a:lnTo>
                      <a:pt x="134" y="885"/>
                    </a:lnTo>
                    <a:lnTo>
                      <a:pt x="122" y="937"/>
                    </a:lnTo>
                    <a:lnTo>
                      <a:pt x="139" y="965"/>
                    </a:lnTo>
                    <a:lnTo>
                      <a:pt x="261" y="1006"/>
                    </a:lnTo>
                    <a:lnTo>
                      <a:pt x="383" y="1086"/>
                    </a:lnTo>
                    <a:lnTo>
                      <a:pt x="378" y="1119"/>
                    </a:lnTo>
                    <a:lnTo>
                      <a:pt x="290" y="1160"/>
                    </a:lnTo>
                    <a:lnTo>
                      <a:pt x="256" y="1142"/>
                    </a:lnTo>
                    <a:lnTo>
                      <a:pt x="191" y="1057"/>
                    </a:lnTo>
                    <a:lnTo>
                      <a:pt x="116" y="1016"/>
                    </a:lnTo>
                    <a:lnTo>
                      <a:pt x="34" y="988"/>
                    </a:lnTo>
                    <a:lnTo>
                      <a:pt x="29" y="948"/>
                    </a:lnTo>
                    <a:lnTo>
                      <a:pt x="52" y="868"/>
                    </a:lnTo>
                    <a:lnTo>
                      <a:pt x="116" y="743"/>
                    </a:lnTo>
                    <a:lnTo>
                      <a:pt x="156" y="594"/>
                    </a:lnTo>
                    <a:lnTo>
                      <a:pt x="156" y="423"/>
                    </a:lnTo>
                    <a:lnTo>
                      <a:pt x="122" y="274"/>
                    </a:lnTo>
                    <a:lnTo>
                      <a:pt x="47" y="136"/>
                    </a:lnTo>
                    <a:lnTo>
                      <a:pt x="12" y="6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61" name="Freeform 33">
                <a:extLst>
                  <a:ext uri="{FF2B5EF4-FFF2-40B4-BE49-F238E27FC236}">
                    <a16:creationId xmlns:a16="http://schemas.microsoft.com/office/drawing/2014/main" id="{4DFCA498-A84C-C73B-9AD5-64A6F70CC7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3" y="2919"/>
                <a:ext cx="461" cy="1027"/>
              </a:xfrm>
              <a:custGeom>
                <a:avLst/>
                <a:gdLst>
                  <a:gd name="T0" fmla="*/ 421 w 461"/>
                  <a:gd name="T1" fmla="*/ 0 h 1027"/>
                  <a:gd name="T2" fmla="*/ 449 w 461"/>
                  <a:gd name="T3" fmla="*/ 22 h 1027"/>
                  <a:gd name="T4" fmla="*/ 461 w 461"/>
                  <a:gd name="T5" fmla="*/ 91 h 1027"/>
                  <a:gd name="T6" fmla="*/ 439 w 461"/>
                  <a:gd name="T7" fmla="*/ 159 h 1027"/>
                  <a:gd name="T8" fmla="*/ 380 w 461"/>
                  <a:gd name="T9" fmla="*/ 245 h 1027"/>
                  <a:gd name="T10" fmla="*/ 315 w 461"/>
                  <a:gd name="T11" fmla="*/ 348 h 1027"/>
                  <a:gd name="T12" fmla="*/ 293 w 461"/>
                  <a:gd name="T13" fmla="*/ 462 h 1027"/>
                  <a:gd name="T14" fmla="*/ 310 w 461"/>
                  <a:gd name="T15" fmla="*/ 645 h 1027"/>
                  <a:gd name="T16" fmla="*/ 350 w 461"/>
                  <a:gd name="T17" fmla="*/ 868 h 1027"/>
                  <a:gd name="T18" fmla="*/ 380 w 461"/>
                  <a:gd name="T19" fmla="*/ 959 h 1027"/>
                  <a:gd name="T20" fmla="*/ 368 w 461"/>
                  <a:gd name="T21" fmla="*/ 987 h 1027"/>
                  <a:gd name="T22" fmla="*/ 298 w 461"/>
                  <a:gd name="T23" fmla="*/ 992 h 1027"/>
                  <a:gd name="T24" fmla="*/ 211 w 461"/>
                  <a:gd name="T25" fmla="*/ 969 h 1027"/>
                  <a:gd name="T26" fmla="*/ 134 w 461"/>
                  <a:gd name="T27" fmla="*/ 1004 h 1027"/>
                  <a:gd name="T28" fmla="*/ 87 w 461"/>
                  <a:gd name="T29" fmla="*/ 1027 h 1027"/>
                  <a:gd name="T30" fmla="*/ 53 w 461"/>
                  <a:gd name="T31" fmla="*/ 1022 h 1027"/>
                  <a:gd name="T32" fmla="*/ 0 w 461"/>
                  <a:gd name="T33" fmla="*/ 959 h 1027"/>
                  <a:gd name="T34" fmla="*/ 53 w 461"/>
                  <a:gd name="T35" fmla="*/ 936 h 1027"/>
                  <a:gd name="T36" fmla="*/ 187 w 461"/>
                  <a:gd name="T37" fmla="*/ 908 h 1027"/>
                  <a:gd name="T38" fmla="*/ 263 w 461"/>
                  <a:gd name="T39" fmla="*/ 936 h 1027"/>
                  <a:gd name="T40" fmla="*/ 315 w 461"/>
                  <a:gd name="T41" fmla="*/ 936 h 1027"/>
                  <a:gd name="T42" fmla="*/ 310 w 461"/>
                  <a:gd name="T43" fmla="*/ 890 h 1027"/>
                  <a:gd name="T44" fmla="*/ 258 w 461"/>
                  <a:gd name="T45" fmla="*/ 616 h 1027"/>
                  <a:gd name="T46" fmla="*/ 222 w 461"/>
                  <a:gd name="T47" fmla="*/ 456 h 1027"/>
                  <a:gd name="T48" fmla="*/ 228 w 461"/>
                  <a:gd name="T49" fmla="*/ 376 h 1027"/>
                  <a:gd name="T50" fmla="*/ 280 w 461"/>
                  <a:gd name="T51" fmla="*/ 227 h 1027"/>
                  <a:gd name="T52" fmla="*/ 333 w 461"/>
                  <a:gd name="T53" fmla="*/ 91 h 1027"/>
                  <a:gd name="T54" fmla="*/ 421 w 461"/>
                  <a:gd name="T55" fmla="*/ 0 h 1027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461"/>
                  <a:gd name="T85" fmla="*/ 0 h 1027"/>
                  <a:gd name="T86" fmla="*/ 461 w 461"/>
                  <a:gd name="T87" fmla="*/ 1027 h 1027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461" h="1027">
                    <a:moveTo>
                      <a:pt x="421" y="0"/>
                    </a:moveTo>
                    <a:lnTo>
                      <a:pt x="449" y="22"/>
                    </a:lnTo>
                    <a:lnTo>
                      <a:pt x="461" y="91"/>
                    </a:lnTo>
                    <a:lnTo>
                      <a:pt x="439" y="159"/>
                    </a:lnTo>
                    <a:lnTo>
                      <a:pt x="380" y="245"/>
                    </a:lnTo>
                    <a:lnTo>
                      <a:pt x="315" y="348"/>
                    </a:lnTo>
                    <a:lnTo>
                      <a:pt x="293" y="462"/>
                    </a:lnTo>
                    <a:lnTo>
                      <a:pt x="310" y="645"/>
                    </a:lnTo>
                    <a:lnTo>
                      <a:pt x="350" y="868"/>
                    </a:lnTo>
                    <a:lnTo>
                      <a:pt x="380" y="959"/>
                    </a:lnTo>
                    <a:lnTo>
                      <a:pt x="368" y="987"/>
                    </a:lnTo>
                    <a:lnTo>
                      <a:pt x="298" y="992"/>
                    </a:lnTo>
                    <a:lnTo>
                      <a:pt x="211" y="969"/>
                    </a:lnTo>
                    <a:lnTo>
                      <a:pt x="134" y="1004"/>
                    </a:lnTo>
                    <a:lnTo>
                      <a:pt x="87" y="1027"/>
                    </a:lnTo>
                    <a:lnTo>
                      <a:pt x="53" y="1022"/>
                    </a:lnTo>
                    <a:lnTo>
                      <a:pt x="0" y="959"/>
                    </a:lnTo>
                    <a:lnTo>
                      <a:pt x="53" y="936"/>
                    </a:lnTo>
                    <a:lnTo>
                      <a:pt x="187" y="908"/>
                    </a:lnTo>
                    <a:lnTo>
                      <a:pt x="263" y="936"/>
                    </a:lnTo>
                    <a:lnTo>
                      <a:pt x="315" y="936"/>
                    </a:lnTo>
                    <a:lnTo>
                      <a:pt x="310" y="890"/>
                    </a:lnTo>
                    <a:lnTo>
                      <a:pt x="258" y="616"/>
                    </a:lnTo>
                    <a:lnTo>
                      <a:pt x="222" y="456"/>
                    </a:lnTo>
                    <a:lnTo>
                      <a:pt x="228" y="376"/>
                    </a:lnTo>
                    <a:lnTo>
                      <a:pt x="280" y="227"/>
                    </a:lnTo>
                    <a:lnTo>
                      <a:pt x="333" y="91"/>
                    </a:lnTo>
                    <a:lnTo>
                      <a:pt x="42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p:grpSp>
        <p:sp>
          <p:nvSpPr>
            <p:cNvPr id="49" name="Freeform 34">
              <a:extLst>
                <a:ext uri="{FF2B5EF4-FFF2-40B4-BE49-F238E27FC236}">
                  <a16:creationId xmlns:a16="http://schemas.microsoft.com/office/drawing/2014/main" id="{5CD5DC83-0061-E23D-7440-FB09C7A15D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" y="1540"/>
              <a:ext cx="827" cy="563"/>
            </a:xfrm>
            <a:custGeom>
              <a:avLst/>
              <a:gdLst>
                <a:gd name="T0" fmla="*/ 0 w 827"/>
                <a:gd name="T1" fmla="*/ 139 h 563"/>
                <a:gd name="T2" fmla="*/ 108 w 827"/>
                <a:gd name="T3" fmla="*/ 18 h 563"/>
                <a:gd name="T4" fmla="*/ 160 w 827"/>
                <a:gd name="T5" fmla="*/ 75 h 563"/>
                <a:gd name="T6" fmla="*/ 213 w 827"/>
                <a:gd name="T7" fmla="*/ 110 h 563"/>
                <a:gd name="T8" fmla="*/ 269 w 827"/>
                <a:gd name="T9" fmla="*/ 110 h 563"/>
                <a:gd name="T10" fmla="*/ 327 w 827"/>
                <a:gd name="T11" fmla="*/ 52 h 563"/>
                <a:gd name="T12" fmla="*/ 396 w 827"/>
                <a:gd name="T13" fmla="*/ 5 h 563"/>
                <a:gd name="T14" fmla="*/ 477 w 827"/>
                <a:gd name="T15" fmla="*/ 0 h 563"/>
                <a:gd name="T16" fmla="*/ 563 w 827"/>
                <a:gd name="T17" fmla="*/ 35 h 563"/>
                <a:gd name="T18" fmla="*/ 620 w 827"/>
                <a:gd name="T19" fmla="*/ 87 h 563"/>
                <a:gd name="T20" fmla="*/ 648 w 827"/>
                <a:gd name="T21" fmla="*/ 157 h 563"/>
                <a:gd name="T22" fmla="*/ 654 w 827"/>
                <a:gd name="T23" fmla="*/ 249 h 563"/>
                <a:gd name="T24" fmla="*/ 671 w 827"/>
                <a:gd name="T25" fmla="*/ 331 h 563"/>
                <a:gd name="T26" fmla="*/ 718 w 827"/>
                <a:gd name="T27" fmla="*/ 371 h 563"/>
                <a:gd name="T28" fmla="*/ 774 w 827"/>
                <a:gd name="T29" fmla="*/ 389 h 563"/>
                <a:gd name="T30" fmla="*/ 827 w 827"/>
                <a:gd name="T31" fmla="*/ 401 h 563"/>
                <a:gd name="T32" fmla="*/ 786 w 827"/>
                <a:gd name="T33" fmla="*/ 563 h 563"/>
                <a:gd name="T34" fmla="*/ 654 w 827"/>
                <a:gd name="T35" fmla="*/ 540 h 563"/>
                <a:gd name="T36" fmla="*/ 517 w 827"/>
                <a:gd name="T37" fmla="*/ 493 h 563"/>
                <a:gd name="T38" fmla="*/ 407 w 827"/>
                <a:gd name="T39" fmla="*/ 441 h 563"/>
                <a:gd name="T40" fmla="*/ 286 w 827"/>
                <a:gd name="T41" fmla="*/ 389 h 563"/>
                <a:gd name="T42" fmla="*/ 160 w 827"/>
                <a:gd name="T43" fmla="*/ 331 h 563"/>
                <a:gd name="T44" fmla="*/ 57 w 827"/>
                <a:gd name="T45" fmla="*/ 209 h 563"/>
                <a:gd name="T46" fmla="*/ 0 w 827"/>
                <a:gd name="T47" fmla="*/ 139 h 56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827"/>
                <a:gd name="T73" fmla="*/ 0 h 563"/>
                <a:gd name="T74" fmla="*/ 827 w 827"/>
                <a:gd name="T75" fmla="*/ 563 h 56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827" h="563">
                  <a:moveTo>
                    <a:pt x="0" y="139"/>
                  </a:moveTo>
                  <a:lnTo>
                    <a:pt x="108" y="18"/>
                  </a:lnTo>
                  <a:lnTo>
                    <a:pt x="160" y="75"/>
                  </a:lnTo>
                  <a:lnTo>
                    <a:pt x="213" y="110"/>
                  </a:lnTo>
                  <a:lnTo>
                    <a:pt x="269" y="110"/>
                  </a:lnTo>
                  <a:lnTo>
                    <a:pt x="327" y="52"/>
                  </a:lnTo>
                  <a:lnTo>
                    <a:pt x="396" y="5"/>
                  </a:lnTo>
                  <a:lnTo>
                    <a:pt x="477" y="0"/>
                  </a:lnTo>
                  <a:lnTo>
                    <a:pt x="563" y="35"/>
                  </a:lnTo>
                  <a:lnTo>
                    <a:pt x="620" y="87"/>
                  </a:lnTo>
                  <a:lnTo>
                    <a:pt x="648" y="157"/>
                  </a:lnTo>
                  <a:lnTo>
                    <a:pt x="654" y="249"/>
                  </a:lnTo>
                  <a:lnTo>
                    <a:pt x="671" y="331"/>
                  </a:lnTo>
                  <a:lnTo>
                    <a:pt x="718" y="371"/>
                  </a:lnTo>
                  <a:lnTo>
                    <a:pt x="774" y="389"/>
                  </a:lnTo>
                  <a:lnTo>
                    <a:pt x="827" y="401"/>
                  </a:lnTo>
                  <a:lnTo>
                    <a:pt x="786" y="563"/>
                  </a:lnTo>
                  <a:lnTo>
                    <a:pt x="654" y="540"/>
                  </a:lnTo>
                  <a:lnTo>
                    <a:pt x="517" y="493"/>
                  </a:lnTo>
                  <a:lnTo>
                    <a:pt x="407" y="441"/>
                  </a:lnTo>
                  <a:lnTo>
                    <a:pt x="286" y="389"/>
                  </a:lnTo>
                  <a:lnTo>
                    <a:pt x="160" y="331"/>
                  </a:lnTo>
                  <a:lnTo>
                    <a:pt x="57" y="209"/>
                  </a:lnTo>
                  <a:lnTo>
                    <a:pt x="0" y="139"/>
                  </a:lnTo>
                  <a:close/>
                </a:path>
              </a:pathLst>
            </a:custGeom>
            <a:solidFill>
              <a:srgbClr val="063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0" name="Freeform 35">
              <a:extLst>
                <a:ext uri="{FF2B5EF4-FFF2-40B4-BE49-F238E27FC236}">
                  <a16:creationId xmlns:a16="http://schemas.microsoft.com/office/drawing/2014/main" id="{7DDF7AA6-E655-E982-EADC-E5253C6E30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4" y="1513"/>
              <a:ext cx="856" cy="606"/>
            </a:xfrm>
            <a:custGeom>
              <a:avLst/>
              <a:gdLst>
                <a:gd name="T0" fmla="*/ 75 w 856"/>
                <a:gd name="T1" fmla="*/ 266 h 606"/>
                <a:gd name="T2" fmla="*/ 172 w 856"/>
                <a:gd name="T3" fmla="*/ 363 h 606"/>
                <a:gd name="T4" fmla="*/ 304 w 856"/>
                <a:gd name="T5" fmla="*/ 428 h 606"/>
                <a:gd name="T6" fmla="*/ 489 w 856"/>
                <a:gd name="T7" fmla="*/ 513 h 606"/>
                <a:gd name="T8" fmla="*/ 615 w 856"/>
                <a:gd name="T9" fmla="*/ 566 h 606"/>
                <a:gd name="T10" fmla="*/ 816 w 856"/>
                <a:gd name="T11" fmla="*/ 606 h 606"/>
                <a:gd name="T12" fmla="*/ 856 w 856"/>
                <a:gd name="T13" fmla="*/ 393 h 606"/>
                <a:gd name="T14" fmla="*/ 804 w 856"/>
                <a:gd name="T15" fmla="*/ 393 h 606"/>
                <a:gd name="T16" fmla="*/ 753 w 856"/>
                <a:gd name="T17" fmla="*/ 363 h 606"/>
                <a:gd name="T18" fmla="*/ 695 w 856"/>
                <a:gd name="T19" fmla="*/ 323 h 606"/>
                <a:gd name="T20" fmla="*/ 695 w 856"/>
                <a:gd name="T21" fmla="*/ 243 h 606"/>
                <a:gd name="T22" fmla="*/ 660 w 856"/>
                <a:gd name="T23" fmla="*/ 116 h 606"/>
                <a:gd name="T24" fmla="*/ 597 w 856"/>
                <a:gd name="T25" fmla="*/ 46 h 606"/>
                <a:gd name="T26" fmla="*/ 505 w 856"/>
                <a:gd name="T27" fmla="*/ 0 h 606"/>
                <a:gd name="T28" fmla="*/ 391 w 856"/>
                <a:gd name="T29" fmla="*/ 12 h 606"/>
                <a:gd name="T30" fmla="*/ 321 w 856"/>
                <a:gd name="T31" fmla="*/ 53 h 606"/>
                <a:gd name="T32" fmla="*/ 286 w 856"/>
                <a:gd name="T33" fmla="*/ 98 h 606"/>
                <a:gd name="T34" fmla="*/ 253 w 856"/>
                <a:gd name="T35" fmla="*/ 121 h 606"/>
                <a:gd name="T36" fmla="*/ 218 w 856"/>
                <a:gd name="T37" fmla="*/ 116 h 606"/>
                <a:gd name="T38" fmla="*/ 166 w 856"/>
                <a:gd name="T39" fmla="*/ 63 h 606"/>
                <a:gd name="T40" fmla="*/ 132 w 856"/>
                <a:gd name="T41" fmla="*/ 0 h 606"/>
                <a:gd name="T42" fmla="*/ 103 w 856"/>
                <a:gd name="T43" fmla="*/ 30 h 606"/>
                <a:gd name="T44" fmla="*/ 0 w 856"/>
                <a:gd name="T45" fmla="*/ 150 h 606"/>
                <a:gd name="T46" fmla="*/ 5 w 856"/>
                <a:gd name="T47" fmla="*/ 178 h 606"/>
                <a:gd name="T48" fmla="*/ 17 w 856"/>
                <a:gd name="T49" fmla="*/ 191 h 606"/>
                <a:gd name="T50" fmla="*/ 120 w 856"/>
                <a:gd name="T51" fmla="*/ 81 h 606"/>
                <a:gd name="T52" fmla="*/ 172 w 856"/>
                <a:gd name="T53" fmla="*/ 133 h 606"/>
                <a:gd name="T54" fmla="*/ 206 w 856"/>
                <a:gd name="T55" fmla="*/ 168 h 606"/>
                <a:gd name="T56" fmla="*/ 253 w 856"/>
                <a:gd name="T57" fmla="*/ 168 h 606"/>
                <a:gd name="T58" fmla="*/ 286 w 856"/>
                <a:gd name="T59" fmla="*/ 156 h 606"/>
                <a:gd name="T60" fmla="*/ 339 w 856"/>
                <a:gd name="T61" fmla="*/ 116 h 606"/>
                <a:gd name="T62" fmla="*/ 367 w 856"/>
                <a:gd name="T63" fmla="*/ 70 h 606"/>
                <a:gd name="T64" fmla="*/ 442 w 856"/>
                <a:gd name="T65" fmla="*/ 46 h 606"/>
                <a:gd name="T66" fmla="*/ 505 w 856"/>
                <a:gd name="T67" fmla="*/ 53 h 606"/>
                <a:gd name="T68" fmla="*/ 562 w 856"/>
                <a:gd name="T69" fmla="*/ 87 h 606"/>
                <a:gd name="T70" fmla="*/ 615 w 856"/>
                <a:gd name="T71" fmla="*/ 138 h 606"/>
                <a:gd name="T72" fmla="*/ 643 w 856"/>
                <a:gd name="T73" fmla="*/ 203 h 606"/>
                <a:gd name="T74" fmla="*/ 643 w 856"/>
                <a:gd name="T75" fmla="*/ 260 h 606"/>
                <a:gd name="T76" fmla="*/ 643 w 856"/>
                <a:gd name="T77" fmla="*/ 323 h 606"/>
                <a:gd name="T78" fmla="*/ 666 w 856"/>
                <a:gd name="T79" fmla="*/ 375 h 606"/>
                <a:gd name="T80" fmla="*/ 730 w 856"/>
                <a:gd name="T81" fmla="*/ 410 h 606"/>
                <a:gd name="T82" fmla="*/ 804 w 856"/>
                <a:gd name="T83" fmla="*/ 444 h 606"/>
                <a:gd name="T84" fmla="*/ 770 w 856"/>
                <a:gd name="T85" fmla="*/ 554 h 606"/>
                <a:gd name="T86" fmla="*/ 580 w 856"/>
                <a:gd name="T87" fmla="*/ 503 h 606"/>
                <a:gd name="T88" fmla="*/ 454 w 856"/>
                <a:gd name="T89" fmla="*/ 450 h 606"/>
                <a:gd name="T90" fmla="*/ 339 w 856"/>
                <a:gd name="T91" fmla="*/ 416 h 606"/>
                <a:gd name="T92" fmla="*/ 241 w 856"/>
                <a:gd name="T93" fmla="*/ 363 h 606"/>
                <a:gd name="T94" fmla="*/ 120 w 856"/>
                <a:gd name="T95" fmla="*/ 266 h 606"/>
                <a:gd name="T96" fmla="*/ 34 w 856"/>
                <a:gd name="T97" fmla="*/ 173 h 606"/>
                <a:gd name="T98" fmla="*/ 22 w 856"/>
                <a:gd name="T99" fmla="*/ 185 h 606"/>
                <a:gd name="T100" fmla="*/ 75 w 856"/>
                <a:gd name="T101" fmla="*/ 266 h 60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856"/>
                <a:gd name="T154" fmla="*/ 0 h 606"/>
                <a:gd name="T155" fmla="*/ 856 w 856"/>
                <a:gd name="T156" fmla="*/ 606 h 60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856" h="606">
                  <a:moveTo>
                    <a:pt x="75" y="266"/>
                  </a:moveTo>
                  <a:lnTo>
                    <a:pt x="172" y="363"/>
                  </a:lnTo>
                  <a:lnTo>
                    <a:pt x="304" y="428"/>
                  </a:lnTo>
                  <a:lnTo>
                    <a:pt x="489" y="513"/>
                  </a:lnTo>
                  <a:lnTo>
                    <a:pt x="615" y="566"/>
                  </a:lnTo>
                  <a:lnTo>
                    <a:pt x="816" y="606"/>
                  </a:lnTo>
                  <a:lnTo>
                    <a:pt x="856" y="393"/>
                  </a:lnTo>
                  <a:lnTo>
                    <a:pt x="804" y="393"/>
                  </a:lnTo>
                  <a:lnTo>
                    <a:pt x="753" y="363"/>
                  </a:lnTo>
                  <a:lnTo>
                    <a:pt x="695" y="323"/>
                  </a:lnTo>
                  <a:lnTo>
                    <a:pt x="695" y="243"/>
                  </a:lnTo>
                  <a:lnTo>
                    <a:pt x="660" y="116"/>
                  </a:lnTo>
                  <a:lnTo>
                    <a:pt x="597" y="46"/>
                  </a:lnTo>
                  <a:lnTo>
                    <a:pt x="505" y="0"/>
                  </a:lnTo>
                  <a:lnTo>
                    <a:pt x="391" y="12"/>
                  </a:lnTo>
                  <a:lnTo>
                    <a:pt x="321" y="53"/>
                  </a:lnTo>
                  <a:lnTo>
                    <a:pt x="286" y="98"/>
                  </a:lnTo>
                  <a:lnTo>
                    <a:pt x="253" y="121"/>
                  </a:lnTo>
                  <a:lnTo>
                    <a:pt x="218" y="116"/>
                  </a:lnTo>
                  <a:lnTo>
                    <a:pt x="166" y="63"/>
                  </a:lnTo>
                  <a:lnTo>
                    <a:pt x="132" y="0"/>
                  </a:lnTo>
                  <a:lnTo>
                    <a:pt x="103" y="30"/>
                  </a:lnTo>
                  <a:lnTo>
                    <a:pt x="0" y="150"/>
                  </a:lnTo>
                  <a:lnTo>
                    <a:pt x="5" y="178"/>
                  </a:lnTo>
                  <a:lnTo>
                    <a:pt x="17" y="191"/>
                  </a:lnTo>
                  <a:lnTo>
                    <a:pt x="120" y="81"/>
                  </a:lnTo>
                  <a:lnTo>
                    <a:pt x="172" y="133"/>
                  </a:lnTo>
                  <a:lnTo>
                    <a:pt x="206" y="168"/>
                  </a:lnTo>
                  <a:lnTo>
                    <a:pt x="253" y="168"/>
                  </a:lnTo>
                  <a:lnTo>
                    <a:pt x="286" y="156"/>
                  </a:lnTo>
                  <a:lnTo>
                    <a:pt x="339" y="116"/>
                  </a:lnTo>
                  <a:lnTo>
                    <a:pt x="367" y="70"/>
                  </a:lnTo>
                  <a:lnTo>
                    <a:pt x="442" y="46"/>
                  </a:lnTo>
                  <a:lnTo>
                    <a:pt x="505" y="53"/>
                  </a:lnTo>
                  <a:lnTo>
                    <a:pt x="562" y="87"/>
                  </a:lnTo>
                  <a:lnTo>
                    <a:pt x="615" y="138"/>
                  </a:lnTo>
                  <a:lnTo>
                    <a:pt x="643" y="203"/>
                  </a:lnTo>
                  <a:lnTo>
                    <a:pt x="643" y="260"/>
                  </a:lnTo>
                  <a:lnTo>
                    <a:pt x="643" y="323"/>
                  </a:lnTo>
                  <a:lnTo>
                    <a:pt x="666" y="375"/>
                  </a:lnTo>
                  <a:lnTo>
                    <a:pt x="730" y="410"/>
                  </a:lnTo>
                  <a:lnTo>
                    <a:pt x="804" y="444"/>
                  </a:lnTo>
                  <a:lnTo>
                    <a:pt x="770" y="554"/>
                  </a:lnTo>
                  <a:lnTo>
                    <a:pt x="580" y="503"/>
                  </a:lnTo>
                  <a:lnTo>
                    <a:pt x="454" y="450"/>
                  </a:lnTo>
                  <a:lnTo>
                    <a:pt x="339" y="416"/>
                  </a:lnTo>
                  <a:lnTo>
                    <a:pt x="241" y="363"/>
                  </a:lnTo>
                  <a:lnTo>
                    <a:pt x="120" y="266"/>
                  </a:lnTo>
                  <a:lnTo>
                    <a:pt x="34" y="173"/>
                  </a:lnTo>
                  <a:lnTo>
                    <a:pt x="22" y="185"/>
                  </a:lnTo>
                  <a:lnTo>
                    <a:pt x="75" y="26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1" name="Oval 36">
              <a:extLst>
                <a:ext uri="{FF2B5EF4-FFF2-40B4-BE49-F238E27FC236}">
                  <a16:creationId xmlns:a16="http://schemas.microsoft.com/office/drawing/2014/main" id="{B784A464-D3D1-9E75-270A-28A45D078AE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79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2" name="Oval 37">
              <a:extLst>
                <a:ext uri="{FF2B5EF4-FFF2-40B4-BE49-F238E27FC236}">
                  <a16:creationId xmlns:a16="http://schemas.microsoft.com/office/drawing/2014/main" id="{02845DCA-85E8-2175-AAEB-D159587ABAE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810" y="1913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3" name="Oval 38">
              <a:extLst>
                <a:ext uri="{FF2B5EF4-FFF2-40B4-BE49-F238E27FC236}">
                  <a16:creationId xmlns:a16="http://schemas.microsoft.com/office/drawing/2014/main" id="{2AA0C834-E993-EC1B-D85E-8668AE2F128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74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4" name="Oval 39">
              <a:extLst>
                <a:ext uri="{FF2B5EF4-FFF2-40B4-BE49-F238E27FC236}">
                  <a16:creationId xmlns:a16="http://schemas.microsoft.com/office/drawing/2014/main" id="{51D7A113-7448-2D2C-95D4-9A93AAECDF1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760" y="1913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5" name="Oval 40">
              <a:extLst>
                <a:ext uri="{FF2B5EF4-FFF2-40B4-BE49-F238E27FC236}">
                  <a16:creationId xmlns:a16="http://schemas.microsoft.com/office/drawing/2014/main" id="{1016F18C-F021-6B6B-F20F-98DC7DB691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7" y="2089"/>
              <a:ext cx="198" cy="8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lIns="274320" rIns="274320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28" name="Oval 27">
            <a:extLst>
              <a:ext uri="{FF2B5EF4-FFF2-40B4-BE49-F238E27FC236}">
                <a16:creationId xmlns:a16="http://schemas.microsoft.com/office/drawing/2014/main" id="{9C9B46D6-0A8F-10A6-435E-DBDDFF90F950}"/>
              </a:ext>
            </a:extLst>
          </p:cNvPr>
          <p:cNvSpPr/>
          <p:nvPr/>
        </p:nvSpPr>
        <p:spPr bwMode="auto">
          <a:xfrm>
            <a:off x="2751906" y="2133600"/>
            <a:ext cx="341214" cy="461665"/>
          </a:xfrm>
          <a:prstGeom prst="ellipse">
            <a:avLst/>
          </a:prstGeom>
          <a:noFill/>
          <a:ln w="3810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1BBE122-4208-469A-E2EF-9A49E46A2BBB}"/>
              </a:ext>
            </a:extLst>
          </p:cNvPr>
          <p:cNvSpPr/>
          <p:nvPr/>
        </p:nvSpPr>
        <p:spPr bwMode="auto">
          <a:xfrm>
            <a:off x="3227578" y="2143036"/>
            <a:ext cx="341214" cy="461665"/>
          </a:xfrm>
          <a:prstGeom prst="ellipse">
            <a:avLst/>
          </a:prstGeom>
          <a:noFill/>
          <a:ln w="3810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8E835BB-CE14-5B05-A65F-9A60ED433FE6}"/>
              </a:ext>
            </a:extLst>
          </p:cNvPr>
          <p:cNvSpPr/>
          <p:nvPr/>
        </p:nvSpPr>
        <p:spPr bwMode="auto">
          <a:xfrm>
            <a:off x="2133600" y="2124164"/>
            <a:ext cx="341214" cy="461665"/>
          </a:xfrm>
          <a:prstGeom prst="ellipse">
            <a:avLst/>
          </a:prstGeom>
          <a:noFill/>
          <a:ln w="3810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A0070CC-EDE6-97C8-263F-FBA0BBA49027}"/>
              </a:ext>
            </a:extLst>
          </p:cNvPr>
          <p:cNvSpPr txBox="1"/>
          <p:nvPr/>
        </p:nvSpPr>
        <p:spPr>
          <a:xfrm>
            <a:off x="2616195" y="2514600"/>
            <a:ext cx="180340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en-US" sz="2400" dirty="0">
                <a:solidFill>
                  <a:schemeClr val="accent2"/>
                </a:solidFill>
              </a:rPr>
              <a:t>3+7+5=15</a:t>
            </a:r>
            <a:endParaRPr lang="en-CA" sz="24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DBEB95F-5A75-1371-DCA1-88C2C6DF60D3}"/>
              </a:ext>
            </a:extLst>
          </p:cNvPr>
          <p:cNvSpPr txBox="1"/>
          <p:nvPr/>
        </p:nvSpPr>
        <p:spPr>
          <a:xfrm>
            <a:off x="2618508" y="2875734"/>
            <a:ext cx="51538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400" dirty="0">
                <a:solidFill>
                  <a:schemeClr val="accent2"/>
                </a:solidFill>
              </a:rPr>
              <a:t>1   </a:t>
            </a:r>
            <a:r>
              <a:rPr lang="en-US" sz="2400" dirty="0"/>
              <a:t>because </a:t>
            </a:r>
            <a:r>
              <a:rPr lang="en-US" sz="2400" dirty="0">
                <a:solidFill>
                  <a:schemeClr val="accent2"/>
                </a:solidFill>
              </a:rPr>
              <a:t>1.01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en-US" sz="2400" dirty="0">
                <a:solidFill>
                  <a:schemeClr val="accent2"/>
                </a:solidFill>
              </a:rPr>
              <a:t>1.01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  <a:endParaRPr lang="en-CA" sz="2400" dirty="0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5882DC41-9D64-84F2-4EAF-86820FC88B84}"/>
              </a:ext>
            </a:extLst>
          </p:cNvPr>
          <p:cNvSpPr/>
          <p:nvPr/>
        </p:nvSpPr>
        <p:spPr bwMode="auto">
          <a:xfrm>
            <a:off x="2514600" y="1147412"/>
            <a:ext cx="1503918" cy="467832"/>
          </a:xfrm>
          <a:prstGeom prst="ellipse">
            <a:avLst/>
          </a:prstGeom>
          <a:noFill/>
          <a:ln w="3810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pSp>
        <p:nvGrpSpPr>
          <p:cNvPr id="44" name="Group 29">
            <a:extLst>
              <a:ext uri="{FF2B5EF4-FFF2-40B4-BE49-F238E27FC236}">
                <a16:creationId xmlns:a16="http://schemas.microsoft.com/office/drawing/2014/main" id="{6ADE41D2-7164-74FD-488C-A067A8811B75}"/>
              </a:ext>
            </a:extLst>
          </p:cNvPr>
          <p:cNvGrpSpPr>
            <a:grpSpLocks/>
          </p:cNvGrpSpPr>
          <p:nvPr/>
        </p:nvGrpSpPr>
        <p:grpSpPr bwMode="auto">
          <a:xfrm>
            <a:off x="8057506" y="5956092"/>
            <a:ext cx="917591" cy="929993"/>
            <a:chOff x="2065" y="1551"/>
            <a:chExt cx="1628" cy="1988"/>
          </a:xfrm>
        </p:grpSpPr>
        <p:sp>
          <p:nvSpPr>
            <p:cNvPr id="45" name="Freeform 30">
              <a:extLst>
                <a:ext uri="{FF2B5EF4-FFF2-40B4-BE49-F238E27FC236}">
                  <a16:creationId xmlns:a16="http://schemas.microsoft.com/office/drawing/2014/main" id="{E0FD78B8-B6AD-D539-6AB8-CA997BD3DBC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8" y="1977"/>
              <a:ext cx="331" cy="334"/>
            </a:xfrm>
            <a:custGeom>
              <a:avLst/>
              <a:gdLst>
                <a:gd name="T0" fmla="*/ 255 w 331"/>
                <a:gd name="T1" fmla="*/ 212 h 334"/>
                <a:gd name="T2" fmla="*/ 284 w 331"/>
                <a:gd name="T3" fmla="*/ 141 h 334"/>
                <a:gd name="T4" fmla="*/ 279 w 331"/>
                <a:gd name="T5" fmla="*/ 85 h 334"/>
                <a:gd name="T6" fmla="*/ 270 w 331"/>
                <a:gd name="T7" fmla="*/ 38 h 334"/>
                <a:gd name="T8" fmla="*/ 227 w 331"/>
                <a:gd name="T9" fmla="*/ 5 h 334"/>
                <a:gd name="T10" fmla="*/ 166 w 331"/>
                <a:gd name="T11" fmla="*/ 0 h 334"/>
                <a:gd name="T12" fmla="*/ 118 w 331"/>
                <a:gd name="T13" fmla="*/ 5 h 334"/>
                <a:gd name="T14" fmla="*/ 47 w 331"/>
                <a:gd name="T15" fmla="*/ 47 h 334"/>
                <a:gd name="T16" fmla="*/ 14 w 331"/>
                <a:gd name="T17" fmla="*/ 113 h 334"/>
                <a:gd name="T18" fmla="*/ 0 w 331"/>
                <a:gd name="T19" fmla="*/ 193 h 334"/>
                <a:gd name="T20" fmla="*/ 14 w 331"/>
                <a:gd name="T21" fmla="*/ 282 h 334"/>
                <a:gd name="T22" fmla="*/ 43 w 331"/>
                <a:gd name="T23" fmla="*/ 315 h 334"/>
                <a:gd name="T24" fmla="*/ 95 w 331"/>
                <a:gd name="T25" fmla="*/ 334 h 334"/>
                <a:gd name="T26" fmla="*/ 147 w 331"/>
                <a:gd name="T27" fmla="*/ 329 h 334"/>
                <a:gd name="T28" fmla="*/ 203 w 331"/>
                <a:gd name="T29" fmla="*/ 306 h 334"/>
                <a:gd name="T30" fmla="*/ 241 w 331"/>
                <a:gd name="T31" fmla="*/ 273 h 334"/>
                <a:gd name="T32" fmla="*/ 303 w 331"/>
                <a:gd name="T33" fmla="*/ 325 h 334"/>
                <a:gd name="T34" fmla="*/ 331 w 331"/>
                <a:gd name="T35" fmla="*/ 325 h 334"/>
                <a:gd name="T36" fmla="*/ 331 w 331"/>
                <a:gd name="T37" fmla="*/ 296 h 334"/>
                <a:gd name="T38" fmla="*/ 317 w 331"/>
                <a:gd name="T39" fmla="*/ 273 h 334"/>
                <a:gd name="T40" fmla="*/ 255 w 331"/>
                <a:gd name="T41" fmla="*/ 212 h 3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31"/>
                <a:gd name="T64" fmla="*/ 0 h 334"/>
                <a:gd name="T65" fmla="*/ 331 w 331"/>
                <a:gd name="T66" fmla="*/ 334 h 3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31" h="334">
                  <a:moveTo>
                    <a:pt x="255" y="212"/>
                  </a:moveTo>
                  <a:lnTo>
                    <a:pt x="284" y="141"/>
                  </a:lnTo>
                  <a:lnTo>
                    <a:pt x="279" y="85"/>
                  </a:lnTo>
                  <a:lnTo>
                    <a:pt x="270" y="38"/>
                  </a:lnTo>
                  <a:lnTo>
                    <a:pt x="227" y="5"/>
                  </a:lnTo>
                  <a:lnTo>
                    <a:pt x="166" y="0"/>
                  </a:lnTo>
                  <a:lnTo>
                    <a:pt x="118" y="5"/>
                  </a:lnTo>
                  <a:lnTo>
                    <a:pt x="47" y="47"/>
                  </a:lnTo>
                  <a:lnTo>
                    <a:pt x="14" y="113"/>
                  </a:lnTo>
                  <a:lnTo>
                    <a:pt x="0" y="193"/>
                  </a:lnTo>
                  <a:lnTo>
                    <a:pt x="14" y="282"/>
                  </a:lnTo>
                  <a:lnTo>
                    <a:pt x="43" y="315"/>
                  </a:lnTo>
                  <a:lnTo>
                    <a:pt x="95" y="334"/>
                  </a:lnTo>
                  <a:lnTo>
                    <a:pt x="147" y="329"/>
                  </a:lnTo>
                  <a:lnTo>
                    <a:pt x="203" y="306"/>
                  </a:lnTo>
                  <a:lnTo>
                    <a:pt x="241" y="273"/>
                  </a:lnTo>
                  <a:lnTo>
                    <a:pt x="303" y="325"/>
                  </a:lnTo>
                  <a:lnTo>
                    <a:pt x="331" y="325"/>
                  </a:lnTo>
                  <a:lnTo>
                    <a:pt x="331" y="296"/>
                  </a:lnTo>
                  <a:lnTo>
                    <a:pt x="317" y="273"/>
                  </a:lnTo>
                  <a:lnTo>
                    <a:pt x="255" y="21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46" name="Freeform 31">
              <a:extLst>
                <a:ext uri="{FF2B5EF4-FFF2-40B4-BE49-F238E27FC236}">
                  <a16:creationId xmlns:a16="http://schemas.microsoft.com/office/drawing/2014/main" id="{4DDDC545-A69D-051A-623E-4F1DD8FE66B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1" y="1929"/>
              <a:ext cx="303" cy="127"/>
            </a:xfrm>
            <a:custGeom>
              <a:avLst/>
              <a:gdLst>
                <a:gd name="T0" fmla="*/ 234 w 303"/>
                <a:gd name="T1" fmla="*/ 127 h 127"/>
                <a:gd name="T2" fmla="*/ 303 w 303"/>
                <a:gd name="T3" fmla="*/ 117 h 127"/>
                <a:gd name="T4" fmla="*/ 303 w 303"/>
                <a:gd name="T5" fmla="*/ 90 h 127"/>
                <a:gd name="T6" fmla="*/ 223 w 303"/>
                <a:gd name="T7" fmla="*/ 110 h 127"/>
                <a:gd name="T8" fmla="*/ 213 w 303"/>
                <a:gd name="T9" fmla="*/ 100 h 127"/>
                <a:gd name="T10" fmla="*/ 265 w 303"/>
                <a:gd name="T11" fmla="*/ 61 h 127"/>
                <a:gd name="T12" fmla="*/ 246 w 303"/>
                <a:gd name="T13" fmla="*/ 51 h 127"/>
                <a:gd name="T14" fmla="*/ 199 w 303"/>
                <a:gd name="T15" fmla="*/ 81 h 127"/>
                <a:gd name="T16" fmla="*/ 180 w 303"/>
                <a:gd name="T17" fmla="*/ 71 h 127"/>
                <a:gd name="T18" fmla="*/ 253 w 303"/>
                <a:gd name="T19" fmla="*/ 24 h 127"/>
                <a:gd name="T20" fmla="*/ 239 w 303"/>
                <a:gd name="T21" fmla="*/ 0 h 127"/>
                <a:gd name="T22" fmla="*/ 147 w 303"/>
                <a:gd name="T23" fmla="*/ 71 h 127"/>
                <a:gd name="T24" fmla="*/ 85 w 303"/>
                <a:gd name="T25" fmla="*/ 90 h 127"/>
                <a:gd name="T26" fmla="*/ 69 w 303"/>
                <a:gd name="T27" fmla="*/ 66 h 127"/>
                <a:gd name="T28" fmla="*/ 50 w 303"/>
                <a:gd name="T29" fmla="*/ 17 h 127"/>
                <a:gd name="T30" fmla="*/ 28 w 303"/>
                <a:gd name="T31" fmla="*/ 37 h 127"/>
                <a:gd name="T32" fmla="*/ 52 w 303"/>
                <a:gd name="T33" fmla="*/ 85 h 127"/>
                <a:gd name="T34" fmla="*/ 38 w 303"/>
                <a:gd name="T35" fmla="*/ 95 h 127"/>
                <a:gd name="T36" fmla="*/ 14 w 303"/>
                <a:gd name="T37" fmla="*/ 51 h 127"/>
                <a:gd name="T38" fmla="*/ 0 w 303"/>
                <a:gd name="T39" fmla="*/ 76 h 127"/>
                <a:gd name="T40" fmla="*/ 17 w 303"/>
                <a:gd name="T41" fmla="*/ 120 h 127"/>
                <a:gd name="T42" fmla="*/ 133 w 303"/>
                <a:gd name="T43" fmla="*/ 105 h 127"/>
                <a:gd name="T44" fmla="*/ 234 w 303"/>
                <a:gd name="T45" fmla="*/ 127 h 12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03"/>
                <a:gd name="T70" fmla="*/ 0 h 127"/>
                <a:gd name="T71" fmla="*/ 303 w 303"/>
                <a:gd name="T72" fmla="*/ 127 h 12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03" h="127">
                  <a:moveTo>
                    <a:pt x="234" y="127"/>
                  </a:moveTo>
                  <a:lnTo>
                    <a:pt x="303" y="117"/>
                  </a:lnTo>
                  <a:lnTo>
                    <a:pt x="303" y="90"/>
                  </a:lnTo>
                  <a:lnTo>
                    <a:pt x="223" y="110"/>
                  </a:lnTo>
                  <a:lnTo>
                    <a:pt x="213" y="100"/>
                  </a:lnTo>
                  <a:lnTo>
                    <a:pt x="265" y="61"/>
                  </a:lnTo>
                  <a:lnTo>
                    <a:pt x="246" y="51"/>
                  </a:lnTo>
                  <a:lnTo>
                    <a:pt x="199" y="81"/>
                  </a:lnTo>
                  <a:lnTo>
                    <a:pt x="180" y="71"/>
                  </a:lnTo>
                  <a:lnTo>
                    <a:pt x="253" y="24"/>
                  </a:lnTo>
                  <a:lnTo>
                    <a:pt x="239" y="0"/>
                  </a:lnTo>
                  <a:lnTo>
                    <a:pt x="147" y="71"/>
                  </a:lnTo>
                  <a:lnTo>
                    <a:pt x="85" y="90"/>
                  </a:lnTo>
                  <a:lnTo>
                    <a:pt x="69" y="66"/>
                  </a:lnTo>
                  <a:lnTo>
                    <a:pt x="50" y="17"/>
                  </a:lnTo>
                  <a:lnTo>
                    <a:pt x="28" y="37"/>
                  </a:lnTo>
                  <a:lnTo>
                    <a:pt x="52" y="85"/>
                  </a:lnTo>
                  <a:lnTo>
                    <a:pt x="38" y="95"/>
                  </a:lnTo>
                  <a:lnTo>
                    <a:pt x="14" y="51"/>
                  </a:lnTo>
                  <a:lnTo>
                    <a:pt x="0" y="76"/>
                  </a:lnTo>
                  <a:lnTo>
                    <a:pt x="17" y="120"/>
                  </a:lnTo>
                  <a:lnTo>
                    <a:pt x="133" y="105"/>
                  </a:lnTo>
                  <a:lnTo>
                    <a:pt x="234" y="127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62" name="Freeform 32">
              <a:extLst>
                <a:ext uri="{FF2B5EF4-FFF2-40B4-BE49-F238E27FC236}">
                  <a16:creationId xmlns:a16="http://schemas.microsoft.com/office/drawing/2014/main" id="{621A803E-CD41-7003-C7B4-F11B413E1F9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0" y="1839"/>
              <a:ext cx="518" cy="632"/>
            </a:xfrm>
            <a:custGeom>
              <a:avLst/>
              <a:gdLst>
                <a:gd name="T0" fmla="*/ 14 w 518"/>
                <a:gd name="T1" fmla="*/ 623 h 632"/>
                <a:gd name="T2" fmla="*/ 0 w 518"/>
                <a:gd name="T3" fmla="*/ 595 h 632"/>
                <a:gd name="T4" fmla="*/ 9 w 518"/>
                <a:gd name="T5" fmla="*/ 567 h 632"/>
                <a:gd name="T6" fmla="*/ 42 w 518"/>
                <a:gd name="T7" fmla="*/ 539 h 632"/>
                <a:gd name="T8" fmla="*/ 126 w 518"/>
                <a:gd name="T9" fmla="*/ 525 h 632"/>
                <a:gd name="T10" fmla="*/ 233 w 518"/>
                <a:gd name="T11" fmla="*/ 534 h 632"/>
                <a:gd name="T12" fmla="*/ 369 w 518"/>
                <a:gd name="T13" fmla="*/ 516 h 632"/>
                <a:gd name="T14" fmla="*/ 453 w 518"/>
                <a:gd name="T15" fmla="*/ 474 h 632"/>
                <a:gd name="T16" fmla="*/ 471 w 518"/>
                <a:gd name="T17" fmla="*/ 451 h 632"/>
                <a:gd name="T18" fmla="*/ 457 w 518"/>
                <a:gd name="T19" fmla="*/ 390 h 632"/>
                <a:gd name="T20" fmla="*/ 420 w 518"/>
                <a:gd name="T21" fmla="*/ 256 h 632"/>
                <a:gd name="T22" fmla="*/ 364 w 518"/>
                <a:gd name="T23" fmla="*/ 177 h 632"/>
                <a:gd name="T24" fmla="*/ 327 w 518"/>
                <a:gd name="T25" fmla="*/ 153 h 632"/>
                <a:gd name="T26" fmla="*/ 322 w 518"/>
                <a:gd name="T27" fmla="*/ 130 h 632"/>
                <a:gd name="T28" fmla="*/ 341 w 518"/>
                <a:gd name="T29" fmla="*/ 121 h 632"/>
                <a:gd name="T30" fmla="*/ 355 w 518"/>
                <a:gd name="T31" fmla="*/ 98 h 632"/>
                <a:gd name="T32" fmla="*/ 327 w 518"/>
                <a:gd name="T33" fmla="*/ 65 h 632"/>
                <a:gd name="T34" fmla="*/ 294 w 518"/>
                <a:gd name="T35" fmla="*/ 70 h 632"/>
                <a:gd name="T36" fmla="*/ 275 w 518"/>
                <a:gd name="T37" fmla="*/ 46 h 632"/>
                <a:gd name="T38" fmla="*/ 299 w 518"/>
                <a:gd name="T39" fmla="*/ 14 h 632"/>
                <a:gd name="T40" fmla="*/ 341 w 518"/>
                <a:gd name="T41" fmla="*/ 0 h 632"/>
                <a:gd name="T42" fmla="*/ 392 w 518"/>
                <a:gd name="T43" fmla="*/ 14 h 632"/>
                <a:gd name="T44" fmla="*/ 411 w 518"/>
                <a:gd name="T45" fmla="*/ 60 h 632"/>
                <a:gd name="T46" fmla="*/ 406 w 518"/>
                <a:gd name="T47" fmla="*/ 121 h 632"/>
                <a:gd name="T48" fmla="*/ 373 w 518"/>
                <a:gd name="T49" fmla="*/ 144 h 632"/>
                <a:gd name="T50" fmla="*/ 411 w 518"/>
                <a:gd name="T51" fmla="*/ 181 h 632"/>
                <a:gd name="T52" fmla="*/ 457 w 518"/>
                <a:gd name="T53" fmla="*/ 237 h 632"/>
                <a:gd name="T54" fmla="*/ 485 w 518"/>
                <a:gd name="T55" fmla="*/ 339 h 632"/>
                <a:gd name="T56" fmla="*/ 518 w 518"/>
                <a:gd name="T57" fmla="*/ 455 h 632"/>
                <a:gd name="T58" fmla="*/ 518 w 518"/>
                <a:gd name="T59" fmla="*/ 502 h 632"/>
                <a:gd name="T60" fmla="*/ 504 w 518"/>
                <a:gd name="T61" fmla="*/ 511 h 632"/>
                <a:gd name="T62" fmla="*/ 420 w 518"/>
                <a:gd name="T63" fmla="*/ 548 h 632"/>
                <a:gd name="T64" fmla="*/ 322 w 518"/>
                <a:gd name="T65" fmla="*/ 576 h 632"/>
                <a:gd name="T66" fmla="*/ 154 w 518"/>
                <a:gd name="T67" fmla="*/ 599 h 632"/>
                <a:gd name="T68" fmla="*/ 56 w 518"/>
                <a:gd name="T69" fmla="*/ 632 h 632"/>
                <a:gd name="T70" fmla="*/ 14 w 518"/>
                <a:gd name="T71" fmla="*/ 623 h 63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18"/>
                <a:gd name="T109" fmla="*/ 0 h 632"/>
                <a:gd name="T110" fmla="*/ 518 w 518"/>
                <a:gd name="T111" fmla="*/ 632 h 63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18" h="632">
                  <a:moveTo>
                    <a:pt x="14" y="623"/>
                  </a:moveTo>
                  <a:lnTo>
                    <a:pt x="0" y="595"/>
                  </a:lnTo>
                  <a:lnTo>
                    <a:pt x="9" y="567"/>
                  </a:lnTo>
                  <a:lnTo>
                    <a:pt x="42" y="539"/>
                  </a:lnTo>
                  <a:lnTo>
                    <a:pt x="126" y="525"/>
                  </a:lnTo>
                  <a:lnTo>
                    <a:pt x="233" y="534"/>
                  </a:lnTo>
                  <a:lnTo>
                    <a:pt x="369" y="516"/>
                  </a:lnTo>
                  <a:lnTo>
                    <a:pt x="453" y="474"/>
                  </a:lnTo>
                  <a:lnTo>
                    <a:pt x="471" y="451"/>
                  </a:lnTo>
                  <a:lnTo>
                    <a:pt x="457" y="390"/>
                  </a:lnTo>
                  <a:lnTo>
                    <a:pt x="420" y="256"/>
                  </a:lnTo>
                  <a:lnTo>
                    <a:pt x="364" y="177"/>
                  </a:lnTo>
                  <a:lnTo>
                    <a:pt x="327" y="153"/>
                  </a:lnTo>
                  <a:lnTo>
                    <a:pt x="322" y="130"/>
                  </a:lnTo>
                  <a:lnTo>
                    <a:pt x="341" y="121"/>
                  </a:lnTo>
                  <a:lnTo>
                    <a:pt x="355" y="98"/>
                  </a:lnTo>
                  <a:lnTo>
                    <a:pt x="327" y="65"/>
                  </a:lnTo>
                  <a:lnTo>
                    <a:pt x="294" y="70"/>
                  </a:lnTo>
                  <a:lnTo>
                    <a:pt x="275" y="46"/>
                  </a:lnTo>
                  <a:lnTo>
                    <a:pt x="299" y="14"/>
                  </a:lnTo>
                  <a:lnTo>
                    <a:pt x="341" y="0"/>
                  </a:lnTo>
                  <a:lnTo>
                    <a:pt x="392" y="14"/>
                  </a:lnTo>
                  <a:lnTo>
                    <a:pt x="411" y="60"/>
                  </a:lnTo>
                  <a:lnTo>
                    <a:pt x="406" y="121"/>
                  </a:lnTo>
                  <a:lnTo>
                    <a:pt x="373" y="144"/>
                  </a:lnTo>
                  <a:lnTo>
                    <a:pt x="411" y="181"/>
                  </a:lnTo>
                  <a:lnTo>
                    <a:pt x="457" y="237"/>
                  </a:lnTo>
                  <a:lnTo>
                    <a:pt x="485" y="339"/>
                  </a:lnTo>
                  <a:lnTo>
                    <a:pt x="518" y="455"/>
                  </a:lnTo>
                  <a:lnTo>
                    <a:pt x="518" y="502"/>
                  </a:lnTo>
                  <a:lnTo>
                    <a:pt x="504" y="511"/>
                  </a:lnTo>
                  <a:lnTo>
                    <a:pt x="420" y="548"/>
                  </a:lnTo>
                  <a:lnTo>
                    <a:pt x="322" y="576"/>
                  </a:lnTo>
                  <a:lnTo>
                    <a:pt x="154" y="599"/>
                  </a:lnTo>
                  <a:lnTo>
                    <a:pt x="56" y="632"/>
                  </a:lnTo>
                  <a:lnTo>
                    <a:pt x="14" y="623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63" name="Freeform 33">
              <a:extLst>
                <a:ext uri="{FF2B5EF4-FFF2-40B4-BE49-F238E27FC236}">
                  <a16:creationId xmlns:a16="http://schemas.microsoft.com/office/drawing/2014/main" id="{3253508A-9A49-967B-795F-8E6D6628287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9" y="2046"/>
              <a:ext cx="47" cy="86"/>
            </a:xfrm>
            <a:custGeom>
              <a:avLst/>
              <a:gdLst>
                <a:gd name="T0" fmla="*/ 10 w 47"/>
                <a:gd name="T1" fmla="*/ 32 h 86"/>
                <a:gd name="T2" fmla="*/ 28 w 47"/>
                <a:gd name="T3" fmla="*/ 75 h 86"/>
                <a:gd name="T4" fmla="*/ 35 w 47"/>
                <a:gd name="T5" fmla="*/ 86 h 86"/>
                <a:gd name="T6" fmla="*/ 43 w 47"/>
                <a:gd name="T7" fmla="*/ 85 h 86"/>
                <a:gd name="T8" fmla="*/ 47 w 47"/>
                <a:gd name="T9" fmla="*/ 73 h 86"/>
                <a:gd name="T10" fmla="*/ 1 w 47"/>
                <a:gd name="T11" fmla="*/ 0 h 86"/>
                <a:gd name="T12" fmla="*/ 0 w 47"/>
                <a:gd name="T13" fmla="*/ 15 h 86"/>
                <a:gd name="T14" fmla="*/ 10 w 47"/>
                <a:gd name="T15" fmla="*/ 32 h 8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7"/>
                <a:gd name="T25" fmla="*/ 0 h 86"/>
                <a:gd name="T26" fmla="*/ 47 w 47"/>
                <a:gd name="T27" fmla="*/ 86 h 8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7" h="86">
                  <a:moveTo>
                    <a:pt x="10" y="32"/>
                  </a:moveTo>
                  <a:lnTo>
                    <a:pt x="28" y="75"/>
                  </a:lnTo>
                  <a:lnTo>
                    <a:pt x="35" y="86"/>
                  </a:lnTo>
                  <a:lnTo>
                    <a:pt x="43" y="85"/>
                  </a:lnTo>
                  <a:lnTo>
                    <a:pt x="47" y="73"/>
                  </a:lnTo>
                  <a:lnTo>
                    <a:pt x="1" y="0"/>
                  </a:lnTo>
                  <a:lnTo>
                    <a:pt x="0" y="15"/>
                  </a:lnTo>
                  <a:lnTo>
                    <a:pt x="10" y="3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84320" name="Freeform 34">
              <a:extLst>
                <a:ext uri="{FF2B5EF4-FFF2-40B4-BE49-F238E27FC236}">
                  <a16:creationId xmlns:a16="http://schemas.microsoft.com/office/drawing/2014/main" id="{91C4BAD8-4861-163C-1E0B-6FF0FB7573D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2" y="1561"/>
              <a:ext cx="551" cy="452"/>
            </a:xfrm>
            <a:custGeom>
              <a:avLst/>
              <a:gdLst>
                <a:gd name="T0" fmla="*/ 93 w 551"/>
                <a:gd name="T1" fmla="*/ 345 h 452"/>
                <a:gd name="T2" fmla="*/ 0 w 551"/>
                <a:gd name="T3" fmla="*/ 373 h 452"/>
                <a:gd name="T4" fmla="*/ 9 w 551"/>
                <a:gd name="T5" fmla="*/ 410 h 452"/>
                <a:gd name="T6" fmla="*/ 140 w 551"/>
                <a:gd name="T7" fmla="*/ 345 h 452"/>
                <a:gd name="T8" fmla="*/ 9 w 551"/>
                <a:gd name="T9" fmla="*/ 429 h 452"/>
                <a:gd name="T10" fmla="*/ 23 w 551"/>
                <a:gd name="T11" fmla="*/ 452 h 452"/>
                <a:gd name="T12" fmla="*/ 121 w 551"/>
                <a:gd name="T13" fmla="*/ 382 h 452"/>
                <a:gd name="T14" fmla="*/ 196 w 551"/>
                <a:gd name="T15" fmla="*/ 345 h 452"/>
                <a:gd name="T16" fmla="*/ 313 w 551"/>
                <a:gd name="T17" fmla="*/ 312 h 452"/>
                <a:gd name="T18" fmla="*/ 434 w 551"/>
                <a:gd name="T19" fmla="*/ 312 h 452"/>
                <a:gd name="T20" fmla="*/ 546 w 551"/>
                <a:gd name="T21" fmla="*/ 308 h 452"/>
                <a:gd name="T22" fmla="*/ 551 w 551"/>
                <a:gd name="T23" fmla="*/ 275 h 452"/>
                <a:gd name="T24" fmla="*/ 430 w 551"/>
                <a:gd name="T25" fmla="*/ 284 h 452"/>
                <a:gd name="T26" fmla="*/ 313 w 551"/>
                <a:gd name="T27" fmla="*/ 294 h 452"/>
                <a:gd name="T28" fmla="*/ 196 w 551"/>
                <a:gd name="T29" fmla="*/ 322 h 452"/>
                <a:gd name="T30" fmla="*/ 177 w 551"/>
                <a:gd name="T31" fmla="*/ 326 h 452"/>
                <a:gd name="T32" fmla="*/ 313 w 551"/>
                <a:gd name="T33" fmla="*/ 261 h 452"/>
                <a:gd name="T34" fmla="*/ 448 w 551"/>
                <a:gd name="T35" fmla="*/ 172 h 452"/>
                <a:gd name="T36" fmla="*/ 453 w 551"/>
                <a:gd name="T37" fmla="*/ 140 h 452"/>
                <a:gd name="T38" fmla="*/ 350 w 551"/>
                <a:gd name="T39" fmla="*/ 210 h 452"/>
                <a:gd name="T40" fmla="*/ 224 w 551"/>
                <a:gd name="T41" fmla="*/ 284 h 452"/>
                <a:gd name="T42" fmla="*/ 168 w 551"/>
                <a:gd name="T43" fmla="*/ 303 h 452"/>
                <a:gd name="T44" fmla="*/ 271 w 551"/>
                <a:gd name="T45" fmla="*/ 224 h 452"/>
                <a:gd name="T46" fmla="*/ 332 w 551"/>
                <a:gd name="T47" fmla="*/ 135 h 452"/>
                <a:gd name="T48" fmla="*/ 360 w 551"/>
                <a:gd name="T49" fmla="*/ 47 h 452"/>
                <a:gd name="T50" fmla="*/ 332 w 551"/>
                <a:gd name="T51" fmla="*/ 0 h 452"/>
                <a:gd name="T52" fmla="*/ 318 w 551"/>
                <a:gd name="T53" fmla="*/ 103 h 452"/>
                <a:gd name="T54" fmla="*/ 266 w 551"/>
                <a:gd name="T55" fmla="*/ 196 h 452"/>
                <a:gd name="T56" fmla="*/ 191 w 551"/>
                <a:gd name="T57" fmla="*/ 256 h 452"/>
                <a:gd name="T58" fmla="*/ 93 w 551"/>
                <a:gd name="T59" fmla="*/ 345 h 45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51"/>
                <a:gd name="T91" fmla="*/ 0 h 452"/>
                <a:gd name="T92" fmla="*/ 551 w 551"/>
                <a:gd name="T93" fmla="*/ 452 h 45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51" h="452">
                  <a:moveTo>
                    <a:pt x="93" y="345"/>
                  </a:moveTo>
                  <a:lnTo>
                    <a:pt x="0" y="373"/>
                  </a:lnTo>
                  <a:lnTo>
                    <a:pt x="9" y="410"/>
                  </a:lnTo>
                  <a:lnTo>
                    <a:pt x="140" y="345"/>
                  </a:lnTo>
                  <a:lnTo>
                    <a:pt x="9" y="429"/>
                  </a:lnTo>
                  <a:lnTo>
                    <a:pt x="23" y="452"/>
                  </a:lnTo>
                  <a:lnTo>
                    <a:pt x="121" y="382"/>
                  </a:lnTo>
                  <a:lnTo>
                    <a:pt x="196" y="345"/>
                  </a:lnTo>
                  <a:lnTo>
                    <a:pt x="313" y="312"/>
                  </a:lnTo>
                  <a:lnTo>
                    <a:pt x="434" y="312"/>
                  </a:lnTo>
                  <a:lnTo>
                    <a:pt x="546" y="308"/>
                  </a:lnTo>
                  <a:lnTo>
                    <a:pt x="551" y="275"/>
                  </a:lnTo>
                  <a:lnTo>
                    <a:pt x="430" y="284"/>
                  </a:lnTo>
                  <a:lnTo>
                    <a:pt x="313" y="294"/>
                  </a:lnTo>
                  <a:lnTo>
                    <a:pt x="196" y="322"/>
                  </a:lnTo>
                  <a:lnTo>
                    <a:pt x="177" y="326"/>
                  </a:lnTo>
                  <a:lnTo>
                    <a:pt x="313" y="261"/>
                  </a:lnTo>
                  <a:lnTo>
                    <a:pt x="448" y="172"/>
                  </a:lnTo>
                  <a:lnTo>
                    <a:pt x="453" y="140"/>
                  </a:lnTo>
                  <a:lnTo>
                    <a:pt x="350" y="210"/>
                  </a:lnTo>
                  <a:lnTo>
                    <a:pt x="224" y="284"/>
                  </a:lnTo>
                  <a:lnTo>
                    <a:pt x="168" y="303"/>
                  </a:lnTo>
                  <a:lnTo>
                    <a:pt x="271" y="224"/>
                  </a:lnTo>
                  <a:lnTo>
                    <a:pt x="332" y="135"/>
                  </a:lnTo>
                  <a:lnTo>
                    <a:pt x="360" y="47"/>
                  </a:lnTo>
                  <a:lnTo>
                    <a:pt x="332" y="0"/>
                  </a:lnTo>
                  <a:lnTo>
                    <a:pt x="318" y="103"/>
                  </a:lnTo>
                  <a:lnTo>
                    <a:pt x="266" y="196"/>
                  </a:lnTo>
                  <a:lnTo>
                    <a:pt x="191" y="256"/>
                  </a:lnTo>
                  <a:lnTo>
                    <a:pt x="93" y="34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84321" name="Freeform 35">
              <a:extLst>
                <a:ext uri="{FF2B5EF4-FFF2-40B4-BE49-F238E27FC236}">
                  <a16:creationId xmlns:a16="http://schemas.microsoft.com/office/drawing/2014/main" id="{8C9FFC3C-44DA-6E9C-4432-2286208C226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5" y="2056"/>
              <a:ext cx="31" cy="92"/>
            </a:xfrm>
            <a:custGeom>
              <a:avLst/>
              <a:gdLst>
                <a:gd name="T0" fmla="*/ 16 w 31"/>
                <a:gd name="T1" fmla="*/ 32 h 92"/>
                <a:gd name="T2" fmla="*/ 6 w 31"/>
                <a:gd name="T3" fmla="*/ 77 h 92"/>
                <a:gd name="T4" fmla="*/ 0 w 31"/>
                <a:gd name="T5" fmla="*/ 87 h 92"/>
                <a:gd name="T6" fmla="*/ 9 w 31"/>
                <a:gd name="T7" fmla="*/ 92 h 92"/>
                <a:gd name="T8" fmla="*/ 22 w 31"/>
                <a:gd name="T9" fmla="*/ 85 h 92"/>
                <a:gd name="T10" fmla="*/ 31 w 31"/>
                <a:gd name="T11" fmla="*/ 0 h 92"/>
                <a:gd name="T12" fmla="*/ 19 w 31"/>
                <a:gd name="T13" fmla="*/ 12 h 92"/>
                <a:gd name="T14" fmla="*/ 16 w 31"/>
                <a:gd name="T15" fmla="*/ 32 h 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1"/>
                <a:gd name="T25" fmla="*/ 0 h 92"/>
                <a:gd name="T26" fmla="*/ 31 w 31"/>
                <a:gd name="T27" fmla="*/ 92 h 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1" h="92">
                  <a:moveTo>
                    <a:pt x="16" y="32"/>
                  </a:moveTo>
                  <a:lnTo>
                    <a:pt x="6" y="77"/>
                  </a:lnTo>
                  <a:lnTo>
                    <a:pt x="0" y="87"/>
                  </a:lnTo>
                  <a:lnTo>
                    <a:pt x="9" y="92"/>
                  </a:lnTo>
                  <a:lnTo>
                    <a:pt x="22" y="85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84323" name="Freeform 36">
              <a:extLst>
                <a:ext uri="{FF2B5EF4-FFF2-40B4-BE49-F238E27FC236}">
                  <a16:creationId xmlns:a16="http://schemas.microsoft.com/office/drawing/2014/main" id="{9C5FCF10-48F2-9918-59EC-5632186BCF1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8" y="1812"/>
              <a:ext cx="27" cy="92"/>
            </a:xfrm>
            <a:custGeom>
              <a:avLst/>
              <a:gdLst>
                <a:gd name="T0" fmla="*/ 17 w 27"/>
                <a:gd name="T1" fmla="*/ 62 h 92"/>
                <a:gd name="T2" fmla="*/ 7 w 27"/>
                <a:gd name="T3" fmla="*/ 17 h 92"/>
                <a:gd name="T4" fmla="*/ 0 w 27"/>
                <a:gd name="T5" fmla="*/ 5 h 92"/>
                <a:gd name="T6" fmla="*/ 14 w 27"/>
                <a:gd name="T7" fmla="*/ 0 h 92"/>
                <a:gd name="T8" fmla="*/ 27 w 27"/>
                <a:gd name="T9" fmla="*/ 7 h 92"/>
                <a:gd name="T10" fmla="*/ 24 w 27"/>
                <a:gd name="T11" fmla="*/ 92 h 92"/>
                <a:gd name="T12" fmla="*/ 14 w 27"/>
                <a:gd name="T13" fmla="*/ 80 h 92"/>
                <a:gd name="T14" fmla="*/ 17 w 27"/>
                <a:gd name="T15" fmla="*/ 62 h 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7"/>
                <a:gd name="T25" fmla="*/ 0 h 92"/>
                <a:gd name="T26" fmla="*/ 27 w 27"/>
                <a:gd name="T27" fmla="*/ 92 h 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7" h="92">
                  <a:moveTo>
                    <a:pt x="17" y="62"/>
                  </a:moveTo>
                  <a:lnTo>
                    <a:pt x="7" y="17"/>
                  </a:lnTo>
                  <a:lnTo>
                    <a:pt x="0" y="5"/>
                  </a:lnTo>
                  <a:lnTo>
                    <a:pt x="14" y="0"/>
                  </a:lnTo>
                  <a:lnTo>
                    <a:pt x="27" y="7"/>
                  </a:lnTo>
                  <a:lnTo>
                    <a:pt x="24" y="92"/>
                  </a:lnTo>
                  <a:lnTo>
                    <a:pt x="14" y="80"/>
                  </a:lnTo>
                  <a:lnTo>
                    <a:pt x="17" y="6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84324" name="Freeform 37">
              <a:extLst>
                <a:ext uri="{FF2B5EF4-FFF2-40B4-BE49-F238E27FC236}">
                  <a16:creationId xmlns:a16="http://schemas.microsoft.com/office/drawing/2014/main" id="{93E75005-E12F-280B-310A-EEFDE4B6917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8" y="1831"/>
              <a:ext cx="66" cy="73"/>
            </a:xfrm>
            <a:custGeom>
              <a:avLst/>
              <a:gdLst>
                <a:gd name="T0" fmla="*/ 40 w 66"/>
                <a:gd name="T1" fmla="*/ 50 h 73"/>
                <a:gd name="T2" fmla="*/ 8 w 66"/>
                <a:gd name="T3" fmla="*/ 15 h 73"/>
                <a:gd name="T4" fmla="*/ 0 w 66"/>
                <a:gd name="T5" fmla="*/ 8 h 73"/>
                <a:gd name="T6" fmla="*/ 3 w 66"/>
                <a:gd name="T7" fmla="*/ 0 h 73"/>
                <a:gd name="T8" fmla="*/ 18 w 66"/>
                <a:gd name="T9" fmla="*/ 3 h 73"/>
                <a:gd name="T10" fmla="*/ 66 w 66"/>
                <a:gd name="T11" fmla="*/ 73 h 73"/>
                <a:gd name="T12" fmla="*/ 53 w 66"/>
                <a:gd name="T13" fmla="*/ 68 h 73"/>
                <a:gd name="T14" fmla="*/ 40 w 66"/>
                <a:gd name="T15" fmla="*/ 50 h 7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6"/>
                <a:gd name="T25" fmla="*/ 0 h 73"/>
                <a:gd name="T26" fmla="*/ 66 w 66"/>
                <a:gd name="T27" fmla="*/ 73 h 7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6" h="73">
                  <a:moveTo>
                    <a:pt x="40" y="50"/>
                  </a:moveTo>
                  <a:lnTo>
                    <a:pt x="8" y="15"/>
                  </a:lnTo>
                  <a:lnTo>
                    <a:pt x="0" y="8"/>
                  </a:lnTo>
                  <a:lnTo>
                    <a:pt x="3" y="0"/>
                  </a:lnTo>
                  <a:lnTo>
                    <a:pt x="18" y="3"/>
                  </a:lnTo>
                  <a:lnTo>
                    <a:pt x="66" y="73"/>
                  </a:lnTo>
                  <a:lnTo>
                    <a:pt x="53" y="68"/>
                  </a:lnTo>
                  <a:lnTo>
                    <a:pt x="40" y="5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84325" name="Freeform 38">
              <a:extLst>
                <a:ext uri="{FF2B5EF4-FFF2-40B4-BE49-F238E27FC236}">
                  <a16:creationId xmlns:a16="http://schemas.microsoft.com/office/drawing/2014/main" id="{A0514D37-1C05-8A70-29E3-F166B475BFC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0" y="1819"/>
              <a:ext cx="421" cy="670"/>
            </a:xfrm>
            <a:custGeom>
              <a:avLst/>
              <a:gdLst>
                <a:gd name="T0" fmla="*/ 64 w 421"/>
                <a:gd name="T1" fmla="*/ 299 h 670"/>
                <a:gd name="T2" fmla="*/ 191 w 421"/>
                <a:gd name="T3" fmla="*/ 378 h 670"/>
                <a:gd name="T4" fmla="*/ 308 w 421"/>
                <a:gd name="T5" fmla="*/ 468 h 670"/>
                <a:gd name="T6" fmla="*/ 393 w 421"/>
                <a:gd name="T7" fmla="*/ 563 h 670"/>
                <a:gd name="T8" fmla="*/ 421 w 421"/>
                <a:gd name="T9" fmla="*/ 607 h 670"/>
                <a:gd name="T10" fmla="*/ 414 w 421"/>
                <a:gd name="T11" fmla="*/ 649 h 670"/>
                <a:gd name="T12" fmla="*/ 386 w 421"/>
                <a:gd name="T13" fmla="*/ 670 h 670"/>
                <a:gd name="T14" fmla="*/ 332 w 421"/>
                <a:gd name="T15" fmla="*/ 670 h 670"/>
                <a:gd name="T16" fmla="*/ 294 w 421"/>
                <a:gd name="T17" fmla="*/ 591 h 670"/>
                <a:gd name="T18" fmla="*/ 233 w 421"/>
                <a:gd name="T19" fmla="*/ 503 h 670"/>
                <a:gd name="T20" fmla="*/ 148 w 421"/>
                <a:gd name="T21" fmla="*/ 427 h 670"/>
                <a:gd name="T22" fmla="*/ 61 w 421"/>
                <a:gd name="T23" fmla="*/ 348 h 670"/>
                <a:gd name="T24" fmla="*/ 5 w 421"/>
                <a:gd name="T25" fmla="*/ 313 h 670"/>
                <a:gd name="T26" fmla="*/ 0 w 421"/>
                <a:gd name="T27" fmla="*/ 287 h 670"/>
                <a:gd name="T28" fmla="*/ 28 w 421"/>
                <a:gd name="T29" fmla="*/ 230 h 670"/>
                <a:gd name="T30" fmla="*/ 96 w 421"/>
                <a:gd name="T31" fmla="*/ 155 h 670"/>
                <a:gd name="T32" fmla="*/ 202 w 421"/>
                <a:gd name="T33" fmla="*/ 104 h 670"/>
                <a:gd name="T34" fmla="*/ 289 w 421"/>
                <a:gd name="T35" fmla="*/ 83 h 670"/>
                <a:gd name="T36" fmla="*/ 289 w 421"/>
                <a:gd name="T37" fmla="*/ 37 h 670"/>
                <a:gd name="T38" fmla="*/ 346 w 421"/>
                <a:gd name="T39" fmla="*/ 0 h 670"/>
                <a:gd name="T40" fmla="*/ 395 w 421"/>
                <a:gd name="T41" fmla="*/ 0 h 670"/>
                <a:gd name="T42" fmla="*/ 402 w 421"/>
                <a:gd name="T43" fmla="*/ 21 h 670"/>
                <a:gd name="T44" fmla="*/ 381 w 421"/>
                <a:gd name="T45" fmla="*/ 42 h 670"/>
                <a:gd name="T46" fmla="*/ 346 w 421"/>
                <a:gd name="T47" fmla="*/ 42 h 670"/>
                <a:gd name="T48" fmla="*/ 332 w 421"/>
                <a:gd name="T49" fmla="*/ 72 h 670"/>
                <a:gd name="T50" fmla="*/ 329 w 421"/>
                <a:gd name="T51" fmla="*/ 121 h 670"/>
                <a:gd name="T52" fmla="*/ 303 w 421"/>
                <a:gd name="T53" fmla="*/ 121 h 670"/>
                <a:gd name="T54" fmla="*/ 273 w 421"/>
                <a:gd name="T55" fmla="*/ 118 h 670"/>
                <a:gd name="T56" fmla="*/ 202 w 421"/>
                <a:gd name="T57" fmla="*/ 141 h 670"/>
                <a:gd name="T58" fmla="*/ 132 w 421"/>
                <a:gd name="T59" fmla="*/ 183 h 670"/>
                <a:gd name="T60" fmla="*/ 82 w 421"/>
                <a:gd name="T61" fmla="*/ 239 h 670"/>
                <a:gd name="T62" fmla="*/ 64 w 421"/>
                <a:gd name="T63" fmla="*/ 299 h 67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21"/>
                <a:gd name="T97" fmla="*/ 0 h 670"/>
                <a:gd name="T98" fmla="*/ 421 w 421"/>
                <a:gd name="T99" fmla="*/ 670 h 67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21" h="670">
                  <a:moveTo>
                    <a:pt x="64" y="299"/>
                  </a:moveTo>
                  <a:lnTo>
                    <a:pt x="191" y="378"/>
                  </a:lnTo>
                  <a:lnTo>
                    <a:pt x="308" y="468"/>
                  </a:lnTo>
                  <a:lnTo>
                    <a:pt x="393" y="563"/>
                  </a:lnTo>
                  <a:lnTo>
                    <a:pt x="421" y="607"/>
                  </a:lnTo>
                  <a:lnTo>
                    <a:pt x="414" y="649"/>
                  </a:lnTo>
                  <a:lnTo>
                    <a:pt x="386" y="670"/>
                  </a:lnTo>
                  <a:lnTo>
                    <a:pt x="332" y="670"/>
                  </a:lnTo>
                  <a:lnTo>
                    <a:pt x="294" y="591"/>
                  </a:lnTo>
                  <a:lnTo>
                    <a:pt x="233" y="503"/>
                  </a:lnTo>
                  <a:lnTo>
                    <a:pt x="148" y="427"/>
                  </a:lnTo>
                  <a:lnTo>
                    <a:pt x="61" y="348"/>
                  </a:lnTo>
                  <a:lnTo>
                    <a:pt x="5" y="313"/>
                  </a:lnTo>
                  <a:lnTo>
                    <a:pt x="0" y="287"/>
                  </a:lnTo>
                  <a:lnTo>
                    <a:pt x="28" y="230"/>
                  </a:lnTo>
                  <a:lnTo>
                    <a:pt x="96" y="155"/>
                  </a:lnTo>
                  <a:lnTo>
                    <a:pt x="202" y="104"/>
                  </a:lnTo>
                  <a:lnTo>
                    <a:pt x="289" y="83"/>
                  </a:lnTo>
                  <a:lnTo>
                    <a:pt x="289" y="37"/>
                  </a:lnTo>
                  <a:lnTo>
                    <a:pt x="346" y="0"/>
                  </a:lnTo>
                  <a:lnTo>
                    <a:pt x="395" y="0"/>
                  </a:lnTo>
                  <a:lnTo>
                    <a:pt x="402" y="21"/>
                  </a:lnTo>
                  <a:lnTo>
                    <a:pt x="381" y="42"/>
                  </a:lnTo>
                  <a:lnTo>
                    <a:pt x="346" y="42"/>
                  </a:lnTo>
                  <a:lnTo>
                    <a:pt x="332" y="72"/>
                  </a:lnTo>
                  <a:lnTo>
                    <a:pt x="329" y="121"/>
                  </a:lnTo>
                  <a:lnTo>
                    <a:pt x="303" y="121"/>
                  </a:lnTo>
                  <a:lnTo>
                    <a:pt x="273" y="118"/>
                  </a:lnTo>
                  <a:lnTo>
                    <a:pt x="202" y="141"/>
                  </a:lnTo>
                  <a:lnTo>
                    <a:pt x="132" y="183"/>
                  </a:lnTo>
                  <a:lnTo>
                    <a:pt x="82" y="239"/>
                  </a:lnTo>
                  <a:lnTo>
                    <a:pt x="64" y="29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84326" name="Freeform 39">
              <a:extLst>
                <a:ext uri="{FF2B5EF4-FFF2-40B4-BE49-F238E27FC236}">
                  <a16:creationId xmlns:a16="http://schemas.microsoft.com/office/drawing/2014/main" id="{2DFE6FB0-0F76-25CF-FB68-43B7A6295D6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0" y="1551"/>
              <a:ext cx="346" cy="396"/>
            </a:xfrm>
            <a:custGeom>
              <a:avLst/>
              <a:gdLst>
                <a:gd name="T0" fmla="*/ 292 w 346"/>
                <a:gd name="T1" fmla="*/ 288 h 396"/>
                <a:gd name="T2" fmla="*/ 346 w 346"/>
                <a:gd name="T3" fmla="*/ 340 h 396"/>
                <a:gd name="T4" fmla="*/ 334 w 346"/>
                <a:gd name="T5" fmla="*/ 359 h 396"/>
                <a:gd name="T6" fmla="*/ 278 w 346"/>
                <a:gd name="T7" fmla="*/ 312 h 396"/>
                <a:gd name="T8" fmla="*/ 271 w 346"/>
                <a:gd name="T9" fmla="*/ 316 h 396"/>
                <a:gd name="T10" fmla="*/ 318 w 346"/>
                <a:gd name="T11" fmla="*/ 375 h 396"/>
                <a:gd name="T12" fmla="*/ 304 w 346"/>
                <a:gd name="T13" fmla="*/ 396 h 396"/>
                <a:gd name="T14" fmla="*/ 254 w 346"/>
                <a:gd name="T15" fmla="*/ 333 h 396"/>
                <a:gd name="T16" fmla="*/ 214 w 346"/>
                <a:gd name="T17" fmla="*/ 309 h 396"/>
                <a:gd name="T18" fmla="*/ 108 w 346"/>
                <a:gd name="T19" fmla="*/ 260 h 396"/>
                <a:gd name="T20" fmla="*/ 52 w 346"/>
                <a:gd name="T21" fmla="*/ 246 h 396"/>
                <a:gd name="T22" fmla="*/ 49 w 346"/>
                <a:gd name="T23" fmla="*/ 218 h 396"/>
                <a:gd name="T24" fmla="*/ 141 w 346"/>
                <a:gd name="T25" fmla="*/ 241 h 396"/>
                <a:gd name="T26" fmla="*/ 221 w 346"/>
                <a:gd name="T27" fmla="*/ 281 h 396"/>
                <a:gd name="T28" fmla="*/ 247 w 346"/>
                <a:gd name="T29" fmla="*/ 302 h 396"/>
                <a:gd name="T30" fmla="*/ 179 w 346"/>
                <a:gd name="T31" fmla="*/ 232 h 396"/>
                <a:gd name="T32" fmla="*/ 64 w 346"/>
                <a:gd name="T33" fmla="*/ 162 h 396"/>
                <a:gd name="T34" fmla="*/ 0 w 346"/>
                <a:gd name="T35" fmla="*/ 129 h 396"/>
                <a:gd name="T36" fmla="*/ 7 w 346"/>
                <a:gd name="T37" fmla="*/ 108 h 396"/>
                <a:gd name="T38" fmla="*/ 56 w 346"/>
                <a:gd name="T39" fmla="*/ 129 h 396"/>
                <a:gd name="T40" fmla="*/ 148 w 346"/>
                <a:gd name="T41" fmla="*/ 183 h 396"/>
                <a:gd name="T42" fmla="*/ 219 w 346"/>
                <a:gd name="T43" fmla="*/ 232 h 396"/>
                <a:gd name="T44" fmla="*/ 268 w 346"/>
                <a:gd name="T45" fmla="*/ 284 h 396"/>
                <a:gd name="T46" fmla="*/ 193 w 346"/>
                <a:gd name="T47" fmla="*/ 176 h 396"/>
                <a:gd name="T48" fmla="*/ 141 w 346"/>
                <a:gd name="T49" fmla="*/ 84 h 396"/>
                <a:gd name="T50" fmla="*/ 122 w 346"/>
                <a:gd name="T51" fmla="*/ 0 h 396"/>
                <a:gd name="T52" fmla="*/ 148 w 346"/>
                <a:gd name="T53" fmla="*/ 0 h 396"/>
                <a:gd name="T54" fmla="*/ 165 w 346"/>
                <a:gd name="T55" fmla="*/ 73 h 396"/>
                <a:gd name="T56" fmla="*/ 226 w 346"/>
                <a:gd name="T57" fmla="*/ 178 h 396"/>
                <a:gd name="T58" fmla="*/ 268 w 346"/>
                <a:gd name="T59" fmla="*/ 246 h 396"/>
                <a:gd name="T60" fmla="*/ 292 w 346"/>
                <a:gd name="T61" fmla="*/ 288 h 39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46"/>
                <a:gd name="T94" fmla="*/ 0 h 396"/>
                <a:gd name="T95" fmla="*/ 346 w 346"/>
                <a:gd name="T96" fmla="*/ 396 h 39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46" h="396">
                  <a:moveTo>
                    <a:pt x="292" y="288"/>
                  </a:moveTo>
                  <a:lnTo>
                    <a:pt x="346" y="340"/>
                  </a:lnTo>
                  <a:lnTo>
                    <a:pt x="334" y="359"/>
                  </a:lnTo>
                  <a:lnTo>
                    <a:pt x="278" y="312"/>
                  </a:lnTo>
                  <a:lnTo>
                    <a:pt x="271" y="316"/>
                  </a:lnTo>
                  <a:lnTo>
                    <a:pt x="318" y="375"/>
                  </a:lnTo>
                  <a:lnTo>
                    <a:pt x="304" y="396"/>
                  </a:lnTo>
                  <a:lnTo>
                    <a:pt x="254" y="333"/>
                  </a:lnTo>
                  <a:lnTo>
                    <a:pt x="214" y="309"/>
                  </a:lnTo>
                  <a:lnTo>
                    <a:pt x="108" y="260"/>
                  </a:lnTo>
                  <a:lnTo>
                    <a:pt x="52" y="246"/>
                  </a:lnTo>
                  <a:lnTo>
                    <a:pt x="49" y="218"/>
                  </a:lnTo>
                  <a:lnTo>
                    <a:pt x="141" y="241"/>
                  </a:lnTo>
                  <a:lnTo>
                    <a:pt x="221" y="281"/>
                  </a:lnTo>
                  <a:lnTo>
                    <a:pt x="247" y="302"/>
                  </a:lnTo>
                  <a:lnTo>
                    <a:pt x="179" y="232"/>
                  </a:lnTo>
                  <a:lnTo>
                    <a:pt x="64" y="162"/>
                  </a:lnTo>
                  <a:lnTo>
                    <a:pt x="0" y="129"/>
                  </a:lnTo>
                  <a:lnTo>
                    <a:pt x="7" y="108"/>
                  </a:lnTo>
                  <a:lnTo>
                    <a:pt x="56" y="129"/>
                  </a:lnTo>
                  <a:lnTo>
                    <a:pt x="148" y="183"/>
                  </a:lnTo>
                  <a:lnTo>
                    <a:pt x="219" y="232"/>
                  </a:lnTo>
                  <a:lnTo>
                    <a:pt x="268" y="284"/>
                  </a:lnTo>
                  <a:lnTo>
                    <a:pt x="193" y="176"/>
                  </a:lnTo>
                  <a:lnTo>
                    <a:pt x="141" y="84"/>
                  </a:lnTo>
                  <a:lnTo>
                    <a:pt x="122" y="0"/>
                  </a:lnTo>
                  <a:lnTo>
                    <a:pt x="148" y="0"/>
                  </a:lnTo>
                  <a:lnTo>
                    <a:pt x="165" y="73"/>
                  </a:lnTo>
                  <a:lnTo>
                    <a:pt x="226" y="178"/>
                  </a:lnTo>
                  <a:lnTo>
                    <a:pt x="268" y="246"/>
                  </a:lnTo>
                  <a:lnTo>
                    <a:pt x="292" y="28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84327" name="Freeform 40">
              <a:extLst>
                <a:ext uri="{FF2B5EF4-FFF2-40B4-BE49-F238E27FC236}">
                  <a16:creationId xmlns:a16="http://schemas.microsoft.com/office/drawing/2014/main" id="{D950207C-EFEF-90E6-0E25-9E035D5EACB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0" y="1821"/>
              <a:ext cx="67" cy="75"/>
            </a:xfrm>
            <a:custGeom>
              <a:avLst/>
              <a:gdLst>
                <a:gd name="T0" fmla="*/ 21 w 67"/>
                <a:gd name="T1" fmla="*/ 52 h 75"/>
                <a:gd name="T2" fmla="*/ 49 w 67"/>
                <a:gd name="T3" fmla="*/ 16 h 75"/>
                <a:gd name="T4" fmla="*/ 54 w 67"/>
                <a:gd name="T5" fmla="*/ 0 h 75"/>
                <a:gd name="T6" fmla="*/ 64 w 67"/>
                <a:gd name="T7" fmla="*/ 5 h 75"/>
                <a:gd name="T8" fmla="*/ 67 w 67"/>
                <a:gd name="T9" fmla="*/ 18 h 75"/>
                <a:gd name="T10" fmla="*/ 0 w 67"/>
                <a:gd name="T11" fmla="*/ 75 h 75"/>
                <a:gd name="T12" fmla="*/ 5 w 67"/>
                <a:gd name="T13" fmla="*/ 59 h 75"/>
                <a:gd name="T14" fmla="*/ 21 w 67"/>
                <a:gd name="T15" fmla="*/ 52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7"/>
                <a:gd name="T25" fmla="*/ 0 h 75"/>
                <a:gd name="T26" fmla="*/ 67 w 67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7" h="75">
                  <a:moveTo>
                    <a:pt x="21" y="52"/>
                  </a:moveTo>
                  <a:lnTo>
                    <a:pt x="49" y="16"/>
                  </a:lnTo>
                  <a:lnTo>
                    <a:pt x="54" y="0"/>
                  </a:lnTo>
                  <a:lnTo>
                    <a:pt x="64" y="5"/>
                  </a:lnTo>
                  <a:lnTo>
                    <a:pt x="67" y="18"/>
                  </a:lnTo>
                  <a:lnTo>
                    <a:pt x="0" y="75"/>
                  </a:lnTo>
                  <a:lnTo>
                    <a:pt x="5" y="59"/>
                  </a:lnTo>
                  <a:lnTo>
                    <a:pt x="21" y="5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84328" name="Freeform 41">
              <a:extLst>
                <a:ext uri="{FF2B5EF4-FFF2-40B4-BE49-F238E27FC236}">
                  <a16:creationId xmlns:a16="http://schemas.microsoft.com/office/drawing/2014/main" id="{DBB8793D-6612-35D9-9D91-29EC5318749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7" y="1782"/>
              <a:ext cx="41" cy="89"/>
            </a:xfrm>
            <a:custGeom>
              <a:avLst/>
              <a:gdLst>
                <a:gd name="T0" fmla="*/ 15 w 41"/>
                <a:gd name="T1" fmla="*/ 59 h 89"/>
                <a:gd name="T2" fmla="*/ 21 w 41"/>
                <a:gd name="T3" fmla="*/ 17 h 89"/>
                <a:gd name="T4" fmla="*/ 18 w 41"/>
                <a:gd name="T5" fmla="*/ 2 h 89"/>
                <a:gd name="T6" fmla="*/ 32 w 41"/>
                <a:gd name="T7" fmla="*/ 0 h 89"/>
                <a:gd name="T8" fmla="*/ 41 w 41"/>
                <a:gd name="T9" fmla="*/ 12 h 89"/>
                <a:gd name="T10" fmla="*/ 6 w 41"/>
                <a:gd name="T11" fmla="*/ 89 h 89"/>
                <a:gd name="T12" fmla="*/ 0 w 41"/>
                <a:gd name="T13" fmla="*/ 74 h 89"/>
                <a:gd name="T14" fmla="*/ 15 w 41"/>
                <a:gd name="T15" fmla="*/ 59 h 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1"/>
                <a:gd name="T25" fmla="*/ 0 h 89"/>
                <a:gd name="T26" fmla="*/ 41 w 41"/>
                <a:gd name="T27" fmla="*/ 89 h 8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1" h="89">
                  <a:moveTo>
                    <a:pt x="15" y="59"/>
                  </a:moveTo>
                  <a:lnTo>
                    <a:pt x="21" y="17"/>
                  </a:lnTo>
                  <a:lnTo>
                    <a:pt x="18" y="2"/>
                  </a:lnTo>
                  <a:lnTo>
                    <a:pt x="32" y="0"/>
                  </a:lnTo>
                  <a:lnTo>
                    <a:pt x="41" y="12"/>
                  </a:lnTo>
                  <a:lnTo>
                    <a:pt x="6" y="89"/>
                  </a:lnTo>
                  <a:lnTo>
                    <a:pt x="0" y="74"/>
                  </a:lnTo>
                  <a:lnTo>
                    <a:pt x="15" y="5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84329" name="Freeform 42">
              <a:extLst>
                <a:ext uri="{FF2B5EF4-FFF2-40B4-BE49-F238E27FC236}">
                  <a16:creationId xmlns:a16="http://schemas.microsoft.com/office/drawing/2014/main" id="{26C6D9A8-809B-8FD7-CADC-A123ECDB753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6" y="1960"/>
              <a:ext cx="80" cy="66"/>
            </a:xfrm>
            <a:custGeom>
              <a:avLst/>
              <a:gdLst>
                <a:gd name="T0" fmla="*/ 49 w 80"/>
                <a:gd name="T1" fmla="*/ 18 h 66"/>
                <a:gd name="T2" fmla="*/ 8 w 80"/>
                <a:gd name="T3" fmla="*/ 48 h 66"/>
                <a:gd name="T4" fmla="*/ 0 w 80"/>
                <a:gd name="T5" fmla="*/ 55 h 66"/>
                <a:gd name="T6" fmla="*/ 3 w 80"/>
                <a:gd name="T7" fmla="*/ 63 h 66"/>
                <a:gd name="T8" fmla="*/ 15 w 80"/>
                <a:gd name="T9" fmla="*/ 66 h 66"/>
                <a:gd name="T10" fmla="*/ 80 w 80"/>
                <a:gd name="T11" fmla="*/ 0 h 66"/>
                <a:gd name="T12" fmla="*/ 65 w 80"/>
                <a:gd name="T13" fmla="*/ 5 h 66"/>
                <a:gd name="T14" fmla="*/ 49 w 80"/>
                <a:gd name="T15" fmla="*/ 18 h 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0"/>
                <a:gd name="T25" fmla="*/ 0 h 66"/>
                <a:gd name="T26" fmla="*/ 80 w 80"/>
                <a:gd name="T27" fmla="*/ 66 h 6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0" h="66">
                  <a:moveTo>
                    <a:pt x="49" y="18"/>
                  </a:moveTo>
                  <a:lnTo>
                    <a:pt x="8" y="48"/>
                  </a:lnTo>
                  <a:lnTo>
                    <a:pt x="0" y="55"/>
                  </a:lnTo>
                  <a:lnTo>
                    <a:pt x="3" y="63"/>
                  </a:lnTo>
                  <a:lnTo>
                    <a:pt x="15" y="66"/>
                  </a:lnTo>
                  <a:lnTo>
                    <a:pt x="80" y="0"/>
                  </a:lnTo>
                  <a:lnTo>
                    <a:pt x="65" y="5"/>
                  </a:lnTo>
                  <a:lnTo>
                    <a:pt x="49" y="1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84330" name="Freeform 43">
              <a:extLst>
                <a:ext uri="{FF2B5EF4-FFF2-40B4-BE49-F238E27FC236}">
                  <a16:creationId xmlns:a16="http://schemas.microsoft.com/office/drawing/2014/main" id="{0104FC8F-0046-CCC7-5563-4EF546F681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9" y="1989"/>
              <a:ext cx="81" cy="75"/>
            </a:xfrm>
            <a:custGeom>
              <a:avLst/>
              <a:gdLst>
                <a:gd name="T0" fmla="*/ 52 w 81"/>
                <a:gd name="T1" fmla="*/ 24 h 75"/>
                <a:gd name="T2" fmla="*/ 7 w 81"/>
                <a:gd name="T3" fmla="*/ 63 h 75"/>
                <a:gd name="T4" fmla="*/ 0 w 81"/>
                <a:gd name="T5" fmla="*/ 70 h 75"/>
                <a:gd name="T6" fmla="*/ 7 w 81"/>
                <a:gd name="T7" fmla="*/ 75 h 75"/>
                <a:gd name="T8" fmla="*/ 22 w 81"/>
                <a:gd name="T9" fmla="*/ 75 h 75"/>
                <a:gd name="T10" fmla="*/ 81 w 81"/>
                <a:gd name="T11" fmla="*/ 0 h 75"/>
                <a:gd name="T12" fmla="*/ 66 w 81"/>
                <a:gd name="T13" fmla="*/ 7 h 75"/>
                <a:gd name="T14" fmla="*/ 52 w 81"/>
                <a:gd name="T15" fmla="*/ 24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1"/>
                <a:gd name="T25" fmla="*/ 0 h 75"/>
                <a:gd name="T26" fmla="*/ 81 w 81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1" h="75">
                  <a:moveTo>
                    <a:pt x="52" y="24"/>
                  </a:moveTo>
                  <a:lnTo>
                    <a:pt x="7" y="63"/>
                  </a:lnTo>
                  <a:lnTo>
                    <a:pt x="0" y="70"/>
                  </a:lnTo>
                  <a:lnTo>
                    <a:pt x="7" y="75"/>
                  </a:lnTo>
                  <a:lnTo>
                    <a:pt x="22" y="75"/>
                  </a:lnTo>
                  <a:lnTo>
                    <a:pt x="81" y="0"/>
                  </a:lnTo>
                  <a:lnTo>
                    <a:pt x="66" y="7"/>
                  </a:lnTo>
                  <a:lnTo>
                    <a:pt x="52" y="2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84331" name="Freeform 44">
              <a:extLst>
                <a:ext uri="{FF2B5EF4-FFF2-40B4-BE49-F238E27FC236}">
                  <a16:creationId xmlns:a16="http://schemas.microsoft.com/office/drawing/2014/main" id="{89D5C0FA-0E92-0DB1-565E-5E1C7AD30C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7" y="2366"/>
              <a:ext cx="325" cy="574"/>
            </a:xfrm>
            <a:custGeom>
              <a:avLst/>
              <a:gdLst>
                <a:gd name="T0" fmla="*/ 24 w 325"/>
                <a:gd name="T1" fmla="*/ 219 h 574"/>
                <a:gd name="T2" fmla="*/ 57 w 325"/>
                <a:gd name="T3" fmla="*/ 131 h 574"/>
                <a:gd name="T4" fmla="*/ 118 w 325"/>
                <a:gd name="T5" fmla="*/ 61 h 574"/>
                <a:gd name="T6" fmla="*/ 179 w 325"/>
                <a:gd name="T7" fmla="*/ 14 h 574"/>
                <a:gd name="T8" fmla="*/ 231 w 325"/>
                <a:gd name="T9" fmla="*/ 0 h 574"/>
                <a:gd name="T10" fmla="*/ 283 w 325"/>
                <a:gd name="T11" fmla="*/ 0 h 574"/>
                <a:gd name="T12" fmla="*/ 311 w 325"/>
                <a:gd name="T13" fmla="*/ 23 h 574"/>
                <a:gd name="T14" fmla="*/ 325 w 325"/>
                <a:gd name="T15" fmla="*/ 61 h 574"/>
                <a:gd name="T16" fmla="*/ 320 w 325"/>
                <a:gd name="T17" fmla="*/ 126 h 574"/>
                <a:gd name="T18" fmla="*/ 278 w 325"/>
                <a:gd name="T19" fmla="*/ 187 h 574"/>
                <a:gd name="T20" fmla="*/ 250 w 325"/>
                <a:gd name="T21" fmla="*/ 219 h 574"/>
                <a:gd name="T22" fmla="*/ 221 w 325"/>
                <a:gd name="T23" fmla="*/ 266 h 574"/>
                <a:gd name="T24" fmla="*/ 217 w 325"/>
                <a:gd name="T25" fmla="*/ 322 h 574"/>
                <a:gd name="T26" fmla="*/ 236 w 325"/>
                <a:gd name="T27" fmla="*/ 387 h 574"/>
                <a:gd name="T28" fmla="*/ 245 w 325"/>
                <a:gd name="T29" fmla="*/ 481 h 574"/>
                <a:gd name="T30" fmla="*/ 226 w 325"/>
                <a:gd name="T31" fmla="*/ 541 h 574"/>
                <a:gd name="T32" fmla="*/ 174 w 325"/>
                <a:gd name="T33" fmla="*/ 574 h 574"/>
                <a:gd name="T34" fmla="*/ 113 w 325"/>
                <a:gd name="T35" fmla="*/ 574 h 574"/>
                <a:gd name="T36" fmla="*/ 57 w 325"/>
                <a:gd name="T37" fmla="*/ 555 h 574"/>
                <a:gd name="T38" fmla="*/ 24 w 325"/>
                <a:gd name="T39" fmla="*/ 499 h 574"/>
                <a:gd name="T40" fmla="*/ 0 w 325"/>
                <a:gd name="T41" fmla="*/ 415 h 574"/>
                <a:gd name="T42" fmla="*/ 0 w 325"/>
                <a:gd name="T43" fmla="*/ 313 h 574"/>
                <a:gd name="T44" fmla="*/ 9 w 325"/>
                <a:gd name="T45" fmla="*/ 252 h 574"/>
                <a:gd name="T46" fmla="*/ 33 w 325"/>
                <a:gd name="T47" fmla="*/ 187 h 574"/>
                <a:gd name="T48" fmla="*/ 52 w 325"/>
                <a:gd name="T49" fmla="*/ 140 h 574"/>
                <a:gd name="T50" fmla="*/ 24 w 325"/>
                <a:gd name="T51" fmla="*/ 219 h 57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25"/>
                <a:gd name="T79" fmla="*/ 0 h 574"/>
                <a:gd name="T80" fmla="*/ 325 w 325"/>
                <a:gd name="T81" fmla="*/ 574 h 57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25" h="574">
                  <a:moveTo>
                    <a:pt x="24" y="219"/>
                  </a:moveTo>
                  <a:lnTo>
                    <a:pt x="57" y="131"/>
                  </a:lnTo>
                  <a:lnTo>
                    <a:pt x="118" y="61"/>
                  </a:lnTo>
                  <a:lnTo>
                    <a:pt x="179" y="14"/>
                  </a:lnTo>
                  <a:lnTo>
                    <a:pt x="231" y="0"/>
                  </a:lnTo>
                  <a:lnTo>
                    <a:pt x="283" y="0"/>
                  </a:lnTo>
                  <a:lnTo>
                    <a:pt x="311" y="23"/>
                  </a:lnTo>
                  <a:lnTo>
                    <a:pt x="325" y="61"/>
                  </a:lnTo>
                  <a:lnTo>
                    <a:pt x="320" y="126"/>
                  </a:lnTo>
                  <a:lnTo>
                    <a:pt x="278" y="187"/>
                  </a:lnTo>
                  <a:lnTo>
                    <a:pt x="250" y="219"/>
                  </a:lnTo>
                  <a:lnTo>
                    <a:pt x="221" y="266"/>
                  </a:lnTo>
                  <a:lnTo>
                    <a:pt x="217" y="322"/>
                  </a:lnTo>
                  <a:lnTo>
                    <a:pt x="236" y="387"/>
                  </a:lnTo>
                  <a:lnTo>
                    <a:pt x="245" y="481"/>
                  </a:lnTo>
                  <a:lnTo>
                    <a:pt x="226" y="541"/>
                  </a:lnTo>
                  <a:lnTo>
                    <a:pt x="174" y="574"/>
                  </a:lnTo>
                  <a:lnTo>
                    <a:pt x="113" y="574"/>
                  </a:lnTo>
                  <a:lnTo>
                    <a:pt x="57" y="555"/>
                  </a:lnTo>
                  <a:lnTo>
                    <a:pt x="24" y="499"/>
                  </a:lnTo>
                  <a:lnTo>
                    <a:pt x="0" y="415"/>
                  </a:lnTo>
                  <a:lnTo>
                    <a:pt x="0" y="313"/>
                  </a:lnTo>
                  <a:lnTo>
                    <a:pt x="9" y="252"/>
                  </a:lnTo>
                  <a:lnTo>
                    <a:pt x="33" y="187"/>
                  </a:lnTo>
                  <a:lnTo>
                    <a:pt x="52" y="140"/>
                  </a:lnTo>
                  <a:lnTo>
                    <a:pt x="24" y="21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84332" name="Freeform 45">
              <a:extLst>
                <a:ext uri="{FF2B5EF4-FFF2-40B4-BE49-F238E27FC236}">
                  <a16:creationId xmlns:a16="http://schemas.microsoft.com/office/drawing/2014/main" id="{1352C063-52C9-F017-82C4-478CB2CE79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8" y="2861"/>
              <a:ext cx="366" cy="678"/>
            </a:xfrm>
            <a:custGeom>
              <a:avLst/>
              <a:gdLst>
                <a:gd name="T0" fmla="*/ 156 w 366"/>
                <a:gd name="T1" fmla="*/ 9 h 678"/>
                <a:gd name="T2" fmla="*/ 184 w 366"/>
                <a:gd name="T3" fmla="*/ 0 h 678"/>
                <a:gd name="T4" fmla="*/ 234 w 366"/>
                <a:gd name="T5" fmla="*/ 23 h 678"/>
                <a:gd name="T6" fmla="*/ 307 w 366"/>
                <a:gd name="T7" fmla="*/ 128 h 678"/>
                <a:gd name="T8" fmla="*/ 361 w 366"/>
                <a:gd name="T9" fmla="*/ 218 h 678"/>
                <a:gd name="T10" fmla="*/ 366 w 366"/>
                <a:gd name="T11" fmla="*/ 267 h 678"/>
                <a:gd name="T12" fmla="*/ 335 w 366"/>
                <a:gd name="T13" fmla="*/ 327 h 678"/>
                <a:gd name="T14" fmla="*/ 269 w 366"/>
                <a:gd name="T15" fmla="*/ 381 h 678"/>
                <a:gd name="T16" fmla="*/ 165 w 366"/>
                <a:gd name="T17" fmla="*/ 439 h 678"/>
                <a:gd name="T18" fmla="*/ 92 w 366"/>
                <a:gd name="T19" fmla="*/ 485 h 678"/>
                <a:gd name="T20" fmla="*/ 73 w 366"/>
                <a:gd name="T21" fmla="*/ 515 h 678"/>
                <a:gd name="T22" fmla="*/ 97 w 366"/>
                <a:gd name="T23" fmla="*/ 527 h 678"/>
                <a:gd name="T24" fmla="*/ 172 w 366"/>
                <a:gd name="T25" fmla="*/ 571 h 678"/>
                <a:gd name="T26" fmla="*/ 217 w 366"/>
                <a:gd name="T27" fmla="*/ 641 h 678"/>
                <a:gd name="T28" fmla="*/ 208 w 366"/>
                <a:gd name="T29" fmla="*/ 657 h 678"/>
                <a:gd name="T30" fmla="*/ 172 w 366"/>
                <a:gd name="T31" fmla="*/ 678 h 678"/>
                <a:gd name="T32" fmla="*/ 130 w 366"/>
                <a:gd name="T33" fmla="*/ 678 h 678"/>
                <a:gd name="T34" fmla="*/ 125 w 366"/>
                <a:gd name="T35" fmla="*/ 618 h 678"/>
                <a:gd name="T36" fmla="*/ 94 w 366"/>
                <a:gd name="T37" fmla="*/ 583 h 678"/>
                <a:gd name="T38" fmla="*/ 40 w 366"/>
                <a:gd name="T39" fmla="*/ 546 h 678"/>
                <a:gd name="T40" fmla="*/ 0 w 366"/>
                <a:gd name="T41" fmla="*/ 539 h 678"/>
                <a:gd name="T42" fmla="*/ 2 w 366"/>
                <a:gd name="T43" fmla="*/ 506 h 678"/>
                <a:gd name="T44" fmla="*/ 38 w 366"/>
                <a:gd name="T45" fmla="*/ 478 h 678"/>
                <a:gd name="T46" fmla="*/ 128 w 366"/>
                <a:gd name="T47" fmla="*/ 423 h 678"/>
                <a:gd name="T48" fmla="*/ 231 w 366"/>
                <a:gd name="T49" fmla="*/ 367 h 678"/>
                <a:gd name="T50" fmla="*/ 293 w 366"/>
                <a:gd name="T51" fmla="*/ 302 h 678"/>
                <a:gd name="T52" fmla="*/ 312 w 366"/>
                <a:gd name="T53" fmla="*/ 267 h 678"/>
                <a:gd name="T54" fmla="*/ 312 w 366"/>
                <a:gd name="T55" fmla="*/ 235 h 678"/>
                <a:gd name="T56" fmla="*/ 286 w 366"/>
                <a:gd name="T57" fmla="*/ 174 h 678"/>
                <a:gd name="T58" fmla="*/ 191 w 366"/>
                <a:gd name="T59" fmla="*/ 93 h 678"/>
                <a:gd name="T60" fmla="*/ 132 w 366"/>
                <a:gd name="T61" fmla="*/ 53 h 678"/>
                <a:gd name="T62" fmla="*/ 156 w 366"/>
                <a:gd name="T63" fmla="*/ 9 h 67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66"/>
                <a:gd name="T97" fmla="*/ 0 h 678"/>
                <a:gd name="T98" fmla="*/ 366 w 366"/>
                <a:gd name="T99" fmla="*/ 678 h 67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66" h="678">
                  <a:moveTo>
                    <a:pt x="156" y="9"/>
                  </a:moveTo>
                  <a:lnTo>
                    <a:pt x="184" y="0"/>
                  </a:lnTo>
                  <a:lnTo>
                    <a:pt x="234" y="23"/>
                  </a:lnTo>
                  <a:lnTo>
                    <a:pt x="307" y="128"/>
                  </a:lnTo>
                  <a:lnTo>
                    <a:pt x="361" y="218"/>
                  </a:lnTo>
                  <a:lnTo>
                    <a:pt x="366" y="267"/>
                  </a:lnTo>
                  <a:lnTo>
                    <a:pt x="335" y="327"/>
                  </a:lnTo>
                  <a:lnTo>
                    <a:pt x="269" y="381"/>
                  </a:lnTo>
                  <a:lnTo>
                    <a:pt x="165" y="439"/>
                  </a:lnTo>
                  <a:lnTo>
                    <a:pt x="92" y="485"/>
                  </a:lnTo>
                  <a:lnTo>
                    <a:pt x="73" y="515"/>
                  </a:lnTo>
                  <a:lnTo>
                    <a:pt x="97" y="527"/>
                  </a:lnTo>
                  <a:lnTo>
                    <a:pt x="172" y="571"/>
                  </a:lnTo>
                  <a:lnTo>
                    <a:pt x="217" y="641"/>
                  </a:lnTo>
                  <a:lnTo>
                    <a:pt x="208" y="657"/>
                  </a:lnTo>
                  <a:lnTo>
                    <a:pt x="172" y="678"/>
                  </a:lnTo>
                  <a:lnTo>
                    <a:pt x="130" y="678"/>
                  </a:lnTo>
                  <a:lnTo>
                    <a:pt x="125" y="618"/>
                  </a:lnTo>
                  <a:lnTo>
                    <a:pt x="94" y="583"/>
                  </a:lnTo>
                  <a:lnTo>
                    <a:pt x="40" y="546"/>
                  </a:lnTo>
                  <a:lnTo>
                    <a:pt x="0" y="539"/>
                  </a:lnTo>
                  <a:lnTo>
                    <a:pt x="2" y="506"/>
                  </a:lnTo>
                  <a:lnTo>
                    <a:pt x="38" y="478"/>
                  </a:lnTo>
                  <a:lnTo>
                    <a:pt x="128" y="423"/>
                  </a:lnTo>
                  <a:lnTo>
                    <a:pt x="231" y="367"/>
                  </a:lnTo>
                  <a:lnTo>
                    <a:pt x="293" y="302"/>
                  </a:lnTo>
                  <a:lnTo>
                    <a:pt x="312" y="267"/>
                  </a:lnTo>
                  <a:lnTo>
                    <a:pt x="312" y="235"/>
                  </a:lnTo>
                  <a:lnTo>
                    <a:pt x="286" y="174"/>
                  </a:lnTo>
                  <a:lnTo>
                    <a:pt x="191" y="93"/>
                  </a:lnTo>
                  <a:lnTo>
                    <a:pt x="132" y="53"/>
                  </a:lnTo>
                  <a:lnTo>
                    <a:pt x="156" y="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84333" name="Freeform 46">
              <a:extLst>
                <a:ext uri="{FF2B5EF4-FFF2-40B4-BE49-F238E27FC236}">
                  <a16:creationId xmlns:a16="http://schemas.microsoft.com/office/drawing/2014/main" id="{72BB1425-94FC-B174-0A28-6F1DE92CF46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5" y="2761"/>
              <a:ext cx="694" cy="361"/>
            </a:xfrm>
            <a:custGeom>
              <a:avLst/>
              <a:gdLst>
                <a:gd name="T0" fmla="*/ 508 w 694"/>
                <a:gd name="T1" fmla="*/ 23 h 361"/>
                <a:gd name="T2" fmla="*/ 601 w 694"/>
                <a:gd name="T3" fmla="*/ 0 h 361"/>
                <a:gd name="T4" fmla="*/ 694 w 694"/>
                <a:gd name="T5" fmla="*/ 28 h 361"/>
                <a:gd name="T6" fmla="*/ 694 w 694"/>
                <a:gd name="T7" fmla="*/ 70 h 361"/>
                <a:gd name="T8" fmla="*/ 657 w 694"/>
                <a:gd name="T9" fmla="*/ 98 h 361"/>
                <a:gd name="T10" fmla="*/ 582 w 694"/>
                <a:gd name="T11" fmla="*/ 98 h 361"/>
                <a:gd name="T12" fmla="*/ 461 w 694"/>
                <a:gd name="T13" fmla="*/ 94 h 361"/>
                <a:gd name="T14" fmla="*/ 391 w 694"/>
                <a:gd name="T15" fmla="*/ 94 h 361"/>
                <a:gd name="T16" fmla="*/ 377 w 694"/>
                <a:gd name="T17" fmla="*/ 113 h 361"/>
                <a:gd name="T18" fmla="*/ 363 w 694"/>
                <a:gd name="T19" fmla="*/ 216 h 361"/>
                <a:gd name="T20" fmla="*/ 303 w 694"/>
                <a:gd name="T21" fmla="*/ 309 h 361"/>
                <a:gd name="T22" fmla="*/ 200 w 694"/>
                <a:gd name="T23" fmla="*/ 347 h 361"/>
                <a:gd name="T24" fmla="*/ 172 w 694"/>
                <a:gd name="T25" fmla="*/ 361 h 361"/>
                <a:gd name="T26" fmla="*/ 135 w 694"/>
                <a:gd name="T27" fmla="*/ 352 h 361"/>
                <a:gd name="T28" fmla="*/ 84 w 694"/>
                <a:gd name="T29" fmla="*/ 272 h 361"/>
                <a:gd name="T30" fmla="*/ 5 w 694"/>
                <a:gd name="T31" fmla="*/ 225 h 361"/>
                <a:gd name="T32" fmla="*/ 0 w 694"/>
                <a:gd name="T33" fmla="*/ 206 h 361"/>
                <a:gd name="T34" fmla="*/ 56 w 694"/>
                <a:gd name="T35" fmla="*/ 155 h 361"/>
                <a:gd name="T36" fmla="*/ 98 w 694"/>
                <a:gd name="T37" fmla="*/ 183 h 361"/>
                <a:gd name="T38" fmla="*/ 140 w 694"/>
                <a:gd name="T39" fmla="*/ 272 h 361"/>
                <a:gd name="T40" fmla="*/ 158 w 694"/>
                <a:gd name="T41" fmla="*/ 328 h 361"/>
                <a:gd name="T42" fmla="*/ 247 w 694"/>
                <a:gd name="T43" fmla="*/ 291 h 361"/>
                <a:gd name="T44" fmla="*/ 303 w 694"/>
                <a:gd name="T45" fmla="*/ 230 h 361"/>
                <a:gd name="T46" fmla="*/ 326 w 694"/>
                <a:gd name="T47" fmla="*/ 155 h 361"/>
                <a:gd name="T48" fmla="*/ 349 w 694"/>
                <a:gd name="T49" fmla="*/ 42 h 361"/>
                <a:gd name="T50" fmla="*/ 396 w 694"/>
                <a:gd name="T51" fmla="*/ 33 h 361"/>
                <a:gd name="T52" fmla="*/ 508 w 694"/>
                <a:gd name="T53" fmla="*/ 23 h 361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94"/>
                <a:gd name="T82" fmla="*/ 0 h 361"/>
                <a:gd name="T83" fmla="*/ 694 w 694"/>
                <a:gd name="T84" fmla="*/ 361 h 361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94" h="361">
                  <a:moveTo>
                    <a:pt x="508" y="23"/>
                  </a:moveTo>
                  <a:lnTo>
                    <a:pt x="601" y="0"/>
                  </a:lnTo>
                  <a:lnTo>
                    <a:pt x="694" y="28"/>
                  </a:lnTo>
                  <a:lnTo>
                    <a:pt x="694" y="70"/>
                  </a:lnTo>
                  <a:lnTo>
                    <a:pt x="657" y="98"/>
                  </a:lnTo>
                  <a:lnTo>
                    <a:pt x="582" y="98"/>
                  </a:lnTo>
                  <a:lnTo>
                    <a:pt x="461" y="94"/>
                  </a:lnTo>
                  <a:lnTo>
                    <a:pt x="391" y="94"/>
                  </a:lnTo>
                  <a:lnTo>
                    <a:pt x="377" y="113"/>
                  </a:lnTo>
                  <a:lnTo>
                    <a:pt x="363" y="216"/>
                  </a:lnTo>
                  <a:lnTo>
                    <a:pt x="303" y="309"/>
                  </a:lnTo>
                  <a:lnTo>
                    <a:pt x="200" y="347"/>
                  </a:lnTo>
                  <a:lnTo>
                    <a:pt x="172" y="361"/>
                  </a:lnTo>
                  <a:lnTo>
                    <a:pt x="135" y="352"/>
                  </a:lnTo>
                  <a:lnTo>
                    <a:pt x="84" y="272"/>
                  </a:lnTo>
                  <a:lnTo>
                    <a:pt x="5" y="225"/>
                  </a:lnTo>
                  <a:lnTo>
                    <a:pt x="0" y="206"/>
                  </a:lnTo>
                  <a:lnTo>
                    <a:pt x="56" y="155"/>
                  </a:lnTo>
                  <a:lnTo>
                    <a:pt x="98" y="183"/>
                  </a:lnTo>
                  <a:lnTo>
                    <a:pt x="140" y="272"/>
                  </a:lnTo>
                  <a:lnTo>
                    <a:pt x="158" y="328"/>
                  </a:lnTo>
                  <a:lnTo>
                    <a:pt x="247" y="291"/>
                  </a:lnTo>
                  <a:lnTo>
                    <a:pt x="303" y="230"/>
                  </a:lnTo>
                  <a:lnTo>
                    <a:pt x="326" y="155"/>
                  </a:lnTo>
                  <a:lnTo>
                    <a:pt x="349" y="42"/>
                  </a:lnTo>
                  <a:lnTo>
                    <a:pt x="396" y="33"/>
                  </a:lnTo>
                  <a:lnTo>
                    <a:pt x="508" y="23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</p:grpSp>
      <p:sp>
        <p:nvSpPr>
          <p:cNvPr id="184334" name="AutoShape 35">
            <a:extLst>
              <a:ext uri="{FF2B5EF4-FFF2-40B4-BE49-F238E27FC236}">
                <a16:creationId xmlns:a16="http://schemas.microsoft.com/office/drawing/2014/main" id="{5E579FAC-52D7-C96C-92F1-1C2AA69D8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4295" y="3478130"/>
            <a:ext cx="3730184" cy="2486165"/>
          </a:xfrm>
          <a:prstGeom prst="wedgeRoundRectCallout">
            <a:avLst>
              <a:gd name="adj1" fmla="val 25936"/>
              <a:gd name="adj2" fmla="val 58717"/>
              <a:gd name="adj3" fmla="val 16667"/>
            </a:avLst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685800" eaLnBrk="1" fontAlgn="auto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en-US" sz="2400" dirty="0">
                <a:solidFill>
                  <a:srgbClr val="FFFFFF"/>
                </a:solidFill>
              </a:rPr>
              <a:t>Let’s cover the three </a:t>
            </a:r>
            <a:br>
              <a:rPr lang="en-US" altLang="en-US" sz="2400" dirty="0">
                <a:solidFill>
                  <a:srgbClr val="FFFFFF"/>
                </a:solidFill>
              </a:rPr>
            </a:br>
            <a:r>
              <a:rPr lang="en-US" altLang="en-US" sz="2400" dirty="0">
                <a:solidFill>
                  <a:srgbClr val="FFFFFF"/>
                </a:solidFill>
              </a:rPr>
              <a:t>  terms separately with:</a:t>
            </a:r>
          </a:p>
          <a:p>
            <a:pPr defTabSz="685800" eaLnBrk="1" fontAlgn="auto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en-US" sz="2400" dirty="0">
                <a:solidFill>
                  <a:srgbClr val="FFC000"/>
                </a:solidFill>
              </a:rPr>
              <a:t>   3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chemeClr val="accent2"/>
                </a:solidFill>
              </a:rPr>
              <a:t>3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  <a:endParaRPr lang="en-US" altLang="en-US" sz="2400" dirty="0">
              <a:solidFill>
                <a:srgbClr val="FFC000"/>
              </a:solidFill>
            </a:endParaRPr>
          </a:p>
          <a:p>
            <a:pPr defTabSz="685800" eaLnBrk="1" fontAlgn="auto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en-US" sz="2400" dirty="0">
                <a:solidFill>
                  <a:srgbClr val="FFC000"/>
                </a:solidFill>
              </a:rPr>
              <a:t>   7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 </a:t>
            </a:r>
            <a:r>
              <a:rPr lang="en-US" altLang="en-US" sz="2400" dirty="0">
                <a:solidFill>
                  <a:srgbClr val="FFC000"/>
                </a:solidFill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en-CA" altLang="en-US" sz="2400" dirty="0">
                <a:solidFill>
                  <a:schemeClr val="accent2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chemeClr val="accent2"/>
                </a:solidFill>
              </a:rPr>
              <a:t>7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  <a:endParaRPr lang="en-US" altLang="en-US" sz="2400" dirty="0">
              <a:solidFill>
                <a:srgbClr val="FFC000"/>
              </a:solidFill>
            </a:endParaRPr>
          </a:p>
          <a:p>
            <a:pPr defTabSz="685800" eaLnBrk="1" fontAlgn="auto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en-US" sz="2400" dirty="0">
                <a:solidFill>
                  <a:srgbClr val="FFC000"/>
                </a:solidFill>
              </a:rPr>
              <a:t>   5</a:t>
            </a:r>
            <a:r>
              <a:rPr lang="en-US" altLang="en-US" sz="2400" baseline="30000" dirty="0">
                <a:solidFill>
                  <a:srgbClr val="FFC000"/>
                </a:solidFill>
              </a:rPr>
              <a:t>    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chemeClr val="accent2"/>
                </a:solidFill>
              </a:rPr>
              <a:t>5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</a:p>
          <a:p>
            <a:pPr defTabSz="685800" eaLnBrk="1" fontAlgn="auto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en-US" sz="2400" dirty="0">
                <a:solidFill>
                  <a:srgbClr val="FFFFFF"/>
                </a:solidFill>
              </a:rPr>
              <a:t>Each of these needs 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≥</a:t>
            </a:r>
            <a:r>
              <a:rPr lang="en-US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en-US" sz="2400" dirty="0">
                <a:solidFill>
                  <a:srgbClr val="FFFFFF"/>
                </a:solidFill>
              </a:rPr>
              <a:t>. </a:t>
            </a:r>
            <a:endParaRPr lang="en-US" altLang="en-US" sz="2400" dirty="0">
              <a:solidFill>
                <a:srgbClr val="FFC000"/>
              </a:solidFill>
            </a:endParaRPr>
          </a:p>
          <a:p>
            <a:pPr defTabSz="685800" eaLnBrk="1" fontAlgn="auto" hangingPunct="1">
              <a:spcBef>
                <a:spcPct val="0"/>
              </a:spcBef>
              <a:spcAft>
                <a:spcPts val="0"/>
              </a:spcAft>
              <a:buNone/>
            </a:pPr>
            <a:br>
              <a:rPr lang="en-US" altLang="en-US" sz="2400" dirty="0">
                <a:solidFill>
                  <a:srgbClr val="FFFFFF"/>
                </a:solidFill>
              </a:rPr>
            </a:br>
            <a:endParaRPr lang="en-US" altLang="en-US" sz="2400" dirty="0">
              <a:solidFill>
                <a:srgbClr val="FFFFFF"/>
              </a:solidFill>
            </a:endParaRPr>
          </a:p>
        </p:txBody>
      </p:sp>
      <p:sp>
        <p:nvSpPr>
          <p:cNvPr id="184336" name="TextBox 184335">
            <a:extLst>
              <a:ext uri="{FF2B5EF4-FFF2-40B4-BE49-F238E27FC236}">
                <a16:creationId xmlns:a16="http://schemas.microsoft.com/office/drawing/2014/main" id="{6FE0DD06-5C17-160B-6BBE-F3C54BF8509A}"/>
              </a:ext>
            </a:extLst>
          </p:cNvPr>
          <p:cNvSpPr txBox="1"/>
          <p:nvPr/>
        </p:nvSpPr>
        <p:spPr>
          <a:xfrm>
            <a:off x="7543800" y="4328527"/>
            <a:ext cx="103736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685800" eaLnBrk="1" fontAlgn="auto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en-US" sz="2400" dirty="0">
                <a:solidFill>
                  <a:srgbClr val="FFC000"/>
                </a:solidFill>
              </a:rPr>
              <a:t>1</a:t>
            </a:r>
            <a:r>
              <a:rPr lang="en-US" altLang="en-US" sz="2400" baseline="30000" dirty="0">
                <a:solidFill>
                  <a:srgbClr val="FFC000"/>
                </a:solidFill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1</a:t>
            </a:r>
            <a:endParaRPr lang="en-US" altLang="en-US" sz="2400" dirty="0">
              <a:solidFill>
                <a:srgbClr val="FFC000"/>
              </a:solidFill>
            </a:endParaRPr>
          </a:p>
          <a:p>
            <a:pPr algn="l" defTabSz="685800" eaLnBrk="1" fontAlgn="auto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en-US" sz="2400" dirty="0">
                <a:solidFill>
                  <a:srgbClr val="FFC000"/>
                </a:solidFill>
              </a:rPr>
              <a:t>1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endParaRPr lang="en-US" altLang="en-US" sz="2400" dirty="0">
              <a:solidFill>
                <a:srgbClr val="FFC000"/>
              </a:solidFill>
            </a:endParaRPr>
          </a:p>
          <a:p>
            <a:pPr algn="l" defTabSz="685800" eaLnBrk="1" fontAlgn="auto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en-US" sz="2400" dirty="0">
                <a:solidFill>
                  <a:srgbClr val="FFC000"/>
                </a:solidFill>
              </a:rPr>
              <a:t>1</a:t>
            </a:r>
            <a:r>
              <a:rPr lang="en-US" altLang="en-US" sz="2400" baseline="30000" dirty="0">
                <a:solidFill>
                  <a:srgbClr val="FFC000"/>
                </a:solidFill>
              </a:rPr>
              <a:t> 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729745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4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4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4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43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43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43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43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8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84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84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843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843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7" grpId="1" animBg="1"/>
      <p:bldP spid="38" grpId="0" animBg="1"/>
      <p:bldP spid="38" grpId="1" animBg="1"/>
      <p:bldP spid="41" grpId="0" animBg="1"/>
      <p:bldP spid="41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9" grpId="0"/>
      <p:bldP spid="40" grpId="0"/>
      <p:bldP spid="33" grpId="0" animBg="1"/>
      <p:bldP spid="33" grpId="1" animBg="1"/>
      <p:bldP spid="33" grpId="2" animBg="1"/>
      <p:bldP spid="184334" grpId="0" animBg="1"/>
      <p:bldP spid="18433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Proofs</a:t>
            </a:r>
            <a:endParaRPr lang="en-CA" altLang="en-US" dirty="0">
              <a:cs typeface="Times New Roman" pitchFamily="18" charset="0"/>
            </a:endParaRPr>
          </a:p>
        </p:txBody>
      </p:sp>
      <p:sp>
        <p:nvSpPr>
          <p:cNvPr id="34" name="AutoShape 8">
            <a:extLst>
              <a:ext uri="{FF2B5EF4-FFF2-40B4-BE49-F238E27FC236}">
                <a16:creationId xmlns:a16="http://schemas.microsoft.com/office/drawing/2014/main" id="{78302430-6396-46AC-D7EE-89893F614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601" y="1752600"/>
            <a:ext cx="7951599" cy="4953000"/>
          </a:xfrm>
          <a:prstGeom prst="wedgeRectCallout">
            <a:avLst>
              <a:gd name="adj1" fmla="val -53911"/>
              <a:gd name="adj2" fmla="val 31279"/>
            </a:avLst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2400" dirty="0">
                <a:solidFill>
                  <a:srgbClr val="FFFF00"/>
                </a:solidFill>
              </a:rPr>
              <a:t>Proving </a:t>
            </a:r>
            <a:r>
              <a:rPr lang="en-US" altLang="en-US" sz="2400" dirty="0">
                <a:solidFill>
                  <a:srgbClr val="FFC000"/>
                </a:solidFill>
              </a:rPr>
              <a:t>3n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</a:rPr>
              <a:t>+7n+5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≠</a:t>
            </a:r>
            <a:r>
              <a:rPr lang="en-US" altLang="en-US" sz="2400" dirty="0">
                <a:solidFill>
                  <a:srgbClr val="FFC000"/>
                </a:solidFill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itchFamily="18" charset="0"/>
              </a:rPr>
              <a:t>O(</a:t>
            </a:r>
            <a:r>
              <a:rPr lang="en-US" altLang="en-US" sz="2400" dirty="0">
                <a:solidFill>
                  <a:srgbClr val="FFC000"/>
                </a:solidFill>
              </a:rPr>
              <a:t>n</a:t>
            </a:r>
            <a:r>
              <a:rPr lang="en-US" altLang="en-US" sz="2400" dirty="0">
                <a:solidFill>
                  <a:srgbClr val="FFC000"/>
                </a:solidFill>
                <a:cs typeface="Times New Roman" pitchFamily="18" charset="0"/>
              </a:rPr>
              <a:t>)</a:t>
            </a:r>
            <a:endParaRPr lang="en-US" altLang="en-US" sz="2400" dirty="0">
              <a:solidFill>
                <a:srgbClr val="FFC000"/>
              </a:solidFill>
            </a:endParaRP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solidFill>
                  <a:srgbClr val="FFFFFF"/>
                </a:solidFill>
              </a:rPr>
              <a:t>Let </a:t>
            </a:r>
            <a:r>
              <a:rPr lang="en-US" altLang="en-US" sz="2400" dirty="0">
                <a:solidFill>
                  <a:srgbClr val="FF0000"/>
                </a:solidFill>
              </a:rPr>
              <a:t>c</a:t>
            </a:r>
            <a:r>
              <a:rPr lang="en-US" sz="2400" baseline="-25000" dirty="0">
                <a:solidFill>
                  <a:srgbClr val="FF0000"/>
                </a:solidFill>
                <a:latin typeface="Times New Roman"/>
              </a:rPr>
              <a:t>∀</a:t>
            </a:r>
            <a:r>
              <a:rPr lang="en-US" altLang="en-US" sz="2400" dirty="0">
                <a:solidFill>
                  <a:srgbClr val="FFC000"/>
                </a:solidFill>
              </a:rPr>
              <a:t> </a:t>
            </a:r>
            <a:r>
              <a:rPr lang="en-US" altLang="en-US" sz="2400" dirty="0">
                <a:solidFill>
                  <a:srgbClr val="FFFFFF"/>
                </a:solidFill>
              </a:rPr>
              <a:t>be arbitrary</a:t>
            </a: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solidFill>
                  <a:srgbClr val="FFFFFF"/>
                </a:solidFill>
              </a:rPr>
              <a:t>Let 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altLang="en-US" sz="2400" baseline="-25000" dirty="0">
                <a:solidFill>
                  <a:srgbClr val="FF0000"/>
                </a:solidFill>
              </a:rPr>
              <a:t>0</a:t>
            </a:r>
            <a:r>
              <a:rPr lang="en-US" sz="2400" baseline="-25000" dirty="0">
                <a:solidFill>
                  <a:srgbClr val="FF0000"/>
                </a:solidFill>
                <a:latin typeface="Times New Roman"/>
              </a:rPr>
              <a:t>∀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>
                <a:solidFill>
                  <a:srgbClr val="FFFFFF"/>
                </a:solidFill>
              </a:rPr>
              <a:t>be arbitrary</a:t>
            </a:r>
          </a:p>
          <a:p>
            <a:pPr marL="457200" lvl="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400" dirty="0">
                <a:solidFill>
                  <a:srgbClr val="FFFFFF"/>
                </a:solidFill>
              </a:rPr>
              <a:t>Let </a:t>
            </a:r>
            <a:r>
              <a:rPr lang="en-US" altLang="en-US" sz="2400" dirty="0">
                <a:solidFill>
                  <a:srgbClr val="00FFFF"/>
                </a:solidFill>
              </a:rPr>
              <a:t>n</a:t>
            </a:r>
            <a:r>
              <a:rPr lang="en-US" altLang="en-US" sz="2400" baseline="-25000" dirty="0">
                <a:solidFill>
                  <a:srgbClr val="00FFFF"/>
                </a:solidFill>
                <a:latin typeface="Symbol" pitchFamily="18" charset="2"/>
              </a:rPr>
              <a:t>$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≥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altLang="en-US" sz="2400" baseline="-25000" dirty="0">
                <a:solidFill>
                  <a:srgbClr val="FF0000"/>
                </a:solidFill>
              </a:rPr>
              <a:t>0</a:t>
            </a:r>
            <a:r>
              <a:rPr lang="en-US" sz="2400" baseline="-25000" dirty="0">
                <a:solidFill>
                  <a:srgbClr val="FF0000"/>
                </a:solidFill>
                <a:latin typeface="Times New Roman"/>
              </a:rPr>
              <a:t>∀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>
                <a:solidFill>
                  <a:srgbClr val="FFFFFF"/>
                </a:solidFill>
              </a:rPr>
              <a:t>be max(</a:t>
            </a:r>
            <a:r>
              <a:rPr lang="en-US" altLang="en-US" sz="2400" dirty="0">
                <a:solidFill>
                  <a:srgbClr val="FF0000"/>
                </a:solidFill>
              </a:rPr>
              <a:t>c</a:t>
            </a:r>
            <a:r>
              <a:rPr lang="en-US" sz="2400" baseline="-25000" dirty="0">
                <a:solidFill>
                  <a:srgbClr val="FF0000"/>
                </a:solidFill>
                <a:latin typeface="Times New Roman"/>
              </a:rPr>
              <a:t>∀</a:t>
            </a:r>
            <a:r>
              <a:rPr lang="en-US" altLang="en-US" sz="2400" dirty="0">
                <a:solidFill>
                  <a:srgbClr val="FFFFFF"/>
                </a:solidFill>
              </a:rPr>
              <a:t>,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altLang="en-US" sz="2400" baseline="-25000" dirty="0">
                <a:solidFill>
                  <a:srgbClr val="FF0000"/>
                </a:solidFill>
              </a:rPr>
              <a:t>0</a:t>
            </a:r>
            <a:r>
              <a:rPr lang="en-US" sz="2400" baseline="-25000">
                <a:solidFill>
                  <a:srgbClr val="FF0000"/>
                </a:solidFill>
                <a:latin typeface="Times New Roman"/>
              </a:rPr>
              <a:t>∀</a:t>
            </a:r>
            <a:r>
              <a:rPr lang="en-US" altLang="en-US" sz="2400">
                <a:solidFill>
                  <a:srgbClr val="FFFFFF"/>
                </a:solidFill>
              </a:rPr>
              <a:t>)+1</a:t>
            </a:r>
            <a:endParaRPr lang="en-US" altLang="en-US" sz="2400" dirty="0">
              <a:solidFill>
                <a:srgbClr val="FFC000"/>
              </a:solidFill>
            </a:endParaRP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400" dirty="0"/>
              <a:t> </a:t>
            </a:r>
            <a:r>
              <a:rPr lang="en-US" altLang="en-US" sz="2400" dirty="0">
                <a:solidFill>
                  <a:srgbClr val="FFC000"/>
                </a:solidFill>
              </a:rPr>
              <a:t>f(</a:t>
            </a:r>
            <a:r>
              <a:rPr lang="en-US" altLang="en-US" sz="2400" dirty="0">
                <a:solidFill>
                  <a:srgbClr val="00FFFF"/>
                </a:solidFill>
              </a:rPr>
              <a:t>n</a:t>
            </a:r>
            <a:r>
              <a:rPr lang="en-US" altLang="en-US" sz="2400" baseline="-25000" dirty="0">
                <a:solidFill>
                  <a:srgbClr val="00FFFF"/>
                </a:solidFill>
                <a:latin typeface="Symbol" pitchFamily="18" charset="2"/>
              </a:rPr>
              <a:t>$</a:t>
            </a:r>
            <a:r>
              <a:rPr lang="en-US" altLang="en-US" sz="2400" dirty="0">
                <a:solidFill>
                  <a:srgbClr val="FFC000"/>
                </a:solidFill>
              </a:rPr>
              <a:t>) = 3</a:t>
            </a:r>
            <a:r>
              <a:rPr lang="en-US" altLang="en-US" sz="2400" dirty="0">
                <a:solidFill>
                  <a:srgbClr val="00FFFF"/>
                </a:solidFill>
              </a:rPr>
              <a:t>n</a:t>
            </a:r>
            <a:r>
              <a:rPr lang="en-US" altLang="en-US" sz="2400" baseline="-25000" dirty="0">
                <a:solidFill>
                  <a:srgbClr val="00FFFF"/>
                </a:solidFill>
                <a:latin typeface="Symbol" pitchFamily="18" charset="2"/>
              </a:rPr>
              <a:t>$</a:t>
            </a:r>
            <a:r>
              <a:rPr lang="en-US" altLang="en-US" sz="2400" baseline="30000" dirty="0">
                <a:solidFill>
                  <a:srgbClr val="FFC000"/>
                </a:solidFill>
              </a:rPr>
              <a:t>2</a:t>
            </a:r>
            <a:r>
              <a:rPr lang="en-US" altLang="en-US" sz="2400" dirty="0">
                <a:solidFill>
                  <a:srgbClr val="FFC000"/>
                </a:solidFill>
              </a:rPr>
              <a:t>+7</a:t>
            </a:r>
            <a:r>
              <a:rPr lang="en-US" altLang="en-US" sz="2400" dirty="0">
                <a:solidFill>
                  <a:srgbClr val="00FFFF"/>
                </a:solidFill>
              </a:rPr>
              <a:t>n</a:t>
            </a:r>
            <a:r>
              <a:rPr lang="en-US" altLang="en-US" sz="2400" baseline="-25000" dirty="0">
                <a:solidFill>
                  <a:srgbClr val="00FFFF"/>
                </a:solidFill>
                <a:latin typeface="Symbol" pitchFamily="18" charset="2"/>
              </a:rPr>
              <a:t>$</a:t>
            </a:r>
            <a:r>
              <a:rPr lang="en-US" altLang="en-US" sz="2400" dirty="0">
                <a:solidFill>
                  <a:srgbClr val="FFC000"/>
                </a:solidFill>
              </a:rPr>
              <a:t>+5  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en-US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               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&gt; </a:t>
            </a:r>
            <a:r>
              <a:rPr lang="en-US" altLang="en-US" sz="2400" dirty="0">
                <a:solidFill>
                  <a:srgbClr val="00FFFF"/>
                </a:solidFill>
              </a:rPr>
              <a:t>n</a:t>
            </a:r>
            <a:r>
              <a:rPr lang="en-US" altLang="en-US" sz="2400" baseline="-25000" dirty="0">
                <a:solidFill>
                  <a:srgbClr val="00FFFF"/>
                </a:solidFill>
                <a:latin typeface="Symbol" pitchFamily="18" charset="2"/>
              </a:rPr>
              <a:t>$ </a:t>
            </a:r>
            <a:r>
              <a:rPr lang="en-US" altLang="en-US" sz="2400" dirty="0">
                <a:solidFill>
                  <a:srgbClr val="FFC000"/>
                </a:solidFill>
                <a:sym typeface="Symbol" pitchFamily="18" charset="2"/>
              </a:rPr>
              <a:t> </a:t>
            </a:r>
            <a:r>
              <a:rPr lang="en-US" altLang="en-US" sz="2400" dirty="0">
                <a:solidFill>
                  <a:srgbClr val="00FFFF"/>
                </a:solidFill>
              </a:rPr>
              <a:t>n</a:t>
            </a:r>
            <a:r>
              <a:rPr lang="en-US" altLang="en-US" sz="2400" baseline="-25000" dirty="0">
                <a:solidFill>
                  <a:srgbClr val="00FFFF"/>
                </a:solidFill>
                <a:latin typeface="Symbol" pitchFamily="18" charset="2"/>
              </a:rPr>
              <a:t>$</a:t>
            </a:r>
            <a:endParaRPr lang="en-US" altLang="en-US" sz="2400" dirty="0">
              <a:solidFill>
                <a:srgbClr val="FFC000"/>
              </a:solidFill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en-US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               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&gt; </a:t>
            </a:r>
            <a:r>
              <a:rPr lang="en-US" altLang="en-US" sz="2400" dirty="0">
                <a:solidFill>
                  <a:srgbClr val="FF0000"/>
                </a:solidFill>
              </a:rPr>
              <a:t>c</a:t>
            </a:r>
            <a:r>
              <a:rPr lang="en-US" sz="2400" baseline="-25000" dirty="0">
                <a:solidFill>
                  <a:srgbClr val="FF0000"/>
                </a:solidFill>
                <a:latin typeface="Times New Roman"/>
              </a:rPr>
              <a:t>∀</a:t>
            </a:r>
            <a:r>
              <a:rPr lang="en-US" altLang="en-US" sz="2400" baseline="-25000" dirty="0">
                <a:solidFill>
                  <a:srgbClr val="00FFFF"/>
                </a:solidFill>
                <a:latin typeface="Symbol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sym typeface="Symbol" pitchFamily="18" charset="2"/>
              </a:rPr>
              <a:t> </a:t>
            </a:r>
            <a:r>
              <a:rPr lang="en-US" altLang="en-US" sz="2400" dirty="0">
                <a:solidFill>
                  <a:srgbClr val="00FFFF"/>
                </a:solidFill>
              </a:rPr>
              <a:t>n</a:t>
            </a:r>
            <a:r>
              <a:rPr lang="en-US" altLang="en-US" sz="2400" baseline="-25000" dirty="0">
                <a:solidFill>
                  <a:srgbClr val="00FFFF"/>
                </a:solidFill>
                <a:latin typeface="Symbol" pitchFamily="18" charset="2"/>
              </a:rPr>
              <a:t>$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en-CA" altLang="en-US" sz="2400" dirty="0">
                <a:solidFill>
                  <a:srgbClr val="FFC000"/>
                </a:solidFill>
                <a:sym typeface="Symbol" panose="05050102010706020507" pitchFamily="18" charset="2"/>
              </a:rPr>
              <a:t>                = </a:t>
            </a:r>
            <a:r>
              <a:rPr lang="en-US" altLang="en-US" sz="2400" dirty="0">
                <a:solidFill>
                  <a:srgbClr val="FF0000"/>
                </a:solidFill>
              </a:rPr>
              <a:t>c</a:t>
            </a:r>
            <a:r>
              <a:rPr lang="en-US" sz="2400" baseline="-25000" dirty="0">
                <a:solidFill>
                  <a:srgbClr val="FF0000"/>
                </a:solidFill>
                <a:latin typeface="Times New Roman"/>
              </a:rPr>
              <a:t>∀</a:t>
            </a:r>
            <a:r>
              <a:rPr lang="en-US" altLang="en-US" sz="2400" baseline="-25000" dirty="0">
                <a:solidFill>
                  <a:srgbClr val="00FFFF"/>
                </a:solidFill>
                <a:latin typeface="Symbol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</a:rPr>
              <a:t>g(</a:t>
            </a:r>
            <a:r>
              <a:rPr lang="en-US" altLang="en-US" sz="2400" dirty="0">
                <a:solidFill>
                  <a:srgbClr val="00FFFF"/>
                </a:solidFill>
              </a:rPr>
              <a:t>n</a:t>
            </a:r>
            <a:r>
              <a:rPr lang="en-US" altLang="en-US" sz="2400" baseline="-25000" dirty="0">
                <a:solidFill>
                  <a:srgbClr val="00FFFF"/>
                </a:solidFill>
                <a:latin typeface="Symbol" pitchFamily="18" charset="2"/>
              </a:rPr>
              <a:t>$</a:t>
            </a:r>
            <a:r>
              <a:rPr lang="en-US" altLang="en-US" sz="2400" dirty="0">
                <a:solidFill>
                  <a:schemeClr val="accent2"/>
                </a:solidFill>
              </a:rPr>
              <a:t>)</a:t>
            </a:r>
            <a:r>
              <a:rPr lang="en-US" altLang="en-US" sz="2400" baseline="30000" dirty="0">
                <a:solidFill>
                  <a:srgbClr val="FFC000"/>
                </a:solidFill>
              </a:rPr>
              <a:t> </a:t>
            </a:r>
            <a:endParaRPr lang="en-CA" altLang="en-US" sz="2400" dirty="0">
              <a:solidFill>
                <a:srgbClr val="FFC000"/>
              </a:solidFill>
              <a:latin typeface="Times New Roman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en-US" altLang="en-US" sz="2400" dirty="0">
                <a:solidFill>
                  <a:srgbClr val="FFFFFF"/>
                </a:solidFill>
              </a:rPr>
              <a:t>7.   Prover can always win.</a:t>
            </a:r>
            <a:br>
              <a:rPr lang="en-US" altLang="en-US" sz="2400" dirty="0">
                <a:solidFill>
                  <a:srgbClr val="FFFFFF"/>
                </a:solidFill>
              </a:rPr>
            </a:br>
            <a:r>
              <a:rPr lang="en-US" altLang="en-US" sz="2400" dirty="0">
                <a:solidFill>
                  <a:srgbClr val="FFFFFF"/>
                </a:solidFill>
              </a:rPr>
              <a:t>       Hence, the statement is true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en-US" altLang="en-US" sz="2400" dirty="0">
              <a:solidFill>
                <a:srgbClr val="FFFFFF"/>
              </a:solidFill>
            </a:endParaRPr>
          </a:p>
        </p:txBody>
      </p:sp>
      <p:pic>
        <p:nvPicPr>
          <p:cNvPr id="42" name="Picture 41" descr="&lt;strong&gt;Clipart&lt;/strong&gt; - Beautiful Black &lt;strong&gt;Woman&lt;/strong&gt;">
            <a:extLst>
              <a:ext uri="{FF2B5EF4-FFF2-40B4-BE49-F238E27FC236}">
                <a16:creationId xmlns:a16="http://schemas.microsoft.com/office/drawing/2014/main" id="{521D41CF-865E-8631-5FAF-FB04586AFA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3" y="5964296"/>
            <a:ext cx="723850" cy="741304"/>
          </a:xfrm>
          <a:prstGeom prst="rect">
            <a:avLst/>
          </a:prstGeom>
        </p:spPr>
      </p:pic>
      <p:grpSp>
        <p:nvGrpSpPr>
          <p:cNvPr id="2" name="Group 26">
            <a:extLst>
              <a:ext uri="{FF2B5EF4-FFF2-40B4-BE49-F238E27FC236}">
                <a16:creationId xmlns:a16="http://schemas.microsoft.com/office/drawing/2014/main" id="{EB66576C-FA0E-4C98-6D32-CDDC249549DE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437451" y="2923945"/>
            <a:ext cx="344297" cy="580285"/>
            <a:chOff x="2308" y="1513"/>
            <a:chExt cx="1162" cy="2570"/>
          </a:xfrm>
        </p:grpSpPr>
        <p:grpSp>
          <p:nvGrpSpPr>
            <p:cNvPr id="3" name="Group 27">
              <a:extLst>
                <a:ext uri="{FF2B5EF4-FFF2-40B4-BE49-F238E27FC236}">
                  <a16:creationId xmlns:a16="http://schemas.microsoft.com/office/drawing/2014/main" id="{E9F036BB-E099-F4AC-F5E6-D6D87B05397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08" y="1740"/>
              <a:ext cx="957" cy="2343"/>
              <a:chOff x="2308" y="1740"/>
              <a:chExt cx="957" cy="2343"/>
            </a:xfrm>
          </p:grpSpPr>
          <p:sp>
            <p:nvSpPr>
              <p:cNvPr id="11" name="Freeform 28">
                <a:extLst>
                  <a:ext uri="{FF2B5EF4-FFF2-40B4-BE49-F238E27FC236}">
                    <a16:creationId xmlns:a16="http://schemas.microsoft.com/office/drawing/2014/main" id="{9A7D16DF-64EF-866F-4E6D-1CD4D36EEA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3" y="1740"/>
                <a:ext cx="432" cy="485"/>
              </a:xfrm>
              <a:custGeom>
                <a:avLst/>
                <a:gdLst>
                  <a:gd name="T0" fmla="*/ 123 w 432"/>
                  <a:gd name="T1" fmla="*/ 206 h 485"/>
                  <a:gd name="T2" fmla="*/ 159 w 432"/>
                  <a:gd name="T3" fmla="*/ 53 h 485"/>
                  <a:gd name="T4" fmla="*/ 248 w 432"/>
                  <a:gd name="T5" fmla="*/ 0 h 485"/>
                  <a:gd name="T6" fmla="*/ 335 w 432"/>
                  <a:gd name="T7" fmla="*/ 0 h 485"/>
                  <a:gd name="T8" fmla="*/ 388 w 432"/>
                  <a:gd name="T9" fmla="*/ 53 h 485"/>
                  <a:gd name="T10" fmla="*/ 432 w 432"/>
                  <a:gd name="T11" fmla="*/ 215 h 485"/>
                  <a:gd name="T12" fmla="*/ 415 w 432"/>
                  <a:gd name="T13" fmla="*/ 349 h 485"/>
                  <a:gd name="T14" fmla="*/ 379 w 432"/>
                  <a:gd name="T15" fmla="*/ 458 h 485"/>
                  <a:gd name="T16" fmla="*/ 309 w 432"/>
                  <a:gd name="T17" fmla="*/ 485 h 485"/>
                  <a:gd name="T18" fmla="*/ 221 w 432"/>
                  <a:gd name="T19" fmla="*/ 475 h 485"/>
                  <a:gd name="T20" fmla="*/ 132 w 432"/>
                  <a:gd name="T21" fmla="*/ 368 h 485"/>
                  <a:gd name="T22" fmla="*/ 123 w 432"/>
                  <a:gd name="T23" fmla="*/ 288 h 485"/>
                  <a:gd name="T24" fmla="*/ 0 w 432"/>
                  <a:gd name="T25" fmla="*/ 242 h 485"/>
                  <a:gd name="T26" fmla="*/ 0 w 432"/>
                  <a:gd name="T27" fmla="*/ 189 h 485"/>
                  <a:gd name="T28" fmla="*/ 123 w 432"/>
                  <a:gd name="T29" fmla="*/ 206 h 48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432"/>
                  <a:gd name="T46" fmla="*/ 0 h 485"/>
                  <a:gd name="T47" fmla="*/ 432 w 432"/>
                  <a:gd name="T48" fmla="*/ 485 h 485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432" h="485">
                    <a:moveTo>
                      <a:pt x="123" y="206"/>
                    </a:moveTo>
                    <a:lnTo>
                      <a:pt x="159" y="53"/>
                    </a:lnTo>
                    <a:lnTo>
                      <a:pt x="248" y="0"/>
                    </a:lnTo>
                    <a:lnTo>
                      <a:pt x="335" y="0"/>
                    </a:lnTo>
                    <a:lnTo>
                      <a:pt x="388" y="53"/>
                    </a:lnTo>
                    <a:lnTo>
                      <a:pt x="432" y="215"/>
                    </a:lnTo>
                    <a:lnTo>
                      <a:pt x="415" y="349"/>
                    </a:lnTo>
                    <a:lnTo>
                      <a:pt x="379" y="458"/>
                    </a:lnTo>
                    <a:lnTo>
                      <a:pt x="309" y="485"/>
                    </a:lnTo>
                    <a:lnTo>
                      <a:pt x="221" y="475"/>
                    </a:lnTo>
                    <a:lnTo>
                      <a:pt x="132" y="368"/>
                    </a:lnTo>
                    <a:lnTo>
                      <a:pt x="123" y="288"/>
                    </a:lnTo>
                    <a:lnTo>
                      <a:pt x="0" y="242"/>
                    </a:lnTo>
                    <a:lnTo>
                      <a:pt x="0" y="189"/>
                    </a:lnTo>
                    <a:lnTo>
                      <a:pt x="123" y="20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2" name="Freeform 29">
                <a:extLst>
                  <a:ext uri="{FF2B5EF4-FFF2-40B4-BE49-F238E27FC236}">
                    <a16:creationId xmlns:a16="http://schemas.microsoft.com/office/drawing/2014/main" id="{555AE192-31DA-FE93-7B3A-ADBE673747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3" y="2253"/>
                <a:ext cx="500" cy="828"/>
              </a:xfrm>
              <a:custGeom>
                <a:avLst/>
                <a:gdLst>
                  <a:gd name="T0" fmla="*/ 41 w 500"/>
                  <a:gd name="T1" fmla="*/ 173 h 828"/>
                  <a:gd name="T2" fmla="*/ 163 w 500"/>
                  <a:gd name="T3" fmla="*/ 35 h 828"/>
                  <a:gd name="T4" fmla="*/ 232 w 500"/>
                  <a:gd name="T5" fmla="*/ 0 h 828"/>
                  <a:gd name="T6" fmla="*/ 366 w 500"/>
                  <a:gd name="T7" fmla="*/ 5 h 828"/>
                  <a:gd name="T8" fmla="*/ 488 w 500"/>
                  <a:gd name="T9" fmla="*/ 57 h 828"/>
                  <a:gd name="T10" fmla="*/ 500 w 500"/>
                  <a:gd name="T11" fmla="*/ 126 h 828"/>
                  <a:gd name="T12" fmla="*/ 483 w 500"/>
                  <a:gd name="T13" fmla="*/ 207 h 828"/>
                  <a:gd name="T14" fmla="*/ 396 w 500"/>
                  <a:gd name="T15" fmla="*/ 281 h 828"/>
                  <a:gd name="T16" fmla="*/ 349 w 500"/>
                  <a:gd name="T17" fmla="*/ 414 h 828"/>
                  <a:gd name="T18" fmla="*/ 349 w 500"/>
                  <a:gd name="T19" fmla="*/ 552 h 828"/>
                  <a:gd name="T20" fmla="*/ 384 w 500"/>
                  <a:gd name="T21" fmla="*/ 637 h 828"/>
                  <a:gd name="T22" fmla="*/ 448 w 500"/>
                  <a:gd name="T23" fmla="*/ 695 h 828"/>
                  <a:gd name="T24" fmla="*/ 448 w 500"/>
                  <a:gd name="T25" fmla="*/ 765 h 828"/>
                  <a:gd name="T26" fmla="*/ 419 w 500"/>
                  <a:gd name="T27" fmla="*/ 800 h 828"/>
                  <a:gd name="T28" fmla="*/ 384 w 500"/>
                  <a:gd name="T29" fmla="*/ 816 h 828"/>
                  <a:gd name="T30" fmla="*/ 268 w 500"/>
                  <a:gd name="T31" fmla="*/ 828 h 828"/>
                  <a:gd name="T32" fmla="*/ 163 w 500"/>
                  <a:gd name="T33" fmla="*/ 747 h 828"/>
                  <a:gd name="T34" fmla="*/ 53 w 500"/>
                  <a:gd name="T35" fmla="*/ 574 h 828"/>
                  <a:gd name="T36" fmla="*/ 0 w 500"/>
                  <a:gd name="T37" fmla="*/ 368 h 828"/>
                  <a:gd name="T38" fmla="*/ 140 w 500"/>
                  <a:gd name="T39" fmla="*/ 436 h 828"/>
                  <a:gd name="T40" fmla="*/ 192 w 500"/>
                  <a:gd name="T41" fmla="*/ 436 h 828"/>
                  <a:gd name="T42" fmla="*/ 227 w 500"/>
                  <a:gd name="T43" fmla="*/ 396 h 828"/>
                  <a:gd name="T44" fmla="*/ 251 w 500"/>
                  <a:gd name="T45" fmla="*/ 316 h 828"/>
                  <a:gd name="T46" fmla="*/ 209 w 500"/>
                  <a:gd name="T47" fmla="*/ 293 h 828"/>
                  <a:gd name="T48" fmla="*/ 53 w 500"/>
                  <a:gd name="T49" fmla="*/ 293 h 828"/>
                  <a:gd name="T50" fmla="*/ 18 w 500"/>
                  <a:gd name="T51" fmla="*/ 293 h 828"/>
                  <a:gd name="T52" fmla="*/ 41 w 500"/>
                  <a:gd name="T53" fmla="*/ 173 h 828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00"/>
                  <a:gd name="T82" fmla="*/ 0 h 828"/>
                  <a:gd name="T83" fmla="*/ 500 w 500"/>
                  <a:gd name="T84" fmla="*/ 828 h 828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00" h="828">
                    <a:moveTo>
                      <a:pt x="41" y="173"/>
                    </a:moveTo>
                    <a:lnTo>
                      <a:pt x="163" y="35"/>
                    </a:lnTo>
                    <a:lnTo>
                      <a:pt x="232" y="0"/>
                    </a:lnTo>
                    <a:lnTo>
                      <a:pt x="366" y="5"/>
                    </a:lnTo>
                    <a:lnTo>
                      <a:pt x="488" y="57"/>
                    </a:lnTo>
                    <a:lnTo>
                      <a:pt x="500" y="126"/>
                    </a:lnTo>
                    <a:lnTo>
                      <a:pt x="483" y="207"/>
                    </a:lnTo>
                    <a:lnTo>
                      <a:pt x="396" y="281"/>
                    </a:lnTo>
                    <a:lnTo>
                      <a:pt x="349" y="414"/>
                    </a:lnTo>
                    <a:lnTo>
                      <a:pt x="349" y="552"/>
                    </a:lnTo>
                    <a:lnTo>
                      <a:pt x="384" y="637"/>
                    </a:lnTo>
                    <a:lnTo>
                      <a:pt x="448" y="695"/>
                    </a:lnTo>
                    <a:lnTo>
                      <a:pt x="448" y="765"/>
                    </a:lnTo>
                    <a:lnTo>
                      <a:pt x="419" y="800"/>
                    </a:lnTo>
                    <a:lnTo>
                      <a:pt x="384" y="816"/>
                    </a:lnTo>
                    <a:lnTo>
                      <a:pt x="268" y="828"/>
                    </a:lnTo>
                    <a:lnTo>
                      <a:pt x="163" y="747"/>
                    </a:lnTo>
                    <a:lnTo>
                      <a:pt x="53" y="574"/>
                    </a:lnTo>
                    <a:lnTo>
                      <a:pt x="0" y="368"/>
                    </a:lnTo>
                    <a:lnTo>
                      <a:pt x="140" y="436"/>
                    </a:lnTo>
                    <a:lnTo>
                      <a:pt x="192" y="436"/>
                    </a:lnTo>
                    <a:lnTo>
                      <a:pt x="227" y="396"/>
                    </a:lnTo>
                    <a:lnTo>
                      <a:pt x="251" y="316"/>
                    </a:lnTo>
                    <a:lnTo>
                      <a:pt x="209" y="293"/>
                    </a:lnTo>
                    <a:lnTo>
                      <a:pt x="53" y="293"/>
                    </a:lnTo>
                    <a:lnTo>
                      <a:pt x="18" y="293"/>
                    </a:lnTo>
                    <a:lnTo>
                      <a:pt x="41" y="1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3" name="Freeform 30">
                <a:extLst>
                  <a:ext uri="{FF2B5EF4-FFF2-40B4-BE49-F238E27FC236}">
                    <a16:creationId xmlns:a16="http://schemas.microsoft.com/office/drawing/2014/main" id="{CFD5C502-97BF-D86C-14C5-D820188F1B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0" y="2289"/>
                <a:ext cx="265" cy="895"/>
              </a:xfrm>
              <a:custGeom>
                <a:avLst/>
                <a:gdLst>
                  <a:gd name="T0" fmla="*/ 0 w 265"/>
                  <a:gd name="T1" fmla="*/ 75 h 895"/>
                  <a:gd name="T2" fmla="*/ 29 w 265"/>
                  <a:gd name="T3" fmla="*/ 23 h 895"/>
                  <a:gd name="T4" fmla="*/ 83 w 265"/>
                  <a:gd name="T5" fmla="*/ 0 h 895"/>
                  <a:gd name="T6" fmla="*/ 135 w 265"/>
                  <a:gd name="T7" fmla="*/ 5 h 895"/>
                  <a:gd name="T8" fmla="*/ 206 w 265"/>
                  <a:gd name="T9" fmla="*/ 108 h 895"/>
                  <a:gd name="T10" fmla="*/ 265 w 265"/>
                  <a:gd name="T11" fmla="*/ 264 h 895"/>
                  <a:gd name="T12" fmla="*/ 265 w 265"/>
                  <a:gd name="T13" fmla="*/ 384 h 895"/>
                  <a:gd name="T14" fmla="*/ 241 w 265"/>
                  <a:gd name="T15" fmla="*/ 447 h 895"/>
                  <a:gd name="T16" fmla="*/ 118 w 265"/>
                  <a:gd name="T17" fmla="*/ 522 h 895"/>
                  <a:gd name="T18" fmla="*/ 83 w 265"/>
                  <a:gd name="T19" fmla="*/ 573 h 895"/>
                  <a:gd name="T20" fmla="*/ 83 w 265"/>
                  <a:gd name="T21" fmla="*/ 608 h 895"/>
                  <a:gd name="T22" fmla="*/ 123 w 265"/>
                  <a:gd name="T23" fmla="*/ 654 h 895"/>
                  <a:gd name="T24" fmla="*/ 189 w 265"/>
                  <a:gd name="T25" fmla="*/ 723 h 895"/>
                  <a:gd name="T26" fmla="*/ 224 w 265"/>
                  <a:gd name="T27" fmla="*/ 814 h 895"/>
                  <a:gd name="T28" fmla="*/ 212 w 265"/>
                  <a:gd name="T29" fmla="*/ 895 h 895"/>
                  <a:gd name="T30" fmla="*/ 177 w 265"/>
                  <a:gd name="T31" fmla="*/ 877 h 895"/>
                  <a:gd name="T32" fmla="*/ 159 w 265"/>
                  <a:gd name="T33" fmla="*/ 764 h 895"/>
                  <a:gd name="T34" fmla="*/ 101 w 265"/>
                  <a:gd name="T35" fmla="*/ 694 h 895"/>
                  <a:gd name="T36" fmla="*/ 54 w 265"/>
                  <a:gd name="T37" fmla="*/ 676 h 895"/>
                  <a:gd name="T38" fmla="*/ 29 w 265"/>
                  <a:gd name="T39" fmla="*/ 643 h 895"/>
                  <a:gd name="T40" fmla="*/ 29 w 265"/>
                  <a:gd name="T41" fmla="*/ 568 h 895"/>
                  <a:gd name="T42" fmla="*/ 64 w 265"/>
                  <a:gd name="T43" fmla="*/ 505 h 895"/>
                  <a:gd name="T44" fmla="*/ 123 w 265"/>
                  <a:gd name="T45" fmla="*/ 465 h 895"/>
                  <a:gd name="T46" fmla="*/ 212 w 265"/>
                  <a:gd name="T47" fmla="*/ 402 h 895"/>
                  <a:gd name="T48" fmla="*/ 224 w 265"/>
                  <a:gd name="T49" fmla="*/ 327 h 895"/>
                  <a:gd name="T50" fmla="*/ 177 w 265"/>
                  <a:gd name="T51" fmla="*/ 224 h 895"/>
                  <a:gd name="T52" fmla="*/ 101 w 265"/>
                  <a:gd name="T53" fmla="*/ 143 h 895"/>
                  <a:gd name="T54" fmla="*/ 0 w 265"/>
                  <a:gd name="T55" fmla="*/ 75 h 89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265"/>
                  <a:gd name="T85" fmla="*/ 0 h 895"/>
                  <a:gd name="T86" fmla="*/ 265 w 265"/>
                  <a:gd name="T87" fmla="*/ 895 h 89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265" h="895">
                    <a:moveTo>
                      <a:pt x="0" y="75"/>
                    </a:moveTo>
                    <a:lnTo>
                      <a:pt x="29" y="23"/>
                    </a:lnTo>
                    <a:lnTo>
                      <a:pt x="83" y="0"/>
                    </a:lnTo>
                    <a:lnTo>
                      <a:pt x="135" y="5"/>
                    </a:lnTo>
                    <a:lnTo>
                      <a:pt x="206" y="108"/>
                    </a:lnTo>
                    <a:lnTo>
                      <a:pt x="265" y="264"/>
                    </a:lnTo>
                    <a:lnTo>
                      <a:pt x="265" y="384"/>
                    </a:lnTo>
                    <a:lnTo>
                      <a:pt x="241" y="447"/>
                    </a:lnTo>
                    <a:lnTo>
                      <a:pt x="118" y="522"/>
                    </a:lnTo>
                    <a:lnTo>
                      <a:pt x="83" y="573"/>
                    </a:lnTo>
                    <a:lnTo>
                      <a:pt x="83" y="608"/>
                    </a:lnTo>
                    <a:lnTo>
                      <a:pt x="123" y="654"/>
                    </a:lnTo>
                    <a:lnTo>
                      <a:pt x="189" y="723"/>
                    </a:lnTo>
                    <a:lnTo>
                      <a:pt x="224" y="814"/>
                    </a:lnTo>
                    <a:lnTo>
                      <a:pt x="212" y="895"/>
                    </a:lnTo>
                    <a:lnTo>
                      <a:pt x="177" y="877"/>
                    </a:lnTo>
                    <a:lnTo>
                      <a:pt x="159" y="764"/>
                    </a:lnTo>
                    <a:lnTo>
                      <a:pt x="101" y="694"/>
                    </a:lnTo>
                    <a:lnTo>
                      <a:pt x="54" y="676"/>
                    </a:lnTo>
                    <a:lnTo>
                      <a:pt x="29" y="643"/>
                    </a:lnTo>
                    <a:lnTo>
                      <a:pt x="29" y="568"/>
                    </a:lnTo>
                    <a:lnTo>
                      <a:pt x="64" y="505"/>
                    </a:lnTo>
                    <a:lnTo>
                      <a:pt x="123" y="465"/>
                    </a:lnTo>
                    <a:lnTo>
                      <a:pt x="212" y="402"/>
                    </a:lnTo>
                    <a:lnTo>
                      <a:pt x="224" y="327"/>
                    </a:lnTo>
                    <a:lnTo>
                      <a:pt x="177" y="224"/>
                    </a:lnTo>
                    <a:lnTo>
                      <a:pt x="101" y="143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4" name="Freeform 31">
                <a:extLst>
                  <a:ext uri="{FF2B5EF4-FFF2-40B4-BE49-F238E27FC236}">
                    <a16:creationId xmlns:a16="http://schemas.microsoft.com/office/drawing/2014/main" id="{45159701-40BF-33D9-C773-44C2107131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08" y="2238"/>
                <a:ext cx="520" cy="435"/>
              </a:xfrm>
              <a:custGeom>
                <a:avLst/>
                <a:gdLst>
                  <a:gd name="T0" fmla="*/ 398 w 520"/>
                  <a:gd name="T1" fmla="*/ 5 h 435"/>
                  <a:gd name="T2" fmla="*/ 485 w 520"/>
                  <a:gd name="T3" fmla="*/ 0 h 435"/>
                  <a:gd name="T4" fmla="*/ 520 w 520"/>
                  <a:gd name="T5" fmla="*/ 35 h 435"/>
                  <a:gd name="T6" fmla="*/ 497 w 520"/>
                  <a:gd name="T7" fmla="*/ 87 h 435"/>
                  <a:gd name="T8" fmla="*/ 428 w 520"/>
                  <a:gd name="T9" fmla="*/ 110 h 435"/>
                  <a:gd name="T10" fmla="*/ 365 w 520"/>
                  <a:gd name="T11" fmla="*/ 110 h 435"/>
                  <a:gd name="T12" fmla="*/ 272 w 520"/>
                  <a:gd name="T13" fmla="*/ 127 h 435"/>
                  <a:gd name="T14" fmla="*/ 168 w 520"/>
                  <a:gd name="T15" fmla="*/ 145 h 435"/>
                  <a:gd name="T16" fmla="*/ 87 w 520"/>
                  <a:gd name="T17" fmla="*/ 180 h 435"/>
                  <a:gd name="T18" fmla="*/ 63 w 520"/>
                  <a:gd name="T19" fmla="*/ 214 h 435"/>
                  <a:gd name="T20" fmla="*/ 70 w 520"/>
                  <a:gd name="T21" fmla="*/ 249 h 435"/>
                  <a:gd name="T22" fmla="*/ 115 w 520"/>
                  <a:gd name="T23" fmla="*/ 296 h 435"/>
                  <a:gd name="T24" fmla="*/ 202 w 520"/>
                  <a:gd name="T25" fmla="*/ 331 h 435"/>
                  <a:gd name="T26" fmla="*/ 306 w 520"/>
                  <a:gd name="T27" fmla="*/ 331 h 435"/>
                  <a:gd name="T28" fmla="*/ 382 w 520"/>
                  <a:gd name="T29" fmla="*/ 331 h 435"/>
                  <a:gd name="T30" fmla="*/ 468 w 520"/>
                  <a:gd name="T31" fmla="*/ 348 h 435"/>
                  <a:gd name="T32" fmla="*/ 450 w 520"/>
                  <a:gd name="T33" fmla="*/ 435 h 435"/>
                  <a:gd name="T34" fmla="*/ 330 w 520"/>
                  <a:gd name="T35" fmla="*/ 401 h 435"/>
                  <a:gd name="T36" fmla="*/ 290 w 520"/>
                  <a:gd name="T37" fmla="*/ 371 h 435"/>
                  <a:gd name="T38" fmla="*/ 208 w 520"/>
                  <a:gd name="T39" fmla="*/ 371 h 435"/>
                  <a:gd name="T40" fmla="*/ 70 w 520"/>
                  <a:gd name="T41" fmla="*/ 336 h 435"/>
                  <a:gd name="T42" fmla="*/ 12 w 520"/>
                  <a:gd name="T43" fmla="*/ 284 h 435"/>
                  <a:gd name="T44" fmla="*/ 0 w 520"/>
                  <a:gd name="T45" fmla="*/ 214 h 435"/>
                  <a:gd name="T46" fmla="*/ 46 w 520"/>
                  <a:gd name="T47" fmla="*/ 145 h 435"/>
                  <a:gd name="T48" fmla="*/ 202 w 520"/>
                  <a:gd name="T49" fmla="*/ 75 h 435"/>
                  <a:gd name="T50" fmla="*/ 340 w 520"/>
                  <a:gd name="T51" fmla="*/ 40 h 435"/>
                  <a:gd name="T52" fmla="*/ 398 w 520"/>
                  <a:gd name="T53" fmla="*/ 5 h 43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20"/>
                  <a:gd name="T82" fmla="*/ 0 h 435"/>
                  <a:gd name="T83" fmla="*/ 520 w 520"/>
                  <a:gd name="T84" fmla="*/ 435 h 435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20" h="435">
                    <a:moveTo>
                      <a:pt x="398" y="5"/>
                    </a:moveTo>
                    <a:lnTo>
                      <a:pt x="485" y="0"/>
                    </a:lnTo>
                    <a:lnTo>
                      <a:pt x="520" y="35"/>
                    </a:lnTo>
                    <a:lnTo>
                      <a:pt x="497" y="87"/>
                    </a:lnTo>
                    <a:lnTo>
                      <a:pt x="428" y="110"/>
                    </a:lnTo>
                    <a:lnTo>
                      <a:pt x="365" y="110"/>
                    </a:lnTo>
                    <a:lnTo>
                      <a:pt x="272" y="127"/>
                    </a:lnTo>
                    <a:lnTo>
                      <a:pt x="168" y="145"/>
                    </a:lnTo>
                    <a:lnTo>
                      <a:pt x="87" y="180"/>
                    </a:lnTo>
                    <a:lnTo>
                      <a:pt x="63" y="214"/>
                    </a:lnTo>
                    <a:lnTo>
                      <a:pt x="70" y="249"/>
                    </a:lnTo>
                    <a:lnTo>
                      <a:pt x="115" y="296"/>
                    </a:lnTo>
                    <a:lnTo>
                      <a:pt x="202" y="331"/>
                    </a:lnTo>
                    <a:lnTo>
                      <a:pt x="306" y="331"/>
                    </a:lnTo>
                    <a:lnTo>
                      <a:pt x="382" y="331"/>
                    </a:lnTo>
                    <a:lnTo>
                      <a:pt x="468" y="348"/>
                    </a:lnTo>
                    <a:lnTo>
                      <a:pt x="450" y="435"/>
                    </a:lnTo>
                    <a:lnTo>
                      <a:pt x="330" y="401"/>
                    </a:lnTo>
                    <a:lnTo>
                      <a:pt x="290" y="371"/>
                    </a:lnTo>
                    <a:lnTo>
                      <a:pt x="208" y="371"/>
                    </a:lnTo>
                    <a:lnTo>
                      <a:pt x="70" y="336"/>
                    </a:lnTo>
                    <a:lnTo>
                      <a:pt x="12" y="284"/>
                    </a:lnTo>
                    <a:lnTo>
                      <a:pt x="0" y="214"/>
                    </a:lnTo>
                    <a:lnTo>
                      <a:pt x="46" y="145"/>
                    </a:lnTo>
                    <a:lnTo>
                      <a:pt x="202" y="75"/>
                    </a:lnTo>
                    <a:lnTo>
                      <a:pt x="340" y="40"/>
                    </a:lnTo>
                    <a:lnTo>
                      <a:pt x="398" y="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5" name="Freeform 32">
                <a:extLst>
                  <a:ext uri="{FF2B5EF4-FFF2-40B4-BE49-F238E27FC236}">
                    <a16:creationId xmlns:a16="http://schemas.microsoft.com/office/drawing/2014/main" id="{0D4103E3-ACD7-18B9-3AFB-237511CD03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2" y="2923"/>
                <a:ext cx="383" cy="1160"/>
              </a:xfrm>
              <a:custGeom>
                <a:avLst/>
                <a:gdLst>
                  <a:gd name="T0" fmla="*/ 0 w 383"/>
                  <a:gd name="T1" fmla="*/ 0 h 1160"/>
                  <a:gd name="T2" fmla="*/ 99 w 383"/>
                  <a:gd name="T3" fmla="*/ 17 h 1160"/>
                  <a:gd name="T4" fmla="*/ 151 w 383"/>
                  <a:gd name="T5" fmla="*/ 103 h 1160"/>
                  <a:gd name="T6" fmla="*/ 203 w 383"/>
                  <a:gd name="T7" fmla="*/ 257 h 1160"/>
                  <a:gd name="T8" fmla="*/ 226 w 383"/>
                  <a:gd name="T9" fmla="*/ 451 h 1160"/>
                  <a:gd name="T10" fmla="*/ 226 w 383"/>
                  <a:gd name="T11" fmla="*/ 560 h 1160"/>
                  <a:gd name="T12" fmla="*/ 191 w 383"/>
                  <a:gd name="T13" fmla="*/ 696 h 1160"/>
                  <a:gd name="T14" fmla="*/ 134 w 383"/>
                  <a:gd name="T15" fmla="*/ 885 h 1160"/>
                  <a:gd name="T16" fmla="*/ 122 w 383"/>
                  <a:gd name="T17" fmla="*/ 937 h 1160"/>
                  <a:gd name="T18" fmla="*/ 139 w 383"/>
                  <a:gd name="T19" fmla="*/ 965 h 1160"/>
                  <a:gd name="T20" fmla="*/ 261 w 383"/>
                  <a:gd name="T21" fmla="*/ 1006 h 1160"/>
                  <a:gd name="T22" fmla="*/ 383 w 383"/>
                  <a:gd name="T23" fmla="*/ 1086 h 1160"/>
                  <a:gd name="T24" fmla="*/ 378 w 383"/>
                  <a:gd name="T25" fmla="*/ 1119 h 1160"/>
                  <a:gd name="T26" fmla="*/ 290 w 383"/>
                  <a:gd name="T27" fmla="*/ 1160 h 1160"/>
                  <a:gd name="T28" fmla="*/ 256 w 383"/>
                  <a:gd name="T29" fmla="*/ 1142 h 1160"/>
                  <a:gd name="T30" fmla="*/ 191 w 383"/>
                  <a:gd name="T31" fmla="*/ 1057 h 1160"/>
                  <a:gd name="T32" fmla="*/ 116 w 383"/>
                  <a:gd name="T33" fmla="*/ 1016 h 1160"/>
                  <a:gd name="T34" fmla="*/ 34 w 383"/>
                  <a:gd name="T35" fmla="*/ 988 h 1160"/>
                  <a:gd name="T36" fmla="*/ 29 w 383"/>
                  <a:gd name="T37" fmla="*/ 948 h 1160"/>
                  <a:gd name="T38" fmla="*/ 52 w 383"/>
                  <a:gd name="T39" fmla="*/ 868 h 1160"/>
                  <a:gd name="T40" fmla="*/ 116 w 383"/>
                  <a:gd name="T41" fmla="*/ 743 h 1160"/>
                  <a:gd name="T42" fmla="*/ 156 w 383"/>
                  <a:gd name="T43" fmla="*/ 594 h 1160"/>
                  <a:gd name="T44" fmla="*/ 156 w 383"/>
                  <a:gd name="T45" fmla="*/ 423 h 1160"/>
                  <a:gd name="T46" fmla="*/ 122 w 383"/>
                  <a:gd name="T47" fmla="*/ 274 h 1160"/>
                  <a:gd name="T48" fmla="*/ 47 w 383"/>
                  <a:gd name="T49" fmla="*/ 136 h 1160"/>
                  <a:gd name="T50" fmla="*/ 12 w 383"/>
                  <a:gd name="T51" fmla="*/ 63 h 1160"/>
                  <a:gd name="T52" fmla="*/ 0 w 383"/>
                  <a:gd name="T53" fmla="*/ 0 h 116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383"/>
                  <a:gd name="T82" fmla="*/ 0 h 1160"/>
                  <a:gd name="T83" fmla="*/ 383 w 383"/>
                  <a:gd name="T84" fmla="*/ 1160 h 1160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383" h="1160">
                    <a:moveTo>
                      <a:pt x="0" y="0"/>
                    </a:moveTo>
                    <a:lnTo>
                      <a:pt x="99" y="17"/>
                    </a:lnTo>
                    <a:lnTo>
                      <a:pt x="151" y="103"/>
                    </a:lnTo>
                    <a:lnTo>
                      <a:pt x="203" y="257"/>
                    </a:lnTo>
                    <a:lnTo>
                      <a:pt x="226" y="451"/>
                    </a:lnTo>
                    <a:lnTo>
                      <a:pt x="226" y="560"/>
                    </a:lnTo>
                    <a:lnTo>
                      <a:pt x="191" y="696"/>
                    </a:lnTo>
                    <a:lnTo>
                      <a:pt x="134" y="885"/>
                    </a:lnTo>
                    <a:lnTo>
                      <a:pt x="122" y="937"/>
                    </a:lnTo>
                    <a:lnTo>
                      <a:pt x="139" y="965"/>
                    </a:lnTo>
                    <a:lnTo>
                      <a:pt x="261" y="1006"/>
                    </a:lnTo>
                    <a:lnTo>
                      <a:pt x="383" y="1086"/>
                    </a:lnTo>
                    <a:lnTo>
                      <a:pt x="378" y="1119"/>
                    </a:lnTo>
                    <a:lnTo>
                      <a:pt x="290" y="1160"/>
                    </a:lnTo>
                    <a:lnTo>
                      <a:pt x="256" y="1142"/>
                    </a:lnTo>
                    <a:lnTo>
                      <a:pt x="191" y="1057"/>
                    </a:lnTo>
                    <a:lnTo>
                      <a:pt x="116" y="1016"/>
                    </a:lnTo>
                    <a:lnTo>
                      <a:pt x="34" y="988"/>
                    </a:lnTo>
                    <a:lnTo>
                      <a:pt x="29" y="948"/>
                    </a:lnTo>
                    <a:lnTo>
                      <a:pt x="52" y="868"/>
                    </a:lnTo>
                    <a:lnTo>
                      <a:pt x="116" y="743"/>
                    </a:lnTo>
                    <a:lnTo>
                      <a:pt x="156" y="594"/>
                    </a:lnTo>
                    <a:lnTo>
                      <a:pt x="156" y="423"/>
                    </a:lnTo>
                    <a:lnTo>
                      <a:pt x="122" y="274"/>
                    </a:lnTo>
                    <a:lnTo>
                      <a:pt x="47" y="136"/>
                    </a:lnTo>
                    <a:lnTo>
                      <a:pt x="12" y="6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6" name="Freeform 33">
                <a:extLst>
                  <a:ext uri="{FF2B5EF4-FFF2-40B4-BE49-F238E27FC236}">
                    <a16:creationId xmlns:a16="http://schemas.microsoft.com/office/drawing/2014/main" id="{CE45CEC7-9AED-3049-5EF0-39FDB1BDE4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3" y="2919"/>
                <a:ext cx="461" cy="1027"/>
              </a:xfrm>
              <a:custGeom>
                <a:avLst/>
                <a:gdLst>
                  <a:gd name="T0" fmla="*/ 421 w 461"/>
                  <a:gd name="T1" fmla="*/ 0 h 1027"/>
                  <a:gd name="T2" fmla="*/ 449 w 461"/>
                  <a:gd name="T3" fmla="*/ 22 h 1027"/>
                  <a:gd name="T4" fmla="*/ 461 w 461"/>
                  <a:gd name="T5" fmla="*/ 91 h 1027"/>
                  <a:gd name="T6" fmla="*/ 439 w 461"/>
                  <a:gd name="T7" fmla="*/ 159 h 1027"/>
                  <a:gd name="T8" fmla="*/ 380 w 461"/>
                  <a:gd name="T9" fmla="*/ 245 h 1027"/>
                  <a:gd name="T10" fmla="*/ 315 w 461"/>
                  <a:gd name="T11" fmla="*/ 348 h 1027"/>
                  <a:gd name="T12" fmla="*/ 293 w 461"/>
                  <a:gd name="T13" fmla="*/ 462 h 1027"/>
                  <a:gd name="T14" fmla="*/ 310 w 461"/>
                  <a:gd name="T15" fmla="*/ 645 h 1027"/>
                  <a:gd name="T16" fmla="*/ 350 w 461"/>
                  <a:gd name="T17" fmla="*/ 868 h 1027"/>
                  <a:gd name="T18" fmla="*/ 380 w 461"/>
                  <a:gd name="T19" fmla="*/ 959 h 1027"/>
                  <a:gd name="T20" fmla="*/ 368 w 461"/>
                  <a:gd name="T21" fmla="*/ 987 h 1027"/>
                  <a:gd name="T22" fmla="*/ 298 w 461"/>
                  <a:gd name="T23" fmla="*/ 992 h 1027"/>
                  <a:gd name="T24" fmla="*/ 211 w 461"/>
                  <a:gd name="T25" fmla="*/ 969 h 1027"/>
                  <a:gd name="T26" fmla="*/ 134 w 461"/>
                  <a:gd name="T27" fmla="*/ 1004 h 1027"/>
                  <a:gd name="T28" fmla="*/ 87 w 461"/>
                  <a:gd name="T29" fmla="*/ 1027 h 1027"/>
                  <a:gd name="T30" fmla="*/ 53 w 461"/>
                  <a:gd name="T31" fmla="*/ 1022 h 1027"/>
                  <a:gd name="T32" fmla="*/ 0 w 461"/>
                  <a:gd name="T33" fmla="*/ 959 h 1027"/>
                  <a:gd name="T34" fmla="*/ 53 w 461"/>
                  <a:gd name="T35" fmla="*/ 936 h 1027"/>
                  <a:gd name="T36" fmla="*/ 187 w 461"/>
                  <a:gd name="T37" fmla="*/ 908 h 1027"/>
                  <a:gd name="T38" fmla="*/ 263 w 461"/>
                  <a:gd name="T39" fmla="*/ 936 h 1027"/>
                  <a:gd name="T40" fmla="*/ 315 w 461"/>
                  <a:gd name="T41" fmla="*/ 936 h 1027"/>
                  <a:gd name="T42" fmla="*/ 310 w 461"/>
                  <a:gd name="T43" fmla="*/ 890 h 1027"/>
                  <a:gd name="T44" fmla="*/ 258 w 461"/>
                  <a:gd name="T45" fmla="*/ 616 h 1027"/>
                  <a:gd name="T46" fmla="*/ 222 w 461"/>
                  <a:gd name="T47" fmla="*/ 456 h 1027"/>
                  <a:gd name="T48" fmla="*/ 228 w 461"/>
                  <a:gd name="T49" fmla="*/ 376 h 1027"/>
                  <a:gd name="T50" fmla="*/ 280 w 461"/>
                  <a:gd name="T51" fmla="*/ 227 h 1027"/>
                  <a:gd name="T52" fmla="*/ 333 w 461"/>
                  <a:gd name="T53" fmla="*/ 91 h 1027"/>
                  <a:gd name="T54" fmla="*/ 421 w 461"/>
                  <a:gd name="T55" fmla="*/ 0 h 1027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461"/>
                  <a:gd name="T85" fmla="*/ 0 h 1027"/>
                  <a:gd name="T86" fmla="*/ 461 w 461"/>
                  <a:gd name="T87" fmla="*/ 1027 h 1027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461" h="1027">
                    <a:moveTo>
                      <a:pt x="421" y="0"/>
                    </a:moveTo>
                    <a:lnTo>
                      <a:pt x="449" y="22"/>
                    </a:lnTo>
                    <a:lnTo>
                      <a:pt x="461" y="91"/>
                    </a:lnTo>
                    <a:lnTo>
                      <a:pt x="439" y="159"/>
                    </a:lnTo>
                    <a:lnTo>
                      <a:pt x="380" y="245"/>
                    </a:lnTo>
                    <a:lnTo>
                      <a:pt x="315" y="348"/>
                    </a:lnTo>
                    <a:lnTo>
                      <a:pt x="293" y="462"/>
                    </a:lnTo>
                    <a:lnTo>
                      <a:pt x="310" y="645"/>
                    </a:lnTo>
                    <a:lnTo>
                      <a:pt x="350" y="868"/>
                    </a:lnTo>
                    <a:lnTo>
                      <a:pt x="380" y="959"/>
                    </a:lnTo>
                    <a:lnTo>
                      <a:pt x="368" y="987"/>
                    </a:lnTo>
                    <a:lnTo>
                      <a:pt x="298" y="992"/>
                    </a:lnTo>
                    <a:lnTo>
                      <a:pt x="211" y="969"/>
                    </a:lnTo>
                    <a:lnTo>
                      <a:pt x="134" y="1004"/>
                    </a:lnTo>
                    <a:lnTo>
                      <a:pt x="87" y="1027"/>
                    </a:lnTo>
                    <a:lnTo>
                      <a:pt x="53" y="1022"/>
                    </a:lnTo>
                    <a:lnTo>
                      <a:pt x="0" y="959"/>
                    </a:lnTo>
                    <a:lnTo>
                      <a:pt x="53" y="936"/>
                    </a:lnTo>
                    <a:lnTo>
                      <a:pt x="187" y="908"/>
                    </a:lnTo>
                    <a:lnTo>
                      <a:pt x="263" y="936"/>
                    </a:lnTo>
                    <a:lnTo>
                      <a:pt x="315" y="936"/>
                    </a:lnTo>
                    <a:lnTo>
                      <a:pt x="310" y="890"/>
                    </a:lnTo>
                    <a:lnTo>
                      <a:pt x="258" y="616"/>
                    </a:lnTo>
                    <a:lnTo>
                      <a:pt x="222" y="456"/>
                    </a:lnTo>
                    <a:lnTo>
                      <a:pt x="228" y="376"/>
                    </a:lnTo>
                    <a:lnTo>
                      <a:pt x="280" y="227"/>
                    </a:lnTo>
                    <a:lnTo>
                      <a:pt x="333" y="91"/>
                    </a:lnTo>
                    <a:lnTo>
                      <a:pt x="42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p:grpSp>
        <p:sp>
          <p:nvSpPr>
            <p:cNvPr id="4" name="Freeform 34">
              <a:extLst>
                <a:ext uri="{FF2B5EF4-FFF2-40B4-BE49-F238E27FC236}">
                  <a16:creationId xmlns:a16="http://schemas.microsoft.com/office/drawing/2014/main" id="{C823BB00-314D-0108-1DD2-97BF743A8C4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" y="1540"/>
              <a:ext cx="827" cy="563"/>
            </a:xfrm>
            <a:custGeom>
              <a:avLst/>
              <a:gdLst>
                <a:gd name="T0" fmla="*/ 0 w 827"/>
                <a:gd name="T1" fmla="*/ 139 h 563"/>
                <a:gd name="T2" fmla="*/ 108 w 827"/>
                <a:gd name="T3" fmla="*/ 18 h 563"/>
                <a:gd name="T4" fmla="*/ 160 w 827"/>
                <a:gd name="T5" fmla="*/ 75 h 563"/>
                <a:gd name="T6" fmla="*/ 213 w 827"/>
                <a:gd name="T7" fmla="*/ 110 h 563"/>
                <a:gd name="T8" fmla="*/ 269 w 827"/>
                <a:gd name="T9" fmla="*/ 110 h 563"/>
                <a:gd name="T10" fmla="*/ 327 w 827"/>
                <a:gd name="T11" fmla="*/ 52 h 563"/>
                <a:gd name="T12" fmla="*/ 396 w 827"/>
                <a:gd name="T13" fmla="*/ 5 h 563"/>
                <a:gd name="T14" fmla="*/ 477 w 827"/>
                <a:gd name="T15" fmla="*/ 0 h 563"/>
                <a:gd name="T16" fmla="*/ 563 w 827"/>
                <a:gd name="T17" fmla="*/ 35 h 563"/>
                <a:gd name="T18" fmla="*/ 620 w 827"/>
                <a:gd name="T19" fmla="*/ 87 h 563"/>
                <a:gd name="T20" fmla="*/ 648 w 827"/>
                <a:gd name="T21" fmla="*/ 157 h 563"/>
                <a:gd name="T22" fmla="*/ 654 w 827"/>
                <a:gd name="T23" fmla="*/ 249 h 563"/>
                <a:gd name="T24" fmla="*/ 671 w 827"/>
                <a:gd name="T25" fmla="*/ 331 h 563"/>
                <a:gd name="T26" fmla="*/ 718 w 827"/>
                <a:gd name="T27" fmla="*/ 371 h 563"/>
                <a:gd name="T28" fmla="*/ 774 w 827"/>
                <a:gd name="T29" fmla="*/ 389 h 563"/>
                <a:gd name="T30" fmla="*/ 827 w 827"/>
                <a:gd name="T31" fmla="*/ 401 h 563"/>
                <a:gd name="T32" fmla="*/ 786 w 827"/>
                <a:gd name="T33" fmla="*/ 563 h 563"/>
                <a:gd name="T34" fmla="*/ 654 w 827"/>
                <a:gd name="T35" fmla="*/ 540 h 563"/>
                <a:gd name="T36" fmla="*/ 517 w 827"/>
                <a:gd name="T37" fmla="*/ 493 h 563"/>
                <a:gd name="T38" fmla="*/ 407 w 827"/>
                <a:gd name="T39" fmla="*/ 441 h 563"/>
                <a:gd name="T40" fmla="*/ 286 w 827"/>
                <a:gd name="T41" fmla="*/ 389 h 563"/>
                <a:gd name="T42" fmla="*/ 160 w 827"/>
                <a:gd name="T43" fmla="*/ 331 h 563"/>
                <a:gd name="T44" fmla="*/ 57 w 827"/>
                <a:gd name="T45" fmla="*/ 209 h 563"/>
                <a:gd name="T46" fmla="*/ 0 w 827"/>
                <a:gd name="T47" fmla="*/ 139 h 56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827"/>
                <a:gd name="T73" fmla="*/ 0 h 563"/>
                <a:gd name="T74" fmla="*/ 827 w 827"/>
                <a:gd name="T75" fmla="*/ 563 h 56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827" h="563">
                  <a:moveTo>
                    <a:pt x="0" y="139"/>
                  </a:moveTo>
                  <a:lnTo>
                    <a:pt x="108" y="18"/>
                  </a:lnTo>
                  <a:lnTo>
                    <a:pt x="160" y="75"/>
                  </a:lnTo>
                  <a:lnTo>
                    <a:pt x="213" y="110"/>
                  </a:lnTo>
                  <a:lnTo>
                    <a:pt x="269" y="110"/>
                  </a:lnTo>
                  <a:lnTo>
                    <a:pt x="327" y="52"/>
                  </a:lnTo>
                  <a:lnTo>
                    <a:pt x="396" y="5"/>
                  </a:lnTo>
                  <a:lnTo>
                    <a:pt x="477" y="0"/>
                  </a:lnTo>
                  <a:lnTo>
                    <a:pt x="563" y="35"/>
                  </a:lnTo>
                  <a:lnTo>
                    <a:pt x="620" y="87"/>
                  </a:lnTo>
                  <a:lnTo>
                    <a:pt x="648" y="157"/>
                  </a:lnTo>
                  <a:lnTo>
                    <a:pt x="654" y="249"/>
                  </a:lnTo>
                  <a:lnTo>
                    <a:pt x="671" y="331"/>
                  </a:lnTo>
                  <a:lnTo>
                    <a:pt x="718" y="371"/>
                  </a:lnTo>
                  <a:lnTo>
                    <a:pt x="774" y="389"/>
                  </a:lnTo>
                  <a:lnTo>
                    <a:pt x="827" y="401"/>
                  </a:lnTo>
                  <a:lnTo>
                    <a:pt x="786" y="563"/>
                  </a:lnTo>
                  <a:lnTo>
                    <a:pt x="654" y="540"/>
                  </a:lnTo>
                  <a:lnTo>
                    <a:pt x="517" y="493"/>
                  </a:lnTo>
                  <a:lnTo>
                    <a:pt x="407" y="441"/>
                  </a:lnTo>
                  <a:lnTo>
                    <a:pt x="286" y="389"/>
                  </a:lnTo>
                  <a:lnTo>
                    <a:pt x="160" y="331"/>
                  </a:lnTo>
                  <a:lnTo>
                    <a:pt x="57" y="209"/>
                  </a:lnTo>
                  <a:lnTo>
                    <a:pt x="0" y="139"/>
                  </a:lnTo>
                  <a:close/>
                </a:path>
              </a:pathLst>
            </a:custGeom>
            <a:solidFill>
              <a:srgbClr val="063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Freeform 35">
              <a:extLst>
                <a:ext uri="{FF2B5EF4-FFF2-40B4-BE49-F238E27FC236}">
                  <a16:creationId xmlns:a16="http://schemas.microsoft.com/office/drawing/2014/main" id="{770350DC-C9B6-0851-7AC7-0E100149493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4" y="1513"/>
              <a:ext cx="856" cy="606"/>
            </a:xfrm>
            <a:custGeom>
              <a:avLst/>
              <a:gdLst>
                <a:gd name="T0" fmla="*/ 75 w 856"/>
                <a:gd name="T1" fmla="*/ 266 h 606"/>
                <a:gd name="T2" fmla="*/ 172 w 856"/>
                <a:gd name="T3" fmla="*/ 363 h 606"/>
                <a:gd name="T4" fmla="*/ 304 w 856"/>
                <a:gd name="T5" fmla="*/ 428 h 606"/>
                <a:gd name="T6" fmla="*/ 489 w 856"/>
                <a:gd name="T7" fmla="*/ 513 h 606"/>
                <a:gd name="T8" fmla="*/ 615 w 856"/>
                <a:gd name="T9" fmla="*/ 566 h 606"/>
                <a:gd name="T10" fmla="*/ 816 w 856"/>
                <a:gd name="T11" fmla="*/ 606 h 606"/>
                <a:gd name="T12" fmla="*/ 856 w 856"/>
                <a:gd name="T13" fmla="*/ 393 h 606"/>
                <a:gd name="T14" fmla="*/ 804 w 856"/>
                <a:gd name="T15" fmla="*/ 393 h 606"/>
                <a:gd name="T16" fmla="*/ 753 w 856"/>
                <a:gd name="T17" fmla="*/ 363 h 606"/>
                <a:gd name="T18" fmla="*/ 695 w 856"/>
                <a:gd name="T19" fmla="*/ 323 h 606"/>
                <a:gd name="T20" fmla="*/ 695 w 856"/>
                <a:gd name="T21" fmla="*/ 243 h 606"/>
                <a:gd name="T22" fmla="*/ 660 w 856"/>
                <a:gd name="T23" fmla="*/ 116 h 606"/>
                <a:gd name="T24" fmla="*/ 597 w 856"/>
                <a:gd name="T25" fmla="*/ 46 h 606"/>
                <a:gd name="T26" fmla="*/ 505 w 856"/>
                <a:gd name="T27" fmla="*/ 0 h 606"/>
                <a:gd name="T28" fmla="*/ 391 w 856"/>
                <a:gd name="T29" fmla="*/ 12 h 606"/>
                <a:gd name="T30" fmla="*/ 321 w 856"/>
                <a:gd name="T31" fmla="*/ 53 h 606"/>
                <a:gd name="T32" fmla="*/ 286 w 856"/>
                <a:gd name="T33" fmla="*/ 98 h 606"/>
                <a:gd name="T34" fmla="*/ 253 w 856"/>
                <a:gd name="T35" fmla="*/ 121 h 606"/>
                <a:gd name="T36" fmla="*/ 218 w 856"/>
                <a:gd name="T37" fmla="*/ 116 h 606"/>
                <a:gd name="T38" fmla="*/ 166 w 856"/>
                <a:gd name="T39" fmla="*/ 63 h 606"/>
                <a:gd name="T40" fmla="*/ 132 w 856"/>
                <a:gd name="T41" fmla="*/ 0 h 606"/>
                <a:gd name="T42" fmla="*/ 103 w 856"/>
                <a:gd name="T43" fmla="*/ 30 h 606"/>
                <a:gd name="T44" fmla="*/ 0 w 856"/>
                <a:gd name="T45" fmla="*/ 150 h 606"/>
                <a:gd name="T46" fmla="*/ 5 w 856"/>
                <a:gd name="T47" fmla="*/ 178 h 606"/>
                <a:gd name="T48" fmla="*/ 17 w 856"/>
                <a:gd name="T49" fmla="*/ 191 h 606"/>
                <a:gd name="T50" fmla="*/ 120 w 856"/>
                <a:gd name="T51" fmla="*/ 81 h 606"/>
                <a:gd name="T52" fmla="*/ 172 w 856"/>
                <a:gd name="T53" fmla="*/ 133 h 606"/>
                <a:gd name="T54" fmla="*/ 206 w 856"/>
                <a:gd name="T55" fmla="*/ 168 h 606"/>
                <a:gd name="T56" fmla="*/ 253 w 856"/>
                <a:gd name="T57" fmla="*/ 168 h 606"/>
                <a:gd name="T58" fmla="*/ 286 w 856"/>
                <a:gd name="T59" fmla="*/ 156 h 606"/>
                <a:gd name="T60" fmla="*/ 339 w 856"/>
                <a:gd name="T61" fmla="*/ 116 h 606"/>
                <a:gd name="T62" fmla="*/ 367 w 856"/>
                <a:gd name="T63" fmla="*/ 70 h 606"/>
                <a:gd name="T64" fmla="*/ 442 w 856"/>
                <a:gd name="T65" fmla="*/ 46 h 606"/>
                <a:gd name="T66" fmla="*/ 505 w 856"/>
                <a:gd name="T67" fmla="*/ 53 h 606"/>
                <a:gd name="T68" fmla="*/ 562 w 856"/>
                <a:gd name="T69" fmla="*/ 87 h 606"/>
                <a:gd name="T70" fmla="*/ 615 w 856"/>
                <a:gd name="T71" fmla="*/ 138 h 606"/>
                <a:gd name="T72" fmla="*/ 643 w 856"/>
                <a:gd name="T73" fmla="*/ 203 h 606"/>
                <a:gd name="T74" fmla="*/ 643 w 856"/>
                <a:gd name="T75" fmla="*/ 260 h 606"/>
                <a:gd name="T76" fmla="*/ 643 w 856"/>
                <a:gd name="T77" fmla="*/ 323 h 606"/>
                <a:gd name="T78" fmla="*/ 666 w 856"/>
                <a:gd name="T79" fmla="*/ 375 h 606"/>
                <a:gd name="T80" fmla="*/ 730 w 856"/>
                <a:gd name="T81" fmla="*/ 410 h 606"/>
                <a:gd name="T82" fmla="*/ 804 w 856"/>
                <a:gd name="T83" fmla="*/ 444 h 606"/>
                <a:gd name="T84" fmla="*/ 770 w 856"/>
                <a:gd name="T85" fmla="*/ 554 h 606"/>
                <a:gd name="T86" fmla="*/ 580 w 856"/>
                <a:gd name="T87" fmla="*/ 503 h 606"/>
                <a:gd name="T88" fmla="*/ 454 w 856"/>
                <a:gd name="T89" fmla="*/ 450 h 606"/>
                <a:gd name="T90" fmla="*/ 339 w 856"/>
                <a:gd name="T91" fmla="*/ 416 h 606"/>
                <a:gd name="T92" fmla="*/ 241 w 856"/>
                <a:gd name="T93" fmla="*/ 363 h 606"/>
                <a:gd name="T94" fmla="*/ 120 w 856"/>
                <a:gd name="T95" fmla="*/ 266 h 606"/>
                <a:gd name="T96" fmla="*/ 34 w 856"/>
                <a:gd name="T97" fmla="*/ 173 h 606"/>
                <a:gd name="T98" fmla="*/ 22 w 856"/>
                <a:gd name="T99" fmla="*/ 185 h 606"/>
                <a:gd name="T100" fmla="*/ 75 w 856"/>
                <a:gd name="T101" fmla="*/ 266 h 60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856"/>
                <a:gd name="T154" fmla="*/ 0 h 606"/>
                <a:gd name="T155" fmla="*/ 856 w 856"/>
                <a:gd name="T156" fmla="*/ 606 h 60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856" h="606">
                  <a:moveTo>
                    <a:pt x="75" y="266"/>
                  </a:moveTo>
                  <a:lnTo>
                    <a:pt x="172" y="363"/>
                  </a:lnTo>
                  <a:lnTo>
                    <a:pt x="304" y="428"/>
                  </a:lnTo>
                  <a:lnTo>
                    <a:pt x="489" y="513"/>
                  </a:lnTo>
                  <a:lnTo>
                    <a:pt x="615" y="566"/>
                  </a:lnTo>
                  <a:lnTo>
                    <a:pt x="816" y="606"/>
                  </a:lnTo>
                  <a:lnTo>
                    <a:pt x="856" y="393"/>
                  </a:lnTo>
                  <a:lnTo>
                    <a:pt x="804" y="393"/>
                  </a:lnTo>
                  <a:lnTo>
                    <a:pt x="753" y="363"/>
                  </a:lnTo>
                  <a:lnTo>
                    <a:pt x="695" y="323"/>
                  </a:lnTo>
                  <a:lnTo>
                    <a:pt x="695" y="243"/>
                  </a:lnTo>
                  <a:lnTo>
                    <a:pt x="660" y="116"/>
                  </a:lnTo>
                  <a:lnTo>
                    <a:pt x="597" y="46"/>
                  </a:lnTo>
                  <a:lnTo>
                    <a:pt x="505" y="0"/>
                  </a:lnTo>
                  <a:lnTo>
                    <a:pt x="391" y="12"/>
                  </a:lnTo>
                  <a:lnTo>
                    <a:pt x="321" y="53"/>
                  </a:lnTo>
                  <a:lnTo>
                    <a:pt x="286" y="98"/>
                  </a:lnTo>
                  <a:lnTo>
                    <a:pt x="253" y="121"/>
                  </a:lnTo>
                  <a:lnTo>
                    <a:pt x="218" y="116"/>
                  </a:lnTo>
                  <a:lnTo>
                    <a:pt x="166" y="63"/>
                  </a:lnTo>
                  <a:lnTo>
                    <a:pt x="132" y="0"/>
                  </a:lnTo>
                  <a:lnTo>
                    <a:pt x="103" y="30"/>
                  </a:lnTo>
                  <a:lnTo>
                    <a:pt x="0" y="150"/>
                  </a:lnTo>
                  <a:lnTo>
                    <a:pt x="5" y="178"/>
                  </a:lnTo>
                  <a:lnTo>
                    <a:pt x="17" y="191"/>
                  </a:lnTo>
                  <a:lnTo>
                    <a:pt x="120" y="81"/>
                  </a:lnTo>
                  <a:lnTo>
                    <a:pt x="172" y="133"/>
                  </a:lnTo>
                  <a:lnTo>
                    <a:pt x="206" y="168"/>
                  </a:lnTo>
                  <a:lnTo>
                    <a:pt x="253" y="168"/>
                  </a:lnTo>
                  <a:lnTo>
                    <a:pt x="286" y="156"/>
                  </a:lnTo>
                  <a:lnTo>
                    <a:pt x="339" y="116"/>
                  </a:lnTo>
                  <a:lnTo>
                    <a:pt x="367" y="70"/>
                  </a:lnTo>
                  <a:lnTo>
                    <a:pt x="442" y="46"/>
                  </a:lnTo>
                  <a:lnTo>
                    <a:pt x="505" y="53"/>
                  </a:lnTo>
                  <a:lnTo>
                    <a:pt x="562" y="87"/>
                  </a:lnTo>
                  <a:lnTo>
                    <a:pt x="615" y="138"/>
                  </a:lnTo>
                  <a:lnTo>
                    <a:pt x="643" y="203"/>
                  </a:lnTo>
                  <a:lnTo>
                    <a:pt x="643" y="260"/>
                  </a:lnTo>
                  <a:lnTo>
                    <a:pt x="643" y="323"/>
                  </a:lnTo>
                  <a:lnTo>
                    <a:pt x="666" y="375"/>
                  </a:lnTo>
                  <a:lnTo>
                    <a:pt x="730" y="410"/>
                  </a:lnTo>
                  <a:lnTo>
                    <a:pt x="804" y="444"/>
                  </a:lnTo>
                  <a:lnTo>
                    <a:pt x="770" y="554"/>
                  </a:lnTo>
                  <a:lnTo>
                    <a:pt x="580" y="503"/>
                  </a:lnTo>
                  <a:lnTo>
                    <a:pt x="454" y="450"/>
                  </a:lnTo>
                  <a:lnTo>
                    <a:pt x="339" y="416"/>
                  </a:lnTo>
                  <a:lnTo>
                    <a:pt x="241" y="363"/>
                  </a:lnTo>
                  <a:lnTo>
                    <a:pt x="120" y="266"/>
                  </a:lnTo>
                  <a:lnTo>
                    <a:pt x="34" y="173"/>
                  </a:lnTo>
                  <a:lnTo>
                    <a:pt x="22" y="185"/>
                  </a:lnTo>
                  <a:lnTo>
                    <a:pt x="75" y="26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6" name="Oval 36">
              <a:extLst>
                <a:ext uri="{FF2B5EF4-FFF2-40B4-BE49-F238E27FC236}">
                  <a16:creationId xmlns:a16="http://schemas.microsoft.com/office/drawing/2014/main" id="{E8B51D77-B935-5EAF-FAC2-AAF89AF748F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79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7" name="Oval 37">
              <a:extLst>
                <a:ext uri="{FF2B5EF4-FFF2-40B4-BE49-F238E27FC236}">
                  <a16:creationId xmlns:a16="http://schemas.microsoft.com/office/drawing/2014/main" id="{9CC9A82D-F547-A6EF-1403-D2E9CFF4A6E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810" y="1913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" name="Oval 38">
              <a:extLst>
                <a:ext uri="{FF2B5EF4-FFF2-40B4-BE49-F238E27FC236}">
                  <a16:creationId xmlns:a16="http://schemas.microsoft.com/office/drawing/2014/main" id="{D2341704-F485-769B-364A-3B0D118228D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74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9" name="Oval 39">
              <a:extLst>
                <a:ext uri="{FF2B5EF4-FFF2-40B4-BE49-F238E27FC236}">
                  <a16:creationId xmlns:a16="http://schemas.microsoft.com/office/drawing/2014/main" id="{292E0472-63F2-B39A-EF11-B8E7464D659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760" y="1913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40">
              <a:extLst>
                <a:ext uri="{FF2B5EF4-FFF2-40B4-BE49-F238E27FC236}">
                  <a16:creationId xmlns:a16="http://schemas.microsoft.com/office/drawing/2014/main" id="{50ABB59F-509A-E9FB-EC2F-4A8F8F2B04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7" y="2089"/>
              <a:ext cx="198" cy="8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lIns="274320" rIns="274320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7" name="Group 47">
            <a:extLst>
              <a:ext uri="{FF2B5EF4-FFF2-40B4-BE49-F238E27FC236}">
                <a16:creationId xmlns:a16="http://schemas.microsoft.com/office/drawing/2014/main" id="{ADDC6695-399E-AFF8-97A5-44526F08CD25}"/>
              </a:ext>
            </a:extLst>
          </p:cNvPr>
          <p:cNvGrpSpPr>
            <a:grpSpLocks/>
          </p:cNvGrpSpPr>
          <p:nvPr/>
        </p:nvGrpSpPr>
        <p:grpSpPr bwMode="auto">
          <a:xfrm>
            <a:off x="267320" y="2058559"/>
            <a:ext cx="556558" cy="857031"/>
            <a:chOff x="2593" y="768"/>
            <a:chExt cx="849" cy="1475"/>
          </a:xfrm>
        </p:grpSpPr>
        <p:sp>
          <p:nvSpPr>
            <p:cNvPr id="18" name="Freeform 48">
              <a:extLst>
                <a:ext uri="{FF2B5EF4-FFF2-40B4-BE49-F238E27FC236}">
                  <a16:creationId xmlns:a16="http://schemas.microsoft.com/office/drawing/2014/main" id="{DB6CEA1E-689A-29CA-0B52-0E76AE07E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5" y="1179"/>
              <a:ext cx="302" cy="308"/>
            </a:xfrm>
            <a:custGeom>
              <a:avLst/>
              <a:gdLst>
                <a:gd name="T0" fmla="*/ 220 w 302"/>
                <a:gd name="T1" fmla="*/ 225 h 308"/>
                <a:gd name="T2" fmla="*/ 220 w 302"/>
                <a:gd name="T3" fmla="*/ 197 h 308"/>
                <a:gd name="T4" fmla="*/ 216 w 302"/>
                <a:gd name="T5" fmla="*/ 159 h 308"/>
                <a:gd name="T6" fmla="*/ 208 w 302"/>
                <a:gd name="T7" fmla="*/ 135 h 308"/>
                <a:gd name="T8" fmla="*/ 198 w 302"/>
                <a:gd name="T9" fmla="*/ 116 h 308"/>
                <a:gd name="T10" fmla="*/ 181 w 302"/>
                <a:gd name="T11" fmla="*/ 93 h 308"/>
                <a:gd name="T12" fmla="*/ 193 w 302"/>
                <a:gd name="T13" fmla="*/ 80 h 308"/>
                <a:gd name="T14" fmla="*/ 199 w 302"/>
                <a:gd name="T15" fmla="*/ 60 h 308"/>
                <a:gd name="T16" fmla="*/ 196 w 302"/>
                <a:gd name="T17" fmla="*/ 38 h 308"/>
                <a:gd name="T18" fmla="*/ 184 w 302"/>
                <a:gd name="T19" fmla="*/ 18 h 308"/>
                <a:gd name="T20" fmla="*/ 163 w 302"/>
                <a:gd name="T21" fmla="*/ 5 h 308"/>
                <a:gd name="T22" fmla="*/ 142 w 302"/>
                <a:gd name="T23" fmla="*/ 0 h 308"/>
                <a:gd name="T24" fmla="*/ 136 w 302"/>
                <a:gd name="T25" fmla="*/ 9 h 308"/>
                <a:gd name="T26" fmla="*/ 148 w 302"/>
                <a:gd name="T27" fmla="*/ 15 h 308"/>
                <a:gd name="T28" fmla="*/ 160 w 302"/>
                <a:gd name="T29" fmla="*/ 23 h 308"/>
                <a:gd name="T30" fmla="*/ 172 w 302"/>
                <a:gd name="T31" fmla="*/ 39 h 308"/>
                <a:gd name="T32" fmla="*/ 171 w 302"/>
                <a:gd name="T33" fmla="*/ 57 h 308"/>
                <a:gd name="T34" fmla="*/ 157 w 302"/>
                <a:gd name="T35" fmla="*/ 71 h 308"/>
                <a:gd name="T36" fmla="*/ 151 w 302"/>
                <a:gd name="T37" fmla="*/ 74 h 308"/>
                <a:gd name="T38" fmla="*/ 117 w 302"/>
                <a:gd name="T39" fmla="*/ 71 h 308"/>
                <a:gd name="T40" fmla="*/ 93 w 302"/>
                <a:gd name="T41" fmla="*/ 74 h 308"/>
                <a:gd name="T42" fmla="*/ 69 w 302"/>
                <a:gd name="T43" fmla="*/ 84 h 308"/>
                <a:gd name="T44" fmla="*/ 64 w 302"/>
                <a:gd name="T45" fmla="*/ 87 h 308"/>
                <a:gd name="T46" fmla="*/ 45 w 302"/>
                <a:gd name="T47" fmla="*/ 75 h 308"/>
                <a:gd name="T48" fmla="*/ 28 w 302"/>
                <a:gd name="T49" fmla="*/ 59 h 308"/>
                <a:gd name="T50" fmla="*/ 25 w 302"/>
                <a:gd name="T51" fmla="*/ 48 h 308"/>
                <a:gd name="T52" fmla="*/ 30 w 302"/>
                <a:gd name="T53" fmla="*/ 36 h 308"/>
                <a:gd name="T54" fmla="*/ 43 w 302"/>
                <a:gd name="T55" fmla="*/ 29 h 308"/>
                <a:gd name="T56" fmla="*/ 48 w 302"/>
                <a:gd name="T57" fmla="*/ 20 h 308"/>
                <a:gd name="T58" fmla="*/ 40 w 302"/>
                <a:gd name="T59" fmla="*/ 15 h 308"/>
                <a:gd name="T60" fmla="*/ 25 w 302"/>
                <a:gd name="T61" fmla="*/ 18 h 308"/>
                <a:gd name="T62" fmla="*/ 6 w 302"/>
                <a:gd name="T63" fmla="*/ 36 h 308"/>
                <a:gd name="T64" fmla="*/ 0 w 302"/>
                <a:gd name="T65" fmla="*/ 56 h 308"/>
                <a:gd name="T66" fmla="*/ 6 w 302"/>
                <a:gd name="T67" fmla="*/ 74 h 308"/>
                <a:gd name="T68" fmla="*/ 22 w 302"/>
                <a:gd name="T69" fmla="*/ 93 h 308"/>
                <a:gd name="T70" fmla="*/ 40 w 302"/>
                <a:gd name="T71" fmla="*/ 107 h 308"/>
                <a:gd name="T72" fmla="*/ 25 w 302"/>
                <a:gd name="T73" fmla="*/ 140 h 308"/>
                <a:gd name="T74" fmla="*/ 22 w 302"/>
                <a:gd name="T75" fmla="*/ 171 h 308"/>
                <a:gd name="T76" fmla="*/ 24 w 302"/>
                <a:gd name="T77" fmla="*/ 204 h 308"/>
                <a:gd name="T78" fmla="*/ 27 w 302"/>
                <a:gd name="T79" fmla="*/ 233 h 308"/>
                <a:gd name="T80" fmla="*/ 39 w 302"/>
                <a:gd name="T81" fmla="*/ 258 h 308"/>
                <a:gd name="T82" fmla="*/ 55 w 302"/>
                <a:gd name="T83" fmla="*/ 278 h 308"/>
                <a:gd name="T84" fmla="*/ 79 w 302"/>
                <a:gd name="T85" fmla="*/ 293 h 308"/>
                <a:gd name="T86" fmla="*/ 99 w 302"/>
                <a:gd name="T87" fmla="*/ 303 h 308"/>
                <a:gd name="T88" fmla="*/ 124 w 302"/>
                <a:gd name="T89" fmla="*/ 308 h 308"/>
                <a:gd name="T90" fmla="*/ 148 w 302"/>
                <a:gd name="T91" fmla="*/ 308 h 308"/>
                <a:gd name="T92" fmla="*/ 172 w 302"/>
                <a:gd name="T93" fmla="*/ 305 h 308"/>
                <a:gd name="T94" fmla="*/ 196 w 302"/>
                <a:gd name="T95" fmla="*/ 297 h 308"/>
                <a:gd name="T96" fmla="*/ 208 w 302"/>
                <a:gd name="T97" fmla="*/ 284 h 308"/>
                <a:gd name="T98" fmla="*/ 220 w 302"/>
                <a:gd name="T99" fmla="*/ 266 h 308"/>
                <a:gd name="T100" fmla="*/ 253 w 302"/>
                <a:gd name="T101" fmla="*/ 278 h 308"/>
                <a:gd name="T102" fmla="*/ 273 w 302"/>
                <a:gd name="T103" fmla="*/ 288 h 308"/>
                <a:gd name="T104" fmla="*/ 288 w 302"/>
                <a:gd name="T105" fmla="*/ 290 h 308"/>
                <a:gd name="T106" fmla="*/ 298 w 302"/>
                <a:gd name="T107" fmla="*/ 281 h 308"/>
                <a:gd name="T108" fmla="*/ 302 w 302"/>
                <a:gd name="T109" fmla="*/ 269 h 308"/>
                <a:gd name="T110" fmla="*/ 294 w 302"/>
                <a:gd name="T111" fmla="*/ 254 h 308"/>
                <a:gd name="T112" fmla="*/ 270 w 302"/>
                <a:gd name="T113" fmla="*/ 243 h 308"/>
                <a:gd name="T114" fmla="*/ 238 w 302"/>
                <a:gd name="T115" fmla="*/ 236 h 308"/>
                <a:gd name="T116" fmla="*/ 220 w 302"/>
                <a:gd name="T117" fmla="*/ 225 h 30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02"/>
                <a:gd name="T178" fmla="*/ 0 h 308"/>
                <a:gd name="T179" fmla="*/ 302 w 302"/>
                <a:gd name="T180" fmla="*/ 308 h 308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02" h="308">
                  <a:moveTo>
                    <a:pt x="220" y="225"/>
                  </a:moveTo>
                  <a:lnTo>
                    <a:pt x="220" y="197"/>
                  </a:lnTo>
                  <a:lnTo>
                    <a:pt x="216" y="159"/>
                  </a:lnTo>
                  <a:lnTo>
                    <a:pt x="208" y="135"/>
                  </a:lnTo>
                  <a:lnTo>
                    <a:pt x="198" y="116"/>
                  </a:lnTo>
                  <a:lnTo>
                    <a:pt x="181" y="93"/>
                  </a:lnTo>
                  <a:lnTo>
                    <a:pt x="193" y="80"/>
                  </a:lnTo>
                  <a:lnTo>
                    <a:pt x="199" y="60"/>
                  </a:lnTo>
                  <a:lnTo>
                    <a:pt x="196" y="38"/>
                  </a:lnTo>
                  <a:lnTo>
                    <a:pt x="184" y="18"/>
                  </a:lnTo>
                  <a:lnTo>
                    <a:pt x="163" y="5"/>
                  </a:lnTo>
                  <a:lnTo>
                    <a:pt x="142" y="0"/>
                  </a:lnTo>
                  <a:lnTo>
                    <a:pt x="136" y="9"/>
                  </a:lnTo>
                  <a:lnTo>
                    <a:pt x="148" y="15"/>
                  </a:lnTo>
                  <a:lnTo>
                    <a:pt x="160" y="23"/>
                  </a:lnTo>
                  <a:lnTo>
                    <a:pt x="172" y="39"/>
                  </a:lnTo>
                  <a:lnTo>
                    <a:pt x="171" y="57"/>
                  </a:lnTo>
                  <a:lnTo>
                    <a:pt x="157" y="71"/>
                  </a:lnTo>
                  <a:lnTo>
                    <a:pt x="151" y="74"/>
                  </a:lnTo>
                  <a:lnTo>
                    <a:pt x="117" y="71"/>
                  </a:lnTo>
                  <a:lnTo>
                    <a:pt x="93" y="74"/>
                  </a:lnTo>
                  <a:lnTo>
                    <a:pt x="69" y="84"/>
                  </a:lnTo>
                  <a:lnTo>
                    <a:pt x="64" y="87"/>
                  </a:lnTo>
                  <a:lnTo>
                    <a:pt x="45" y="75"/>
                  </a:lnTo>
                  <a:lnTo>
                    <a:pt x="28" y="59"/>
                  </a:lnTo>
                  <a:lnTo>
                    <a:pt x="25" y="48"/>
                  </a:lnTo>
                  <a:lnTo>
                    <a:pt x="30" y="36"/>
                  </a:lnTo>
                  <a:lnTo>
                    <a:pt x="43" y="29"/>
                  </a:lnTo>
                  <a:lnTo>
                    <a:pt x="48" y="20"/>
                  </a:lnTo>
                  <a:lnTo>
                    <a:pt x="40" y="15"/>
                  </a:lnTo>
                  <a:lnTo>
                    <a:pt x="25" y="18"/>
                  </a:lnTo>
                  <a:lnTo>
                    <a:pt x="6" y="36"/>
                  </a:lnTo>
                  <a:lnTo>
                    <a:pt x="0" y="56"/>
                  </a:lnTo>
                  <a:lnTo>
                    <a:pt x="6" y="74"/>
                  </a:lnTo>
                  <a:lnTo>
                    <a:pt x="22" y="93"/>
                  </a:lnTo>
                  <a:lnTo>
                    <a:pt x="40" y="107"/>
                  </a:lnTo>
                  <a:lnTo>
                    <a:pt x="25" y="140"/>
                  </a:lnTo>
                  <a:lnTo>
                    <a:pt x="22" y="171"/>
                  </a:lnTo>
                  <a:lnTo>
                    <a:pt x="24" y="204"/>
                  </a:lnTo>
                  <a:lnTo>
                    <a:pt x="27" y="233"/>
                  </a:lnTo>
                  <a:lnTo>
                    <a:pt x="39" y="258"/>
                  </a:lnTo>
                  <a:lnTo>
                    <a:pt x="55" y="278"/>
                  </a:lnTo>
                  <a:lnTo>
                    <a:pt x="79" y="293"/>
                  </a:lnTo>
                  <a:lnTo>
                    <a:pt x="99" y="303"/>
                  </a:lnTo>
                  <a:lnTo>
                    <a:pt x="124" y="308"/>
                  </a:lnTo>
                  <a:lnTo>
                    <a:pt x="148" y="308"/>
                  </a:lnTo>
                  <a:lnTo>
                    <a:pt x="172" y="305"/>
                  </a:lnTo>
                  <a:lnTo>
                    <a:pt x="196" y="297"/>
                  </a:lnTo>
                  <a:lnTo>
                    <a:pt x="208" y="284"/>
                  </a:lnTo>
                  <a:lnTo>
                    <a:pt x="220" y="266"/>
                  </a:lnTo>
                  <a:lnTo>
                    <a:pt x="253" y="278"/>
                  </a:lnTo>
                  <a:lnTo>
                    <a:pt x="273" y="288"/>
                  </a:lnTo>
                  <a:lnTo>
                    <a:pt x="288" y="290"/>
                  </a:lnTo>
                  <a:lnTo>
                    <a:pt x="298" y="281"/>
                  </a:lnTo>
                  <a:lnTo>
                    <a:pt x="302" y="269"/>
                  </a:lnTo>
                  <a:lnTo>
                    <a:pt x="294" y="254"/>
                  </a:lnTo>
                  <a:lnTo>
                    <a:pt x="270" y="243"/>
                  </a:lnTo>
                  <a:lnTo>
                    <a:pt x="238" y="236"/>
                  </a:lnTo>
                  <a:lnTo>
                    <a:pt x="220" y="22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9" name="Freeform 49">
              <a:extLst>
                <a:ext uri="{FF2B5EF4-FFF2-40B4-BE49-F238E27FC236}">
                  <a16:creationId xmlns:a16="http://schemas.microsoft.com/office/drawing/2014/main" id="{8F580A78-C55D-24A9-880B-C05A2A57184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5" y="1498"/>
              <a:ext cx="216" cy="346"/>
            </a:xfrm>
            <a:custGeom>
              <a:avLst/>
              <a:gdLst>
                <a:gd name="T0" fmla="*/ 45 w 216"/>
                <a:gd name="T1" fmla="*/ 18 h 346"/>
                <a:gd name="T2" fmla="*/ 57 w 216"/>
                <a:gd name="T3" fmla="*/ 8 h 346"/>
                <a:gd name="T4" fmla="*/ 78 w 216"/>
                <a:gd name="T5" fmla="*/ 0 h 346"/>
                <a:gd name="T6" fmla="*/ 99 w 216"/>
                <a:gd name="T7" fmla="*/ 2 h 346"/>
                <a:gd name="T8" fmla="*/ 117 w 216"/>
                <a:gd name="T9" fmla="*/ 5 h 346"/>
                <a:gd name="T10" fmla="*/ 140 w 216"/>
                <a:gd name="T11" fmla="*/ 12 h 346"/>
                <a:gd name="T12" fmla="*/ 158 w 216"/>
                <a:gd name="T13" fmla="*/ 28 h 346"/>
                <a:gd name="T14" fmla="*/ 174 w 216"/>
                <a:gd name="T15" fmla="*/ 44 h 346"/>
                <a:gd name="T16" fmla="*/ 191 w 216"/>
                <a:gd name="T17" fmla="*/ 73 h 346"/>
                <a:gd name="T18" fmla="*/ 203 w 216"/>
                <a:gd name="T19" fmla="*/ 104 h 346"/>
                <a:gd name="T20" fmla="*/ 210 w 216"/>
                <a:gd name="T21" fmla="*/ 139 h 346"/>
                <a:gd name="T22" fmla="*/ 215 w 216"/>
                <a:gd name="T23" fmla="*/ 173 h 346"/>
                <a:gd name="T24" fmla="*/ 216 w 216"/>
                <a:gd name="T25" fmla="*/ 211 h 346"/>
                <a:gd name="T26" fmla="*/ 210 w 216"/>
                <a:gd name="T27" fmla="*/ 245 h 346"/>
                <a:gd name="T28" fmla="*/ 206 w 216"/>
                <a:gd name="T29" fmla="*/ 271 h 346"/>
                <a:gd name="T30" fmla="*/ 195 w 216"/>
                <a:gd name="T31" fmla="*/ 299 h 346"/>
                <a:gd name="T32" fmla="*/ 176 w 216"/>
                <a:gd name="T33" fmla="*/ 320 h 346"/>
                <a:gd name="T34" fmla="*/ 150 w 216"/>
                <a:gd name="T35" fmla="*/ 337 h 346"/>
                <a:gd name="T36" fmla="*/ 114 w 216"/>
                <a:gd name="T37" fmla="*/ 344 h 346"/>
                <a:gd name="T38" fmla="*/ 78 w 216"/>
                <a:gd name="T39" fmla="*/ 346 h 346"/>
                <a:gd name="T40" fmla="*/ 50 w 216"/>
                <a:gd name="T41" fmla="*/ 340 h 346"/>
                <a:gd name="T42" fmla="*/ 24 w 216"/>
                <a:gd name="T43" fmla="*/ 325 h 346"/>
                <a:gd name="T44" fmla="*/ 9 w 216"/>
                <a:gd name="T45" fmla="*/ 302 h 346"/>
                <a:gd name="T46" fmla="*/ 0 w 216"/>
                <a:gd name="T47" fmla="*/ 268 h 346"/>
                <a:gd name="T48" fmla="*/ 3 w 216"/>
                <a:gd name="T49" fmla="*/ 236 h 346"/>
                <a:gd name="T50" fmla="*/ 17 w 216"/>
                <a:gd name="T51" fmla="*/ 211 h 346"/>
                <a:gd name="T52" fmla="*/ 30 w 216"/>
                <a:gd name="T53" fmla="*/ 193 h 346"/>
                <a:gd name="T54" fmla="*/ 42 w 216"/>
                <a:gd name="T55" fmla="*/ 175 h 346"/>
                <a:gd name="T56" fmla="*/ 47 w 216"/>
                <a:gd name="T57" fmla="*/ 155 h 346"/>
                <a:gd name="T58" fmla="*/ 45 w 216"/>
                <a:gd name="T59" fmla="*/ 134 h 346"/>
                <a:gd name="T60" fmla="*/ 38 w 216"/>
                <a:gd name="T61" fmla="*/ 109 h 346"/>
                <a:gd name="T62" fmla="*/ 32 w 216"/>
                <a:gd name="T63" fmla="*/ 85 h 346"/>
                <a:gd name="T64" fmla="*/ 30 w 216"/>
                <a:gd name="T65" fmla="*/ 59 h 346"/>
                <a:gd name="T66" fmla="*/ 35 w 216"/>
                <a:gd name="T67" fmla="*/ 34 h 346"/>
                <a:gd name="T68" fmla="*/ 45 w 216"/>
                <a:gd name="T69" fmla="*/ 18 h 34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16"/>
                <a:gd name="T106" fmla="*/ 0 h 346"/>
                <a:gd name="T107" fmla="*/ 216 w 216"/>
                <a:gd name="T108" fmla="*/ 346 h 34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16" h="346">
                  <a:moveTo>
                    <a:pt x="45" y="18"/>
                  </a:moveTo>
                  <a:lnTo>
                    <a:pt x="57" y="8"/>
                  </a:lnTo>
                  <a:lnTo>
                    <a:pt x="78" y="0"/>
                  </a:lnTo>
                  <a:lnTo>
                    <a:pt x="99" y="2"/>
                  </a:lnTo>
                  <a:lnTo>
                    <a:pt x="117" y="5"/>
                  </a:lnTo>
                  <a:lnTo>
                    <a:pt x="140" y="12"/>
                  </a:lnTo>
                  <a:lnTo>
                    <a:pt x="158" y="28"/>
                  </a:lnTo>
                  <a:lnTo>
                    <a:pt x="174" y="44"/>
                  </a:lnTo>
                  <a:lnTo>
                    <a:pt x="191" y="73"/>
                  </a:lnTo>
                  <a:lnTo>
                    <a:pt x="203" y="104"/>
                  </a:lnTo>
                  <a:lnTo>
                    <a:pt x="210" y="139"/>
                  </a:lnTo>
                  <a:lnTo>
                    <a:pt x="215" y="173"/>
                  </a:lnTo>
                  <a:lnTo>
                    <a:pt x="216" y="211"/>
                  </a:lnTo>
                  <a:lnTo>
                    <a:pt x="210" y="245"/>
                  </a:lnTo>
                  <a:lnTo>
                    <a:pt x="206" y="271"/>
                  </a:lnTo>
                  <a:lnTo>
                    <a:pt x="195" y="299"/>
                  </a:lnTo>
                  <a:lnTo>
                    <a:pt x="176" y="320"/>
                  </a:lnTo>
                  <a:lnTo>
                    <a:pt x="150" y="337"/>
                  </a:lnTo>
                  <a:lnTo>
                    <a:pt x="114" y="344"/>
                  </a:lnTo>
                  <a:lnTo>
                    <a:pt x="78" y="346"/>
                  </a:lnTo>
                  <a:lnTo>
                    <a:pt x="50" y="340"/>
                  </a:lnTo>
                  <a:lnTo>
                    <a:pt x="24" y="325"/>
                  </a:lnTo>
                  <a:lnTo>
                    <a:pt x="9" y="302"/>
                  </a:lnTo>
                  <a:lnTo>
                    <a:pt x="0" y="268"/>
                  </a:lnTo>
                  <a:lnTo>
                    <a:pt x="3" y="236"/>
                  </a:lnTo>
                  <a:lnTo>
                    <a:pt x="17" y="211"/>
                  </a:lnTo>
                  <a:lnTo>
                    <a:pt x="30" y="193"/>
                  </a:lnTo>
                  <a:lnTo>
                    <a:pt x="42" y="175"/>
                  </a:lnTo>
                  <a:lnTo>
                    <a:pt x="47" y="155"/>
                  </a:lnTo>
                  <a:lnTo>
                    <a:pt x="45" y="134"/>
                  </a:lnTo>
                  <a:lnTo>
                    <a:pt x="38" y="109"/>
                  </a:lnTo>
                  <a:lnTo>
                    <a:pt x="32" y="85"/>
                  </a:lnTo>
                  <a:lnTo>
                    <a:pt x="30" y="59"/>
                  </a:lnTo>
                  <a:lnTo>
                    <a:pt x="35" y="34"/>
                  </a:lnTo>
                  <a:lnTo>
                    <a:pt x="45" y="1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0" name="Freeform 50">
              <a:extLst>
                <a:ext uri="{FF2B5EF4-FFF2-40B4-BE49-F238E27FC236}">
                  <a16:creationId xmlns:a16="http://schemas.microsoft.com/office/drawing/2014/main" id="{287EF3F5-ACB2-A8B2-58D0-C0D33EC2D37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5" y="1515"/>
              <a:ext cx="321" cy="165"/>
            </a:xfrm>
            <a:custGeom>
              <a:avLst/>
              <a:gdLst>
                <a:gd name="T0" fmla="*/ 254 w 321"/>
                <a:gd name="T1" fmla="*/ 36 h 165"/>
                <a:gd name="T2" fmla="*/ 269 w 321"/>
                <a:gd name="T3" fmla="*/ 15 h 165"/>
                <a:gd name="T4" fmla="*/ 294 w 321"/>
                <a:gd name="T5" fmla="*/ 0 h 165"/>
                <a:gd name="T6" fmla="*/ 311 w 321"/>
                <a:gd name="T7" fmla="*/ 3 h 165"/>
                <a:gd name="T8" fmla="*/ 321 w 321"/>
                <a:gd name="T9" fmla="*/ 18 h 165"/>
                <a:gd name="T10" fmla="*/ 318 w 321"/>
                <a:gd name="T11" fmla="*/ 50 h 165"/>
                <a:gd name="T12" fmla="*/ 306 w 321"/>
                <a:gd name="T13" fmla="*/ 80 h 165"/>
                <a:gd name="T14" fmla="*/ 282 w 321"/>
                <a:gd name="T15" fmla="*/ 98 h 165"/>
                <a:gd name="T16" fmla="*/ 243 w 321"/>
                <a:gd name="T17" fmla="*/ 119 h 165"/>
                <a:gd name="T18" fmla="*/ 207 w 321"/>
                <a:gd name="T19" fmla="*/ 147 h 165"/>
                <a:gd name="T20" fmla="*/ 179 w 321"/>
                <a:gd name="T21" fmla="*/ 165 h 165"/>
                <a:gd name="T22" fmla="*/ 162 w 321"/>
                <a:gd name="T23" fmla="*/ 164 h 165"/>
                <a:gd name="T24" fmla="*/ 137 w 321"/>
                <a:gd name="T25" fmla="*/ 149 h 165"/>
                <a:gd name="T26" fmla="*/ 104 w 321"/>
                <a:gd name="T27" fmla="*/ 116 h 165"/>
                <a:gd name="T28" fmla="*/ 75 w 321"/>
                <a:gd name="T29" fmla="*/ 93 h 165"/>
                <a:gd name="T30" fmla="*/ 62 w 321"/>
                <a:gd name="T31" fmla="*/ 98 h 165"/>
                <a:gd name="T32" fmla="*/ 54 w 321"/>
                <a:gd name="T33" fmla="*/ 116 h 165"/>
                <a:gd name="T34" fmla="*/ 50 w 321"/>
                <a:gd name="T35" fmla="*/ 117 h 165"/>
                <a:gd name="T36" fmla="*/ 24 w 321"/>
                <a:gd name="T37" fmla="*/ 120 h 165"/>
                <a:gd name="T38" fmla="*/ 9 w 321"/>
                <a:gd name="T39" fmla="*/ 107 h 165"/>
                <a:gd name="T40" fmla="*/ 2 w 321"/>
                <a:gd name="T41" fmla="*/ 75 h 165"/>
                <a:gd name="T42" fmla="*/ 0 w 321"/>
                <a:gd name="T43" fmla="*/ 30 h 165"/>
                <a:gd name="T44" fmla="*/ 18 w 321"/>
                <a:gd name="T45" fmla="*/ 9 h 165"/>
                <a:gd name="T46" fmla="*/ 45 w 321"/>
                <a:gd name="T47" fmla="*/ 9 h 165"/>
                <a:gd name="T48" fmla="*/ 69 w 321"/>
                <a:gd name="T49" fmla="*/ 20 h 165"/>
                <a:gd name="T50" fmla="*/ 89 w 321"/>
                <a:gd name="T51" fmla="*/ 51 h 165"/>
                <a:gd name="T52" fmla="*/ 104 w 321"/>
                <a:gd name="T53" fmla="*/ 77 h 165"/>
                <a:gd name="T54" fmla="*/ 126 w 321"/>
                <a:gd name="T55" fmla="*/ 101 h 165"/>
                <a:gd name="T56" fmla="*/ 152 w 321"/>
                <a:gd name="T57" fmla="*/ 120 h 165"/>
                <a:gd name="T58" fmla="*/ 171 w 321"/>
                <a:gd name="T59" fmla="*/ 123 h 165"/>
                <a:gd name="T60" fmla="*/ 189 w 321"/>
                <a:gd name="T61" fmla="*/ 116 h 165"/>
                <a:gd name="T62" fmla="*/ 212 w 321"/>
                <a:gd name="T63" fmla="*/ 96 h 165"/>
                <a:gd name="T64" fmla="*/ 231 w 321"/>
                <a:gd name="T65" fmla="*/ 72 h 165"/>
                <a:gd name="T66" fmla="*/ 254 w 321"/>
                <a:gd name="T67" fmla="*/ 36 h 1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21"/>
                <a:gd name="T103" fmla="*/ 0 h 165"/>
                <a:gd name="T104" fmla="*/ 321 w 321"/>
                <a:gd name="T105" fmla="*/ 165 h 16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21" h="165">
                  <a:moveTo>
                    <a:pt x="254" y="36"/>
                  </a:moveTo>
                  <a:lnTo>
                    <a:pt x="269" y="15"/>
                  </a:lnTo>
                  <a:lnTo>
                    <a:pt x="294" y="0"/>
                  </a:lnTo>
                  <a:lnTo>
                    <a:pt x="311" y="3"/>
                  </a:lnTo>
                  <a:lnTo>
                    <a:pt x="321" y="18"/>
                  </a:lnTo>
                  <a:lnTo>
                    <a:pt x="318" y="50"/>
                  </a:lnTo>
                  <a:lnTo>
                    <a:pt x="306" y="80"/>
                  </a:lnTo>
                  <a:lnTo>
                    <a:pt x="282" y="98"/>
                  </a:lnTo>
                  <a:lnTo>
                    <a:pt x="243" y="119"/>
                  </a:lnTo>
                  <a:lnTo>
                    <a:pt x="207" y="147"/>
                  </a:lnTo>
                  <a:lnTo>
                    <a:pt x="179" y="165"/>
                  </a:lnTo>
                  <a:lnTo>
                    <a:pt x="162" y="164"/>
                  </a:lnTo>
                  <a:lnTo>
                    <a:pt x="137" y="149"/>
                  </a:lnTo>
                  <a:lnTo>
                    <a:pt x="104" y="116"/>
                  </a:lnTo>
                  <a:lnTo>
                    <a:pt x="75" y="93"/>
                  </a:lnTo>
                  <a:lnTo>
                    <a:pt x="62" y="98"/>
                  </a:lnTo>
                  <a:lnTo>
                    <a:pt x="54" y="116"/>
                  </a:lnTo>
                  <a:lnTo>
                    <a:pt x="50" y="117"/>
                  </a:lnTo>
                  <a:lnTo>
                    <a:pt x="24" y="120"/>
                  </a:lnTo>
                  <a:lnTo>
                    <a:pt x="9" y="107"/>
                  </a:lnTo>
                  <a:lnTo>
                    <a:pt x="2" y="75"/>
                  </a:lnTo>
                  <a:lnTo>
                    <a:pt x="0" y="30"/>
                  </a:lnTo>
                  <a:lnTo>
                    <a:pt x="18" y="9"/>
                  </a:lnTo>
                  <a:lnTo>
                    <a:pt x="45" y="9"/>
                  </a:lnTo>
                  <a:lnTo>
                    <a:pt x="69" y="20"/>
                  </a:lnTo>
                  <a:lnTo>
                    <a:pt x="89" y="51"/>
                  </a:lnTo>
                  <a:lnTo>
                    <a:pt x="104" y="77"/>
                  </a:lnTo>
                  <a:lnTo>
                    <a:pt x="126" y="101"/>
                  </a:lnTo>
                  <a:lnTo>
                    <a:pt x="152" y="120"/>
                  </a:lnTo>
                  <a:lnTo>
                    <a:pt x="171" y="123"/>
                  </a:lnTo>
                  <a:lnTo>
                    <a:pt x="189" y="116"/>
                  </a:lnTo>
                  <a:lnTo>
                    <a:pt x="212" y="96"/>
                  </a:lnTo>
                  <a:lnTo>
                    <a:pt x="231" y="72"/>
                  </a:lnTo>
                  <a:lnTo>
                    <a:pt x="254" y="36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1" name="Freeform 51">
              <a:extLst>
                <a:ext uri="{FF2B5EF4-FFF2-40B4-BE49-F238E27FC236}">
                  <a16:creationId xmlns:a16="http://schemas.microsoft.com/office/drawing/2014/main" id="{566E8913-CC56-00DD-F0E1-1F905BD47A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2" y="1530"/>
              <a:ext cx="240" cy="348"/>
            </a:xfrm>
            <a:custGeom>
              <a:avLst/>
              <a:gdLst>
                <a:gd name="T0" fmla="*/ 16 w 240"/>
                <a:gd name="T1" fmla="*/ 2 h 348"/>
                <a:gd name="T2" fmla="*/ 45 w 240"/>
                <a:gd name="T3" fmla="*/ 6 h 348"/>
                <a:gd name="T4" fmla="*/ 67 w 240"/>
                <a:gd name="T5" fmla="*/ 32 h 348"/>
                <a:gd name="T6" fmla="*/ 91 w 240"/>
                <a:gd name="T7" fmla="*/ 57 h 348"/>
                <a:gd name="T8" fmla="*/ 121 w 240"/>
                <a:gd name="T9" fmla="*/ 81 h 348"/>
                <a:gd name="T10" fmla="*/ 144 w 240"/>
                <a:gd name="T11" fmla="*/ 99 h 348"/>
                <a:gd name="T12" fmla="*/ 169 w 240"/>
                <a:gd name="T13" fmla="*/ 113 h 348"/>
                <a:gd name="T14" fmla="*/ 196 w 240"/>
                <a:gd name="T15" fmla="*/ 126 h 348"/>
                <a:gd name="T16" fmla="*/ 219 w 240"/>
                <a:gd name="T17" fmla="*/ 135 h 348"/>
                <a:gd name="T18" fmla="*/ 235 w 240"/>
                <a:gd name="T19" fmla="*/ 147 h 348"/>
                <a:gd name="T20" fmla="*/ 240 w 240"/>
                <a:gd name="T21" fmla="*/ 159 h 348"/>
                <a:gd name="T22" fmla="*/ 231 w 240"/>
                <a:gd name="T23" fmla="*/ 176 h 348"/>
                <a:gd name="T24" fmla="*/ 210 w 240"/>
                <a:gd name="T25" fmla="*/ 191 h 348"/>
                <a:gd name="T26" fmla="*/ 166 w 240"/>
                <a:gd name="T27" fmla="*/ 203 h 348"/>
                <a:gd name="T28" fmla="*/ 127 w 240"/>
                <a:gd name="T29" fmla="*/ 215 h 348"/>
                <a:gd name="T30" fmla="*/ 103 w 240"/>
                <a:gd name="T31" fmla="*/ 230 h 348"/>
                <a:gd name="T32" fmla="*/ 108 w 240"/>
                <a:gd name="T33" fmla="*/ 245 h 348"/>
                <a:gd name="T34" fmla="*/ 109 w 240"/>
                <a:gd name="T35" fmla="*/ 249 h 348"/>
                <a:gd name="T36" fmla="*/ 135 w 240"/>
                <a:gd name="T37" fmla="*/ 273 h 348"/>
                <a:gd name="T38" fmla="*/ 163 w 240"/>
                <a:gd name="T39" fmla="*/ 293 h 348"/>
                <a:gd name="T40" fmla="*/ 189 w 240"/>
                <a:gd name="T41" fmla="*/ 309 h 348"/>
                <a:gd name="T42" fmla="*/ 193 w 240"/>
                <a:gd name="T43" fmla="*/ 317 h 348"/>
                <a:gd name="T44" fmla="*/ 195 w 240"/>
                <a:gd name="T45" fmla="*/ 321 h 348"/>
                <a:gd name="T46" fmla="*/ 192 w 240"/>
                <a:gd name="T47" fmla="*/ 330 h 348"/>
                <a:gd name="T48" fmla="*/ 187 w 240"/>
                <a:gd name="T49" fmla="*/ 333 h 348"/>
                <a:gd name="T50" fmla="*/ 177 w 240"/>
                <a:gd name="T51" fmla="*/ 341 h 348"/>
                <a:gd name="T52" fmla="*/ 172 w 240"/>
                <a:gd name="T53" fmla="*/ 344 h 348"/>
                <a:gd name="T54" fmla="*/ 153 w 240"/>
                <a:gd name="T55" fmla="*/ 348 h 348"/>
                <a:gd name="T56" fmla="*/ 130 w 240"/>
                <a:gd name="T57" fmla="*/ 330 h 348"/>
                <a:gd name="T58" fmla="*/ 112 w 240"/>
                <a:gd name="T59" fmla="*/ 305 h 348"/>
                <a:gd name="T60" fmla="*/ 87 w 240"/>
                <a:gd name="T61" fmla="*/ 270 h 348"/>
                <a:gd name="T62" fmla="*/ 70 w 240"/>
                <a:gd name="T63" fmla="*/ 237 h 348"/>
                <a:gd name="T64" fmla="*/ 69 w 240"/>
                <a:gd name="T65" fmla="*/ 219 h 348"/>
                <a:gd name="T66" fmla="*/ 81 w 240"/>
                <a:gd name="T67" fmla="*/ 203 h 348"/>
                <a:gd name="T68" fmla="*/ 112 w 240"/>
                <a:gd name="T69" fmla="*/ 194 h 348"/>
                <a:gd name="T70" fmla="*/ 148 w 240"/>
                <a:gd name="T71" fmla="*/ 180 h 348"/>
                <a:gd name="T72" fmla="*/ 172 w 240"/>
                <a:gd name="T73" fmla="*/ 173 h 348"/>
                <a:gd name="T74" fmla="*/ 180 w 240"/>
                <a:gd name="T75" fmla="*/ 164 h 348"/>
                <a:gd name="T76" fmla="*/ 175 w 240"/>
                <a:gd name="T77" fmla="*/ 155 h 348"/>
                <a:gd name="T78" fmla="*/ 154 w 240"/>
                <a:gd name="T79" fmla="*/ 141 h 348"/>
                <a:gd name="T80" fmla="*/ 121 w 240"/>
                <a:gd name="T81" fmla="*/ 125 h 348"/>
                <a:gd name="T82" fmla="*/ 85 w 240"/>
                <a:gd name="T83" fmla="*/ 113 h 348"/>
                <a:gd name="T84" fmla="*/ 57 w 240"/>
                <a:gd name="T85" fmla="*/ 101 h 348"/>
                <a:gd name="T86" fmla="*/ 24 w 240"/>
                <a:gd name="T87" fmla="*/ 75 h 348"/>
                <a:gd name="T88" fmla="*/ 9 w 240"/>
                <a:gd name="T89" fmla="*/ 53 h 348"/>
                <a:gd name="T90" fmla="*/ 0 w 240"/>
                <a:gd name="T91" fmla="*/ 24 h 348"/>
                <a:gd name="T92" fmla="*/ 9 w 240"/>
                <a:gd name="T93" fmla="*/ 8 h 348"/>
                <a:gd name="T94" fmla="*/ 22 w 240"/>
                <a:gd name="T95" fmla="*/ 0 h 348"/>
                <a:gd name="T96" fmla="*/ 16 w 240"/>
                <a:gd name="T97" fmla="*/ 2 h 34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40"/>
                <a:gd name="T148" fmla="*/ 0 h 348"/>
                <a:gd name="T149" fmla="*/ 240 w 240"/>
                <a:gd name="T150" fmla="*/ 348 h 34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40" h="348">
                  <a:moveTo>
                    <a:pt x="16" y="2"/>
                  </a:moveTo>
                  <a:lnTo>
                    <a:pt x="45" y="6"/>
                  </a:lnTo>
                  <a:lnTo>
                    <a:pt x="67" y="32"/>
                  </a:lnTo>
                  <a:lnTo>
                    <a:pt x="91" y="57"/>
                  </a:lnTo>
                  <a:lnTo>
                    <a:pt x="121" y="81"/>
                  </a:lnTo>
                  <a:lnTo>
                    <a:pt x="144" y="99"/>
                  </a:lnTo>
                  <a:lnTo>
                    <a:pt x="169" y="113"/>
                  </a:lnTo>
                  <a:lnTo>
                    <a:pt x="196" y="126"/>
                  </a:lnTo>
                  <a:lnTo>
                    <a:pt x="219" y="135"/>
                  </a:lnTo>
                  <a:lnTo>
                    <a:pt x="235" y="147"/>
                  </a:lnTo>
                  <a:lnTo>
                    <a:pt x="240" y="159"/>
                  </a:lnTo>
                  <a:lnTo>
                    <a:pt x="231" y="176"/>
                  </a:lnTo>
                  <a:lnTo>
                    <a:pt x="210" y="191"/>
                  </a:lnTo>
                  <a:lnTo>
                    <a:pt x="166" y="203"/>
                  </a:lnTo>
                  <a:lnTo>
                    <a:pt x="127" y="215"/>
                  </a:lnTo>
                  <a:lnTo>
                    <a:pt x="103" y="230"/>
                  </a:lnTo>
                  <a:lnTo>
                    <a:pt x="108" y="245"/>
                  </a:lnTo>
                  <a:lnTo>
                    <a:pt x="109" y="249"/>
                  </a:lnTo>
                  <a:lnTo>
                    <a:pt x="135" y="273"/>
                  </a:lnTo>
                  <a:lnTo>
                    <a:pt x="163" y="293"/>
                  </a:lnTo>
                  <a:lnTo>
                    <a:pt x="189" y="309"/>
                  </a:lnTo>
                  <a:lnTo>
                    <a:pt x="193" y="317"/>
                  </a:lnTo>
                  <a:lnTo>
                    <a:pt x="195" y="321"/>
                  </a:lnTo>
                  <a:lnTo>
                    <a:pt x="192" y="330"/>
                  </a:lnTo>
                  <a:lnTo>
                    <a:pt x="187" y="333"/>
                  </a:lnTo>
                  <a:lnTo>
                    <a:pt x="177" y="341"/>
                  </a:lnTo>
                  <a:lnTo>
                    <a:pt x="172" y="344"/>
                  </a:lnTo>
                  <a:lnTo>
                    <a:pt x="153" y="348"/>
                  </a:lnTo>
                  <a:lnTo>
                    <a:pt x="130" y="330"/>
                  </a:lnTo>
                  <a:lnTo>
                    <a:pt x="112" y="305"/>
                  </a:lnTo>
                  <a:lnTo>
                    <a:pt x="87" y="270"/>
                  </a:lnTo>
                  <a:lnTo>
                    <a:pt x="70" y="237"/>
                  </a:lnTo>
                  <a:lnTo>
                    <a:pt x="69" y="219"/>
                  </a:lnTo>
                  <a:lnTo>
                    <a:pt x="81" y="203"/>
                  </a:lnTo>
                  <a:lnTo>
                    <a:pt x="112" y="194"/>
                  </a:lnTo>
                  <a:lnTo>
                    <a:pt x="148" y="180"/>
                  </a:lnTo>
                  <a:lnTo>
                    <a:pt x="172" y="173"/>
                  </a:lnTo>
                  <a:lnTo>
                    <a:pt x="180" y="164"/>
                  </a:lnTo>
                  <a:lnTo>
                    <a:pt x="175" y="155"/>
                  </a:lnTo>
                  <a:lnTo>
                    <a:pt x="154" y="141"/>
                  </a:lnTo>
                  <a:lnTo>
                    <a:pt x="121" y="125"/>
                  </a:lnTo>
                  <a:lnTo>
                    <a:pt x="85" y="113"/>
                  </a:lnTo>
                  <a:lnTo>
                    <a:pt x="57" y="101"/>
                  </a:lnTo>
                  <a:lnTo>
                    <a:pt x="24" y="75"/>
                  </a:lnTo>
                  <a:lnTo>
                    <a:pt x="9" y="53"/>
                  </a:lnTo>
                  <a:lnTo>
                    <a:pt x="0" y="24"/>
                  </a:lnTo>
                  <a:lnTo>
                    <a:pt x="9" y="8"/>
                  </a:lnTo>
                  <a:lnTo>
                    <a:pt x="22" y="0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2" name="Freeform 52">
              <a:extLst>
                <a:ext uri="{FF2B5EF4-FFF2-40B4-BE49-F238E27FC236}">
                  <a16:creationId xmlns:a16="http://schemas.microsoft.com/office/drawing/2014/main" id="{F3A490D6-27FD-F8FE-26CC-A89A491262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8" y="1775"/>
              <a:ext cx="187" cy="420"/>
            </a:xfrm>
            <a:custGeom>
              <a:avLst/>
              <a:gdLst>
                <a:gd name="T0" fmla="*/ 52 w 187"/>
                <a:gd name="T1" fmla="*/ 0 h 420"/>
                <a:gd name="T2" fmla="*/ 67 w 187"/>
                <a:gd name="T3" fmla="*/ 7 h 420"/>
                <a:gd name="T4" fmla="*/ 84 w 187"/>
                <a:gd name="T5" fmla="*/ 21 h 420"/>
                <a:gd name="T6" fmla="*/ 91 w 187"/>
                <a:gd name="T7" fmla="*/ 39 h 420"/>
                <a:gd name="T8" fmla="*/ 103 w 187"/>
                <a:gd name="T9" fmla="*/ 69 h 420"/>
                <a:gd name="T10" fmla="*/ 111 w 187"/>
                <a:gd name="T11" fmla="*/ 102 h 420"/>
                <a:gd name="T12" fmla="*/ 117 w 187"/>
                <a:gd name="T13" fmla="*/ 133 h 420"/>
                <a:gd name="T14" fmla="*/ 114 w 187"/>
                <a:gd name="T15" fmla="*/ 160 h 420"/>
                <a:gd name="T16" fmla="*/ 108 w 187"/>
                <a:gd name="T17" fmla="*/ 181 h 420"/>
                <a:gd name="T18" fmla="*/ 99 w 187"/>
                <a:gd name="T19" fmla="*/ 205 h 420"/>
                <a:gd name="T20" fmla="*/ 82 w 187"/>
                <a:gd name="T21" fmla="*/ 235 h 420"/>
                <a:gd name="T22" fmla="*/ 64 w 187"/>
                <a:gd name="T23" fmla="*/ 265 h 420"/>
                <a:gd name="T24" fmla="*/ 51 w 187"/>
                <a:gd name="T25" fmla="*/ 286 h 420"/>
                <a:gd name="T26" fmla="*/ 43 w 187"/>
                <a:gd name="T27" fmla="*/ 303 h 420"/>
                <a:gd name="T28" fmla="*/ 43 w 187"/>
                <a:gd name="T29" fmla="*/ 319 h 420"/>
                <a:gd name="T30" fmla="*/ 48 w 187"/>
                <a:gd name="T31" fmla="*/ 333 h 420"/>
                <a:gd name="T32" fmla="*/ 72 w 187"/>
                <a:gd name="T33" fmla="*/ 340 h 420"/>
                <a:gd name="T34" fmla="*/ 106 w 187"/>
                <a:gd name="T35" fmla="*/ 349 h 420"/>
                <a:gd name="T36" fmla="*/ 157 w 187"/>
                <a:gd name="T37" fmla="*/ 366 h 420"/>
                <a:gd name="T38" fmla="*/ 181 w 187"/>
                <a:gd name="T39" fmla="*/ 378 h 420"/>
                <a:gd name="T40" fmla="*/ 187 w 187"/>
                <a:gd name="T41" fmla="*/ 391 h 420"/>
                <a:gd name="T42" fmla="*/ 181 w 187"/>
                <a:gd name="T43" fmla="*/ 402 h 420"/>
                <a:gd name="T44" fmla="*/ 163 w 187"/>
                <a:gd name="T45" fmla="*/ 414 h 420"/>
                <a:gd name="T46" fmla="*/ 157 w 187"/>
                <a:gd name="T47" fmla="*/ 415 h 420"/>
                <a:gd name="T48" fmla="*/ 133 w 187"/>
                <a:gd name="T49" fmla="*/ 420 h 420"/>
                <a:gd name="T50" fmla="*/ 121 w 187"/>
                <a:gd name="T51" fmla="*/ 415 h 420"/>
                <a:gd name="T52" fmla="*/ 112 w 187"/>
                <a:gd name="T53" fmla="*/ 405 h 420"/>
                <a:gd name="T54" fmla="*/ 97 w 187"/>
                <a:gd name="T55" fmla="*/ 387 h 420"/>
                <a:gd name="T56" fmla="*/ 73 w 187"/>
                <a:gd name="T57" fmla="*/ 370 h 420"/>
                <a:gd name="T58" fmla="*/ 54 w 187"/>
                <a:gd name="T59" fmla="*/ 367 h 420"/>
                <a:gd name="T60" fmla="*/ 36 w 187"/>
                <a:gd name="T61" fmla="*/ 367 h 420"/>
                <a:gd name="T62" fmla="*/ 22 w 187"/>
                <a:gd name="T63" fmla="*/ 367 h 420"/>
                <a:gd name="T64" fmla="*/ 10 w 187"/>
                <a:gd name="T65" fmla="*/ 360 h 420"/>
                <a:gd name="T66" fmla="*/ 4 w 187"/>
                <a:gd name="T67" fmla="*/ 352 h 420"/>
                <a:gd name="T68" fmla="*/ 0 w 187"/>
                <a:gd name="T69" fmla="*/ 339 h 420"/>
                <a:gd name="T70" fmla="*/ 3 w 187"/>
                <a:gd name="T71" fmla="*/ 327 h 420"/>
                <a:gd name="T72" fmla="*/ 7 w 187"/>
                <a:gd name="T73" fmla="*/ 307 h 420"/>
                <a:gd name="T74" fmla="*/ 15 w 187"/>
                <a:gd name="T75" fmla="*/ 291 h 420"/>
                <a:gd name="T76" fmla="*/ 27 w 187"/>
                <a:gd name="T77" fmla="*/ 264 h 420"/>
                <a:gd name="T78" fmla="*/ 49 w 187"/>
                <a:gd name="T79" fmla="*/ 229 h 420"/>
                <a:gd name="T80" fmla="*/ 64 w 187"/>
                <a:gd name="T81" fmla="*/ 201 h 420"/>
                <a:gd name="T82" fmla="*/ 70 w 187"/>
                <a:gd name="T83" fmla="*/ 175 h 420"/>
                <a:gd name="T84" fmla="*/ 73 w 187"/>
                <a:gd name="T85" fmla="*/ 150 h 420"/>
                <a:gd name="T86" fmla="*/ 64 w 187"/>
                <a:gd name="T87" fmla="*/ 121 h 420"/>
                <a:gd name="T88" fmla="*/ 52 w 187"/>
                <a:gd name="T89" fmla="*/ 97 h 420"/>
                <a:gd name="T90" fmla="*/ 37 w 187"/>
                <a:gd name="T91" fmla="*/ 72 h 420"/>
                <a:gd name="T92" fmla="*/ 25 w 187"/>
                <a:gd name="T93" fmla="*/ 51 h 420"/>
                <a:gd name="T94" fmla="*/ 21 w 187"/>
                <a:gd name="T95" fmla="*/ 30 h 420"/>
                <a:gd name="T96" fmla="*/ 25 w 187"/>
                <a:gd name="T97" fmla="*/ 16 h 420"/>
                <a:gd name="T98" fmla="*/ 33 w 187"/>
                <a:gd name="T99" fmla="*/ 7 h 420"/>
                <a:gd name="T100" fmla="*/ 46 w 187"/>
                <a:gd name="T101" fmla="*/ 3 h 420"/>
                <a:gd name="T102" fmla="*/ 52 w 187"/>
                <a:gd name="T103" fmla="*/ 0 h 42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87"/>
                <a:gd name="T157" fmla="*/ 0 h 420"/>
                <a:gd name="T158" fmla="*/ 187 w 187"/>
                <a:gd name="T159" fmla="*/ 420 h 42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87" h="420">
                  <a:moveTo>
                    <a:pt x="52" y="0"/>
                  </a:moveTo>
                  <a:lnTo>
                    <a:pt x="67" y="7"/>
                  </a:lnTo>
                  <a:lnTo>
                    <a:pt x="84" y="21"/>
                  </a:lnTo>
                  <a:lnTo>
                    <a:pt x="91" y="39"/>
                  </a:lnTo>
                  <a:lnTo>
                    <a:pt x="103" y="69"/>
                  </a:lnTo>
                  <a:lnTo>
                    <a:pt x="111" y="102"/>
                  </a:lnTo>
                  <a:lnTo>
                    <a:pt x="117" y="133"/>
                  </a:lnTo>
                  <a:lnTo>
                    <a:pt x="114" y="160"/>
                  </a:lnTo>
                  <a:lnTo>
                    <a:pt x="108" y="181"/>
                  </a:lnTo>
                  <a:lnTo>
                    <a:pt x="99" y="205"/>
                  </a:lnTo>
                  <a:lnTo>
                    <a:pt x="82" y="235"/>
                  </a:lnTo>
                  <a:lnTo>
                    <a:pt x="64" y="265"/>
                  </a:lnTo>
                  <a:lnTo>
                    <a:pt x="51" y="286"/>
                  </a:lnTo>
                  <a:lnTo>
                    <a:pt x="43" y="303"/>
                  </a:lnTo>
                  <a:lnTo>
                    <a:pt x="43" y="319"/>
                  </a:lnTo>
                  <a:lnTo>
                    <a:pt x="48" y="333"/>
                  </a:lnTo>
                  <a:lnTo>
                    <a:pt x="72" y="340"/>
                  </a:lnTo>
                  <a:lnTo>
                    <a:pt x="106" y="349"/>
                  </a:lnTo>
                  <a:lnTo>
                    <a:pt x="157" y="366"/>
                  </a:lnTo>
                  <a:lnTo>
                    <a:pt x="181" y="378"/>
                  </a:lnTo>
                  <a:lnTo>
                    <a:pt x="187" y="391"/>
                  </a:lnTo>
                  <a:lnTo>
                    <a:pt x="181" y="402"/>
                  </a:lnTo>
                  <a:lnTo>
                    <a:pt x="163" y="414"/>
                  </a:lnTo>
                  <a:lnTo>
                    <a:pt x="157" y="415"/>
                  </a:lnTo>
                  <a:lnTo>
                    <a:pt x="133" y="420"/>
                  </a:lnTo>
                  <a:lnTo>
                    <a:pt x="121" y="415"/>
                  </a:lnTo>
                  <a:lnTo>
                    <a:pt x="112" y="405"/>
                  </a:lnTo>
                  <a:lnTo>
                    <a:pt x="97" y="387"/>
                  </a:lnTo>
                  <a:lnTo>
                    <a:pt x="73" y="370"/>
                  </a:lnTo>
                  <a:lnTo>
                    <a:pt x="54" y="367"/>
                  </a:lnTo>
                  <a:lnTo>
                    <a:pt x="36" y="367"/>
                  </a:lnTo>
                  <a:lnTo>
                    <a:pt x="22" y="367"/>
                  </a:lnTo>
                  <a:lnTo>
                    <a:pt x="10" y="360"/>
                  </a:lnTo>
                  <a:lnTo>
                    <a:pt x="4" y="352"/>
                  </a:lnTo>
                  <a:lnTo>
                    <a:pt x="0" y="339"/>
                  </a:lnTo>
                  <a:lnTo>
                    <a:pt x="3" y="327"/>
                  </a:lnTo>
                  <a:lnTo>
                    <a:pt x="7" y="307"/>
                  </a:lnTo>
                  <a:lnTo>
                    <a:pt x="15" y="291"/>
                  </a:lnTo>
                  <a:lnTo>
                    <a:pt x="27" y="264"/>
                  </a:lnTo>
                  <a:lnTo>
                    <a:pt x="49" y="229"/>
                  </a:lnTo>
                  <a:lnTo>
                    <a:pt x="64" y="201"/>
                  </a:lnTo>
                  <a:lnTo>
                    <a:pt x="70" y="175"/>
                  </a:lnTo>
                  <a:lnTo>
                    <a:pt x="73" y="150"/>
                  </a:lnTo>
                  <a:lnTo>
                    <a:pt x="64" y="121"/>
                  </a:lnTo>
                  <a:lnTo>
                    <a:pt x="52" y="97"/>
                  </a:lnTo>
                  <a:lnTo>
                    <a:pt x="37" y="72"/>
                  </a:lnTo>
                  <a:lnTo>
                    <a:pt x="25" y="51"/>
                  </a:lnTo>
                  <a:lnTo>
                    <a:pt x="21" y="30"/>
                  </a:lnTo>
                  <a:lnTo>
                    <a:pt x="25" y="16"/>
                  </a:lnTo>
                  <a:lnTo>
                    <a:pt x="33" y="7"/>
                  </a:lnTo>
                  <a:lnTo>
                    <a:pt x="46" y="3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3" name="Freeform 53">
              <a:extLst>
                <a:ext uri="{FF2B5EF4-FFF2-40B4-BE49-F238E27FC236}">
                  <a16:creationId xmlns:a16="http://schemas.microsoft.com/office/drawing/2014/main" id="{27206519-4DFC-A8F6-1181-252360C26E7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9" y="1773"/>
              <a:ext cx="165" cy="450"/>
            </a:xfrm>
            <a:custGeom>
              <a:avLst/>
              <a:gdLst>
                <a:gd name="T0" fmla="*/ 81 w 165"/>
                <a:gd name="T1" fmla="*/ 49 h 450"/>
                <a:gd name="T2" fmla="*/ 97 w 165"/>
                <a:gd name="T3" fmla="*/ 25 h 450"/>
                <a:gd name="T4" fmla="*/ 123 w 165"/>
                <a:gd name="T5" fmla="*/ 3 h 450"/>
                <a:gd name="T6" fmla="*/ 147 w 165"/>
                <a:gd name="T7" fmla="*/ 0 h 450"/>
                <a:gd name="T8" fmla="*/ 160 w 165"/>
                <a:gd name="T9" fmla="*/ 15 h 450"/>
                <a:gd name="T10" fmla="*/ 165 w 165"/>
                <a:gd name="T11" fmla="*/ 37 h 450"/>
                <a:gd name="T12" fmla="*/ 157 w 165"/>
                <a:gd name="T13" fmla="*/ 60 h 450"/>
                <a:gd name="T14" fmla="*/ 141 w 165"/>
                <a:gd name="T15" fmla="*/ 75 h 450"/>
                <a:gd name="T16" fmla="*/ 112 w 165"/>
                <a:gd name="T17" fmla="*/ 97 h 450"/>
                <a:gd name="T18" fmla="*/ 93 w 165"/>
                <a:gd name="T19" fmla="*/ 120 h 450"/>
                <a:gd name="T20" fmla="*/ 82 w 165"/>
                <a:gd name="T21" fmla="*/ 144 h 450"/>
                <a:gd name="T22" fmla="*/ 78 w 165"/>
                <a:gd name="T23" fmla="*/ 168 h 450"/>
                <a:gd name="T24" fmla="*/ 76 w 165"/>
                <a:gd name="T25" fmla="*/ 195 h 450"/>
                <a:gd name="T26" fmla="*/ 82 w 165"/>
                <a:gd name="T27" fmla="*/ 223 h 450"/>
                <a:gd name="T28" fmla="*/ 82 w 165"/>
                <a:gd name="T29" fmla="*/ 228 h 450"/>
                <a:gd name="T30" fmla="*/ 90 w 165"/>
                <a:gd name="T31" fmla="*/ 261 h 450"/>
                <a:gd name="T32" fmla="*/ 97 w 165"/>
                <a:gd name="T33" fmla="*/ 294 h 450"/>
                <a:gd name="T34" fmla="*/ 108 w 165"/>
                <a:gd name="T35" fmla="*/ 327 h 450"/>
                <a:gd name="T36" fmla="*/ 118 w 165"/>
                <a:gd name="T37" fmla="*/ 351 h 450"/>
                <a:gd name="T38" fmla="*/ 121 w 165"/>
                <a:gd name="T39" fmla="*/ 369 h 450"/>
                <a:gd name="T40" fmla="*/ 114 w 165"/>
                <a:gd name="T41" fmla="*/ 376 h 450"/>
                <a:gd name="T42" fmla="*/ 96 w 165"/>
                <a:gd name="T43" fmla="*/ 385 h 450"/>
                <a:gd name="T44" fmla="*/ 78 w 165"/>
                <a:gd name="T45" fmla="*/ 405 h 450"/>
                <a:gd name="T46" fmla="*/ 67 w 165"/>
                <a:gd name="T47" fmla="*/ 433 h 450"/>
                <a:gd name="T48" fmla="*/ 63 w 165"/>
                <a:gd name="T49" fmla="*/ 447 h 450"/>
                <a:gd name="T50" fmla="*/ 58 w 165"/>
                <a:gd name="T51" fmla="*/ 450 h 450"/>
                <a:gd name="T52" fmla="*/ 48 w 165"/>
                <a:gd name="T53" fmla="*/ 450 h 450"/>
                <a:gd name="T54" fmla="*/ 13 w 165"/>
                <a:gd name="T55" fmla="*/ 438 h 450"/>
                <a:gd name="T56" fmla="*/ 0 w 165"/>
                <a:gd name="T57" fmla="*/ 424 h 450"/>
                <a:gd name="T58" fmla="*/ 3 w 165"/>
                <a:gd name="T59" fmla="*/ 411 h 450"/>
                <a:gd name="T60" fmla="*/ 13 w 165"/>
                <a:gd name="T61" fmla="*/ 396 h 450"/>
                <a:gd name="T62" fmla="*/ 31 w 165"/>
                <a:gd name="T63" fmla="*/ 381 h 450"/>
                <a:gd name="T64" fmla="*/ 61 w 165"/>
                <a:gd name="T65" fmla="*/ 364 h 450"/>
                <a:gd name="T66" fmla="*/ 72 w 165"/>
                <a:gd name="T67" fmla="*/ 349 h 450"/>
                <a:gd name="T68" fmla="*/ 73 w 165"/>
                <a:gd name="T69" fmla="*/ 325 h 450"/>
                <a:gd name="T70" fmla="*/ 69 w 165"/>
                <a:gd name="T71" fmla="*/ 286 h 450"/>
                <a:gd name="T72" fmla="*/ 55 w 165"/>
                <a:gd name="T73" fmla="*/ 241 h 450"/>
                <a:gd name="T74" fmla="*/ 48 w 165"/>
                <a:gd name="T75" fmla="*/ 195 h 450"/>
                <a:gd name="T76" fmla="*/ 42 w 165"/>
                <a:gd name="T77" fmla="*/ 154 h 450"/>
                <a:gd name="T78" fmla="*/ 43 w 165"/>
                <a:gd name="T79" fmla="*/ 127 h 450"/>
                <a:gd name="T80" fmla="*/ 49 w 165"/>
                <a:gd name="T81" fmla="*/ 100 h 450"/>
                <a:gd name="T82" fmla="*/ 58 w 165"/>
                <a:gd name="T83" fmla="*/ 78 h 450"/>
                <a:gd name="T84" fmla="*/ 72 w 165"/>
                <a:gd name="T85" fmla="*/ 57 h 450"/>
                <a:gd name="T86" fmla="*/ 81 w 165"/>
                <a:gd name="T87" fmla="*/ 49 h 45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65"/>
                <a:gd name="T133" fmla="*/ 0 h 450"/>
                <a:gd name="T134" fmla="*/ 165 w 165"/>
                <a:gd name="T135" fmla="*/ 450 h 45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65" h="450">
                  <a:moveTo>
                    <a:pt x="81" y="49"/>
                  </a:moveTo>
                  <a:lnTo>
                    <a:pt x="97" y="25"/>
                  </a:lnTo>
                  <a:lnTo>
                    <a:pt x="123" y="3"/>
                  </a:lnTo>
                  <a:lnTo>
                    <a:pt x="147" y="0"/>
                  </a:lnTo>
                  <a:lnTo>
                    <a:pt x="160" y="15"/>
                  </a:lnTo>
                  <a:lnTo>
                    <a:pt x="165" y="37"/>
                  </a:lnTo>
                  <a:lnTo>
                    <a:pt x="157" y="60"/>
                  </a:lnTo>
                  <a:lnTo>
                    <a:pt x="141" y="75"/>
                  </a:lnTo>
                  <a:lnTo>
                    <a:pt x="112" y="97"/>
                  </a:lnTo>
                  <a:lnTo>
                    <a:pt x="93" y="120"/>
                  </a:lnTo>
                  <a:lnTo>
                    <a:pt x="82" y="144"/>
                  </a:lnTo>
                  <a:lnTo>
                    <a:pt x="78" y="168"/>
                  </a:lnTo>
                  <a:lnTo>
                    <a:pt x="76" y="195"/>
                  </a:lnTo>
                  <a:lnTo>
                    <a:pt x="82" y="223"/>
                  </a:lnTo>
                  <a:lnTo>
                    <a:pt x="82" y="228"/>
                  </a:lnTo>
                  <a:lnTo>
                    <a:pt x="90" y="261"/>
                  </a:lnTo>
                  <a:lnTo>
                    <a:pt x="97" y="294"/>
                  </a:lnTo>
                  <a:lnTo>
                    <a:pt x="108" y="327"/>
                  </a:lnTo>
                  <a:lnTo>
                    <a:pt x="118" y="351"/>
                  </a:lnTo>
                  <a:lnTo>
                    <a:pt x="121" y="369"/>
                  </a:lnTo>
                  <a:lnTo>
                    <a:pt x="114" y="376"/>
                  </a:lnTo>
                  <a:lnTo>
                    <a:pt x="96" y="385"/>
                  </a:lnTo>
                  <a:lnTo>
                    <a:pt x="78" y="405"/>
                  </a:lnTo>
                  <a:lnTo>
                    <a:pt x="67" y="433"/>
                  </a:lnTo>
                  <a:lnTo>
                    <a:pt x="63" y="447"/>
                  </a:lnTo>
                  <a:lnTo>
                    <a:pt x="58" y="450"/>
                  </a:lnTo>
                  <a:lnTo>
                    <a:pt x="48" y="450"/>
                  </a:lnTo>
                  <a:lnTo>
                    <a:pt x="13" y="438"/>
                  </a:lnTo>
                  <a:lnTo>
                    <a:pt x="0" y="424"/>
                  </a:lnTo>
                  <a:lnTo>
                    <a:pt x="3" y="411"/>
                  </a:lnTo>
                  <a:lnTo>
                    <a:pt x="13" y="396"/>
                  </a:lnTo>
                  <a:lnTo>
                    <a:pt x="31" y="381"/>
                  </a:lnTo>
                  <a:lnTo>
                    <a:pt x="61" y="364"/>
                  </a:lnTo>
                  <a:lnTo>
                    <a:pt x="72" y="349"/>
                  </a:lnTo>
                  <a:lnTo>
                    <a:pt x="73" y="325"/>
                  </a:lnTo>
                  <a:lnTo>
                    <a:pt x="69" y="286"/>
                  </a:lnTo>
                  <a:lnTo>
                    <a:pt x="55" y="241"/>
                  </a:lnTo>
                  <a:lnTo>
                    <a:pt x="48" y="195"/>
                  </a:lnTo>
                  <a:lnTo>
                    <a:pt x="42" y="154"/>
                  </a:lnTo>
                  <a:lnTo>
                    <a:pt x="43" y="127"/>
                  </a:lnTo>
                  <a:lnTo>
                    <a:pt x="49" y="100"/>
                  </a:lnTo>
                  <a:lnTo>
                    <a:pt x="58" y="78"/>
                  </a:lnTo>
                  <a:lnTo>
                    <a:pt x="72" y="57"/>
                  </a:lnTo>
                  <a:lnTo>
                    <a:pt x="81" y="4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" name="Freeform 54">
              <a:extLst>
                <a:ext uri="{FF2B5EF4-FFF2-40B4-BE49-F238E27FC236}">
                  <a16:creationId xmlns:a16="http://schemas.microsoft.com/office/drawing/2014/main" id="{CDA59F2F-308F-EC64-9468-D554114B49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3" y="1767"/>
              <a:ext cx="488" cy="476"/>
            </a:xfrm>
            <a:custGeom>
              <a:avLst/>
              <a:gdLst>
                <a:gd name="T0" fmla="*/ 480 w 488"/>
                <a:gd name="T1" fmla="*/ 0 h 476"/>
                <a:gd name="T2" fmla="*/ 432 w 488"/>
                <a:gd name="T3" fmla="*/ 19 h 476"/>
                <a:gd name="T4" fmla="*/ 402 w 488"/>
                <a:gd name="T5" fmla="*/ 45 h 476"/>
                <a:gd name="T6" fmla="*/ 381 w 488"/>
                <a:gd name="T7" fmla="*/ 81 h 476"/>
                <a:gd name="T8" fmla="*/ 363 w 488"/>
                <a:gd name="T9" fmla="*/ 118 h 476"/>
                <a:gd name="T10" fmla="*/ 352 w 488"/>
                <a:gd name="T11" fmla="*/ 160 h 476"/>
                <a:gd name="T12" fmla="*/ 346 w 488"/>
                <a:gd name="T13" fmla="*/ 202 h 476"/>
                <a:gd name="T14" fmla="*/ 337 w 488"/>
                <a:gd name="T15" fmla="*/ 241 h 476"/>
                <a:gd name="T16" fmla="*/ 327 w 488"/>
                <a:gd name="T17" fmla="*/ 265 h 476"/>
                <a:gd name="T18" fmla="*/ 313 w 488"/>
                <a:gd name="T19" fmla="*/ 283 h 476"/>
                <a:gd name="T20" fmla="*/ 294 w 488"/>
                <a:gd name="T21" fmla="*/ 300 h 476"/>
                <a:gd name="T22" fmla="*/ 289 w 488"/>
                <a:gd name="T23" fmla="*/ 301 h 476"/>
                <a:gd name="T24" fmla="*/ 264 w 488"/>
                <a:gd name="T25" fmla="*/ 316 h 476"/>
                <a:gd name="T26" fmla="*/ 223 w 488"/>
                <a:gd name="T27" fmla="*/ 334 h 476"/>
                <a:gd name="T28" fmla="*/ 184 w 488"/>
                <a:gd name="T29" fmla="*/ 354 h 476"/>
                <a:gd name="T30" fmla="*/ 148 w 488"/>
                <a:gd name="T31" fmla="*/ 367 h 476"/>
                <a:gd name="T32" fmla="*/ 127 w 488"/>
                <a:gd name="T33" fmla="*/ 333 h 476"/>
                <a:gd name="T34" fmla="*/ 127 w 488"/>
                <a:gd name="T35" fmla="*/ 337 h 476"/>
                <a:gd name="T36" fmla="*/ 111 w 488"/>
                <a:gd name="T37" fmla="*/ 373 h 476"/>
                <a:gd name="T38" fmla="*/ 88 w 488"/>
                <a:gd name="T39" fmla="*/ 405 h 476"/>
                <a:gd name="T40" fmla="*/ 51 w 488"/>
                <a:gd name="T41" fmla="*/ 435 h 476"/>
                <a:gd name="T42" fmla="*/ 12 w 488"/>
                <a:gd name="T43" fmla="*/ 460 h 476"/>
                <a:gd name="T44" fmla="*/ 0 w 488"/>
                <a:gd name="T45" fmla="*/ 469 h 476"/>
                <a:gd name="T46" fmla="*/ 10 w 488"/>
                <a:gd name="T47" fmla="*/ 474 h 476"/>
                <a:gd name="T48" fmla="*/ 6 w 488"/>
                <a:gd name="T49" fmla="*/ 476 h 476"/>
                <a:gd name="T50" fmla="*/ 64 w 488"/>
                <a:gd name="T51" fmla="*/ 459 h 476"/>
                <a:gd name="T52" fmla="*/ 118 w 488"/>
                <a:gd name="T53" fmla="*/ 448 h 476"/>
                <a:gd name="T54" fmla="*/ 175 w 488"/>
                <a:gd name="T55" fmla="*/ 438 h 476"/>
                <a:gd name="T56" fmla="*/ 204 w 488"/>
                <a:gd name="T57" fmla="*/ 436 h 476"/>
                <a:gd name="T58" fmla="*/ 168 w 488"/>
                <a:gd name="T59" fmla="*/ 393 h 476"/>
                <a:gd name="T60" fmla="*/ 163 w 488"/>
                <a:gd name="T61" fmla="*/ 396 h 476"/>
                <a:gd name="T62" fmla="*/ 217 w 488"/>
                <a:gd name="T63" fmla="*/ 366 h 476"/>
                <a:gd name="T64" fmla="*/ 262 w 488"/>
                <a:gd name="T65" fmla="*/ 342 h 476"/>
                <a:gd name="T66" fmla="*/ 298 w 488"/>
                <a:gd name="T67" fmla="*/ 324 h 476"/>
                <a:gd name="T68" fmla="*/ 328 w 488"/>
                <a:gd name="T69" fmla="*/ 301 h 476"/>
                <a:gd name="T70" fmla="*/ 346 w 488"/>
                <a:gd name="T71" fmla="*/ 279 h 476"/>
                <a:gd name="T72" fmla="*/ 358 w 488"/>
                <a:gd name="T73" fmla="*/ 249 h 476"/>
                <a:gd name="T74" fmla="*/ 367 w 488"/>
                <a:gd name="T75" fmla="*/ 208 h 476"/>
                <a:gd name="T76" fmla="*/ 375 w 488"/>
                <a:gd name="T77" fmla="*/ 171 h 476"/>
                <a:gd name="T78" fmla="*/ 384 w 488"/>
                <a:gd name="T79" fmla="*/ 135 h 476"/>
                <a:gd name="T80" fmla="*/ 394 w 488"/>
                <a:gd name="T81" fmla="*/ 99 h 476"/>
                <a:gd name="T82" fmla="*/ 412 w 488"/>
                <a:gd name="T83" fmla="*/ 69 h 476"/>
                <a:gd name="T84" fmla="*/ 433 w 488"/>
                <a:gd name="T85" fmla="*/ 48 h 476"/>
                <a:gd name="T86" fmla="*/ 465 w 488"/>
                <a:gd name="T87" fmla="*/ 33 h 476"/>
                <a:gd name="T88" fmla="*/ 488 w 488"/>
                <a:gd name="T89" fmla="*/ 22 h 476"/>
                <a:gd name="T90" fmla="*/ 480 w 488"/>
                <a:gd name="T91" fmla="*/ 0 h 47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488"/>
                <a:gd name="T139" fmla="*/ 0 h 476"/>
                <a:gd name="T140" fmla="*/ 488 w 488"/>
                <a:gd name="T141" fmla="*/ 476 h 47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488" h="476">
                  <a:moveTo>
                    <a:pt x="480" y="0"/>
                  </a:moveTo>
                  <a:lnTo>
                    <a:pt x="432" y="19"/>
                  </a:lnTo>
                  <a:lnTo>
                    <a:pt x="402" y="45"/>
                  </a:lnTo>
                  <a:lnTo>
                    <a:pt x="381" y="81"/>
                  </a:lnTo>
                  <a:lnTo>
                    <a:pt x="363" y="118"/>
                  </a:lnTo>
                  <a:lnTo>
                    <a:pt x="352" y="160"/>
                  </a:lnTo>
                  <a:lnTo>
                    <a:pt x="346" y="202"/>
                  </a:lnTo>
                  <a:lnTo>
                    <a:pt x="337" y="241"/>
                  </a:lnTo>
                  <a:lnTo>
                    <a:pt x="327" y="265"/>
                  </a:lnTo>
                  <a:lnTo>
                    <a:pt x="313" y="283"/>
                  </a:lnTo>
                  <a:lnTo>
                    <a:pt x="294" y="300"/>
                  </a:lnTo>
                  <a:lnTo>
                    <a:pt x="289" y="301"/>
                  </a:lnTo>
                  <a:lnTo>
                    <a:pt x="264" y="316"/>
                  </a:lnTo>
                  <a:lnTo>
                    <a:pt x="223" y="334"/>
                  </a:lnTo>
                  <a:lnTo>
                    <a:pt x="184" y="354"/>
                  </a:lnTo>
                  <a:lnTo>
                    <a:pt x="148" y="367"/>
                  </a:lnTo>
                  <a:lnTo>
                    <a:pt x="127" y="333"/>
                  </a:lnTo>
                  <a:lnTo>
                    <a:pt x="127" y="337"/>
                  </a:lnTo>
                  <a:lnTo>
                    <a:pt x="111" y="373"/>
                  </a:lnTo>
                  <a:lnTo>
                    <a:pt x="88" y="405"/>
                  </a:lnTo>
                  <a:lnTo>
                    <a:pt x="51" y="435"/>
                  </a:lnTo>
                  <a:lnTo>
                    <a:pt x="12" y="460"/>
                  </a:lnTo>
                  <a:lnTo>
                    <a:pt x="0" y="469"/>
                  </a:lnTo>
                  <a:lnTo>
                    <a:pt x="10" y="474"/>
                  </a:lnTo>
                  <a:lnTo>
                    <a:pt x="6" y="476"/>
                  </a:lnTo>
                  <a:lnTo>
                    <a:pt x="64" y="459"/>
                  </a:lnTo>
                  <a:lnTo>
                    <a:pt x="118" y="448"/>
                  </a:lnTo>
                  <a:lnTo>
                    <a:pt x="175" y="438"/>
                  </a:lnTo>
                  <a:lnTo>
                    <a:pt x="204" y="436"/>
                  </a:lnTo>
                  <a:lnTo>
                    <a:pt x="168" y="393"/>
                  </a:lnTo>
                  <a:lnTo>
                    <a:pt x="163" y="396"/>
                  </a:lnTo>
                  <a:lnTo>
                    <a:pt x="217" y="366"/>
                  </a:lnTo>
                  <a:lnTo>
                    <a:pt x="262" y="342"/>
                  </a:lnTo>
                  <a:lnTo>
                    <a:pt x="298" y="324"/>
                  </a:lnTo>
                  <a:lnTo>
                    <a:pt x="328" y="301"/>
                  </a:lnTo>
                  <a:lnTo>
                    <a:pt x="346" y="279"/>
                  </a:lnTo>
                  <a:lnTo>
                    <a:pt x="358" y="249"/>
                  </a:lnTo>
                  <a:lnTo>
                    <a:pt x="367" y="208"/>
                  </a:lnTo>
                  <a:lnTo>
                    <a:pt x="375" y="171"/>
                  </a:lnTo>
                  <a:lnTo>
                    <a:pt x="384" y="135"/>
                  </a:lnTo>
                  <a:lnTo>
                    <a:pt x="394" y="99"/>
                  </a:lnTo>
                  <a:lnTo>
                    <a:pt x="412" y="69"/>
                  </a:lnTo>
                  <a:lnTo>
                    <a:pt x="433" y="48"/>
                  </a:lnTo>
                  <a:lnTo>
                    <a:pt x="465" y="33"/>
                  </a:lnTo>
                  <a:lnTo>
                    <a:pt x="488" y="22"/>
                  </a:lnTo>
                  <a:lnTo>
                    <a:pt x="480" y="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grpSp>
          <p:nvGrpSpPr>
            <p:cNvPr id="25" name="Group 55">
              <a:extLst>
                <a:ext uri="{FF2B5EF4-FFF2-40B4-BE49-F238E27FC236}">
                  <a16:creationId xmlns:a16="http://schemas.microsoft.com/office/drawing/2014/main" id="{79B588D0-03DE-8D71-7BF4-DB86A738938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20" y="768"/>
              <a:ext cx="230" cy="1456"/>
              <a:chOff x="2720" y="768"/>
              <a:chExt cx="230" cy="1456"/>
            </a:xfrm>
          </p:grpSpPr>
          <p:sp>
            <p:nvSpPr>
              <p:cNvPr id="26" name="Freeform 56">
                <a:extLst>
                  <a:ext uri="{FF2B5EF4-FFF2-40B4-BE49-F238E27FC236}">
                    <a16:creationId xmlns:a16="http://schemas.microsoft.com/office/drawing/2014/main" id="{205463E9-9180-CD2B-C387-51070EDFE4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0" y="795"/>
                <a:ext cx="230" cy="293"/>
              </a:xfrm>
              <a:custGeom>
                <a:avLst/>
                <a:gdLst>
                  <a:gd name="T0" fmla="*/ 147 w 230"/>
                  <a:gd name="T1" fmla="*/ 264 h 293"/>
                  <a:gd name="T2" fmla="*/ 170 w 230"/>
                  <a:gd name="T3" fmla="*/ 252 h 293"/>
                  <a:gd name="T4" fmla="*/ 182 w 230"/>
                  <a:gd name="T5" fmla="*/ 234 h 293"/>
                  <a:gd name="T6" fmla="*/ 192 w 230"/>
                  <a:gd name="T7" fmla="*/ 204 h 293"/>
                  <a:gd name="T8" fmla="*/ 198 w 230"/>
                  <a:gd name="T9" fmla="*/ 165 h 293"/>
                  <a:gd name="T10" fmla="*/ 195 w 230"/>
                  <a:gd name="T11" fmla="*/ 111 h 293"/>
                  <a:gd name="T12" fmla="*/ 192 w 230"/>
                  <a:gd name="T13" fmla="*/ 81 h 293"/>
                  <a:gd name="T14" fmla="*/ 167 w 230"/>
                  <a:gd name="T15" fmla="*/ 84 h 293"/>
                  <a:gd name="T16" fmla="*/ 177 w 230"/>
                  <a:gd name="T17" fmla="*/ 2 h 293"/>
                  <a:gd name="T18" fmla="*/ 230 w 230"/>
                  <a:gd name="T19" fmla="*/ 69 h 293"/>
                  <a:gd name="T20" fmla="*/ 212 w 230"/>
                  <a:gd name="T21" fmla="*/ 77 h 293"/>
                  <a:gd name="T22" fmla="*/ 219 w 230"/>
                  <a:gd name="T23" fmla="*/ 125 h 293"/>
                  <a:gd name="T24" fmla="*/ 219 w 230"/>
                  <a:gd name="T25" fmla="*/ 129 h 293"/>
                  <a:gd name="T26" fmla="*/ 219 w 230"/>
                  <a:gd name="T27" fmla="*/ 179 h 293"/>
                  <a:gd name="T28" fmla="*/ 218 w 230"/>
                  <a:gd name="T29" fmla="*/ 183 h 293"/>
                  <a:gd name="T30" fmla="*/ 210 w 230"/>
                  <a:gd name="T31" fmla="*/ 222 h 293"/>
                  <a:gd name="T32" fmla="*/ 197 w 230"/>
                  <a:gd name="T33" fmla="*/ 258 h 293"/>
                  <a:gd name="T34" fmla="*/ 174 w 230"/>
                  <a:gd name="T35" fmla="*/ 279 h 293"/>
                  <a:gd name="T36" fmla="*/ 143 w 230"/>
                  <a:gd name="T37" fmla="*/ 288 h 293"/>
                  <a:gd name="T38" fmla="*/ 113 w 230"/>
                  <a:gd name="T39" fmla="*/ 293 h 293"/>
                  <a:gd name="T40" fmla="*/ 84 w 230"/>
                  <a:gd name="T41" fmla="*/ 290 h 293"/>
                  <a:gd name="T42" fmla="*/ 57 w 230"/>
                  <a:gd name="T43" fmla="*/ 279 h 293"/>
                  <a:gd name="T44" fmla="*/ 33 w 230"/>
                  <a:gd name="T45" fmla="*/ 257 h 293"/>
                  <a:gd name="T46" fmla="*/ 17 w 230"/>
                  <a:gd name="T47" fmla="*/ 227 h 293"/>
                  <a:gd name="T48" fmla="*/ 8 w 230"/>
                  <a:gd name="T49" fmla="*/ 192 h 293"/>
                  <a:gd name="T50" fmla="*/ 5 w 230"/>
                  <a:gd name="T51" fmla="*/ 153 h 293"/>
                  <a:gd name="T52" fmla="*/ 8 w 230"/>
                  <a:gd name="T53" fmla="*/ 116 h 293"/>
                  <a:gd name="T54" fmla="*/ 21 w 230"/>
                  <a:gd name="T55" fmla="*/ 89 h 293"/>
                  <a:gd name="T56" fmla="*/ 0 w 230"/>
                  <a:gd name="T57" fmla="*/ 72 h 293"/>
                  <a:gd name="T58" fmla="*/ 50 w 230"/>
                  <a:gd name="T59" fmla="*/ 0 h 293"/>
                  <a:gd name="T60" fmla="*/ 60 w 230"/>
                  <a:gd name="T61" fmla="*/ 92 h 293"/>
                  <a:gd name="T62" fmla="*/ 36 w 230"/>
                  <a:gd name="T63" fmla="*/ 90 h 293"/>
                  <a:gd name="T64" fmla="*/ 26 w 230"/>
                  <a:gd name="T65" fmla="*/ 128 h 293"/>
                  <a:gd name="T66" fmla="*/ 26 w 230"/>
                  <a:gd name="T67" fmla="*/ 162 h 293"/>
                  <a:gd name="T68" fmla="*/ 29 w 230"/>
                  <a:gd name="T69" fmla="*/ 192 h 293"/>
                  <a:gd name="T70" fmla="*/ 38 w 230"/>
                  <a:gd name="T71" fmla="*/ 221 h 293"/>
                  <a:gd name="T72" fmla="*/ 54 w 230"/>
                  <a:gd name="T73" fmla="*/ 242 h 293"/>
                  <a:gd name="T74" fmla="*/ 74 w 230"/>
                  <a:gd name="T75" fmla="*/ 258 h 293"/>
                  <a:gd name="T76" fmla="*/ 99 w 230"/>
                  <a:gd name="T77" fmla="*/ 267 h 293"/>
                  <a:gd name="T78" fmla="*/ 125 w 230"/>
                  <a:gd name="T79" fmla="*/ 267 h 293"/>
                  <a:gd name="T80" fmla="*/ 147 w 230"/>
                  <a:gd name="T81" fmla="*/ 264 h 29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30"/>
                  <a:gd name="T124" fmla="*/ 0 h 293"/>
                  <a:gd name="T125" fmla="*/ 230 w 230"/>
                  <a:gd name="T126" fmla="*/ 293 h 293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30" h="293">
                    <a:moveTo>
                      <a:pt x="147" y="264"/>
                    </a:moveTo>
                    <a:lnTo>
                      <a:pt x="170" y="252"/>
                    </a:lnTo>
                    <a:lnTo>
                      <a:pt x="182" y="234"/>
                    </a:lnTo>
                    <a:lnTo>
                      <a:pt x="192" y="204"/>
                    </a:lnTo>
                    <a:lnTo>
                      <a:pt x="198" y="165"/>
                    </a:lnTo>
                    <a:lnTo>
                      <a:pt x="195" y="111"/>
                    </a:lnTo>
                    <a:lnTo>
                      <a:pt x="192" y="81"/>
                    </a:lnTo>
                    <a:lnTo>
                      <a:pt x="167" y="84"/>
                    </a:lnTo>
                    <a:lnTo>
                      <a:pt x="177" y="2"/>
                    </a:lnTo>
                    <a:lnTo>
                      <a:pt x="230" y="69"/>
                    </a:lnTo>
                    <a:lnTo>
                      <a:pt x="212" y="77"/>
                    </a:lnTo>
                    <a:lnTo>
                      <a:pt x="219" y="125"/>
                    </a:lnTo>
                    <a:lnTo>
                      <a:pt x="219" y="129"/>
                    </a:lnTo>
                    <a:lnTo>
                      <a:pt x="219" y="179"/>
                    </a:lnTo>
                    <a:lnTo>
                      <a:pt x="218" y="183"/>
                    </a:lnTo>
                    <a:lnTo>
                      <a:pt x="210" y="222"/>
                    </a:lnTo>
                    <a:lnTo>
                      <a:pt x="197" y="258"/>
                    </a:lnTo>
                    <a:lnTo>
                      <a:pt x="174" y="279"/>
                    </a:lnTo>
                    <a:lnTo>
                      <a:pt x="143" y="288"/>
                    </a:lnTo>
                    <a:lnTo>
                      <a:pt x="113" y="293"/>
                    </a:lnTo>
                    <a:lnTo>
                      <a:pt x="84" y="290"/>
                    </a:lnTo>
                    <a:lnTo>
                      <a:pt x="57" y="279"/>
                    </a:lnTo>
                    <a:lnTo>
                      <a:pt x="33" y="257"/>
                    </a:lnTo>
                    <a:lnTo>
                      <a:pt x="17" y="227"/>
                    </a:lnTo>
                    <a:lnTo>
                      <a:pt x="8" y="192"/>
                    </a:lnTo>
                    <a:lnTo>
                      <a:pt x="5" y="153"/>
                    </a:lnTo>
                    <a:lnTo>
                      <a:pt x="8" y="116"/>
                    </a:lnTo>
                    <a:lnTo>
                      <a:pt x="21" y="89"/>
                    </a:lnTo>
                    <a:lnTo>
                      <a:pt x="0" y="72"/>
                    </a:lnTo>
                    <a:lnTo>
                      <a:pt x="50" y="0"/>
                    </a:lnTo>
                    <a:lnTo>
                      <a:pt x="60" y="92"/>
                    </a:lnTo>
                    <a:lnTo>
                      <a:pt x="36" y="90"/>
                    </a:lnTo>
                    <a:lnTo>
                      <a:pt x="26" y="128"/>
                    </a:lnTo>
                    <a:lnTo>
                      <a:pt x="26" y="162"/>
                    </a:lnTo>
                    <a:lnTo>
                      <a:pt x="29" y="192"/>
                    </a:lnTo>
                    <a:lnTo>
                      <a:pt x="38" y="221"/>
                    </a:lnTo>
                    <a:lnTo>
                      <a:pt x="54" y="242"/>
                    </a:lnTo>
                    <a:lnTo>
                      <a:pt x="74" y="258"/>
                    </a:lnTo>
                    <a:lnTo>
                      <a:pt x="99" y="267"/>
                    </a:lnTo>
                    <a:lnTo>
                      <a:pt x="125" y="267"/>
                    </a:lnTo>
                    <a:lnTo>
                      <a:pt x="147" y="264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7" name="Freeform 57">
                <a:extLst>
                  <a:ext uri="{FF2B5EF4-FFF2-40B4-BE49-F238E27FC236}">
                    <a16:creationId xmlns:a16="http://schemas.microsoft.com/office/drawing/2014/main" id="{96F0D05E-5E59-62F7-259F-9A12500F58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768"/>
                <a:ext cx="96" cy="1456"/>
              </a:xfrm>
              <a:custGeom>
                <a:avLst/>
                <a:gdLst>
                  <a:gd name="T0" fmla="*/ 27 w 96"/>
                  <a:gd name="T1" fmla="*/ 306 h 1456"/>
                  <a:gd name="T2" fmla="*/ 28 w 96"/>
                  <a:gd name="T3" fmla="*/ 78 h 1456"/>
                  <a:gd name="T4" fmla="*/ 0 w 96"/>
                  <a:gd name="T5" fmla="*/ 80 h 1456"/>
                  <a:gd name="T6" fmla="*/ 40 w 96"/>
                  <a:gd name="T7" fmla="*/ 0 h 1456"/>
                  <a:gd name="T8" fmla="*/ 73 w 96"/>
                  <a:gd name="T9" fmla="*/ 80 h 1456"/>
                  <a:gd name="T10" fmla="*/ 45 w 96"/>
                  <a:gd name="T11" fmla="*/ 75 h 1456"/>
                  <a:gd name="T12" fmla="*/ 46 w 96"/>
                  <a:gd name="T13" fmla="*/ 306 h 1456"/>
                  <a:gd name="T14" fmla="*/ 55 w 96"/>
                  <a:gd name="T15" fmla="*/ 582 h 1456"/>
                  <a:gd name="T16" fmla="*/ 70 w 96"/>
                  <a:gd name="T17" fmla="*/ 815 h 1456"/>
                  <a:gd name="T18" fmla="*/ 81 w 96"/>
                  <a:gd name="T19" fmla="*/ 1129 h 1456"/>
                  <a:gd name="T20" fmla="*/ 79 w 96"/>
                  <a:gd name="T21" fmla="*/ 1134 h 1456"/>
                  <a:gd name="T22" fmla="*/ 94 w 96"/>
                  <a:gd name="T23" fmla="*/ 1398 h 1456"/>
                  <a:gd name="T24" fmla="*/ 96 w 96"/>
                  <a:gd name="T25" fmla="*/ 1446 h 1456"/>
                  <a:gd name="T26" fmla="*/ 88 w 96"/>
                  <a:gd name="T27" fmla="*/ 1455 h 1456"/>
                  <a:gd name="T28" fmla="*/ 76 w 96"/>
                  <a:gd name="T29" fmla="*/ 1456 h 1456"/>
                  <a:gd name="T30" fmla="*/ 67 w 96"/>
                  <a:gd name="T31" fmla="*/ 1447 h 1456"/>
                  <a:gd name="T32" fmla="*/ 64 w 96"/>
                  <a:gd name="T33" fmla="*/ 1438 h 1456"/>
                  <a:gd name="T34" fmla="*/ 51 w 96"/>
                  <a:gd name="T35" fmla="*/ 911 h 1456"/>
                  <a:gd name="T36" fmla="*/ 34 w 96"/>
                  <a:gd name="T37" fmla="*/ 540 h 1456"/>
                  <a:gd name="T38" fmla="*/ 27 w 96"/>
                  <a:gd name="T39" fmla="*/ 306 h 145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96"/>
                  <a:gd name="T61" fmla="*/ 0 h 1456"/>
                  <a:gd name="T62" fmla="*/ 96 w 96"/>
                  <a:gd name="T63" fmla="*/ 1456 h 145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96" h="1456">
                    <a:moveTo>
                      <a:pt x="27" y="306"/>
                    </a:moveTo>
                    <a:lnTo>
                      <a:pt x="28" y="78"/>
                    </a:lnTo>
                    <a:lnTo>
                      <a:pt x="0" y="80"/>
                    </a:lnTo>
                    <a:lnTo>
                      <a:pt x="40" y="0"/>
                    </a:lnTo>
                    <a:lnTo>
                      <a:pt x="73" y="80"/>
                    </a:lnTo>
                    <a:lnTo>
                      <a:pt x="45" y="75"/>
                    </a:lnTo>
                    <a:lnTo>
                      <a:pt x="46" y="306"/>
                    </a:lnTo>
                    <a:lnTo>
                      <a:pt x="55" y="582"/>
                    </a:lnTo>
                    <a:lnTo>
                      <a:pt x="70" y="815"/>
                    </a:lnTo>
                    <a:lnTo>
                      <a:pt x="81" y="1129"/>
                    </a:lnTo>
                    <a:lnTo>
                      <a:pt x="79" y="1134"/>
                    </a:lnTo>
                    <a:lnTo>
                      <a:pt x="94" y="1398"/>
                    </a:lnTo>
                    <a:lnTo>
                      <a:pt x="96" y="1446"/>
                    </a:lnTo>
                    <a:lnTo>
                      <a:pt x="88" y="1455"/>
                    </a:lnTo>
                    <a:lnTo>
                      <a:pt x="76" y="1456"/>
                    </a:lnTo>
                    <a:lnTo>
                      <a:pt x="67" y="1447"/>
                    </a:lnTo>
                    <a:lnTo>
                      <a:pt x="64" y="1438"/>
                    </a:lnTo>
                    <a:lnTo>
                      <a:pt x="51" y="911"/>
                    </a:lnTo>
                    <a:lnTo>
                      <a:pt x="34" y="540"/>
                    </a:lnTo>
                    <a:lnTo>
                      <a:pt x="27" y="306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09E8D585-16AC-8CE9-7A01-2F04996AE1EC}"/>
              </a:ext>
            </a:extLst>
          </p:cNvPr>
          <p:cNvSpPr txBox="1"/>
          <p:nvPr/>
        </p:nvSpPr>
        <p:spPr>
          <a:xfrm>
            <a:off x="381000" y="762000"/>
            <a:ext cx="5257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altLang="en-US" sz="2400" dirty="0">
                <a:solidFill>
                  <a:schemeClr val="tx2"/>
                </a:solidFill>
              </a:rPr>
              <a:t>Def </a:t>
            </a:r>
            <a:r>
              <a:rPr lang="en-US" altLang="en-US" sz="2400" dirty="0">
                <a:solidFill>
                  <a:srgbClr val="FFC000"/>
                </a:solidFill>
              </a:rPr>
              <a:t>f(n)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≠</a:t>
            </a:r>
            <a:r>
              <a:rPr lang="en-US" altLang="en-US" sz="2400" dirty="0">
                <a:solidFill>
                  <a:srgbClr val="FFC000"/>
                </a:solidFill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Times New Roman" pitchFamily="18" charset="0"/>
              </a:rPr>
              <a:t>O(g(n))</a:t>
            </a:r>
            <a:endParaRPr lang="en-CA" altLang="en-US" sz="2400" dirty="0">
              <a:solidFill>
                <a:srgbClr val="FFC000"/>
              </a:solidFill>
              <a:cs typeface="Times New Roman" pitchFamily="18" charset="0"/>
            </a:endParaRPr>
          </a:p>
          <a:p>
            <a:pPr algn="l">
              <a:defRPr/>
            </a:pPr>
            <a:r>
              <a:rPr lang="en-US" sz="2400" dirty="0">
                <a:solidFill>
                  <a:srgbClr val="FF0000"/>
                </a:solidFill>
                <a:latin typeface="Times New Roman"/>
              </a:rPr>
              <a:t>    ∀</a:t>
            </a:r>
            <a:r>
              <a:rPr lang="en-US" altLang="en-US" sz="2400" dirty="0">
                <a:solidFill>
                  <a:srgbClr val="FF0000"/>
                </a:solidFill>
              </a:rPr>
              <a:t>c</a:t>
            </a:r>
            <a:r>
              <a:rPr lang="en-US" altLang="en-US" sz="2400" dirty="0">
                <a:solidFill>
                  <a:srgbClr val="FFC000"/>
                </a:solidFill>
              </a:rPr>
              <a:t>,</a:t>
            </a:r>
            <a:r>
              <a:rPr lang="en-US" sz="2400" dirty="0">
                <a:solidFill>
                  <a:srgbClr val="FF0000"/>
                </a:solidFill>
                <a:latin typeface="Times New Roman"/>
              </a:rPr>
              <a:t>∀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altLang="en-US" sz="2400" baseline="-25000" dirty="0">
                <a:solidFill>
                  <a:srgbClr val="FF0000"/>
                </a:solidFill>
              </a:rPr>
              <a:t>0</a:t>
            </a:r>
            <a:r>
              <a:rPr lang="en-US" altLang="en-US" sz="2400" dirty="0">
                <a:solidFill>
                  <a:srgbClr val="FFC000"/>
                </a:solidFill>
              </a:rPr>
              <a:t>,</a:t>
            </a:r>
            <a:r>
              <a:rPr lang="en-US" altLang="en-US" sz="2400" dirty="0">
                <a:solidFill>
                  <a:schemeClr val="accent2"/>
                </a:solidFill>
                <a:latin typeface="Symbol" pitchFamily="18" charset="2"/>
              </a:rPr>
              <a:t> $</a:t>
            </a:r>
            <a:r>
              <a:rPr lang="en-US" altLang="en-US" sz="2400" dirty="0">
                <a:solidFill>
                  <a:schemeClr val="accent2"/>
                </a:solidFill>
              </a:rPr>
              <a:t>n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≥</a:t>
            </a:r>
            <a:r>
              <a:rPr lang="en-US" altLang="en-US" sz="2400" dirty="0">
                <a:solidFill>
                  <a:srgbClr val="FF0000"/>
                </a:solidFill>
              </a:rPr>
              <a:t>n</a:t>
            </a:r>
            <a:r>
              <a:rPr lang="en-US" altLang="en-US" sz="2400" baseline="-25000" dirty="0">
                <a:solidFill>
                  <a:srgbClr val="FF0000"/>
                </a:solidFill>
              </a:rPr>
              <a:t>0</a:t>
            </a:r>
            <a:r>
              <a:rPr lang="en-US" altLang="en-US" sz="2400" dirty="0">
                <a:solidFill>
                  <a:srgbClr val="FFC000"/>
                </a:solidFill>
              </a:rPr>
              <a:t>, f(</a:t>
            </a:r>
            <a:r>
              <a:rPr lang="en-US" altLang="en-US" sz="2400" dirty="0">
                <a:solidFill>
                  <a:schemeClr val="accent2"/>
                </a:solidFill>
              </a:rPr>
              <a:t>n</a:t>
            </a:r>
            <a:r>
              <a:rPr lang="en-US" altLang="en-US" sz="2400" dirty="0">
                <a:solidFill>
                  <a:srgbClr val="FFC000"/>
                </a:solidFill>
              </a:rPr>
              <a:t>)</a:t>
            </a:r>
            <a:r>
              <a:rPr lang="en-CA" altLang="en-US" sz="2400" dirty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  <a:sym typeface="Symbol" panose="05050102010706020507" pitchFamily="18" charset="2"/>
              </a:rPr>
              <a:t>&gt;</a:t>
            </a:r>
            <a:r>
              <a:rPr lang="en-US" altLang="en-US" sz="2400" dirty="0">
                <a:solidFill>
                  <a:srgbClr val="FF0000"/>
                </a:solidFill>
                <a:latin typeface="+mj-lt"/>
              </a:rPr>
              <a:t>c</a:t>
            </a:r>
            <a:r>
              <a:rPr lang="en-US" altLang="en-US" sz="2400" dirty="0">
                <a:solidFill>
                  <a:srgbClr val="FFC000"/>
                </a:solidFill>
                <a:latin typeface="+mj-lt"/>
              </a:rPr>
              <a:t>g(</a:t>
            </a:r>
            <a:r>
              <a:rPr lang="en-US" altLang="en-US" sz="2400" dirty="0">
                <a:solidFill>
                  <a:schemeClr val="accent2"/>
                </a:solidFill>
                <a:latin typeface="+mj-lt"/>
              </a:rPr>
              <a:t>n)</a:t>
            </a:r>
            <a:r>
              <a:rPr lang="en-US" altLang="en-US" sz="2400" baseline="30000" dirty="0">
                <a:solidFill>
                  <a:srgbClr val="FFC000"/>
                </a:solidFill>
                <a:latin typeface="+mj-lt"/>
              </a:rPr>
              <a:t> 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12916F60-3AC3-C8A5-FEF8-930174053B2F}"/>
              </a:ext>
            </a:extLst>
          </p:cNvPr>
          <p:cNvSpPr/>
          <p:nvPr/>
        </p:nvSpPr>
        <p:spPr bwMode="auto">
          <a:xfrm>
            <a:off x="627674" y="1126954"/>
            <a:ext cx="1201126" cy="461665"/>
          </a:xfrm>
          <a:prstGeom prst="ellipse">
            <a:avLst/>
          </a:prstGeom>
          <a:noFill/>
          <a:ln w="3810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16557217-AD7F-526F-E2E8-43345F530D18}"/>
              </a:ext>
            </a:extLst>
          </p:cNvPr>
          <p:cNvSpPr/>
          <p:nvPr/>
        </p:nvSpPr>
        <p:spPr bwMode="auto">
          <a:xfrm>
            <a:off x="1714500" y="1155404"/>
            <a:ext cx="952500" cy="433215"/>
          </a:xfrm>
          <a:prstGeom prst="ellipse">
            <a:avLst/>
          </a:prstGeom>
          <a:noFill/>
          <a:ln w="3810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8D6B1006-71C4-7EE4-413A-151EB695C7F6}"/>
              </a:ext>
            </a:extLst>
          </p:cNvPr>
          <p:cNvSpPr/>
          <p:nvPr/>
        </p:nvSpPr>
        <p:spPr bwMode="auto">
          <a:xfrm>
            <a:off x="2575644" y="1132368"/>
            <a:ext cx="1503918" cy="467832"/>
          </a:xfrm>
          <a:prstGeom prst="ellipse">
            <a:avLst/>
          </a:prstGeom>
          <a:noFill/>
          <a:ln w="3810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9223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45" grpId="0" animBg="1"/>
      <p:bldP spid="45" grpId="1" animBg="1"/>
      <p:bldP spid="46" grpId="0" animBg="1"/>
      <p:bldP spid="46" grpId="1" animBg="1"/>
      <p:bldP spid="62" grpId="0" animBg="1"/>
      <p:bldP spid="62" grpId="1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85"/>
          <p:cNvGrpSpPr>
            <a:grpSpLocks/>
          </p:cNvGrpSpPr>
          <p:nvPr/>
        </p:nvGrpSpPr>
        <p:grpSpPr bwMode="auto">
          <a:xfrm>
            <a:off x="1600200" y="1666875"/>
            <a:ext cx="2311400" cy="847725"/>
            <a:chOff x="336" y="957"/>
            <a:chExt cx="1456" cy="534"/>
          </a:xfrm>
        </p:grpSpPr>
        <p:sp>
          <p:nvSpPr>
            <p:cNvPr id="146442" name="Text Box 78"/>
            <p:cNvSpPr txBox="1">
              <a:spLocks noChangeArrowheads="1"/>
            </p:cNvSpPr>
            <p:nvPr/>
          </p:nvSpPr>
          <p:spPr bwMode="auto">
            <a:xfrm>
              <a:off x="432" y="1053"/>
              <a:ext cx="48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S = </a:t>
              </a:r>
            </a:p>
          </p:txBody>
        </p:sp>
        <p:sp>
          <p:nvSpPr>
            <p:cNvPr id="146443" name="Text Box 79"/>
            <p:cNvSpPr txBox="1">
              <a:spLocks noChangeArrowheads="1"/>
            </p:cNvSpPr>
            <p:nvPr/>
          </p:nvSpPr>
          <p:spPr bwMode="auto">
            <a:xfrm>
              <a:off x="925" y="957"/>
              <a:ext cx="69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n (n+1)</a:t>
              </a:r>
            </a:p>
          </p:txBody>
        </p:sp>
        <p:sp>
          <p:nvSpPr>
            <p:cNvPr id="146444" name="Text Box 80"/>
            <p:cNvSpPr txBox="1">
              <a:spLocks noChangeArrowheads="1"/>
            </p:cNvSpPr>
            <p:nvPr/>
          </p:nvSpPr>
          <p:spPr bwMode="auto">
            <a:xfrm>
              <a:off x="1167" y="1200"/>
              <a:ext cx="21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146445" name="Line 82"/>
            <p:cNvSpPr>
              <a:spLocks noChangeShapeType="1"/>
            </p:cNvSpPr>
            <p:nvPr/>
          </p:nvSpPr>
          <p:spPr bwMode="auto">
            <a:xfrm>
              <a:off x="912" y="1218"/>
              <a:ext cx="72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46446" name="Rectangle 84"/>
            <p:cNvSpPr>
              <a:spLocks noChangeArrowheads="1"/>
            </p:cNvSpPr>
            <p:nvPr/>
          </p:nvSpPr>
          <p:spPr bwMode="auto">
            <a:xfrm>
              <a:off x="336" y="960"/>
              <a:ext cx="1456" cy="513"/>
            </a:xfrm>
            <a:prstGeom prst="rect">
              <a:avLst/>
            </a:prstGeom>
            <a:noFill/>
            <a:ln w="50800">
              <a:solidFill>
                <a:srgbClr val="33CC33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146441" name="Rectangle 87"/>
          <p:cNvSpPr>
            <a:spLocks noChangeArrowheads="1"/>
          </p:cNvSpPr>
          <p:nvPr/>
        </p:nvSpPr>
        <p:spPr bwMode="auto">
          <a:xfrm>
            <a:off x="685800" y="-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Adding Made Easy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1A0CE6D-5253-D0D5-776C-B9E13B94637B}"/>
              </a:ext>
            </a:extLst>
          </p:cNvPr>
          <p:cNvGrpSpPr/>
          <p:nvPr/>
        </p:nvGrpSpPr>
        <p:grpSpPr>
          <a:xfrm>
            <a:off x="248494" y="1144587"/>
            <a:ext cx="5049030" cy="369332"/>
            <a:chOff x="248494" y="1144587"/>
            <a:chExt cx="5049030" cy="369332"/>
          </a:xfrm>
        </p:grpSpPr>
        <p:sp>
          <p:nvSpPr>
            <p:cNvPr id="146519" name="Rectangle 7">
              <a:extLst>
                <a:ext uri="{FF2B5EF4-FFF2-40B4-BE49-F238E27FC236}">
                  <a16:creationId xmlns:a16="http://schemas.microsoft.com/office/drawing/2014/main" id="{56DFF3F5-78C9-E3D9-38DA-D64EA0968B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5199" y="1144587"/>
              <a:ext cx="17472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+</a:t>
              </a: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EEDAAC4D-C190-0FA3-4635-D9732451D304}"/>
                </a:ext>
              </a:extLst>
            </p:cNvPr>
            <p:cNvGrpSpPr/>
            <p:nvPr/>
          </p:nvGrpSpPr>
          <p:grpSpPr>
            <a:xfrm>
              <a:off x="248494" y="1144587"/>
              <a:ext cx="5049030" cy="369332"/>
              <a:chOff x="248494" y="1144587"/>
              <a:chExt cx="5049030" cy="369332"/>
            </a:xfrm>
          </p:grpSpPr>
          <p:sp>
            <p:nvSpPr>
              <p:cNvPr id="146516" name="Rectangle 4">
                <a:extLst>
                  <a:ext uri="{FF2B5EF4-FFF2-40B4-BE49-F238E27FC236}">
                    <a16:creationId xmlns:a16="http://schemas.microsoft.com/office/drawing/2014/main" id="{85F6D0DD-03A4-469D-DA08-59613427E3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494" y="1144587"/>
                <a:ext cx="15388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146517" name="Rectangle 5">
                <a:extLst>
                  <a:ext uri="{FF2B5EF4-FFF2-40B4-BE49-F238E27FC236}">
                    <a16:creationId xmlns:a16="http://schemas.microsoft.com/office/drawing/2014/main" id="{49297647-6945-FAC6-A9C1-6E64B3909A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311" y="1144587"/>
                <a:ext cx="17472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1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+</a:t>
                </a:r>
              </a:p>
            </p:txBody>
          </p:sp>
          <p:sp>
            <p:nvSpPr>
              <p:cNvPr id="146518" name="Rectangle 6">
                <a:extLst>
                  <a:ext uri="{FF2B5EF4-FFF2-40B4-BE49-F238E27FC236}">
                    <a16:creationId xmlns:a16="http://schemas.microsoft.com/office/drawing/2014/main" id="{2A6195EE-4E8A-A442-8119-3332A680C6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9381" y="1144587"/>
                <a:ext cx="15388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1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46520" name="Rectangle 8">
                <a:extLst>
                  <a:ext uri="{FF2B5EF4-FFF2-40B4-BE49-F238E27FC236}">
                    <a16:creationId xmlns:a16="http://schemas.microsoft.com/office/drawing/2014/main" id="{B9DECC10-8234-2068-FA57-45186CF5D0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0269" y="1144587"/>
                <a:ext cx="15388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1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3</a:t>
                </a:r>
              </a:p>
            </p:txBody>
          </p:sp>
          <p:sp>
            <p:nvSpPr>
              <p:cNvPr id="146521" name="Rectangle 9">
                <a:extLst>
                  <a:ext uri="{FF2B5EF4-FFF2-40B4-BE49-F238E27FC236}">
                    <a16:creationId xmlns:a16="http://schemas.microsoft.com/office/drawing/2014/main" id="{28022775-0EA8-F6F0-1E44-E6B695455F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6086" y="1144587"/>
                <a:ext cx="17472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1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+</a:t>
                </a:r>
              </a:p>
            </p:txBody>
          </p:sp>
          <p:sp>
            <p:nvSpPr>
              <p:cNvPr id="146522" name="Rectangle 10">
                <a:extLst>
                  <a:ext uri="{FF2B5EF4-FFF2-40B4-BE49-F238E27FC236}">
                    <a16:creationId xmlns:a16="http://schemas.microsoft.com/office/drawing/2014/main" id="{E45186E2-FD7D-3922-F968-E870406F52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57178" y="1144587"/>
                <a:ext cx="384721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1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. . .</a:t>
                </a:r>
              </a:p>
            </p:txBody>
          </p:sp>
          <p:sp>
            <p:nvSpPr>
              <p:cNvPr id="146523" name="Rectangle 11">
                <a:extLst>
                  <a:ext uri="{FF2B5EF4-FFF2-40B4-BE49-F238E27FC236}">
                    <a16:creationId xmlns:a16="http://schemas.microsoft.com/office/drawing/2014/main" id="{8625AED1-3FB9-2161-B7EA-A5215C2845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5377" y="1144587"/>
                <a:ext cx="25167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1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+ </a:t>
                </a:r>
              </a:p>
            </p:txBody>
          </p:sp>
          <p:sp>
            <p:nvSpPr>
              <p:cNvPr id="146524" name="Rectangle 12">
                <a:extLst>
                  <a:ext uri="{FF2B5EF4-FFF2-40B4-BE49-F238E27FC236}">
                    <a16:creationId xmlns:a16="http://schemas.microsoft.com/office/drawing/2014/main" id="{9FE9720E-11C3-6D26-AD88-43241ABEA8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05200" y="1144587"/>
                <a:ext cx="42800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1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n-1</a:t>
                </a:r>
              </a:p>
            </p:txBody>
          </p:sp>
          <p:sp>
            <p:nvSpPr>
              <p:cNvPr id="146525" name="Rectangle 13">
                <a:extLst>
                  <a:ext uri="{FF2B5EF4-FFF2-40B4-BE49-F238E27FC236}">
                    <a16:creationId xmlns:a16="http://schemas.microsoft.com/office/drawing/2014/main" id="{0FFDD740-7DFB-DEAD-CED9-D8041F5B71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89336" y="1144587"/>
                <a:ext cx="17472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1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+</a:t>
                </a:r>
              </a:p>
            </p:txBody>
          </p:sp>
          <p:sp>
            <p:nvSpPr>
              <p:cNvPr id="146526" name="Rectangle 14">
                <a:extLst>
                  <a:ext uri="{FF2B5EF4-FFF2-40B4-BE49-F238E27FC236}">
                    <a16:creationId xmlns:a16="http://schemas.microsoft.com/office/drawing/2014/main" id="{90B9E449-5163-6D26-5B81-371DCD3981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70352" y="1144587"/>
                <a:ext cx="17152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1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n</a:t>
                </a:r>
              </a:p>
            </p:txBody>
          </p:sp>
          <p:sp>
            <p:nvSpPr>
              <p:cNvPr id="146527" name="Rectangle 15">
                <a:extLst>
                  <a:ext uri="{FF2B5EF4-FFF2-40B4-BE49-F238E27FC236}">
                    <a16:creationId xmlns:a16="http://schemas.microsoft.com/office/drawing/2014/main" id="{5A87F03F-877E-E137-5902-6B94DC272D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40224" y="1144587"/>
                <a:ext cx="17472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1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=</a:t>
                </a:r>
              </a:p>
            </p:txBody>
          </p:sp>
          <p:sp>
            <p:nvSpPr>
              <p:cNvPr id="146528" name="Rectangle 16">
                <a:extLst>
                  <a:ext uri="{FF2B5EF4-FFF2-40B4-BE49-F238E27FC236}">
                    <a16:creationId xmlns:a16="http://schemas.microsoft.com/office/drawing/2014/main" id="{327A7F3E-1E65-7774-B3EA-A9B8C46A88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26002" y="1144587"/>
                <a:ext cx="17152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1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S</a:t>
                </a:r>
              </a:p>
            </p:txBody>
          </p:sp>
        </p:grpSp>
      </p:grpSp>
      <p:grpSp>
        <p:nvGrpSpPr>
          <p:cNvPr id="6" name="Group 85">
            <a:extLst>
              <a:ext uri="{FF2B5EF4-FFF2-40B4-BE49-F238E27FC236}">
                <a16:creationId xmlns:a16="http://schemas.microsoft.com/office/drawing/2014/main" id="{6E94FEEA-4EB6-15C5-EF48-C34BCA7B7F05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1671638"/>
            <a:ext cx="2062163" cy="814388"/>
            <a:chOff x="336" y="960"/>
            <a:chExt cx="1299" cy="513"/>
          </a:xfrm>
        </p:grpSpPr>
        <p:sp>
          <p:nvSpPr>
            <p:cNvPr id="8" name="Text Box 78">
              <a:extLst>
                <a:ext uri="{FF2B5EF4-FFF2-40B4-BE49-F238E27FC236}">
                  <a16:creationId xmlns:a16="http://schemas.microsoft.com/office/drawing/2014/main" id="{6B2960ED-6A4E-4409-64A7-6CD738F806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053"/>
              <a:ext cx="48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S = </a:t>
              </a:r>
            </a:p>
          </p:txBody>
        </p:sp>
        <p:sp>
          <p:nvSpPr>
            <p:cNvPr id="10" name="Text Box 79">
              <a:extLst>
                <a:ext uri="{FF2B5EF4-FFF2-40B4-BE49-F238E27FC236}">
                  <a16:creationId xmlns:a16="http://schemas.microsoft.com/office/drawing/2014/main" id="{F879C1C1-9796-1AA4-3045-C0B5D62373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2" y="1050"/>
              <a:ext cx="55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ymbol" pitchFamily="18" charset="2"/>
                  <a:ea typeface="+mn-ea"/>
                  <a:cs typeface="Arial" pitchFamily="34" charset="0"/>
                </a:rPr>
                <a:t>Q(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n</a:t>
              </a:r>
              <a:r>
                <a:rPr kumimoji="0" lang="en-US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2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)</a:t>
              </a:r>
            </a:p>
          </p:txBody>
        </p:sp>
        <p:sp>
          <p:nvSpPr>
            <p:cNvPr id="11" name="Rectangle 84">
              <a:extLst>
                <a:ext uri="{FF2B5EF4-FFF2-40B4-BE49-F238E27FC236}">
                  <a16:creationId xmlns:a16="http://schemas.microsoft.com/office/drawing/2014/main" id="{E782A69B-C8CC-21F7-7AE7-7995B28417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960"/>
              <a:ext cx="1299" cy="513"/>
            </a:xfrm>
            <a:prstGeom prst="rect">
              <a:avLst/>
            </a:prstGeom>
            <a:noFill/>
            <a:ln w="50800">
              <a:solidFill>
                <a:srgbClr val="33CC33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BC731CC-E401-6752-40ED-FABFDC2A22D0}"/>
              </a:ext>
            </a:extLst>
          </p:cNvPr>
          <p:cNvGrpSpPr/>
          <p:nvPr/>
        </p:nvGrpSpPr>
        <p:grpSpPr>
          <a:xfrm>
            <a:off x="1129196" y="2620665"/>
            <a:ext cx="3071813" cy="3651250"/>
            <a:chOff x="5848350" y="2180273"/>
            <a:chExt cx="3071813" cy="3651250"/>
          </a:xfrm>
        </p:grpSpPr>
        <p:sp>
          <p:nvSpPr>
            <p:cNvPr id="13" name="Rectangle 2">
              <a:extLst>
                <a:ext uri="{FF2B5EF4-FFF2-40B4-BE49-F238E27FC236}">
                  <a16:creationId xmlns:a16="http://schemas.microsoft.com/office/drawing/2014/main" id="{4A451CD9-D081-C9E7-A8BB-63E03E439E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11888" y="2250123"/>
              <a:ext cx="2697162" cy="3219450"/>
            </a:xfrm>
            <a:prstGeom prst="rect">
              <a:avLst/>
            </a:prstGeom>
            <a:solidFill>
              <a:schemeClr val="bg2"/>
            </a:solidFill>
            <a:ln w="381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grpSp>
          <p:nvGrpSpPr>
            <p:cNvPr id="14" name="Group 4">
              <a:extLst>
                <a:ext uri="{FF2B5EF4-FFF2-40B4-BE49-F238E27FC236}">
                  <a16:creationId xmlns:a16="http://schemas.microsoft.com/office/drawing/2014/main" id="{974468F8-641F-924B-EC28-66FDA3DF5FE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8400" y="2783523"/>
              <a:ext cx="2671763" cy="2667000"/>
              <a:chOff x="3932" y="2643"/>
              <a:chExt cx="1683" cy="1680"/>
            </a:xfrm>
          </p:grpSpPr>
          <p:sp>
            <p:nvSpPr>
              <p:cNvPr id="60" name="Oval 5">
                <a:extLst>
                  <a:ext uri="{FF2B5EF4-FFF2-40B4-BE49-F238E27FC236}">
                    <a16:creationId xmlns:a16="http://schemas.microsoft.com/office/drawing/2014/main" id="{56757A68-00C9-3747-AD3A-2F98053389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0789243">
                <a:off x="4942" y="3650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61" name="Oval 6">
                <a:extLst>
                  <a:ext uri="{FF2B5EF4-FFF2-40B4-BE49-F238E27FC236}">
                    <a16:creationId xmlns:a16="http://schemas.microsoft.com/office/drawing/2014/main" id="{2975D126-D545-353B-BE7C-ACEE5C555B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0789243">
                <a:off x="4940" y="398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62" name="Oval 7">
                <a:extLst>
                  <a:ext uri="{FF2B5EF4-FFF2-40B4-BE49-F238E27FC236}">
                    <a16:creationId xmlns:a16="http://schemas.microsoft.com/office/drawing/2014/main" id="{33DE004E-31F0-91A7-7884-7E5D4DD9CD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0789243">
                <a:off x="5278" y="3651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63" name="Oval 8">
                <a:extLst>
                  <a:ext uri="{FF2B5EF4-FFF2-40B4-BE49-F238E27FC236}">
                    <a16:creationId xmlns:a16="http://schemas.microsoft.com/office/drawing/2014/main" id="{343500A4-EAEA-F2D9-5824-4C213D5CF0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0789243">
                <a:off x="3932" y="3982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46496" name="Oval 9">
                <a:extLst>
                  <a:ext uri="{FF2B5EF4-FFF2-40B4-BE49-F238E27FC236}">
                    <a16:creationId xmlns:a16="http://schemas.microsoft.com/office/drawing/2014/main" id="{A75021FE-4639-6F77-3553-A003CCB285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0789243">
                <a:off x="4268" y="3983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46497" name="Oval 10">
                <a:extLst>
                  <a:ext uri="{FF2B5EF4-FFF2-40B4-BE49-F238E27FC236}">
                    <a16:creationId xmlns:a16="http://schemas.microsoft.com/office/drawing/2014/main" id="{3384F2EB-CD9D-D2C1-2599-EF62071F52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0789243">
                <a:off x="4604" y="3984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46498" name="Oval 11">
                <a:extLst>
                  <a:ext uri="{FF2B5EF4-FFF2-40B4-BE49-F238E27FC236}">
                    <a16:creationId xmlns:a16="http://schemas.microsoft.com/office/drawing/2014/main" id="{CFA2F2E6-3452-4EF7-6F1E-D035901913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0789243">
                <a:off x="5276" y="3987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46499" name="Oval 12">
                <a:extLst>
                  <a:ext uri="{FF2B5EF4-FFF2-40B4-BE49-F238E27FC236}">
                    <a16:creationId xmlns:a16="http://schemas.microsoft.com/office/drawing/2014/main" id="{23AE283C-3CD9-3D87-876C-8E49349585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0789243">
                <a:off x="4607" y="3313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46500" name="Oval 13">
                <a:extLst>
                  <a:ext uri="{FF2B5EF4-FFF2-40B4-BE49-F238E27FC236}">
                    <a16:creationId xmlns:a16="http://schemas.microsoft.com/office/drawing/2014/main" id="{F91716B3-E332-FE92-AAAA-602B35DEDE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0789243">
                <a:off x="4943" y="3314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46501" name="Oval 14">
                <a:extLst>
                  <a:ext uri="{FF2B5EF4-FFF2-40B4-BE49-F238E27FC236}">
                    <a16:creationId xmlns:a16="http://schemas.microsoft.com/office/drawing/2014/main" id="{77AA020E-AFB4-E373-F66A-794F4143BA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0789243">
                <a:off x="5279" y="3315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46502" name="Oval 15">
                <a:extLst>
                  <a:ext uri="{FF2B5EF4-FFF2-40B4-BE49-F238E27FC236}">
                    <a16:creationId xmlns:a16="http://schemas.microsoft.com/office/drawing/2014/main" id="{BBB57036-0F49-60D5-1556-81F691E2D7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0789243">
                <a:off x="4270" y="3647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46503" name="Oval 16">
                <a:extLst>
                  <a:ext uri="{FF2B5EF4-FFF2-40B4-BE49-F238E27FC236}">
                    <a16:creationId xmlns:a16="http://schemas.microsoft.com/office/drawing/2014/main" id="{B7DAE1BF-B1B5-A553-9B60-AD94285604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0789243">
                <a:off x="4606" y="3648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46504" name="Oval 17">
                <a:extLst>
                  <a:ext uri="{FF2B5EF4-FFF2-40B4-BE49-F238E27FC236}">
                    <a16:creationId xmlns:a16="http://schemas.microsoft.com/office/drawing/2014/main" id="{664FE3A3-0FAE-5ED8-DE02-E12B288FBC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0789243">
                <a:off x="5276" y="2643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46505" name="Oval 18">
                <a:extLst>
                  <a:ext uri="{FF2B5EF4-FFF2-40B4-BE49-F238E27FC236}">
                    <a16:creationId xmlns:a16="http://schemas.microsoft.com/office/drawing/2014/main" id="{DD3067C4-DB28-DD36-A60D-4B9DF55089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0789243">
                <a:off x="4944" y="2978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46506" name="Oval 19">
                <a:extLst>
                  <a:ext uri="{FF2B5EF4-FFF2-40B4-BE49-F238E27FC236}">
                    <a16:creationId xmlns:a16="http://schemas.microsoft.com/office/drawing/2014/main" id="{57063291-A1A3-6D69-197C-A04B89B827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0789243">
                <a:off x="5276" y="2979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15" name="Group 49">
              <a:extLst>
                <a:ext uri="{FF2B5EF4-FFF2-40B4-BE49-F238E27FC236}">
                  <a16:creationId xmlns:a16="http://schemas.microsoft.com/office/drawing/2014/main" id="{162139A1-F032-480D-5309-C887B968487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848350" y="2180273"/>
              <a:ext cx="2952750" cy="3651250"/>
              <a:chOff x="3684" y="1684"/>
              <a:chExt cx="1860" cy="2300"/>
            </a:xfrm>
          </p:grpSpPr>
          <p:sp>
            <p:nvSpPr>
              <p:cNvPr id="53" name="Text Box 50">
                <a:extLst>
                  <a:ext uri="{FF2B5EF4-FFF2-40B4-BE49-F238E27FC236}">
                    <a16:creationId xmlns:a16="http://schemas.microsoft.com/office/drawing/2014/main" id="{299FFE95-E92C-5899-7C10-FE677607316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76" y="3772"/>
                <a:ext cx="166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33" tIns="45717" rIns="91433" bIns="45717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1" i="0" u="none" strike="noStrike" kern="1200" cap="none" spc="0" normalizeH="0" baseline="0" noProof="0">
                    <a:ln>
                      <a:noFill/>
                    </a:ln>
                    <a:solidFill>
                      <a:srgbClr val="96969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 n+1   n+1    n+1     n+1   n+1</a:t>
                </a:r>
                <a:endParaRPr kumimoji="0" lang="en-US" alt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4" name="Text Box 51">
                <a:extLst>
                  <a:ext uri="{FF2B5EF4-FFF2-40B4-BE49-F238E27FC236}">
                    <a16:creationId xmlns:a16="http://schemas.microsoft.com/office/drawing/2014/main" id="{F6C42E3E-3867-4DC6-0383-B5E2EE23E79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84" y="3363"/>
                <a:ext cx="192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33" tIns="45717" rIns="91433" bIns="45717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2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1" i="0" u="none" strike="noStrike" kern="1200" cap="none" spc="0" normalizeH="0" baseline="0" noProof="0">
                    <a:ln>
                      <a:noFill/>
                    </a:ln>
                    <a:solidFill>
                      <a:srgbClr val="96969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n</a:t>
                </a:r>
                <a:endPara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5" name="Text Box 52">
                <a:extLst>
                  <a:ext uri="{FF2B5EF4-FFF2-40B4-BE49-F238E27FC236}">
                    <a16:creationId xmlns:a16="http://schemas.microsoft.com/office/drawing/2014/main" id="{F8E14CD6-2E41-008D-65AA-71A216C435C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84" y="3020"/>
                <a:ext cx="192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33" tIns="45717" rIns="91433" bIns="45717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2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1" i="0" u="none" strike="noStrike" kern="1200" cap="none" spc="0" normalizeH="0" baseline="0" noProof="0">
                    <a:ln>
                      <a:noFill/>
                    </a:ln>
                    <a:solidFill>
                      <a:srgbClr val="96969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n</a:t>
                </a:r>
                <a:endPara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6" name="Text Box 53">
                <a:extLst>
                  <a:ext uri="{FF2B5EF4-FFF2-40B4-BE49-F238E27FC236}">
                    <a16:creationId xmlns:a16="http://schemas.microsoft.com/office/drawing/2014/main" id="{C36EBA75-016B-14E4-CE94-53A33E2596D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84" y="2654"/>
                <a:ext cx="192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33" tIns="45717" rIns="91433" bIns="45717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2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1" i="0" u="none" strike="noStrike" kern="1200" cap="none" spc="0" normalizeH="0" baseline="0" noProof="0">
                    <a:ln>
                      <a:noFill/>
                    </a:ln>
                    <a:solidFill>
                      <a:srgbClr val="96969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n</a:t>
                </a:r>
                <a:endPara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7" name="Text Box 54">
                <a:extLst>
                  <a:ext uri="{FF2B5EF4-FFF2-40B4-BE49-F238E27FC236}">
                    <a16:creationId xmlns:a16="http://schemas.microsoft.com/office/drawing/2014/main" id="{5343FDD4-4210-B5B4-FBD3-EFC692C673B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84" y="2361"/>
                <a:ext cx="192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33" tIns="45717" rIns="91433" bIns="45717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2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1" i="0" u="none" strike="noStrike" kern="1200" cap="none" spc="0" normalizeH="0" baseline="0" noProof="0">
                    <a:ln>
                      <a:noFill/>
                    </a:ln>
                    <a:solidFill>
                      <a:srgbClr val="96969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n</a:t>
                </a:r>
                <a:endPara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8" name="Text Box 55">
                <a:extLst>
                  <a:ext uri="{FF2B5EF4-FFF2-40B4-BE49-F238E27FC236}">
                    <a16:creationId xmlns:a16="http://schemas.microsoft.com/office/drawing/2014/main" id="{989248E4-B7D6-2DC6-E293-DEDDDF3CCF1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84" y="2020"/>
                <a:ext cx="192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33" tIns="45717" rIns="91433" bIns="45717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2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1" i="0" u="none" strike="noStrike" kern="1200" cap="none" spc="0" normalizeH="0" baseline="0" noProof="0">
                    <a:ln>
                      <a:noFill/>
                    </a:ln>
                    <a:solidFill>
                      <a:srgbClr val="96969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n</a:t>
                </a:r>
                <a:endPara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9" name="Text Box 56">
                <a:extLst>
                  <a:ext uri="{FF2B5EF4-FFF2-40B4-BE49-F238E27FC236}">
                    <a16:creationId xmlns:a16="http://schemas.microsoft.com/office/drawing/2014/main" id="{5948DB6D-3199-1C84-05EA-64996E8804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84" y="1684"/>
                <a:ext cx="192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33" tIns="45717" rIns="91433" bIns="45717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2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1" i="0" u="none" strike="noStrike" kern="1200" cap="none" spc="0" normalizeH="0" baseline="0" noProof="0">
                    <a:ln>
                      <a:noFill/>
                    </a:ln>
                    <a:solidFill>
                      <a:srgbClr val="96969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n</a:t>
                </a:r>
                <a:endPara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146508" name="TextBox 146507">
            <a:extLst>
              <a:ext uri="{FF2B5EF4-FFF2-40B4-BE49-F238E27FC236}">
                <a16:creationId xmlns:a16="http://schemas.microsoft.com/office/drawing/2014/main" id="{334BE652-A0DB-EEDF-B456-0DC30A7F1F73}"/>
              </a:ext>
            </a:extLst>
          </p:cNvPr>
          <p:cNvSpPr txBox="1"/>
          <p:nvPr/>
        </p:nvSpPr>
        <p:spPr>
          <a:xfrm>
            <a:off x="4772215" y="2610121"/>
            <a:ext cx="42955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-1143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pitchFamily="34" charset="0"/>
              </a:rPr>
              <a:t>S = 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Symbol" pitchFamily="18" charset="2"/>
                <a:ea typeface="+mn-ea"/>
                <a:cs typeface="Arial" pitchFamily="34" charset="0"/>
              </a:rPr>
              <a:t>Q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pitchFamily="34" charset="0"/>
              </a:rPr>
              <a:t>(# of terms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itchFamily="18" charset="2"/>
              </a:rPr>
              <a:t>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pitchFamily="34" charset="0"/>
              </a:rPr>
              <a:t> last term)</a:t>
            </a:r>
            <a:endParaRPr kumimoji="0" lang="en-CA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pSp>
        <p:nvGrpSpPr>
          <p:cNvPr id="146512" name="Group 146511">
            <a:extLst>
              <a:ext uri="{FF2B5EF4-FFF2-40B4-BE49-F238E27FC236}">
                <a16:creationId xmlns:a16="http://schemas.microsoft.com/office/drawing/2014/main" id="{466D0652-CF58-EB07-2374-76D76C898E63}"/>
              </a:ext>
            </a:extLst>
          </p:cNvPr>
          <p:cNvGrpSpPr/>
          <p:nvPr/>
        </p:nvGrpSpPr>
        <p:grpSpPr>
          <a:xfrm>
            <a:off x="1492734" y="6173788"/>
            <a:ext cx="2628900" cy="710902"/>
            <a:chOff x="1492734" y="6173788"/>
            <a:chExt cx="2628900" cy="710902"/>
          </a:xfrm>
        </p:grpSpPr>
        <p:sp>
          <p:nvSpPr>
            <p:cNvPr id="146509" name="AutoShape 75">
              <a:extLst>
                <a:ext uri="{FF2B5EF4-FFF2-40B4-BE49-F238E27FC236}">
                  <a16:creationId xmlns:a16="http://schemas.microsoft.com/office/drawing/2014/main" id="{8500709E-2250-A71E-9228-88AE077DEBDE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2632142" y="5034380"/>
              <a:ext cx="350084" cy="2628899"/>
            </a:xfrm>
            <a:prstGeom prst="leftBrace">
              <a:avLst>
                <a:gd name="adj1" fmla="val 0"/>
                <a:gd name="adj2" fmla="val 51296"/>
              </a:avLst>
            </a:prstGeom>
            <a:noFill/>
            <a:ln w="28575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46510" name="TextBox 146509">
              <a:extLst>
                <a:ext uri="{FF2B5EF4-FFF2-40B4-BE49-F238E27FC236}">
                  <a16:creationId xmlns:a16="http://schemas.microsoft.com/office/drawing/2014/main" id="{EEFD5B0B-F0A2-0D6F-E47F-4D71BC7EFCA4}"/>
                </a:ext>
              </a:extLst>
            </p:cNvPr>
            <p:cNvSpPr txBox="1"/>
            <p:nvPr/>
          </p:nvSpPr>
          <p:spPr>
            <a:xfrm>
              <a:off x="1968637" y="6423025"/>
              <a:ext cx="2152997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-1143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Arial" pitchFamily="34" charset="0"/>
                </a:rPr>
                <a:t># of terms = n</a:t>
              </a:r>
              <a:endParaRPr kumimoji="0" lang="en-CA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46513" name="Group 146512">
            <a:extLst>
              <a:ext uri="{FF2B5EF4-FFF2-40B4-BE49-F238E27FC236}">
                <a16:creationId xmlns:a16="http://schemas.microsoft.com/office/drawing/2014/main" id="{82A530CF-D751-7621-470E-1299DB000124}"/>
              </a:ext>
            </a:extLst>
          </p:cNvPr>
          <p:cNvGrpSpPr/>
          <p:nvPr/>
        </p:nvGrpSpPr>
        <p:grpSpPr>
          <a:xfrm>
            <a:off x="4419600" y="3312875"/>
            <a:ext cx="2232363" cy="2554525"/>
            <a:chOff x="4419600" y="3312875"/>
            <a:chExt cx="2232363" cy="2554525"/>
          </a:xfrm>
        </p:grpSpPr>
        <p:sp>
          <p:nvSpPr>
            <p:cNvPr id="146507" name="AutoShape 75">
              <a:extLst>
                <a:ext uri="{FF2B5EF4-FFF2-40B4-BE49-F238E27FC236}">
                  <a16:creationId xmlns:a16="http://schemas.microsoft.com/office/drawing/2014/main" id="{58B1B554-9BE9-3E95-96F7-228C5A70C53F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419600" y="3312875"/>
              <a:ext cx="178102" cy="2554525"/>
            </a:xfrm>
            <a:prstGeom prst="leftBrace">
              <a:avLst>
                <a:gd name="adj1" fmla="val 27859"/>
                <a:gd name="adj2" fmla="val 50284"/>
              </a:avLst>
            </a:prstGeom>
            <a:noFill/>
            <a:ln w="28575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46511" name="TextBox 146510">
              <a:extLst>
                <a:ext uri="{FF2B5EF4-FFF2-40B4-BE49-F238E27FC236}">
                  <a16:creationId xmlns:a16="http://schemas.microsoft.com/office/drawing/2014/main" id="{A3456018-0758-31DD-14B8-AB002AADD4BF}"/>
                </a:ext>
              </a:extLst>
            </p:cNvPr>
            <p:cNvSpPr txBox="1"/>
            <p:nvPr/>
          </p:nvSpPr>
          <p:spPr>
            <a:xfrm>
              <a:off x="4729426" y="4323407"/>
              <a:ext cx="1922537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-1143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Arial" pitchFamily="34" charset="0"/>
                </a:rPr>
                <a:t>last term = n</a:t>
              </a:r>
              <a:endParaRPr kumimoji="0" lang="en-CA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64464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6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6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6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6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6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6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41" grpId="0"/>
      <p:bldP spid="146508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92E72E35-168B-33B3-EC5B-51A97A172C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47800"/>
            <a:ext cx="10134600" cy="746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“Arithmetic Like”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Sequence: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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1</a:t>
            </a:r>
            <a:r>
              <a:rPr kumimoji="0" lang="en-CA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, 2</a:t>
            </a:r>
            <a:r>
              <a:rPr kumimoji="0" lang="en-CA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, 3</a:t>
            </a:r>
            <a:r>
              <a:rPr kumimoji="0" lang="en-CA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, 4</a:t>
            </a:r>
            <a:r>
              <a:rPr kumimoji="0" lang="en-CA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, 5</a:t>
            </a:r>
            <a:r>
              <a:rPr kumimoji="0" lang="en-CA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, …, n</a:t>
            </a:r>
            <a:r>
              <a:rPr kumimoji="0" lang="en-CA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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Closed Formula: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f(</a:t>
            </a:r>
            <a:r>
              <a:rPr kumimoji="0" lang="en-CA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) = a</a:t>
            </a:r>
            <a:r>
              <a:rPr kumimoji="0" lang="en-CA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i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CA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endParaRPr kumimoji="0" lang="en-CA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/>
              <a:ea typeface="+mn-ea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lvl="0" eaLnBrk="1" hangingPunct="1"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Middle Element: </a:t>
            </a:r>
            <a:r>
              <a:rPr lang="en-CA" altLang="en-US" sz="2400" dirty="0">
                <a:solidFill>
                  <a:srgbClr val="FFC000"/>
                </a:solidFill>
              </a:rPr>
              <a:t>f(</a:t>
            </a:r>
            <a:r>
              <a:rPr lang="en-CA" altLang="en-US" sz="2400" baseline="30000" dirty="0">
                <a:solidFill>
                  <a:srgbClr val="FFC000"/>
                </a:solidFill>
              </a:rPr>
              <a:t>n</a:t>
            </a:r>
            <a:r>
              <a:rPr lang="en-US" altLang="en-US" sz="2400" dirty="0">
                <a:solidFill>
                  <a:srgbClr val="FFC000"/>
                </a:solidFill>
              </a:rPr>
              <a:t>/</a:t>
            </a:r>
            <a:r>
              <a:rPr lang="en-US" altLang="en-US" sz="2400" baseline="-25000" dirty="0">
                <a:solidFill>
                  <a:srgbClr val="FFC000"/>
                </a:solidFill>
              </a:rPr>
              <a:t>2</a:t>
            </a:r>
            <a:r>
              <a:rPr lang="en-CA" altLang="en-US" sz="2400" dirty="0">
                <a:solidFill>
                  <a:srgbClr val="FFC000"/>
                </a:solidFill>
              </a:rPr>
              <a:t>) =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</a:t>
            </a:r>
            <a:r>
              <a:rPr lang="en-CA" altLang="en-US" sz="2400" baseline="300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/</a:t>
            </a:r>
            <a:r>
              <a:rPr lang="en-CA" altLang="en-US" sz="2400" baseline="-250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kumimoji="0" lang="en-CA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3 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= </a:t>
            </a:r>
            <a:r>
              <a:rPr lang="en-US" altLang="en-US" sz="2400" dirty="0">
                <a:solidFill>
                  <a:srgbClr val="FFC000"/>
                </a:solidFill>
                <a:latin typeface="Times New Roman"/>
                <a:sym typeface="Symbol" panose="05050102010706020507" pitchFamily="18" charset="2"/>
              </a:rPr>
              <a:t>½</a:t>
            </a:r>
            <a:r>
              <a:rPr kumimoji="0" lang="en-CA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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kumimoji="0" lang="en-CA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3 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=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Symbol" pitchFamily="18" charset="2"/>
                <a:ea typeface="+mn-ea"/>
                <a:cs typeface="Arial" pitchFamily="34" charset="0"/>
              </a:rPr>
              <a:t>Q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pitchFamily="34" charset="0"/>
              </a:rPr>
              <a:t>(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kumimoji="0" lang="en-CA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lvl="0" eaLnBrk="1" hangingPunct="1"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Sum: </a:t>
            </a:r>
            <a:r>
              <a:rPr kumimoji="0" lang="el-G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∑</a:t>
            </a:r>
            <a:r>
              <a:rPr kumimoji="0" lang="en-CA" altLang="en-US" sz="2400" b="0" i="0" u="none" strike="noStrike" kern="1200" cap="none" spc="0" normalizeH="0" baseline="-2500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kumimoji="0" lang="en-CA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=0..n</a:t>
            </a:r>
            <a:r>
              <a:rPr kumimoji="0" lang="en-CA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f(</a:t>
            </a:r>
            <a:r>
              <a:rPr kumimoji="0" lang="en-CA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kumimoji="0" lang="en-CA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= 1</a:t>
            </a:r>
            <a:r>
              <a:rPr kumimoji="0" lang="en-CA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+2</a:t>
            </a:r>
            <a:r>
              <a:rPr kumimoji="0" lang="en-CA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+3</a:t>
            </a:r>
            <a:r>
              <a:rPr kumimoji="0" lang="en-CA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+4</a:t>
            </a:r>
            <a:r>
              <a:rPr kumimoji="0" lang="en-CA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+5</a:t>
            </a:r>
            <a:r>
              <a:rPr kumimoji="0" lang="en-CA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+…+</a:t>
            </a:r>
            <a:r>
              <a:rPr lang="en-US" sz="2400" dirty="0">
                <a:solidFill>
                  <a:srgbClr val="FFC000"/>
                </a:solidFill>
              </a:rPr>
              <a:t>(</a:t>
            </a:r>
            <a:r>
              <a:rPr lang="en-CA" altLang="en-US" sz="2400" baseline="300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/</a:t>
            </a:r>
            <a:r>
              <a:rPr lang="en-CA" altLang="en-US" sz="2400" baseline="-250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CA" altLang="en-US" sz="2400" baseline="300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+…+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kumimoji="0" lang="en-CA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</a:p>
          <a:p>
            <a:pPr marL="0" lvl="0" indent="0" eaLnBrk="1" hangingPunct="1">
              <a:buNone/>
              <a:defRPr/>
            </a:pP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                                                           Half terms are 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  <a:cs typeface="Arial" pitchFamily="34" charset="0"/>
              </a:rPr>
              <a:t>Q</a:t>
            </a:r>
            <a:r>
              <a:rPr lang="en-US" altLang="en-US" sz="2400" dirty="0">
                <a:solidFill>
                  <a:srgbClr val="FFC000"/>
                </a:solidFill>
                <a:latin typeface="Times New Roman" pitchFamily="18" charset="0"/>
                <a:cs typeface="Arial" pitchFamily="34" charset="0"/>
              </a:rPr>
              <a:t>(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nn</a:t>
            </a:r>
            <a:r>
              <a:rPr lang="en-CA" altLang="en-US" sz="2400" baseline="300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CA" altLang="en-US" sz="2400" baseline="300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               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/>
              <a:ea typeface="+mn-ea"/>
              <a:cs typeface="+mn-cs"/>
              <a:sym typeface="Symbol" pitchFamily="18" charset="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                        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pitchFamily="34" charset="0"/>
              </a:rPr>
              <a:t> = 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Symbol" pitchFamily="18" charset="2"/>
                <a:ea typeface="+mn-ea"/>
                <a:cs typeface="Arial" pitchFamily="34" charset="0"/>
              </a:rPr>
              <a:t>Q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pitchFamily="34" charset="0"/>
              </a:rPr>
              <a:t>(# of terms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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pitchFamily="34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Arial" pitchFamily="34" charset="0"/>
              </a:rPr>
              <a:t>l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pitchFamily="34" charset="0"/>
              </a:rPr>
              <a:t>ast term)</a:t>
            </a:r>
          </a:p>
          <a:p>
            <a:pPr marL="0" lvl="0" indent="0" eaLnBrk="1" hangingPunct="1">
              <a:buNone/>
              <a:defRPr/>
            </a:pPr>
            <a:r>
              <a:rPr lang="en-US" altLang="en-US" sz="2400" dirty="0">
                <a:solidFill>
                  <a:srgbClr val="FFC000"/>
                </a:solidFill>
                <a:latin typeface="Times New Roman" pitchFamily="18" charset="0"/>
                <a:cs typeface="Arial" pitchFamily="34" charset="0"/>
                <a:sym typeface="Symbol" pitchFamily="18" charset="2"/>
              </a:rPr>
              <a:t>                           </a:t>
            </a:r>
            <a:r>
              <a:rPr lang="en-US" altLang="en-US" sz="2400" dirty="0">
                <a:solidFill>
                  <a:srgbClr val="FFC000"/>
                </a:solidFill>
                <a:latin typeface="Times New Roman" pitchFamily="18" charset="0"/>
                <a:cs typeface="Arial" pitchFamily="34" charset="0"/>
              </a:rPr>
              <a:t>=  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  <a:cs typeface="Arial" pitchFamily="34" charset="0"/>
              </a:rPr>
              <a:t>Q</a:t>
            </a:r>
            <a:r>
              <a:rPr lang="en-US" altLang="en-US" sz="2400" dirty="0">
                <a:solidFill>
                  <a:srgbClr val="FFC000"/>
                </a:solidFill>
                <a:latin typeface="Times New Roman" pitchFamily="18" charset="0"/>
                <a:cs typeface="Arial" pitchFamily="34" charset="0"/>
              </a:rPr>
              <a:t>(n</a:t>
            </a:r>
            <a:r>
              <a:rPr lang="en-US" altLang="en-US" sz="2400" dirty="0">
                <a:solidFill>
                  <a:srgbClr val="FFC000"/>
                </a:solidFill>
                <a:sym typeface="Symbol" pitchFamily="18" charset="2"/>
              </a:rPr>
              <a:t>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CA" altLang="en-US" sz="2400" baseline="300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en-US" altLang="en-US" sz="2400" dirty="0">
                <a:solidFill>
                  <a:srgbClr val="FFC000"/>
                </a:solidFill>
                <a:latin typeface="Times New Roman" pitchFamily="18" charset="0"/>
                <a:cs typeface="Arial" pitchFamily="34" charset="0"/>
              </a:rPr>
              <a:t>) =  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  <a:cs typeface="Arial" pitchFamily="34" charset="0"/>
              </a:rPr>
              <a:t>Q</a:t>
            </a:r>
            <a:r>
              <a:rPr lang="en-US" altLang="en-US" sz="2400" dirty="0">
                <a:solidFill>
                  <a:srgbClr val="FFC000"/>
                </a:solidFill>
                <a:latin typeface="Times New Roman" pitchFamily="18" charset="0"/>
                <a:cs typeface="Arial" pitchFamily="34" charset="0"/>
              </a:rPr>
              <a:t>(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CA" altLang="en-US" sz="2400" baseline="300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4</a:t>
            </a:r>
            <a:r>
              <a:rPr lang="en-US" altLang="en-US" sz="2400" dirty="0">
                <a:solidFill>
                  <a:srgbClr val="FFC000"/>
                </a:solidFill>
                <a:latin typeface="Times New Roman" pitchFamily="18" charset="0"/>
                <a:cs typeface="Arial" pitchFamily="34" charset="0"/>
              </a:rPr>
              <a:t>)</a:t>
            </a:r>
            <a:endParaRPr kumimoji="0" lang="en-CA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/>
              <a:ea typeface="+mn-ea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lvl="0" eaLnBrk="1" hangingPunct="1">
              <a:defRPr/>
            </a:pPr>
            <a:r>
              <a:rPr lang="en-US" sz="2400" dirty="0">
                <a:solidFill>
                  <a:srgbClr val="FFFF00"/>
                </a:solidFill>
              </a:rPr>
              <a:t>Sum: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∑</a:t>
            </a:r>
            <a:r>
              <a:rPr lang="en-CA" altLang="en-US" sz="2400" baseline="-250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CA" altLang="en-US" sz="2400" baseline="-250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=0..n</a:t>
            </a:r>
            <a:r>
              <a:rPr lang="en-CA" altLang="en-US" sz="2400" baseline="300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 i</a:t>
            </a:r>
            <a:r>
              <a:rPr lang="en-CA" altLang="en-US" sz="2400" baseline="300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7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log(</a:t>
            </a:r>
            <a:r>
              <a:rPr lang="en-CA" altLang="en-US" sz="2400" dirty="0" err="1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lang="en-US" altLang="en-US" sz="2400" dirty="0">
              <a:solidFill>
                <a:srgbClr val="FFC000"/>
              </a:solidFill>
              <a:sym typeface="Symbol" pitchFamily="18" charset="2"/>
            </a:endParaRPr>
          </a:p>
          <a:p>
            <a:pPr marL="0" lvl="0" indent="0" eaLnBrk="1" hangingPunct="1">
              <a:buNone/>
              <a:defRPr/>
            </a:pPr>
            <a:r>
              <a:rPr lang="en-US" altLang="en-US" sz="2400" dirty="0">
                <a:solidFill>
                  <a:srgbClr val="FFC000"/>
                </a:solidFill>
                <a:sym typeface="Symbol" pitchFamily="18" charset="2"/>
              </a:rPr>
              <a:t>                          </a:t>
            </a:r>
            <a:r>
              <a:rPr lang="en-US" altLang="en-US" sz="2400" dirty="0">
                <a:solidFill>
                  <a:srgbClr val="FFC000"/>
                </a:solidFill>
                <a:latin typeface="Times New Roman" pitchFamily="18" charset="0"/>
                <a:cs typeface="Arial" pitchFamily="34" charset="0"/>
              </a:rPr>
              <a:t> =  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  <a:cs typeface="Arial" pitchFamily="34" charset="0"/>
              </a:rPr>
              <a:t>Q</a:t>
            </a:r>
            <a:r>
              <a:rPr lang="en-US" altLang="en-US" sz="2400" dirty="0">
                <a:solidFill>
                  <a:srgbClr val="FFC000"/>
                </a:solidFill>
                <a:latin typeface="Times New Roman" pitchFamily="18" charset="0"/>
                <a:cs typeface="Arial" pitchFamily="34" charset="0"/>
              </a:rPr>
              <a:t>(# of terms </a:t>
            </a:r>
            <a:r>
              <a:rPr lang="en-US" altLang="en-US" sz="2400" dirty="0">
                <a:solidFill>
                  <a:srgbClr val="FFC000"/>
                </a:solidFill>
                <a:sym typeface="Symbol" pitchFamily="18" charset="2"/>
              </a:rPr>
              <a:t></a:t>
            </a:r>
            <a:r>
              <a:rPr lang="en-US" altLang="en-US" sz="2400" dirty="0">
                <a:solidFill>
                  <a:srgbClr val="FFC000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cs typeface="Arial" pitchFamily="34" charset="0"/>
              </a:rPr>
              <a:t>l</a:t>
            </a:r>
            <a:r>
              <a:rPr lang="en-US" altLang="en-US" sz="2400" dirty="0">
                <a:solidFill>
                  <a:srgbClr val="FFC000"/>
                </a:solidFill>
                <a:latin typeface="Times New Roman" pitchFamily="18" charset="0"/>
                <a:cs typeface="Arial" pitchFamily="34" charset="0"/>
              </a:rPr>
              <a:t>ast term)</a:t>
            </a:r>
          </a:p>
          <a:p>
            <a:pPr marL="0" lvl="0" indent="0" eaLnBrk="1" hangingPunct="1">
              <a:buNone/>
              <a:defRPr/>
            </a:pPr>
            <a:r>
              <a:rPr lang="en-US" altLang="en-US" sz="2400" dirty="0">
                <a:solidFill>
                  <a:srgbClr val="FFC000"/>
                </a:solidFill>
                <a:latin typeface="Times New Roman" pitchFamily="18" charset="0"/>
                <a:cs typeface="Arial" pitchFamily="34" charset="0"/>
                <a:sym typeface="Symbol" pitchFamily="18" charset="2"/>
              </a:rPr>
              <a:t>                           </a:t>
            </a:r>
            <a:r>
              <a:rPr lang="en-US" altLang="en-US" sz="2400" dirty="0">
                <a:solidFill>
                  <a:srgbClr val="FFC000"/>
                </a:solidFill>
                <a:latin typeface="Times New Roman" pitchFamily="18" charset="0"/>
                <a:cs typeface="Arial" pitchFamily="34" charset="0"/>
              </a:rPr>
              <a:t>=  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  <a:cs typeface="Arial" pitchFamily="34" charset="0"/>
              </a:rPr>
              <a:t>Q</a:t>
            </a:r>
            <a:r>
              <a:rPr lang="en-US" altLang="en-US" sz="2400" dirty="0">
                <a:solidFill>
                  <a:srgbClr val="FFC000"/>
                </a:solidFill>
                <a:latin typeface="Times New Roman" pitchFamily="18" charset="0"/>
                <a:cs typeface="Arial" pitchFamily="34" charset="0"/>
              </a:rPr>
              <a:t>(n</a:t>
            </a:r>
            <a:r>
              <a:rPr lang="en-CA" altLang="en-US" sz="2400" baseline="300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 sz="2400" dirty="0">
                <a:solidFill>
                  <a:srgbClr val="FFC000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sym typeface="Symbol" pitchFamily="18" charset="2"/>
              </a:rPr>
              <a:t></a:t>
            </a:r>
            <a:r>
              <a:rPr lang="en-US" altLang="en-US" sz="2400" dirty="0">
                <a:solidFill>
                  <a:srgbClr val="FFC000"/>
                </a:solidFill>
                <a:latin typeface="Times New Roman" pitchFamily="18" charset="0"/>
                <a:cs typeface="Arial" pitchFamily="34" charset="0"/>
              </a:rPr>
              <a:t> (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CA" altLang="en-US" sz="2400" baseline="300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 sz="2400" dirty="0">
                <a:solidFill>
                  <a:srgbClr val="FFC000"/>
                </a:solidFill>
                <a:latin typeface="Times New Roman" pitchFamily="18" charset="0"/>
                <a:cs typeface="Arial" pitchFamily="34" charset="0"/>
              </a:rPr>
              <a:t>)</a:t>
            </a:r>
            <a:r>
              <a:rPr lang="en-CA" altLang="en-US" sz="2400" baseline="300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7</a:t>
            </a:r>
            <a:r>
              <a:rPr lang="en-US" altLang="en-US" sz="2400" dirty="0">
                <a:solidFill>
                  <a:srgbClr val="FFC000"/>
                </a:solidFill>
                <a:latin typeface="Times New Roman" pitchFamily="18" charset="0"/>
                <a:cs typeface="Arial" pitchFamily="34" charset="0"/>
              </a:rPr>
              <a:t> log(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CA" altLang="en-US" sz="2400" baseline="300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 sz="2400" dirty="0">
                <a:solidFill>
                  <a:srgbClr val="FFC000"/>
                </a:solidFill>
                <a:latin typeface="Times New Roman" pitchFamily="18" charset="0"/>
                <a:cs typeface="Arial" pitchFamily="34" charset="0"/>
              </a:rPr>
              <a:t>)</a:t>
            </a:r>
            <a:r>
              <a:rPr lang="en-US" altLang="en-US" sz="2400" dirty="0">
                <a:solidFill>
                  <a:srgbClr val="FFC000"/>
                </a:solidFill>
                <a:sym typeface="Symbol" pitchFamily="18" charset="2"/>
              </a:rPr>
              <a:t>) </a:t>
            </a:r>
          </a:p>
          <a:p>
            <a:pPr marL="0" lvl="0" indent="0" eaLnBrk="1" hangingPunct="1">
              <a:buNone/>
              <a:defRPr/>
            </a:pPr>
            <a:r>
              <a:rPr lang="en-US" altLang="en-US" sz="2400" dirty="0">
                <a:solidFill>
                  <a:srgbClr val="FFC000"/>
                </a:solidFill>
                <a:latin typeface="Times New Roman" pitchFamily="18" charset="0"/>
                <a:cs typeface="Arial" pitchFamily="34" charset="0"/>
                <a:sym typeface="Symbol" pitchFamily="18" charset="2"/>
              </a:rPr>
              <a:t>                           </a:t>
            </a:r>
            <a:r>
              <a:rPr lang="en-US" altLang="en-US" sz="2400" dirty="0">
                <a:solidFill>
                  <a:srgbClr val="FFC000"/>
                </a:solidFill>
                <a:latin typeface="Times New Roman" pitchFamily="18" charset="0"/>
                <a:cs typeface="Arial" pitchFamily="34" charset="0"/>
              </a:rPr>
              <a:t>=  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  <a:cs typeface="Arial" pitchFamily="34" charset="0"/>
              </a:rPr>
              <a:t>Q</a:t>
            </a:r>
            <a:r>
              <a:rPr lang="en-US" altLang="en-US" sz="2400" dirty="0">
                <a:solidFill>
                  <a:srgbClr val="FFC000"/>
                </a:solidFill>
                <a:latin typeface="Times New Roman" pitchFamily="18" charset="0"/>
                <a:cs typeface="Arial" pitchFamily="34" charset="0"/>
              </a:rPr>
              <a:t>(n</a:t>
            </a:r>
            <a:r>
              <a:rPr lang="en-CA" altLang="en-US" sz="2400" baseline="300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16</a:t>
            </a:r>
            <a:r>
              <a:rPr lang="en-US" altLang="en-US" sz="2400" dirty="0">
                <a:solidFill>
                  <a:srgbClr val="FFC000"/>
                </a:solidFill>
                <a:latin typeface="Times New Roman" pitchFamily="18" charset="0"/>
                <a:cs typeface="Arial" pitchFamily="34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latin typeface="Times New Roman" pitchFamily="18" charset="0"/>
                <a:cs typeface="Arial" pitchFamily="34" charset="0"/>
              </a:rPr>
              <a:t>log(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400" dirty="0">
                <a:solidFill>
                  <a:srgbClr val="FFC000"/>
                </a:solidFill>
                <a:latin typeface="Times New Roman" pitchFamily="18" charset="0"/>
                <a:cs typeface="Arial" pitchFamily="34" charset="0"/>
              </a:rPr>
              <a:t>))</a:t>
            </a:r>
            <a:endParaRPr lang="en-US" altLang="en-US" sz="2400" dirty="0">
              <a:solidFill>
                <a:srgbClr val="FFC000"/>
              </a:solidFill>
              <a:sym typeface="Symbol" pitchFamily="18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CA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/>
              <a:ea typeface="+mn-ea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43459C91-4862-0CBD-FFA0-C9DC95EAF6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-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i="0">
                <a:solidFill>
                  <a:schemeClr val="tx2"/>
                </a:solidFill>
              </a:rPr>
              <a:t>Adding Made Easy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28E7CF-A247-51F3-7E80-B76175175F89}"/>
              </a:ext>
            </a:extLst>
          </p:cNvPr>
          <p:cNvSpPr txBox="1"/>
          <p:nvPr/>
        </p:nvSpPr>
        <p:spPr>
          <a:xfrm>
            <a:off x="2001520" y="5118110"/>
            <a:ext cx="39116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altLang="en-US" sz="11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endParaRPr lang="en-CA" sz="11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3A4D474-92D7-C9F7-5D81-B22C14C5A05F}"/>
              </a:ext>
            </a:extLst>
          </p:cNvPr>
          <p:cNvGrpSpPr/>
          <p:nvPr/>
        </p:nvGrpSpPr>
        <p:grpSpPr>
          <a:xfrm>
            <a:off x="1268679" y="674033"/>
            <a:ext cx="6949415" cy="830997"/>
            <a:chOff x="1268679" y="674033"/>
            <a:chExt cx="6949415" cy="830997"/>
          </a:xfrm>
        </p:grpSpPr>
        <p:sp>
          <p:nvSpPr>
            <p:cNvPr id="6" name="Rectangle 11">
              <a:extLst>
                <a:ext uri="{FF2B5EF4-FFF2-40B4-BE49-F238E27FC236}">
                  <a16:creationId xmlns:a16="http://schemas.microsoft.com/office/drawing/2014/main" id="{02FBB8EA-FCAD-9D0D-B7A9-5B74323BA6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8826" y="674033"/>
              <a:ext cx="4349268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457200" marR="0" lvl="0" indent="-45720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panose="05050102010706020507" pitchFamily="18" charset="2"/>
                <a:buChar char="Þ"/>
                <a:tabLst/>
                <a:defRPr/>
              </a:pPr>
              <a:r>
                <a:rPr kumimoji="0" lang="en-CA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</a:rPr>
                <a:t>∑</a:t>
              </a:r>
              <a:r>
                <a:rPr kumimoji="0" lang="en-CA" altLang="en-US" sz="2400" b="0" i="0" u="none" strike="noStrike" kern="1200" cap="none" spc="0" normalizeH="0" baseline="-25000" noProof="0" dirty="0" err="1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</a:rPr>
                <a:t>i</a:t>
              </a:r>
              <a:r>
                <a:rPr kumimoji="0" lang="en-CA" altLang="en-US" sz="2400" b="0" i="0" u="none" strike="noStrike" kern="1200" cap="none" spc="0" normalizeH="0" baseline="-2500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</a:rPr>
                <a:t>=1..n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</a:rPr>
                <a:t> </a:t>
              </a:r>
              <a:r>
                <a:rPr kumimoji="0" lang="en-CA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</a:rPr>
                <a:t>f(</a:t>
              </a:r>
              <a:r>
                <a:rPr kumimoji="0" lang="en-CA" altLang="en-US" sz="24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</a:rPr>
                <a:t>i</a:t>
              </a:r>
              <a:r>
                <a:rPr kumimoji="0" lang="en-CA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</a:rPr>
                <a:t>) = θ(</a:t>
              </a:r>
              <a:r>
                <a:rPr kumimoji="0" lang="en-CA" altLang="en-US" sz="24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</a:rPr>
                <a:t>n·f</a:t>
              </a:r>
              <a:r>
                <a:rPr kumimoji="0" lang="en-CA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</a:rPr>
                <a:t>(n))</a:t>
              </a:r>
            </a:p>
            <a:p>
              <a:pPr lvl="0" eaLnBrk="1" hangingPunct="1">
                <a:spcBef>
                  <a:spcPct val="0"/>
                </a:spcBef>
                <a:buNone/>
              </a:pPr>
              <a:r>
                <a:rPr lang="en-US" altLang="en-US" sz="2400" dirty="0">
                  <a:solidFill>
                    <a:srgbClr val="FFC000"/>
                  </a:solidFill>
                  <a:cs typeface="Arial" pitchFamily="34" charset="0"/>
                </a:rPr>
                <a:t>          =  </a:t>
              </a:r>
              <a:r>
                <a:rPr lang="en-US" altLang="en-US" sz="2400" dirty="0">
                  <a:solidFill>
                    <a:srgbClr val="FFC000"/>
                  </a:solidFill>
                  <a:latin typeface="Symbol" pitchFamily="18" charset="2"/>
                  <a:cs typeface="Arial" pitchFamily="34" charset="0"/>
                </a:rPr>
                <a:t>Q</a:t>
              </a:r>
              <a:r>
                <a:rPr lang="en-US" altLang="en-US" sz="2400" dirty="0">
                  <a:solidFill>
                    <a:srgbClr val="FFC000"/>
                  </a:solidFill>
                  <a:cs typeface="Arial" pitchFamily="34" charset="0"/>
                </a:rPr>
                <a:t>(# of terms </a:t>
              </a:r>
              <a:r>
                <a:rPr lang="en-US" altLang="en-US" sz="2400" dirty="0">
                  <a:solidFill>
                    <a:srgbClr val="FFC000"/>
                  </a:solidFill>
                  <a:latin typeface="Times New Roman"/>
                  <a:sym typeface="Symbol" pitchFamily="18" charset="2"/>
                </a:rPr>
                <a:t></a:t>
              </a:r>
              <a:r>
                <a:rPr lang="en-US" altLang="en-US" sz="2400" dirty="0">
                  <a:solidFill>
                    <a:srgbClr val="FFC000"/>
                  </a:solidFill>
                  <a:cs typeface="Arial" pitchFamily="34" charset="0"/>
                </a:rPr>
                <a:t> </a:t>
              </a:r>
              <a:r>
                <a:rPr lang="en-US" altLang="en-US" sz="2400" dirty="0">
                  <a:solidFill>
                    <a:srgbClr val="FFC000"/>
                  </a:solidFill>
                  <a:latin typeface="Times New Roman"/>
                  <a:cs typeface="Arial" pitchFamily="34" charset="0"/>
                </a:rPr>
                <a:t>l</a:t>
              </a:r>
              <a:r>
                <a:rPr lang="en-US" altLang="en-US" sz="2400" dirty="0">
                  <a:solidFill>
                    <a:srgbClr val="FFC000"/>
                  </a:solidFill>
                  <a:cs typeface="Arial" pitchFamily="34" charset="0"/>
                </a:rPr>
                <a:t>ast term)</a:t>
              </a: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</a:endParaRPr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1DCE0B61-B7AC-C6D9-C6AE-47B79D3B3F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8679" y="722293"/>
              <a:ext cx="2795957" cy="677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Theorem:</a:t>
              </a:r>
              <a:r>
                <a:rPr kumimoji="0" lang="en-CA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99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 </a:t>
              </a:r>
              <a:r>
                <a:rPr kumimoji="0" lang="en-CA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f(</a:t>
              </a:r>
              <a:r>
                <a:rPr kumimoji="0" lang="en-CA" altLang="en-US" sz="24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i</a:t>
              </a:r>
              <a:r>
                <a:rPr kumimoji="0" lang="en-CA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) = n</a:t>
              </a:r>
              <a:r>
                <a:rPr kumimoji="0" lang="en-CA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θ(1) </a:t>
              </a:r>
              <a:r>
                <a:rPr kumimoji="0" lang="en-CA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99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increasing         </a:t>
              </a:r>
              <a:endPara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8" name="Right Brace 7">
            <a:extLst>
              <a:ext uri="{FF2B5EF4-FFF2-40B4-BE49-F238E27FC236}">
                <a16:creationId xmlns:a16="http://schemas.microsoft.com/office/drawing/2014/main" id="{2B5187DC-8C06-6884-F228-A766E79B6829}"/>
              </a:ext>
            </a:extLst>
          </p:cNvPr>
          <p:cNvSpPr/>
          <p:nvPr/>
        </p:nvSpPr>
        <p:spPr bwMode="auto">
          <a:xfrm rot="5400000">
            <a:off x="6096000" y="2783840"/>
            <a:ext cx="228600" cy="1752600"/>
          </a:xfrm>
          <a:prstGeom prst="rightBrace">
            <a:avLst/>
          </a:prstGeom>
          <a:noFill/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/>
          </a:ln>
          <a:effectLst/>
        </p:spPr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3282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31068" y="1524000"/>
            <a:ext cx="4495800" cy="449580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FFC000"/>
                </a:solidFill>
              </a:rPr>
              <a:t>  </a:t>
            </a:r>
            <a:r>
              <a:rPr lang="en-CA" altLang="en-US" sz="2800" baseline="30000" dirty="0">
                <a:solidFill>
                  <a:srgbClr val="FFC000"/>
                </a:solidFill>
              </a:rPr>
              <a:t>n</a:t>
            </a:r>
            <a:r>
              <a:rPr lang="en-US" altLang="en-US" sz="2800" dirty="0">
                <a:solidFill>
                  <a:srgbClr val="FFC000"/>
                </a:solidFill>
              </a:rPr>
              <a:t>/</a:t>
            </a:r>
            <a:r>
              <a:rPr lang="en-US" altLang="en-US" sz="2800" baseline="-25000" dirty="0">
                <a:solidFill>
                  <a:srgbClr val="FFC000"/>
                </a:solidFill>
              </a:rPr>
              <a:t>2</a:t>
            </a:r>
            <a:r>
              <a:rPr lang="en-CA" altLang="en-US" sz="2800" dirty="0">
                <a:solidFill>
                  <a:srgbClr val="FFC000"/>
                </a:solidFill>
              </a:rPr>
              <a:t> · f(</a:t>
            </a:r>
            <a:r>
              <a:rPr lang="en-CA" altLang="en-US" sz="2800" baseline="30000" dirty="0">
                <a:solidFill>
                  <a:srgbClr val="FFC000"/>
                </a:solidFill>
              </a:rPr>
              <a:t>n</a:t>
            </a:r>
            <a:r>
              <a:rPr lang="en-US" altLang="en-US" sz="2800" dirty="0">
                <a:solidFill>
                  <a:srgbClr val="FFC000"/>
                </a:solidFill>
              </a:rPr>
              <a:t>/</a:t>
            </a:r>
            <a:r>
              <a:rPr lang="en-US" altLang="en-US" sz="2800" baseline="-25000" dirty="0">
                <a:solidFill>
                  <a:srgbClr val="FFC000"/>
                </a:solidFill>
              </a:rPr>
              <a:t>2</a:t>
            </a:r>
            <a:r>
              <a:rPr lang="en-CA" altLang="en-US" sz="2800" dirty="0">
                <a:solidFill>
                  <a:srgbClr val="FFC000"/>
                </a:solidFill>
              </a:rPr>
              <a:t>)</a:t>
            </a:r>
            <a:endParaRPr lang="en-US" altLang="en-US" sz="2800" dirty="0">
              <a:solidFill>
                <a:srgbClr val="FFC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hlink"/>
                </a:solidFill>
              </a:rPr>
              <a:t>= </a:t>
            </a:r>
            <a:r>
              <a:rPr lang="en-US" altLang="en-US" sz="2800" dirty="0"/>
              <a:t>area of </a:t>
            </a:r>
            <a:r>
              <a:rPr lang="en-US" altLang="en-US" sz="2800" dirty="0">
                <a:solidFill>
                  <a:schemeClr val="accent2"/>
                </a:solidFill>
              </a:rPr>
              <a:t>small square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hlink"/>
                </a:solidFill>
                <a:latin typeface="Symbol" pitchFamily="18" charset="2"/>
                <a:sym typeface="WP MathA" pitchFamily="2" charset="2"/>
              </a:rPr>
              <a:t>£</a:t>
            </a:r>
            <a:r>
              <a:rPr lang="en-CA" altLang="en-US" sz="2800" dirty="0">
                <a:solidFill>
                  <a:schemeClr val="accent1"/>
                </a:solidFill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800" dirty="0">
                <a:solidFill>
                  <a:srgbClr val="FFC000"/>
                </a:solidFill>
              </a:rPr>
              <a:t>∑</a:t>
            </a:r>
            <a:r>
              <a:rPr lang="en-CA" altLang="en-US" sz="2800" baseline="-25000" dirty="0" err="1">
                <a:solidFill>
                  <a:srgbClr val="FFC000"/>
                </a:solidFill>
              </a:rPr>
              <a:t>i</a:t>
            </a:r>
            <a:r>
              <a:rPr lang="en-CA" altLang="en-US" sz="2800" baseline="-25000" dirty="0">
                <a:solidFill>
                  <a:srgbClr val="FFC000"/>
                </a:solidFill>
              </a:rPr>
              <a:t>=1..n</a:t>
            </a:r>
            <a:r>
              <a:rPr lang="en-CA" altLang="en-US" sz="2800" dirty="0">
                <a:solidFill>
                  <a:srgbClr val="FFC000"/>
                </a:solidFill>
              </a:rPr>
              <a:t> f(</a:t>
            </a:r>
            <a:r>
              <a:rPr lang="en-CA" altLang="en-US" sz="2800" dirty="0" err="1">
                <a:solidFill>
                  <a:srgbClr val="FFC000"/>
                </a:solidFill>
              </a:rPr>
              <a:t>i</a:t>
            </a:r>
            <a:r>
              <a:rPr lang="en-CA" altLang="en-US" sz="2800" dirty="0">
                <a:solidFill>
                  <a:srgbClr val="FFC000"/>
                </a:solidFill>
              </a:rPr>
              <a:t>) </a:t>
            </a:r>
            <a:endParaRPr lang="en-US" altLang="en-US" sz="2800" dirty="0">
              <a:solidFill>
                <a:srgbClr val="FFC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800" dirty="0">
                <a:solidFill>
                  <a:schemeClr val="hlink"/>
                </a:solidFill>
                <a:cs typeface="Times New Roman" pitchFamily="18" charset="0"/>
              </a:rPr>
              <a:t>≈</a:t>
            </a:r>
            <a:r>
              <a:rPr lang="en-CA" altLang="en-US" sz="2800" dirty="0">
                <a:solidFill>
                  <a:schemeClr val="accent1"/>
                </a:solidFill>
              </a:rPr>
              <a:t> </a:t>
            </a:r>
            <a:r>
              <a:rPr lang="en-US" altLang="en-US" sz="2800" dirty="0"/>
              <a:t>area </a:t>
            </a:r>
            <a:r>
              <a:rPr lang="en-US" altLang="en-US" sz="2800" dirty="0">
                <a:solidFill>
                  <a:srgbClr val="33CC33"/>
                </a:solidFill>
              </a:rPr>
              <a:t>under curve</a:t>
            </a:r>
          </a:p>
          <a:p>
            <a:pPr algn="ctr" eaLnBrk="1" hangingPunct="1">
              <a:spcBef>
                <a:spcPct val="0"/>
              </a:spcBef>
              <a:buFont typeface="WP MathA" pitchFamily="2" charset="2"/>
              <a:buNone/>
            </a:pPr>
            <a:r>
              <a:rPr lang="en-US" altLang="en-US" sz="2800" dirty="0">
                <a:solidFill>
                  <a:schemeClr val="hlink"/>
                </a:solidFill>
                <a:latin typeface="Symbol" pitchFamily="18" charset="2"/>
                <a:sym typeface="WP MathA" pitchFamily="2" charset="2"/>
              </a:rPr>
              <a:t>£</a:t>
            </a:r>
            <a:r>
              <a:rPr lang="en-US" altLang="en-US" sz="2800" dirty="0">
                <a:solidFill>
                  <a:schemeClr val="accent1"/>
                </a:solidFill>
              </a:rPr>
              <a:t> </a:t>
            </a:r>
          </a:p>
          <a:p>
            <a:pPr algn="ctr" eaLnBrk="1" hangingPunct="1">
              <a:spcBef>
                <a:spcPct val="0"/>
              </a:spcBef>
              <a:buFont typeface="WP MathA" pitchFamily="2" charset="2"/>
              <a:buNone/>
            </a:pPr>
            <a:r>
              <a:rPr lang="en-US" altLang="en-US" sz="2800" dirty="0"/>
              <a:t>area of </a:t>
            </a:r>
            <a:r>
              <a:rPr lang="en-US" altLang="en-US" sz="2800" dirty="0">
                <a:solidFill>
                  <a:schemeClr val="tx2"/>
                </a:solidFill>
              </a:rPr>
              <a:t>big square</a:t>
            </a:r>
          </a:p>
          <a:p>
            <a:pPr algn="ctr" eaLnBrk="1" hangingPunct="1">
              <a:spcBef>
                <a:spcPct val="0"/>
              </a:spcBef>
              <a:buFont typeface="WP MathA" pitchFamily="2" charset="2"/>
              <a:buNone/>
            </a:pPr>
            <a:r>
              <a:rPr lang="en-US" altLang="en-US" sz="2800" dirty="0">
                <a:solidFill>
                  <a:schemeClr val="hlink"/>
                </a:solidFill>
              </a:rPr>
              <a:t>=</a:t>
            </a:r>
            <a:r>
              <a:rPr lang="en-US" altLang="en-US" sz="2800" dirty="0">
                <a:solidFill>
                  <a:schemeClr val="accent1"/>
                </a:solidFill>
              </a:rPr>
              <a:t> </a:t>
            </a:r>
            <a:r>
              <a:rPr lang="en-CA" altLang="en-US" sz="2800" dirty="0">
                <a:solidFill>
                  <a:srgbClr val="FFC000"/>
                </a:solidFill>
              </a:rPr>
              <a:t>n · f(n)</a:t>
            </a:r>
            <a:br>
              <a:rPr lang="en-US" altLang="en-US" sz="2800" dirty="0">
                <a:solidFill>
                  <a:schemeClr val="accent1"/>
                </a:solidFill>
              </a:rPr>
            </a:br>
            <a:endParaRPr lang="en-US" altLang="en-US" sz="2800" dirty="0">
              <a:solidFill>
                <a:schemeClr val="accent1"/>
              </a:solidFill>
            </a:endParaRPr>
          </a:p>
        </p:txBody>
      </p:sp>
      <p:sp>
        <p:nvSpPr>
          <p:cNvPr id="312323" name="Text Box 4"/>
          <p:cNvSpPr txBox="1">
            <a:spLocks noChangeArrowheads="1"/>
          </p:cNvSpPr>
          <p:nvPr/>
        </p:nvSpPr>
        <p:spPr bwMode="auto">
          <a:xfrm>
            <a:off x="4419600" y="2444749"/>
            <a:ext cx="24165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altLang="en-US" sz="4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pic>
        <p:nvPicPr>
          <p:cNvPr id="312324" name="Picture 5" descr="sum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371600"/>
            <a:ext cx="3856038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2325" name="Rectangle 6"/>
          <p:cNvSpPr>
            <a:spLocks noChangeArrowheads="1"/>
          </p:cNvSpPr>
          <p:nvPr/>
        </p:nvSpPr>
        <p:spPr bwMode="auto">
          <a:xfrm>
            <a:off x="1676400" y="5486400"/>
            <a:ext cx="1295400" cy="6858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12326" name="Rectangle 7"/>
          <p:cNvSpPr>
            <a:spLocks noChangeArrowheads="1"/>
          </p:cNvSpPr>
          <p:nvPr/>
        </p:nvSpPr>
        <p:spPr bwMode="auto">
          <a:xfrm>
            <a:off x="304800" y="2057400"/>
            <a:ext cx="2743200" cy="41910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12327" name="Freeform 8"/>
          <p:cNvSpPr>
            <a:spLocks/>
          </p:cNvSpPr>
          <p:nvPr/>
        </p:nvSpPr>
        <p:spPr bwMode="auto">
          <a:xfrm>
            <a:off x="304800" y="2057400"/>
            <a:ext cx="2743200" cy="4368800"/>
          </a:xfrm>
          <a:custGeom>
            <a:avLst/>
            <a:gdLst>
              <a:gd name="T0" fmla="*/ 0 w 1728"/>
              <a:gd name="T1" fmla="*/ 2147483647 h 2752"/>
              <a:gd name="T2" fmla="*/ 1113909063 w 1728"/>
              <a:gd name="T3" fmla="*/ 2147483647 h 2752"/>
              <a:gd name="T4" fmla="*/ 2147483647 w 1728"/>
              <a:gd name="T5" fmla="*/ 2147483647 h 2752"/>
              <a:gd name="T6" fmla="*/ 2147483647 w 1728"/>
              <a:gd name="T7" fmla="*/ 0 h 2752"/>
              <a:gd name="T8" fmla="*/ 0 60000 65536"/>
              <a:gd name="T9" fmla="*/ 0 60000 65536"/>
              <a:gd name="T10" fmla="*/ 0 60000 65536"/>
              <a:gd name="T11" fmla="*/ 0 60000 65536"/>
              <a:gd name="T12" fmla="*/ 0 w 1728"/>
              <a:gd name="T13" fmla="*/ 0 h 2752"/>
              <a:gd name="T14" fmla="*/ 1728 w 1728"/>
              <a:gd name="T15" fmla="*/ 2752 h 27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28" h="2752">
                <a:moveTo>
                  <a:pt x="0" y="2640"/>
                </a:moveTo>
                <a:cubicBezTo>
                  <a:pt x="74" y="2640"/>
                  <a:pt x="274" y="2752"/>
                  <a:pt x="442" y="2640"/>
                </a:cubicBezTo>
                <a:cubicBezTo>
                  <a:pt x="610" y="2528"/>
                  <a:pt x="794" y="2408"/>
                  <a:pt x="1008" y="1968"/>
                </a:cubicBezTo>
                <a:cubicBezTo>
                  <a:pt x="1222" y="1528"/>
                  <a:pt x="1492" y="760"/>
                  <a:pt x="1728" y="0"/>
                </a:cubicBezTo>
              </a:path>
            </a:pathLst>
          </a:custGeom>
          <a:noFill/>
          <a:ln w="38100" cap="flat" cmpd="sng">
            <a:solidFill>
              <a:srgbClr val="339966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6944FE-C3CC-4361-1FC0-8219F148EADC}"/>
              </a:ext>
            </a:extLst>
          </p:cNvPr>
          <p:cNvSpPr txBox="1"/>
          <p:nvPr/>
        </p:nvSpPr>
        <p:spPr>
          <a:xfrm>
            <a:off x="4343400" y="5181600"/>
            <a:ext cx="47040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l"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Middle Element: 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</a:t>
            </a:r>
            <a:r>
              <a:rPr lang="en-CA" altLang="en-US" sz="2400" dirty="0">
                <a:solidFill>
                  <a:srgbClr val="FFC000"/>
                </a:solidFill>
              </a:rPr>
              <a:t>f(</a:t>
            </a:r>
            <a:r>
              <a:rPr lang="en-CA" altLang="en-US" sz="2400" baseline="30000" dirty="0">
                <a:solidFill>
                  <a:srgbClr val="FFC000"/>
                </a:solidFill>
              </a:rPr>
              <a:t>n</a:t>
            </a:r>
            <a:r>
              <a:rPr lang="en-US" altLang="en-US" sz="2400" dirty="0">
                <a:solidFill>
                  <a:srgbClr val="FFC000"/>
                </a:solidFill>
              </a:rPr>
              <a:t>/</a:t>
            </a:r>
            <a:r>
              <a:rPr lang="en-US" altLang="en-US" sz="2400" baseline="-25000" dirty="0">
                <a:solidFill>
                  <a:srgbClr val="FFC000"/>
                </a:solidFill>
              </a:rPr>
              <a:t>2</a:t>
            </a:r>
            <a:r>
              <a:rPr lang="en-CA" altLang="en-US" sz="2400" dirty="0">
                <a:solidFill>
                  <a:srgbClr val="FFC000"/>
                </a:solidFill>
              </a:rPr>
              <a:t>) = </a:t>
            </a:r>
            <a:r>
              <a:rPr lang="en-US" sz="2400" dirty="0">
                <a:solidFill>
                  <a:srgbClr val="FFC000"/>
                </a:solidFill>
                <a:latin typeface="Times New Roman"/>
              </a:rPr>
              <a:t>(</a:t>
            </a:r>
            <a:r>
              <a:rPr lang="en-CA" altLang="en-US" sz="2400" baseline="300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CA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/</a:t>
            </a:r>
            <a:r>
              <a:rPr lang="en-CA" altLang="en-US" sz="2400" baseline="-250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CA" altLang="en-US" sz="2400" baseline="300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3 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= </a:t>
            </a:r>
            <a:r>
              <a:rPr lang="en-US" altLang="en-US" sz="2400" dirty="0">
                <a:solidFill>
                  <a:srgbClr val="FFC000"/>
                </a:solidFill>
                <a:latin typeface="Times New Roman"/>
                <a:sym typeface="Symbol" panose="05050102010706020507" pitchFamily="18" charset="2"/>
              </a:rPr>
              <a:t>½</a:t>
            </a:r>
            <a:r>
              <a:rPr lang="en-CA" altLang="en-US" sz="2400" baseline="300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en-US" altLang="en-US" sz="2400" dirty="0">
                <a:solidFill>
                  <a:srgbClr val="FFC000"/>
                </a:solidFill>
                <a:latin typeface="Times New Roman"/>
                <a:sym typeface="Symbol" pitchFamily="18" charset="2"/>
              </a:rPr>
              <a:t>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CA" altLang="en-US" sz="2400" baseline="300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3 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  <a:cs typeface="Arial" pitchFamily="34" charset="0"/>
              </a:rPr>
              <a:t>Q</a:t>
            </a:r>
            <a:r>
              <a:rPr lang="en-US" altLang="en-US" sz="2400" dirty="0">
                <a:solidFill>
                  <a:srgbClr val="FFC000"/>
                </a:solidFill>
                <a:cs typeface="Arial" pitchFamily="34" charset="0"/>
              </a:rPr>
              <a:t>(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CA" altLang="en-US" sz="2400" baseline="300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FFB8A872-00F2-27BD-2CEE-59735FC0C5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-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i="0">
                <a:solidFill>
                  <a:schemeClr val="tx2"/>
                </a:solidFill>
              </a:rPr>
              <a:t>Adding Made Easy</a:t>
            </a:r>
          </a:p>
        </p:txBody>
      </p:sp>
      <p:sp>
        <p:nvSpPr>
          <p:cNvPr id="7" name="Arrow: Curved Left 6">
            <a:extLst>
              <a:ext uri="{FF2B5EF4-FFF2-40B4-BE49-F238E27FC236}">
                <a16:creationId xmlns:a16="http://schemas.microsoft.com/office/drawing/2014/main" id="{951F3746-4DF8-4D09-B020-50E4F4CCECB7}"/>
              </a:ext>
            </a:extLst>
          </p:cNvPr>
          <p:cNvSpPr/>
          <p:nvPr/>
        </p:nvSpPr>
        <p:spPr bwMode="auto">
          <a:xfrm flipH="1">
            <a:off x="4926012" y="1752599"/>
            <a:ext cx="560388" cy="3024565"/>
          </a:xfrm>
          <a:prstGeom prst="curvedLeftArrow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D39A76-F396-D573-6A92-92C44584863A}"/>
              </a:ext>
            </a:extLst>
          </p:cNvPr>
          <p:cNvSpPr txBox="1"/>
          <p:nvPr/>
        </p:nvSpPr>
        <p:spPr>
          <a:xfrm>
            <a:off x="4084638" y="1447800"/>
            <a:ext cx="53815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l"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Proof: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B2DE4DB-7064-278C-0047-61A5F5369DBE}"/>
              </a:ext>
            </a:extLst>
          </p:cNvPr>
          <p:cNvGrpSpPr/>
          <p:nvPr/>
        </p:nvGrpSpPr>
        <p:grpSpPr>
          <a:xfrm>
            <a:off x="1268679" y="674033"/>
            <a:ext cx="6949415" cy="830997"/>
            <a:chOff x="1268679" y="674033"/>
            <a:chExt cx="6949415" cy="830997"/>
          </a:xfrm>
        </p:grpSpPr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D771C118-A3B6-97FF-7805-1B0DC11EA0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8826" y="674033"/>
              <a:ext cx="4349268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457200" marR="0" lvl="0" indent="-45720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panose="05050102010706020507" pitchFamily="18" charset="2"/>
                <a:buChar char="Þ"/>
                <a:tabLst/>
                <a:defRPr/>
              </a:pPr>
              <a:r>
                <a:rPr kumimoji="0" lang="en-CA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</a:rPr>
                <a:t>∑</a:t>
              </a:r>
              <a:r>
                <a:rPr kumimoji="0" lang="en-CA" altLang="en-US" sz="2400" b="0" i="0" u="none" strike="noStrike" kern="1200" cap="none" spc="0" normalizeH="0" baseline="-25000" noProof="0" dirty="0" err="1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</a:rPr>
                <a:t>i</a:t>
              </a:r>
              <a:r>
                <a:rPr kumimoji="0" lang="en-CA" altLang="en-US" sz="2400" b="0" i="0" u="none" strike="noStrike" kern="1200" cap="none" spc="0" normalizeH="0" baseline="-2500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</a:rPr>
                <a:t>=1..n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</a:rPr>
                <a:t> </a:t>
              </a:r>
              <a:r>
                <a:rPr kumimoji="0" lang="en-CA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</a:rPr>
                <a:t>f(</a:t>
              </a:r>
              <a:r>
                <a:rPr kumimoji="0" lang="en-CA" altLang="en-US" sz="24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</a:rPr>
                <a:t>i</a:t>
              </a:r>
              <a:r>
                <a:rPr kumimoji="0" lang="en-CA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</a:rPr>
                <a:t>) = θ(</a:t>
              </a:r>
              <a:r>
                <a:rPr kumimoji="0" lang="en-CA" altLang="en-US" sz="24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</a:rPr>
                <a:t>n·f</a:t>
              </a:r>
              <a:r>
                <a:rPr kumimoji="0" lang="en-CA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</a:rPr>
                <a:t>(n))</a:t>
              </a:r>
            </a:p>
            <a:p>
              <a:pPr lvl="0" eaLnBrk="1" hangingPunct="1">
                <a:spcBef>
                  <a:spcPct val="0"/>
                </a:spcBef>
                <a:buNone/>
              </a:pPr>
              <a:r>
                <a:rPr lang="en-US" altLang="en-US" sz="2400" dirty="0">
                  <a:solidFill>
                    <a:srgbClr val="FFC000"/>
                  </a:solidFill>
                  <a:cs typeface="Arial" pitchFamily="34" charset="0"/>
                </a:rPr>
                <a:t>          =  </a:t>
              </a:r>
              <a:r>
                <a:rPr lang="en-US" altLang="en-US" sz="2400" dirty="0">
                  <a:solidFill>
                    <a:srgbClr val="FFC000"/>
                  </a:solidFill>
                  <a:latin typeface="Symbol" pitchFamily="18" charset="2"/>
                  <a:cs typeface="Arial" pitchFamily="34" charset="0"/>
                </a:rPr>
                <a:t>Q</a:t>
              </a:r>
              <a:r>
                <a:rPr lang="en-US" altLang="en-US" sz="2400" dirty="0">
                  <a:solidFill>
                    <a:srgbClr val="FFC000"/>
                  </a:solidFill>
                  <a:cs typeface="Arial" pitchFamily="34" charset="0"/>
                </a:rPr>
                <a:t>(# of terms </a:t>
              </a:r>
              <a:r>
                <a:rPr lang="en-US" altLang="en-US" sz="2400" dirty="0">
                  <a:solidFill>
                    <a:srgbClr val="FFC000"/>
                  </a:solidFill>
                  <a:latin typeface="Times New Roman"/>
                  <a:sym typeface="Symbol" pitchFamily="18" charset="2"/>
                </a:rPr>
                <a:t></a:t>
              </a:r>
              <a:r>
                <a:rPr lang="en-US" altLang="en-US" sz="2400" dirty="0">
                  <a:solidFill>
                    <a:srgbClr val="FFC000"/>
                  </a:solidFill>
                  <a:cs typeface="Arial" pitchFamily="34" charset="0"/>
                </a:rPr>
                <a:t> </a:t>
              </a:r>
              <a:r>
                <a:rPr lang="en-US" altLang="en-US" sz="2400" dirty="0">
                  <a:solidFill>
                    <a:srgbClr val="FFC000"/>
                  </a:solidFill>
                  <a:latin typeface="Times New Roman"/>
                  <a:cs typeface="Arial" pitchFamily="34" charset="0"/>
                </a:rPr>
                <a:t>l</a:t>
              </a:r>
              <a:r>
                <a:rPr lang="en-US" altLang="en-US" sz="2400" dirty="0">
                  <a:solidFill>
                    <a:srgbClr val="FFC000"/>
                  </a:solidFill>
                  <a:cs typeface="Arial" pitchFamily="34" charset="0"/>
                </a:rPr>
                <a:t>ast term)</a:t>
              </a: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CAC81509-54AE-2EB9-A5F2-A8D395BB4E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8679" y="722293"/>
              <a:ext cx="2795957" cy="677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Theorem:</a:t>
              </a:r>
              <a:r>
                <a:rPr kumimoji="0" lang="en-CA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99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 </a:t>
              </a:r>
              <a:r>
                <a:rPr kumimoji="0" lang="en-CA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f(</a:t>
              </a:r>
              <a:r>
                <a:rPr kumimoji="0" lang="en-CA" altLang="en-US" sz="24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i</a:t>
              </a:r>
              <a:r>
                <a:rPr kumimoji="0" lang="en-CA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) = n</a:t>
              </a:r>
              <a:r>
                <a:rPr kumimoji="0" lang="en-CA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θ(1) </a:t>
              </a:r>
              <a:r>
                <a:rPr kumimoji="0" lang="en-CA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99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increasing         </a:t>
              </a:r>
              <a:endPara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C29848F6-3868-A51A-B885-C4DC77E004AF}"/>
              </a:ext>
            </a:extLst>
          </p:cNvPr>
          <p:cNvSpPr txBox="1"/>
          <p:nvPr/>
        </p:nvSpPr>
        <p:spPr>
          <a:xfrm>
            <a:off x="4600664" y="6019800"/>
            <a:ext cx="538153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l"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Suppose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  <a:sym typeface="WP MathA" pitchFamily="2" charset="2"/>
              </a:rPr>
              <a:t>£</a:t>
            </a:r>
            <a:r>
              <a:rPr lang="en-US" altLang="en-US" sz="2400" dirty="0">
                <a:solidFill>
                  <a:srgbClr val="339966"/>
                </a:solidFill>
                <a:latin typeface="Symbol" pitchFamily="18" charset="2"/>
                <a:sym typeface="WP MathA" pitchFamily="2" charset="2"/>
              </a:rPr>
              <a:t>B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  <a:sym typeface="WP MathA" pitchFamily="2" charset="2"/>
              </a:rPr>
              <a:t>£</a:t>
            </a:r>
            <a:r>
              <a:rPr lang="en-CA" altLang="en-US" sz="2400" dirty="0">
                <a:solidFill>
                  <a:schemeClr val="tx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and  </a:t>
            </a:r>
            <a:r>
              <a:rPr lang="en-CA" altLang="en-US" sz="2400" dirty="0">
                <a:solidFill>
                  <a:schemeClr val="tx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=16</a:t>
            </a:r>
            <a:r>
              <a:rPr lang="en-US" sz="2400" dirty="0">
                <a:solidFill>
                  <a:schemeClr val="accent2"/>
                </a:solidFill>
              </a:rPr>
              <a:t>A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</a:t>
            </a:r>
          </a:p>
          <a:p>
            <a:pPr lvl="0" algn="l">
              <a:defRPr/>
            </a:pP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               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then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CA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/</a:t>
            </a:r>
            <a:r>
              <a:rPr kumimoji="0" lang="en-CA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16</a:t>
            </a:r>
            <a:r>
              <a:rPr kumimoji="0" lang="en-CA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  <a:sym typeface="WP MathA" pitchFamily="2" charset="2"/>
              </a:rPr>
              <a:t>£</a:t>
            </a:r>
            <a:r>
              <a:rPr lang="en-US" altLang="en-US" sz="2400" dirty="0">
                <a:solidFill>
                  <a:srgbClr val="339966"/>
                </a:solidFill>
                <a:latin typeface="Symbol" pitchFamily="18" charset="2"/>
                <a:sym typeface="WP MathA" pitchFamily="2" charset="2"/>
              </a:rPr>
              <a:t>B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  <a:sym typeface="WP MathA" pitchFamily="2" charset="2"/>
              </a:rPr>
              <a:t>£</a:t>
            </a:r>
            <a:r>
              <a:rPr lang="en-CA" altLang="en-US" sz="2400" dirty="0">
                <a:solidFill>
                  <a:schemeClr val="tx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C.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2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2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2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2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12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2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2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2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23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23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123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123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12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12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12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12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2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2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12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12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123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123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12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12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322" grpId="0" uiExpand="1" build="p"/>
      <p:bldP spid="312325" grpId="0" animBg="1"/>
      <p:bldP spid="312326" grpId="0" animBg="1"/>
      <p:bldP spid="312327" grpId="0" animBg="1"/>
      <p:bldP spid="4" grpId="0"/>
      <p:bldP spid="7" grpId="0" animBg="1"/>
      <p:bldP spid="3" grpId="0"/>
      <p:bldP spid="11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458" name="Picture 5" descr="capture1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2700" y="1727200"/>
            <a:ext cx="9220200" cy="4292600"/>
          </a:xfrm>
          <a:noFill/>
        </p:spPr>
      </p:pic>
      <p:sp>
        <p:nvSpPr>
          <p:cNvPr id="147459" name="Rectangle 7"/>
          <p:cNvSpPr>
            <a:spLocks noChangeArrowheads="1"/>
          </p:cNvSpPr>
          <p:nvPr/>
        </p:nvSpPr>
        <p:spPr bwMode="auto">
          <a:xfrm>
            <a:off x="685800" y="-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i="0">
                <a:solidFill>
                  <a:schemeClr val="tx2"/>
                </a:solidFill>
              </a:rPr>
              <a:t>Adding Made Easy</a:t>
            </a:r>
          </a:p>
        </p:txBody>
      </p:sp>
      <p:sp>
        <p:nvSpPr>
          <p:cNvPr id="668681" name="Rectangle 9"/>
          <p:cNvSpPr>
            <a:spLocks noChangeArrowheads="1"/>
          </p:cNvSpPr>
          <p:nvPr/>
        </p:nvSpPr>
        <p:spPr bwMode="auto">
          <a:xfrm>
            <a:off x="76200" y="3276600"/>
            <a:ext cx="8991600" cy="1295400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68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68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8681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1DA2F60B-C7A9-CCF7-16A0-749DD56C5C2A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2286000"/>
            <a:ext cx="7772400" cy="54381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en-US" sz="3200" kern="0" dirty="0">
                <a:solidFill>
                  <a:srgbClr val="FFFF00"/>
                </a:solidFill>
                <a:latin typeface="Times New Roman"/>
              </a:rPr>
              <a:t>End</a:t>
            </a:r>
            <a:endParaRPr kumimoji="0" lang="en-CA" altLang="en-US" sz="3200" b="0" i="0" u="none" strike="noStrike" kern="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98071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2">
            <a:extLst>
              <a:ext uri="{FF2B5EF4-FFF2-40B4-BE49-F238E27FC236}">
                <a16:creationId xmlns:a16="http://schemas.microsoft.com/office/drawing/2014/main" id="{2919052A-1E53-8D40-1440-4570DC357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8181" y="4349038"/>
            <a:ext cx="1817561" cy="2118399"/>
          </a:xfrm>
          <a:prstGeom prst="rect">
            <a:avLst/>
          </a:prstGeom>
          <a:solidFill>
            <a:schemeClr val="bg2"/>
          </a:solidFill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FEA5240-6252-54CE-9E2D-819E78496B77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703263"/>
            <a:ext cx="6324600" cy="3106693"/>
            <a:chOff x="838200" y="703560"/>
            <a:chExt cx="6324600" cy="3106396"/>
          </a:xfrm>
        </p:grpSpPr>
        <p:sp>
          <p:nvSpPr>
            <p:cNvPr id="3" name="Rectangle 5">
              <a:extLst>
                <a:ext uri="{FF2B5EF4-FFF2-40B4-BE49-F238E27FC236}">
                  <a16:creationId xmlns:a16="http://schemas.microsoft.com/office/drawing/2014/main" id="{B8D8B636-D2D8-5203-CF8F-4906C640BA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2200" y="703560"/>
              <a:ext cx="4800600" cy="27384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4" name="Text Box 6">
              <a:extLst>
                <a:ext uri="{FF2B5EF4-FFF2-40B4-BE49-F238E27FC236}">
                  <a16:creationId xmlns:a16="http://schemas.microsoft.com/office/drawing/2014/main" id="{FB0C858E-B47C-71DA-9C9A-3AAD361AEF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4330" y="3348335"/>
              <a:ext cx="338554" cy="461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n</a:t>
              </a:r>
            </a:p>
          </p:txBody>
        </p:sp>
        <p:sp>
          <p:nvSpPr>
            <p:cNvPr id="5" name="Text Box 7">
              <a:extLst>
                <a:ext uri="{FF2B5EF4-FFF2-40B4-BE49-F238E27FC236}">
                  <a16:creationId xmlns:a16="http://schemas.microsoft.com/office/drawing/2014/main" id="{056CBCEF-A2F2-5FA3-F203-DA6628D9BE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8200" y="1341735"/>
              <a:ext cx="1752600" cy="8309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Growth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f(n)</a:t>
              </a:r>
            </a:p>
          </p:txBody>
        </p:sp>
      </p:grpSp>
      <p:sp>
        <p:nvSpPr>
          <p:cNvPr id="6" name="Rectangle 2">
            <a:extLst>
              <a:ext uri="{FF2B5EF4-FFF2-40B4-BE49-F238E27FC236}">
                <a16:creationId xmlns:a16="http://schemas.microsoft.com/office/drawing/2014/main" id="{F53FC314-403C-7B3E-7EDA-F8809B9BFE70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76200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/>
                <a:ea typeface="+mj-ea"/>
                <a:cs typeface="+mj-cs"/>
              </a:rPr>
              <a:t>Growth Rates</a:t>
            </a:r>
            <a:endParaRPr kumimoji="0" lang="en-CA" altLang="en-US" sz="36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52" name="Text Box 37">
            <a:extLst>
              <a:ext uri="{FF2B5EF4-FFF2-40B4-BE49-F238E27FC236}">
                <a16:creationId xmlns:a16="http://schemas.microsoft.com/office/drawing/2014/main" id="{1F1C55E8-9917-78E6-2CC4-372F8C3A5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272" y="3745232"/>
            <a:ext cx="79491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Quadratic: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The function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f(n)=n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measures the area of a square.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0054349-C437-6228-8774-82FF561C836E}"/>
              </a:ext>
            </a:extLst>
          </p:cNvPr>
          <p:cNvGrpSpPr>
            <a:grpSpLocks/>
          </p:cNvGrpSpPr>
          <p:nvPr/>
        </p:nvGrpSpPr>
        <p:grpSpPr bwMode="auto">
          <a:xfrm>
            <a:off x="2735263" y="533400"/>
            <a:ext cx="4495800" cy="2738438"/>
            <a:chOff x="2735263" y="533400"/>
            <a:chExt cx="4495800" cy="2738438"/>
          </a:xfrm>
        </p:grpSpPr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479951CF-7CE4-08C4-ED5A-D54B3D6E0D2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5263" y="533400"/>
              <a:ext cx="4495800" cy="2738438"/>
            </a:xfrm>
            <a:custGeom>
              <a:avLst/>
              <a:gdLst>
                <a:gd name="T0" fmla="*/ 0 w 2832"/>
                <a:gd name="T1" fmla="*/ 2147483647 h 1725"/>
                <a:gd name="T2" fmla="*/ 1713706250 w 2832"/>
                <a:gd name="T3" fmla="*/ 2147483647 h 1725"/>
                <a:gd name="T4" fmla="*/ 2147483647 w 2832"/>
                <a:gd name="T5" fmla="*/ 2147483647 h 1725"/>
                <a:gd name="T6" fmla="*/ 2147483647 w 2832"/>
                <a:gd name="T7" fmla="*/ 2147483647 h 1725"/>
                <a:gd name="T8" fmla="*/ 2147483647 w 2832"/>
                <a:gd name="T9" fmla="*/ 2147483647 h 1725"/>
                <a:gd name="T10" fmla="*/ 2147483647 w 2832"/>
                <a:gd name="T11" fmla="*/ 2147483647 h 1725"/>
                <a:gd name="T12" fmla="*/ 2147483647 w 2832"/>
                <a:gd name="T13" fmla="*/ 1512094026 h 1725"/>
                <a:gd name="T14" fmla="*/ 2147483647 w 2832"/>
                <a:gd name="T15" fmla="*/ 0 h 172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832"/>
                <a:gd name="T25" fmla="*/ 0 h 1725"/>
                <a:gd name="T26" fmla="*/ 2832 w 2832"/>
                <a:gd name="T27" fmla="*/ 1725 h 172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832" h="1725">
                  <a:moveTo>
                    <a:pt x="0" y="1725"/>
                  </a:moveTo>
                  <a:lnTo>
                    <a:pt x="680" y="1576"/>
                  </a:lnTo>
                  <a:lnTo>
                    <a:pt x="1032" y="1496"/>
                  </a:lnTo>
                  <a:lnTo>
                    <a:pt x="1320" y="1392"/>
                  </a:lnTo>
                  <a:lnTo>
                    <a:pt x="1624" y="1232"/>
                  </a:lnTo>
                  <a:lnTo>
                    <a:pt x="1944" y="992"/>
                  </a:lnTo>
                  <a:lnTo>
                    <a:pt x="2320" y="600"/>
                  </a:lnTo>
                  <a:lnTo>
                    <a:pt x="2832" y="0"/>
                  </a:ln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000" b="0" i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9" name="Text Box 10">
              <a:extLst>
                <a:ext uri="{FF2B5EF4-FFF2-40B4-BE49-F238E27FC236}">
                  <a16:creationId xmlns:a16="http://schemas.microsoft.com/office/drawing/2014/main" id="{FDB65AC4-6B92-40FF-4787-EE3395AF82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24600" y="542925"/>
              <a:ext cx="854075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274320" rIns="274320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00">
                      <a:lumMod val="60000"/>
                      <a:lumOff val="40000"/>
                    </a:srgbClr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n</a:t>
              </a:r>
              <a:r>
                <a:rPr kumimoji="0" lang="en-US" altLang="en-US" sz="2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FFFF00">
                      <a:lumMod val="60000"/>
                      <a:lumOff val="40000"/>
                    </a:srgbClr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3C75F205-9CC3-D791-4757-AB57E537FA06}"/>
              </a:ext>
            </a:extLst>
          </p:cNvPr>
          <p:cNvGrpSpPr/>
          <p:nvPr/>
        </p:nvGrpSpPr>
        <p:grpSpPr>
          <a:xfrm>
            <a:off x="838200" y="4267200"/>
            <a:ext cx="5079315" cy="1304925"/>
            <a:chOff x="838200" y="4267200"/>
            <a:chExt cx="5079315" cy="1304925"/>
          </a:xfrm>
        </p:grpSpPr>
        <p:grpSp>
          <p:nvGrpSpPr>
            <p:cNvPr id="11" name="Group 85">
              <a:extLst>
                <a:ext uri="{FF2B5EF4-FFF2-40B4-BE49-F238E27FC236}">
                  <a16:creationId xmlns:a16="http://schemas.microsoft.com/office/drawing/2014/main" id="{AA1887E1-C717-4C31-D281-379829A4B07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38200" y="4724400"/>
              <a:ext cx="2159000" cy="847725"/>
              <a:chOff x="432" y="957"/>
              <a:chExt cx="1360" cy="534"/>
            </a:xfrm>
          </p:grpSpPr>
          <p:sp>
            <p:nvSpPr>
              <p:cNvPr id="33" name="Text Box 78">
                <a:extLst>
                  <a:ext uri="{FF2B5EF4-FFF2-40B4-BE49-F238E27FC236}">
                    <a16:creationId xmlns:a16="http://schemas.microsoft.com/office/drawing/2014/main" id="{FD639785-3D0C-AFD6-9BF0-4B5309F7EA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2" y="1053"/>
                <a:ext cx="480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= </a:t>
                </a:r>
              </a:p>
            </p:txBody>
          </p:sp>
          <p:sp>
            <p:nvSpPr>
              <p:cNvPr id="34" name="Text Box 79">
                <a:extLst>
                  <a:ext uri="{FF2B5EF4-FFF2-40B4-BE49-F238E27FC236}">
                    <a16:creationId xmlns:a16="http://schemas.microsoft.com/office/drawing/2014/main" id="{9C91C110-E765-2ABF-DACE-9D7F1EA68AC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25" y="957"/>
                <a:ext cx="69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n (n+1)</a:t>
                </a:r>
              </a:p>
            </p:txBody>
          </p:sp>
          <p:sp>
            <p:nvSpPr>
              <p:cNvPr id="35" name="Text Box 80">
                <a:extLst>
                  <a:ext uri="{FF2B5EF4-FFF2-40B4-BE49-F238E27FC236}">
                    <a16:creationId xmlns:a16="http://schemas.microsoft.com/office/drawing/2014/main" id="{551EA21A-F677-942D-4978-FEE5CE3294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67" y="1200"/>
                <a:ext cx="213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36" name="Line 82">
                <a:extLst>
                  <a:ext uri="{FF2B5EF4-FFF2-40B4-BE49-F238E27FC236}">
                    <a16:creationId xmlns:a16="http://schemas.microsoft.com/office/drawing/2014/main" id="{6BE859AB-4A0D-815A-243B-A374897ED9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12" y="1218"/>
                <a:ext cx="72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7" name="Rectangle 84">
                <a:extLst>
                  <a:ext uri="{FF2B5EF4-FFF2-40B4-BE49-F238E27FC236}">
                    <a16:creationId xmlns:a16="http://schemas.microsoft.com/office/drawing/2014/main" id="{AF29A0A9-C0CF-FE60-8C10-8DE49E7731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5" y="960"/>
                <a:ext cx="1297" cy="513"/>
              </a:xfrm>
              <a:prstGeom prst="rect">
                <a:avLst/>
              </a:prstGeom>
              <a:noFill/>
              <a:ln w="50800">
                <a:solidFill>
                  <a:srgbClr val="33CC33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2" name="Rectangle 4">
              <a:extLst>
                <a:ext uri="{FF2B5EF4-FFF2-40B4-BE49-F238E27FC236}">
                  <a16:creationId xmlns:a16="http://schemas.microsoft.com/office/drawing/2014/main" id="{626C3E2F-E481-12C5-4313-ECE8B019D8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4135" y="4267200"/>
              <a:ext cx="15388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FB217943-AA49-A656-F443-7F687F3A19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9952" y="4267200"/>
              <a:ext cx="17472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+</a:t>
              </a:r>
            </a:p>
          </p:txBody>
        </p:sp>
        <p:sp>
          <p:nvSpPr>
            <p:cNvPr id="16" name="Rectangle 6">
              <a:extLst>
                <a:ext uri="{FF2B5EF4-FFF2-40B4-BE49-F238E27FC236}">
                  <a16:creationId xmlns:a16="http://schemas.microsoft.com/office/drawing/2014/main" id="{77E820E9-EB6A-E3D9-2D7C-E362E82765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5022" y="4267200"/>
              <a:ext cx="15388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17" name="Rectangle 7">
              <a:extLst>
                <a:ext uri="{FF2B5EF4-FFF2-40B4-BE49-F238E27FC236}">
                  <a16:creationId xmlns:a16="http://schemas.microsoft.com/office/drawing/2014/main" id="{750C2536-81E9-8627-0CFF-537DADC1AB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0840" y="4267200"/>
              <a:ext cx="17472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+</a:t>
              </a:r>
            </a:p>
          </p:txBody>
        </p:sp>
        <p:sp>
          <p:nvSpPr>
            <p:cNvPr id="18" name="Rectangle 8">
              <a:extLst>
                <a:ext uri="{FF2B5EF4-FFF2-40B4-BE49-F238E27FC236}">
                  <a16:creationId xmlns:a16="http://schemas.microsoft.com/office/drawing/2014/main" id="{2042E60B-4D19-E894-8E20-189F07F4DB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5910" y="4267200"/>
              <a:ext cx="15388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3</a:t>
              </a:r>
            </a:p>
          </p:txBody>
        </p:sp>
        <p:sp>
          <p:nvSpPr>
            <p:cNvPr id="19" name="Rectangle 9">
              <a:extLst>
                <a:ext uri="{FF2B5EF4-FFF2-40B4-BE49-F238E27FC236}">
                  <a16:creationId xmlns:a16="http://schemas.microsoft.com/office/drawing/2014/main" id="{61AEDB16-DFB1-0762-9C14-D6819B3D1E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1727" y="4267200"/>
              <a:ext cx="17472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+</a:t>
              </a:r>
            </a:p>
          </p:txBody>
        </p:sp>
        <p:sp>
          <p:nvSpPr>
            <p:cNvPr id="20" name="Rectangle 10">
              <a:extLst>
                <a:ext uri="{FF2B5EF4-FFF2-40B4-BE49-F238E27FC236}">
                  <a16:creationId xmlns:a16="http://schemas.microsoft.com/office/drawing/2014/main" id="{E074FBEE-7D6D-61A2-DC29-5BCC7BCF7F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2819" y="4267200"/>
              <a:ext cx="38472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. . .</a:t>
              </a:r>
            </a:p>
          </p:txBody>
        </p:sp>
        <p:sp>
          <p:nvSpPr>
            <p:cNvPr id="21" name="Rectangle 11">
              <a:extLst>
                <a:ext uri="{FF2B5EF4-FFF2-40B4-BE49-F238E27FC236}">
                  <a16:creationId xmlns:a16="http://schemas.microsoft.com/office/drawing/2014/main" id="{91F7270F-393E-19FA-4567-1FB385226C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1018" y="4267200"/>
              <a:ext cx="25167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+ </a:t>
              </a:r>
            </a:p>
          </p:txBody>
        </p:sp>
        <p:sp>
          <p:nvSpPr>
            <p:cNvPr id="22" name="Rectangle 12">
              <a:extLst>
                <a:ext uri="{FF2B5EF4-FFF2-40B4-BE49-F238E27FC236}">
                  <a16:creationId xmlns:a16="http://schemas.microsoft.com/office/drawing/2014/main" id="{6EB6DC02-1A04-0CCB-64F2-5F24B0949E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0841" y="4267200"/>
              <a:ext cx="42800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n-1</a:t>
              </a:r>
            </a:p>
          </p:txBody>
        </p:sp>
        <p:sp>
          <p:nvSpPr>
            <p:cNvPr id="23" name="Rectangle 13">
              <a:extLst>
                <a:ext uri="{FF2B5EF4-FFF2-40B4-BE49-F238E27FC236}">
                  <a16:creationId xmlns:a16="http://schemas.microsoft.com/office/drawing/2014/main" id="{2125E592-9AA1-E31A-017C-4DB4B2C135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4977" y="4267200"/>
              <a:ext cx="17472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+</a:t>
              </a:r>
            </a:p>
          </p:txBody>
        </p:sp>
        <p:sp>
          <p:nvSpPr>
            <p:cNvPr id="24" name="Rectangle 14">
              <a:extLst>
                <a:ext uri="{FF2B5EF4-FFF2-40B4-BE49-F238E27FC236}">
                  <a16:creationId xmlns:a16="http://schemas.microsoft.com/office/drawing/2014/main" id="{61FF0C1B-BF6A-A2B0-5C88-40335B9A47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45993" y="4267200"/>
              <a:ext cx="17152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n</a:t>
              </a:r>
            </a:p>
          </p:txBody>
        </p:sp>
        <p:sp>
          <p:nvSpPr>
            <p:cNvPr id="32" name="Rectangle 15">
              <a:extLst>
                <a:ext uri="{FF2B5EF4-FFF2-40B4-BE49-F238E27FC236}">
                  <a16:creationId xmlns:a16="http://schemas.microsoft.com/office/drawing/2014/main" id="{6BBFCBF4-A685-79CB-841C-D384BDC308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800" y="4267200"/>
              <a:ext cx="42319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S =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CE6E5D6-1F72-06CD-5366-9AF22C80EB33}"/>
              </a:ext>
            </a:extLst>
          </p:cNvPr>
          <p:cNvGrpSpPr/>
          <p:nvPr/>
        </p:nvGrpSpPr>
        <p:grpSpPr>
          <a:xfrm>
            <a:off x="6553200" y="4303077"/>
            <a:ext cx="2076450" cy="2419236"/>
            <a:chOff x="5848350" y="2180273"/>
            <a:chExt cx="3081340" cy="3676650"/>
          </a:xfrm>
        </p:grpSpPr>
        <p:grpSp>
          <p:nvGrpSpPr>
            <p:cNvPr id="25" name="Group 4">
              <a:extLst>
                <a:ext uri="{FF2B5EF4-FFF2-40B4-BE49-F238E27FC236}">
                  <a16:creationId xmlns:a16="http://schemas.microsoft.com/office/drawing/2014/main" id="{9A12BE71-28A2-FBF2-87FF-F91A64E7A2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8400" y="2783523"/>
              <a:ext cx="2671763" cy="2667000"/>
              <a:chOff x="3932" y="2643"/>
              <a:chExt cx="1683" cy="1680"/>
            </a:xfrm>
          </p:grpSpPr>
          <p:sp>
            <p:nvSpPr>
              <p:cNvPr id="58" name="Oval 5">
                <a:extLst>
                  <a:ext uri="{FF2B5EF4-FFF2-40B4-BE49-F238E27FC236}">
                    <a16:creationId xmlns:a16="http://schemas.microsoft.com/office/drawing/2014/main" id="{5D5F670D-9338-627C-41F4-BAFB40FDF1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0789243">
                <a:off x="4942" y="3650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9" name="Oval 6">
                <a:extLst>
                  <a:ext uri="{FF2B5EF4-FFF2-40B4-BE49-F238E27FC236}">
                    <a16:creationId xmlns:a16="http://schemas.microsoft.com/office/drawing/2014/main" id="{78F5A905-845A-0BA4-E7A4-8FBEDA118E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0789243">
                <a:off x="4940" y="398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60" name="Oval 7">
                <a:extLst>
                  <a:ext uri="{FF2B5EF4-FFF2-40B4-BE49-F238E27FC236}">
                    <a16:creationId xmlns:a16="http://schemas.microsoft.com/office/drawing/2014/main" id="{3C48E092-B1FF-B585-605A-A5339D5A3F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0789243">
                <a:off x="5278" y="3651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61" name="Oval 8">
                <a:extLst>
                  <a:ext uri="{FF2B5EF4-FFF2-40B4-BE49-F238E27FC236}">
                    <a16:creationId xmlns:a16="http://schemas.microsoft.com/office/drawing/2014/main" id="{B8E396BC-0855-BA0D-7811-03D182CAED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0789243">
                <a:off x="3932" y="3982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62" name="Oval 9">
                <a:extLst>
                  <a:ext uri="{FF2B5EF4-FFF2-40B4-BE49-F238E27FC236}">
                    <a16:creationId xmlns:a16="http://schemas.microsoft.com/office/drawing/2014/main" id="{CD182BA0-A282-CBE6-6D0D-7FAA17D88F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0789243">
                <a:off x="4268" y="3983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63" name="Oval 10">
                <a:extLst>
                  <a:ext uri="{FF2B5EF4-FFF2-40B4-BE49-F238E27FC236}">
                    <a16:creationId xmlns:a16="http://schemas.microsoft.com/office/drawing/2014/main" id="{07F950A7-DD4B-7DAC-BBD8-3EB055961E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0789243">
                <a:off x="4604" y="3984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64" name="Oval 11">
                <a:extLst>
                  <a:ext uri="{FF2B5EF4-FFF2-40B4-BE49-F238E27FC236}">
                    <a16:creationId xmlns:a16="http://schemas.microsoft.com/office/drawing/2014/main" id="{F6ACE6B0-48B7-51D2-DB41-F3B3AE5578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0789243">
                <a:off x="5276" y="3987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65" name="Oval 12">
                <a:extLst>
                  <a:ext uri="{FF2B5EF4-FFF2-40B4-BE49-F238E27FC236}">
                    <a16:creationId xmlns:a16="http://schemas.microsoft.com/office/drawing/2014/main" id="{DD5BD1DE-17D3-37DB-1A28-3D627BB070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0789243">
                <a:off x="4607" y="3313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66" name="Oval 13">
                <a:extLst>
                  <a:ext uri="{FF2B5EF4-FFF2-40B4-BE49-F238E27FC236}">
                    <a16:creationId xmlns:a16="http://schemas.microsoft.com/office/drawing/2014/main" id="{731AD006-A26E-7595-1727-B6CCE301BA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0789243">
                <a:off x="4943" y="3314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67" name="Oval 14">
                <a:extLst>
                  <a:ext uri="{FF2B5EF4-FFF2-40B4-BE49-F238E27FC236}">
                    <a16:creationId xmlns:a16="http://schemas.microsoft.com/office/drawing/2014/main" id="{FB9CCB87-8D90-EB59-24F9-80C4EEC187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0789243">
                <a:off x="5279" y="3315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68" name="Oval 15">
                <a:extLst>
                  <a:ext uri="{FF2B5EF4-FFF2-40B4-BE49-F238E27FC236}">
                    <a16:creationId xmlns:a16="http://schemas.microsoft.com/office/drawing/2014/main" id="{9781F331-D419-90E3-56E3-77635F1018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0789243">
                <a:off x="4270" y="3647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69" name="Oval 16">
                <a:extLst>
                  <a:ext uri="{FF2B5EF4-FFF2-40B4-BE49-F238E27FC236}">
                    <a16:creationId xmlns:a16="http://schemas.microsoft.com/office/drawing/2014/main" id="{00F33EF0-8323-70C8-6A73-43991C1E42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0789243">
                <a:off x="4606" y="3648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70" name="Oval 17">
                <a:extLst>
                  <a:ext uri="{FF2B5EF4-FFF2-40B4-BE49-F238E27FC236}">
                    <a16:creationId xmlns:a16="http://schemas.microsoft.com/office/drawing/2014/main" id="{6C6A884C-0300-4C96-D591-E29F10D7CD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0789243">
                <a:off x="5276" y="2643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71" name="Oval 18">
                <a:extLst>
                  <a:ext uri="{FF2B5EF4-FFF2-40B4-BE49-F238E27FC236}">
                    <a16:creationId xmlns:a16="http://schemas.microsoft.com/office/drawing/2014/main" id="{327E6E63-4DAC-1C90-31D3-2FE0312AC5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0789243">
                <a:off x="4944" y="2978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72" name="Oval 19">
                <a:extLst>
                  <a:ext uri="{FF2B5EF4-FFF2-40B4-BE49-F238E27FC236}">
                    <a16:creationId xmlns:a16="http://schemas.microsoft.com/office/drawing/2014/main" id="{AE698463-C59C-9BB1-F51E-191EB2C1C6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0789243">
                <a:off x="5276" y="2979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26" name="Group 49">
              <a:extLst>
                <a:ext uri="{FF2B5EF4-FFF2-40B4-BE49-F238E27FC236}">
                  <a16:creationId xmlns:a16="http://schemas.microsoft.com/office/drawing/2014/main" id="{C9A0FDBF-65E2-45F9-3B97-CAD92AAD8E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848350" y="2180273"/>
              <a:ext cx="2952750" cy="3676650"/>
              <a:chOff x="3684" y="1684"/>
              <a:chExt cx="1860" cy="2316"/>
            </a:xfrm>
          </p:grpSpPr>
          <p:sp>
            <p:nvSpPr>
              <p:cNvPr id="50" name="Text Box 50">
                <a:extLst>
                  <a:ext uri="{FF2B5EF4-FFF2-40B4-BE49-F238E27FC236}">
                    <a16:creationId xmlns:a16="http://schemas.microsoft.com/office/drawing/2014/main" id="{C27E68BC-BAED-CBA8-03A6-5CE78BDE419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41" y="3757"/>
                <a:ext cx="1703" cy="2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33" tIns="45717" rIns="91433" bIns="45717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05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96969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 n+1   </a:t>
                </a:r>
                <a:r>
                  <a:rPr kumimoji="0" lang="en-US" altLang="en-US" sz="105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96969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n+1</a:t>
                </a:r>
                <a:r>
                  <a:rPr kumimoji="0" lang="en-US" altLang="en-US" sz="105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96969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    </a:t>
                </a:r>
                <a:r>
                  <a:rPr kumimoji="0" lang="en-US" altLang="en-US" sz="105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96969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n+1</a:t>
                </a:r>
                <a:r>
                  <a:rPr kumimoji="0" lang="en-US" altLang="en-US" sz="105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96969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     </a:t>
                </a:r>
                <a:r>
                  <a:rPr kumimoji="0" lang="en-US" altLang="en-US" sz="105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96969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n+1</a:t>
                </a:r>
                <a:r>
                  <a:rPr kumimoji="0" lang="en-US" altLang="en-US" sz="105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96969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   </a:t>
                </a:r>
                <a:r>
                  <a:rPr kumimoji="0" lang="en-US" altLang="en-US" sz="105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96969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n+1</a:t>
                </a:r>
                <a:endParaRPr kumimoji="0" lang="en-US" altLang="en-US" sz="105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1" name="Text Box 51">
                <a:extLst>
                  <a:ext uri="{FF2B5EF4-FFF2-40B4-BE49-F238E27FC236}">
                    <a16:creationId xmlns:a16="http://schemas.microsoft.com/office/drawing/2014/main" id="{47E31DA3-0D9E-CB07-F692-659947E689E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84" y="3363"/>
                <a:ext cx="192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33" tIns="45717" rIns="91433" bIns="45717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2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1" i="0" u="none" strike="noStrike" kern="1200" cap="none" spc="0" normalizeH="0" baseline="0" noProof="0">
                    <a:ln>
                      <a:noFill/>
                    </a:ln>
                    <a:solidFill>
                      <a:srgbClr val="96969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n</a:t>
                </a:r>
                <a:endPara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3" name="Text Box 52">
                <a:extLst>
                  <a:ext uri="{FF2B5EF4-FFF2-40B4-BE49-F238E27FC236}">
                    <a16:creationId xmlns:a16="http://schemas.microsoft.com/office/drawing/2014/main" id="{12043329-A7B8-A1AF-B18E-50F708ACF65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84" y="3020"/>
                <a:ext cx="192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33" tIns="45717" rIns="91433" bIns="45717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2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1" i="0" u="none" strike="noStrike" kern="1200" cap="none" spc="0" normalizeH="0" baseline="0" noProof="0">
                    <a:ln>
                      <a:noFill/>
                    </a:ln>
                    <a:solidFill>
                      <a:srgbClr val="96969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n</a:t>
                </a:r>
                <a:endPara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4" name="Text Box 53">
                <a:extLst>
                  <a:ext uri="{FF2B5EF4-FFF2-40B4-BE49-F238E27FC236}">
                    <a16:creationId xmlns:a16="http://schemas.microsoft.com/office/drawing/2014/main" id="{3AB1FD1F-C018-6B2D-57B3-7ACD59ABF6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84" y="2654"/>
                <a:ext cx="192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33" tIns="45717" rIns="91433" bIns="45717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2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1" i="0" u="none" strike="noStrike" kern="1200" cap="none" spc="0" normalizeH="0" baseline="0" noProof="0">
                    <a:ln>
                      <a:noFill/>
                    </a:ln>
                    <a:solidFill>
                      <a:srgbClr val="96969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n</a:t>
                </a:r>
                <a:endPara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5" name="Text Box 54">
                <a:extLst>
                  <a:ext uri="{FF2B5EF4-FFF2-40B4-BE49-F238E27FC236}">
                    <a16:creationId xmlns:a16="http://schemas.microsoft.com/office/drawing/2014/main" id="{95ADC1BD-76ED-F2CD-1EF5-4DA98EDE44F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84" y="2361"/>
                <a:ext cx="192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33" tIns="45717" rIns="91433" bIns="45717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2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1" i="0" u="none" strike="noStrike" kern="1200" cap="none" spc="0" normalizeH="0" baseline="0" noProof="0">
                    <a:ln>
                      <a:noFill/>
                    </a:ln>
                    <a:solidFill>
                      <a:srgbClr val="96969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n</a:t>
                </a:r>
                <a:endPara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6" name="Text Box 55">
                <a:extLst>
                  <a:ext uri="{FF2B5EF4-FFF2-40B4-BE49-F238E27FC236}">
                    <a16:creationId xmlns:a16="http://schemas.microsoft.com/office/drawing/2014/main" id="{4995F4BD-4E34-96B2-65F6-AD9B4E9A40A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84" y="2020"/>
                <a:ext cx="192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33" tIns="45717" rIns="91433" bIns="45717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2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1" i="0" u="none" strike="noStrike" kern="1200" cap="none" spc="0" normalizeH="0" baseline="0" noProof="0">
                    <a:ln>
                      <a:noFill/>
                    </a:ln>
                    <a:solidFill>
                      <a:srgbClr val="96969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n</a:t>
                </a:r>
                <a:endPara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57" name="Text Box 56">
                <a:extLst>
                  <a:ext uri="{FF2B5EF4-FFF2-40B4-BE49-F238E27FC236}">
                    <a16:creationId xmlns:a16="http://schemas.microsoft.com/office/drawing/2014/main" id="{48600065-FB64-157A-AEB5-101D03BF37D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84" y="1684"/>
                <a:ext cx="192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33" tIns="45717" rIns="91433" bIns="45717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2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1" i="0" u="none" strike="noStrike" kern="1200" cap="none" spc="0" normalizeH="0" baseline="0" noProof="0">
                    <a:ln>
                      <a:noFill/>
                    </a:ln>
                    <a:solidFill>
                      <a:srgbClr val="96969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n</a:t>
                </a:r>
                <a:endPara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27" name="Group 59">
              <a:extLst>
                <a:ext uri="{FF2B5EF4-FFF2-40B4-BE49-F238E27FC236}">
                  <a16:creationId xmlns:a16="http://schemas.microsoft.com/office/drawing/2014/main" id="{0E0BF3B8-2B62-DD8F-499E-110F1479EBA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5227" y="2250123"/>
              <a:ext cx="2684463" cy="2667000"/>
              <a:chOff x="4327" y="1835"/>
              <a:chExt cx="1861" cy="1792"/>
            </a:xfrm>
          </p:grpSpPr>
          <p:sp>
            <p:nvSpPr>
              <p:cNvPr id="28" name="Oval 60">
                <a:extLst>
                  <a:ext uri="{FF2B5EF4-FFF2-40B4-BE49-F238E27FC236}">
                    <a16:creationId xmlns:a16="http://schemas.microsoft.com/office/drawing/2014/main" id="{E184CF6C-7057-E14D-2EB8-134B87C523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4464">
                <a:off x="4704" y="2197"/>
                <a:ext cx="369" cy="359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9" name="Oval 61">
                <a:extLst>
                  <a:ext uri="{FF2B5EF4-FFF2-40B4-BE49-F238E27FC236}">
                    <a16:creationId xmlns:a16="http://schemas.microsoft.com/office/drawing/2014/main" id="{C8CFE494-2AAF-7341-F063-343714E4A0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4464">
                <a:off x="4710" y="1840"/>
                <a:ext cx="369" cy="358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0" name="Oval 62">
                <a:extLst>
                  <a:ext uri="{FF2B5EF4-FFF2-40B4-BE49-F238E27FC236}">
                    <a16:creationId xmlns:a16="http://schemas.microsoft.com/office/drawing/2014/main" id="{9939B7B9-80CE-D7B6-D2E3-BF99D17A38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4464">
                <a:off x="4335" y="2192"/>
                <a:ext cx="370" cy="359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1" name="Oval 63">
                <a:extLst>
                  <a:ext uri="{FF2B5EF4-FFF2-40B4-BE49-F238E27FC236}">
                    <a16:creationId xmlns:a16="http://schemas.microsoft.com/office/drawing/2014/main" id="{7CE90A04-08EB-5C4E-D08B-9981E3B245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4464">
                <a:off x="5818" y="1854"/>
                <a:ext cx="370" cy="359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9" name="Oval 64">
                <a:extLst>
                  <a:ext uri="{FF2B5EF4-FFF2-40B4-BE49-F238E27FC236}">
                    <a16:creationId xmlns:a16="http://schemas.microsoft.com/office/drawing/2014/main" id="{C4A9F2F9-942E-1363-8077-5D4FD48563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4464">
                <a:off x="5448" y="1849"/>
                <a:ext cx="369" cy="359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0" name="Oval 65">
                <a:extLst>
                  <a:ext uri="{FF2B5EF4-FFF2-40B4-BE49-F238E27FC236}">
                    <a16:creationId xmlns:a16="http://schemas.microsoft.com/office/drawing/2014/main" id="{B8DF7F9C-9222-5635-E780-C460A571C7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4464">
                <a:off x="5080" y="1845"/>
                <a:ext cx="370" cy="359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1" name="Oval 66">
                <a:extLst>
                  <a:ext uri="{FF2B5EF4-FFF2-40B4-BE49-F238E27FC236}">
                    <a16:creationId xmlns:a16="http://schemas.microsoft.com/office/drawing/2014/main" id="{1458D5C4-5FE0-CBD3-3C2B-44372CAB0B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4464">
                <a:off x="4341" y="1835"/>
                <a:ext cx="370" cy="358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2" name="Oval 67">
                <a:extLst>
                  <a:ext uri="{FF2B5EF4-FFF2-40B4-BE49-F238E27FC236}">
                    <a16:creationId xmlns:a16="http://schemas.microsoft.com/office/drawing/2014/main" id="{282EEA4C-6E27-7D54-5FAC-B73F42B5EB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4464">
                <a:off x="5069" y="2561"/>
                <a:ext cx="370" cy="358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3" name="Oval 68">
                <a:extLst>
                  <a:ext uri="{FF2B5EF4-FFF2-40B4-BE49-F238E27FC236}">
                    <a16:creationId xmlns:a16="http://schemas.microsoft.com/office/drawing/2014/main" id="{7754FEDB-24BD-E22E-C488-8868ACF8AE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4464">
                <a:off x="4700" y="2557"/>
                <a:ext cx="369" cy="358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4" name="Oval 69">
                <a:extLst>
                  <a:ext uri="{FF2B5EF4-FFF2-40B4-BE49-F238E27FC236}">
                    <a16:creationId xmlns:a16="http://schemas.microsoft.com/office/drawing/2014/main" id="{C24E0591-057F-FC94-49BE-5DA04BAD73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4464">
                <a:off x="4331" y="2552"/>
                <a:ext cx="370" cy="358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5" name="Oval 70">
                <a:extLst>
                  <a:ext uri="{FF2B5EF4-FFF2-40B4-BE49-F238E27FC236}">
                    <a16:creationId xmlns:a16="http://schemas.microsoft.com/office/drawing/2014/main" id="{B1DED2D7-6473-F213-C62F-C956BD345D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4464">
                <a:off x="5443" y="2209"/>
                <a:ext cx="369" cy="358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6" name="Oval 71">
                <a:extLst>
                  <a:ext uri="{FF2B5EF4-FFF2-40B4-BE49-F238E27FC236}">
                    <a16:creationId xmlns:a16="http://schemas.microsoft.com/office/drawing/2014/main" id="{7BC8FE85-243B-FB15-4DCD-4015EEBDA8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4464">
                <a:off x="5074" y="2205"/>
                <a:ext cx="370" cy="358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7" name="Oval 72">
                <a:extLst>
                  <a:ext uri="{FF2B5EF4-FFF2-40B4-BE49-F238E27FC236}">
                    <a16:creationId xmlns:a16="http://schemas.microsoft.com/office/drawing/2014/main" id="{9DDDFED8-A76A-BE56-0608-A270961746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4464">
                <a:off x="4327" y="3269"/>
                <a:ext cx="370" cy="358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8" name="Oval 73">
                <a:extLst>
                  <a:ext uri="{FF2B5EF4-FFF2-40B4-BE49-F238E27FC236}">
                    <a16:creationId xmlns:a16="http://schemas.microsoft.com/office/drawing/2014/main" id="{73387A42-18ED-AB80-4CF6-95F9EE78D5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4464">
                <a:off x="4695" y="2914"/>
                <a:ext cx="370" cy="359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9" name="Oval 74">
                <a:extLst>
                  <a:ext uri="{FF2B5EF4-FFF2-40B4-BE49-F238E27FC236}">
                    <a16:creationId xmlns:a16="http://schemas.microsoft.com/office/drawing/2014/main" id="{1CD286F4-6D17-0CD1-28C4-63ABC361AD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4464">
                <a:off x="4330" y="2909"/>
                <a:ext cx="370" cy="359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74" name="AutoShape 35">
            <a:extLst>
              <a:ext uri="{FF2B5EF4-FFF2-40B4-BE49-F238E27FC236}">
                <a16:creationId xmlns:a16="http://schemas.microsoft.com/office/drawing/2014/main" id="{06041516-D2D8-073A-CAA4-2FD9AA5592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5606653"/>
            <a:ext cx="3340905" cy="1327547"/>
          </a:xfrm>
          <a:prstGeom prst="wedgeRoundRectCallout">
            <a:avLst>
              <a:gd name="adj1" fmla="val -53324"/>
              <a:gd name="adj2" fmla="val -21789"/>
              <a:gd name="adj3" fmla="val 16667"/>
            </a:avLst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This is too much detail.</a:t>
            </a:r>
          </a:p>
          <a:p>
            <a:pPr marL="342900" marR="0" lvl="0" indent="-34290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Drop the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+1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</a:t>
            </a:r>
          </a:p>
          <a:p>
            <a:pPr marL="342900" marR="0" lvl="0" indent="-34290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Drop the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itchFamily="18" charset="2"/>
              </a:rPr>
              <a:t>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½ 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0CE6E3B-667C-E74C-821B-AA4218826110}"/>
              </a:ext>
            </a:extLst>
          </p:cNvPr>
          <p:cNvSpPr txBox="1"/>
          <p:nvPr/>
        </p:nvSpPr>
        <p:spPr>
          <a:xfrm>
            <a:off x="3124200" y="4865252"/>
            <a:ext cx="122381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Symbol" pitchFamily="18" charset="2"/>
                <a:ea typeface="+mn-ea"/>
                <a:cs typeface="Arial" pitchFamily="34" charset="0"/>
              </a:rPr>
              <a:t>= Q(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Arial" pitchFamily="34" charset="0"/>
              </a:rPr>
              <a:t>n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  <a:b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</a:br>
            <a:endParaRPr kumimoji="0" lang="en-CA" sz="24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pSp>
        <p:nvGrpSpPr>
          <p:cNvPr id="77" name="Group 29">
            <a:extLst>
              <a:ext uri="{FF2B5EF4-FFF2-40B4-BE49-F238E27FC236}">
                <a16:creationId xmlns:a16="http://schemas.microsoft.com/office/drawing/2014/main" id="{D5387A45-E10E-EFB5-455C-A35CFE0FF015}"/>
              </a:ext>
            </a:extLst>
          </p:cNvPr>
          <p:cNvGrpSpPr>
            <a:grpSpLocks/>
          </p:cNvGrpSpPr>
          <p:nvPr/>
        </p:nvGrpSpPr>
        <p:grpSpPr bwMode="auto">
          <a:xfrm>
            <a:off x="76200" y="5715000"/>
            <a:ext cx="917591" cy="929993"/>
            <a:chOff x="2065" y="1551"/>
            <a:chExt cx="1628" cy="1988"/>
          </a:xfrm>
        </p:grpSpPr>
        <p:sp>
          <p:nvSpPr>
            <p:cNvPr id="78" name="Freeform 30">
              <a:extLst>
                <a:ext uri="{FF2B5EF4-FFF2-40B4-BE49-F238E27FC236}">
                  <a16:creationId xmlns:a16="http://schemas.microsoft.com/office/drawing/2014/main" id="{9DAE3F3B-CC65-DFE3-CDC0-CC692E10D9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8" y="1977"/>
              <a:ext cx="331" cy="334"/>
            </a:xfrm>
            <a:custGeom>
              <a:avLst/>
              <a:gdLst>
                <a:gd name="T0" fmla="*/ 255 w 331"/>
                <a:gd name="T1" fmla="*/ 212 h 334"/>
                <a:gd name="T2" fmla="*/ 284 w 331"/>
                <a:gd name="T3" fmla="*/ 141 h 334"/>
                <a:gd name="T4" fmla="*/ 279 w 331"/>
                <a:gd name="T5" fmla="*/ 85 h 334"/>
                <a:gd name="T6" fmla="*/ 270 w 331"/>
                <a:gd name="T7" fmla="*/ 38 h 334"/>
                <a:gd name="T8" fmla="*/ 227 w 331"/>
                <a:gd name="T9" fmla="*/ 5 h 334"/>
                <a:gd name="T10" fmla="*/ 166 w 331"/>
                <a:gd name="T11" fmla="*/ 0 h 334"/>
                <a:gd name="T12" fmla="*/ 118 w 331"/>
                <a:gd name="T13" fmla="*/ 5 h 334"/>
                <a:gd name="T14" fmla="*/ 47 w 331"/>
                <a:gd name="T15" fmla="*/ 47 h 334"/>
                <a:gd name="T16" fmla="*/ 14 w 331"/>
                <a:gd name="T17" fmla="*/ 113 h 334"/>
                <a:gd name="T18" fmla="*/ 0 w 331"/>
                <a:gd name="T19" fmla="*/ 193 h 334"/>
                <a:gd name="T20" fmla="*/ 14 w 331"/>
                <a:gd name="T21" fmla="*/ 282 h 334"/>
                <a:gd name="T22" fmla="*/ 43 w 331"/>
                <a:gd name="T23" fmla="*/ 315 h 334"/>
                <a:gd name="T24" fmla="*/ 95 w 331"/>
                <a:gd name="T25" fmla="*/ 334 h 334"/>
                <a:gd name="T26" fmla="*/ 147 w 331"/>
                <a:gd name="T27" fmla="*/ 329 h 334"/>
                <a:gd name="T28" fmla="*/ 203 w 331"/>
                <a:gd name="T29" fmla="*/ 306 h 334"/>
                <a:gd name="T30" fmla="*/ 241 w 331"/>
                <a:gd name="T31" fmla="*/ 273 h 334"/>
                <a:gd name="T32" fmla="*/ 303 w 331"/>
                <a:gd name="T33" fmla="*/ 325 h 334"/>
                <a:gd name="T34" fmla="*/ 331 w 331"/>
                <a:gd name="T35" fmla="*/ 325 h 334"/>
                <a:gd name="T36" fmla="*/ 331 w 331"/>
                <a:gd name="T37" fmla="*/ 296 h 334"/>
                <a:gd name="T38" fmla="*/ 317 w 331"/>
                <a:gd name="T39" fmla="*/ 273 h 334"/>
                <a:gd name="T40" fmla="*/ 255 w 331"/>
                <a:gd name="T41" fmla="*/ 212 h 3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31"/>
                <a:gd name="T64" fmla="*/ 0 h 334"/>
                <a:gd name="T65" fmla="*/ 331 w 331"/>
                <a:gd name="T66" fmla="*/ 334 h 3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31" h="334">
                  <a:moveTo>
                    <a:pt x="255" y="212"/>
                  </a:moveTo>
                  <a:lnTo>
                    <a:pt x="284" y="141"/>
                  </a:lnTo>
                  <a:lnTo>
                    <a:pt x="279" y="85"/>
                  </a:lnTo>
                  <a:lnTo>
                    <a:pt x="270" y="38"/>
                  </a:lnTo>
                  <a:lnTo>
                    <a:pt x="227" y="5"/>
                  </a:lnTo>
                  <a:lnTo>
                    <a:pt x="166" y="0"/>
                  </a:lnTo>
                  <a:lnTo>
                    <a:pt x="118" y="5"/>
                  </a:lnTo>
                  <a:lnTo>
                    <a:pt x="47" y="47"/>
                  </a:lnTo>
                  <a:lnTo>
                    <a:pt x="14" y="113"/>
                  </a:lnTo>
                  <a:lnTo>
                    <a:pt x="0" y="193"/>
                  </a:lnTo>
                  <a:lnTo>
                    <a:pt x="14" y="282"/>
                  </a:lnTo>
                  <a:lnTo>
                    <a:pt x="43" y="315"/>
                  </a:lnTo>
                  <a:lnTo>
                    <a:pt x="95" y="334"/>
                  </a:lnTo>
                  <a:lnTo>
                    <a:pt x="147" y="329"/>
                  </a:lnTo>
                  <a:lnTo>
                    <a:pt x="203" y="306"/>
                  </a:lnTo>
                  <a:lnTo>
                    <a:pt x="241" y="273"/>
                  </a:lnTo>
                  <a:lnTo>
                    <a:pt x="303" y="325"/>
                  </a:lnTo>
                  <a:lnTo>
                    <a:pt x="331" y="325"/>
                  </a:lnTo>
                  <a:lnTo>
                    <a:pt x="331" y="296"/>
                  </a:lnTo>
                  <a:lnTo>
                    <a:pt x="317" y="273"/>
                  </a:lnTo>
                  <a:lnTo>
                    <a:pt x="255" y="21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79" name="Freeform 31">
              <a:extLst>
                <a:ext uri="{FF2B5EF4-FFF2-40B4-BE49-F238E27FC236}">
                  <a16:creationId xmlns:a16="http://schemas.microsoft.com/office/drawing/2014/main" id="{58789F31-6771-5F19-1B46-135BD514361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1" y="1929"/>
              <a:ext cx="303" cy="127"/>
            </a:xfrm>
            <a:custGeom>
              <a:avLst/>
              <a:gdLst>
                <a:gd name="T0" fmla="*/ 234 w 303"/>
                <a:gd name="T1" fmla="*/ 127 h 127"/>
                <a:gd name="T2" fmla="*/ 303 w 303"/>
                <a:gd name="T3" fmla="*/ 117 h 127"/>
                <a:gd name="T4" fmla="*/ 303 w 303"/>
                <a:gd name="T5" fmla="*/ 90 h 127"/>
                <a:gd name="T6" fmla="*/ 223 w 303"/>
                <a:gd name="T7" fmla="*/ 110 h 127"/>
                <a:gd name="T8" fmla="*/ 213 w 303"/>
                <a:gd name="T9" fmla="*/ 100 h 127"/>
                <a:gd name="T10" fmla="*/ 265 w 303"/>
                <a:gd name="T11" fmla="*/ 61 h 127"/>
                <a:gd name="T12" fmla="*/ 246 w 303"/>
                <a:gd name="T13" fmla="*/ 51 h 127"/>
                <a:gd name="T14" fmla="*/ 199 w 303"/>
                <a:gd name="T15" fmla="*/ 81 h 127"/>
                <a:gd name="T16" fmla="*/ 180 w 303"/>
                <a:gd name="T17" fmla="*/ 71 h 127"/>
                <a:gd name="T18" fmla="*/ 253 w 303"/>
                <a:gd name="T19" fmla="*/ 24 h 127"/>
                <a:gd name="T20" fmla="*/ 239 w 303"/>
                <a:gd name="T21" fmla="*/ 0 h 127"/>
                <a:gd name="T22" fmla="*/ 147 w 303"/>
                <a:gd name="T23" fmla="*/ 71 h 127"/>
                <a:gd name="T24" fmla="*/ 85 w 303"/>
                <a:gd name="T25" fmla="*/ 90 h 127"/>
                <a:gd name="T26" fmla="*/ 69 w 303"/>
                <a:gd name="T27" fmla="*/ 66 h 127"/>
                <a:gd name="T28" fmla="*/ 50 w 303"/>
                <a:gd name="T29" fmla="*/ 17 h 127"/>
                <a:gd name="T30" fmla="*/ 28 w 303"/>
                <a:gd name="T31" fmla="*/ 37 h 127"/>
                <a:gd name="T32" fmla="*/ 52 w 303"/>
                <a:gd name="T33" fmla="*/ 85 h 127"/>
                <a:gd name="T34" fmla="*/ 38 w 303"/>
                <a:gd name="T35" fmla="*/ 95 h 127"/>
                <a:gd name="T36" fmla="*/ 14 w 303"/>
                <a:gd name="T37" fmla="*/ 51 h 127"/>
                <a:gd name="T38" fmla="*/ 0 w 303"/>
                <a:gd name="T39" fmla="*/ 76 h 127"/>
                <a:gd name="T40" fmla="*/ 17 w 303"/>
                <a:gd name="T41" fmla="*/ 120 h 127"/>
                <a:gd name="T42" fmla="*/ 133 w 303"/>
                <a:gd name="T43" fmla="*/ 105 h 127"/>
                <a:gd name="T44" fmla="*/ 234 w 303"/>
                <a:gd name="T45" fmla="*/ 127 h 12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03"/>
                <a:gd name="T70" fmla="*/ 0 h 127"/>
                <a:gd name="T71" fmla="*/ 303 w 303"/>
                <a:gd name="T72" fmla="*/ 127 h 12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03" h="127">
                  <a:moveTo>
                    <a:pt x="234" y="127"/>
                  </a:moveTo>
                  <a:lnTo>
                    <a:pt x="303" y="117"/>
                  </a:lnTo>
                  <a:lnTo>
                    <a:pt x="303" y="90"/>
                  </a:lnTo>
                  <a:lnTo>
                    <a:pt x="223" y="110"/>
                  </a:lnTo>
                  <a:lnTo>
                    <a:pt x="213" y="100"/>
                  </a:lnTo>
                  <a:lnTo>
                    <a:pt x="265" y="61"/>
                  </a:lnTo>
                  <a:lnTo>
                    <a:pt x="246" y="51"/>
                  </a:lnTo>
                  <a:lnTo>
                    <a:pt x="199" y="81"/>
                  </a:lnTo>
                  <a:lnTo>
                    <a:pt x="180" y="71"/>
                  </a:lnTo>
                  <a:lnTo>
                    <a:pt x="253" y="24"/>
                  </a:lnTo>
                  <a:lnTo>
                    <a:pt x="239" y="0"/>
                  </a:lnTo>
                  <a:lnTo>
                    <a:pt x="147" y="71"/>
                  </a:lnTo>
                  <a:lnTo>
                    <a:pt x="85" y="90"/>
                  </a:lnTo>
                  <a:lnTo>
                    <a:pt x="69" y="66"/>
                  </a:lnTo>
                  <a:lnTo>
                    <a:pt x="50" y="17"/>
                  </a:lnTo>
                  <a:lnTo>
                    <a:pt x="28" y="37"/>
                  </a:lnTo>
                  <a:lnTo>
                    <a:pt x="52" y="85"/>
                  </a:lnTo>
                  <a:lnTo>
                    <a:pt x="38" y="95"/>
                  </a:lnTo>
                  <a:lnTo>
                    <a:pt x="14" y="51"/>
                  </a:lnTo>
                  <a:lnTo>
                    <a:pt x="0" y="76"/>
                  </a:lnTo>
                  <a:lnTo>
                    <a:pt x="17" y="120"/>
                  </a:lnTo>
                  <a:lnTo>
                    <a:pt x="133" y="105"/>
                  </a:lnTo>
                  <a:lnTo>
                    <a:pt x="234" y="127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80" name="Freeform 32">
              <a:extLst>
                <a:ext uri="{FF2B5EF4-FFF2-40B4-BE49-F238E27FC236}">
                  <a16:creationId xmlns:a16="http://schemas.microsoft.com/office/drawing/2014/main" id="{5383FADC-CF66-5C4E-BEEB-53B678BC9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0" y="1839"/>
              <a:ext cx="518" cy="632"/>
            </a:xfrm>
            <a:custGeom>
              <a:avLst/>
              <a:gdLst>
                <a:gd name="T0" fmla="*/ 14 w 518"/>
                <a:gd name="T1" fmla="*/ 623 h 632"/>
                <a:gd name="T2" fmla="*/ 0 w 518"/>
                <a:gd name="T3" fmla="*/ 595 h 632"/>
                <a:gd name="T4" fmla="*/ 9 w 518"/>
                <a:gd name="T5" fmla="*/ 567 h 632"/>
                <a:gd name="T6" fmla="*/ 42 w 518"/>
                <a:gd name="T7" fmla="*/ 539 h 632"/>
                <a:gd name="T8" fmla="*/ 126 w 518"/>
                <a:gd name="T9" fmla="*/ 525 h 632"/>
                <a:gd name="T10" fmla="*/ 233 w 518"/>
                <a:gd name="T11" fmla="*/ 534 h 632"/>
                <a:gd name="T12" fmla="*/ 369 w 518"/>
                <a:gd name="T13" fmla="*/ 516 h 632"/>
                <a:gd name="T14" fmla="*/ 453 w 518"/>
                <a:gd name="T15" fmla="*/ 474 h 632"/>
                <a:gd name="T16" fmla="*/ 471 w 518"/>
                <a:gd name="T17" fmla="*/ 451 h 632"/>
                <a:gd name="T18" fmla="*/ 457 w 518"/>
                <a:gd name="T19" fmla="*/ 390 h 632"/>
                <a:gd name="T20" fmla="*/ 420 w 518"/>
                <a:gd name="T21" fmla="*/ 256 h 632"/>
                <a:gd name="T22" fmla="*/ 364 w 518"/>
                <a:gd name="T23" fmla="*/ 177 h 632"/>
                <a:gd name="T24" fmla="*/ 327 w 518"/>
                <a:gd name="T25" fmla="*/ 153 h 632"/>
                <a:gd name="T26" fmla="*/ 322 w 518"/>
                <a:gd name="T27" fmla="*/ 130 h 632"/>
                <a:gd name="T28" fmla="*/ 341 w 518"/>
                <a:gd name="T29" fmla="*/ 121 h 632"/>
                <a:gd name="T30" fmla="*/ 355 w 518"/>
                <a:gd name="T31" fmla="*/ 98 h 632"/>
                <a:gd name="T32" fmla="*/ 327 w 518"/>
                <a:gd name="T33" fmla="*/ 65 h 632"/>
                <a:gd name="T34" fmla="*/ 294 w 518"/>
                <a:gd name="T35" fmla="*/ 70 h 632"/>
                <a:gd name="T36" fmla="*/ 275 w 518"/>
                <a:gd name="T37" fmla="*/ 46 h 632"/>
                <a:gd name="T38" fmla="*/ 299 w 518"/>
                <a:gd name="T39" fmla="*/ 14 h 632"/>
                <a:gd name="T40" fmla="*/ 341 w 518"/>
                <a:gd name="T41" fmla="*/ 0 h 632"/>
                <a:gd name="T42" fmla="*/ 392 w 518"/>
                <a:gd name="T43" fmla="*/ 14 h 632"/>
                <a:gd name="T44" fmla="*/ 411 w 518"/>
                <a:gd name="T45" fmla="*/ 60 h 632"/>
                <a:gd name="T46" fmla="*/ 406 w 518"/>
                <a:gd name="T47" fmla="*/ 121 h 632"/>
                <a:gd name="T48" fmla="*/ 373 w 518"/>
                <a:gd name="T49" fmla="*/ 144 h 632"/>
                <a:gd name="T50" fmla="*/ 411 w 518"/>
                <a:gd name="T51" fmla="*/ 181 h 632"/>
                <a:gd name="T52" fmla="*/ 457 w 518"/>
                <a:gd name="T53" fmla="*/ 237 h 632"/>
                <a:gd name="T54" fmla="*/ 485 w 518"/>
                <a:gd name="T55" fmla="*/ 339 h 632"/>
                <a:gd name="T56" fmla="*/ 518 w 518"/>
                <a:gd name="T57" fmla="*/ 455 h 632"/>
                <a:gd name="T58" fmla="*/ 518 w 518"/>
                <a:gd name="T59" fmla="*/ 502 h 632"/>
                <a:gd name="T60" fmla="*/ 504 w 518"/>
                <a:gd name="T61" fmla="*/ 511 h 632"/>
                <a:gd name="T62" fmla="*/ 420 w 518"/>
                <a:gd name="T63" fmla="*/ 548 h 632"/>
                <a:gd name="T64" fmla="*/ 322 w 518"/>
                <a:gd name="T65" fmla="*/ 576 h 632"/>
                <a:gd name="T66" fmla="*/ 154 w 518"/>
                <a:gd name="T67" fmla="*/ 599 h 632"/>
                <a:gd name="T68" fmla="*/ 56 w 518"/>
                <a:gd name="T69" fmla="*/ 632 h 632"/>
                <a:gd name="T70" fmla="*/ 14 w 518"/>
                <a:gd name="T71" fmla="*/ 623 h 63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18"/>
                <a:gd name="T109" fmla="*/ 0 h 632"/>
                <a:gd name="T110" fmla="*/ 518 w 518"/>
                <a:gd name="T111" fmla="*/ 632 h 63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18" h="632">
                  <a:moveTo>
                    <a:pt x="14" y="623"/>
                  </a:moveTo>
                  <a:lnTo>
                    <a:pt x="0" y="595"/>
                  </a:lnTo>
                  <a:lnTo>
                    <a:pt x="9" y="567"/>
                  </a:lnTo>
                  <a:lnTo>
                    <a:pt x="42" y="539"/>
                  </a:lnTo>
                  <a:lnTo>
                    <a:pt x="126" y="525"/>
                  </a:lnTo>
                  <a:lnTo>
                    <a:pt x="233" y="534"/>
                  </a:lnTo>
                  <a:lnTo>
                    <a:pt x="369" y="516"/>
                  </a:lnTo>
                  <a:lnTo>
                    <a:pt x="453" y="474"/>
                  </a:lnTo>
                  <a:lnTo>
                    <a:pt x="471" y="451"/>
                  </a:lnTo>
                  <a:lnTo>
                    <a:pt x="457" y="390"/>
                  </a:lnTo>
                  <a:lnTo>
                    <a:pt x="420" y="256"/>
                  </a:lnTo>
                  <a:lnTo>
                    <a:pt x="364" y="177"/>
                  </a:lnTo>
                  <a:lnTo>
                    <a:pt x="327" y="153"/>
                  </a:lnTo>
                  <a:lnTo>
                    <a:pt x="322" y="130"/>
                  </a:lnTo>
                  <a:lnTo>
                    <a:pt x="341" y="121"/>
                  </a:lnTo>
                  <a:lnTo>
                    <a:pt x="355" y="98"/>
                  </a:lnTo>
                  <a:lnTo>
                    <a:pt x="327" y="65"/>
                  </a:lnTo>
                  <a:lnTo>
                    <a:pt x="294" y="70"/>
                  </a:lnTo>
                  <a:lnTo>
                    <a:pt x="275" y="46"/>
                  </a:lnTo>
                  <a:lnTo>
                    <a:pt x="299" y="14"/>
                  </a:lnTo>
                  <a:lnTo>
                    <a:pt x="341" y="0"/>
                  </a:lnTo>
                  <a:lnTo>
                    <a:pt x="392" y="14"/>
                  </a:lnTo>
                  <a:lnTo>
                    <a:pt x="411" y="60"/>
                  </a:lnTo>
                  <a:lnTo>
                    <a:pt x="406" y="121"/>
                  </a:lnTo>
                  <a:lnTo>
                    <a:pt x="373" y="144"/>
                  </a:lnTo>
                  <a:lnTo>
                    <a:pt x="411" y="181"/>
                  </a:lnTo>
                  <a:lnTo>
                    <a:pt x="457" y="237"/>
                  </a:lnTo>
                  <a:lnTo>
                    <a:pt x="485" y="339"/>
                  </a:lnTo>
                  <a:lnTo>
                    <a:pt x="518" y="455"/>
                  </a:lnTo>
                  <a:lnTo>
                    <a:pt x="518" y="502"/>
                  </a:lnTo>
                  <a:lnTo>
                    <a:pt x="504" y="511"/>
                  </a:lnTo>
                  <a:lnTo>
                    <a:pt x="420" y="548"/>
                  </a:lnTo>
                  <a:lnTo>
                    <a:pt x="322" y="576"/>
                  </a:lnTo>
                  <a:lnTo>
                    <a:pt x="154" y="599"/>
                  </a:lnTo>
                  <a:lnTo>
                    <a:pt x="56" y="632"/>
                  </a:lnTo>
                  <a:lnTo>
                    <a:pt x="14" y="623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81" name="Freeform 33">
              <a:extLst>
                <a:ext uri="{FF2B5EF4-FFF2-40B4-BE49-F238E27FC236}">
                  <a16:creationId xmlns:a16="http://schemas.microsoft.com/office/drawing/2014/main" id="{6F649E4C-3F75-820B-4009-9445DE580D2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9" y="2046"/>
              <a:ext cx="47" cy="86"/>
            </a:xfrm>
            <a:custGeom>
              <a:avLst/>
              <a:gdLst>
                <a:gd name="T0" fmla="*/ 10 w 47"/>
                <a:gd name="T1" fmla="*/ 32 h 86"/>
                <a:gd name="T2" fmla="*/ 28 w 47"/>
                <a:gd name="T3" fmla="*/ 75 h 86"/>
                <a:gd name="T4" fmla="*/ 35 w 47"/>
                <a:gd name="T5" fmla="*/ 86 h 86"/>
                <a:gd name="T6" fmla="*/ 43 w 47"/>
                <a:gd name="T7" fmla="*/ 85 h 86"/>
                <a:gd name="T8" fmla="*/ 47 w 47"/>
                <a:gd name="T9" fmla="*/ 73 h 86"/>
                <a:gd name="T10" fmla="*/ 1 w 47"/>
                <a:gd name="T11" fmla="*/ 0 h 86"/>
                <a:gd name="T12" fmla="*/ 0 w 47"/>
                <a:gd name="T13" fmla="*/ 15 h 86"/>
                <a:gd name="T14" fmla="*/ 10 w 47"/>
                <a:gd name="T15" fmla="*/ 32 h 8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7"/>
                <a:gd name="T25" fmla="*/ 0 h 86"/>
                <a:gd name="T26" fmla="*/ 47 w 47"/>
                <a:gd name="T27" fmla="*/ 86 h 8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7" h="86">
                  <a:moveTo>
                    <a:pt x="10" y="32"/>
                  </a:moveTo>
                  <a:lnTo>
                    <a:pt x="28" y="75"/>
                  </a:lnTo>
                  <a:lnTo>
                    <a:pt x="35" y="86"/>
                  </a:lnTo>
                  <a:lnTo>
                    <a:pt x="43" y="85"/>
                  </a:lnTo>
                  <a:lnTo>
                    <a:pt x="47" y="73"/>
                  </a:lnTo>
                  <a:lnTo>
                    <a:pt x="1" y="0"/>
                  </a:lnTo>
                  <a:lnTo>
                    <a:pt x="0" y="15"/>
                  </a:lnTo>
                  <a:lnTo>
                    <a:pt x="10" y="3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82" name="Freeform 34">
              <a:extLst>
                <a:ext uri="{FF2B5EF4-FFF2-40B4-BE49-F238E27FC236}">
                  <a16:creationId xmlns:a16="http://schemas.microsoft.com/office/drawing/2014/main" id="{CE46EE68-5A67-CC71-C4E6-7ADDB450F13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2" y="1561"/>
              <a:ext cx="551" cy="452"/>
            </a:xfrm>
            <a:custGeom>
              <a:avLst/>
              <a:gdLst>
                <a:gd name="T0" fmla="*/ 93 w 551"/>
                <a:gd name="T1" fmla="*/ 345 h 452"/>
                <a:gd name="T2" fmla="*/ 0 w 551"/>
                <a:gd name="T3" fmla="*/ 373 h 452"/>
                <a:gd name="T4" fmla="*/ 9 w 551"/>
                <a:gd name="T5" fmla="*/ 410 h 452"/>
                <a:gd name="T6" fmla="*/ 140 w 551"/>
                <a:gd name="T7" fmla="*/ 345 h 452"/>
                <a:gd name="T8" fmla="*/ 9 w 551"/>
                <a:gd name="T9" fmla="*/ 429 h 452"/>
                <a:gd name="T10" fmla="*/ 23 w 551"/>
                <a:gd name="T11" fmla="*/ 452 h 452"/>
                <a:gd name="T12" fmla="*/ 121 w 551"/>
                <a:gd name="T13" fmla="*/ 382 h 452"/>
                <a:gd name="T14" fmla="*/ 196 w 551"/>
                <a:gd name="T15" fmla="*/ 345 h 452"/>
                <a:gd name="T16" fmla="*/ 313 w 551"/>
                <a:gd name="T17" fmla="*/ 312 h 452"/>
                <a:gd name="T18" fmla="*/ 434 w 551"/>
                <a:gd name="T19" fmla="*/ 312 h 452"/>
                <a:gd name="T20" fmla="*/ 546 w 551"/>
                <a:gd name="T21" fmla="*/ 308 h 452"/>
                <a:gd name="T22" fmla="*/ 551 w 551"/>
                <a:gd name="T23" fmla="*/ 275 h 452"/>
                <a:gd name="T24" fmla="*/ 430 w 551"/>
                <a:gd name="T25" fmla="*/ 284 h 452"/>
                <a:gd name="T26" fmla="*/ 313 w 551"/>
                <a:gd name="T27" fmla="*/ 294 h 452"/>
                <a:gd name="T28" fmla="*/ 196 w 551"/>
                <a:gd name="T29" fmla="*/ 322 h 452"/>
                <a:gd name="T30" fmla="*/ 177 w 551"/>
                <a:gd name="T31" fmla="*/ 326 h 452"/>
                <a:gd name="T32" fmla="*/ 313 w 551"/>
                <a:gd name="T33" fmla="*/ 261 h 452"/>
                <a:gd name="T34" fmla="*/ 448 w 551"/>
                <a:gd name="T35" fmla="*/ 172 h 452"/>
                <a:gd name="T36" fmla="*/ 453 w 551"/>
                <a:gd name="T37" fmla="*/ 140 h 452"/>
                <a:gd name="T38" fmla="*/ 350 w 551"/>
                <a:gd name="T39" fmla="*/ 210 h 452"/>
                <a:gd name="T40" fmla="*/ 224 w 551"/>
                <a:gd name="T41" fmla="*/ 284 h 452"/>
                <a:gd name="T42" fmla="*/ 168 w 551"/>
                <a:gd name="T43" fmla="*/ 303 h 452"/>
                <a:gd name="T44" fmla="*/ 271 w 551"/>
                <a:gd name="T45" fmla="*/ 224 h 452"/>
                <a:gd name="T46" fmla="*/ 332 w 551"/>
                <a:gd name="T47" fmla="*/ 135 h 452"/>
                <a:gd name="T48" fmla="*/ 360 w 551"/>
                <a:gd name="T49" fmla="*/ 47 h 452"/>
                <a:gd name="T50" fmla="*/ 332 w 551"/>
                <a:gd name="T51" fmla="*/ 0 h 452"/>
                <a:gd name="T52" fmla="*/ 318 w 551"/>
                <a:gd name="T53" fmla="*/ 103 h 452"/>
                <a:gd name="T54" fmla="*/ 266 w 551"/>
                <a:gd name="T55" fmla="*/ 196 h 452"/>
                <a:gd name="T56" fmla="*/ 191 w 551"/>
                <a:gd name="T57" fmla="*/ 256 h 452"/>
                <a:gd name="T58" fmla="*/ 93 w 551"/>
                <a:gd name="T59" fmla="*/ 345 h 45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51"/>
                <a:gd name="T91" fmla="*/ 0 h 452"/>
                <a:gd name="T92" fmla="*/ 551 w 551"/>
                <a:gd name="T93" fmla="*/ 452 h 45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51" h="452">
                  <a:moveTo>
                    <a:pt x="93" y="345"/>
                  </a:moveTo>
                  <a:lnTo>
                    <a:pt x="0" y="373"/>
                  </a:lnTo>
                  <a:lnTo>
                    <a:pt x="9" y="410"/>
                  </a:lnTo>
                  <a:lnTo>
                    <a:pt x="140" y="345"/>
                  </a:lnTo>
                  <a:lnTo>
                    <a:pt x="9" y="429"/>
                  </a:lnTo>
                  <a:lnTo>
                    <a:pt x="23" y="452"/>
                  </a:lnTo>
                  <a:lnTo>
                    <a:pt x="121" y="382"/>
                  </a:lnTo>
                  <a:lnTo>
                    <a:pt x="196" y="345"/>
                  </a:lnTo>
                  <a:lnTo>
                    <a:pt x="313" y="312"/>
                  </a:lnTo>
                  <a:lnTo>
                    <a:pt x="434" y="312"/>
                  </a:lnTo>
                  <a:lnTo>
                    <a:pt x="546" y="308"/>
                  </a:lnTo>
                  <a:lnTo>
                    <a:pt x="551" y="275"/>
                  </a:lnTo>
                  <a:lnTo>
                    <a:pt x="430" y="284"/>
                  </a:lnTo>
                  <a:lnTo>
                    <a:pt x="313" y="294"/>
                  </a:lnTo>
                  <a:lnTo>
                    <a:pt x="196" y="322"/>
                  </a:lnTo>
                  <a:lnTo>
                    <a:pt x="177" y="326"/>
                  </a:lnTo>
                  <a:lnTo>
                    <a:pt x="313" y="261"/>
                  </a:lnTo>
                  <a:lnTo>
                    <a:pt x="448" y="172"/>
                  </a:lnTo>
                  <a:lnTo>
                    <a:pt x="453" y="140"/>
                  </a:lnTo>
                  <a:lnTo>
                    <a:pt x="350" y="210"/>
                  </a:lnTo>
                  <a:lnTo>
                    <a:pt x="224" y="284"/>
                  </a:lnTo>
                  <a:lnTo>
                    <a:pt x="168" y="303"/>
                  </a:lnTo>
                  <a:lnTo>
                    <a:pt x="271" y="224"/>
                  </a:lnTo>
                  <a:lnTo>
                    <a:pt x="332" y="135"/>
                  </a:lnTo>
                  <a:lnTo>
                    <a:pt x="360" y="47"/>
                  </a:lnTo>
                  <a:lnTo>
                    <a:pt x="332" y="0"/>
                  </a:lnTo>
                  <a:lnTo>
                    <a:pt x="318" y="103"/>
                  </a:lnTo>
                  <a:lnTo>
                    <a:pt x="266" y="196"/>
                  </a:lnTo>
                  <a:lnTo>
                    <a:pt x="191" y="256"/>
                  </a:lnTo>
                  <a:lnTo>
                    <a:pt x="93" y="34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83" name="Freeform 35">
              <a:extLst>
                <a:ext uri="{FF2B5EF4-FFF2-40B4-BE49-F238E27FC236}">
                  <a16:creationId xmlns:a16="http://schemas.microsoft.com/office/drawing/2014/main" id="{2DAC4727-87F9-557E-9CA0-7D3E56D6596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5" y="2056"/>
              <a:ext cx="31" cy="92"/>
            </a:xfrm>
            <a:custGeom>
              <a:avLst/>
              <a:gdLst>
                <a:gd name="T0" fmla="*/ 16 w 31"/>
                <a:gd name="T1" fmla="*/ 32 h 92"/>
                <a:gd name="T2" fmla="*/ 6 w 31"/>
                <a:gd name="T3" fmla="*/ 77 h 92"/>
                <a:gd name="T4" fmla="*/ 0 w 31"/>
                <a:gd name="T5" fmla="*/ 87 h 92"/>
                <a:gd name="T6" fmla="*/ 9 w 31"/>
                <a:gd name="T7" fmla="*/ 92 h 92"/>
                <a:gd name="T8" fmla="*/ 22 w 31"/>
                <a:gd name="T9" fmla="*/ 85 h 92"/>
                <a:gd name="T10" fmla="*/ 31 w 31"/>
                <a:gd name="T11" fmla="*/ 0 h 92"/>
                <a:gd name="T12" fmla="*/ 19 w 31"/>
                <a:gd name="T13" fmla="*/ 12 h 92"/>
                <a:gd name="T14" fmla="*/ 16 w 31"/>
                <a:gd name="T15" fmla="*/ 32 h 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1"/>
                <a:gd name="T25" fmla="*/ 0 h 92"/>
                <a:gd name="T26" fmla="*/ 31 w 31"/>
                <a:gd name="T27" fmla="*/ 92 h 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1" h="92">
                  <a:moveTo>
                    <a:pt x="16" y="32"/>
                  </a:moveTo>
                  <a:lnTo>
                    <a:pt x="6" y="77"/>
                  </a:lnTo>
                  <a:lnTo>
                    <a:pt x="0" y="87"/>
                  </a:lnTo>
                  <a:lnTo>
                    <a:pt x="9" y="92"/>
                  </a:lnTo>
                  <a:lnTo>
                    <a:pt x="22" y="85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84" name="Freeform 36">
              <a:extLst>
                <a:ext uri="{FF2B5EF4-FFF2-40B4-BE49-F238E27FC236}">
                  <a16:creationId xmlns:a16="http://schemas.microsoft.com/office/drawing/2014/main" id="{9086C721-983D-BB21-496F-F0DF0E8580D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8" y="1812"/>
              <a:ext cx="27" cy="92"/>
            </a:xfrm>
            <a:custGeom>
              <a:avLst/>
              <a:gdLst>
                <a:gd name="T0" fmla="*/ 17 w 27"/>
                <a:gd name="T1" fmla="*/ 62 h 92"/>
                <a:gd name="T2" fmla="*/ 7 w 27"/>
                <a:gd name="T3" fmla="*/ 17 h 92"/>
                <a:gd name="T4" fmla="*/ 0 w 27"/>
                <a:gd name="T5" fmla="*/ 5 h 92"/>
                <a:gd name="T6" fmla="*/ 14 w 27"/>
                <a:gd name="T7" fmla="*/ 0 h 92"/>
                <a:gd name="T8" fmla="*/ 27 w 27"/>
                <a:gd name="T9" fmla="*/ 7 h 92"/>
                <a:gd name="T10" fmla="*/ 24 w 27"/>
                <a:gd name="T11" fmla="*/ 92 h 92"/>
                <a:gd name="T12" fmla="*/ 14 w 27"/>
                <a:gd name="T13" fmla="*/ 80 h 92"/>
                <a:gd name="T14" fmla="*/ 17 w 27"/>
                <a:gd name="T15" fmla="*/ 62 h 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7"/>
                <a:gd name="T25" fmla="*/ 0 h 92"/>
                <a:gd name="T26" fmla="*/ 27 w 27"/>
                <a:gd name="T27" fmla="*/ 92 h 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7" h="92">
                  <a:moveTo>
                    <a:pt x="17" y="62"/>
                  </a:moveTo>
                  <a:lnTo>
                    <a:pt x="7" y="17"/>
                  </a:lnTo>
                  <a:lnTo>
                    <a:pt x="0" y="5"/>
                  </a:lnTo>
                  <a:lnTo>
                    <a:pt x="14" y="0"/>
                  </a:lnTo>
                  <a:lnTo>
                    <a:pt x="27" y="7"/>
                  </a:lnTo>
                  <a:lnTo>
                    <a:pt x="24" y="92"/>
                  </a:lnTo>
                  <a:lnTo>
                    <a:pt x="14" y="80"/>
                  </a:lnTo>
                  <a:lnTo>
                    <a:pt x="17" y="6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85" name="Freeform 37">
              <a:extLst>
                <a:ext uri="{FF2B5EF4-FFF2-40B4-BE49-F238E27FC236}">
                  <a16:creationId xmlns:a16="http://schemas.microsoft.com/office/drawing/2014/main" id="{79A092AD-8259-71E2-456D-EB0A376C65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8" y="1831"/>
              <a:ext cx="66" cy="73"/>
            </a:xfrm>
            <a:custGeom>
              <a:avLst/>
              <a:gdLst>
                <a:gd name="T0" fmla="*/ 40 w 66"/>
                <a:gd name="T1" fmla="*/ 50 h 73"/>
                <a:gd name="T2" fmla="*/ 8 w 66"/>
                <a:gd name="T3" fmla="*/ 15 h 73"/>
                <a:gd name="T4" fmla="*/ 0 w 66"/>
                <a:gd name="T5" fmla="*/ 8 h 73"/>
                <a:gd name="T6" fmla="*/ 3 w 66"/>
                <a:gd name="T7" fmla="*/ 0 h 73"/>
                <a:gd name="T8" fmla="*/ 18 w 66"/>
                <a:gd name="T9" fmla="*/ 3 h 73"/>
                <a:gd name="T10" fmla="*/ 66 w 66"/>
                <a:gd name="T11" fmla="*/ 73 h 73"/>
                <a:gd name="T12" fmla="*/ 53 w 66"/>
                <a:gd name="T13" fmla="*/ 68 h 73"/>
                <a:gd name="T14" fmla="*/ 40 w 66"/>
                <a:gd name="T15" fmla="*/ 50 h 7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6"/>
                <a:gd name="T25" fmla="*/ 0 h 73"/>
                <a:gd name="T26" fmla="*/ 66 w 66"/>
                <a:gd name="T27" fmla="*/ 73 h 7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6" h="73">
                  <a:moveTo>
                    <a:pt x="40" y="50"/>
                  </a:moveTo>
                  <a:lnTo>
                    <a:pt x="8" y="15"/>
                  </a:lnTo>
                  <a:lnTo>
                    <a:pt x="0" y="8"/>
                  </a:lnTo>
                  <a:lnTo>
                    <a:pt x="3" y="0"/>
                  </a:lnTo>
                  <a:lnTo>
                    <a:pt x="18" y="3"/>
                  </a:lnTo>
                  <a:lnTo>
                    <a:pt x="66" y="73"/>
                  </a:lnTo>
                  <a:lnTo>
                    <a:pt x="53" y="68"/>
                  </a:lnTo>
                  <a:lnTo>
                    <a:pt x="40" y="5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86" name="Freeform 38">
              <a:extLst>
                <a:ext uri="{FF2B5EF4-FFF2-40B4-BE49-F238E27FC236}">
                  <a16:creationId xmlns:a16="http://schemas.microsoft.com/office/drawing/2014/main" id="{5DD64C97-F23C-8FDC-7846-95DA2CBCEF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0" y="1819"/>
              <a:ext cx="421" cy="670"/>
            </a:xfrm>
            <a:custGeom>
              <a:avLst/>
              <a:gdLst>
                <a:gd name="T0" fmla="*/ 64 w 421"/>
                <a:gd name="T1" fmla="*/ 299 h 670"/>
                <a:gd name="T2" fmla="*/ 191 w 421"/>
                <a:gd name="T3" fmla="*/ 378 h 670"/>
                <a:gd name="T4" fmla="*/ 308 w 421"/>
                <a:gd name="T5" fmla="*/ 468 h 670"/>
                <a:gd name="T6" fmla="*/ 393 w 421"/>
                <a:gd name="T7" fmla="*/ 563 h 670"/>
                <a:gd name="T8" fmla="*/ 421 w 421"/>
                <a:gd name="T9" fmla="*/ 607 h 670"/>
                <a:gd name="T10" fmla="*/ 414 w 421"/>
                <a:gd name="T11" fmla="*/ 649 h 670"/>
                <a:gd name="T12" fmla="*/ 386 w 421"/>
                <a:gd name="T13" fmla="*/ 670 h 670"/>
                <a:gd name="T14" fmla="*/ 332 w 421"/>
                <a:gd name="T15" fmla="*/ 670 h 670"/>
                <a:gd name="T16" fmla="*/ 294 w 421"/>
                <a:gd name="T17" fmla="*/ 591 h 670"/>
                <a:gd name="T18" fmla="*/ 233 w 421"/>
                <a:gd name="T19" fmla="*/ 503 h 670"/>
                <a:gd name="T20" fmla="*/ 148 w 421"/>
                <a:gd name="T21" fmla="*/ 427 h 670"/>
                <a:gd name="T22" fmla="*/ 61 w 421"/>
                <a:gd name="T23" fmla="*/ 348 h 670"/>
                <a:gd name="T24" fmla="*/ 5 w 421"/>
                <a:gd name="T25" fmla="*/ 313 h 670"/>
                <a:gd name="T26" fmla="*/ 0 w 421"/>
                <a:gd name="T27" fmla="*/ 287 h 670"/>
                <a:gd name="T28" fmla="*/ 28 w 421"/>
                <a:gd name="T29" fmla="*/ 230 h 670"/>
                <a:gd name="T30" fmla="*/ 96 w 421"/>
                <a:gd name="T31" fmla="*/ 155 h 670"/>
                <a:gd name="T32" fmla="*/ 202 w 421"/>
                <a:gd name="T33" fmla="*/ 104 h 670"/>
                <a:gd name="T34" fmla="*/ 289 w 421"/>
                <a:gd name="T35" fmla="*/ 83 h 670"/>
                <a:gd name="T36" fmla="*/ 289 w 421"/>
                <a:gd name="T37" fmla="*/ 37 h 670"/>
                <a:gd name="T38" fmla="*/ 346 w 421"/>
                <a:gd name="T39" fmla="*/ 0 h 670"/>
                <a:gd name="T40" fmla="*/ 395 w 421"/>
                <a:gd name="T41" fmla="*/ 0 h 670"/>
                <a:gd name="T42" fmla="*/ 402 w 421"/>
                <a:gd name="T43" fmla="*/ 21 h 670"/>
                <a:gd name="T44" fmla="*/ 381 w 421"/>
                <a:gd name="T45" fmla="*/ 42 h 670"/>
                <a:gd name="T46" fmla="*/ 346 w 421"/>
                <a:gd name="T47" fmla="*/ 42 h 670"/>
                <a:gd name="T48" fmla="*/ 332 w 421"/>
                <a:gd name="T49" fmla="*/ 72 h 670"/>
                <a:gd name="T50" fmla="*/ 329 w 421"/>
                <a:gd name="T51" fmla="*/ 121 h 670"/>
                <a:gd name="T52" fmla="*/ 303 w 421"/>
                <a:gd name="T53" fmla="*/ 121 h 670"/>
                <a:gd name="T54" fmla="*/ 273 w 421"/>
                <a:gd name="T55" fmla="*/ 118 h 670"/>
                <a:gd name="T56" fmla="*/ 202 w 421"/>
                <a:gd name="T57" fmla="*/ 141 h 670"/>
                <a:gd name="T58" fmla="*/ 132 w 421"/>
                <a:gd name="T59" fmla="*/ 183 h 670"/>
                <a:gd name="T60" fmla="*/ 82 w 421"/>
                <a:gd name="T61" fmla="*/ 239 h 670"/>
                <a:gd name="T62" fmla="*/ 64 w 421"/>
                <a:gd name="T63" fmla="*/ 299 h 67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21"/>
                <a:gd name="T97" fmla="*/ 0 h 670"/>
                <a:gd name="T98" fmla="*/ 421 w 421"/>
                <a:gd name="T99" fmla="*/ 670 h 67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21" h="670">
                  <a:moveTo>
                    <a:pt x="64" y="299"/>
                  </a:moveTo>
                  <a:lnTo>
                    <a:pt x="191" y="378"/>
                  </a:lnTo>
                  <a:lnTo>
                    <a:pt x="308" y="468"/>
                  </a:lnTo>
                  <a:lnTo>
                    <a:pt x="393" y="563"/>
                  </a:lnTo>
                  <a:lnTo>
                    <a:pt x="421" y="607"/>
                  </a:lnTo>
                  <a:lnTo>
                    <a:pt x="414" y="649"/>
                  </a:lnTo>
                  <a:lnTo>
                    <a:pt x="386" y="670"/>
                  </a:lnTo>
                  <a:lnTo>
                    <a:pt x="332" y="670"/>
                  </a:lnTo>
                  <a:lnTo>
                    <a:pt x="294" y="591"/>
                  </a:lnTo>
                  <a:lnTo>
                    <a:pt x="233" y="503"/>
                  </a:lnTo>
                  <a:lnTo>
                    <a:pt x="148" y="427"/>
                  </a:lnTo>
                  <a:lnTo>
                    <a:pt x="61" y="348"/>
                  </a:lnTo>
                  <a:lnTo>
                    <a:pt x="5" y="313"/>
                  </a:lnTo>
                  <a:lnTo>
                    <a:pt x="0" y="287"/>
                  </a:lnTo>
                  <a:lnTo>
                    <a:pt x="28" y="230"/>
                  </a:lnTo>
                  <a:lnTo>
                    <a:pt x="96" y="155"/>
                  </a:lnTo>
                  <a:lnTo>
                    <a:pt x="202" y="104"/>
                  </a:lnTo>
                  <a:lnTo>
                    <a:pt x="289" y="83"/>
                  </a:lnTo>
                  <a:lnTo>
                    <a:pt x="289" y="37"/>
                  </a:lnTo>
                  <a:lnTo>
                    <a:pt x="346" y="0"/>
                  </a:lnTo>
                  <a:lnTo>
                    <a:pt x="395" y="0"/>
                  </a:lnTo>
                  <a:lnTo>
                    <a:pt x="402" y="21"/>
                  </a:lnTo>
                  <a:lnTo>
                    <a:pt x="381" y="42"/>
                  </a:lnTo>
                  <a:lnTo>
                    <a:pt x="346" y="42"/>
                  </a:lnTo>
                  <a:lnTo>
                    <a:pt x="332" y="72"/>
                  </a:lnTo>
                  <a:lnTo>
                    <a:pt x="329" y="121"/>
                  </a:lnTo>
                  <a:lnTo>
                    <a:pt x="303" y="121"/>
                  </a:lnTo>
                  <a:lnTo>
                    <a:pt x="273" y="118"/>
                  </a:lnTo>
                  <a:lnTo>
                    <a:pt x="202" y="141"/>
                  </a:lnTo>
                  <a:lnTo>
                    <a:pt x="132" y="183"/>
                  </a:lnTo>
                  <a:lnTo>
                    <a:pt x="82" y="239"/>
                  </a:lnTo>
                  <a:lnTo>
                    <a:pt x="64" y="29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87" name="Freeform 39">
              <a:extLst>
                <a:ext uri="{FF2B5EF4-FFF2-40B4-BE49-F238E27FC236}">
                  <a16:creationId xmlns:a16="http://schemas.microsoft.com/office/drawing/2014/main" id="{562D361A-6CBD-FC27-9A89-C64A9BCC1BF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0" y="1551"/>
              <a:ext cx="346" cy="396"/>
            </a:xfrm>
            <a:custGeom>
              <a:avLst/>
              <a:gdLst>
                <a:gd name="T0" fmla="*/ 292 w 346"/>
                <a:gd name="T1" fmla="*/ 288 h 396"/>
                <a:gd name="T2" fmla="*/ 346 w 346"/>
                <a:gd name="T3" fmla="*/ 340 h 396"/>
                <a:gd name="T4" fmla="*/ 334 w 346"/>
                <a:gd name="T5" fmla="*/ 359 h 396"/>
                <a:gd name="T6" fmla="*/ 278 w 346"/>
                <a:gd name="T7" fmla="*/ 312 h 396"/>
                <a:gd name="T8" fmla="*/ 271 w 346"/>
                <a:gd name="T9" fmla="*/ 316 h 396"/>
                <a:gd name="T10" fmla="*/ 318 w 346"/>
                <a:gd name="T11" fmla="*/ 375 h 396"/>
                <a:gd name="T12" fmla="*/ 304 w 346"/>
                <a:gd name="T13" fmla="*/ 396 h 396"/>
                <a:gd name="T14" fmla="*/ 254 w 346"/>
                <a:gd name="T15" fmla="*/ 333 h 396"/>
                <a:gd name="T16" fmla="*/ 214 w 346"/>
                <a:gd name="T17" fmla="*/ 309 h 396"/>
                <a:gd name="T18" fmla="*/ 108 w 346"/>
                <a:gd name="T19" fmla="*/ 260 h 396"/>
                <a:gd name="T20" fmla="*/ 52 w 346"/>
                <a:gd name="T21" fmla="*/ 246 h 396"/>
                <a:gd name="T22" fmla="*/ 49 w 346"/>
                <a:gd name="T23" fmla="*/ 218 h 396"/>
                <a:gd name="T24" fmla="*/ 141 w 346"/>
                <a:gd name="T25" fmla="*/ 241 h 396"/>
                <a:gd name="T26" fmla="*/ 221 w 346"/>
                <a:gd name="T27" fmla="*/ 281 h 396"/>
                <a:gd name="T28" fmla="*/ 247 w 346"/>
                <a:gd name="T29" fmla="*/ 302 h 396"/>
                <a:gd name="T30" fmla="*/ 179 w 346"/>
                <a:gd name="T31" fmla="*/ 232 h 396"/>
                <a:gd name="T32" fmla="*/ 64 w 346"/>
                <a:gd name="T33" fmla="*/ 162 h 396"/>
                <a:gd name="T34" fmla="*/ 0 w 346"/>
                <a:gd name="T35" fmla="*/ 129 h 396"/>
                <a:gd name="T36" fmla="*/ 7 w 346"/>
                <a:gd name="T37" fmla="*/ 108 h 396"/>
                <a:gd name="T38" fmla="*/ 56 w 346"/>
                <a:gd name="T39" fmla="*/ 129 h 396"/>
                <a:gd name="T40" fmla="*/ 148 w 346"/>
                <a:gd name="T41" fmla="*/ 183 h 396"/>
                <a:gd name="T42" fmla="*/ 219 w 346"/>
                <a:gd name="T43" fmla="*/ 232 h 396"/>
                <a:gd name="T44" fmla="*/ 268 w 346"/>
                <a:gd name="T45" fmla="*/ 284 h 396"/>
                <a:gd name="T46" fmla="*/ 193 w 346"/>
                <a:gd name="T47" fmla="*/ 176 h 396"/>
                <a:gd name="T48" fmla="*/ 141 w 346"/>
                <a:gd name="T49" fmla="*/ 84 h 396"/>
                <a:gd name="T50" fmla="*/ 122 w 346"/>
                <a:gd name="T51" fmla="*/ 0 h 396"/>
                <a:gd name="T52" fmla="*/ 148 w 346"/>
                <a:gd name="T53" fmla="*/ 0 h 396"/>
                <a:gd name="T54" fmla="*/ 165 w 346"/>
                <a:gd name="T55" fmla="*/ 73 h 396"/>
                <a:gd name="T56" fmla="*/ 226 w 346"/>
                <a:gd name="T57" fmla="*/ 178 h 396"/>
                <a:gd name="T58" fmla="*/ 268 w 346"/>
                <a:gd name="T59" fmla="*/ 246 h 396"/>
                <a:gd name="T60" fmla="*/ 292 w 346"/>
                <a:gd name="T61" fmla="*/ 288 h 39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46"/>
                <a:gd name="T94" fmla="*/ 0 h 396"/>
                <a:gd name="T95" fmla="*/ 346 w 346"/>
                <a:gd name="T96" fmla="*/ 396 h 39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46" h="396">
                  <a:moveTo>
                    <a:pt x="292" y="288"/>
                  </a:moveTo>
                  <a:lnTo>
                    <a:pt x="346" y="340"/>
                  </a:lnTo>
                  <a:lnTo>
                    <a:pt x="334" y="359"/>
                  </a:lnTo>
                  <a:lnTo>
                    <a:pt x="278" y="312"/>
                  </a:lnTo>
                  <a:lnTo>
                    <a:pt x="271" y="316"/>
                  </a:lnTo>
                  <a:lnTo>
                    <a:pt x="318" y="375"/>
                  </a:lnTo>
                  <a:lnTo>
                    <a:pt x="304" y="396"/>
                  </a:lnTo>
                  <a:lnTo>
                    <a:pt x="254" y="333"/>
                  </a:lnTo>
                  <a:lnTo>
                    <a:pt x="214" y="309"/>
                  </a:lnTo>
                  <a:lnTo>
                    <a:pt x="108" y="260"/>
                  </a:lnTo>
                  <a:lnTo>
                    <a:pt x="52" y="246"/>
                  </a:lnTo>
                  <a:lnTo>
                    <a:pt x="49" y="218"/>
                  </a:lnTo>
                  <a:lnTo>
                    <a:pt x="141" y="241"/>
                  </a:lnTo>
                  <a:lnTo>
                    <a:pt x="221" y="281"/>
                  </a:lnTo>
                  <a:lnTo>
                    <a:pt x="247" y="302"/>
                  </a:lnTo>
                  <a:lnTo>
                    <a:pt x="179" y="232"/>
                  </a:lnTo>
                  <a:lnTo>
                    <a:pt x="64" y="162"/>
                  </a:lnTo>
                  <a:lnTo>
                    <a:pt x="0" y="129"/>
                  </a:lnTo>
                  <a:lnTo>
                    <a:pt x="7" y="108"/>
                  </a:lnTo>
                  <a:lnTo>
                    <a:pt x="56" y="129"/>
                  </a:lnTo>
                  <a:lnTo>
                    <a:pt x="148" y="183"/>
                  </a:lnTo>
                  <a:lnTo>
                    <a:pt x="219" y="232"/>
                  </a:lnTo>
                  <a:lnTo>
                    <a:pt x="268" y="284"/>
                  </a:lnTo>
                  <a:lnTo>
                    <a:pt x="193" y="176"/>
                  </a:lnTo>
                  <a:lnTo>
                    <a:pt x="141" y="84"/>
                  </a:lnTo>
                  <a:lnTo>
                    <a:pt x="122" y="0"/>
                  </a:lnTo>
                  <a:lnTo>
                    <a:pt x="148" y="0"/>
                  </a:lnTo>
                  <a:lnTo>
                    <a:pt x="165" y="73"/>
                  </a:lnTo>
                  <a:lnTo>
                    <a:pt x="226" y="178"/>
                  </a:lnTo>
                  <a:lnTo>
                    <a:pt x="268" y="246"/>
                  </a:lnTo>
                  <a:lnTo>
                    <a:pt x="292" y="28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88" name="Freeform 40">
              <a:extLst>
                <a:ext uri="{FF2B5EF4-FFF2-40B4-BE49-F238E27FC236}">
                  <a16:creationId xmlns:a16="http://schemas.microsoft.com/office/drawing/2014/main" id="{672E2F01-28B0-F6B0-EAA2-6D9522AACBF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0" y="1821"/>
              <a:ext cx="67" cy="75"/>
            </a:xfrm>
            <a:custGeom>
              <a:avLst/>
              <a:gdLst>
                <a:gd name="T0" fmla="*/ 21 w 67"/>
                <a:gd name="T1" fmla="*/ 52 h 75"/>
                <a:gd name="T2" fmla="*/ 49 w 67"/>
                <a:gd name="T3" fmla="*/ 16 h 75"/>
                <a:gd name="T4" fmla="*/ 54 w 67"/>
                <a:gd name="T5" fmla="*/ 0 h 75"/>
                <a:gd name="T6" fmla="*/ 64 w 67"/>
                <a:gd name="T7" fmla="*/ 5 h 75"/>
                <a:gd name="T8" fmla="*/ 67 w 67"/>
                <a:gd name="T9" fmla="*/ 18 h 75"/>
                <a:gd name="T10" fmla="*/ 0 w 67"/>
                <a:gd name="T11" fmla="*/ 75 h 75"/>
                <a:gd name="T12" fmla="*/ 5 w 67"/>
                <a:gd name="T13" fmla="*/ 59 h 75"/>
                <a:gd name="T14" fmla="*/ 21 w 67"/>
                <a:gd name="T15" fmla="*/ 52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7"/>
                <a:gd name="T25" fmla="*/ 0 h 75"/>
                <a:gd name="T26" fmla="*/ 67 w 67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7" h="75">
                  <a:moveTo>
                    <a:pt x="21" y="52"/>
                  </a:moveTo>
                  <a:lnTo>
                    <a:pt x="49" y="16"/>
                  </a:lnTo>
                  <a:lnTo>
                    <a:pt x="54" y="0"/>
                  </a:lnTo>
                  <a:lnTo>
                    <a:pt x="64" y="5"/>
                  </a:lnTo>
                  <a:lnTo>
                    <a:pt x="67" y="18"/>
                  </a:lnTo>
                  <a:lnTo>
                    <a:pt x="0" y="75"/>
                  </a:lnTo>
                  <a:lnTo>
                    <a:pt x="5" y="59"/>
                  </a:lnTo>
                  <a:lnTo>
                    <a:pt x="21" y="5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89" name="Freeform 41">
              <a:extLst>
                <a:ext uri="{FF2B5EF4-FFF2-40B4-BE49-F238E27FC236}">
                  <a16:creationId xmlns:a16="http://schemas.microsoft.com/office/drawing/2014/main" id="{A10026CF-F891-9B50-889A-D5AB2AC12CC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7" y="1782"/>
              <a:ext cx="41" cy="89"/>
            </a:xfrm>
            <a:custGeom>
              <a:avLst/>
              <a:gdLst>
                <a:gd name="T0" fmla="*/ 15 w 41"/>
                <a:gd name="T1" fmla="*/ 59 h 89"/>
                <a:gd name="T2" fmla="*/ 21 w 41"/>
                <a:gd name="T3" fmla="*/ 17 h 89"/>
                <a:gd name="T4" fmla="*/ 18 w 41"/>
                <a:gd name="T5" fmla="*/ 2 h 89"/>
                <a:gd name="T6" fmla="*/ 32 w 41"/>
                <a:gd name="T7" fmla="*/ 0 h 89"/>
                <a:gd name="T8" fmla="*/ 41 w 41"/>
                <a:gd name="T9" fmla="*/ 12 h 89"/>
                <a:gd name="T10" fmla="*/ 6 w 41"/>
                <a:gd name="T11" fmla="*/ 89 h 89"/>
                <a:gd name="T12" fmla="*/ 0 w 41"/>
                <a:gd name="T13" fmla="*/ 74 h 89"/>
                <a:gd name="T14" fmla="*/ 15 w 41"/>
                <a:gd name="T15" fmla="*/ 59 h 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1"/>
                <a:gd name="T25" fmla="*/ 0 h 89"/>
                <a:gd name="T26" fmla="*/ 41 w 41"/>
                <a:gd name="T27" fmla="*/ 89 h 8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1" h="89">
                  <a:moveTo>
                    <a:pt x="15" y="59"/>
                  </a:moveTo>
                  <a:lnTo>
                    <a:pt x="21" y="17"/>
                  </a:lnTo>
                  <a:lnTo>
                    <a:pt x="18" y="2"/>
                  </a:lnTo>
                  <a:lnTo>
                    <a:pt x="32" y="0"/>
                  </a:lnTo>
                  <a:lnTo>
                    <a:pt x="41" y="12"/>
                  </a:lnTo>
                  <a:lnTo>
                    <a:pt x="6" y="89"/>
                  </a:lnTo>
                  <a:lnTo>
                    <a:pt x="0" y="74"/>
                  </a:lnTo>
                  <a:lnTo>
                    <a:pt x="15" y="5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90" name="Freeform 42">
              <a:extLst>
                <a:ext uri="{FF2B5EF4-FFF2-40B4-BE49-F238E27FC236}">
                  <a16:creationId xmlns:a16="http://schemas.microsoft.com/office/drawing/2014/main" id="{AEA20AF5-2BA3-3D86-2501-4933AF913E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6" y="1960"/>
              <a:ext cx="80" cy="66"/>
            </a:xfrm>
            <a:custGeom>
              <a:avLst/>
              <a:gdLst>
                <a:gd name="T0" fmla="*/ 49 w 80"/>
                <a:gd name="T1" fmla="*/ 18 h 66"/>
                <a:gd name="T2" fmla="*/ 8 w 80"/>
                <a:gd name="T3" fmla="*/ 48 h 66"/>
                <a:gd name="T4" fmla="*/ 0 w 80"/>
                <a:gd name="T5" fmla="*/ 55 h 66"/>
                <a:gd name="T6" fmla="*/ 3 w 80"/>
                <a:gd name="T7" fmla="*/ 63 h 66"/>
                <a:gd name="T8" fmla="*/ 15 w 80"/>
                <a:gd name="T9" fmla="*/ 66 h 66"/>
                <a:gd name="T10" fmla="*/ 80 w 80"/>
                <a:gd name="T11" fmla="*/ 0 h 66"/>
                <a:gd name="T12" fmla="*/ 65 w 80"/>
                <a:gd name="T13" fmla="*/ 5 h 66"/>
                <a:gd name="T14" fmla="*/ 49 w 80"/>
                <a:gd name="T15" fmla="*/ 18 h 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0"/>
                <a:gd name="T25" fmla="*/ 0 h 66"/>
                <a:gd name="T26" fmla="*/ 80 w 80"/>
                <a:gd name="T27" fmla="*/ 66 h 6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0" h="66">
                  <a:moveTo>
                    <a:pt x="49" y="18"/>
                  </a:moveTo>
                  <a:lnTo>
                    <a:pt x="8" y="48"/>
                  </a:lnTo>
                  <a:lnTo>
                    <a:pt x="0" y="55"/>
                  </a:lnTo>
                  <a:lnTo>
                    <a:pt x="3" y="63"/>
                  </a:lnTo>
                  <a:lnTo>
                    <a:pt x="15" y="66"/>
                  </a:lnTo>
                  <a:lnTo>
                    <a:pt x="80" y="0"/>
                  </a:lnTo>
                  <a:lnTo>
                    <a:pt x="65" y="5"/>
                  </a:lnTo>
                  <a:lnTo>
                    <a:pt x="49" y="1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91" name="Freeform 43">
              <a:extLst>
                <a:ext uri="{FF2B5EF4-FFF2-40B4-BE49-F238E27FC236}">
                  <a16:creationId xmlns:a16="http://schemas.microsoft.com/office/drawing/2014/main" id="{F5D50723-BC79-C8EF-F38D-F07DB2B1D95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9" y="1989"/>
              <a:ext cx="81" cy="75"/>
            </a:xfrm>
            <a:custGeom>
              <a:avLst/>
              <a:gdLst>
                <a:gd name="T0" fmla="*/ 52 w 81"/>
                <a:gd name="T1" fmla="*/ 24 h 75"/>
                <a:gd name="T2" fmla="*/ 7 w 81"/>
                <a:gd name="T3" fmla="*/ 63 h 75"/>
                <a:gd name="T4" fmla="*/ 0 w 81"/>
                <a:gd name="T5" fmla="*/ 70 h 75"/>
                <a:gd name="T6" fmla="*/ 7 w 81"/>
                <a:gd name="T7" fmla="*/ 75 h 75"/>
                <a:gd name="T8" fmla="*/ 22 w 81"/>
                <a:gd name="T9" fmla="*/ 75 h 75"/>
                <a:gd name="T10" fmla="*/ 81 w 81"/>
                <a:gd name="T11" fmla="*/ 0 h 75"/>
                <a:gd name="T12" fmla="*/ 66 w 81"/>
                <a:gd name="T13" fmla="*/ 7 h 75"/>
                <a:gd name="T14" fmla="*/ 52 w 81"/>
                <a:gd name="T15" fmla="*/ 24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1"/>
                <a:gd name="T25" fmla="*/ 0 h 75"/>
                <a:gd name="T26" fmla="*/ 81 w 81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1" h="75">
                  <a:moveTo>
                    <a:pt x="52" y="24"/>
                  </a:moveTo>
                  <a:lnTo>
                    <a:pt x="7" y="63"/>
                  </a:lnTo>
                  <a:lnTo>
                    <a:pt x="0" y="70"/>
                  </a:lnTo>
                  <a:lnTo>
                    <a:pt x="7" y="75"/>
                  </a:lnTo>
                  <a:lnTo>
                    <a:pt x="22" y="75"/>
                  </a:lnTo>
                  <a:lnTo>
                    <a:pt x="81" y="0"/>
                  </a:lnTo>
                  <a:lnTo>
                    <a:pt x="66" y="7"/>
                  </a:lnTo>
                  <a:lnTo>
                    <a:pt x="52" y="2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92" name="Freeform 44">
              <a:extLst>
                <a:ext uri="{FF2B5EF4-FFF2-40B4-BE49-F238E27FC236}">
                  <a16:creationId xmlns:a16="http://schemas.microsoft.com/office/drawing/2014/main" id="{FAF3A6F6-5C3E-38EF-005D-77C6263AE6E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7" y="2366"/>
              <a:ext cx="325" cy="574"/>
            </a:xfrm>
            <a:custGeom>
              <a:avLst/>
              <a:gdLst>
                <a:gd name="T0" fmla="*/ 24 w 325"/>
                <a:gd name="T1" fmla="*/ 219 h 574"/>
                <a:gd name="T2" fmla="*/ 57 w 325"/>
                <a:gd name="T3" fmla="*/ 131 h 574"/>
                <a:gd name="T4" fmla="*/ 118 w 325"/>
                <a:gd name="T5" fmla="*/ 61 h 574"/>
                <a:gd name="T6" fmla="*/ 179 w 325"/>
                <a:gd name="T7" fmla="*/ 14 h 574"/>
                <a:gd name="T8" fmla="*/ 231 w 325"/>
                <a:gd name="T9" fmla="*/ 0 h 574"/>
                <a:gd name="T10" fmla="*/ 283 w 325"/>
                <a:gd name="T11" fmla="*/ 0 h 574"/>
                <a:gd name="T12" fmla="*/ 311 w 325"/>
                <a:gd name="T13" fmla="*/ 23 h 574"/>
                <a:gd name="T14" fmla="*/ 325 w 325"/>
                <a:gd name="T15" fmla="*/ 61 h 574"/>
                <a:gd name="T16" fmla="*/ 320 w 325"/>
                <a:gd name="T17" fmla="*/ 126 h 574"/>
                <a:gd name="T18" fmla="*/ 278 w 325"/>
                <a:gd name="T19" fmla="*/ 187 h 574"/>
                <a:gd name="T20" fmla="*/ 250 w 325"/>
                <a:gd name="T21" fmla="*/ 219 h 574"/>
                <a:gd name="T22" fmla="*/ 221 w 325"/>
                <a:gd name="T23" fmla="*/ 266 h 574"/>
                <a:gd name="T24" fmla="*/ 217 w 325"/>
                <a:gd name="T25" fmla="*/ 322 h 574"/>
                <a:gd name="T26" fmla="*/ 236 w 325"/>
                <a:gd name="T27" fmla="*/ 387 h 574"/>
                <a:gd name="T28" fmla="*/ 245 w 325"/>
                <a:gd name="T29" fmla="*/ 481 h 574"/>
                <a:gd name="T30" fmla="*/ 226 w 325"/>
                <a:gd name="T31" fmla="*/ 541 h 574"/>
                <a:gd name="T32" fmla="*/ 174 w 325"/>
                <a:gd name="T33" fmla="*/ 574 h 574"/>
                <a:gd name="T34" fmla="*/ 113 w 325"/>
                <a:gd name="T35" fmla="*/ 574 h 574"/>
                <a:gd name="T36" fmla="*/ 57 w 325"/>
                <a:gd name="T37" fmla="*/ 555 h 574"/>
                <a:gd name="T38" fmla="*/ 24 w 325"/>
                <a:gd name="T39" fmla="*/ 499 h 574"/>
                <a:gd name="T40" fmla="*/ 0 w 325"/>
                <a:gd name="T41" fmla="*/ 415 h 574"/>
                <a:gd name="T42" fmla="*/ 0 w 325"/>
                <a:gd name="T43" fmla="*/ 313 h 574"/>
                <a:gd name="T44" fmla="*/ 9 w 325"/>
                <a:gd name="T45" fmla="*/ 252 h 574"/>
                <a:gd name="T46" fmla="*/ 33 w 325"/>
                <a:gd name="T47" fmla="*/ 187 h 574"/>
                <a:gd name="T48" fmla="*/ 52 w 325"/>
                <a:gd name="T49" fmla="*/ 140 h 574"/>
                <a:gd name="T50" fmla="*/ 24 w 325"/>
                <a:gd name="T51" fmla="*/ 219 h 57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25"/>
                <a:gd name="T79" fmla="*/ 0 h 574"/>
                <a:gd name="T80" fmla="*/ 325 w 325"/>
                <a:gd name="T81" fmla="*/ 574 h 57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25" h="574">
                  <a:moveTo>
                    <a:pt x="24" y="219"/>
                  </a:moveTo>
                  <a:lnTo>
                    <a:pt x="57" y="131"/>
                  </a:lnTo>
                  <a:lnTo>
                    <a:pt x="118" y="61"/>
                  </a:lnTo>
                  <a:lnTo>
                    <a:pt x="179" y="14"/>
                  </a:lnTo>
                  <a:lnTo>
                    <a:pt x="231" y="0"/>
                  </a:lnTo>
                  <a:lnTo>
                    <a:pt x="283" y="0"/>
                  </a:lnTo>
                  <a:lnTo>
                    <a:pt x="311" y="23"/>
                  </a:lnTo>
                  <a:lnTo>
                    <a:pt x="325" y="61"/>
                  </a:lnTo>
                  <a:lnTo>
                    <a:pt x="320" y="126"/>
                  </a:lnTo>
                  <a:lnTo>
                    <a:pt x="278" y="187"/>
                  </a:lnTo>
                  <a:lnTo>
                    <a:pt x="250" y="219"/>
                  </a:lnTo>
                  <a:lnTo>
                    <a:pt x="221" y="266"/>
                  </a:lnTo>
                  <a:lnTo>
                    <a:pt x="217" y="322"/>
                  </a:lnTo>
                  <a:lnTo>
                    <a:pt x="236" y="387"/>
                  </a:lnTo>
                  <a:lnTo>
                    <a:pt x="245" y="481"/>
                  </a:lnTo>
                  <a:lnTo>
                    <a:pt x="226" y="541"/>
                  </a:lnTo>
                  <a:lnTo>
                    <a:pt x="174" y="574"/>
                  </a:lnTo>
                  <a:lnTo>
                    <a:pt x="113" y="574"/>
                  </a:lnTo>
                  <a:lnTo>
                    <a:pt x="57" y="555"/>
                  </a:lnTo>
                  <a:lnTo>
                    <a:pt x="24" y="499"/>
                  </a:lnTo>
                  <a:lnTo>
                    <a:pt x="0" y="415"/>
                  </a:lnTo>
                  <a:lnTo>
                    <a:pt x="0" y="313"/>
                  </a:lnTo>
                  <a:lnTo>
                    <a:pt x="9" y="252"/>
                  </a:lnTo>
                  <a:lnTo>
                    <a:pt x="33" y="187"/>
                  </a:lnTo>
                  <a:lnTo>
                    <a:pt x="52" y="140"/>
                  </a:lnTo>
                  <a:lnTo>
                    <a:pt x="24" y="21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93" name="Freeform 45">
              <a:extLst>
                <a:ext uri="{FF2B5EF4-FFF2-40B4-BE49-F238E27FC236}">
                  <a16:creationId xmlns:a16="http://schemas.microsoft.com/office/drawing/2014/main" id="{C78A575A-AE16-B305-83FD-99E67B671E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8" y="2861"/>
              <a:ext cx="366" cy="678"/>
            </a:xfrm>
            <a:custGeom>
              <a:avLst/>
              <a:gdLst>
                <a:gd name="T0" fmla="*/ 156 w 366"/>
                <a:gd name="T1" fmla="*/ 9 h 678"/>
                <a:gd name="T2" fmla="*/ 184 w 366"/>
                <a:gd name="T3" fmla="*/ 0 h 678"/>
                <a:gd name="T4" fmla="*/ 234 w 366"/>
                <a:gd name="T5" fmla="*/ 23 h 678"/>
                <a:gd name="T6" fmla="*/ 307 w 366"/>
                <a:gd name="T7" fmla="*/ 128 h 678"/>
                <a:gd name="T8" fmla="*/ 361 w 366"/>
                <a:gd name="T9" fmla="*/ 218 h 678"/>
                <a:gd name="T10" fmla="*/ 366 w 366"/>
                <a:gd name="T11" fmla="*/ 267 h 678"/>
                <a:gd name="T12" fmla="*/ 335 w 366"/>
                <a:gd name="T13" fmla="*/ 327 h 678"/>
                <a:gd name="T14" fmla="*/ 269 w 366"/>
                <a:gd name="T15" fmla="*/ 381 h 678"/>
                <a:gd name="T16" fmla="*/ 165 w 366"/>
                <a:gd name="T17" fmla="*/ 439 h 678"/>
                <a:gd name="T18" fmla="*/ 92 w 366"/>
                <a:gd name="T19" fmla="*/ 485 h 678"/>
                <a:gd name="T20" fmla="*/ 73 w 366"/>
                <a:gd name="T21" fmla="*/ 515 h 678"/>
                <a:gd name="T22" fmla="*/ 97 w 366"/>
                <a:gd name="T23" fmla="*/ 527 h 678"/>
                <a:gd name="T24" fmla="*/ 172 w 366"/>
                <a:gd name="T25" fmla="*/ 571 h 678"/>
                <a:gd name="T26" fmla="*/ 217 w 366"/>
                <a:gd name="T27" fmla="*/ 641 h 678"/>
                <a:gd name="T28" fmla="*/ 208 w 366"/>
                <a:gd name="T29" fmla="*/ 657 h 678"/>
                <a:gd name="T30" fmla="*/ 172 w 366"/>
                <a:gd name="T31" fmla="*/ 678 h 678"/>
                <a:gd name="T32" fmla="*/ 130 w 366"/>
                <a:gd name="T33" fmla="*/ 678 h 678"/>
                <a:gd name="T34" fmla="*/ 125 w 366"/>
                <a:gd name="T35" fmla="*/ 618 h 678"/>
                <a:gd name="T36" fmla="*/ 94 w 366"/>
                <a:gd name="T37" fmla="*/ 583 h 678"/>
                <a:gd name="T38" fmla="*/ 40 w 366"/>
                <a:gd name="T39" fmla="*/ 546 h 678"/>
                <a:gd name="T40" fmla="*/ 0 w 366"/>
                <a:gd name="T41" fmla="*/ 539 h 678"/>
                <a:gd name="T42" fmla="*/ 2 w 366"/>
                <a:gd name="T43" fmla="*/ 506 h 678"/>
                <a:gd name="T44" fmla="*/ 38 w 366"/>
                <a:gd name="T45" fmla="*/ 478 h 678"/>
                <a:gd name="T46" fmla="*/ 128 w 366"/>
                <a:gd name="T47" fmla="*/ 423 h 678"/>
                <a:gd name="T48" fmla="*/ 231 w 366"/>
                <a:gd name="T49" fmla="*/ 367 h 678"/>
                <a:gd name="T50" fmla="*/ 293 w 366"/>
                <a:gd name="T51" fmla="*/ 302 h 678"/>
                <a:gd name="T52" fmla="*/ 312 w 366"/>
                <a:gd name="T53" fmla="*/ 267 h 678"/>
                <a:gd name="T54" fmla="*/ 312 w 366"/>
                <a:gd name="T55" fmla="*/ 235 h 678"/>
                <a:gd name="T56" fmla="*/ 286 w 366"/>
                <a:gd name="T57" fmla="*/ 174 h 678"/>
                <a:gd name="T58" fmla="*/ 191 w 366"/>
                <a:gd name="T59" fmla="*/ 93 h 678"/>
                <a:gd name="T60" fmla="*/ 132 w 366"/>
                <a:gd name="T61" fmla="*/ 53 h 678"/>
                <a:gd name="T62" fmla="*/ 156 w 366"/>
                <a:gd name="T63" fmla="*/ 9 h 67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66"/>
                <a:gd name="T97" fmla="*/ 0 h 678"/>
                <a:gd name="T98" fmla="*/ 366 w 366"/>
                <a:gd name="T99" fmla="*/ 678 h 67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66" h="678">
                  <a:moveTo>
                    <a:pt x="156" y="9"/>
                  </a:moveTo>
                  <a:lnTo>
                    <a:pt x="184" y="0"/>
                  </a:lnTo>
                  <a:lnTo>
                    <a:pt x="234" y="23"/>
                  </a:lnTo>
                  <a:lnTo>
                    <a:pt x="307" y="128"/>
                  </a:lnTo>
                  <a:lnTo>
                    <a:pt x="361" y="218"/>
                  </a:lnTo>
                  <a:lnTo>
                    <a:pt x="366" y="267"/>
                  </a:lnTo>
                  <a:lnTo>
                    <a:pt x="335" y="327"/>
                  </a:lnTo>
                  <a:lnTo>
                    <a:pt x="269" y="381"/>
                  </a:lnTo>
                  <a:lnTo>
                    <a:pt x="165" y="439"/>
                  </a:lnTo>
                  <a:lnTo>
                    <a:pt x="92" y="485"/>
                  </a:lnTo>
                  <a:lnTo>
                    <a:pt x="73" y="515"/>
                  </a:lnTo>
                  <a:lnTo>
                    <a:pt x="97" y="527"/>
                  </a:lnTo>
                  <a:lnTo>
                    <a:pt x="172" y="571"/>
                  </a:lnTo>
                  <a:lnTo>
                    <a:pt x="217" y="641"/>
                  </a:lnTo>
                  <a:lnTo>
                    <a:pt x="208" y="657"/>
                  </a:lnTo>
                  <a:lnTo>
                    <a:pt x="172" y="678"/>
                  </a:lnTo>
                  <a:lnTo>
                    <a:pt x="130" y="678"/>
                  </a:lnTo>
                  <a:lnTo>
                    <a:pt x="125" y="618"/>
                  </a:lnTo>
                  <a:lnTo>
                    <a:pt x="94" y="583"/>
                  </a:lnTo>
                  <a:lnTo>
                    <a:pt x="40" y="546"/>
                  </a:lnTo>
                  <a:lnTo>
                    <a:pt x="0" y="539"/>
                  </a:lnTo>
                  <a:lnTo>
                    <a:pt x="2" y="506"/>
                  </a:lnTo>
                  <a:lnTo>
                    <a:pt x="38" y="478"/>
                  </a:lnTo>
                  <a:lnTo>
                    <a:pt x="128" y="423"/>
                  </a:lnTo>
                  <a:lnTo>
                    <a:pt x="231" y="367"/>
                  </a:lnTo>
                  <a:lnTo>
                    <a:pt x="293" y="302"/>
                  </a:lnTo>
                  <a:lnTo>
                    <a:pt x="312" y="267"/>
                  </a:lnTo>
                  <a:lnTo>
                    <a:pt x="312" y="235"/>
                  </a:lnTo>
                  <a:lnTo>
                    <a:pt x="286" y="174"/>
                  </a:lnTo>
                  <a:lnTo>
                    <a:pt x="191" y="93"/>
                  </a:lnTo>
                  <a:lnTo>
                    <a:pt x="132" y="53"/>
                  </a:lnTo>
                  <a:lnTo>
                    <a:pt x="156" y="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94" name="Freeform 46">
              <a:extLst>
                <a:ext uri="{FF2B5EF4-FFF2-40B4-BE49-F238E27FC236}">
                  <a16:creationId xmlns:a16="http://schemas.microsoft.com/office/drawing/2014/main" id="{02DBDD13-9CBB-391A-CE9A-DB05BF5712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5" y="2761"/>
              <a:ext cx="694" cy="361"/>
            </a:xfrm>
            <a:custGeom>
              <a:avLst/>
              <a:gdLst>
                <a:gd name="T0" fmla="*/ 508 w 694"/>
                <a:gd name="T1" fmla="*/ 23 h 361"/>
                <a:gd name="T2" fmla="*/ 601 w 694"/>
                <a:gd name="T3" fmla="*/ 0 h 361"/>
                <a:gd name="T4" fmla="*/ 694 w 694"/>
                <a:gd name="T5" fmla="*/ 28 h 361"/>
                <a:gd name="T6" fmla="*/ 694 w 694"/>
                <a:gd name="T7" fmla="*/ 70 h 361"/>
                <a:gd name="T8" fmla="*/ 657 w 694"/>
                <a:gd name="T9" fmla="*/ 98 h 361"/>
                <a:gd name="T10" fmla="*/ 582 w 694"/>
                <a:gd name="T11" fmla="*/ 98 h 361"/>
                <a:gd name="T12" fmla="*/ 461 w 694"/>
                <a:gd name="T13" fmla="*/ 94 h 361"/>
                <a:gd name="T14" fmla="*/ 391 w 694"/>
                <a:gd name="T15" fmla="*/ 94 h 361"/>
                <a:gd name="T16" fmla="*/ 377 w 694"/>
                <a:gd name="T17" fmla="*/ 113 h 361"/>
                <a:gd name="T18" fmla="*/ 363 w 694"/>
                <a:gd name="T19" fmla="*/ 216 h 361"/>
                <a:gd name="T20" fmla="*/ 303 w 694"/>
                <a:gd name="T21" fmla="*/ 309 h 361"/>
                <a:gd name="T22" fmla="*/ 200 w 694"/>
                <a:gd name="T23" fmla="*/ 347 h 361"/>
                <a:gd name="T24" fmla="*/ 172 w 694"/>
                <a:gd name="T25" fmla="*/ 361 h 361"/>
                <a:gd name="T26" fmla="*/ 135 w 694"/>
                <a:gd name="T27" fmla="*/ 352 h 361"/>
                <a:gd name="T28" fmla="*/ 84 w 694"/>
                <a:gd name="T29" fmla="*/ 272 h 361"/>
                <a:gd name="T30" fmla="*/ 5 w 694"/>
                <a:gd name="T31" fmla="*/ 225 h 361"/>
                <a:gd name="T32" fmla="*/ 0 w 694"/>
                <a:gd name="T33" fmla="*/ 206 h 361"/>
                <a:gd name="T34" fmla="*/ 56 w 694"/>
                <a:gd name="T35" fmla="*/ 155 h 361"/>
                <a:gd name="T36" fmla="*/ 98 w 694"/>
                <a:gd name="T37" fmla="*/ 183 h 361"/>
                <a:gd name="T38" fmla="*/ 140 w 694"/>
                <a:gd name="T39" fmla="*/ 272 h 361"/>
                <a:gd name="T40" fmla="*/ 158 w 694"/>
                <a:gd name="T41" fmla="*/ 328 h 361"/>
                <a:gd name="T42" fmla="*/ 247 w 694"/>
                <a:gd name="T43" fmla="*/ 291 h 361"/>
                <a:gd name="T44" fmla="*/ 303 w 694"/>
                <a:gd name="T45" fmla="*/ 230 h 361"/>
                <a:gd name="T46" fmla="*/ 326 w 694"/>
                <a:gd name="T47" fmla="*/ 155 h 361"/>
                <a:gd name="T48" fmla="*/ 349 w 694"/>
                <a:gd name="T49" fmla="*/ 42 h 361"/>
                <a:gd name="T50" fmla="*/ 396 w 694"/>
                <a:gd name="T51" fmla="*/ 33 h 361"/>
                <a:gd name="T52" fmla="*/ 508 w 694"/>
                <a:gd name="T53" fmla="*/ 23 h 361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94"/>
                <a:gd name="T82" fmla="*/ 0 h 361"/>
                <a:gd name="T83" fmla="*/ 694 w 694"/>
                <a:gd name="T84" fmla="*/ 361 h 361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94" h="361">
                  <a:moveTo>
                    <a:pt x="508" y="23"/>
                  </a:moveTo>
                  <a:lnTo>
                    <a:pt x="601" y="0"/>
                  </a:lnTo>
                  <a:lnTo>
                    <a:pt x="694" y="28"/>
                  </a:lnTo>
                  <a:lnTo>
                    <a:pt x="694" y="70"/>
                  </a:lnTo>
                  <a:lnTo>
                    <a:pt x="657" y="98"/>
                  </a:lnTo>
                  <a:lnTo>
                    <a:pt x="582" y="98"/>
                  </a:lnTo>
                  <a:lnTo>
                    <a:pt x="461" y="94"/>
                  </a:lnTo>
                  <a:lnTo>
                    <a:pt x="391" y="94"/>
                  </a:lnTo>
                  <a:lnTo>
                    <a:pt x="377" y="113"/>
                  </a:lnTo>
                  <a:lnTo>
                    <a:pt x="363" y="216"/>
                  </a:lnTo>
                  <a:lnTo>
                    <a:pt x="303" y="309"/>
                  </a:lnTo>
                  <a:lnTo>
                    <a:pt x="200" y="347"/>
                  </a:lnTo>
                  <a:lnTo>
                    <a:pt x="172" y="361"/>
                  </a:lnTo>
                  <a:lnTo>
                    <a:pt x="135" y="352"/>
                  </a:lnTo>
                  <a:lnTo>
                    <a:pt x="84" y="272"/>
                  </a:lnTo>
                  <a:lnTo>
                    <a:pt x="5" y="225"/>
                  </a:lnTo>
                  <a:lnTo>
                    <a:pt x="0" y="206"/>
                  </a:lnTo>
                  <a:lnTo>
                    <a:pt x="56" y="155"/>
                  </a:lnTo>
                  <a:lnTo>
                    <a:pt x="98" y="183"/>
                  </a:lnTo>
                  <a:lnTo>
                    <a:pt x="140" y="272"/>
                  </a:lnTo>
                  <a:lnTo>
                    <a:pt x="158" y="328"/>
                  </a:lnTo>
                  <a:lnTo>
                    <a:pt x="247" y="291"/>
                  </a:lnTo>
                  <a:lnTo>
                    <a:pt x="303" y="230"/>
                  </a:lnTo>
                  <a:lnTo>
                    <a:pt x="326" y="155"/>
                  </a:lnTo>
                  <a:lnTo>
                    <a:pt x="349" y="42"/>
                  </a:lnTo>
                  <a:lnTo>
                    <a:pt x="396" y="33"/>
                  </a:lnTo>
                  <a:lnTo>
                    <a:pt x="508" y="23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0626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52" grpId="0"/>
      <p:bldP spid="74" grpId="0" animBg="1"/>
      <p:bldP spid="7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FEA5240-6252-54CE-9E2D-819E78496B77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703263"/>
            <a:ext cx="6324600" cy="3106693"/>
            <a:chOff x="838200" y="703560"/>
            <a:chExt cx="6324600" cy="3106396"/>
          </a:xfrm>
        </p:grpSpPr>
        <p:sp>
          <p:nvSpPr>
            <p:cNvPr id="3" name="Rectangle 5">
              <a:extLst>
                <a:ext uri="{FF2B5EF4-FFF2-40B4-BE49-F238E27FC236}">
                  <a16:creationId xmlns:a16="http://schemas.microsoft.com/office/drawing/2014/main" id="{B8D8B636-D2D8-5203-CF8F-4906C640BA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2200" y="703560"/>
              <a:ext cx="4800600" cy="27384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4" name="Text Box 6">
              <a:extLst>
                <a:ext uri="{FF2B5EF4-FFF2-40B4-BE49-F238E27FC236}">
                  <a16:creationId xmlns:a16="http://schemas.microsoft.com/office/drawing/2014/main" id="{FB0C858E-B47C-71DA-9C9A-3AAD361AEF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4330" y="3348335"/>
              <a:ext cx="338554" cy="461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n</a:t>
              </a:r>
            </a:p>
          </p:txBody>
        </p:sp>
        <p:sp>
          <p:nvSpPr>
            <p:cNvPr id="5" name="Text Box 7">
              <a:extLst>
                <a:ext uri="{FF2B5EF4-FFF2-40B4-BE49-F238E27FC236}">
                  <a16:creationId xmlns:a16="http://schemas.microsoft.com/office/drawing/2014/main" id="{056CBCEF-A2F2-5FA3-F203-DA6628D9BE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8200" y="1341735"/>
              <a:ext cx="1752600" cy="8309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Growth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f(n)</a:t>
              </a:r>
            </a:p>
          </p:txBody>
        </p:sp>
      </p:grpSp>
      <p:sp>
        <p:nvSpPr>
          <p:cNvPr id="6" name="Rectangle 2">
            <a:extLst>
              <a:ext uri="{FF2B5EF4-FFF2-40B4-BE49-F238E27FC236}">
                <a16:creationId xmlns:a16="http://schemas.microsoft.com/office/drawing/2014/main" id="{F53FC314-403C-7B3E-7EDA-F8809B9BFE70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76200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/>
                <a:ea typeface="+mj-ea"/>
                <a:cs typeface="+mj-cs"/>
              </a:rPr>
              <a:t>Growth Rates</a:t>
            </a:r>
            <a:endParaRPr kumimoji="0" lang="en-CA" altLang="en-US" sz="36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52" name="Text Box 37">
            <a:extLst>
              <a:ext uri="{FF2B5EF4-FFF2-40B4-BE49-F238E27FC236}">
                <a16:creationId xmlns:a16="http://schemas.microsoft.com/office/drawing/2014/main" id="{1F1C55E8-9917-78E6-2CC4-372F8C3A5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272" y="3745232"/>
            <a:ext cx="82539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Quadratic: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The function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f(n)=n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3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measures the volume of a cube.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0054349-C437-6228-8774-82FF561C836E}"/>
              </a:ext>
            </a:extLst>
          </p:cNvPr>
          <p:cNvGrpSpPr>
            <a:grpSpLocks/>
          </p:cNvGrpSpPr>
          <p:nvPr/>
        </p:nvGrpSpPr>
        <p:grpSpPr bwMode="auto">
          <a:xfrm>
            <a:off x="2735263" y="533400"/>
            <a:ext cx="2751137" cy="2738438"/>
            <a:chOff x="2735263" y="533400"/>
            <a:chExt cx="4495800" cy="2738438"/>
          </a:xfrm>
        </p:grpSpPr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479951CF-7CE4-08C4-ED5A-D54B3D6E0D2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5263" y="533400"/>
              <a:ext cx="4495800" cy="2738438"/>
            </a:xfrm>
            <a:custGeom>
              <a:avLst/>
              <a:gdLst>
                <a:gd name="T0" fmla="*/ 0 w 2832"/>
                <a:gd name="T1" fmla="*/ 2147483647 h 1725"/>
                <a:gd name="T2" fmla="*/ 1713706250 w 2832"/>
                <a:gd name="T3" fmla="*/ 2147483647 h 1725"/>
                <a:gd name="T4" fmla="*/ 2147483647 w 2832"/>
                <a:gd name="T5" fmla="*/ 2147483647 h 1725"/>
                <a:gd name="T6" fmla="*/ 2147483647 w 2832"/>
                <a:gd name="T7" fmla="*/ 2147483647 h 1725"/>
                <a:gd name="T8" fmla="*/ 2147483647 w 2832"/>
                <a:gd name="T9" fmla="*/ 2147483647 h 1725"/>
                <a:gd name="T10" fmla="*/ 2147483647 w 2832"/>
                <a:gd name="T11" fmla="*/ 2147483647 h 1725"/>
                <a:gd name="T12" fmla="*/ 2147483647 w 2832"/>
                <a:gd name="T13" fmla="*/ 1512094026 h 1725"/>
                <a:gd name="T14" fmla="*/ 2147483647 w 2832"/>
                <a:gd name="T15" fmla="*/ 0 h 172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832"/>
                <a:gd name="T25" fmla="*/ 0 h 1725"/>
                <a:gd name="T26" fmla="*/ 2832 w 2832"/>
                <a:gd name="T27" fmla="*/ 1725 h 172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832" h="1725">
                  <a:moveTo>
                    <a:pt x="0" y="1725"/>
                  </a:moveTo>
                  <a:lnTo>
                    <a:pt x="680" y="1576"/>
                  </a:lnTo>
                  <a:lnTo>
                    <a:pt x="1032" y="1496"/>
                  </a:lnTo>
                  <a:lnTo>
                    <a:pt x="1320" y="1392"/>
                  </a:lnTo>
                  <a:lnTo>
                    <a:pt x="1624" y="1232"/>
                  </a:lnTo>
                  <a:lnTo>
                    <a:pt x="1944" y="992"/>
                  </a:lnTo>
                  <a:lnTo>
                    <a:pt x="2320" y="600"/>
                  </a:lnTo>
                  <a:lnTo>
                    <a:pt x="2832" y="0"/>
                  </a:ln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000" b="0" i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9" name="Text Box 10">
              <a:extLst>
                <a:ext uri="{FF2B5EF4-FFF2-40B4-BE49-F238E27FC236}">
                  <a16:creationId xmlns:a16="http://schemas.microsoft.com/office/drawing/2014/main" id="{FDB65AC4-6B92-40FF-4787-EE3395AF82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24600" y="542925"/>
              <a:ext cx="85376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274320" rIns="274320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00">
                      <a:lumMod val="60000"/>
                      <a:lumOff val="40000"/>
                    </a:srgbClr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n</a:t>
              </a:r>
              <a:r>
                <a:rPr kumimoji="0" lang="en-US" altLang="en-US" sz="2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FFFF00">
                      <a:lumMod val="60000"/>
                      <a:lumOff val="40000"/>
                    </a:srgbClr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3</a:t>
              </a:r>
            </a:p>
          </p:txBody>
        </p:sp>
      </p:grpSp>
      <p:pic>
        <p:nvPicPr>
          <p:cNvPr id="688132" name="Picture 4" descr="Cube - Simple English Wikipedia, the free encyclopedia">
            <a:extLst>
              <a:ext uri="{FF2B5EF4-FFF2-40B4-BE49-F238E27FC236}">
                <a16:creationId xmlns:a16="http://schemas.microsoft.com/office/drawing/2014/main" id="{8A9B3349-507E-410D-C81B-5FD08EF8C9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419600"/>
            <a:ext cx="2228850" cy="204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3894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88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8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FEA5240-6252-54CE-9E2D-819E78496B77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703263"/>
            <a:ext cx="6324600" cy="3106693"/>
            <a:chOff x="838200" y="703560"/>
            <a:chExt cx="6324600" cy="3106396"/>
          </a:xfrm>
        </p:grpSpPr>
        <p:sp>
          <p:nvSpPr>
            <p:cNvPr id="3" name="Rectangle 5">
              <a:extLst>
                <a:ext uri="{FF2B5EF4-FFF2-40B4-BE49-F238E27FC236}">
                  <a16:creationId xmlns:a16="http://schemas.microsoft.com/office/drawing/2014/main" id="{B8D8B636-D2D8-5203-CF8F-4906C640BA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2200" y="703560"/>
              <a:ext cx="4800600" cy="27384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4" name="Text Box 6">
              <a:extLst>
                <a:ext uri="{FF2B5EF4-FFF2-40B4-BE49-F238E27FC236}">
                  <a16:creationId xmlns:a16="http://schemas.microsoft.com/office/drawing/2014/main" id="{FB0C858E-B47C-71DA-9C9A-3AAD361AEF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4330" y="3348335"/>
              <a:ext cx="338554" cy="461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n</a:t>
              </a:r>
            </a:p>
          </p:txBody>
        </p:sp>
        <p:sp>
          <p:nvSpPr>
            <p:cNvPr id="5" name="Text Box 7">
              <a:extLst>
                <a:ext uri="{FF2B5EF4-FFF2-40B4-BE49-F238E27FC236}">
                  <a16:creationId xmlns:a16="http://schemas.microsoft.com/office/drawing/2014/main" id="{056CBCEF-A2F2-5FA3-F203-DA6628D9BE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8200" y="1341735"/>
              <a:ext cx="1752600" cy="8309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Growth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f(n)</a:t>
              </a:r>
            </a:p>
          </p:txBody>
        </p:sp>
      </p:grpSp>
      <p:sp>
        <p:nvSpPr>
          <p:cNvPr id="6" name="Rectangle 2">
            <a:extLst>
              <a:ext uri="{FF2B5EF4-FFF2-40B4-BE49-F238E27FC236}">
                <a16:creationId xmlns:a16="http://schemas.microsoft.com/office/drawing/2014/main" id="{F53FC314-403C-7B3E-7EDA-F8809B9BFE70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76200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/>
                <a:ea typeface="+mj-ea"/>
                <a:cs typeface="+mj-cs"/>
              </a:rPr>
              <a:t>Growth Rates</a:t>
            </a:r>
            <a:endParaRPr kumimoji="0" lang="en-CA" altLang="en-US" sz="36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52" name="Text Box 37">
            <a:extLst>
              <a:ext uri="{FF2B5EF4-FFF2-40B4-BE49-F238E27FC236}">
                <a16:creationId xmlns:a16="http://schemas.microsoft.com/office/drawing/2014/main" id="{1F1C55E8-9917-78E6-2CC4-372F8C3A5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272" y="3745232"/>
            <a:ext cx="23103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Exponential: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29F9EC99-E0AA-B1BF-4C27-EDE5FED8EFBE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4267200"/>
            <a:ext cx="5013824" cy="32004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CA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10</a:t>
            </a:r>
            <a:r>
              <a:rPr kumimoji="0" lang="en-CA" altLang="en-US" sz="2400" b="0" i="0" u="none" strike="noStrike" kern="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</a:t>
            </a:r>
            <a:r>
              <a:rPr kumimoji="0" lang="en-CA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value of an n digits number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CA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</a:t>
            </a:r>
            <a:r>
              <a:rPr kumimoji="0" lang="en-CA" altLang="en-US" sz="2400" b="0" i="0" u="none" strike="noStrike" kern="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   </a:t>
            </a:r>
            <a:r>
              <a:rPr kumimoji="0" lang="en-CA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# of n bit strings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= </a:t>
            </a:r>
            <a:r>
              <a:rPr kumimoji="0" lang="en-CA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value after doubling n times.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B9CFEA1-BAF3-73AB-0E20-A7EBA8F66535}"/>
              </a:ext>
            </a:extLst>
          </p:cNvPr>
          <p:cNvGrpSpPr/>
          <p:nvPr/>
        </p:nvGrpSpPr>
        <p:grpSpPr>
          <a:xfrm>
            <a:off x="5454822" y="3581400"/>
            <a:ext cx="2165178" cy="1453270"/>
            <a:chOff x="5213178" y="3729335"/>
            <a:chExt cx="2165178" cy="1453270"/>
          </a:xfrm>
        </p:grpSpPr>
        <p:sp>
          <p:nvSpPr>
            <p:cNvPr id="17" name="Rectangle 5">
              <a:extLst>
                <a:ext uri="{FF2B5EF4-FFF2-40B4-BE49-F238E27FC236}">
                  <a16:creationId xmlns:a16="http://schemas.microsoft.com/office/drawing/2014/main" id="{45956E31-BBF8-29F6-D31B-AA2A084BC2B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213178" y="4474719"/>
              <a:ext cx="2101857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value =29,342,563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          </a:t>
              </a:r>
              <a:r>
                <a:rPr kumimoji="0" lang="el-GR" altLang="en-US" sz="2000" b="0" i="1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Times New Roman" panose="02020603050405020304" pitchFamily="18" charset="0"/>
                  <a:sym typeface="Symbol" panose="05050102010706020507" pitchFamily="18" charset="2"/>
                </a:rPr>
                <a:t>≈</a:t>
              </a:r>
              <a:r>
                <a: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 </a:t>
              </a:r>
              <a:r>
                <a:rPr kumimoji="0" lang="en-CA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10</a:t>
              </a:r>
              <a:r>
                <a:rPr kumimoji="0" lang="en-CA" altLang="en-US" sz="2000" b="0" i="0" u="none" strike="noStrike" kern="0" cap="none" spc="0" normalizeH="0" baseline="3000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n</a:t>
              </a:r>
              <a:r>
                <a: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 </a:t>
              </a:r>
              <a:endParaRPr kumimoji="0" lang="en-CA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8" name="Rectangle 6">
              <a:extLst>
                <a:ext uri="{FF2B5EF4-FFF2-40B4-BE49-F238E27FC236}">
                  <a16:creationId xmlns:a16="http://schemas.microsoft.com/office/drawing/2014/main" id="{C98E3D29-40DE-DB5F-CBF2-1D7D737642A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051378" y="4404869"/>
              <a:ext cx="1219200" cy="455612"/>
            </a:xfrm>
            <a:prstGeom prst="rect">
              <a:avLst/>
            </a:prstGeom>
            <a:noFill/>
            <a:ln w="38100">
              <a:solidFill>
                <a:schemeClr val="accent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564A0AA9-B53E-3E3A-840E-B1FE7651080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51378" y="3729335"/>
              <a:ext cx="1326978" cy="618649"/>
              <a:chOff x="3689178" y="1631104"/>
              <a:chExt cx="1326978" cy="618649"/>
            </a:xfrm>
          </p:grpSpPr>
          <p:sp>
            <p:nvSpPr>
              <p:cNvPr id="20" name="Text Box 7">
                <a:extLst>
                  <a:ext uri="{FF2B5EF4-FFF2-40B4-BE49-F238E27FC236}">
                    <a16:creationId xmlns:a16="http://schemas.microsoft.com/office/drawing/2014/main" id="{C7951C7E-B4CF-3A23-A6F5-7FA1C0479C8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17778" y="1631104"/>
                <a:ext cx="1098378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CA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n digits</a:t>
                </a:r>
                <a:endParaRPr kumimoji="0" lang="en-CA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1" name="AutoShape 8">
                <a:extLst>
                  <a:ext uri="{FF2B5EF4-FFF2-40B4-BE49-F238E27FC236}">
                    <a16:creationId xmlns:a16="http://schemas.microsoft.com/office/drawing/2014/main" id="{E53AA0F6-90E3-6537-9D4C-0450338EC79D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 flipV="1">
                <a:off x="4197597" y="1615171"/>
                <a:ext cx="126163" cy="1143001"/>
              </a:xfrm>
              <a:prstGeom prst="leftBrace">
                <a:avLst>
                  <a:gd name="adj1" fmla="val 87500"/>
                  <a:gd name="adj2" fmla="val 50000"/>
                </a:avLst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 wrap="none" anchor="ctr"/>
              <a:lstStyle>
                <a:lvl1pPr eaLnBrk="0" hangingPunct="0">
                  <a:spcBef>
                    <a:spcPct val="20000"/>
                  </a:spcBef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CA569EEC-0628-9A9F-4416-09223950F82E}"/>
              </a:ext>
            </a:extLst>
          </p:cNvPr>
          <p:cNvGrpSpPr/>
          <p:nvPr/>
        </p:nvGrpSpPr>
        <p:grpSpPr>
          <a:xfrm>
            <a:off x="6705600" y="3694099"/>
            <a:ext cx="2209800" cy="3392501"/>
            <a:chOff x="3766244" y="3944540"/>
            <a:chExt cx="2209800" cy="3392501"/>
          </a:xfrm>
        </p:grpSpPr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B3D6F434-3656-FB1A-5B19-C364EC53569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268913" y="4474719"/>
              <a:ext cx="569387" cy="2862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000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001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010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011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100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101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110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111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384A8442-E9D8-52EF-C653-C7AB26A1AD4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66244" y="3944540"/>
              <a:ext cx="2209800" cy="2948557"/>
              <a:chOff x="1404044" y="1846309"/>
              <a:chExt cx="2209800" cy="2948557"/>
            </a:xfrm>
          </p:grpSpPr>
          <p:sp>
            <p:nvSpPr>
              <p:cNvPr id="23" name="Text Box 7">
                <a:extLst>
                  <a:ext uri="{FF2B5EF4-FFF2-40B4-BE49-F238E27FC236}">
                    <a16:creationId xmlns:a16="http://schemas.microsoft.com/office/drawing/2014/main" id="{3001F259-9E1C-12E1-76C9-7B7611AA85B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54313" y="1846309"/>
                <a:ext cx="859531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CA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n bits</a:t>
                </a:r>
                <a:endParaRPr kumimoji="0" lang="en-CA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4" name="AutoShape 8">
                <a:extLst>
                  <a:ext uri="{FF2B5EF4-FFF2-40B4-BE49-F238E27FC236}">
                    <a16:creationId xmlns:a16="http://schemas.microsoft.com/office/drawing/2014/main" id="{429362E4-44D0-2782-5C72-268B970C827E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 flipV="1">
                <a:off x="3092732" y="2200033"/>
                <a:ext cx="80663" cy="315021"/>
              </a:xfrm>
              <a:prstGeom prst="leftBrace">
                <a:avLst>
                  <a:gd name="adj1" fmla="val 87500"/>
                  <a:gd name="adj2" fmla="val 50000"/>
                </a:avLst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 wrap="none" anchor="ctr"/>
              <a:lstStyle>
                <a:lvl1pPr eaLnBrk="0" hangingPunct="0">
                  <a:spcBef>
                    <a:spcPct val="20000"/>
                  </a:spcBef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8" name="AutoShape 8">
                <a:extLst>
                  <a:ext uri="{FF2B5EF4-FFF2-40B4-BE49-F238E27FC236}">
                    <a16:creationId xmlns:a16="http://schemas.microsoft.com/office/drawing/2014/main" id="{D99CD8C9-F259-D9CA-8BE1-EC1A354888C0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750535" y="2508220"/>
                <a:ext cx="195982" cy="2286646"/>
              </a:xfrm>
              <a:prstGeom prst="leftBrace">
                <a:avLst>
                  <a:gd name="adj1" fmla="val 87500"/>
                  <a:gd name="adj2" fmla="val 50000"/>
                </a:avLst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 wrap="none" anchor="ctr"/>
              <a:lstStyle>
                <a:lvl1pPr eaLnBrk="0" hangingPunct="0">
                  <a:spcBef>
                    <a:spcPct val="20000"/>
                  </a:spcBef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9" name="Text Box 7">
                <a:extLst>
                  <a:ext uri="{FF2B5EF4-FFF2-40B4-BE49-F238E27FC236}">
                    <a16:creationId xmlns:a16="http://schemas.microsoft.com/office/drawing/2014/main" id="{B01C565A-50D0-84F0-EB29-78ACDBB54E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04044" y="3374774"/>
                <a:ext cx="1364476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CA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2</a:t>
                </a:r>
                <a:r>
                  <a:rPr kumimoji="0" lang="en-CA" altLang="en-US" sz="2400" b="0" i="0" u="none" strike="noStrike" kern="0" cap="none" spc="0" normalizeH="0" baseline="3000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n  </a:t>
                </a:r>
                <a:r>
                  <a:rPr kumimoji="0" lang="en-US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strings</a:t>
                </a:r>
              </a:p>
            </p:txBody>
          </p:sp>
        </p:grp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0E2229D-B6B8-CD9C-E9CF-1817D8FDCE6F}"/>
              </a:ext>
            </a:extLst>
          </p:cNvPr>
          <p:cNvGrpSpPr>
            <a:grpSpLocks/>
          </p:cNvGrpSpPr>
          <p:nvPr/>
        </p:nvGrpSpPr>
        <p:grpSpPr bwMode="auto">
          <a:xfrm>
            <a:off x="2424113" y="703263"/>
            <a:ext cx="1108075" cy="2741612"/>
            <a:chOff x="2424113" y="703263"/>
            <a:chExt cx="1108315" cy="2741612"/>
          </a:xfrm>
        </p:grpSpPr>
        <p:sp>
          <p:nvSpPr>
            <p:cNvPr id="26" name="Freeform 10">
              <a:extLst>
                <a:ext uri="{FF2B5EF4-FFF2-40B4-BE49-F238E27FC236}">
                  <a16:creationId xmlns:a16="http://schemas.microsoft.com/office/drawing/2014/main" id="{4E225A8F-1D78-4E48-7AD7-A1D7683541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4113" y="777875"/>
              <a:ext cx="1066800" cy="2667000"/>
            </a:xfrm>
            <a:custGeom>
              <a:avLst/>
              <a:gdLst>
                <a:gd name="T0" fmla="*/ 0 w 672"/>
                <a:gd name="T1" fmla="*/ 2147483647 h 1680"/>
                <a:gd name="T2" fmla="*/ 2147483647 w 672"/>
                <a:gd name="T3" fmla="*/ 2147483647 h 1680"/>
                <a:gd name="T4" fmla="*/ 2147483647 w 672"/>
                <a:gd name="T5" fmla="*/ 0 h 1680"/>
                <a:gd name="T6" fmla="*/ 0 60000 65536"/>
                <a:gd name="T7" fmla="*/ 0 60000 65536"/>
                <a:gd name="T8" fmla="*/ 0 60000 65536"/>
                <a:gd name="T9" fmla="*/ 0 w 672"/>
                <a:gd name="T10" fmla="*/ 0 h 1680"/>
                <a:gd name="T11" fmla="*/ 672 w 672"/>
                <a:gd name="T12" fmla="*/ 1680 h 16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72" h="1680">
                  <a:moveTo>
                    <a:pt x="0" y="1680"/>
                  </a:moveTo>
                  <a:cubicBezTo>
                    <a:pt x="69" y="1632"/>
                    <a:pt x="304" y="1672"/>
                    <a:pt x="416" y="1392"/>
                  </a:cubicBezTo>
                  <a:cubicBezTo>
                    <a:pt x="528" y="1112"/>
                    <a:pt x="619" y="290"/>
                    <a:pt x="672" y="0"/>
                  </a:cubicBezTo>
                </a:path>
              </a:pathLst>
            </a:custGeom>
            <a:noFill/>
            <a:ln w="38100" cap="flat" cmpd="sng">
              <a:solidFill>
                <a:schemeClr val="hlink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000" b="0" i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7" name="Rectangle 53">
              <a:extLst>
                <a:ext uri="{FF2B5EF4-FFF2-40B4-BE49-F238E27FC236}">
                  <a16:creationId xmlns:a16="http://schemas.microsoft.com/office/drawing/2014/main" id="{50986C1B-F988-AC90-F97A-94E57C1BA0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8000" y="703263"/>
              <a:ext cx="48442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2</a:t>
              </a:r>
              <a:r>
                <a:rPr kumimoji="0" lang="en-US" altLang="en-US" sz="2800" b="0" i="0" u="none" strike="noStrike" kern="1200" cap="none" spc="0" normalizeH="0" baseline="3000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50373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FEA5240-6252-54CE-9E2D-819E78496B77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703263"/>
            <a:ext cx="6324600" cy="3106693"/>
            <a:chOff x="838200" y="703560"/>
            <a:chExt cx="6324600" cy="3106396"/>
          </a:xfrm>
        </p:grpSpPr>
        <p:sp>
          <p:nvSpPr>
            <p:cNvPr id="3" name="Rectangle 5">
              <a:extLst>
                <a:ext uri="{FF2B5EF4-FFF2-40B4-BE49-F238E27FC236}">
                  <a16:creationId xmlns:a16="http://schemas.microsoft.com/office/drawing/2014/main" id="{B8D8B636-D2D8-5203-CF8F-4906C640BA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2200" y="703560"/>
              <a:ext cx="4800600" cy="27384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4" name="Text Box 6">
              <a:extLst>
                <a:ext uri="{FF2B5EF4-FFF2-40B4-BE49-F238E27FC236}">
                  <a16:creationId xmlns:a16="http://schemas.microsoft.com/office/drawing/2014/main" id="{FB0C858E-B47C-71DA-9C9A-3AAD361AEF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4330" y="3348335"/>
              <a:ext cx="338554" cy="461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n</a:t>
              </a:r>
            </a:p>
          </p:txBody>
        </p:sp>
        <p:sp>
          <p:nvSpPr>
            <p:cNvPr id="5" name="Text Box 7">
              <a:extLst>
                <a:ext uri="{FF2B5EF4-FFF2-40B4-BE49-F238E27FC236}">
                  <a16:creationId xmlns:a16="http://schemas.microsoft.com/office/drawing/2014/main" id="{056CBCEF-A2F2-5FA3-F203-DA6628D9BE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8200" y="1341735"/>
              <a:ext cx="1752600" cy="8309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Growth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f(n)</a:t>
              </a:r>
            </a:p>
          </p:txBody>
        </p:sp>
      </p:grpSp>
      <p:sp>
        <p:nvSpPr>
          <p:cNvPr id="6" name="Rectangle 2">
            <a:extLst>
              <a:ext uri="{FF2B5EF4-FFF2-40B4-BE49-F238E27FC236}">
                <a16:creationId xmlns:a16="http://schemas.microsoft.com/office/drawing/2014/main" id="{F53FC314-403C-7B3E-7EDA-F8809B9BFE70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76200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/>
                <a:ea typeface="+mj-ea"/>
                <a:cs typeface="+mj-cs"/>
              </a:rPr>
              <a:t>Growth Rates</a:t>
            </a:r>
            <a:endParaRPr kumimoji="0" lang="en-CA" altLang="en-US" sz="36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52" name="Text Box 37">
            <a:extLst>
              <a:ext uri="{FF2B5EF4-FFF2-40B4-BE49-F238E27FC236}">
                <a16:creationId xmlns:a16="http://schemas.microsoft.com/office/drawing/2014/main" id="{1F1C55E8-9917-78E6-2CC4-372F8C3A5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272" y="3745232"/>
            <a:ext cx="23103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Exponential: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0E2229D-B6B8-CD9C-E9CF-1817D8FDCE6F}"/>
              </a:ext>
            </a:extLst>
          </p:cNvPr>
          <p:cNvGrpSpPr>
            <a:grpSpLocks/>
          </p:cNvGrpSpPr>
          <p:nvPr/>
        </p:nvGrpSpPr>
        <p:grpSpPr bwMode="auto">
          <a:xfrm>
            <a:off x="2424113" y="703263"/>
            <a:ext cx="1108075" cy="2741612"/>
            <a:chOff x="2424113" y="703263"/>
            <a:chExt cx="1108315" cy="2741612"/>
          </a:xfrm>
        </p:grpSpPr>
        <p:sp>
          <p:nvSpPr>
            <p:cNvPr id="26" name="Freeform 10">
              <a:extLst>
                <a:ext uri="{FF2B5EF4-FFF2-40B4-BE49-F238E27FC236}">
                  <a16:creationId xmlns:a16="http://schemas.microsoft.com/office/drawing/2014/main" id="{4E225A8F-1D78-4E48-7AD7-A1D7683541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4113" y="777875"/>
              <a:ext cx="1066800" cy="2667000"/>
            </a:xfrm>
            <a:custGeom>
              <a:avLst/>
              <a:gdLst>
                <a:gd name="T0" fmla="*/ 0 w 672"/>
                <a:gd name="T1" fmla="*/ 2147483647 h 1680"/>
                <a:gd name="T2" fmla="*/ 2147483647 w 672"/>
                <a:gd name="T3" fmla="*/ 2147483647 h 1680"/>
                <a:gd name="T4" fmla="*/ 2147483647 w 672"/>
                <a:gd name="T5" fmla="*/ 0 h 1680"/>
                <a:gd name="T6" fmla="*/ 0 60000 65536"/>
                <a:gd name="T7" fmla="*/ 0 60000 65536"/>
                <a:gd name="T8" fmla="*/ 0 60000 65536"/>
                <a:gd name="T9" fmla="*/ 0 w 672"/>
                <a:gd name="T10" fmla="*/ 0 h 1680"/>
                <a:gd name="T11" fmla="*/ 672 w 672"/>
                <a:gd name="T12" fmla="*/ 1680 h 16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72" h="1680">
                  <a:moveTo>
                    <a:pt x="0" y="1680"/>
                  </a:moveTo>
                  <a:cubicBezTo>
                    <a:pt x="69" y="1632"/>
                    <a:pt x="304" y="1672"/>
                    <a:pt x="416" y="1392"/>
                  </a:cubicBezTo>
                  <a:cubicBezTo>
                    <a:pt x="528" y="1112"/>
                    <a:pt x="619" y="290"/>
                    <a:pt x="672" y="0"/>
                  </a:cubicBezTo>
                </a:path>
              </a:pathLst>
            </a:custGeom>
            <a:noFill/>
            <a:ln w="38100" cap="flat" cmpd="sng">
              <a:solidFill>
                <a:schemeClr val="hlink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000" b="0" i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7" name="Rectangle 53">
              <a:extLst>
                <a:ext uri="{FF2B5EF4-FFF2-40B4-BE49-F238E27FC236}">
                  <a16:creationId xmlns:a16="http://schemas.microsoft.com/office/drawing/2014/main" id="{50986C1B-F988-AC90-F97A-94E57C1BA0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8000" y="703263"/>
              <a:ext cx="48442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2</a:t>
              </a:r>
              <a:r>
                <a:rPr kumimoji="0" lang="en-US" altLang="en-US" sz="2800" b="0" i="0" u="none" strike="noStrike" kern="1200" cap="none" spc="0" normalizeH="0" baseline="3000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n</a:t>
              </a:r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6B620981-E9BA-9D01-D3E6-B1B07390B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116387"/>
            <a:ext cx="1927772" cy="904863"/>
          </a:xfrm>
          <a:prstGeom prst="rect">
            <a:avLst/>
          </a:prstGeom>
          <a:noFill/>
          <a:ln w="57150" cap="sq">
            <a:noFill/>
            <a:miter lim="800000"/>
            <a:headEnd/>
            <a:tailEnd/>
          </a:ln>
          <a:effectLst/>
        </p:spPr>
        <p:txBody>
          <a:bodyPr wrap="none" lIns="274320" rIns="27432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Let n = 60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f(60)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  <a:sym typeface="Symbol"/>
              </a:rPr>
              <a:t>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2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60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BC7C46-91B1-3F6F-9BF5-F0EB9D23BC89}"/>
              </a:ext>
            </a:extLst>
          </p:cNvPr>
          <p:cNvSpPr/>
          <p:nvPr/>
        </p:nvSpPr>
        <p:spPr>
          <a:xfrm>
            <a:off x="1983803" y="4603749"/>
            <a:ext cx="11785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= (2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10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6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18272D4-AE41-E504-77E6-D4835BCABF6E}"/>
              </a:ext>
            </a:extLst>
          </p:cNvPr>
          <p:cNvSpPr/>
          <p:nvPr/>
        </p:nvSpPr>
        <p:spPr>
          <a:xfrm>
            <a:off x="1289470" y="5069774"/>
            <a:ext cx="14350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= (1024)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6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9E8FBAF-7E42-8B38-5282-04F4B801A6AE}"/>
              </a:ext>
            </a:extLst>
          </p:cNvPr>
          <p:cNvSpPr/>
          <p:nvPr/>
        </p:nvSpPr>
        <p:spPr>
          <a:xfrm>
            <a:off x="1303338" y="5505748"/>
            <a:ext cx="12250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  <a:sym typeface="Symbol"/>
              </a:rPr>
              <a:t>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(10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3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6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C09972C-8083-8F2D-4FBD-0FF16D0BFF89}"/>
              </a:ext>
            </a:extLst>
          </p:cNvPr>
          <p:cNvSpPr/>
          <p:nvPr/>
        </p:nvSpPr>
        <p:spPr>
          <a:xfrm>
            <a:off x="2425700" y="5505748"/>
            <a:ext cx="9476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=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  <a:sym typeface="Symbol"/>
              </a:rPr>
              <a:t>10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  <a:sym typeface="Symbol"/>
              </a:rPr>
              <a:t>18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87EB135-C915-C578-794D-1ED915A55EA9}"/>
              </a:ext>
            </a:extLst>
          </p:cNvPr>
          <p:cNvSpPr/>
          <p:nvPr/>
        </p:nvSpPr>
        <p:spPr>
          <a:xfrm>
            <a:off x="1295400" y="5939135"/>
            <a:ext cx="457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= Age of universe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228EF867-BE81-E5A7-6B8B-A8780D0380C4}"/>
              </a:ext>
            </a:extLst>
          </p:cNvPr>
          <p:cNvGrpSpPr>
            <a:grpSpLocks/>
          </p:cNvGrpSpPr>
          <p:nvPr/>
        </p:nvGrpSpPr>
        <p:grpSpPr bwMode="auto">
          <a:xfrm>
            <a:off x="3696620" y="3797596"/>
            <a:ext cx="5417085" cy="2628328"/>
            <a:chOff x="139700" y="3922481"/>
            <a:chExt cx="5041900" cy="2706920"/>
          </a:xfrm>
        </p:grpSpPr>
        <p:pic>
          <p:nvPicPr>
            <p:cNvPr id="31" name="Picture 4" descr="http://www.the-universe.ie/html/multimedia/Grand_Universe.jpg">
              <a:extLst>
                <a:ext uri="{FF2B5EF4-FFF2-40B4-BE49-F238E27FC236}">
                  <a16:creationId xmlns:a16="http://schemas.microsoft.com/office/drawing/2014/main" id="{3AB93AE9-82AF-3634-5931-147C996C5BE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5469" y="3922481"/>
              <a:ext cx="5036131" cy="2706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2" name="Picture 6" descr="http://mombizcoach.com/images/2013/05/Infinity-Time1.jpg">
              <a:extLst>
                <a:ext uri="{FF2B5EF4-FFF2-40B4-BE49-F238E27FC236}">
                  <a16:creationId xmlns:a16="http://schemas.microsoft.com/office/drawing/2014/main" id="{ACA3CA2E-B84F-12AF-69AD-5ECF76D2149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700" y="5422900"/>
              <a:ext cx="1981079" cy="11824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53924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FEA5240-6252-54CE-9E2D-819E78496B77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703263"/>
            <a:ext cx="6324600" cy="3106693"/>
            <a:chOff x="838200" y="703560"/>
            <a:chExt cx="6324600" cy="3106396"/>
          </a:xfrm>
        </p:grpSpPr>
        <p:sp>
          <p:nvSpPr>
            <p:cNvPr id="3" name="Rectangle 5">
              <a:extLst>
                <a:ext uri="{FF2B5EF4-FFF2-40B4-BE49-F238E27FC236}">
                  <a16:creationId xmlns:a16="http://schemas.microsoft.com/office/drawing/2014/main" id="{B8D8B636-D2D8-5203-CF8F-4906C640BA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2200" y="703560"/>
              <a:ext cx="4800600" cy="27384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4" name="Text Box 6">
              <a:extLst>
                <a:ext uri="{FF2B5EF4-FFF2-40B4-BE49-F238E27FC236}">
                  <a16:creationId xmlns:a16="http://schemas.microsoft.com/office/drawing/2014/main" id="{FB0C858E-B47C-71DA-9C9A-3AAD361AEF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4330" y="3348335"/>
              <a:ext cx="338554" cy="461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n</a:t>
              </a:r>
            </a:p>
          </p:txBody>
        </p:sp>
        <p:sp>
          <p:nvSpPr>
            <p:cNvPr id="5" name="Text Box 7">
              <a:extLst>
                <a:ext uri="{FF2B5EF4-FFF2-40B4-BE49-F238E27FC236}">
                  <a16:creationId xmlns:a16="http://schemas.microsoft.com/office/drawing/2014/main" id="{056CBCEF-A2F2-5FA3-F203-DA6628D9BE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8200" y="1341735"/>
              <a:ext cx="1752600" cy="8309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Growth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f(n)</a:t>
              </a:r>
            </a:p>
          </p:txBody>
        </p:sp>
      </p:grpSp>
      <p:sp>
        <p:nvSpPr>
          <p:cNvPr id="6" name="Rectangle 2">
            <a:extLst>
              <a:ext uri="{FF2B5EF4-FFF2-40B4-BE49-F238E27FC236}">
                <a16:creationId xmlns:a16="http://schemas.microsoft.com/office/drawing/2014/main" id="{F53FC314-403C-7B3E-7EDA-F8809B9BFE70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76200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/>
                <a:ea typeface="+mj-ea"/>
                <a:cs typeface="+mj-cs"/>
              </a:rPr>
              <a:t>Growth Rates</a:t>
            </a:r>
            <a:endParaRPr kumimoji="0" lang="en-CA" altLang="en-US" sz="36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52" name="Text Box 37">
            <a:extLst>
              <a:ext uri="{FF2B5EF4-FFF2-40B4-BE49-F238E27FC236}">
                <a16:creationId xmlns:a16="http://schemas.microsoft.com/office/drawing/2014/main" id="{1F1C55E8-9917-78E6-2CC4-372F8C3A5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272" y="3745232"/>
            <a:ext cx="23103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Logarithmic: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A1EF045-B772-326F-64FC-5DA60078A063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2398713"/>
            <a:ext cx="5027613" cy="1100137"/>
            <a:chOff x="2362200" y="2399271"/>
            <a:chExt cx="5027270" cy="1099579"/>
          </a:xfrm>
        </p:grpSpPr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2C1030E1-7521-5C6F-FE69-08F8A97CE8E9}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2362200" y="2894013"/>
              <a:ext cx="4656138" cy="604837"/>
            </a:xfrm>
            <a:custGeom>
              <a:avLst/>
              <a:gdLst>
                <a:gd name="T0" fmla="*/ 0 w 2832"/>
                <a:gd name="T1" fmla="*/ 2335898 h 1725"/>
                <a:gd name="T2" fmla="*/ 2040854996 w 2832"/>
                <a:gd name="T3" fmla="*/ 2090106 h 1725"/>
                <a:gd name="T4" fmla="*/ 2147483647 w 2832"/>
                <a:gd name="T5" fmla="*/ 1967035 h 1725"/>
                <a:gd name="T6" fmla="*/ 2147483647 w 2832"/>
                <a:gd name="T7" fmla="*/ 1843964 h 1725"/>
                <a:gd name="T8" fmla="*/ 2147483647 w 2832"/>
                <a:gd name="T9" fmla="*/ 1598172 h 1725"/>
                <a:gd name="T10" fmla="*/ 2147483647 w 2832"/>
                <a:gd name="T11" fmla="*/ 1352380 h 1725"/>
                <a:gd name="T12" fmla="*/ 2147483647 w 2832"/>
                <a:gd name="T13" fmla="*/ 737726 h 1725"/>
                <a:gd name="T14" fmla="*/ 2147483647 w 2832"/>
                <a:gd name="T15" fmla="*/ 0 h 172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832"/>
                <a:gd name="T25" fmla="*/ 0 h 1725"/>
                <a:gd name="T26" fmla="*/ 2832 w 2832"/>
                <a:gd name="T27" fmla="*/ 1725 h 172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832" h="1725">
                  <a:moveTo>
                    <a:pt x="0" y="1725"/>
                  </a:moveTo>
                  <a:lnTo>
                    <a:pt x="680" y="1576"/>
                  </a:lnTo>
                  <a:lnTo>
                    <a:pt x="1032" y="1496"/>
                  </a:lnTo>
                  <a:lnTo>
                    <a:pt x="1320" y="1392"/>
                  </a:lnTo>
                  <a:lnTo>
                    <a:pt x="1624" y="1232"/>
                  </a:lnTo>
                  <a:lnTo>
                    <a:pt x="1944" y="992"/>
                  </a:lnTo>
                  <a:lnTo>
                    <a:pt x="2320" y="600"/>
                  </a:lnTo>
                  <a:lnTo>
                    <a:pt x="2832" y="0"/>
                  </a:lnTo>
                </a:path>
              </a:pathLst>
            </a:custGeom>
            <a:noFill/>
            <a:ln w="38100" cap="flat" cmpd="sng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000" b="0" i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2" name="Text Box 10">
              <a:extLst>
                <a:ext uri="{FF2B5EF4-FFF2-40B4-BE49-F238E27FC236}">
                  <a16:creationId xmlns:a16="http://schemas.microsoft.com/office/drawing/2014/main" id="{7E02AB3D-0D62-F8A9-7F0F-D0326E0D0D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08357" y="2399271"/>
              <a:ext cx="1281113" cy="523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274320" rIns="274320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FFCC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log n</a:t>
              </a:r>
            </a:p>
          </p:txBody>
        </p:sp>
      </p:grpSp>
      <p:sp>
        <p:nvSpPr>
          <p:cNvPr id="13" name="Rectangle 3">
            <a:extLst>
              <a:ext uri="{FF2B5EF4-FFF2-40B4-BE49-F238E27FC236}">
                <a16:creationId xmlns:a16="http://schemas.microsoft.com/office/drawing/2014/main" id="{29F9EC99-E0AA-B1BF-4C27-EDE5FED8EFBE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4267200"/>
            <a:ext cx="4343400" cy="32004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CA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log</a:t>
            </a:r>
            <a:r>
              <a:rPr kumimoji="0" lang="en-US" altLang="en-US" sz="2400" b="0" i="0" u="none" strike="noStrike" kern="0" cap="none" spc="0" normalizeH="0" baseline="-25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10</a:t>
            </a:r>
            <a:r>
              <a:rPr kumimoji="0" lang="en-CA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# digits to write 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CA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log</a:t>
            </a:r>
            <a:r>
              <a:rPr kumimoji="0" lang="en-CA" altLang="en-US" sz="2400" b="0" i="0" u="none" strike="noStrike" kern="0" cap="none" spc="0" normalizeH="0" baseline="-25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</a:t>
            </a:r>
            <a:r>
              <a:rPr kumimoji="0" lang="en-CA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= # bits to write n</a:t>
            </a:r>
            <a:b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</a:b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    = 3.32 log</a:t>
            </a:r>
            <a:r>
              <a:rPr kumimoji="0" lang="en-US" altLang="en-US" sz="2400" b="0" i="0" u="none" strike="noStrike" kern="0" cap="none" spc="0" normalizeH="0" baseline="-25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10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         = # times to divide n </a:t>
            </a:r>
            <a:b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</a:b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             by 2 till you get 1.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CA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log(n</a:t>
            </a:r>
            <a:r>
              <a:rPr kumimoji="0" lang="en-CA" altLang="en-US" sz="2400" b="0" i="0" u="none" strike="noStrike" kern="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1000</a:t>
            </a:r>
            <a:r>
              <a:rPr kumimoji="0" lang="en-CA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 = 1000 log(n)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B9CFEA1-BAF3-73AB-0E20-A7EBA8F66535}"/>
              </a:ext>
            </a:extLst>
          </p:cNvPr>
          <p:cNvGrpSpPr/>
          <p:nvPr/>
        </p:nvGrpSpPr>
        <p:grpSpPr>
          <a:xfrm>
            <a:off x="5268913" y="3886200"/>
            <a:ext cx="2699486" cy="1145494"/>
            <a:chOff x="5268913" y="3729335"/>
            <a:chExt cx="2699486" cy="1145494"/>
          </a:xfrm>
        </p:grpSpPr>
        <p:sp>
          <p:nvSpPr>
            <p:cNvPr id="17" name="Rectangle 5">
              <a:extLst>
                <a:ext uri="{FF2B5EF4-FFF2-40B4-BE49-F238E27FC236}">
                  <a16:creationId xmlns:a16="http://schemas.microsoft.com/office/drawing/2014/main" id="{45956E31-BBF8-29F6-D31B-AA2A084BC2B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268913" y="4474719"/>
              <a:ext cx="161133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n=29,342,563</a:t>
              </a:r>
              <a:endParaRPr kumimoji="0" lang="en-CA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8" name="Rectangle 6">
              <a:extLst>
                <a:ext uri="{FF2B5EF4-FFF2-40B4-BE49-F238E27FC236}">
                  <a16:creationId xmlns:a16="http://schemas.microsoft.com/office/drawing/2014/main" id="{C98E3D29-40DE-DB5F-CBF2-1D7D737642A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268913" y="4404869"/>
              <a:ext cx="1611339" cy="455612"/>
            </a:xfrm>
            <a:prstGeom prst="rect">
              <a:avLst/>
            </a:prstGeom>
            <a:noFill/>
            <a:ln w="38100">
              <a:solidFill>
                <a:schemeClr val="accent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564A0AA9-B53E-3E3A-840E-B1FE7651080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62600" y="3729335"/>
              <a:ext cx="2405799" cy="618649"/>
              <a:chOff x="3200400" y="1631104"/>
              <a:chExt cx="2405799" cy="618649"/>
            </a:xfrm>
          </p:grpSpPr>
          <p:sp>
            <p:nvSpPr>
              <p:cNvPr id="20" name="Text Box 7">
                <a:extLst>
                  <a:ext uri="{FF2B5EF4-FFF2-40B4-BE49-F238E27FC236}">
                    <a16:creationId xmlns:a16="http://schemas.microsoft.com/office/drawing/2014/main" id="{C7951C7E-B4CF-3A23-A6F5-7FA1C0479C8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29000" y="1631104"/>
                <a:ext cx="2177199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CA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log</a:t>
                </a:r>
                <a:r>
                  <a:rPr kumimoji="0" lang="en-US" altLang="en-US" sz="2400" b="0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10</a:t>
                </a:r>
                <a:r>
                  <a:rPr kumimoji="0" lang="en-CA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n = 8 digits</a:t>
                </a:r>
                <a:endParaRPr kumimoji="0" lang="en-CA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1" name="AutoShape 8">
                <a:extLst>
                  <a:ext uri="{FF2B5EF4-FFF2-40B4-BE49-F238E27FC236}">
                    <a16:creationId xmlns:a16="http://schemas.microsoft.com/office/drawing/2014/main" id="{E53AA0F6-90E3-6537-9D4C-0450338EC79D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 flipV="1">
                <a:off x="3708819" y="1615171"/>
                <a:ext cx="126163" cy="1143001"/>
              </a:xfrm>
              <a:prstGeom prst="leftBrace">
                <a:avLst>
                  <a:gd name="adj1" fmla="val 87500"/>
                  <a:gd name="adj2" fmla="val 50000"/>
                </a:avLst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 wrap="none" anchor="ctr"/>
              <a:lstStyle>
                <a:lvl1pPr eaLnBrk="0" hangingPunct="0">
                  <a:spcBef>
                    <a:spcPct val="20000"/>
                  </a:spcBef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CA569EEC-0628-9A9F-4416-09223950F82E}"/>
              </a:ext>
            </a:extLst>
          </p:cNvPr>
          <p:cNvGrpSpPr/>
          <p:nvPr/>
        </p:nvGrpSpPr>
        <p:grpSpPr>
          <a:xfrm>
            <a:off x="5257800" y="5105400"/>
            <a:ext cx="3966663" cy="1073759"/>
            <a:chOff x="5268913" y="3801070"/>
            <a:chExt cx="3966663" cy="1073759"/>
          </a:xfrm>
        </p:grpSpPr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B3D6F434-3656-FB1A-5B19-C364EC53569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268913" y="4474719"/>
              <a:ext cx="396666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n=100110110001011…0010100110</a:t>
              </a:r>
              <a:r>
                <a:rPr kumimoji="0" lang="en-US" altLang="en-US" sz="2000" b="0" i="0" u="none" strike="noStrike" kern="0" cap="none" spc="0" normalizeH="0" baseline="-2500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2</a:t>
              </a:r>
              <a:endParaRPr kumimoji="0" lang="en-CA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9" name="Rectangle 6">
              <a:extLst>
                <a:ext uri="{FF2B5EF4-FFF2-40B4-BE49-F238E27FC236}">
                  <a16:creationId xmlns:a16="http://schemas.microsoft.com/office/drawing/2014/main" id="{1258BAFA-914B-964B-C2C6-5FC215A744D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268913" y="4404869"/>
              <a:ext cx="3886200" cy="455612"/>
            </a:xfrm>
            <a:prstGeom prst="rect">
              <a:avLst/>
            </a:prstGeom>
            <a:noFill/>
            <a:ln w="38100">
              <a:solidFill>
                <a:schemeClr val="accent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384A8442-E9D8-52EF-C653-C7AB26A1AD4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62600" y="3801070"/>
              <a:ext cx="3516313" cy="612094"/>
              <a:chOff x="3200400" y="1702839"/>
              <a:chExt cx="3516313" cy="612094"/>
            </a:xfrm>
          </p:grpSpPr>
          <p:sp>
            <p:nvSpPr>
              <p:cNvPr id="23" name="Text Box 7">
                <a:extLst>
                  <a:ext uri="{FF2B5EF4-FFF2-40B4-BE49-F238E27FC236}">
                    <a16:creationId xmlns:a16="http://schemas.microsoft.com/office/drawing/2014/main" id="{3001F259-9E1C-12E1-76C9-7B7611AA85B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29000" y="1702839"/>
                <a:ext cx="2228495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CA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log</a:t>
                </a:r>
                <a:r>
                  <a:rPr kumimoji="0" lang="en-US" altLang="en-US" sz="2400" b="0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2</a:t>
                </a:r>
                <a:r>
                  <a:rPr kumimoji="0" lang="en-CA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n = 26 digits</a:t>
                </a:r>
                <a:endParaRPr kumimoji="0" lang="en-CA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4" name="AutoShape 8">
                <a:extLst>
                  <a:ext uri="{FF2B5EF4-FFF2-40B4-BE49-F238E27FC236}">
                    <a16:creationId xmlns:a16="http://schemas.microsoft.com/office/drawing/2014/main" id="{429362E4-44D0-2782-5C72-268B970C827E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 flipV="1">
                <a:off x="4862885" y="461105"/>
                <a:ext cx="191343" cy="3516313"/>
              </a:xfrm>
              <a:prstGeom prst="leftBrace">
                <a:avLst>
                  <a:gd name="adj1" fmla="val 87500"/>
                  <a:gd name="adj2" fmla="val 50000"/>
                </a:avLst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 wrap="none" anchor="ctr"/>
              <a:lstStyle>
                <a:lvl1pPr eaLnBrk="0" hangingPunct="0">
                  <a:spcBef>
                    <a:spcPct val="20000"/>
                  </a:spcBef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80817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66"/>
      </a:dk2>
      <a:lt2>
        <a:srgbClr val="FFFF00"/>
      </a:lt2>
      <a:accent1>
        <a:srgbClr val="FF9900"/>
      </a:accent1>
      <a:accent2>
        <a:srgbClr val="00FFFF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">
      <a:dk1>
        <a:srgbClr val="000000"/>
      </a:dk1>
      <a:lt1>
        <a:srgbClr val="FFFFFF"/>
      </a:lt1>
      <a:dk2>
        <a:srgbClr val="000066"/>
      </a:dk2>
      <a:lt2>
        <a:srgbClr val="FFFF00"/>
      </a:lt2>
      <a:accent1>
        <a:srgbClr val="FF9900"/>
      </a:accent1>
      <a:accent2>
        <a:srgbClr val="00FFFF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none">
        <a:spAutoFit/>
      </a:bodyPr>
      <a:lstStyle>
        <a:defPPr>
          <a:defRPr sz="2800" i="0" dirty="0" smtClean="0"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CA" sz="3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i="0" dirty="0" smtClean="0"/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">
      <a:dk1>
        <a:srgbClr val="000000"/>
      </a:dk1>
      <a:lt1>
        <a:srgbClr val="FFFFFF"/>
      </a:lt1>
      <a:dk2>
        <a:srgbClr val="000066"/>
      </a:dk2>
      <a:lt2>
        <a:srgbClr val="FFFF00"/>
      </a:lt2>
      <a:accent1>
        <a:srgbClr val="FF9900"/>
      </a:accent1>
      <a:accent2>
        <a:srgbClr val="00FFFF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rgbClr val="FF0000"/>
          </a:solidFill>
        </a:ln>
      </a:spPr>
      <a:bodyPr wrap="square" rtlCol="0" anchor="ctr">
        <a:spAutoFit/>
      </a:bodyPr>
      <a:lstStyle>
        <a:defPPr marL="0" algn="l">
          <a:defRPr sz="2800" dirty="0" smtClean="0">
            <a:latin typeface="+mj-lt"/>
          </a:defRPr>
        </a:defPPr>
      </a:lstStyle>
    </a:spDef>
    <a:lnDef>
      <a:spPr bwMode="auto">
        <a:noFill/>
        <a:ln w="25400" cap="flat" cmpd="sng" algn="ctr">
          <a:solidFill>
            <a:schemeClr val="hlink"/>
          </a:solidFill>
          <a:prstDash val="solid"/>
          <a:round/>
          <a:headEnd type="none" w="med" len="med"/>
          <a:tailEnd type="non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Red bar footer BODY/MAIN CONTENT">
  <a:themeElements>
    <a:clrScheme name="Custom 14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13159</TotalTime>
  <Words>3318</Words>
  <Application>Microsoft Office PowerPoint</Application>
  <PresentationFormat>On-screen Show (4:3)</PresentationFormat>
  <Paragraphs>695</Paragraphs>
  <Slides>46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46</vt:i4>
      </vt:variant>
    </vt:vector>
  </HeadingPairs>
  <TitlesOfParts>
    <vt:vector size="56" baseType="lpstr">
      <vt:lpstr>Arial</vt:lpstr>
      <vt:lpstr>Calibri</vt:lpstr>
      <vt:lpstr>Century Schoolbook</vt:lpstr>
      <vt:lpstr>Symbol</vt:lpstr>
      <vt:lpstr>Times New Roman</vt:lpstr>
      <vt:lpstr>WP MathA</vt:lpstr>
      <vt:lpstr>Default Design</vt:lpstr>
      <vt:lpstr>1_Default Design</vt:lpstr>
      <vt:lpstr>2_Default Design</vt:lpstr>
      <vt:lpstr>Red bar footer BODY/MAIN CONTENT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Which are more alike?</vt:lpstr>
      <vt:lpstr>Which are more alike?</vt:lpstr>
      <vt:lpstr>PowerPoint Presentation</vt:lpstr>
      <vt:lpstr>Which are more alike?</vt:lpstr>
      <vt:lpstr>Which are more alike?</vt:lpstr>
      <vt:lpstr>Which are more alike?</vt:lpstr>
      <vt:lpstr>Which are more alike?</vt:lpstr>
      <vt:lpstr>PowerPoint Presentation</vt:lpstr>
      <vt:lpstr>PowerPoint Presentation</vt:lpstr>
      <vt:lpstr>PowerPoint Presentation</vt:lpstr>
      <vt:lpstr>PowerPoint Presentation</vt:lpstr>
      <vt:lpstr>Notations</vt:lpstr>
      <vt:lpstr>Notations</vt:lpstr>
      <vt:lpstr>Notations</vt:lpstr>
      <vt:lpstr>Intuition</vt:lpstr>
      <vt:lpstr>Intuition</vt:lpstr>
      <vt:lpstr>Intuition</vt:lpstr>
      <vt:lpstr>Definition of  Theta</vt:lpstr>
      <vt:lpstr>Definition of  Theta</vt:lpstr>
      <vt:lpstr>Proofs</vt:lpstr>
      <vt:lpstr>Proofs</vt:lpstr>
      <vt:lpstr>Proofs</vt:lpstr>
      <vt:lpstr>Proofs</vt:lpstr>
      <vt:lpstr>Proofs</vt:lpstr>
      <vt:lpstr>Proofs</vt:lpstr>
      <vt:lpstr>Proofs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York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</dc:title>
  <dc:creator>Jeff Edmonds</dc:creator>
  <cp:lastModifiedBy>Jeff Edmonds</cp:lastModifiedBy>
  <cp:revision>222</cp:revision>
  <dcterms:created xsi:type="dcterms:W3CDTF">2000-08-25T17:31:26Z</dcterms:created>
  <dcterms:modified xsi:type="dcterms:W3CDTF">2023-12-03T16:48:44Z</dcterms:modified>
</cp:coreProperties>
</file>