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  <p:sldMasterId id="2147483682" r:id="rId4"/>
  </p:sldMasterIdLst>
  <p:notesMasterIdLst>
    <p:notesMasterId r:id="rId51"/>
  </p:notesMasterIdLst>
  <p:handoutMasterIdLst>
    <p:handoutMasterId r:id="rId52"/>
  </p:handoutMasterIdLst>
  <p:sldIdLst>
    <p:sldId id="1530" r:id="rId5"/>
    <p:sldId id="3648" r:id="rId6"/>
    <p:sldId id="3638" r:id="rId7"/>
    <p:sldId id="3641" r:id="rId8"/>
    <p:sldId id="3643" r:id="rId9"/>
    <p:sldId id="3647" r:id="rId10"/>
    <p:sldId id="3640" r:id="rId11"/>
    <p:sldId id="3645" r:id="rId12"/>
    <p:sldId id="3644" r:id="rId13"/>
    <p:sldId id="3639" r:id="rId14"/>
    <p:sldId id="3646" r:id="rId15"/>
    <p:sldId id="3654" r:id="rId16"/>
    <p:sldId id="1473" r:id="rId17"/>
    <p:sldId id="1462" r:id="rId18"/>
    <p:sldId id="3649" r:id="rId19"/>
    <p:sldId id="957" r:id="rId20"/>
    <p:sldId id="1264" r:id="rId21"/>
    <p:sldId id="961" r:id="rId22"/>
    <p:sldId id="1266" r:id="rId23"/>
    <p:sldId id="1265" r:id="rId24"/>
    <p:sldId id="1267" r:id="rId25"/>
    <p:sldId id="1268" r:id="rId26"/>
    <p:sldId id="1269" r:id="rId27"/>
    <p:sldId id="1260" r:id="rId28"/>
    <p:sldId id="1270" r:id="rId29"/>
    <p:sldId id="1261" r:id="rId30"/>
    <p:sldId id="1016" r:id="rId31"/>
    <p:sldId id="3585" r:id="rId32"/>
    <p:sldId id="3586" r:id="rId33"/>
    <p:sldId id="3650" r:id="rId34"/>
    <p:sldId id="3652" r:id="rId35"/>
    <p:sldId id="3653" r:id="rId36"/>
    <p:sldId id="1018" r:id="rId37"/>
    <p:sldId id="3574" r:id="rId38"/>
    <p:sldId id="3588" r:id="rId39"/>
    <p:sldId id="3655" r:id="rId40"/>
    <p:sldId id="3656" r:id="rId41"/>
    <p:sldId id="3657" r:id="rId42"/>
    <p:sldId id="3582" r:id="rId43"/>
    <p:sldId id="3583" r:id="rId44"/>
    <p:sldId id="3587" r:id="rId45"/>
    <p:sldId id="3637" r:id="rId46"/>
    <p:sldId id="3651" r:id="rId47"/>
    <p:sldId id="1143" r:id="rId48"/>
    <p:sldId id="802" r:id="rId49"/>
    <p:sldId id="3595" r:id="rId50"/>
  </p:sldIdLst>
  <p:sldSz cx="9144000" cy="6858000" type="screen4x3"/>
  <p:notesSz cx="6934200" cy="9120188"/>
  <p:defaultTextStyle>
    <a:defPPr>
      <a:defRPr lang="en-CA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66FF66"/>
    <a:srgbClr val="000066"/>
    <a:srgbClr val="FF00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2895" autoAdjust="0"/>
  </p:normalViewPr>
  <p:slideViewPr>
    <p:cSldViewPr>
      <p:cViewPr varScale="1">
        <p:scale>
          <a:sx n="54" d="100"/>
          <a:sy n="54" d="100"/>
        </p:scale>
        <p:origin x="504" y="72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6.xml"/><Relationship Id="rId13" Type="http://schemas.openxmlformats.org/officeDocument/2006/relationships/slide" Target="slides/slide41.xml"/><Relationship Id="rId3" Type="http://schemas.openxmlformats.org/officeDocument/2006/relationships/slide" Target="slides/slide31.xml"/><Relationship Id="rId7" Type="http://schemas.openxmlformats.org/officeDocument/2006/relationships/slide" Target="slides/slide35.xml"/><Relationship Id="rId12" Type="http://schemas.openxmlformats.org/officeDocument/2006/relationships/slide" Target="slides/slide40.xml"/><Relationship Id="rId2" Type="http://schemas.openxmlformats.org/officeDocument/2006/relationships/slide" Target="slides/slide30.xml"/><Relationship Id="rId1" Type="http://schemas.openxmlformats.org/officeDocument/2006/relationships/slide" Target="slides/slide2.xml"/><Relationship Id="rId6" Type="http://schemas.openxmlformats.org/officeDocument/2006/relationships/slide" Target="slides/slide34.xml"/><Relationship Id="rId11" Type="http://schemas.openxmlformats.org/officeDocument/2006/relationships/slide" Target="slides/slide39.xml"/><Relationship Id="rId5" Type="http://schemas.openxmlformats.org/officeDocument/2006/relationships/slide" Target="slides/slide33.xml"/><Relationship Id="rId10" Type="http://schemas.openxmlformats.org/officeDocument/2006/relationships/slide" Target="slides/slide38.xml"/><Relationship Id="rId4" Type="http://schemas.openxmlformats.org/officeDocument/2006/relationships/slide" Target="slides/slide32.xml"/><Relationship Id="rId9" Type="http://schemas.openxmlformats.org/officeDocument/2006/relationships/slide" Target="slides/slide37.xml"/><Relationship Id="rId14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25A06468-A4A6-486C-8EF6-BEA310631D6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07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33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32288"/>
            <a:ext cx="55467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EC1EDA4-6E25-4230-AA96-50811D8ECCF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256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BD8AD7-A01A-4981-B942-12F6105B1D80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402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C1EDA4-6E25-4230-AA96-50811D8ECCF3}" type="slidenum">
              <a:rPr lang="en-CA" smtClean="0"/>
              <a:pPr>
                <a:defRPr/>
              </a:pPr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77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5733B7-3DA5-4742-893D-987BD00F7F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41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05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17B2-2470-4192-B072-B1976093DE8A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42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39131E4-6903-4C66-A7D6-63F8F5992275}" type="slidenum">
              <a:rPr lang="en-US" altLang="en-US" smtClean="0"/>
              <a:pPr eaLnBrk="1" hangingPunct="1">
                <a:spcBef>
                  <a:spcPct val="50000"/>
                </a:spcBef>
              </a:pPr>
              <a:t>45</a:t>
            </a:fld>
            <a:endParaRPr lang="en-US" altLang="en-US"/>
          </a:p>
        </p:txBody>
      </p:sp>
      <p:sp>
        <p:nvSpPr>
          <p:cNvPr id="642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2D9D2-8F2B-44BA-B366-28E1DD045E9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57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00223-260E-44AE-961D-AEF8F08545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9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CF40-7E87-4D41-A991-A8E49F2740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97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6F4AB-A72D-4F41-90BC-8CC8F00223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606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881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CF40F-C7A1-4C64-B2EC-62D8689F75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533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EA8D-62D4-4A8D-987F-C02317B7AF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049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7FF5-D363-4AF6-9845-ED930C674CE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037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9A53-7E2E-438D-ADA4-E08B83F29EC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299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AEE11-316E-4391-9BF9-6D1D5FA161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067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C04DD-C4B8-4A60-A14A-68F1C001AC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33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1B61-E733-4C3B-97F2-B588356D4A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830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1B620-B587-4034-A0C1-986328672BD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12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C5BC6-4161-4620-B809-8AA0260561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323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68104-DD30-4AAA-BB23-6C787FD4F0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661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FDD1-D3ED-4B19-90B8-956AE4C450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470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62B1E-F8EA-4D7A-B56C-2FE9A9B4C6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632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87ED-8FCD-455E-BA00-48A3B7E17AB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902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11555-9DD2-4E0A-ADC2-9690305BB37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572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57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932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83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98FA-DADF-49E0-BE08-37597EF8C2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1799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2BF1-5AA5-4394-9EE7-3568888B433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1423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6B227D-B095-4C1C-8DFB-2BD06871E7BA}" type="slidenum">
              <a:rPr kumimoji="0" lang="en-CA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952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347720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620717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428656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443023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4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599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524604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048000"/>
            <a:ext cx="82296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4800600"/>
            <a:ext cx="82296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5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172396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5146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8100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50292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Photo Credit"/>
          <p:cNvSpPr>
            <a:spLocks noGrp="1"/>
          </p:cNvSpPr>
          <p:nvPr>
            <p:ph type="body" sz="quarter" idx="17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05935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17932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06324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394716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83108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7150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148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30C3E-E216-4888-A2A5-6B0A78636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4657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30259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21" name="Content Placeholder 1"/>
          <p:cNvSpPr>
            <a:spLocks noGrp="1"/>
          </p:cNvSpPr>
          <p:nvPr>
            <p:ph idx="27"/>
          </p:nvPr>
        </p:nvSpPr>
        <p:spPr>
          <a:xfrm>
            <a:off x="457200" y="64160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"/>
          <p:cNvSpPr>
            <a:spLocks noGrp="1"/>
          </p:cNvSpPr>
          <p:nvPr>
            <p:ph idx="28"/>
          </p:nvPr>
        </p:nvSpPr>
        <p:spPr>
          <a:xfrm>
            <a:off x="4663440" y="64160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1"/>
          <p:cNvSpPr>
            <a:spLocks noGrp="1"/>
          </p:cNvSpPr>
          <p:nvPr>
            <p:ph idx="29"/>
          </p:nvPr>
        </p:nvSpPr>
        <p:spPr>
          <a:xfrm>
            <a:off x="457200" y="7288209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1"/>
          <p:cNvSpPr>
            <a:spLocks noGrp="1"/>
          </p:cNvSpPr>
          <p:nvPr>
            <p:ph idx="30"/>
          </p:nvPr>
        </p:nvSpPr>
        <p:spPr>
          <a:xfrm>
            <a:off x="4663440" y="7288209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4593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179598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7324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074232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357063" y="59960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881359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502643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2064402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488413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7512" y="5081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843132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3016611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46E8-62A8-4A00-832E-2B143E6A84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36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227D-B095-4C1C-8DFB-2BD06871E7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68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72A5-DBF5-4516-A609-DBF36EACC2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31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B3E9-3DBF-490C-9ED5-A0EF11ACF7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40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B41E2-8326-4C15-AF08-5B1455F565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7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5DC8A3D-AAA6-4274-AAF3-A098A287D0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5105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C932DF23-BE18-4413-B279-3232460A20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7EC94CA0-D983-46A0-AAF3-B8D13791BC82}" type="slidenum">
              <a:rPr lang="en-CA" altLang="en-US" sz="1400" i="0" smtClean="0"/>
              <a:pPr algn="r" eaLnBrk="1" hangingPunct="1">
                <a:spcBef>
                  <a:spcPct val="0"/>
                </a:spcBef>
                <a:defRPr/>
              </a:pPr>
              <a:t>‹#›</a:t>
            </a:fld>
            <a:endParaRPr lang="en-CA" altLang="en-US" sz="1400" i="0"/>
          </a:p>
        </p:txBody>
      </p:sp>
    </p:spTree>
    <p:extLst>
      <p:ext uri="{BB962C8B-B14F-4D97-AF65-F5344CB8AC3E}">
        <p14:creationId xmlns:p14="http://schemas.microsoft.com/office/powerpoint/2010/main" val="28890233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0BEDCD-A305-4E47-B6D0-E608F18D27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909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pyright" descr="©McGraw-Hill Education&#10;">
            <a:extLst>
              <a:ext uri="{FF2B5EF4-FFF2-40B4-BE49-F238E27FC236}">
                <a16:creationId xmlns:a16="http://schemas.microsoft.com/office/drawing/2014/main" id="{81301203-A49F-48D4-BA81-8741E546B555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48516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.xml"/><Relationship Id="rId7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42.xml"/><Relationship Id="rId5" Type="http://schemas.openxmlformats.org/officeDocument/2006/relationships/slide" Target="slide14.xml"/><Relationship Id="rId10" Type="http://schemas.openxmlformats.org/officeDocument/2006/relationships/slide" Target="slide35.xml"/><Relationship Id="rId4" Type="http://schemas.openxmlformats.org/officeDocument/2006/relationships/slide" Target="slide3.xml"/><Relationship Id="rId9" Type="http://schemas.openxmlformats.org/officeDocument/2006/relationships/slide" Target="slide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cs.yorku.ca/~jeff/courses/02011/#RunningTime" TargetMode="Externa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i="0" kern="0"/>
              <a:t>Growth Rates</a:t>
            </a:r>
            <a:endParaRPr lang="en-CA" altLang="en-US" i="0" kern="0"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B78AEE64-254B-28CD-042B-5A8B0FE6D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6" y="5143023"/>
            <a:ext cx="249204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altLang="en-US" sz="2400" b="1" kern="0" dirty="0">
                <a:solidFill>
                  <a:schemeClr val="tx2"/>
                </a:solidFill>
              </a:rPr>
              <a:t>Jeff Edmonds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kern="0" dirty="0">
                <a:solidFill>
                  <a:schemeClr val="tx2"/>
                </a:solidFill>
              </a:rPr>
              <a:t>York University</a:t>
            </a:r>
            <a:endParaRPr lang="en-US" altLang="en-US" sz="2400" kern="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en-US" altLang="en-US" kern="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en-US" altLang="en-US" kern="0" dirty="0"/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A509A061-E096-81C0-A0FA-4C02F151D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984"/>
            <a:ext cx="1958975" cy="46165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274301" tIns="45717" rIns="274301" bIns="45717" anchor="ctr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Lecture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3</a:t>
            </a:r>
            <a:endParaRPr lang="en-US" sz="24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25" name="Picture 8" descr="pooh">
            <a:extLst>
              <a:ext uri="{FF2B5EF4-FFF2-40B4-BE49-F238E27FC236}">
                <a16:creationId xmlns:a16="http://schemas.microsoft.com/office/drawing/2014/main" id="{5F57F516-9705-BE7A-41F4-D1382116D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2" y="2290522"/>
            <a:ext cx="15970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9">
            <a:extLst>
              <a:ext uri="{FF2B5EF4-FFF2-40B4-BE49-F238E27FC236}">
                <a16:creationId xmlns:a16="http://schemas.microsoft.com/office/drawing/2014/main" id="{0970CCFE-6735-4324-8813-C79C3900B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7" y="3657600"/>
            <a:ext cx="28761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3" action="ppaction://hlinksldjump"/>
              </a:rPr>
              <a:t>Growth Rates</a:t>
            </a:r>
            <a:endParaRPr lang="en-US" altLang="en-US" sz="2400" dirty="0">
              <a:hlinkClick r:id="rId4" action="ppaction://hlinksldjump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5" action="ppaction://hlinksldjump"/>
              </a:rPr>
              <a:t>Running Time</a:t>
            </a:r>
            <a:endParaRPr lang="en-US" altLang="en-US" sz="2400" dirty="0">
              <a:hlinkClick r:id="rId6" action="ppaction://hlinksldjump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6" action="ppaction://hlinksldjump"/>
              </a:rPr>
              <a:t>Classifying Functions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7" action="ppaction://hlinksldjump"/>
              </a:rPr>
              <a:t>Notation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8" action="ppaction://hlinksldjump"/>
              </a:rPr>
              <a:t>Intuition</a:t>
            </a:r>
            <a:endParaRPr lang="en-US" altLang="en-US" sz="2400" dirty="0">
              <a:hlinkClick r:id="rId9" action="ppaction://hlinksldjump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9" action="ppaction://hlinksldjump"/>
              </a:rPr>
              <a:t>Definition of Theta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10" action="ppaction://hlinksldjump"/>
              </a:rPr>
              <a:t>Proofs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hlinkClick r:id="rId11" action="ppaction://hlinksldjump"/>
              </a:rPr>
              <a:t>Adding </a:t>
            </a:r>
            <a:r>
              <a:rPr lang="en-US" altLang="en-US" sz="2400" dirty="0" err="1">
                <a:hlinkClick r:id="rId11" action="ppaction://hlinksldjump"/>
              </a:rPr>
              <a:t>Mader</a:t>
            </a:r>
            <a:r>
              <a:rPr lang="en-US" altLang="en-US" sz="2400" dirty="0">
                <a:hlinkClick r:id="rId11" action="ppaction://hlinksldjump"/>
              </a:rPr>
              <a:t> Easy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0C8CB1E-95FF-F71F-4BCD-EC1EFEFE93F1}"/>
              </a:ext>
            </a:extLst>
          </p:cNvPr>
          <p:cNvGrpSpPr/>
          <p:nvPr/>
        </p:nvGrpSpPr>
        <p:grpSpPr>
          <a:xfrm>
            <a:off x="828964" y="533444"/>
            <a:ext cx="6551613" cy="3276556"/>
            <a:chOff x="2058987" y="1079183"/>
            <a:chExt cx="6551613" cy="327655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E166928-75A0-C730-9C0B-D02FE26EC6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8987" y="1249046"/>
              <a:ext cx="6324600" cy="3106693"/>
              <a:chOff x="838200" y="703560"/>
              <a:chExt cx="6324600" cy="3106396"/>
            </a:xfrm>
          </p:grpSpPr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EFB461CF-DBFA-3966-58CC-5FA0D6CC7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2200" y="703560"/>
                <a:ext cx="4800600" cy="27384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CA" altLang="en-US" sz="2400" i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Text Box 6">
                <a:extLst>
                  <a:ext uri="{FF2B5EF4-FFF2-40B4-BE49-F238E27FC236}">
                    <a16:creationId xmlns:a16="http://schemas.microsoft.com/office/drawing/2014/main" id="{4EFA4567-FB5C-CCD8-FF79-330BFAC5FF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4330" y="3348335"/>
                <a:ext cx="338554" cy="461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400" i="0" dirty="0">
                    <a:solidFill>
                      <a:srgbClr val="FFC000"/>
                    </a:solidFill>
                  </a:rPr>
                  <a:t>n</a:t>
                </a:r>
              </a:p>
            </p:txBody>
          </p:sp>
          <p:sp>
            <p:nvSpPr>
              <p:cNvPr id="65" name="Text Box 7">
                <a:extLst>
                  <a:ext uri="{FF2B5EF4-FFF2-40B4-BE49-F238E27FC236}">
                    <a16:creationId xmlns:a16="http://schemas.microsoft.com/office/drawing/2014/main" id="{C2C56764-5307-947F-8940-E8210A405B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1341735"/>
                <a:ext cx="1752600" cy="830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en-US" sz="2400" i="0" dirty="0">
                    <a:solidFill>
                      <a:srgbClr val="FFFFFF"/>
                    </a:solidFill>
                  </a:rPr>
                  <a:t>Growth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altLang="en-US" sz="2400" i="0" dirty="0">
                    <a:solidFill>
                      <a:srgbClr val="FFC000"/>
                    </a:solidFill>
                  </a:rPr>
                  <a:t>f(n)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D14F624-6948-B145-A2A4-DBC7B6127D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71925" y="3390583"/>
              <a:ext cx="4335462" cy="522288"/>
              <a:chOff x="2751138" y="2844114"/>
              <a:chExt cx="4335462" cy="523220"/>
            </a:xfrm>
          </p:grpSpPr>
          <p:cxnSp>
            <p:nvCxnSpPr>
              <p:cNvPr id="61" name="Straight Connector 10">
                <a:extLst>
                  <a:ext uri="{FF2B5EF4-FFF2-40B4-BE49-F238E27FC236}">
                    <a16:creationId xmlns:a16="http://schemas.microsoft.com/office/drawing/2014/main" id="{DFBEAC82-ABE0-F71E-0215-9DBF432C69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51138" y="3294063"/>
                <a:ext cx="4267200" cy="0"/>
              </a:xfrm>
              <a:prstGeom prst="line">
                <a:avLst/>
              </a:prstGeom>
              <a:noFill/>
              <a:ln w="38100" cap="sq" algn="ctr">
                <a:solidFill>
                  <a:srgbClr val="93856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Text Box 10">
                <a:extLst>
                  <a:ext uri="{FF2B5EF4-FFF2-40B4-BE49-F238E27FC236}">
                    <a16:creationId xmlns:a16="http://schemas.microsoft.com/office/drawing/2014/main" id="{6518C480-DB28-B752-60AB-2821C80B4C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3066" y="2844114"/>
                <a:ext cx="73353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800" i="0">
                    <a:solidFill>
                      <a:srgbClr val="93856D"/>
                    </a:solidFill>
                  </a:rPr>
                  <a:t>5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038D5AD-5676-59A0-7E07-B13D962338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2987" y="2944496"/>
              <a:ext cx="5027613" cy="1100137"/>
              <a:chOff x="2362200" y="2399271"/>
              <a:chExt cx="5027270" cy="1099579"/>
            </a:xfrm>
          </p:grpSpPr>
          <p:sp>
            <p:nvSpPr>
              <p:cNvPr id="59" name="Freeform 9">
                <a:extLst>
                  <a:ext uri="{FF2B5EF4-FFF2-40B4-BE49-F238E27FC236}">
                    <a16:creationId xmlns:a16="http://schemas.microsoft.com/office/drawing/2014/main" id="{8DB7BFB6-F335-DF82-36E4-CE18B6053CC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362200" y="2894013"/>
                <a:ext cx="4656138" cy="604837"/>
              </a:xfrm>
              <a:custGeom>
                <a:avLst/>
                <a:gdLst>
                  <a:gd name="T0" fmla="*/ 0 w 2832"/>
                  <a:gd name="T1" fmla="*/ 2335898 h 1725"/>
                  <a:gd name="T2" fmla="*/ 2040854996 w 2832"/>
                  <a:gd name="T3" fmla="*/ 2090106 h 1725"/>
                  <a:gd name="T4" fmla="*/ 2147483647 w 2832"/>
                  <a:gd name="T5" fmla="*/ 1967035 h 1725"/>
                  <a:gd name="T6" fmla="*/ 2147483647 w 2832"/>
                  <a:gd name="T7" fmla="*/ 1843964 h 1725"/>
                  <a:gd name="T8" fmla="*/ 2147483647 w 2832"/>
                  <a:gd name="T9" fmla="*/ 1598172 h 1725"/>
                  <a:gd name="T10" fmla="*/ 2147483647 w 2832"/>
                  <a:gd name="T11" fmla="*/ 1352380 h 1725"/>
                  <a:gd name="T12" fmla="*/ 2147483647 w 2832"/>
                  <a:gd name="T13" fmla="*/ 737726 h 1725"/>
                  <a:gd name="T14" fmla="*/ 2147483647 w 2832"/>
                  <a:gd name="T15" fmla="*/ 0 h 17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32"/>
                  <a:gd name="T25" fmla="*/ 0 h 1725"/>
                  <a:gd name="T26" fmla="*/ 2832 w 2832"/>
                  <a:gd name="T27" fmla="*/ 1725 h 17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32" h="1725">
                    <a:moveTo>
                      <a:pt x="0" y="1725"/>
                    </a:moveTo>
                    <a:lnTo>
                      <a:pt x="680" y="1576"/>
                    </a:lnTo>
                    <a:lnTo>
                      <a:pt x="1032" y="1496"/>
                    </a:lnTo>
                    <a:lnTo>
                      <a:pt x="1320" y="1392"/>
                    </a:lnTo>
                    <a:lnTo>
                      <a:pt x="1624" y="1232"/>
                    </a:lnTo>
                    <a:lnTo>
                      <a:pt x="1944" y="992"/>
                    </a:lnTo>
                    <a:lnTo>
                      <a:pt x="2320" y="60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ap="flat" cmpd="sng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10">
                <a:extLst>
                  <a:ext uri="{FF2B5EF4-FFF2-40B4-BE49-F238E27FC236}">
                    <a16:creationId xmlns:a16="http://schemas.microsoft.com/office/drawing/2014/main" id="{AB454EB1-BC12-286C-B61C-38DCE58CA8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8357" y="2399271"/>
                <a:ext cx="1281113" cy="523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800" i="0" dirty="0">
                    <a:solidFill>
                      <a:srgbClr val="FFCC66"/>
                    </a:solidFill>
                  </a:rPr>
                  <a:t>log n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8988FD07-1DA1-1A78-023C-9C064A6141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2987" y="1536383"/>
              <a:ext cx="4876800" cy="2479675"/>
              <a:chOff x="2362200" y="990600"/>
              <a:chExt cx="4876800" cy="2479675"/>
            </a:xfrm>
          </p:grpSpPr>
          <p:sp>
            <p:nvSpPr>
              <p:cNvPr id="57" name="Line 8">
                <a:extLst>
                  <a:ext uri="{FF2B5EF4-FFF2-40B4-BE49-F238E27FC236}">
                    <a16:creationId xmlns:a16="http://schemas.microsoft.com/office/drawing/2014/main" id="{70FF0548-938B-6219-9F0F-2FD543939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2200" y="1341438"/>
                <a:ext cx="4800600" cy="2128837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10">
                <a:extLst>
                  <a:ext uri="{FF2B5EF4-FFF2-40B4-BE49-F238E27FC236}">
                    <a16:creationId xmlns:a16="http://schemas.microsoft.com/office/drawing/2014/main" id="{22DA5B30-B5D2-0025-01D6-D47929E275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5466" y="990600"/>
                <a:ext cx="73353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800" i="0">
                    <a:solidFill>
                      <a:srgbClr val="00B0F0"/>
                    </a:solidFill>
                  </a:rPr>
                  <a:t>n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D12ADAC-4A02-D607-78B3-38536E9E0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6050" y="1079183"/>
              <a:ext cx="4495800" cy="2738438"/>
              <a:chOff x="2735263" y="533400"/>
              <a:chExt cx="4495800" cy="2738438"/>
            </a:xfrm>
          </p:grpSpPr>
          <p:sp>
            <p:nvSpPr>
              <p:cNvPr id="55" name="Freeform 9">
                <a:extLst>
                  <a:ext uri="{FF2B5EF4-FFF2-40B4-BE49-F238E27FC236}">
                    <a16:creationId xmlns:a16="http://schemas.microsoft.com/office/drawing/2014/main" id="{E45EF7A4-4751-0DD0-89E9-607F71ED4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263" y="533400"/>
                <a:ext cx="4495800" cy="2738438"/>
              </a:xfrm>
              <a:custGeom>
                <a:avLst/>
                <a:gdLst>
                  <a:gd name="T0" fmla="*/ 0 w 2832"/>
                  <a:gd name="T1" fmla="*/ 2147483647 h 1725"/>
                  <a:gd name="T2" fmla="*/ 1713706250 w 2832"/>
                  <a:gd name="T3" fmla="*/ 2147483647 h 1725"/>
                  <a:gd name="T4" fmla="*/ 2147483647 w 2832"/>
                  <a:gd name="T5" fmla="*/ 2147483647 h 1725"/>
                  <a:gd name="T6" fmla="*/ 2147483647 w 2832"/>
                  <a:gd name="T7" fmla="*/ 2147483647 h 1725"/>
                  <a:gd name="T8" fmla="*/ 2147483647 w 2832"/>
                  <a:gd name="T9" fmla="*/ 2147483647 h 1725"/>
                  <a:gd name="T10" fmla="*/ 2147483647 w 2832"/>
                  <a:gd name="T11" fmla="*/ 2147483647 h 1725"/>
                  <a:gd name="T12" fmla="*/ 2147483647 w 2832"/>
                  <a:gd name="T13" fmla="*/ 1512094026 h 1725"/>
                  <a:gd name="T14" fmla="*/ 2147483647 w 2832"/>
                  <a:gd name="T15" fmla="*/ 0 h 17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32"/>
                  <a:gd name="T25" fmla="*/ 0 h 1725"/>
                  <a:gd name="T26" fmla="*/ 2832 w 2832"/>
                  <a:gd name="T27" fmla="*/ 1725 h 17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32" h="1725">
                    <a:moveTo>
                      <a:pt x="0" y="1725"/>
                    </a:moveTo>
                    <a:lnTo>
                      <a:pt x="680" y="1576"/>
                    </a:lnTo>
                    <a:lnTo>
                      <a:pt x="1032" y="1496"/>
                    </a:lnTo>
                    <a:lnTo>
                      <a:pt x="1320" y="1392"/>
                    </a:lnTo>
                    <a:lnTo>
                      <a:pt x="1624" y="1232"/>
                    </a:lnTo>
                    <a:lnTo>
                      <a:pt x="1944" y="992"/>
                    </a:lnTo>
                    <a:lnTo>
                      <a:pt x="2320" y="60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10">
                <a:extLst>
                  <a:ext uri="{FF2B5EF4-FFF2-40B4-BE49-F238E27FC236}">
                    <a16:creationId xmlns:a16="http://schemas.microsoft.com/office/drawing/2014/main" id="{EE285B26-588B-B3BE-B8A7-5244FAA51B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4600" y="542925"/>
                <a:ext cx="854075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defRPr/>
                </a:pPr>
                <a:r>
                  <a:rPr lang="en-US" altLang="en-US" i="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</a:t>
                </a:r>
                <a:r>
                  <a:rPr lang="en-US" altLang="en-US" i="0" baseline="30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B52A82E-AA07-0714-A204-7F76BE0905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4900" y="1249046"/>
              <a:ext cx="1108075" cy="2741612"/>
              <a:chOff x="2424113" y="703263"/>
              <a:chExt cx="1108315" cy="2741612"/>
            </a:xfrm>
          </p:grpSpPr>
          <p:sp>
            <p:nvSpPr>
              <p:cNvPr id="53" name="Freeform 10">
                <a:extLst>
                  <a:ext uri="{FF2B5EF4-FFF2-40B4-BE49-F238E27FC236}">
                    <a16:creationId xmlns:a16="http://schemas.microsoft.com/office/drawing/2014/main" id="{488D3EE0-53D4-5C1F-2196-334B7EC6A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113" y="777875"/>
                <a:ext cx="1066800" cy="2667000"/>
              </a:xfrm>
              <a:custGeom>
                <a:avLst/>
                <a:gdLst>
                  <a:gd name="T0" fmla="*/ 0 w 672"/>
                  <a:gd name="T1" fmla="*/ 2147483647 h 1680"/>
                  <a:gd name="T2" fmla="*/ 2147483647 w 672"/>
                  <a:gd name="T3" fmla="*/ 2147483647 h 1680"/>
                  <a:gd name="T4" fmla="*/ 2147483647 w 672"/>
                  <a:gd name="T5" fmla="*/ 0 h 16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1680"/>
                  <a:gd name="T11" fmla="*/ 672 w 672"/>
                  <a:gd name="T12" fmla="*/ 1680 h 16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1680">
                    <a:moveTo>
                      <a:pt x="0" y="1680"/>
                    </a:moveTo>
                    <a:cubicBezTo>
                      <a:pt x="69" y="1632"/>
                      <a:pt x="304" y="1672"/>
                      <a:pt x="416" y="1392"/>
                    </a:cubicBezTo>
                    <a:cubicBezTo>
                      <a:pt x="528" y="1112"/>
                      <a:pt x="619" y="290"/>
                      <a:pt x="672" y="0"/>
                    </a:cubicBez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2243420-D351-880B-8371-95B642FCC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000" y="703263"/>
                <a:ext cx="48442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en-US" sz="2800" i="0">
                    <a:solidFill>
                      <a:srgbClr val="FF0000"/>
                    </a:solidFill>
                  </a:rPr>
                  <a:t>2</a:t>
                </a:r>
                <a:r>
                  <a:rPr lang="en-US" altLang="en-US" sz="2800" i="0" baseline="30000">
                    <a:solidFill>
                      <a:srgbClr val="FF0000"/>
                    </a:solidFill>
                  </a:rPr>
                  <a:t>n</a:t>
                </a:r>
              </a:p>
            </p:txBody>
          </p:sp>
        </p:grpSp>
      </p:grpSp>
      <p:sp>
        <p:nvSpPr>
          <p:cNvPr id="2" name="Text Box 5">
            <a:extLst>
              <a:ext uri="{FF2B5EF4-FFF2-40B4-BE49-F238E27FC236}">
                <a16:creationId xmlns:a16="http://schemas.microsoft.com/office/drawing/2014/main" id="{4516DD02-318E-BA40-4536-9FB56218B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8580" y="6309360"/>
            <a:ext cx="2732440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01" tIns="45717" rIns="274301" bIns="45717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0" dirty="0">
                <a:solidFill>
                  <a:schemeClr val="accent2"/>
                </a:solidFill>
              </a:rPr>
              <a:t>Math/EECS 1019</a:t>
            </a:r>
          </a:p>
        </p:txBody>
      </p:sp>
    </p:spTree>
    <p:extLst>
      <p:ext uri="{BB962C8B-B14F-4D97-AF65-F5344CB8AC3E}">
        <p14:creationId xmlns:p14="http://schemas.microsoft.com/office/powerpoint/2010/main" val="1294659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231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Logarithmic: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1EF045-B772-326F-64FC-5DA60078A06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398713"/>
            <a:ext cx="5027613" cy="1100137"/>
            <a:chOff x="2362200" y="2399271"/>
            <a:chExt cx="5027270" cy="1099579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C1030E1-7521-5C6F-FE69-08F8A97CE8E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362200" y="2894013"/>
              <a:ext cx="4656138" cy="604837"/>
            </a:xfrm>
            <a:custGeom>
              <a:avLst/>
              <a:gdLst>
                <a:gd name="T0" fmla="*/ 0 w 2832"/>
                <a:gd name="T1" fmla="*/ 2335898 h 1725"/>
                <a:gd name="T2" fmla="*/ 2040854996 w 2832"/>
                <a:gd name="T3" fmla="*/ 2090106 h 1725"/>
                <a:gd name="T4" fmla="*/ 2147483647 w 2832"/>
                <a:gd name="T5" fmla="*/ 1967035 h 1725"/>
                <a:gd name="T6" fmla="*/ 2147483647 w 2832"/>
                <a:gd name="T7" fmla="*/ 1843964 h 1725"/>
                <a:gd name="T8" fmla="*/ 2147483647 w 2832"/>
                <a:gd name="T9" fmla="*/ 1598172 h 1725"/>
                <a:gd name="T10" fmla="*/ 2147483647 w 2832"/>
                <a:gd name="T11" fmla="*/ 1352380 h 1725"/>
                <a:gd name="T12" fmla="*/ 2147483647 w 2832"/>
                <a:gd name="T13" fmla="*/ 737726 h 1725"/>
                <a:gd name="T14" fmla="*/ 2147483647 w 2832"/>
                <a:gd name="T15" fmla="*/ 0 h 17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32"/>
                <a:gd name="T25" fmla="*/ 0 h 1725"/>
                <a:gd name="T26" fmla="*/ 2832 w 2832"/>
                <a:gd name="T27" fmla="*/ 1725 h 17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32" h="1725">
                  <a:moveTo>
                    <a:pt x="0" y="1725"/>
                  </a:moveTo>
                  <a:lnTo>
                    <a:pt x="680" y="1576"/>
                  </a:lnTo>
                  <a:lnTo>
                    <a:pt x="1032" y="1496"/>
                  </a:lnTo>
                  <a:lnTo>
                    <a:pt x="1320" y="1392"/>
                  </a:lnTo>
                  <a:lnTo>
                    <a:pt x="1624" y="1232"/>
                  </a:lnTo>
                  <a:lnTo>
                    <a:pt x="1944" y="992"/>
                  </a:lnTo>
                  <a:lnTo>
                    <a:pt x="2320" y="600"/>
                  </a:lnTo>
                  <a:lnTo>
                    <a:pt x="2832" y="0"/>
                  </a:lnTo>
                </a:path>
              </a:pathLst>
            </a:custGeom>
            <a:noFill/>
            <a:ln w="38100" cap="flat" cmpd="sng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7E02AB3D-0D62-F8A9-7F0F-D0326E0D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8357" y="2399271"/>
              <a:ext cx="1281113" cy="523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C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log n</a:t>
              </a:r>
            </a:p>
          </p:txBody>
        </p:sp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29F9EC99-E0AA-B1BF-4C27-EDE5FED8EFBE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267200"/>
            <a:ext cx="4343400" cy="3200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log</a:t>
            </a:r>
            <a:r>
              <a:rPr kumimoji="0" lang="en-US" alt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# digits to write 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log</a:t>
            </a:r>
            <a:r>
              <a:rPr kumimoji="0" lang="en-CA" alt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= # bits to write n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= 3.32 log</a:t>
            </a:r>
            <a:r>
              <a:rPr kumimoji="0" lang="en-US" alt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= # times to divide n 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by 2 till you get 1.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log(n</a:t>
            </a:r>
            <a:r>
              <a:rPr kumimoji="0" lang="en-CA" altLang="en-US" sz="24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1000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= 1000 log(n)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0D5A54D-F817-BA55-EBAD-6C0E80CEF278}"/>
              </a:ext>
            </a:extLst>
          </p:cNvPr>
          <p:cNvGrpSpPr/>
          <p:nvPr/>
        </p:nvGrpSpPr>
        <p:grpSpPr>
          <a:xfrm>
            <a:off x="4648200" y="4373255"/>
            <a:ext cx="3352800" cy="2359673"/>
            <a:chOff x="4648200" y="4373255"/>
            <a:chExt cx="3352800" cy="2359673"/>
          </a:xfrm>
        </p:grpSpPr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FB642434-5761-F0E0-5A22-589A08101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5124271"/>
              <a:ext cx="3048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Differ</a:t>
              </a:r>
              <a:r>
                <a:rPr kumimoji="0" lang="en-CA" altLang="en-US" sz="24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only by a multiplicative constant.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5" name="AutoShape 9">
              <a:extLst>
                <a:ext uri="{FF2B5EF4-FFF2-40B4-BE49-F238E27FC236}">
                  <a16:creationId xmlns:a16="http://schemas.microsoft.com/office/drawing/2014/main" id="{C33F2E42-EBDF-B445-9A59-BBE4B0B5B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0" y="4373255"/>
              <a:ext cx="152400" cy="2359673"/>
            </a:xfrm>
            <a:prstGeom prst="rightBrace">
              <a:avLst>
                <a:gd name="adj1" fmla="val 45000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80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231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Logarithmic: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1EF045-B772-326F-64FC-5DA60078A06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398713"/>
            <a:ext cx="5027613" cy="1100137"/>
            <a:chOff x="2362200" y="2399271"/>
            <a:chExt cx="5027270" cy="1099579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C1030E1-7521-5C6F-FE69-08F8A97CE8E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362200" y="2894013"/>
              <a:ext cx="4656138" cy="604837"/>
            </a:xfrm>
            <a:custGeom>
              <a:avLst/>
              <a:gdLst>
                <a:gd name="T0" fmla="*/ 0 w 2832"/>
                <a:gd name="T1" fmla="*/ 2335898 h 1725"/>
                <a:gd name="T2" fmla="*/ 2040854996 w 2832"/>
                <a:gd name="T3" fmla="*/ 2090106 h 1725"/>
                <a:gd name="T4" fmla="*/ 2147483647 w 2832"/>
                <a:gd name="T5" fmla="*/ 1967035 h 1725"/>
                <a:gd name="T6" fmla="*/ 2147483647 w 2832"/>
                <a:gd name="T7" fmla="*/ 1843964 h 1725"/>
                <a:gd name="T8" fmla="*/ 2147483647 w 2832"/>
                <a:gd name="T9" fmla="*/ 1598172 h 1725"/>
                <a:gd name="T10" fmla="*/ 2147483647 w 2832"/>
                <a:gd name="T11" fmla="*/ 1352380 h 1725"/>
                <a:gd name="T12" fmla="*/ 2147483647 w 2832"/>
                <a:gd name="T13" fmla="*/ 737726 h 1725"/>
                <a:gd name="T14" fmla="*/ 2147483647 w 2832"/>
                <a:gd name="T15" fmla="*/ 0 h 17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32"/>
                <a:gd name="T25" fmla="*/ 0 h 1725"/>
                <a:gd name="T26" fmla="*/ 2832 w 2832"/>
                <a:gd name="T27" fmla="*/ 1725 h 17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32" h="1725">
                  <a:moveTo>
                    <a:pt x="0" y="1725"/>
                  </a:moveTo>
                  <a:lnTo>
                    <a:pt x="680" y="1576"/>
                  </a:lnTo>
                  <a:lnTo>
                    <a:pt x="1032" y="1496"/>
                  </a:lnTo>
                  <a:lnTo>
                    <a:pt x="1320" y="1392"/>
                  </a:lnTo>
                  <a:lnTo>
                    <a:pt x="1624" y="1232"/>
                  </a:lnTo>
                  <a:lnTo>
                    <a:pt x="1944" y="992"/>
                  </a:lnTo>
                  <a:lnTo>
                    <a:pt x="2320" y="600"/>
                  </a:lnTo>
                  <a:lnTo>
                    <a:pt x="2832" y="0"/>
                  </a:lnTo>
                </a:path>
              </a:pathLst>
            </a:custGeom>
            <a:noFill/>
            <a:ln w="38100" cap="flat" cmpd="sng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7E02AB3D-0D62-F8A9-7F0F-D0326E0D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8357" y="2399271"/>
              <a:ext cx="1281113" cy="523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C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log n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22F1E8C-53FE-BBE3-80F4-C198A85C8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28" y="4082761"/>
            <a:ext cx="2120132" cy="904863"/>
          </a:xfrm>
          <a:prstGeom prst="rect">
            <a:avLst/>
          </a:prstGeom>
          <a:noFill/>
          <a:ln w="57150" cap="sq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Let n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60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f(n)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  <a:sym typeface="Symbol"/>
              </a:rPr>
              <a:t>= log 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D4B5D7-1EA0-9531-228E-7185CF14F62F}"/>
              </a:ext>
            </a:extLst>
          </p:cNvPr>
          <p:cNvSpPr/>
          <p:nvPr/>
        </p:nvSpPr>
        <p:spPr>
          <a:xfrm>
            <a:off x="2237508" y="4089688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18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size of universe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2764C8-6F2C-F53B-B90D-C41EAEB0827C}"/>
              </a:ext>
            </a:extLst>
          </p:cNvPr>
          <p:cNvSpPr/>
          <p:nvPr/>
        </p:nvSpPr>
        <p:spPr>
          <a:xfrm>
            <a:off x="2237508" y="4514272"/>
            <a:ext cx="742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60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ED1BDB-CCB0-E911-E81E-6D1CBE7F5475}"/>
              </a:ext>
            </a:extLst>
          </p:cNvPr>
          <p:cNvSpPr/>
          <p:nvPr/>
        </p:nvSpPr>
        <p:spPr>
          <a:xfrm>
            <a:off x="579628" y="5086061"/>
            <a:ext cx="193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arely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grows!</a:t>
            </a:r>
          </a:p>
        </p:txBody>
      </p:sp>
      <p:pic>
        <p:nvPicPr>
          <p:cNvPr id="17" name="Picture 22" descr="http://www.jordandesilets.com/wp-content/uploads/2011/02/fast.gif">
            <a:extLst>
              <a:ext uri="{FF2B5EF4-FFF2-40B4-BE49-F238E27FC236}">
                <a16:creationId xmlns:a16="http://schemas.microsoft.com/office/drawing/2014/main" id="{CA0712BA-C3F7-7A36-AE11-C54EB5A90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27470"/>
            <a:ext cx="220821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231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Logarithmic: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1EF045-B772-326F-64FC-5DA60078A06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398713"/>
            <a:ext cx="5027613" cy="1100137"/>
            <a:chOff x="2362200" y="2399271"/>
            <a:chExt cx="5027270" cy="1099579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C1030E1-7521-5C6F-FE69-08F8A97CE8E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362200" y="2894013"/>
              <a:ext cx="4656138" cy="604837"/>
            </a:xfrm>
            <a:custGeom>
              <a:avLst/>
              <a:gdLst>
                <a:gd name="T0" fmla="*/ 0 w 2832"/>
                <a:gd name="T1" fmla="*/ 2335898 h 1725"/>
                <a:gd name="T2" fmla="*/ 2040854996 w 2832"/>
                <a:gd name="T3" fmla="*/ 2090106 h 1725"/>
                <a:gd name="T4" fmla="*/ 2147483647 w 2832"/>
                <a:gd name="T5" fmla="*/ 1967035 h 1725"/>
                <a:gd name="T6" fmla="*/ 2147483647 w 2832"/>
                <a:gd name="T7" fmla="*/ 1843964 h 1725"/>
                <a:gd name="T8" fmla="*/ 2147483647 w 2832"/>
                <a:gd name="T9" fmla="*/ 1598172 h 1725"/>
                <a:gd name="T10" fmla="*/ 2147483647 w 2832"/>
                <a:gd name="T11" fmla="*/ 1352380 h 1725"/>
                <a:gd name="T12" fmla="*/ 2147483647 w 2832"/>
                <a:gd name="T13" fmla="*/ 737726 h 1725"/>
                <a:gd name="T14" fmla="*/ 2147483647 w 2832"/>
                <a:gd name="T15" fmla="*/ 0 h 17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32"/>
                <a:gd name="T25" fmla="*/ 0 h 1725"/>
                <a:gd name="T26" fmla="*/ 2832 w 2832"/>
                <a:gd name="T27" fmla="*/ 1725 h 17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32" h="1725">
                  <a:moveTo>
                    <a:pt x="0" y="1725"/>
                  </a:moveTo>
                  <a:lnTo>
                    <a:pt x="680" y="1576"/>
                  </a:lnTo>
                  <a:lnTo>
                    <a:pt x="1032" y="1496"/>
                  </a:lnTo>
                  <a:lnTo>
                    <a:pt x="1320" y="1392"/>
                  </a:lnTo>
                  <a:lnTo>
                    <a:pt x="1624" y="1232"/>
                  </a:lnTo>
                  <a:lnTo>
                    <a:pt x="1944" y="992"/>
                  </a:lnTo>
                  <a:lnTo>
                    <a:pt x="2320" y="600"/>
                  </a:lnTo>
                  <a:lnTo>
                    <a:pt x="2832" y="0"/>
                  </a:lnTo>
                </a:path>
              </a:pathLst>
            </a:custGeom>
            <a:noFill/>
            <a:ln w="38100" cap="flat" cmpd="sng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7E02AB3D-0D62-F8A9-7F0F-D0326E0D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8357" y="2399271"/>
              <a:ext cx="1281113" cy="523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C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log n</a:t>
              </a:r>
            </a:p>
          </p:txBody>
        </p:sp>
      </p:grpSp>
      <p:sp>
        <p:nvSpPr>
          <p:cNvPr id="14" name="AutoShape 8">
            <a:extLst>
              <a:ext uri="{FF2B5EF4-FFF2-40B4-BE49-F238E27FC236}">
                <a16:creationId xmlns:a16="http://schemas.microsoft.com/office/drawing/2014/main" id="{3795FC84-F10E-ADDF-1C07-0667BC50F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548" y="4537693"/>
            <a:ext cx="4999252" cy="1241940"/>
          </a:xfrm>
          <a:prstGeom prst="wedgeRectCallout">
            <a:avLst>
              <a:gd name="adj1" fmla="val -44528"/>
              <a:gd name="adj2" fmla="val 55044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Note: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log(n) </a:t>
            </a:r>
            <a:r>
              <a:rPr lang="en-US" sz="2400" dirty="0">
                <a:solidFill>
                  <a:srgbClr val="FFC000"/>
                </a:solidFill>
              </a:rPr>
              <a:t>≪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.01</a:t>
            </a:r>
            <a:r>
              <a:rPr lang="en-US" sz="2400" dirty="0">
                <a:solidFill>
                  <a:srgbClr val="FFC000"/>
                </a:solidFill>
              </a:rPr>
              <a:t> ≪</a:t>
            </a:r>
            <a:r>
              <a:rPr lang="en-US" altLang="en-US" sz="2400" dirty="0">
                <a:solidFill>
                  <a:srgbClr val="FFC000"/>
                </a:solidFill>
              </a:rPr>
              <a:t> 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½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n = 100000000000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log</a:t>
            </a:r>
            <a:r>
              <a:rPr lang="en-US" altLang="en-US" sz="2400" baseline="-25000" dirty="0">
                <a:solidFill>
                  <a:srgbClr val="FFC000"/>
                </a:solidFill>
              </a:rPr>
              <a:t>10</a:t>
            </a:r>
            <a:r>
              <a:rPr lang="en-US" altLang="en-US" sz="2400" dirty="0">
                <a:solidFill>
                  <a:srgbClr val="FFC000"/>
                </a:solidFill>
              </a:rPr>
              <a:t>(n) = 10,   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½</a:t>
            </a:r>
            <a:r>
              <a:rPr lang="en-US" altLang="en-US" sz="2400" dirty="0">
                <a:solidFill>
                  <a:srgbClr val="FFC000"/>
                </a:solidFill>
              </a:rPr>
              <a:t> = 100000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44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515" name="Group 8"/>
          <p:cNvGrpSpPr>
            <a:grpSpLocks/>
          </p:cNvGrpSpPr>
          <p:nvPr/>
        </p:nvGrpSpPr>
        <p:grpSpPr bwMode="auto">
          <a:xfrm>
            <a:off x="368300" y="919163"/>
            <a:ext cx="1698625" cy="477837"/>
            <a:chOff x="0" y="1133"/>
            <a:chExt cx="516" cy="173"/>
          </a:xfrm>
        </p:grpSpPr>
        <p:sp>
          <p:nvSpPr>
            <p:cNvPr id="192675" name="Rectangle 9"/>
            <p:cNvSpPr>
              <a:spLocks noChangeArrowheads="1"/>
            </p:cNvSpPr>
            <p:nvPr/>
          </p:nvSpPr>
          <p:spPr bwMode="auto">
            <a:xfrm>
              <a:off x="0" y="1133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2676" name="Rectangle 10"/>
            <p:cNvSpPr>
              <a:spLocks noChangeArrowheads="1"/>
            </p:cNvSpPr>
            <p:nvPr/>
          </p:nvSpPr>
          <p:spPr bwMode="auto">
            <a:xfrm>
              <a:off x="0" y="1133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2516" name="Rectangle 13"/>
          <p:cNvSpPr>
            <a:spLocks noChangeArrowheads="1"/>
          </p:cNvSpPr>
          <p:nvPr/>
        </p:nvSpPr>
        <p:spPr bwMode="auto">
          <a:xfrm>
            <a:off x="2066925" y="919163"/>
            <a:ext cx="4843463" cy="479425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92517" name="Group 17"/>
          <p:cNvGrpSpPr>
            <a:grpSpLocks/>
          </p:cNvGrpSpPr>
          <p:nvPr/>
        </p:nvGrpSpPr>
        <p:grpSpPr bwMode="auto">
          <a:xfrm>
            <a:off x="368300" y="1397000"/>
            <a:ext cx="1698625" cy="477838"/>
            <a:chOff x="0" y="1306"/>
            <a:chExt cx="516" cy="173"/>
          </a:xfrm>
        </p:grpSpPr>
        <p:sp>
          <p:nvSpPr>
            <p:cNvPr id="192673" name="Rectangle 18"/>
            <p:cNvSpPr>
              <a:spLocks noChangeArrowheads="1"/>
            </p:cNvSpPr>
            <p:nvPr/>
          </p:nvSpPr>
          <p:spPr bwMode="auto">
            <a:xfrm>
              <a:off x="0" y="1306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5</a:t>
              </a:r>
              <a:endPara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2674" name="Rectangle 19"/>
            <p:cNvSpPr>
              <a:spLocks noChangeArrowheads="1"/>
            </p:cNvSpPr>
            <p:nvPr/>
          </p:nvSpPr>
          <p:spPr bwMode="auto">
            <a:xfrm>
              <a:off x="0" y="1306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18" name="Group 20"/>
          <p:cNvGrpSpPr>
            <a:grpSpLocks/>
          </p:cNvGrpSpPr>
          <p:nvPr/>
        </p:nvGrpSpPr>
        <p:grpSpPr bwMode="auto">
          <a:xfrm>
            <a:off x="2066925" y="1397000"/>
            <a:ext cx="1092200" cy="477838"/>
            <a:chOff x="516" y="1306"/>
            <a:chExt cx="332" cy="173"/>
          </a:xfrm>
        </p:grpSpPr>
        <p:sp>
          <p:nvSpPr>
            <p:cNvPr id="192671" name="Rectangle 21"/>
            <p:cNvSpPr>
              <a:spLocks noChangeArrowheads="1"/>
            </p:cNvSpPr>
            <p:nvPr/>
          </p:nvSpPr>
          <p:spPr bwMode="auto">
            <a:xfrm>
              <a:off x="516" y="1306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92672" name="Rectangle 22"/>
            <p:cNvSpPr>
              <a:spLocks noChangeArrowheads="1"/>
            </p:cNvSpPr>
            <p:nvPr/>
          </p:nvSpPr>
          <p:spPr bwMode="auto">
            <a:xfrm>
              <a:off x="516" y="1306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19" name="Group 23"/>
          <p:cNvGrpSpPr>
            <a:grpSpLocks/>
          </p:cNvGrpSpPr>
          <p:nvPr/>
        </p:nvGrpSpPr>
        <p:grpSpPr bwMode="auto">
          <a:xfrm>
            <a:off x="3159125" y="1397000"/>
            <a:ext cx="1250950" cy="477838"/>
            <a:chOff x="848" y="1306"/>
            <a:chExt cx="380" cy="173"/>
          </a:xfrm>
        </p:grpSpPr>
        <p:sp>
          <p:nvSpPr>
            <p:cNvPr id="192669" name="Rectangle 24"/>
            <p:cNvSpPr>
              <a:spLocks noChangeArrowheads="1"/>
            </p:cNvSpPr>
            <p:nvPr/>
          </p:nvSpPr>
          <p:spPr bwMode="auto">
            <a:xfrm>
              <a:off x="848" y="1306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92670" name="Rectangle 25"/>
            <p:cNvSpPr>
              <a:spLocks noChangeArrowheads="1"/>
            </p:cNvSpPr>
            <p:nvPr/>
          </p:nvSpPr>
          <p:spPr bwMode="auto">
            <a:xfrm>
              <a:off x="848" y="1306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0" name="Group 26"/>
          <p:cNvGrpSpPr>
            <a:grpSpLocks/>
          </p:cNvGrpSpPr>
          <p:nvPr/>
        </p:nvGrpSpPr>
        <p:grpSpPr bwMode="auto">
          <a:xfrm>
            <a:off x="4410075" y="1397000"/>
            <a:ext cx="1092200" cy="477838"/>
            <a:chOff x="1228" y="1306"/>
            <a:chExt cx="332" cy="173"/>
          </a:xfrm>
        </p:grpSpPr>
        <p:sp>
          <p:nvSpPr>
            <p:cNvPr id="192667" name="Rectangle 27"/>
            <p:cNvSpPr>
              <a:spLocks noChangeArrowheads="1"/>
            </p:cNvSpPr>
            <p:nvPr/>
          </p:nvSpPr>
          <p:spPr bwMode="auto">
            <a:xfrm>
              <a:off x="1228" y="1306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92668" name="Rectangle 28"/>
            <p:cNvSpPr>
              <a:spLocks noChangeArrowheads="1"/>
            </p:cNvSpPr>
            <p:nvPr/>
          </p:nvSpPr>
          <p:spPr bwMode="auto">
            <a:xfrm>
              <a:off x="1228" y="1306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1" name="Group 29"/>
          <p:cNvGrpSpPr>
            <a:grpSpLocks/>
          </p:cNvGrpSpPr>
          <p:nvPr/>
        </p:nvGrpSpPr>
        <p:grpSpPr bwMode="auto">
          <a:xfrm>
            <a:off x="5502275" y="1397000"/>
            <a:ext cx="1408113" cy="477838"/>
            <a:chOff x="1560" y="1306"/>
            <a:chExt cx="428" cy="173"/>
          </a:xfrm>
        </p:grpSpPr>
        <p:sp>
          <p:nvSpPr>
            <p:cNvPr id="192665" name="Rectangle 30"/>
            <p:cNvSpPr>
              <a:spLocks noChangeArrowheads="1"/>
            </p:cNvSpPr>
            <p:nvPr/>
          </p:nvSpPr>
          <p:spPr bwMode="auto">
            <a:xfrm>
              <a:off x="1560" y="1306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92666" name="Rectangle 31"/>
            <p:cNvSpPr>
              <a:spLocks noChangeArrowheads="1"/>
            </p:cNvSpPr>
            <p:nvPr/>
          </p:nvSpPr>
          <p:spPr bwMode="auto">
            <a:xfrm>
              <a:off x="1560" y="1306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2522" name="Rectangle 34"/>
          <p:cNvSpPr>
            <a:spLocks noChangeArrowheads="1"/>
          </p:cNvSpPr>
          <p:nvPr/>
        </p:nvSpPr>
        <p:spPr bwMode="auto">
          <a:xfrm>
            <a:off x="6919913" y="1397000"/>
            <a:ext cx="1922462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92523" name="Group 35"/>
          <p:cNvGrpSpPr>
            <a:grpSpLocks/>
          </p:cNvGrpSpPr>
          <p:nvPr/>
        </p:nvGrpSpPr>
        <p:grpSpPr bwMode="auto">
          <a:xfrm>
            <a:off x="368300" y="1874838"/>
            <a:ext cx="1698625" cy="690562"/>
            <a:chOff x="0" y="1479"/>
            <a:chExt cx="516" cy="250"/>
          </a:xfrm>
        </p:grpSpPr>
        <p:sp>
          <p:nvSpPr>
            <p:cNvPr id="192663" name="Rectangle 36"/>
            <p:cNvSpPr>
              <a:spLocks noChangeArrowheads="1"/>
            </p:cNvSpPr>
            <p:nvPr/>
          </p:nvSpPr>
          <p:spPr bwMode="auto">
            <a:xfrm>
              <a:off x="0" y="1479"/>
              <a:ext cx="516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log </a:t>
              </a:r>
              <a:r>
                <a:rPr kumimoji="0" lang="en-CA" altLang="en-US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  <a:r>
                <a:rPr kumimoji="0" lang="en-CA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 </a:t>
              </a:r>
            </a:p>
          </p:txBody>
        </p:sp>
        <p:sp>
          <p:nvSpPr>
            <p:cNvPr id="192664" name="Rectangle 37"/>
            <p:cNvSpPr>
              <a:spLocks noChangeArrowheads="1"/>
            </p:cNvSpPr>
            <p:nvPr/>
          </p:nvSpPr>
          <p:spPr bwMode="auto">
            <a:xfrm>
              <a:off x="0" y="1479"/>
              <a:ext cx="516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4" name="Group 38"/>
          <p:cNvGrpSpPr>
            <a:grpSpLocks/>
          </p:cNvGrpSpPr>
          <p:nvPr/>
        </p:nvGrpSpPr>
        <p:grpSpPr bwMode="auto">
          <a:xfrm>
            <a:off x="2066925" y="1874838"/>
            <a:ext cx="1092200" cy="690562"/>
            <a:chOff x="516" y="1479"/>
            <a:chExt cx="332" cy="250"/>
          </a:xfrm>
        </p:grpSpPr>
        <p:sp>
          <p:nvSpPr>
            <p:cNvPr id="192661" name="Rectangle 39"/>
            <p:cNvSpPr>
              <a:spLocks noChangeArrowheads="1"/>
            </p:cNvSpPr>
            <p:nvPr/>
          </p:nvSpPr>
          <p:spPr bwMode="auto">
            <a:xfrm>
              <a:off x="516" y="1479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92662" name="Rectangle 40"/>
            <p:cNvSpPr>
              <a:spLocks noChangeArrowheads="1"/>
            </p:cNvSpPr>
            <p:nvPr/>
          </p:nvSpPr>
          <p:spPr bwMode="auto">
            <a:xfrm>
              <a:off x="516" y="1479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5" name="Group 41"/>
          <p:cNvGrpSpPr>
            <a:grpSpLocks/>
          </p:cNvGrpSpPr>
          <p:nvPr/>
        </p:nvGrpSpPr>
        <p:grpSpPr bwMode="auto">
          <a:xfrm>
            <a:off x="3159125" y="1874838"/>
            <a:ext cx="1250950" cy="690562"/>
            <a:chOff x="848" y="1479"/>
            <a:chExt cx="380" cy="250"/>
          </a:xfrm>
        </p:grpSpPr>
        <p:sp>
          <p:nvSpPr>
            <p:cNvPr id="192659" name="Rectangle 42"/>
            <p:cNvSpPr>
              <a:spLocks noChangeArrowheads="1"/>
            </p:cNvSpPr>
            <p:nvPr/>
          </p:nvSpPr>
          <p:spPr bwMode="auto">
            <a:xfrm>
              <a:off x="848" y="1479"/>
              <a:ext cx="380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92660" name="Rectangle 43"/>
            <p:cNvSpPr>
              <a:spLocks noChangeArrowheads="1"/>
            </p:cNvSpPr>
            <p:nvPr/>
          </p:nvSpPr>
          <p:spPr bwMode="auto">
            <a:xfrm>
              <a:off x="848" y="1479"/>
              <a:ext cx="380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6" name="Group 44"/>
          <p:cNvGrpSpPr>
            <a:grpSpLocks/>
          </p:cNvGrpSpPr>
          <p:nvPr/>
        </p:nvGrpSpPr>
        <p:grpSpPr bwMode="auto">
          <a:xfrm>
            <a:off x="4410075" y="1874838"/>
            <a:ext cx="1092200" cy="690562"/>
            <a:chOff x="1228" y="1479"/>
            <a:chExt cx="332" cy="250"/>
          </a:xfrm>
        </p:grpSpPr>
        <p:sp>
          <p:nvSpPr>
            <p:cNvPr id="192657" name="Rectangle 45"/>
            <p:cNvSpPr>
              <a:spLocks noChangeArrowheads="1"/>
            </p:cNvSpPr>
            <p:nvPr/>
          </p:nvSpPr>
          <p:spPr bwMode="auto">
            <a:xfrm>
              <a:off x="1228" y="1479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92658" name="Rectangle 46"/>
            <p:cNvSpPr>
              <a:spLocks noChangeArrowheads="1"/>
            </p:cNvSpPr>
            <p:nvPr/>
          </p:nvSpPr>
          <p:spPr bwMode="auto">
            <a:xfrm>
              <a:off x="1228" y="1479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7" name="Group 47"/>
          <p:cNvGrpSpPr>
            <a:grpSpLocks/>
          </p:cNvGrpSpPr>
          <p:nvPr/>
        </p:nvGrpSpPr>
        <p:grpSpPr bwMode="auto">
          <a:xfrm>
            <a:off x="5502275" y="1874838"/>
            <a:ext cx="1408113" cy="690562"/>
            <a:chOff x="1560" y="1479"/>
            <a:chExt cx="428" cy="250"/>
          </a:xfrm>
        </p:grpSpPr>
        <p:sp>
          <p:nvSpPr>
            <p:cNvPr id="192655" name="Rectangle 48"/>
            <p:cNvSpPr>
              <a:spLocks noChangeArrowheads="1"/>
            </p:cNvSpPr>
            <p:nvPr/>
          </p:nvSpPr>
          <p:spPr bwMode="auto">
            <a:xfrm>
              <a:off x="1560" y="1479"/>
              <a:ext cx="428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13</a:t>
              </a:r>
            </a:p>
          </p:txBody>
        </p:sp>
        <p:sp>
          <p:nvSpPr>
            <p:cNvPr id="192656" name="Rectangle 49"/>
            <p:cNvSpPr>
              <a:spLocks noChangeArrowheads="1"/>
            </p:cNvSpPr>
            <p:nvPr/>
          </p:nvSpPr>
          <p:spPr bwMode="auto">
            <a:xfrm>
              <a:off x="1560" y="1479"/>
              <a:ext cx="428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8" name="Group 50"/>
          <p:cNvGrpSpPr>
            <a:grpSpLocks/>
          </p:cNvGrpSpPr>
          <p:nvPr/>
        </p:nvGrpSpPr>
        <p:grpSpPr bwMode="auto">
          <a:xfrm>
            <a:off x="6910388" y="1874838"/>
            <a:ext cx="1922462" cy="690562"/>
            <a:chOff x="1988" y="1479"/>
            <a:chExt cx="584" cy="250"/>
          </a:xfrm>
        </p:grpSpPr>
        <p:sp>
          <p:nvSpPr>
            <p:cNvPr id="192653" name="Rectangle 51"/>
            <p:cNvSpPr>
              <a:spLocks noChangeArrowheads="1"/>
            </p:cNvSpPr>
            <p:nvPr/>
          </p:nvSpPr>
          <p:spPr bwMode="auto">
            <a:xfrm>
              <a:off x="1988" y="1479"/>
              <a:ext cx="584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amoeba</a:t>
              </a:r>
            </a:p>
          </p:txBody>
        </p:sp>
        <p:sp>
          <p:nvSpPr>
            <p:cNvPr id="192654" name="Rectangle 52"/>
            <p:cNvSpPr>
              <a:spLocks noChangeArrowheads="1"/>
            </p:cNvSpPr>
            <p:nvPr/>
          </p:nvSpPr>
          <p:spPr bwMode="auto">
            <a:xfrm>
              <a:off x="1988" y="1479"/>
              <a:ext cx="584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29" name="Group 53"/>
          <p:cNvGrpSpPr>
            <a:grpSpLocks/>
          </p:cNvGrpSpPr>
          <p:nvPr/>
        </p:nvGrpSpPr>
        <p:grpSpPr bwMode="auto">
          <a:xfrm>
            <a:off x="368300" y="2565400"/>
            <a:ext cx="1698625" cy="771525"/>
            <a:chOff x="0" y="1729"/>
            <a:chExt cx="516" cy="279"/>
          </a:xfrm>
        </p:grpSpPr>
        <p:sp>
          <p:nvSpPr>
            <p:cNvPr id="192651" name="Rectangle 54"/>
            <p:cNvSpPr>
              <a:spLocks noChangeArrowheads="1"/>
            </p:cNvSpPr>
            <p:nvPr/>
          </p:nvSpPr>
          <p:spPr bwMode="auto">
            <a:xfrm>
              <a:off x="0" y="1729"/>
              <a:ext cx="516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1/2</a:t>
              </a:r>
              <a:endParaRPr kumimoji="0" lang="en-CA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2652" name="Rectangle 55"/>
            <p:cNvSpPr>
              <a:spLocks noChangeArrowheads="1"/>
            </p:cNvSpPr>
            <p:nvPr/>
          </p:nvSpPr>
          <p:spPr bwMode="auto">
            <a:xfrm>
              <a:off x="0" y="1729"/>
              <a:ext cx="516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0" name="Group 56"/>
          <p:cNvGrpSpPr>
            <a:grpSpLocks/>
          </p:cNvGrpSpPr>
          <p:nvPr/>
        </p:nvGrpSpPr>
        <p:grpSpPr bwMode="auto">
          <a:xfrm>
            <a:off x="2066925" y="2565400"/>
            <a:ext cx="1092200" cy="771525"/>
            <a:chOff x="516" y="1729"/>
            <a:chExt cx="332" cy="279"/>
          </a:xfrm>
        </p:grpSpPr>
        <p:sp>
          <p:nvSpPr>
            <p:cNvPr id="192649" name="Rectangle 57"/>
            <p:cNvSpPr>
              <a:spLocks noChangeArrowheads="1"/>
            </p:cNvSpPr>
            <p:nvPr/>
          </p:nvSpPr>
          <p:spPr bwMode="auto">
            <a:xfrm>
              <a:off x="516" y="1729"/>
              <a:ext cx="332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92650" name="Rectangle 58"/>
            <p:cNvSpPr>
              <a:spLocks noChangeArrowheads="1"/>
            </p:cNvSpPr>
            <p:nvPr/>
          </p:nvSpPr>
          <p:spPr bwMode="auto">
            <a:xfrm>
              <a:off x="516" y="1729"/>
              <a:ext cx="332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1" name="Group 59"/>
          <p:cNvGrpSpPr>
            <a:grpSpLocks/>
          </p:cNvGrpSpPr>
          <p:nvPr/>
        </p:nvGrpSpPr>
        <p:grpSpPr bwMode="auto">
          <a:xfrm>
            <a:off x="3159125" y="2565400"/>
            <a:ext cx="1250950" cy="771525"/>
            <a:chOff x="848" y="1729"/>
            <a:chExt cx="380" cy="279"/>
          </a:xfrm>
        </p:grpSpPr>
        <p:sp>
          <p:nvSpPr>
            <p:cNvPr id="192647" name="Rectangle 60"/>
            <p:cNvSpPr>
              <a:spLocks noChangeArrowheads="1"/>
            </p:cNvSpPr>
            <p:nvPr/>
          </p:nvSpPr>
          <p:spPr bwMode="auto">
            <a:xfrm>
              <a:off x="848" y="1729"/>
              <a:ext cx="380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92648" name="Rectangle 61"/>
            <p:cNvSpPr>
              <a:spLocks noChangeArrowheads="1"/>
            </p:cNvSpPr>
            <p:nvPr/>
          </p:nvSpPr>
          <p:spPr bwMode="auto">
            <a:xfrm>
              <a:off x="848" y="1729"/>
              <a:ext cx="380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2" name="Group 62"/>
          <p:cNvGrpSpPr>
            <a:grpSpLocks/>
          </p:cNvGrpSpPr>
          <p:nvPr/>
        </p:nvGrpSpPr>
        <p:grpSpPr bwMode="auto">
          <a:xfrm>
            <a:off x="4410075" y="2565400"/>
            <a:ext cx="1092200" cy="771525"/>
            <a:chOff x="1228" y="1729"/>
            <a:chExt cx="332" cy="279"/>
          </a:xfrm>
        </p:grpSpPr>
        <p:sp>
          <p:nvSpPr>
            <p:cNvPr id="192645" name="Rectangle 63"/>
            <p:cNvSpPr>
              <a:spLocks noChangeArrowheads="1"/>
            </p:cNvSpPr>
            <p:nvPr/>
          </p:nvSpPr>
          <p:spPr bwMode="auto">
            <a:xfrm>
              <a:off x="1228" y="1729"/>
              <a:ext cx="332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31</a:t>
              </a:r>
            </a:p>
          </p:txBody>
        </p:sp>
        <p:sp>
          <p:nvSpPr>
            <p:cNvPr id="192646" name="Rectangle 64"/>
            <p:cNvSpPr>
              <a:spLocks noChangeArrowheads="1"/>
            </p:cNvSpPr>
            <p:nvPr/>
          </p:nvSpPr>
          <p:spPr bwMode="auto">
            <a:xfrm>
              <a:off x="1228" y="1729"/>
              <a:ext cx="332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3" name="Group 65"/>
          <p:cNvGrpSpPr>
            <a:grpSpLocks/>
          </p:cNvGrpSpPr>
          <p:nvPr/>
        </p:nvGrpSpPr>
        <p:grpSpPr bwMode="auto">
          <a:xfrm>
            <a:off x="5502275" y="2565400"/>
            <a:ext cx="1408113" cy="771525"/>
            <a:chOff x="1560" y="1729"/>
            <a:chExt cx="428" cy="279"/>
          </a:xfrm>
        </p:grpSpPr>
        <p:sp>
          <p:nvSpPr>
            <p:cNvPr id="192643" name="Rectangle 66"/>
            <p:cNvSpPr>
              <a:spLocks noChangeArrowheads="1"/>
            </p:cNvSpPr>
            <p:nvPr/>
          </p:nvSpPr>
          <p:spPr bwMode="auto">
            <a:xfrm>
              <a:off x="1560" y="1729"/>
              <a:ext cx="428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100</a:t>
              </a:r>
            </a:p>
          </p:txBody>
        </p:sp>
        <p:sp>
          <p:nvSpPr>
            <p:cNvPr id="192644" name="Rectangle 67"/>
            <p:cNvSpPr>
              <a:spLocks noChangeArrowheads="1"/>
            </p:cNvSpPr>
            <p:nvPr/>
          </p:nvSpPr>
          <p:spPr bwMode="auto">
            <a:xfrm>
              <a:off x="1560" y="1729"/>
              <a:ext cx="428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4" name="Group 68"/>
          <p:cNvGrpSpPr>
            <a:grpSpLocks/>
          </p:cNvGrpSpPr>
          <p:nvPr/>
        </p:nvGrpSpPr>
        <p:grpSpPr bwMode="auto">
          <a:xfrm>
            <a:off x="6910388" y="2565400"/>
            <a:ext cx="1922462" cy="771525"/>
            <a:chOff x="1988" y="1729"/>
            <a:chExt cx="584" cy="279"/>
          </a:xfrm>
        </p:grpSpPr>
        <p:sp>
          <p:nvSpPr>
            <p:cNvPr id="192641" name="Rectangle 69"/>
            <p:cNvSpPr>
              <a:spLocks noChangeArrowheads="1"/>
            </p:cNvSpPr>
            <p:nvPr/>
          </p:nvSpPr>
          <p:spPr bwMode="auto">
            <a:xfrm>
              <a:off x="1988" y="1729"/>
              <a:ext cx="584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bird</a:t>
              </a:r>
            </a:p>
          </p:txBody>
        </p:sp>
        <p:sp>
          <p:nvSpPr>
            <p:cNvPr id="192642" name="Rectangle 70"/>
            <p:cNvSpPr>
              <a:spLocks noChangeArrowheads="1"/>
            </p:cNvSpPr>
            <p:nvPr/>
          </p:nvSpPr>
          <p:spPr bwMode="auto">
            <a:xfrm>
              <a:off x="1988" y="1729"/>
              <a:ext cx="584" cy="279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5" name="Group 71"/>
          <p:cNvGrpSpPr>
            <a:grpSpLocks/>
          </p:cNvGrpSpPr>
          <p:nvPr/>
        </p:nvGrpSpPr>
        <p:grpSpPr bwMode="auto">
          <a:xfrm>
            <a:off x="368300" y="3336925"/>
            <a:ext cx="1698625" cy="477838"/>
            <a:chOff x="0" y="2008"/>
            <a:chExt cx="516" cy="173"/>
          </a:xfrm>
        </p:grpSpPr>
        <p:sp>
          <p:nvSpPr>
            <p:cNvPr id="192639" name="Rectangle 72"/>
            <p:cNvSpPr>
              <a:spLocks noChangeArrowheads="1"/>
            </p:cNvSpPr>
            <p:nvPr/>
          </p:nvSpPr>
          <p:spPr bwMode="auto">
            <a:xfrm>
              <a:off x="0" y="2008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endParaRPr>
            </a:p>
          </p:txBody>
        </p:sp>
        <p:sp>
          <p:nvSpPr>
            <p:cNvPr id="192640" name="Rectangle 73"/>
            <p:cNvSpPr>
              <a:spLocks noChangeArrowheads="1"/>
            </p:cNvSpPr>
            <p:nvPr/>
          </p:nvSpPr>
          <p:spPr bwMode="auto">
            <a:xfrm>
              <a:off x="0" y="2008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6" name="Group 74"/>
          <p:cNvGrpSpPr>
            <a:grpSpLocks/>
          </p:cNvGrpSpPr>
          <p:nvPr/>
        </p:nvGrpSpPr>
        <p:grpSpPr bwMode="auto">
          <a:xfrm>
            <a:off x="2066925" y="3336925"/>
            <a:ext cx="1092200" cy="477838"/>
            <a:chOff x="516" y="2008"/>
            <a:chExt cx="332" cy="173"/>
          </a:xfrm>
        </p:grpSpPr>
        <p:sp>
          <p:nvSpPr>
            <p:cNvPr id="192637" name="Rectangle 75"/>
            <p:cNvSpPr>
              <a:spLocks noChangeArrowheads="1"/>
            </p:cNvSpPr>
            <p:nvPr/>
          </p:nvSpPr>
          <p:spPr bwMode="auto">
            <a:xfrm>
              <a:off x="516" y="2008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</a:p>
          </p:txBody>
        </p:sp>
        <p:sp>
          <p:nvSpPr>
            <p:cNvPr id="192638" name="Rectangle 76"/>
            <p:cNvSpPr>
              <a:spLocks noChangeArrowheads="1"/>
            </p:cNvSpPr>
            <p:nvPr/>
          </p:nvSpPr>
          <p:spPr bwMode="auto">
            <a:xfrm>
              <a:off x="516" y="2008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7" name="Group 77"/>
          <p:cNvGrpSpPr>
            <a:grpSpLocks/>
          </p:cNvGrpSpPr>
          <p:nvPr/>
        </p:nvGrpSpPr>
        <p:grpSpPr bwMode="auto">
          <a:xfrm>
            <a:off x="3159125" y="3336925"/>
            <a:ext cx="1250950" cy="477838"/>
            <a:chOff x="848" y="2008"/>
            <a:chExt cx="380" cy="173"/>
          </a:xfrm>
        </p:grpSpPr>
        <p:sp>
          <p:nvSpPr>
            <p:cNvPr id="192635" name="Rectangle 78"/>
            <p:cNvSpPr>
              <a:spLocks noChangeArrowheads="1"/>
            </p:cNvSpPr>
            <p:nvPr/>
          </p:nvSpPr>
          <p:spPr bwMode="auto">
            <a:xfrm>
              <a:off x="848" y="2008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100</a:t>
              </a:r>
            </a:p>
          </p:txBody>
        </p:sp>
        <p:sp>
          <p:nvSpPr>
            <p:cNvPr id="192636" name="Rectangle 79"/>
            <p:cNvSpPr>
              <a:spLocks noChangeArrowheads="1"/>
            </p:cNvSpPr>
            <p:nvPr/>
          </p:nvSpPr>
          <p:spPr bwMode="auto">
            <a:xfrm>
              <a:off x="848" y="2008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8" name="Group 80"/>
          <p:cNvGrpSpPr>
            <a:grpSpLocks/>
          </p:cNvGrpSpPr>
          <p:nvPr/>
        </p:nvGrpSpPr>
        <p:grpSpPr bwMode="auto">
          <a:xfrm>
            <a:off x="4410075" y="3336925"/>
            <a:ext cx="1092200" cy="477838"/>
            <a:chOff x="1228" y="2008"/>
            <a:chExt cx="332" cy="173"/>
          </a:xfrm>
        </p:grpSpPr>
        <p:sp>
          <p:nvSpPr>
            <p:cNvPr id="192633" name="Rectangle 81"/>
            <p:cNvSpPr>
              <a:spLocks noChangeArrowheads="1"/>
            </p:cNvSpPr>
            <p:nvPr/>
          </p:nvSpPr>
          <p:spPr bwMode="auto">
            <a:xfrm>
              <a:off x="1228" y="2008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1,000</a:t>
              </a:r>
            </a:p>
          </p:txBody>
        </p:sp>
        <p:sp>
          <p:nvSpPr>
            <p:cNvPr id="192634" name="Rectangle 82"/>
            <p:cNvSpPr>
              <a:spLocks noChangeArrowheads="1"/>
            </p:cNvSpPr>
            <p:nvPr/>
          </p:nvSpPr>
          <p:spPr bwMode="auto">
            <a:xfrm>
              <a:off x="1228" y="2008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39" name="Group 83"/>
          <p:cNvGrpSpPr>
            <a:grpSpLocks/>
          </p:cNvGrpSpPr>
          <p:nvPr/>
        </p:nvGrpSpPr>
        <p:grpSpPr bwMode="auto">
          <a:xfrm>
            <a:off x="5502275" y="3336925"/>
            <a:ext cx="1408113" cy="477838"/>
            <a:chOff x="1560" y="2008"/>
            <a:chExt cx="428" cy="173"/>
          </a:xfrm>
        </p:grpSpPr>
        <p:sp>
          <p:nvSpPr>
            <p:cNvPr id="192631" name="Rectangle 84"/>
            <p:cNvSpPr>
              <a:spLocks noChangeArrowheads="1"/>
            </p:cNvSpPr>
            <p:nvPr/>
          </p:nvSpPr>
          <p:spPr bwMode="auto">
            <a:xfrm>
              <a:off x="1560" y="2008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10,000</a:t>
              </a:r>
            </a:p>
          </p:txBody>
        </p:sp>
        <p:sp>
          <p:nvSpPr>
            <p:cNvPr id="192632" name="Rectangle 85"/>
            <p:cNvSpPr>
              <a:spLocks noChangeArrowheads="1"/>
            </p:cNvSpPr>
            <p:nvPr/>
          </p:nvSpPr>
          <p:spPr bwMode="auto">
            <a:xfrm>
              <a:off x="1560" y="2008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0" name="Group 86"/>
          <p:cNvGrpSpPr>
            <a:grpSpLocks/>
          </p:cNvGrpSpPr>
          <p:nvPr/>
        </p:nvGrpSpPr>
        <p:grpSpPr bwMode="auto">
          <a:xfrm>
            <a:off x="6910388" y="3336925"/>
            <a:ext cx="1922462" cy="477838"/>
            <a:chOff x="1988" y="2008"/>
            <a:chExt cx="584" cy="173"/>
          </a:xfrm>
        </p:grpSpPr>
        <p:sp>
          <p:nvSpPr>
            <p:cNvPr id="192629" name="Rectangle 87"/>
            <p:cNvSpPr>
              <a:spLocks noChangeArrowheads="1"/>
            </p:cNvSpPr>
            <p:nvPr/>
          </p:nvSpPr>
          <p:spPr bwMode="auto">
            <a:xfrm>
              <a:off x="1988" y="2008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human</a:t>
              </a:r>
            </a:p>
          </p:txBody>
        </p:sp>
        <p:sp>
          <p:nvSpPr>
            <p:cNvPr id="192630" name="Rectangle 88"/>
            <p:cNvSpPr>
              <a:spLocks noChangeArrowheads="1"/>
            </p:cNvSpPr>
            <p:nvPr/>
          </p:nvSpPr>
          <p:spPr bwMode="auto">
            <a:xfrm>
              <a:off x="1988" y="2008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1" name="Group 89"/>
          <p:cNvGrpSpPr>
            <a:grpSpLocks/>
          </p:cNvGrpSpPr>
          <p:nvPr/>
        </p:nvGrpSpPr>
        <p:grpSpPr bwMode="auto">
          <a:xfrm>
            <a:off x="368300" y="3814763"/>
            <a:ext cx="1698625" cy="690562"/>
            <a:chOff x="0" y="2181"/>
            <a:chExt cx="516" cy="250"/>
          </a:xfrm>
        </p:grpSpPr>
        <p:sp>
          <p:nvSpPr>
            <p:cNvPr id="192627" name="Rectangle 90"/>
            <p:cNvSpPr>
              <a:spLocks noChangeArrowheads="1"/>
            </p:cNvSpPr>
            <p:nvPr/>
          </p:nvSpPr>
          <p:spPr bwMode="auto">
            <a:xfrm>
              <a:off x="0" y="2181"/>
              <a:ext cx="516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log </a:t>
              </a:r>
              <a:r>
                <a:rPr kumimoji="0" lang="en-CA" altLang="en-US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192628" name="Rectangle 91"/>
            <p:cNvSpPr>
              <a:spLocks noChangeArrowheads="1"/>
            </p:cNvSpPr>
            <p:nvPr/>
          </p:nvSpPr>
          <p:spPr bwMode="auto">
            <a:xfrm>
              <a:off x="0" y="2181"/>
              <a:ext cx="516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2" name="Group 92"/>
          <p:cNvGrpSpPr>
            <a:grpSpLocks/>
          </p:cNvGrpSpPr>
          <p:nvPr/>
        </p:nvGrpSpPr>
        <p:grpSpPr bwMode="auto">
          <a:xfrm>
            <a:off x="2066925" y="3814763"/>
            <a:ext cx="1092200" cy="690562"/>
            <a:chOff x="516" y="2181"/>
            <a:chExt cx="332" cy="250"/>
          </a:xfrm>
        </p:grpSpPr>
        <p:sp>
          <p:nvSpPr>
            <p:cNvPr id="192625" name="Rectangle 93"/>
            <p:cNvSpPr>
              <a:spLocks noChangeArrowheads="1"/>
            </p:cNvSpPr>
            <p:nvPr/>
          </p:nvSpPr>
          <p:spPr bwMode="auto">
            <a:xfrm>
              <a:off x="516" y="2181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192626" name="Rectangle 94"/>
            <p:cNvSpPr>
              <a:spLocks noChangeArrowheads="1"/>
            </p:cNvSpPr>
            <p:nvPr/>
          </p:nvSpPr>
          <p:spPr bwMode="auto">
            <a:xfrm>
              <a:off x="516" y="2181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3" name="Group 95"/>
          <p:cNvGrpSpPr>
            <a:grpSpLocks/>
          </p:cNvGrpSpPr>
          <p:nvPr/>
        </p:nvGrpSpPr>
        <p:grpSpPr bwMode="auto">
          <a:xfrm>
            <a:off x="3159125" y="3814763"/>
            <a:ext cx="1250950" cy="690562"/>
            <a:chOff x="848" y="2181"/>
            <a:chExt cx="380" cy="250"/>
          </a:xfrm>
        </p:grpSpPr>
        <p:sp>
          <p:nvSpPr>
            <p:cNvPr id="192623" name="Rectangle 96"/>
            <p:cNvSpPr>
              <a:spLocks noChangeArrowheads="1"/>
            </p:cNvSpPr>
            <p:nvPr/>
          </p:nvSpPr>
          <p:spPr bwMode="auto">
            <a:xfrm>
              <a:off x="848" y="2181"/>
              <a:ext cx="380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600</a:t>
              </a:r>
            </a:p>
          </p:txBody>
        </p:sp>
        <p:sp>
          <p:nvSpPr>
            <p:cNvPr id="192624" name="Rectangle 97"/>
            <p:cNvSpPr>
              <a:spLocks noChangeArrowheads="1"/>
            </p:cNvSpPr>
            <p:nvPr/>
          </p:nvSpPr>
          <p:spPr bwMode="auto">
            <a:xfrm>
              <a:off x="848" y="2181"/>
              <a:ext cx="380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4" name="Group 98"/>
          <p:cNvGrpSpPr>
            <a:grpSpLocks/>
          </p:cNvGrpSpPr>
          <p:nvPr/>
        </p:nvGrpSpPr>
        <p:grpSpPr bwMode="auto">
          <a:xfrm>
            <a:off x="4410075" y="3814763"/>
            <a:ext cx="1092200" cy="690562"/>
            <a:chOff x="1228" y="2181"/>
            <a:chExt cx="332" cy="250"/>
          </a:xfrm>
        </p:grpSpPr>
        <p:sp>
          <p:nvSpPr>
            <p:cNvPr id="192621" name="Rectangle 99"/>
            <p:cNvSpPr>
              <a:spLocks noChangeArrowheads="1"/>
            </p:cNvSpPr>
            <p:nvPr/>
          </p:nvSpPr>
          <p:spPr bwMode="auto">
            <a:xfrm>
              <a:off x="1228" y="2181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9,000</a:t>
              </a:r>
            </a:p>
          </p:txBody>
        </p:sp>
        <p:sp>
          <p:nvSpPr>
            <p:cNvPr id="192622" name="Rectangle 100"/>
            <p:cNvSpPr>
              <a:spLocks noChangeArrowheads="1"/>
            </p:cNvSpPr>
            <p:nvPr/>
          </p:nvSpPr>
          <p:spPr bwMode="auto">
            <a:xfrm>
              <a:off x="1228" y="2181"/>
              <a:ext cx="332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5" name="Group 101"/>
          <p:cNvGrpSpPr>
            <a:grpSpLocks/>
          </p:cNvGrpSpPr>
          <p:nvPr/>
        </p:nvGrpSpPr>
        <p:grpSpPr bwMode="auto">
          <a:xfrm>
            <a:off x="5502275" y="3814763"/>
            <a:ext cx="1408113" cy="690562"/>
            <a:chOff x="1560" y="2181"/>
            <a:chExt cx="428" cy="250"/>
          </a:xfrm>
        </p:grpSpPr>
        <p:sp>
          <p:nvSpPr>
            <p:cNvPr id="192619" name="Rectangle 102"/>
            <p:cNvSpPr>
              <a:spLocks noChangeArrowheads="1"/>
            </p:cNvSpPr>
            <p:nvPr/>
          </p:nvSpPr>
          <p:spPr bwMode="auto">
            <a:xfrm>
              <a:off x="1560" y="2181"/>
              <a:ext cx="428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130,000</a:t>
              </a:r>
            </a:p>
          </p:txBody>
        </p:sp>
        <p:sp>
          <p:nvSpPr>
            <p:cNvPr id="192620" name="Rectangle 103"/>
            <p:cNvSpPr>
              <a:spLocks noChangeArrowheads="1"/>
            </p:cNvSpPr>
            <p:nvPr/>
          </p:nvSpPr>
          <p:spPr bwMode="auto">
            <a:xfrm>
              <a:off x="1560" y="2181"/>
              <a:ext cx="428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6" name="Group 104"/>
          <p:cNvGrpSpPr>
            <a:grpSpLocks/>
          </p:cNvGrpSpPr>
          <p:nvPr/>
        </p:nvGrpSpPr>
        <p:grpSpPr bwMode="auto">
          <a:xfrm>
            <a:off x="6910388" y="3814763"/>
            <a:ext cx="1922462" cy="690562"/>
            <a:chOff x="1988" y="2181"/>
            <a:chExt cx="584" cy="250"/>
          </a:xfrm>
        </p:grpSpPr>
        <p:sp>
          <p:nvSpPr>
            <p:cNvPr id="192617" name="Rectangle 105"/>
            <p:cNvSpPr>
              <a:spLocks noChangeArrowheads="1"/>
            </p:cNvSpPr>
            <p:nvPr/>
          </p:nvSpPr>
          <p:spPr bwMode="auto">
            <a:xfrm>
              <a:off x="1988" y="2181"/>
              <a:ext cx="584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my father</a:t>
              </a:r>
            </a:p>
          </p:txBody>
        </p:sp>
        <p:sp>
          <p:nvSpPr>
            <p:cNvPr id="192618" name="Rectangle 106"/>
            <p:cNvSpPr>
              <a:spLocks noChangeArrowheads="1"/>
            </p:cNvSpPr>
            <p:nvPr/>
          </p:nvSpPr>
          <p:spPr bwMode="auto">
            <a:xfrm>
              <a:off x="1988" y="2181"/>
              <a:ext cx="584" cy="250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7" name="Group 107"/>
          <p:cNvGrpSpPr>
            <a:grpSpLocks/>
          </p:cNvGrpSpPr>
          <p:nvPr/>
        </p:nvGrpSpPr>
        <p:grpSpPr bwMode="auto">
          <a:xfrm>
            <a:off x="368300" y="4505325"/>
            <a:ext cx="1698625" cy="477838"/>
            <a:chOff x="0" y="2431"/>
            <a:chExt cx="516" cy="173"/>
          </a:xfrm>
        </p:grpSpPr>
        <p:sp>
          <p:nvSpPr>
            <p:cNvPr id="192615" name="Rectangle 108"/>
            <p:cNvSpPr>
              <a:spLocks noChangeArrowheads="1"/>
            </p:cNvSpPr>
            <p:nvPr/>
          </p:nvSpPr>
          <p:spPr bwMode="auto">
            <a:xfrm>
              <a:off x="0" y="2431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92616" name="Rectangle 109"/>
            <p:cNvSpPr>
              <a:spLocks noChangeArrowheads="1"/>
            </p:cNvSpPr>
            <p:nvPr/>
          </p:nvSpPr>
          <p:spPr bwMode="auto">
            <a:xfrm>
              <a:off x="0" y="2431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8" name="Group 110"/>
          <p:cNvGrpSpPr>
            <a:grpSpLocks/>
          </p:cNvGrpSpPr>
          <p:nvPr/>
        </p:nvGrpSpPr>
        <p:grpSpPr bwMode="auto">
          <a:xfrm>
            <a:off x="2066925" y="4505325"/>
            <a:ext cx="1092200" cy="477838"/>
            <a:chOff x="516" y="2431"/>
            <a:chExt cx="332" cy="173"/>
          </a:xfrm>
        </p:grpSpPr>
        <p:sp>
          <p:nvSpPr>
            <p:cNvPr id="192613" name="Rectangle 111"/>
            <p:cNvSpPr>
              <a:spLocks noChangeArrowheads="1"/>
            </p:cNvSpPr>
            <p:nvPr/>
          </p:nvSpPr>
          <p:spPr bwMode="auto">
            <a:xfrm>
              <a:off x="516" y="2431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100</a:t>
              </a:r>
            </a:p>
          </p:txBody>
        </p:sp>
        <p:sp>
          <p:nvSpPr>
            <p:cNvPr id="192614" name="Rectangle 112"/>
            <p:cNvSpPr>
              <a:spLocks noChangeArrowheads="1"/>
            </p:cNvSpPr>
            <p:nvPr/>
          </p:nvSpPr>
          <p:spPr bwMode="auto">
            <a:xfrm>
              <a:off x="516" y="2431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49" name="Group 113"/>
          <p:cNvGrpSpPr>
            <a:grpSpLocks/>
          </p:cNvGrpSpPr>
          <p:nvPr/>
        </p:nvGrpSpPr>
        <p:grpSpPr bwMode="auto">
          <a:xfrm>
            <a:off x="3159125" y="4505325"/>
            <a:ext cx="1250950" cy="477838"/>
            <a:chOff x="848" y="2431"/>
            <a:chExt cx="380" cy="173"/>
          </a:xfrm>
        </p:grpSpPr>
        <p:sp>
          <p:nvSpPr>
            <p:cNvPr id="192611" name="Rectangle 114"/>
            <p:cNvSpPr>
              <a:spLocks noChangeArrowheads="1"/>
            </p:cNvSpPr>
            <p:nvPr/>
          </p:nvSpPr>
          <p:spPr bwMode="auto">
            <a:xfrm>
              <a:off x="848" y="2431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10,000</a:t>
              </a:r>
            </a:p>
          </p:txBody>
        </p:sp>
        <p:sp>
          <p:nvSpPr>
            <p:cNvPr id="192612" name="Rectangle 115"/>
            <p:cNvSpPr>
              <a:spLocks noChangeArrowheads="1"/>
            </p:cNvSpPr>
            <p:nvPr/>
          </p:nvSpPr>
          <p:spPr bwMode="auto">
            <a:xfrm>
              <a:off x="848" y="2431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0" name="Group 116"/>
          <p:cNvGrpSpPr>
            <a:grpSpLocks/>
          </p:cNvGrpSpPr>
          <p:nvPr/>
        </p:nvGrpSpPr>
        <p:grpSpPr bwMode="auto">
          <a:xfrm>
            <a:off x="4410075" y="4505325"/>
            <a:ext cx="1092200" cy="477838"/>
            <a:chOff x="1228" y="2431"/>
            <a:chExt cx="332" cy="173"/>
          </a:xfrm>
        </p:grpSpPr>
        <p:sp>
          <p:nvSpPr>
            <p:cNvPr id="192609" name="Rectangle 117"/>
            <p:cNvSpPr>
              <a:spLocks noChangeArrowheads="1"/>
            </p:cNvSpPr>
            <p:nvPr/>
          </p:nvSpPr>
          <p:spPr bwMode="auto">
            <a:xfrm>
              <a:off x="1228" y="2431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92610" name="Rectangle 118"/>
            <p:cNvSpPr>
              <a:spLocks noChangeArrowheads="1"/>
            </p:cNvSpPr>
            <p:nvPr/>
          </p:nvSpPr>
          <p:spPr bwMode="auto">
            <a:xfrm>
              <a:off x="1228" y="2431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1" name="Group 119"/>
          <p:cNvGrpSpPr>
            <a:grpSpLocks/>
          </p:cNvGrpSpPr>
          <p:nvPr/>
        </p:nvGrpSpPr>
        <p:grpSpPr bwMode="auto">
          <a:xfrm>
            <a:off x="5502275" y="4505325"/>
            <a:ext cx="1408113" cy="477838"/>
            <a:chOff x="1560" y="2431"/>
            <a:chExt cx="428" cy="173"/>
          </a:xfrm>
        </p:grpSpPr>
        <p:sp>
          <p:nvSpPr>
            <p:cNvPr id="192607" name="Rectangle 120"/>
            <p:cNvSpPr>
              <a:spLocks noChangeArrowheads="1"/>
            </p:cNvSpPr>
            <p:nvPr/>
          </p:nvSpPr>
          <p:spPr bwMode="auto">
            <a:xfrm>
              <a:off x="1560" y="2431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92608" name="Rectangle 121"/>
            <p:cNvSpPr>
              <a:spLocks noChangeArrowheads="1"/>
            </p:cNvSpPr>
            <p:nvPr/>
          </p:nvSpPr>
          <p:spPr bwMode="auto">
            <a:xfrm>
              <a:off x="1560" y="2431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2" name="Group 122"/>
          <p:cNvGrpSpPr>
            <a:grpSpLocks/>
          </p:cNvGrpSpPr>
          <p:nvPr/>
        </p:nvGrpSpPr>
        <p:grpSpPr bwMode="auto">
          <a:xfrm>
            <a:off x="6910388" y="4505325"/>
            <a:ext cx="1922462" cy="477838"/>
            <a:chOff x="1988" y="2431"/>
            <a:chExt cx="584" cy="173"/>
          </a:xfrm>
        </p:grpSpPr>
        <p:sp>
          <p:nvSpPr>
            <p:cNvPr id="192605" name="Rectangle 123"/>
            <p:cNvSpPr>
              <a:spLocks noChangeArrowheads="1"/>
            </p:cNvSpPr>
            <p:nvPr/>
          </p:nvSpPr>
          <p:spPr bwMode="auto">
            <a:xfrm>
              <a:off x="1988" y="2431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elephant</a:t>
              </a:r>
            </a:p>
          </p:txBody>
        </p:sp>
        <p:sp>
          <p:nvSpPr>
            <p:cNvPr id="192606" name="Rectangle 124"/>
            <p:cNvSpPr>
              <a:spLocks noChangeArrowheads="1"/>
            </p:cNvSpPr>
            <p:nvPr/>
          </p:nvSpPr>
          <p:spPr bwMode="auto">
            <a:xfrm>
              <a:off x="1988" y="2431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3" name="Group 125"/>
          <p:cNvGrpSpPr>
            <a:grpSpLocks/>
          </p:cNvGrpSpPr>
          <p:nvPr/>
        </p:nvGrpSpPr>
        <p:grpSpPr bwMode="auto">
          <a:xfrm>
            <a:off x="368300" y="4983163"/>
            <a:ext cx="1698625" cy="477837"/>
            <a:chOff x="0" y="2604"/>
            <a:chExt cx="516" cy="173"/>
          </a:xfrm>
        </p:grpSpPr>
        <p:sp>
          <p:nvSpPr>
            <p:cNvPr id="192603" name="Rectangle 126"/>
            <p:cNvSpPr>
              <a:spLocks noChangeArrowheads="1"/>
            </p:cNvSpPr>
            <p:nvPr/>
          </p:nvSpPr>
          <p:spPr bwMode="auto">
            <a:xfrm>
              <a:off x="0" y="2604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1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92604" name="Rectangle 127"/>
            <p:cNvSpPr>
              <a:spLocks noChangeArrowheads="1"/>
            </p:cNvSpPr>
            <p:nvPr/>
          </p:nvSpPr>
          <p:spPr bwMode="auto">
            <a:xfrm>
              <a:off x="0" y="2604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4" name="Group 128"/>
          <p:cNvGrpSpPr>
            <a:grpSpLocks/>
          </p:cNvGrpSpPr>
          <p:nvPr/>
        </p:nvGrpSpPr>
        <p:grpSpPr bwMode="auto">
          <a:xfrm>
            <a:off x="2066925" y="4983163"/>
            <a:ext cx="1092200" cy="477837"/>
            <a:chOff x="516" y="2604"/>
            <a:chExt cx="332" cy="173"/>
          </a:xfrm>
        </p:grpSpPr>
        <p:sp>
          <p:nvSpPr>
            <p:cNvPr id="192601" name="Rectangle 129"/>
            <p:cNvSpPr>
              <a:spLocks noChangeArrowheads="1"/>
            </p:cNvSpPr>
            <p:nvPr/>
          </p:nvSpPr>
          <p:spPr bwMode="auto">
            <a:xfrm>
              <a:off x="516" y="2604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1,000</a:t>
              </a:r>
            </a:p>
          </p:txBody>
        </p:sp>
        <p:sp>
          <p:nvSpPr>
            <p:cNvPr id="192602" name="Rectangle 130"/>
            <p:cNvSpPr>
              <a:spLocks noChangeArrowheads="1"/>
            </p:cNvSpPr>
            <p:nvPr/>
          </p:nvSpPr>
          <p:spPr bwMode="auto">
            <a:xfrm>
              <a:off x="516" y="2604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5" name="Group 131"/>
          <p:cNvGrpSpPr>
            <a:grpSpLocks/>
          </p:cNvGrpSpPr>
          <p:nvPr/>
        </p:nvGrpSpPr>
        <p:grpSpPr bwMode="auto">
          <a:xfrm>
            <a:off x="3159125" y="4983163"/>
            <a:ext cx="1250950" cy="477837"/>
            <a:chOff x="848" y="2604"/>
            <a:chExt cx="380" cy="173"/>
          </a:xfrm>
        </p:grpSpPr>
        <p:sp>
          <p:nvSpPr>
            <p:cNvPr id="192599" name="Rectangle 132"/>
            <p:cNvSpPr>
              <a:spLocks noChangeArrowheads="1"/>
            </p:cNvSpPr>
            <p:nvPr/>
          </p:nvSpPr>
          <p:spPr bwMode="auto">
            <a:xfrm>
              <a:off x="848" y="2604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92600" name="Rectangle 133"/>
            <p:cNvSpPr>
              <a:spLocks noChangeArrowheads="1"/>
            </p:cNvSpPr>
            <p:nvPr/>
          </p:nvSpPr>
          <p:spPr bwMode="auto">
            <a:xfrm>
              <a:off x="848" y="2604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6" name="Group 134"/>
          <p:cNvGrpSpPr>
            <a:grpSpLocks/>
          </p:cNvGrpSpPr>
          <p:nvPr/>
        </p:nvGrpSpPr>
        <p:grpSpPr bwMode="auto">
          <a:xfrm>
            <a:off x="4410075" y="4983163"/>
            <a:ext cx="1092200" cy="477837"/>
            <a:chOff x="1228" y="2604"/>
            <a:chExt cx="332" cy="173"/>
          </a:xfrm>
        </p:grpSpPr>
        <p:sp>
          <p:nvSpPr>
            <p:cNvPr id="192597" name="Rectangle 135"/>
            <p:cNvSpPr>
              <a:spLocks noChangeArrowheads="1"/>
            </p:cNvSpPr>
            <p:nvPr/>
          </p:nvSpPr>
          <p:spPr bwMode="auto">
            <a:xfrm>
              <a:off x="1228" y="2604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192598" name="Rectangle 136"/>
            <p:cNvSpPr>
              <a:spLocks noChangeArrowheads="1"/>
            </p:cNvSpPr>
            <p:nvPr/>
          </p:nvSpPr>
          <p:spPr bwMode="auto">
            <a:xfrm>
              <a:off x="1228" y="2604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7" name="Group 137"/>
          <p:cNvGrpSpPr>
            <a:grpSpLocks/>
          </p:cNvGrpSpPr>
          <p:nvPr/>
        </p:nvGrpSpPr>
        <p:grpSpPr bwMode="auto">
          <a:xfrm>
            <a:off x="5502275" y="4983163"/>
            <a:ext cx="1408113" cy="477837"/>
            <a:chOff x="1560" y="2604"/>
            <a:chExt cx="428" cy="173"/>
          </a:xfrm>
        </p:grpSpPr>
        <p:sp>
          <p:nvSpPr>
            <p:cNvPr id="192595" name="Rectangle 138"/>
            <p:cNvSpPr>
              <a:spLocks noChangeArrowheads="1"/>
            </p:cNvSpPr>
            <p:nvPr/>
          </p:nvSpPr>
          <p:spPr bwMode="auto">
            <a:xfrm>
              <a:off x="1560" y="2604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92596" name="Rectangle 139"/>
            <p:cNvSpPr>
              <a:spLocks noChangeArrowheads="1"/>
            </p:cNvSpPr>
            <p:nvPr/>
          </p:nvSpPr>
          <p:spPr bwMode="auto">
            <a:xfrm>
              <a:off x="1560" y="2604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8" name="Group 140"/>
          <p:cNvGrpSpPr>
            <a:grpSpLocks/>
          </p:cNvGrpSpPr>
          <p:nvPr/>
        </p:nvGrpSpPr>
        <p:grpSpPr bwMode="auto">
          <a:xfrm>
            <a:off x="6910388" y="4983163"/>
            <a:ext cx="1922462" cy="477837"/>
            <a:chOff x="1988" y="2604"/>
            <a:chExt cx="584" cy="173"/>
          </a:xfrm>
        </p:grpSpPr>
        <p:sp>
          <p:nvSpPr>
            <p:cNvPr id="192593" name="Rectangle 141"/>
            <p:cNvSpPr>
              <a:spLocks noChangeArrowheads="1"/>
            </p:cNvSpPr>
            <p:nvPr/>
          </p:nvSpPr>
          <p:spPr bwMode="auto">
            <a:xfrm>
              <a:off x="1988" y="2604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dinosaur</a:t>
              </a:r>
            </a:p>
          </p:txBody>
        </p:sp>
        <p:sp>
          <p:nvSpPr>
            <p:cNvPr id="192594" name="Rectangle 142"/>
            <p:cNvSpPr>
              <a:spLocks noChangeArrowheads="1"/>
            </p:cNvSpPr>
            <p:nvPr/>
          </p:nvSpPr>
          <p:spPr bwMode="auto">
            <a:xfrm>
              <a:off x="1988" y="2604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59" name="Group 143"/>
          <p:cNvGrpSpPr>
            <a:grpSpLocks/>
          </p:cNvGrpSpPr>
          <p:nvPr/>
        </p:nvGrpSpPr>
        <p:grpSpPr bwMode="auto">
          <a:xfrm>
            <a:off x="368300" y="5461000"/>
            <a:ext cx="1698625" cy="477838"/>
            <a:chOff x="0" y="2777"/>
            <a:chExt cx="516" cy="173"/>
          </a:xfrm>
        </p:grpSpPr>
        <p:sp>
          <p:nvSpPr>
            <p:cNvPr id="192591" name="Rectangle 144"/>
            <p:cNvSpPr>
              <a:spLocks noChangeArrowheads="1"/>
            </p:cNvSpPr>
            <p:nvPr/>
          </p:nvSpPr>
          <p:spPr bwMode="auto">
            <a:xfrm>
              <a:off x="0" y="2777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r>
                <a:rPr kumimoji="0" lang="en-CA" altLang="en-US" sz="2800" b="1" i="1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192592" name="Rectangle 145"/>
            <p:cNvSpPr>
              <a:spLocks noChangeArrowheads="1"/>
            </p:cNvSpPr>
            <p:nvPr/>
          </p:nvSpPr>
          <p:spPr bwMode="auto">
            <a:xfrm>
              <a:off x="0" y="2777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60" name="Group 146"/>
          <p:cNvGrpSpPr>
            <a:grpSpLocks/>
          </p:cNvGrpSpPr>
          <p:nvPr/>
        </p:nvGrpSpPr>
        <p:grpSpPr bwMode="auto">
          <a:xfrm>
            <a:off x="2066925" y="5461000"/>
            <a:ext cx="1092200" cy="477838"/>
            <a:chOff x="516" y="2777"/>
            <a:chExt cx="332" cy="173"/>
          </a:xfrm>
        </p:grpSpPr>
        <p:sp>
          <p:nvSpPr>
            <p:cNvPr id="192589" name="Rectangle 147"/>
            <p:cNvSpPr>
              <a:spLocks noChangeArrowheads="1"/>
            </p:cNvSpPr>
            <p:nvPr/>
          </p:nvSpPr>
          <p:spPr bwMode="auto">
            <a:xfrm>
              <a:off x="516" y="2777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1,024</a:t>
              </a:r>
            </a:p>
          </p:txBody>
        </p:sp>
        <p:sp>
          <p:nvSpPr>
            <p:cNvPr id="192590" name="Rectangle 148"/>
            <p:cNvSpPr>
              <a:spLocks noChangeArrowheads="1"/>
            </p:cNvSpPr>
            <p:nvPr/>
          </p:nvSpPr>
          <p:spPr bwMode="auto">
            <a:xfrm>
              <a:off x="516" y="2777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61" name="Group 149"/>
          <p:cNvGrpSpPr>
            <a:grpSpLocks/>
          </p:cNvGrpSpPr>
          <p:nvPr/>
        </p:nvGrpSpPr>
        <p:grpSpPr bwMode="auto">
          <a:xfrm>
            <a:off x="3159125" y="5461000"/>
            <a:ext cx="1250950" cy="477838"/>
            <a:chOff x="848" y="2777"/>
            <a:chExt cx="380" cy="173"/>
          </a:xfrm>
        </p:grpSpPr>
        <p:sp>
          <p:nvSpPr>
            <p:cNvPr id="192587" name="Rectangle 150"/>
            <p:cNvSpPr>
              <a:spLocks noChangeArrowheads="1"/>
            </p:cNvSpPr>
            <p:nvPr/>
          </p:nvSpPr>
          <p:spPr bwMode="auto">
            <a:xfrm>
              <a:off x="848" y="2777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192588" name="Rectangle 151"/>
            <p:cNvSpPr>
              <a:spLocks noChangeArrowheads="1"/>
            </p:cNvSpPr>
            <p:nvPr/>
          </p:nvSpPr>
          <p:spPr bwMode="auto">
            <a:xfrm>
              <a:off x="848" y="2777"/>
              <a:ext cx="380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62" name="Group 152"/>
          <p:cNvGrpSpPr>
            <a:grpSpLocks/>
          </p:cNvGrpSpPr>
          <p:nvPr/>
        </p:nvGrpSpPr>
        <p:grpSpPr bwMode="auto">
          <a:xfrm>
            <a:off x="4410075" y="5461000"/>
            <a:ext cx="1092200" cy="477838"/>
            <a:chOff x="1228" y="2777"/>
            <a:chExt cx="332" cy="173"/>
          </a:xfrm>
        </p:grpSpPr>
        <p:sp>
          <p:nvSpPr>
            <p:cNvPr id="192585" name="Rectangle 153"/>
            <p:cNvSpPr>
              <a:spLocks noChangeArrowheads="1"/>
            </p:cNvSpPr>
            <p:nvPr/>
          </p:nvSpPr>
          <p:spPr bwMode="auto">
            <a:xfrm>
              <a:off x="1228" y="2777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300</a:t>
              </a:r>
            </a:p>
          </p:txBody>
        </p:sp>
        <p:sp>
          <p:nvSpPr>
            <p:cNvPr id="192586" name="Rectangle 154"/>
            <p:cNvSpPr>
              <a:spLocks noChangeArrowheads="1"/>
            </p:cNvSpPr>
            <p:nvPr/>
          </p:nvSpPr>
          <p:spPr bwMode="auto">
            <a:xfrm>
              <a:off x="1228" y="2777"/>
              <a:ext cx="332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63" name="Group 155"/>
          <p:cNvGrpSpPr>
            <a:grpSpLocks/>
          </p:cNvGrpSpPr>
          <p:nvPr/>
        </p:nvGrpSpPr>
        <p:grpSpPr bwMode="auto">
          <a:xfrm>
            <a:off x="5502275" y="5461000"/>
            <a:ext cx="1408113" cy="477838"/>
            <a:chOff x="1560" y="2777"/>
            <a:chExt cx="428" cy="173"/>
          </a:xfrm>
        </p:grpSpPr>
        <p:sp>
          <p:nvSpPr>
            <p:cNvPr id="192583" name="Rectangle 156"/>
            <p:cNvSpPr>
              <a:spLocks noChangeArrowheads="1"/>
            </p:cNvSpPr>
            <p:nvPr/>
          </p:nvSpPr>
          <p:spPr bwMode="auto">
            <a:xfrm>
              <a:off x="1560" y="2777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</a:t>
              </a:r>
              <a:r>
                <a:rPr kumimoji="0" lang="en-CA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3000</a:t>
              </a:r>
            </a:p>
          </p:txBody>
        </p:sp>
        <p:sp>
          <p:nvSpPr>
            <p:cNvPr id="192584" name="Rectangle 157"/>
            <p:cNvSpPr>
              <a:spLocks noChangeArrowheads="1"/>
            </p:cNvSpPr>
            <p:nvPr/>
          </p:nvSpPr>
          <p:spPr bwMode="auto">
            <a:xfrm>
              <a:off x="1560" y="2777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92564" name="Group 158"/>
          <p:cNvGrpSpPr>
            <a:grpSpLocks/>
          </p:cNvGrpSpPr>
          <p:nvPr/>
        </p:nvGrpSpPr>
        <p:grpSpPr bwMode="auto">
          <a:xfrm>
            <a:off x="6910388" y="5461000"/>
            <a:ext cx="1922462" cy="477838"/>
            <a:chOff x="1988" y="2777"/>
            <a:chExt cx="584" cy="173"/>
          </a:xfrm>
        </p:grpSpPr>
        <p:sp>
          <p:nvSpPr>
            <p:cNvPr id="192581" name="Rectangle 159"/>
            <p:cNvSpPr>
              <a:spLocks noChangeArrowheads="1"/>
            </p:cNvSpPr>
            <p:nvPr/>
          </p:nvSpPr>
          <p:spPr bwMode="auto">
            <a:xfrm>
              <a:off x="1988" y="2777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the universe</a:t>
              </a:r>
            </a:p>
          </p:txBody>
        </p:sp>
        <p:sp>
          <p:nvSpPr>
            <p:cNvPr id="192582" name="Rectangle 160"/>
            <p:cNvSpPr>
              <a:spLocks noChangeArrowheads="1"/>
            </p:cNvSpPr>
            <p:nvPr/>
          </p:nvSpPr>
          <p:spPr bwMode="auto">
            <a:xfrm>
              <a:off x="1988" y="2777"/>
              <a:ext cx="584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2565" name="Rectangle 161"/>
          <p:cNvSpPr>
            <a:spLocks noChangeArrowheads="1"/>
          </p:cNvSpPr>
          <p:nvPr/>
        </p:nvSpPr>
        <p:spPr bwMode="auto">
          <a:xfrm>
            <a:off x="361950" y="914400"/>
            <a:ext cx="8477250" cy="50292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2566" name="Text Box 165"/>
          <p:cNvSpPr txBox="1">
            <a:spLocks noChangeArrowheads="1"/>
          </p:cNvSpPr>
          <p:nvPr/>
        </p:nvSpPr>
        <p:spPr bwMode="auto">
          <a:xfrm>
            <a:off x="457200" y="6216650"/>
            <a:ext cx="83835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Note: The universe contains approximately 10</a:t>
            </a:r>
            <a:r>
              <a:rPr kumimoji="0" lang="en-CA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0</a:t>
            </a:r>
            <a:r>
              <a: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particles.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2567" name="Rectangle 166"/>
          <p:cNvSpPr>
            <a:spLocks noChangeArrowheads="1"/>
          </p:cNvSpPr>
          <p:nvPr/>
        </p:nvSpPr>
        <p:spPr bwMode="auto">
          <a:xfrm>
            <a:off x="990600" y="3290888"/>
            <a:ext cx="427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n</a:t>
            </a:r>
          </a:p>
        </p:txBody>
      </p:sp>
      <p:grpSp>
        <p:nvGrpSpPr>
          <p:cNvPr id="192568" name="Group 17"/>
          <p:cNvGrpSpPr>
            <a:grpSpLocks/>
          </p:cNvGrpSpPr>
          <p:nvPr/>
        </p:nvGrpSpPr>
        <p:grpSpPr bwMode="auto">
          <a:xfrm>
            <a:off x="365125" y="914400"/>
            <a:ext cx="1698625" cy="477838"/>
            <a:chOff x="0" y="1306"/>
            <a:chExt cx="516" cy="173"/>
          </a:xfrm>
        </p:grpSpPr>
        <p:sp>
          <p:nvSpPr>
            <p:cNvPr id="192579" name="Rectangle 18"/>
            <p:cNvSpPr>
              <a:spLocks noChangeArrowheads="1"/>
            </p:cNvSpPr>
            <p:nvPr/>
          </p:nvSpPr>
          <p:spPr bwMode="auto">
            <a:xfrm>
              <a:off x="0" y="1306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f</a:t>
              </a:r>
              <a:r>
                <a:rPr kumimoji="0" lang="en-CA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(</a:t>
              </a:r>
              <a:r>
                <a:rPr kumimoji="0" lang="en-CA" altLang="en-US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n</a:t>
              </a:r>
              <a:r>
                <a:rPr kumimoji="0" lang="en-CA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)  n:</a:t>
              </a:r>
            </a:p>
          </p:txBody>
        </p:sp>
        <p:sp>
          <p:nvSpPr>
            <p:cNvPr id="192580" name="Rectangle 19"/>
            <p:cNvSpPr>
              <a:spLocks noChangeArrowheads="1"/>
            </p:cNvSpPr>
            <p:nvPr/>
          </p:nvSpPr>
          <p:spPr bwMode="auto">
            <a:xfrm>
              <a:off x="0" y="1306"/>
              <a:ext cx="516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2569" name="Rectangle 21"/>
          <p:cNvSpPr>
            <a:spLocks noChangeArrowheads="1"/>
          </p:cNvSpPr>
          <p:nvPr/>
        </p:nvSpPr>
        <p:spPr bwMode="auto">
          <a:xfrm>
            <a:off x="2063750" y="914400"/>
            <a:ext cx="1092200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192570" name="Rectangle 22"/>
          <p:cNvSpPr>
            <a:spLocks noChangeArrowheads="1"/>
          </p:cNvSpPr>
          <p:nvPr/>
        </p:nvSpPr>
        <p:spPr bwMode="auto">
          <a:xfrm>
            <a:off x="2063750" y="914400"/>
            <a:ext cx="1092200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2571" name="Rectangle 24"/>
          <p:cNvSpPr>
            <a:spLocks noChangeArrowheads="1"/>
          </p:cNvSpPr>
          <p:nvPr/>
        </p:nvSpPr>
        <p:spPr bwMode="auto">
          <a:xfrm>
            <a:off x="3155950" y="914400"/>
            <a:ext cx="1250950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100</a:t>
            </a:r>
          </a:p>
        </p:txBody>
      </p:sp>
      <p:sp>
        <p:nvSpPr>
          <p:cNvPr id="192572" name="Rectangle 25"/>
          <p:cNvSpPr>
            <a:spLocks noChangeArrowheads="1"/>
          </p:cNvSpPr>
          <p:nvPr/>
        </p:nvSpPr>
        <p:spPr bwMode="auto">
          <a:xfrm>
            <a:off x="3155950" y="914400"/>
            <a:ext cx="1250950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2573" name="Rectangle 27"/>
          <p:cNvSpPr>
            <a:spLocks noChangeArrowheads="1"/>
          </p:cNvSpPr>
          <p:nvPr/>
        </p:nvSpPr>
        <p:spPr bwMode="auto">
          <a:xfrm>
            <a:off x="4406900" y="914400"/>
            <a:ext cx="1092200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1,000</a:t>
            </a:r>
          </a:p>
        </p:txBody>
      </p:sp>
      <p:sp>
        <p:nvSpPr>
          <p:cNvPr id="192574" name="Rectangle 28"/>
          <p:cNvSpPr>
            <a:spLocks noChangeArrowheads="1"/>
          </p:cNvSpPr>
          <p:nvPr/>
        </p:nvSpPr>
        <p:spPr bwMode="auto">
          <a:xfrm>
            <a:off x="4406900" y="914400"/>
            <a:ext cx="1092200" cy="477838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92575" name="Group 29"/>
          <p:cNvGrpSpPr>
            <a:grpSpLocks/>
          </p:cNvGrpSpPr>
          <p:nvPr/>
        </p:nvGrpSpPr>
        <p:grpSpPr bwMode="auto">
          <a:xfrm>
            <a:off x="5499100" y="914400"/>
            <a:ext cx="1408113" cy="477838"/>
            <a:chOff x="1560" y="1306"/>
            <a:chExt cx="428" cy="173"/>
          </a:xfrm>
        </p:grpSpPr>
        <p:sp>
          <p:nvSpPr>
            <p:cNvPr id="192577" name="Rectangle 30"/>
            <p:cNvSpPr>
              <a:spLocks noChangeArrowheads="1"/>
            </p:cNvSpPr>
            <p:nvPr/>
          </p:nvSpPr>
          <p:spPr bwMode="auto">
            <a:xfrm>
              <a:off x="1560" y="1306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10,000</a:t>
              </a:r>
            </a:p>
          </p:txBody>
        </p:sp>
        <p:sp>
          <p:nvSpPr>
            <p:cNvPr id="192578" name="Rectangle 31"/>
            <p:cNvSpPr>
              <a:spLocks noChangeArrowheads="1"/>
            </p:cNvSpPr>
            <p:nvPr/>
          </p:nvSpPr>
          <p:spPr bwMode="auto">
            <a:xfrm>
              <a:off x="1560" y="1306"/>
              <a:ext cx="428" cy="173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2576" name="Rectangle 51"/>
          <p:cNvSpPr>
            <a:spLocks noChangeArrowheads="1"/>
          </p:cNvSpPr>
          <p:nvPr/>
        </p:nvSpPr>
        <p:spPr bwMode="auto">
          <a:xfrm>
            <a:off x="6794500" y="1303338"/>
            <a:ext cx="207486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ADE6AB-1883-38ED-5B73-2E55AB1D2CB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435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ChangeArrowheads="1"/>
          </p:cNvSpPr>
          <p:nvPr/>
        </p:nvSpPr>
        <p:spPr bwMode="auto">
          <a:xfrm>
            <a:off x="6858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Running Time</a:t>
            </a: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3810000" y="838200"/>
            <a:ext cx="5257800" cy="5918200"/>
            <a:chOff x="2400" y="528"/>
            <a:chExt cx="3312" cy="3728"/>
          </a:xfrm>
        </p:grpSpPr>
        <p:sp>
          <p:nvSpPr>
            <p:cNvPr id="1052677" name="Oval 5"/>
            <p:cNvSpPr>
              <a:spLocks noChangeArrowheads="1"/>
            </p:cNvSpPr>
            <p:nvPr/>
          </p:nvSpPr>
          <p:spPr bwMode="auto">
            <a:xfrm>
              <a:off x="2400" y="528"/>
              <a:ext cx="3312" cy="3728"/>
            </a:xfrm>
            <a:prstGeom prst="ellipse">
              <a:avLst/>
            </a:prstGeom>
            <a:noFill/>
            <a:ln w="38100" cap="sq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lIns="274320" rIns="27432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500" name="Text Box 6"/>
            <p:cNvSpPr txBox="1">
              <a:spLocks noChangeArrowheads="1"/>
            </p:cNvSpPr>
            <p:nvPr/>
          </p:nvSpPr>
          <p:spPr bwMode="auto">
            <a:xfrm>
              <a:off x="3329" y="528"/>
              <a:ext cx="14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Computable</a:t>
              </a:r>
            </a:p>
          </p:txBody>
        </p:sp>
      </p:grpSp>
      <p:grpSp>
        <p:nvGrpSpPr>
          <p:cNvPr id="7180" name="Group 7"/>
          <p:cNvGrpSpPr>
            <a:grpSpLocks/>
          </p:cNvGrpSpPr>
          <p:nvPr/>
        </p:nvGrpSpPr>
        <p:grpSpPr bwMode="auto">
          <a:xfrm>
            <a:off x="3916363" y="1828800"/>
            <a:ext cx="4986337" cy="4887913"/>
            <a:chOff x="2467" y="1153"/>
            <a:chExt cx="3141" cy="3079"/>
          </a:xfrm>
        </p:grpSpPr>
        <p:sp>
          <p:nvSpPr>
            <p:cNvPr id="1052680" name="Oval 8"/>
            <p:cNvSpPr>
              <a:spLocks noChangeArrowheads="1"/>
            </p:cNvSpPr>
            <p:nvPr/>
          </p:nvSpPr>
          <p:spPr bwMode="auto">
            <a:xfrm>
              <a:off x="2467" y="1240"/>
              <a:ext cx="3141" cy="2992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274320" rIns="27432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498" name="Text Box 9"/>
            <p:cNvSpPr txBox="1">
              <a:spLocks noChangeArrowheads="1"/>
            </p:cNvSpPr>
            <p:nvPr/>
          </p:nvSpPr>
          <p:spPr bwMode="auto">
            <a:xfrm>
              <a:off x="3456" y="1153"/>
              <a:ext cx="11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Exp = 2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105400" y="3733800"/>
            <a:ext cx="2509838" cy="3022600"/>
            <a:chOff x="5105400" y="3733800"/>
            <a:chExt cx="2509423" cy="3022600"/>
          </a:xfrm>
        </p:grpSpPr>
        <p:sp>
          <p:nvSpPr>
            <p:cNvPr id="190495" name="Oval 3"/>
            <p:cNvSpPr>
              <a:spLocks noChangeArrowheads="1"/>
            </p:cNvSpPr>
            <p:nvPr/>
          </p:nvSpPr>
          <p:spPr bwMode="auto">
            <a:xfrm>
              <a:off x="5105400" y="4114800"/>
              <a:ext cx="2509423" cy="2641600"/>
            </a:xfrm>
            <a:prstGeom prst="ellipse">
              <a:avLst/>
            </a:prstGeom>
            <a:noFill/>
            <a:ln w="38100" cap="sq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rIns="274320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1520" name="Text Box 10"/>
            <p:cNvSpPr txBox="1">
              <a:spLocks noChangeArrowheads="1"/>
            </p:cNvSpPr>
            <p:nvPr/>
          </p:nvSpPr>
          <p:spPr bwMode="auto">
            <a:xfrm>
              <a:off x="5359358" y="3733800"/>
              <a:ext cx="1879289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Poly = </a:t>
              </a:r>
              <a:r>
                <a:rPr kumimoji="0" lang="en-US" alt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  <a:r>
                <a:rPr kumimoji="0" lang="en-US" altLang="en-US" sz="28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FFFFFF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</a:t>
              </a:r>
              <a:endPara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105400" y="4633913"/>
            <a:ext cx="2616200" cy="2097087"/>
            <a:chOff x="5105400" y="5029200"/>
            <a:chExt cx="2649123" cy="1701114"/>
          </a:xfrm>
        </p:grpSpPr>
        <p:sp>
          <p:nvSpPr>
            <p:cNvPr id="190493" name="Oval 3"/>
            <p:cNvSpPr>
              <a:spLocks noChangeArrowheads="1"/>
            </p:cNvSpPr>
            <p:nvPr/>
          </p:nvSpPr>
          <p:spPr bwMode="auto">
            <a:xfrm>
              <a:off x="5436629" y="5136241"/>
              <a:ext cx="1917700" cy="1594073"/>
            </a:xfrm>
            <a:prstGeom prst="ellipse">
              <a:avLst/>
            </a:prstGeom>
            <a:noFill/>
            <a:ln w="38100" cap="sq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rIns="274320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5105400" y="5029200"/>
              <a:ext cx="2649123" cy="52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Quadratic = n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FF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594350" y="5180013"/>
            <a:ext cx="2038350" cy="1601787"/>
            <a:chOff x="5683250" y="5648980"/>
            <a:chExt cx="1784350" cy="1132820"/>
          </a:xfrm>
        </p:grpSpPr>
        <p:sp>
          <p:nvSpPr>
            <p:cNvPr id="190491" name="Oval 3"/>
            <p:cNvSpPr>
              <a:spLocks noChangeArrowheads="1"/>
            </p:cNvSpPr>
            <p:nvPr/>
          </p:nvSpPr>
          <p:spPr bwMode="auto">
            <a:xfrm>
              <a:off x="5791200" y="5747439"/>
              <a:ext cx="1143000" cy="1034361"/>
            </a:xfrm>
            <a:prstGeom prst="ellipse">
              <a:avLst/>
            </a:prstGeom>
            <a:noFill/>
            <a:ln w="38100" cap="sq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rIns="274320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492" name="Text Box 10"/>
            <p:cNvSpPr txBox="1">
              <a:spLocks noChangeArrowheads="1"/>
            </p:cNvSpPr>
            <p:nvPr/>
          </p:nvSpPr>
          <p:spPr bwMode="auto">
            <a:xfrm>
              <a:off x="5683250" y="5648980"/>
              <a:ext cx="17843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C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nlogn</a:t>
              </a:r>
              <a:endPara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803900" y="6054725"/>
            <a:ext cx="1281113" cy="727075"/>
            <a:chOff x="5715000" y="6055390"/>
            <a:chExt cx="1281761" cy="726411"/>
          </a:xfrm>
        </p:grpSpPr>
        <p:sp>
          <p:nvSpPr>
            <p:cNvPr id="190489" name="Oval 3"/>
            <p:cNvSpPr>
              <a:spLocks noChangeArrowheads="1"/>
            </p:cNvSpPr>
            <p:nvPr/>
          </p:nvSpPr>
          <p:spPr bwMode="auto">
            <a:xfrm>
              <a:off x="6019802" y="6197753"/>
              <a:ext cx="721519" cy="584048"/>
            </a:xfrm>
            <a:prstGeom prst="ellipse">
              <a:avLst/>
            </a:prstGeom>
            <a:noFill/>
            <a:ln w="38100" cap="sq">
              <a:solidFill>
                <a:srgbClr val="FFCC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rIns="274320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490" name="Text Box 10"/>
            <p:cNvSpPr txBox="1">
              <a:spLocks noChangeArrowheads="1"/>
            </p:cNvSpPr>
            <p:nvPr/>
          </p:nvSpPr>
          <p:spPr bwMode="auto">
            <a:xfrm>
              <a:off x="5715000" y="6055390"/>
              <a:ext cx="12817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C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log n</a:t>
              </a:r>
            </a:p>
          </p:txBody>
        </p: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268413" y="5145088"/>
            <a:ext cx="2743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Fast sorting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066800" y="5562600"/>
            <a:ext cx="2487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Look at input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1192213" y="4635500"/>
            <a:ext cx="237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Slow sorting</a:t>
            </a:r>
            <a:endParaRPr kumimoji="0" lang="en-US" alt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FF00">
                  <a:lumMod val="60000"/>
                  <a:lumOff val="4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723900" y="3733800"/>
            <a:ext cx="353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99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Considered Feasible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884531" y="1866900"/>
            <a:ext cx="31540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Consider every</a:t>
            </a:r>
            <a:b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possible solution </a:t>
            </a:r>
            <a:b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(Infeasible)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685800" y="838200"/>
            <a:ext cx="3890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Mathematicians’ dream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253163" y="6400800"/>
            <a:ext cx="2052637" cy="523875"/>
            <a:chOff x="6176589" y="6400800"/>
            <a:chExt cx="2053011" cy="523220"/>
          </a:xfrm>
        </p:grpSpPr>
        <p:sp>
          <p:nvSpPr>
            <p:cNvPr id="190487" name="Oval 3"/>
            <p:cNvSpPr>
              <a:spLocks noChangeArrowheads="1"/>
            </p:cNvSpPr>
            <p:nvPr/>
          </p:nvSpPr>
          <p:spPr bwMode="auto">
            <a:xfrm>
              <a:off x="6176589" y="6522436"/>
              <a:ext cx="446117" cy="259364"/>
            </a:xfrm>
            <a:prstGeom prst="ellipse">
              <a:avLst/>
            </a:prstGeom>
            <a:noFill/>
            <a:ln w="38100" cap="sq">
              <a:solidFill>
                <a:srgbClr val="93856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rIns="274320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488" name="Text Box 10"/>
            <p:cNvSpPr txBox="1">
              <a:spLocks noChangeArrowheads="1"/>
            </p:cNvSpPr>
            <p:nvPr/>
          </p:nvSpPr>
          <p:spPr bwMode="auto">
            <a:xfrm>
              <a:off x="6401214" y="6400800"/>
              <a:ext cx="182838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93856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Constant</a:t>
              </a:r>
            </a:p>
          </p:txBody>
        </p:sp>
      </p:grp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228600" y="6391275"/>
            <a:ext cx="5066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3856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Time does not grow with input.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5416550" y="5591175"/>
            <a:ext cx="2051050" cy="1204913"/>
            <a:chOff x="5620613" y="6126709"/>
            <a:chExt cx="1593876" cy="655092"/>
          </a:xfrm>
        </p:grpSpPr>
        <p:sp>
          <p:nvSpPr>
            <p:cNvPr id="190485" name="Oval 3"/>
            <p:cNvSpPr>
              <a:spLocks noChangeArrowheads="1"/>
            </p:cNvSpPr>
            <p:nvPr/>
          </p:nvSpPr>
          <p:spPr bwMode="auto">
            <a:xfrm>
              <a:off x="6019802" y="6197753"/>
              <a:ext cx="721519" cy="584048"/>
            </a:xfrm>
            <a:prstGeom prst="ellipse">
              <a:avLst/>
            </a:prstGeom>
            <a:noFill/>
            <a:ln w="38100" cap="sq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74320" rIns="274320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486" name="Text Box 10"/>
            <p:cNvSpPr txBox="1">
              <a:spLocks noChangeArrowheads="1"/>
            </p:cNvSpPr>
            <p:nvPr/>
          </p:nvSpPr>
          <p:spPr bwMode="auto">
            <a:xfrm>
              <a:off x="5620613" y="6126709"/>
              <a:ext cx="1593876" cy="284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Linear = n</a:t>
              </a:r>
            </a:p>
          </p:txBody>
        </p:sp>
      </p:grp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1155700" y="6032500"/>
            <a:ext cx="2595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Binary Search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721600" y="482600"/>
            <a:ext cx="146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Halting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676400" y="457200"/>
            <a:ext cx="190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Impossible</a:t>
            </a:r>
          </a:p>
        </p:txBody>
      </p:sp>
    </p:spTree>
    <p:extLst>
      <p:ext uri="{BB962C8B-B14F-4D97-AF65-F5344CB8AC3E}">
        <p14:creationId xmlns:p14="http://schemas.microsoft.com/office/powerpoint/2010/main" val="322272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4" grpId="0"/>
      <p:bldP spid="33" grpId="0"/>
      <p:bldP spid="34" grpId="0"/>
      <p:bldP spid="35" grpId="0"/>
      <p:bldP spid="36" grpId="0"/>
      <p:bldP spid="37" grpId="0"/>
      <p:bldP spid="40" grpId="0"/>
      <p:bldP spid="45" grpId="0"/>
      <p:bldP spid="49" grpId="0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ChangeArrowheads="1"/>
          </p:cNvSpPr>
          <p:nvPr/>
        </p:nvSpPr>
        <p:spPr bwMode="auto">
          <a:xfrm>
            <a:off x="6858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Running Time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439651" y="2438400"/>
            <a:ext cx="82646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l">
              <a:spcBef>
                <a:spcPct val="0"/>
              </a:spcBef>
              <a:defRPr/>
            </a:pPr>
            <a:r>
              <a:rPr lang="en-US" altLang="en-US" sz="2400" dirty="0">
                <a:solidFill>
                  <a:srgbClr val="FFFFFF"/>
                </a:solidFill>
                <a:hlinkClick r:id="rId2"/>
              </a:rPr>
              <a:t>https://www.eecs.yorku.ca/~jeff/courses/02011/#RunningTime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lvl="0" algn="l">
              <a:spcBef>
                <a:spcPct val="0"/>
              </a:spcBef>
              <a:defRPr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636" y="155338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Which are more alike?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pic>
        <p:nvPicPr>
          <p:cNvPr id="121859" name="Picture 6" descr="an011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7963"/>
            <a:ext cx="18049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0" name="Picture 7" descr="an0115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2555875"/>
            <a:ext cx="63341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1" name="Picture 8" descr="an0119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2493963"/>
            <a:ext cx="187007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862" name="Group 11"/>
          <p:cNvGrpSpPr>
            <a:grpSpLocks/>
          </p:cNvGrpSpPr>
          <p:nvPr/>
        </p:nvGrpSpPr>
        <p:grpSpPr bwMode="auto">
          <a:xfrm>
            <a:off x="5257800" y="4648200"/>
            <a:ext cx="401638" cy="1143000"/>
            <a:chOff x="5760" y="720"/>
            <a:chExt cx="1021" cy="2477"/>
          </a:xfrm>
        </p:grpSpPr>
        <p:grpSp>
          <p:nvGrpSpPr>
            <p:cNvPr id="121863" name="Group 12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21867" name="Freeform 13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4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5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6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7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8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4" name="Group 19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21865" name="Freeform 20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Oval 21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BD923F19-9768-A9F7-6C3D-0056E605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/>
              <a:t>Classifying Functions</a:t>
            </a:r>
            <a:endParaRPr lang="en-CA" altLang="en-US" kern="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0E66C1-DA7F-A8FB-AAA3-79641DD6F5C9}"/>
              </a:ext>
            </a:extLst>
          </p:cNvPr>
          <p:cNvGrpSpPr/>
          <p:nvPr/>
        </p:nvGrpSpPr>
        <p:grpSpPr>
          <a:xfrm>
            <a:off x="1371600" y="4419600"/>
            <a:ext cx="4038600" cy="976313"/>
            <a:chOff x="1371600" y="4419600"/>
            <a:chExt cx="4038600" cy="976313"/>
          </a:xfrm>
        </p:grpSpPr>
        <p:sp>
          <p:nvSpPr>
            <p:cNvPr id="4" name="AutoShape 6">
              <a:extLst>
                <a:ext uri="{FF2B5EF4-FFF2-40B4-BE49-F238E27FC236}">
                  <a16:creationId xmlns:a16="http://schemas.microsoft.com/office/drawing/2014/main" id="{C79F2988-9B3B-7A06-CE8C-49564C95A5CB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162300" y="2628900"/>
              <a:ext cx="457200" cy="4038600"/>
            </a:xfrm>
            <a:prstGeom prst="leftBrace">
              <a:avLst>
                <a:gd name="adj1" fmla="val 73611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536C0054-019A-2A2A-7CFC-08ABBA702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876800"/>
              <a:ext cx="16033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hlink"/>
                  </a:solidFill>
                </a:rPr>
                <a:t>Mammals</a:t>
              </a:r>
              <a:endParaRPr lang="en-CA" altLang="en-US" sz="2800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636" y="155338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Which are more alike?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grpSp>
        <p:nvGrpSpPr>
          <p:cNvPr id="121862" name="Group 11"/>
          <p:cNvGrpSpPr>
            <a:grpSpLocks/>
          </p:cNvGrpSpPr>
          <p:nvPr/>
        </p:nvGrpSpPr>
        <p:grpSpPr bwMode="auto">
          <a:xfrm>
            <a:off x="5257800" y="4648200"/>
            <a:ext cx="401638" cy="1143000"/>
            <a:chOff x="5760" y="720"/>
            <a:chExt cx="1021" cy="2477"/>
          </a:xfrm>
        </p:grpSpPr>
        <p:grpSp>
          <p:nvGrpSpPr>
            <p:cNvPr id="121863" name="Group 12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21867" name="Freeform 13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4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5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6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7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8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4" name="Group 19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21865" name="Freeform 20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Oval 21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BD923F19-9768-A9F7-6C3D-0056E605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0E66C1-DA7F-A8FB-AAA3-79641DD6F5C9}"/>
              </a:ext>
            </a:extLst>
          </p:cNvPr>
          <p:cNvGrpSpPr/>
          <p:nvPr/>
        </p:nvGrpSpPr>
        <p:grpSpPr>
          <a:xfrm>
            <a:off x="1371600" y="4419600"/>
            <a:ext cx="4038600" cy="980420"/>
            <a:chOff x="1371600" y="4419600"/>
            <a:chExt cx="4038600" cy="980420"/>
          </a:xfrm>
        </p:grpSpPr>
        <p:sp>
          <p:nvSpPr>
            <p:cNvPr id="4" name="AutoShape 6">
              <a:extLst>
                <a:ext uri="{FF2B5EF4-FFF2-40B4-BE49-F238E27FC236}">
                  <a16:creationId xmlns:a16="http://schemas.microsoft.com/office/drawing/2014/main" id="{C79F2988-9B3B-7A06-CE8C-49564C95A5CB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162300" y="2628900"/>
              <a:ext cx="457200" cy="4038600"/>
            </a:xfrm>
            <a:prstGeom prst="leftBrace">
              <a:avLst>
                <a:gd name="adj1" fmla="val 73611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536C0054-019A-2A2A-7CFC-08ABBA702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4876800"/>
              <a:ext cx="9428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chemeClr val="hlink"/>
                  </a:solidFill>
                </a:rPr>
                <a:t>Dogs</a:t>
              </a:r>
              <a:endParaRPr lang="en-CA" altLang="en-US" sz="28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CBF44CA-5015-DCD3-7115-39B1FD7CD727}"/>
              </a:ext>
            </a:extLst>
          </p:cNvPr>
          <p:cNvGrpSpPr/>
          <p:nvPr/>
        </p:nvGrpSpPr>
        <p:grpSpPr>
          <a:xfrm>
            <a:off x="1524000" y="2555875"/>
            <a:ext cx="6019800" cy="1744663"/>
            <a:chOff x="1524000" y="2555875"/>
            <a:chExt cx="6019800" cy="1744663"/>
          </a:xfrm>
        </p:grpSpPr>
        <p:pic>
          <p:nvPicPr>
            <p:cNvPr id="7" name="Picture 3" descr="an01115_">
              <a:extLst>
                <a:ext uri="{FF2B5EF4-FFF2-40B4-BE49-F238E27FC236}">
                  <a16:creationId xmlns:a16="http://schemas.microsoft.com/office/drawing/2014/main" id="{D82643AC-782B-A87F-795A-A3231D79E0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2747963"/>
              <a:ext cx="1804988" cy="136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an01151_">
              <a:extLst>
                <a:ext uri="{FF2B5EF4-FFF2-40B4-BE49-F238E27FC236}">
                  <a16:creationId xmlns:a16="http://schemas.microsoft.com/office/drawing/2014/main" id="{70748AE6-B576-C2BC-7471-AF7603B2F4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0388" y="2555875"/>
              <a:ext cx="633412" cy="1744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an00088_">
              <a:extLst>
                <a:ext uri="{FF2B5EF4-FFF2-40B4-BE49-F238E27FC236}">
                  <a16:creationId xmlns:a16="http://schemas.microsoft.com/office/drawing/2014/main" id="{03034028-3965-4B13-8E12-12E1B657F2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3350" y="2667000"/>
              <a:ext cx="1390650" cy="1395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149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625600" y="1143000"/>
            <a:ext cx="2058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Vertebrates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 rot="5400000">
            <a:off x="-282575" y="2903538"/>
            <a:ext cx="1662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Birds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 rot="5400000">
            <a:off x="636588" y="2981325"/>
            <a:ext cx="1811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Mammals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 rot="5400000">
            <a:off x="1734344" y="2839244"/>
            <a:ext cx="1517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Reptiles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 rot="5400000">
            <a:off x="3001963" y="2514600"/>
            <a:ext cx="884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Fish</a:t>
            </a:r>
            <a:endParaRPr lang="en-CA" altLang="en-US">
              <a:solidFill>
                <a:schemeClr val="accent2"/>
              </a:solidFill>
            </a:endParaRPr>
          </a:p>
        </p:txBody>
      </p:sp>
      <p:cxnSp>
        <p:nvCxnSpPr>
          <p:cNvPr id="125960" name="AutoShape 8"/>
          <p:cNvCxnSpPr>
            <a:cxnSpLocks noChangeShapeType="1"/>
          </p:cNvCxnSpPr>
          <p:nvPr/>
        </p:nvCxnSpPr>
        <p:spPr bwMode="auto">
          <a:xfrm rot="-5400000">
            <a:off x="856457" y="1308894"/>
            <a:ext cx="787400" cy="14239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1" name="AutoShape 9"/>
          <p:cNvCxnSpPr>
            <a:cxnSpLocks noChangeShapeType="1"/>
          </p:cNvCxnSpPr>
          <p:nvPr/>
        </p:nvCxnSpPr>
        <p:spPr bwMode="auto">
          <a:xfrm>
            <a:off x="1970088" y="2043113"/>
            <a:ext cx="1460500" cy="415925"/>
          </a:xfrm>
          <a:prstGeom prst="bentConnector2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2" name="AutoShape 10"/>
          <p:cNvCxnSpPr>
            <a:cxnSpLocks noChangeShapeType="1"/>
          </p:cNvCxnSpPr>
          <p:nvPr/>
        </p:nvCxnSpPr>
        <p:spPr bwMode="auto">
          <a:xfrm rot="-5400000">
            <a:off x="1331912" y="2251076"/>
            <a:ext cx="415925" cy="0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3" name="AutoShape 11"/>
          <p:cNvCxnSpPr>
            <a:cxnSpLocks noChangeShapeType="1"/>
          </p:cNvCxnSpPr>
          <p:nvPr/>
        </p:nvCxnSpPr>
        <p:spPr bwMode="auto">
          <a:xfrm rot="-5400000">
            <a:off x="2251075" y="2251076"/>
            <a:ext cx="415925" cy="0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64" name="Text Box 12"/>
          <p:cNvSpPr txBox="1">
            <a:spLocks noChangeArrowheads="1"/>
          </p:cNvSpPr>
          <p:nvPr/>
        </p:nvSpPr>
        <p:spPr bwMode="auto">
          <a:xfrm rot="5400000">
            <a:off x="766763" y="4592638"/>
            <a:ext cx="1042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Dogs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 rot="5400000">
            <a:off x="1012826" y="4746625"/>
            <a:ext cx="1357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Giraffe</a:t>
            </a:r>
            <a:endParaRPr lang="en-CA" altLang="en-US">
              <a:solidFill>
                <a:schemeClr val="accent2"/>
              </a:solidFill>
            </a:endParaRPr>
          </a:p>
        </p:txBody>
      </p:sp>
      <p:cxnSp>
        <p:nvCxnSpPr>
          <p:cNvPr id="125966" name="AutoShape 14"/>
          <p:cNvCxnSpPr>
            <a:cxnSpLocks noChangeShapeType="1"/>
            <a:stCxn id="125964" idx="1"/>
            <a:endCxn id="125965" idx="1"/>
          </p:cNvCxnSpPr>
          <p:nvPr/>
        </p:nvCxnSpPr>
        <p:spPr bwMode="auto">
          <a:xfrm rot="-5400000">
            <a:off x="1490663" y="4157663"/>
            <a:ext cx="3175" cy="403225"/>
          </a:xfrm>
          <a:prstGeom prst="bentConnector3">
            <a:avLst>
              <a:gd name="adj1" fmla="val 730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67" name="Line 15"/>
          <p:cNvSpPr>
            <a:spLocks noChangeShapeType="1"/>
          </p:cNvSpPr>
          <p:nvPr/>
        </p:nvSpPr>
        <p:spPr bwMode="auto">
          <a:xfrm flipV="1">
            <a:off x="1473200" y="4076700"/>
            <a:ext cx="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5968" name="Picture 19" descr="an0008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935038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9" name="Picture 20" descr="an0115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10200"/>
            <a:ext cx="4540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0326" name="Text Box 22"/>
          <p:cNvSpPr txBox="1">
            <a:spLocks noChangeArrowheads="1"/>
          </p:cNvSpPr>
          <p:nvPr/>
        </p:nvSpPr>
        <p:spPr bwMode="auto">
          <a:xfrm>
            <a:off x="5562600" y="2544763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Class</a:t>
            </a:r>
          </a:p>
        </p:txBody>
      </p:sp>
      <p:sp>
        <p:nvSpPr>
          <p:cNvPr id="610327" name="Text Box 23"/>
          <p:cNvSpPr txBox="1">
            <a:spLocks noChangeArrowheads="1"/>
          </p:cNvSpPr>
          <p:nvPr/>
        </p:nvSpPr>
        <p:spPr bwMode="auto">
          <a:xfrm>
            <a:off x="5562600" y="4572000"/>
            <a:ext cx="1223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Genus</a:t>
            </a:r>
          </a:p>
        </p:txBody>
      </p:sp>
      <p:sp>
        <p:nvSpPr>
          <p:cNvPr id="610328" name="Text Box 24"/>
          <p:cNvSpPr txBox="1">
            <a:spLocks noChangeArrowheads="1"/>
          </p:cNvSpPr>
          <p:nvPr/>
        </p:nvSpPr>
        <p:spPr bwMode="auto">
          <a:xfrm>
            <a:off x="5224463" y="5962650"/>
            <a:ext cx="2012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Individuals</a:t>
            </a:r>
          </a:p>
        </p:txBody>
      </p:sp>
      <p:pic>
        <p:nvPicPr>
          <p:cNvPr id="125974" name="Picture 25" descr="an0119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389313"/>
            <a:ext cx="498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7D4E61-BC44-3446-01CA-1A4AF9C67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0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0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6" grpId="0"/>
      <p:bldP spid="125957" grpId="0"/>
      <p:bldP spid="125958" grpId="0"/>
      <p:bldP spid="125959" grpId="0"/>
      <p:bldP spid="125964" grpId="0"/>
      <p:bldP spid="125965" grpId="0"/>
      <p:bldP spid="125967" grpId="0" animBg="1"/>
      <p:bldP spid="610326" grpId="0"/>
      <p:bldP spid="610327" grpId="0"/>
      <p:bldP spid="6103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636" y="155338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Which are more alike?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grpSp>
        <p:nvGrpSpPr>
          <p:cNvPr id="121862" name="Group 11"/>
          <p:cNvGrpSpPr>
            <a:grpSpLocks/>
          </p:cNvGrpSpPr>
          <p:nvPr/>
        </p:nvGrpSpPr>
        <p:grpSpPr bwMode="auto">
          <a:xfrm>
            <a:off x="5257800" y="4648200"/>
            <a:ext cx="401638" cy="1143000"/>
            <a:chOff x="5760" y="720"/>
            <a:chExt cx="1021" cy="2477"/>
          </a:xfrm>
        </p:grpSpPr>
        <p:grpSp>
          <p:nvGrpSpPr>
            <p:cNvPr id="121863" name="Group 12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21867" name="Freeform 13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4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5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6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7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8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4" name="Group 19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21865" name="Freeform 20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Oval 21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BD923F19-9768-A9F7-6C3D-0056E605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73F3549-5931-1DDE-6D32-27DFC1CC8FC9}"/>
              </a:ext>
            </a:extLst>
          </p:cNvPr>
          <p:cNvGrpSpPr/>
          <p:nvPr/>
        </p:nvGrpSpPr>
        <p:grpSpPr>
          <a:xfrm>
            <a:off x="4108450" y="3062288"/>
            <a:ext cx="2678756" cy="586362"/>
            <a:chOff x="4108450" y="3062288"/>
            <a:chExt cx="2678756" cy="586362"/>
          </a:xfrm>
        </p:grpSpPr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C54FF5F1-E84D-4DCA-B416-5B0EE3D91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8450" y="3062288"/>
              <a:ext cx="52610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n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3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AAB555BE-8EEC-9634-3C2F-C69BF04E2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1100" y="3063875"/>
              <a:ext cx="52610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2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n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26B704-68F1-F39E-1687-8B2C51DB4413}"/>
              </a:ext>
            </a:extLst>
          </p:cNvPr>
          <p:cNvGrpSpPr/>
          <p:nvPr/>
        </p:nvGrpSpPr>
        <p:grpSpPr>
          <a:xfrm>
            <a:off x="1371600" y="3657600"/>
            <a:ext cx="4038600" cy="900113"/>
            <a:chOff x="1371600" y="3657600"/>
            <a:chExt cx="4038600" cy="900113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5D7BA54C-B77E-CBE0-C07D-4427AAD91642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162300" y="1866900"/>
              <a:ext cx="457200" cy="4038600"/>
            </a:xfrm>
            <a:prstGeom prst="leftBrace">
              <a:avLst>
                <a:gd name="adj1" fmla="val 73611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8A960F81-40A0-24B1-EDB3-AF0ECD7EA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038600"/>
              <a:ext cx="196056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hlink"/>
                  </a:solidFill>
                </a:rPr>
                <a:t>Polynomials</a:t>
              </a:r>
              <a:endParaRPr lang="en-CA" altLang="en-US" sz="2800">
                <a:solidFill>
                  <a:schemeClr val="hlink"/>
                </a:solidFill>
              </a:endParaRPr>
            </a:p>
          </p:txBody>
        </p:sp>
      </p:grpSp>
      <p:sp>
        <p:nvSpPr>
          <p:cNvPr id="17" name="Text Box 8">
            <a:extLst>
              <a:ext uri="{FF2B5EF4-FFF2-40B4-BE49-F238E27FC236}">
                <a16:creationId xmlns:a16="http://schemas.microsoft.com/office/drawing/2014/main" id="{A23A2807-BC9B-BED3-E0AD-45CCE831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062288"/>
            <a:ext cx="5261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n</a:t>
            </a:r>
            <a:r>
              <a:rPr lang="en-US" altLang="en-US" baseline="30000" dirty="0">
                <a:solidFill>
                  <a:schemeClr val="accent2"/>
                </a:solidFill>
              </a:rPr>
              <a:t>2</a:t>
            </a:r>
            <a:endParaRPr lang="en-CA" altLang="en-US" baseline="30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1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391400" cy="1752600"/>
          </a:xfrm>
        </p:spPr>
        <p:txBody>
          <a:bodyPr/>
          <a:lstStyle/>
          <a:p>
            <a:pPr eaLnBrk="1" hangingPunct="1"/>
            <a:r>
              <a:rPr lang="en-US" altLang="en-US"/>
              <a:t>Giving</a:t>
            </a:r>
            <a:r>
              <a:rPr lang="en-CA" altLang="en-US"/>
              <a:t> an idea of how fast a function grows without going into too much detail. </a:t>
            </a:r>
          </a:p>
          <a:p>
            <a:pPr eaLnBrk="1" hangingPunct="1"/>
            <a:endParaRPr lang="en-CA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E0891EE-921C-BCB7-BDC1-B340C0C92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38071"/>
            <a:ext cx="3611141" cy="40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kern="0" dirty="0">
                <a:solidFill>
                  <a:srgbClr val="FF00FF"/>
                </a:solidFill>
              </a:rPr>
              <a:t>For all sufficiently large</a:t>
            </a:r>
            <a:r>
              <a:rPr lang="en-US" altLang="en-US" sz="2400" kern="0" dirty="0"/>
              <a:t> </a:t>
            </a: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endParaRPr lang="en-CA" altLang="en-US" sz="2400" kern="0" dirty="0">
              <a:solidFill>
                <a:schemeClr val="accent2"/>
              </a:solidFill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3B2DD707-833E-19A5-FF25-626D71983B8C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i="0" kern="0"/>
              <a:t>Growth Rates</a:t>
            </a:r>
            <a:endParaRPr lang="en-CA" altLang="en-US" i="0" kern="0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68CAF6-A0C0-15C2-EB99-4EBB3B255EB8}"/>
              </a:ext>
            </a:extLst>
          </p:cNvPr>
          <p:cNvGrpSpPr/>
          <p:nvPr/>
        </p:nvGrpSpPr>
        <p:grpSpPr>
          <a:xfrm>
            <a:off x="828964" y="533444"/>
            <a:ext cx="6551613" cy="3276556"/>
            <a:chOff x="2058987" y="1079183"/>
            <a:chExt cx="6551613" cy="327655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9D0F504-260C-DCBF-04D4-B39120537C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8987" y="1249046"/>
              <a:ext cx="6324600" cy="3106693"/>
              <a:chOff x="838200" y="703560"/>
              <a:chExt cx="6324600" cy="3106396"/>
            </a:xfrm>
          </p:grpSpPr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7438D4F2-B75A-8895-BBCA-A0EA64C38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2200" y="703560"/>
                <a:ext cx="4800600" cy="27384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CA" altLang="en-US" sz="2400" i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Text Box 6">
                <a:extLst>
                  <a:ext uri="{FF2B5EF4-FFF2-40B4-BE49-F238E27FC236}">
                    <a16:creationId xmlns:a16="http://schemas.microsoft.com/office/drawing/2014/main" id="{BC661E70-BC8B-527B-3F89-A583143B8E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4330" y="3348335"/>
                <a:ext cx="338554" cy="461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400" i="0" dirty="0">
                    <a:solidFill>
                      <a:srgbClr val="FFC000"/>
                    </a:solidFill>
                  </a:rPr>
                  <a:t>n</a:t>
                </a:r>
              </a:p>
            </p:txBody>
          </p:sp>
          <p:sp>
            <p:nvSpPr>
              <p:cNvPr id="44" name="Text Box 7">
                <a:extLst>
                  <a:ext uri="{FF2B5EF4-FFF2-40B4-BE49-F238E27FC236}">
                    <a16:creationId xmlns:a16="http://schemas.microsoft.com/office/drawing/2014/main" id="{F0F517C2-D038-3A5D-ABB0-589CD2D29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1341735"/>
                <a:ext cx="1752600" cy="830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en-US" sz="2400" i="0" dirty="0">
                    <a:solidFill>
                      <a:srgbClr val="FFFFFF"/>
                    </a:solidFill>
                  </a:rPr>
                  <a:t>Growth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altLang="en-US" sz="2400" i="0" dirty="0">
                    <a:solidFill>
                      <a:srgbClr val="FFC000"/>
                    </a:solidFill>
                  </a:rPr>
                  <a:t>f(n)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035C0A4-4A5D-4E3F-C1DB-B28F12025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71925" y="3390583"/>
              <a:ext cx="4335462" cy="522288"/>
              <a:chOff x="2751138" y="2844114"/>
              <a:chExt cx="4335462" cy="523220"/>
            </a:xfrm>
          </p:grpSpPr>
          <p:cxnSp>
            <p:nvCxnSpPr>
              <p:cNvPr id="40" name="Straight Connector 10">
                <a:extLst>
                  <a:ext uri="{FF2B5EF4-FFF2-40B4-BE49-F238E27FC236}">
                    <a16:creationId xmlns:a16="http://schemas.microsoft.com/office/drawing/2014/main" id="{1A2CDE46-DB72-0FF7-5E72-B7E8FE62853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51138" y="3294063"/>
                <a:ext cx="4267200" cy="0"/>
              </a:xfrm>
              <a:prstGeom prst="line">
                <a:avLst/>
              </a:prstGeom>
              <a:noFill/>
              <a:ln w="38100" cap="sq" algn="ctr">
                <a:solidFill>
                  <a:srgbClr val="93856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" name="Text Box 10">
                <a:extLst>
                  <a:ext uri="{FF2B5EF4-FFF2-40B4-BE49-F238E27FC236}">
                    <a16:creationId xmlns:a16="http://schemas.microsoft.com/office/drawing/2014/main" id="{56172019-2FE8-2FC8-A4F3-FD6E44B1B6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3066" y="2844114"/>
                <a:ext cx="73353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800" i="0">
                    <a:solidFill>
                      <a:srgbClr val="93856D"/>
                    </a:solidFill>
                  </a:rPr>
                  <a:t>5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898798D-DC29-7CFA-ED52-5D95CD44AC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2987" y="2944496"/>
              <a:ext cx="5027613" cy="1100137"/>
              <a:chOff x="2362200" y="2399271"/>
              <a:chExt cx="5027270" cy="1099579"/>
            </a:xfrm>
          </p:grpSpPr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9B3871EF-5BA2-5408-8644-D367555ADEF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362200" y="2894013"/>
                <a:ext cx="4656138" cy="604837"/>
              </a:xfrm>
              <a:custGeom>
                <a:avLst/>
                <a:gdLst>
                  <a:gd name="T0" fmla="*/ 0 w 2832"/>
                  <a:gd name="T1" fmla="*/ 2335898 h 1725"/>
                  <a:gd name="T2" fmla="*/ 2040854996 w 2832"/>
                  <a:gd name="T3" fmla="*/ 2090106 h 1725"/>
                  <a:gd name="T4" fmla="*/ 2147483647 w 2832"/>
                  <a:gd name="T5" fmla="*/ 1967035 h 1725"/>
                  <a:gd name="T6" fmla="*/ 2147483647 w 2832"/>
                  <a:gd name="T7" fmla="*/ 1843964 h 1725"/>
                  <a:gd name="T8" fmla="*/ 2147483647 w 2832"/>
                  <a:gd name="T9" fmla="*/ 1598172 h 1725"/>
                  <a:gd name="T10" fmla="*/ 2147483647 w 2832"/>
                  <a:gd name="T11" fmla="*/ 1352380 h 1725"/>
                  <a:gd name="T12" fmla="*/ 2147483647 w 2832"/>
                  <a:gd name="T13" fmla="*/ 737726 h 1725"/>
                  <a:gd name="T14" fmla="*/ 2147483647 w 2832"/>
                  <a:gd name="T15" fmla="*/ 0 h 17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32"/>
                  <a:gd name="T25" fmla="*/ 0 h 1725"/>
                  <a:gd name="T26" fmla="*/ 2832 w 2832"/>
                  <a:gd name="T27" fmla="*/ 1725 h 17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32" h="1725">
                    <a:moveTo>
                      <a:pt x="0" y="1725"/>
                    </a:moveTo>
                    <a:lnTo>
                      <a:pt x="680" y="1576"/>
                    </a:lnTo>
                    <a:lnTo>
                      <a:pt x="1032" y="1496"/>
                    </a:lnTo>
                    <a:lnTo>
                      <a:pt x="1320" y="1392"/>
                    </a:lnTo>
                    <a:lnTo>
                      <a:pt x="1624" y="1232"/>
                    </a:lnTo>
                    <a:lnTo>
                      <a:pt x="1944" y="992"/>
                    </a:lnTo>
                    <a:lnTo>
                      <a:pt x="2320" y="60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ap="flat" cmpd="sng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 Box 10">
                <a:extLst>
                  <a:ext uri="{FF2B5EF4-FFF2-40B4-BE49-F238E27FC236}">
                    <a16:creationId xmlns:a16="http://schemas.microsoft.com/office/drawing/2014/main" id="{DFC50B82-757A-68CD-6E91-535DE38F2E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8357" y="2399271"/>
                <a:ext cx="1281113" cy="523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800" i="0" dirty="0">
                    <a:solidFill>
                      <a:srgbClr val="FFCC66"/>
                    </a:solidFill>
                  </a:rPr>
                  <a:t>log n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97A99B3-20C4-38FD-B15A-CEAD27ECDD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2987" y="1536383"/>
              <a:ext cx="4876800" cy="2479675"/>
              <a:chOff x="2362200" y="990600"/>
              <a:chExt cx="4876800" cy="2479675"/>
            </a:xfrm>
          </p:grpSpPr>
          <p:sp>
            <p:nvSpPr>
              <p:cNvPr id="36" name="Line 8">
                <a:extLst>
                  <a:ext uri="{FF2B5EF4-FFF2-40B4-BE49-F238E27FC236}">
                    <a16:creationId xmlns:a16="http://schemas.microsoft.com/office/drawing/2014/main" id="{93C05CE6-C324-BF46-D13B-86B37BE8B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62200" y="1341438"/>
                <a:ext cx="4800600" cy="2128837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Text Box 10">
                <a:extLst>
                  <a:ext uri="{FF2B5EF4-FFF2-40B4-BE49-F238E27FC236}">
                    <a16:creationId xmlns:a16="http://schemas.microsoft.com/office/drawing/2014/main" id="{79750359-302F-838E-FFDB-1DC89DC570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5466" y="990600"/>
                <a:ext cx="73353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800" i="0">
                    <a:solidFill>
                      <a:srgbClr val="00B0F0"/>
                    </a:solidFill>
                  </a:rPr>
                  <a:t>n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1E8EAD2-3E31-92F9-CF49-7AADA5ADCA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6050" y="1079183"/>
              <a:ext cx="4495800" cy="2738438"/>
              <a:chOff x="2735263" y="533400"/>
              <a:chExt cx="4495800" cy="2738438"/>
            </a:xfrm>
          </p:grpSpPr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67A0A514-21E9-789E-B9CB-84CF7A2F3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263" y="533400"/>
                <a:ext cx="4495800" cy="2738438"/>
              </a:xfrm>
              <a:custGeom>
                <a:avLst/>
                <a:gdLst>
                  <a:gd name="T0" fmla="*/ 0 w 2832"/>
                  <a:gd name="T1" fmla="*/ 2147483647 h 1725"/>
                  <a:gd name="T2" fmla="*/ 1713706250 w 2832"/>
                  <a:gd name="T3" fmla="*/ 2147483647 h 1725"/>
                  <a:gd name="T4" fmla="*/ 2147483647 w 2832"/>
                  <a:gd name="T5" fmla="*/ 2147483647 h 1725"/>
                  <a:gd name="T6" fmla="*/ 2147483647 w 2832"/>
                  <a:gd name="T7" fmla="*/ 2147483647 h 1725"/>
                  <a:gd name="T8" fmla="*/ 2147483647 w 2832"/>
                  <a:gd name="T9" fmla="*/ 2147483647 h 1725"/>
                  <a:gd name="T10" fmla="*/ 2147483647 w 2832"/>
                  <a:gd name="T11" fmla="*/ 2147483647 h 1725"/>
                  <a:gd name="T12" fmla="*/ 2147483647 w 2832"/>
                  <a:gd name="T13" fmla="*/ 1512094026 h 1725"/>
                  <a:gd name="T14" fmla="*/ 2147483647 w 2832"/>
                  <a:gd name="T15" fmla="*/ 0 h 17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32"/>
                  <a:gd name="T25" fmla="*/ 0 h 1725"/>
                  <a:gd name="T26" fmla="*/ 2832 w 2832"/>
                  <a:gd name="T27" fmla="*/ 1725 h 17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32" h="1725">
                    <a:moveTo>
                      <a:pt x="0" y="1725"/>
                    </a:moveTo>
                    <a:lnTo>
                      <a:pt x="680" y="1576"/>
                    </a:lnTo>
                    <a:lnTo>
                      <a:pt x="1032" y="1496"/>
                    </a:lnTo>
                    <a:lnTo>
                      <a:pt x="1320" y="1392"/>
                    </a:lnTo>
                    <a:lnTo>
                      <a:pt x="1624" y="1232"/>
                    </a:lnTo>
                    <a:lnTo>
                      <a:pt x="1944" y="992"/>
                    </a:lnTo>
                    <a:lnTo>
                      <a:pt x="2320" y="60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10">
                <a:extLst>
                  <a:ext uri="{FF2B5EF4-FFF2-40B4-BE49-F238E27FC236}">
                    <a16:creationId xmlns:a16="http://schemas.microsoft.com/office/drawing/2014/main" id="{EC772744-91D4-3AE6-280F-650BD93140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4600" y="542925"/>
                <a:ext cx="854075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74320" rIns="27432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defRPr/>
                </a:pPr>
                <a:r>
                  <a:rPr lang="en-US" altLang="en-US" i="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</a:t>
                </a:r>
                <a:r>
                  <a:rPr lang="en-US" altLang="en-US" i="0" baseline="30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63EB568-B3F5-C047-9FFD-6B90F75FA4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4900" y="1249046"/>
              <a:ext cx="1108075" cy="2741612"/>
              <a:chOff x="2424113" y="703263"/>
              <a:chExt cx="1108315" cy="2741612"/>
            </a:xfrm>
          </p:grpSpPr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AF28BF75-431B-7BEA-6ABB-11C7F6B72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113" y="777875"/>
                <a:ext cx="1066800" cy="2667000"/>
              </a:xfrm>
              <a:custGeom>
                <a:avLst/>
                <a:gdLst>
                  <a:gd name="T0" fmla="*/ 0 w 672"/>
                  <a:gd name="T1" fmla="*/ 2147483647 h 1680"/>
                  <a:gd name="T2" fmla="*/ 2147483647 w 672"/>
                  <a:gd name="T3" fmla="*/ 2147483647 h 1680"/>
                  <a:gd name="T4" fmla="*/ 2147483647 w 672"/>
                  <a:gd name="T5" fmla="*/ 0 h 16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1680"/>
                  <a:gd name="T11" fmla="*/ 672 w 672"/>
                  <a:gd name="T12" fmla="*/ 1680 h 16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1680">
                    <a:moveTo>
                      <a:pt x="0" y="1680"/>
                    </a:moveTo>
                    <a:cubicBezTo>
                      <a:pt x="69" y="1632"/>
                      <a:pt x="304" y="1672"/>
                      <a:pt x="416" y="1392"/>
                    </a:cubicBezTo>
                    <a:cubicBezTo>
                      <a:pt x="528" y="1112"/>
                      <a:pt x="619" y="290"/>
                      <a:pt x="672" y="0"/>
                    </a:cubicBez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DC8586-9AA6-770B-78B4-164B39349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000" y="703263"/>
                <a:ext cx="48442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US" altLang="en-US" sz="2800" i="0">
                    <a:solidFill>
                      <a:srgbClr val="FF0000"/>
                    </a:solidFill>
                  </a:rPr>
                  <a:t>2</a:t>
                </a:r>
                <a:r>
                  <a:rPr lang="en-US" altLang="en-US" sz="2800" i="0" baseline="30000">
                    <a:solidFill>
                      <a:srgbClr val="FF0000"/>
                    </a:solidFill>
                  </a:rPr>
                  <a:t>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39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636" y="155338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Which are more alike?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grpSp>
        <p:nvGrpSpPr>
          <p:cNvPr id="121862" name="Group 11"/>
          <p:cNvGrpSpPr>
            <a:grpSpLocks/>
          </p:cNvGrpSpPr>
          <p:nvPr/>
        </p:nvGrpSpPr>
        <p:grpSpPr bwMode="auto">
          <a:xfrm>
            <a:off x="5257800" y="4648200"/>
            <a:ext cx="401638" cy="1143000"/>
            <a:chOff x="5760" y="720"/>
            <a:chExt cx="1021" cy="2477"/>
          </a:xfrm>
        </p:grpSpPr>
        <p:grpSp>
          <p:nvGrpSpPr>
            <p:cNvPr id="121863" name="Group 12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21867" name="Freeform 13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4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5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6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7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8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4" name="Group 19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21865" name="Freeform 20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Oval 21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BD923F19-9768-A9F7-6C3D-0056E605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73F3549-5931-1DDE-6D32-27DFC1CC8FC9}"/>
              </a:ext>
            </a:extLst>
          </p:cNvPr>
          <p:cNvGrpSpPr/>
          <p:nvPr/>
        </p:nvGrpSpPr>
        <p:grpSpPr>
          <a:xfrm>
            <a:off x="4108450" y="3062288"/>
            <a:ext cx="3770401" cy="586362"/>
            <a:chOff x="4108450" y="3062288"/>
            <a:chExt cx="3770401" cy="586362"/>
          </a:xfrm>
        </p:grpSpPr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C54FF5F1-E84D-4DCA-B416-5B0EE3D91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8450" y="3062288"/>
              <a:ext cx="1343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n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1000000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AAB555BE-8EEC-9634-3C2F-C69BF04E2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1100" y="3063875"/>
              <a:ext cx="161775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2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0.000001 n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26B704-68F1-F39E-1687-8B2C51DB4413}"/>
              </a:ext>
            </a:extLst>
          </p:cNvPr>
          <p:cNvGrpSpPr/>
          <p:nvPr/>
        </p:nvGrpSpPr>
        <p:grpSpPr>
          <a:xfrm>
            <a:off x="1371600" y="3657600"/>
            <a:ext cx="4038600" cy="900113"/>
            <a:chOff x="1371600" y="3657600"/>
            <a:chExt cx="4038600" cy="900113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5D7BA54C-B77E-CBE0-C07D-4427AAD91642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162300" y="1866900"/>
              <a:ext cx="457200" cy="4038600"/>
            </a:xfrm>
            <a:prstGeom prst="leftBrace">
              <a:avLst>
                <a:gd name="adj1" fmla="val 73611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8A960F81-40A0-24B1-EDB3-AF0ECD7EA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038600"/>
              <a:ext cx="196056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hlink"/>
                  </a:solidFill>
                </a:rPr>
                <a:t>Polynomials</a:t>
              </a:r>
              <a:endParaRPr lang="en-CA" altLang="en-US" sz="2800">
                <a:solidFill>
                  <a:schemeClr val="hlink"/>
                </a:solidFill>
              </a:endParaRPr>
            </a:p>
          </p:txBody>
        </p:sp>
      </p:grpSp>
      <p:sp>
        <p:nvSpPr>
          <p:cNvPr id="17" name="Text Box 8">
            <a:extLst>
              <a:ext uri="{FF2B5EF4-FFF2-40B4-BE49-F238E27FC236}">
                <a16:creationId xmlns:a16="http://schemas.microsoft.com/office/drawing/2014/main" id="{A23A2807-BC9B-BED3-E0AD-45CCE831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062288"/>
            <a:ext cx="5261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n</a:t>
            </a:r>
            <a:r>
              <a:rPr lang="en-US" altLang="en-US" baseline="30000" dirty="0">
                <a:solidFill>
                  <a:schemeClr val="accent2"/>
                </a:solidFill>
              </a:rPr>
              <a:t>2</a:t>
            </a:r>
            <a:endParaRPr lang="en-CA" altLang="en-US" baseline="30000" dirty="0">
              <a:solidFill>
                <a:schemeClr val="accent2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E293DA6-120E-D0EB-116F-8D7196E3BECC}"/>
              </a:ext>
            </a:extLst>
          </p:cNvPr>
          <p:cNvGrpSpPr/>
          <p:nvPr/>
        </p:nvGrpSpPr>
        <p:grpSpPr>
          <a:xfrm>
            <a:off x="5349457" y="3081109"/>
            <a:ext cx="3611141" cy="857873"/>
            <a:chOff x="5349457" y="3081109"/>
            <a:chExt cx="3611141" cy="857873"/>
          </a:xfrm>
        </p:grpSpPr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0A6BBA51-9FAA-64D6-2D14-384961CB3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9457" y="3537525"/>
              <a:ext cx="3611141" cy="40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400" kern="0" dirty="0">
                  <a:solidFill>
                    <a:srgbClr val="FF00FF"/>
                  </a:solidFill>
                </a:rPr>
                <a:t>For all sufficiently large</a:t>
              </a:r>
              <a:r>
                <a:rPr lang="en-US" altLang="en-US" sz="2400" kern="0" dirty="0"/>
                <a:t> </a:t>
              </a:r>
              <a:r>
                <a:rPr lang="en-US" altLang="en-US" sz="2400" kern="0" dirty="0">
                  <a:solidFill>
                    <a:schemeClr val="accent2"/>
                  </a:solidFill>
                </a:rPr>
                <a:t>n</a:t>
              </a:r>
              <a:endParaRPr lang="en-CA" altLang="en-US" sz="2400" kern="0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 Box 4">
              <a:extLst>
                <a:ext uri="{FF2B5EF4-FFF2-40B4-BE49-F238E27FC236}">
                  <a16:creationId xmlns:a16="http://schemas.microsoft.com/office/drawing/2014/main" id="{B8F0AEDB-4008-07C4-99EC-393679C47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778" y="3081109"/>
              <a:ext cx="55015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FF"/>
                  </a:solidFill>
                </a:rPr>
                <a:t>≪</a:t>
              </a:r>
              <a:endParaRPr lang="en-CA" altLang="en-US" baseline="30000" dirty="0">
                <a:solidFill>
                  <a:srgbClr val="FF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120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636" y="155338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Which are more alike?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grpSp>
        <p:nvGrpSpPr>
          <p:cNvPr id="121862" name="Group 11"/>
          <p:cNvGrpSpPr>
            <a:grpSpLocks/>
          </p:cNvGrpSpPr>
          <p:nvPr/>
        </p:nvGrpSpPr>
        <p:grpSpPr bwMode="auto">
          <a:xfrm>
            <a:off x="5257800" y="4648200"/>
            <a:ext cx="401638" cy="1143000"/>
            <a:chOff x="5760" y="720"/>
            <a:chExt cx="1021" cy="2477"/>
          </a:xfrm>
        </p:grpSpPr>
        <p:grpSp>
          <p:nvGrpSpPr>
            <p:cNvPr id="121863" name="Group 12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21867" name="Freeform 13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4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5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6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7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8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4" name="Group 19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21865" name="Freeform 20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Oval 21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BD923F19-9768-A9F7-6C3D-0056E605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26B704-68F1-F39E-1687-8B2C51DB4413}"/>
              </a:ext>
            </a:extLst>
          </p:cNvPr>
          <p:cNvGrpSpPr/>
          <p:nvPr/>
        </p:nvGrpSpPr>
        <p:grpSpPr>
          <a:xfrm>
            <a:off x="1371600" y="3657600"/>
            <a:ext cx="4038600" cy="904220"/>
            <a:chOff x="1371600" y="3657600"/>
            <a:chExt cx="4038600" cy="904220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5D7BA54C-B77E-CBE0-C07D-4427AAD91642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162300" y="1866900"/>
              <a:ext cx="457200" cy="4038600"/>
            </a:xfrm>
            <a:prstGeom prst="leftBrace">
              <a:avLst>
                <a:gd name="adj1" fmla="val 73611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8A960F81-40A0-24B1-EDB3-AF0ECD7EA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038600"/>
              <a:ext cx="15985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chemeClr val="hlink"/>
                  </a:solidFill>
                </a:rPr>
                <a:t>Quadratic</a:t>
              </a:r>
              <a:endParaRPr lang="en-CA" altLang="en-US" sz="28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949F4EC-2D3B-7364-0C87-75F0BA83F923}"/>
              </a:ext>
            </a:extLst>
          </p:cNvPr>
          <p:cNvGrpSpPr/>
          <p:nvPr/>
        </p:nvGrpSpPr>
        <p:grpSpPr>
          <a:xfrm>
            <a:off x="4108450" y="3062288"/>
            <a:ext cx="2823119" cy="586362"/>
            <a:chOff x="4108450" y="3062288"/>
            <a:chExt cx="2823119" cy="586362"/>
          </a:xfrm>
        </p:grpSpPr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C81F7728-31E2-2500-0592-F2675B988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8450" y="3062288"/>
              <a:ext cx="6799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</a:rPr>
                <a:t>3</a:t>
              </a:r>
              <a:r>
                <a:rPr lang="en-US" altLang="en-US" dirty="0">
                  <a:solidFill>
                    <a:schemeClr val="accent2"/>
                  </a:solidFill>
                </a:rPr>
                <a:t>n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2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0CB528DB-37B3-894D-E482-444C028C7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1575" y="3063875"/>
              <a:ext cx="6799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r>
                <a:rPr lang="en-US" altLang="en-US" dirty="0">
                  <a:solidFill>
                    <a:schemeClr val="accent2"/>
                  </a:solidFill>
                </a:rPr>
                <a:t>n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3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Text Box 8">
            <a:extLst>
              <a:ext uri="{FF2B5EF4-FFF2-40B4-BE49-F238E27FC236}">
                <a16:creationId xmlns:a16="http://schemas.microsoft.com/office/drawing/2014/main" id="{56AA0AFF-88A5-470B-E82B-4F69FCE33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062288"/>
            <a:ext cx="5261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n</a:t>
            </a:r>
            <a:r>
              <a:rPr lang="en-US" altLang="en-US" baseline="30000" dirty="0">
                <a:solidFill>
                  <a:schemeClr val="accent2"/>
                </a:solidFill>
              </a:rPr>
              <a:t>2</a:t>
            </a:r>
            <a:endParaRPr lang="en-CA" altLang="en-US" baseline="30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636" y="155338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Which are more alike?</a:t>
            </a:r>
            <a:endParaRPr lang="en-CA" altLang="en-US" sz="3200" dirty="0">
              <a:solidFill>
                <a:schemeClr val="tx1"/>
              </a:solidFill>
            </a:endParaRPr>
          </a:p>
        </p:txBody>
      </p:sp>
      <p:grpSp>
        <p:nvGrpSpPr>
          <p:cNvPr id="121862" name="Group 11"/>
          <p:cNvGrpSpPr>
            <a:grpSpLocks/>
          </p:cNvGrpSpPr>
          <p:nvPr/>
        </p:nvGrpSpPr>
        <p:grpSpPr bwMode="auto">
          <a:xfrm>
            <a:off x="5257800" y="4648200"/>
            <a:ext cx="401638" cy="1143000"/>
            <a:chOff x="5760" y="720"/>
            <a:chExt cx="1021" cy="2477"/>
          </a:xfrm>
        </p:grpSpPr>
        <p:grpSp>
          <p:nvGrpSpPr>
            <p:cNvPr id="121863" name="Group 12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121867" name="Freeform 13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4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5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6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7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8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4" name="Group 19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121865" name="Freeform 20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Oval 21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/>
              </a:p>
            </p:txBody>
          </p: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BD923F19-9768-A9F7-6C3D-0056E605A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26B704-68F1-F39E-1687-8B2C51DB4413}"/>
              </a:ext>
            </a:extLst>
          </p:cNvPr>
          <p:cNvGrpSpPr/>
          <p:nvPr/>
        </p:nvGrpSpPr>
        <p:grpSpPr>
          <a:xfrm>
            <a:off x="1371600" y="3657600"/>
            <a:ext cx="4038600" cy="904220"/>
            <a:chOff x="1371600" y="3657600"/>
            <a:chExt cx="4038600" cy="904220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5D7BA54C-B77E-CBE0-C07D-4427AAD91642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3162300" y="1866900"/>
              <a:ext cx="457200" cy="4038600"/>
            </a:xfrm>
            <a:prstGeom prst="leftBrace">
              <a:avLst>
                <a:gd name="adj1" fmla="val 73611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8A960F81-40A0-24B1-EDB3-AF0ECD7EA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038600"/>
              <a:ext cx="15985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chemeClr val="hlink"/>
                  </a:solidFill>
                </a:rPr>
                <a:t>Quadratic</a:t>
              </a:r>
              <a:endParaRPr lang="en-CA" altLang="en-US" sz="28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E293DA6-120E-D0EB-116F-8D7196E3BECC}"/>
              </a:ext>
            </a:extLst>
          </p:cNvPr>
          <p:cNvGrpSpPr/>
          <p:nvPr/>
        </p:nvGrpSpPr>
        <p:grpSpPr>
          <a:xfrm>
            <a:off x="5349457" y="3081109"/>
            <a:ext cx="3611141" cy="857873"/>
            <a:chOff x="5349457" y="3081109"/>
            <a:chExt cx="3611141" cy="857873"/>
          </a:xfrm>
        </p:grpSpPr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0A6BBA51-9FAA-64D6-2D14-384961CB3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9457" y="3537525"/>
              <a:ext cx="3611141" cy="40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400" kern="0" dirty="0">
                  <a:solidFill>
                    <a:srgbClr val="FF00FF"/>
                  </a:solidFill>
                </a:rPr>
                <a:t>For all sufficiently large</a:t>
              </a:r>
              <a:r>
                <a:rPr lang="en-US" altLang="en-US" sz="2400" kern="0" dirty="0"/>
                <a:t> </a:t>
              </a:r>
              <a:r>
                <a:rPr lang="en-US" altLang="en-US" sz="2400" kern="0" dirty="0">
                  <a:solidFill>
                    <a:schemeClr val="accent2"/>
                  </a:solidFill>
                </a:rPr>
                <a:t>n</a:t>
              </a:r>
              <a:endParaRPr lang="en-CA" altLang="en-US" sz="2400" kern="0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 Box 4">
              <a:extLst>
                <a:ext uri="{FF2B5EF4-FFF2-40B4-BE49-F238E27FC236}">
                  <a16:creationId xmlns:a16="http://schemas.microsoft.com/office/drawing/2014/main" id="{B8F0AEDB-4008-07C4-99EC-393679C47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778" y="3081109"/>
              <a:ext cx="55015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FF"/>
                  </a:solidFill>
                </a:rPr>
                <a:t>≪</a:t>
              </a:r>
              <a:endParaRPr lang="en-CA" altLang="en-US" baseline="30000" dirty="0">
                <a:solidFill>
                  <a:srgbClr val="FF00FF"/>
                </a:solidFill>
              </a:endParaRPr>
            </a:p>
          </p:txBody>
        </p:sp>
      </p:grpSp>
      <p:sp>
        <p:nvSpPr>
          <p:cNvPr id="7" name="Text Box 8">
            <a:extLst>
              <a:ext uri="{FF2B5EF4-FFF2-40B4-BE49-F238E27FC236}">
                <a16:creationId xmlns:a16="http://schemas.microsoft.com/office/drawing/2014/main" id="{56AA0AFF-88A5-470B-E82B-4F69FCE33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062288"/>
            <a:ext cx="5261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n</a:t>
            </a:r>
            <a:r>
              <a:rPr lang="en-US" altLang="en-US" baseline="30000" dirty="0">
                <a:solidFill>
                  <a:schemeClr val="accent2"/>
                </a:solidFill>
              </a:rPr>
              <a:t>2</a:t>
            </a:r>
            <a:endParaRPr lang="en-CA" altLang="en-US" baseline="30000" dirty="0">
              <a:solidFill>
                <a:schemeClr val="accent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3A6CBDD-AE7D-0EF7-E4A3-7B31FEF92D0E}"/>
              </a:ext>
            </a:extLst>
          </p:cNvPr>
          <p:cNvGrpSpPr/>
          <p:nvPr/>
        </p:nvGrpSpPr>
        <p:grpSpPr>
          <a:xfrm>
            <a:off x="3810000" y="3062288"/>
            <a:ext cx="4198787" cy="586362"/>
            <a:chOff x="3810000" y="3062288"/>
            <a:chExt cx="4198787" cy="586362"/>
          </a:xfrm>
        </p:grpSpPr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28A3D81B-68FB-436D-C82A-95074E705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3062288"/>
              <a:ext cx="15263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</a:rPr>
                <a:t>100000 </a:t>
              </a:r>
              <a:r>
                <a:rPr lang="en-US" altLang="en-US" dirty="0">
                  <a:solidFill>
                    <a:schemeClr val="accent2"/>
                  </a:solidFill>
                </a:rPr>
                <a:t>n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2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id="{4460DAFC-73C9-B3F6-69BA-818426AF0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1575" y="3063875"/>
              <a:ext cx="175721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0.000001 </a:t>
              </a:r>
              <a:r>
                <a:rPr lang="en-US" altLang="en-US" dirty="0">
                  <a:solidFill>
                    <a:schemeClr val="accent2"/>
                  </a:solidFill>
                </a:rPr>
                <a:t>n</a:t>
              </a:r>
              <a:r>
                <a:rPr lang="en-US" altLang="en-US" baseline="30000" dirty="0">
                  <a:solidFill>
                    <a:schemeClr val="accent2"/>
                  </a:solidFill>
                </a:rPr>
                <a:t>3</a:t>
              </a:r>
              <a:endParaRPr lang="en-CA" altLang="en-US" baseline="30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29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78E81D0E-C2D4-0EB7-C5C7-C4DAF525FDAC}"/>
              </a:ext>
            </a:extLst>
          </p:cNvPr>
          <p:cNvGrpSpPr/>
          <p:nvPr/>
        </p:nvGrpSpPr>
        <p:grpSpPr>
          <a:xfrm>
            <a:off x="2393965" y="762000"/>
            <a:ext cx="6283325" cy="1449388"/>
            <a:chOff x="2393965" y="762000"/>
            <a:chExt cx="6283325" cy="1449388"/>
          </a:xfrm>
        </p:grpSpPr>
        <p:sp>
          <p:nvSpPr>
            <p:cNvPr id="167939" name="Text Box 3"/>
            <p:cNvSpPr txBox="1">
              <a:spLocks noChangeArrowheads="1"/>
            </p:cNvSpPr>
            <p:nvPr/>
          </p:nvSpPr>
          <p:spPr bwMode="auto">
            <a:xfrm>
              <a:off x="4318015" y="762000"/>
              <a:ext cx="17875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Functions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cxnSp>
          <p:nvCxnSpPr>
            <p:cNvPr id="167946" name="AutoShape 10"/>
            <p:cNvCxnSpPr>
              <a:cxnSpLocks noChangeShapeType="1"/>
            </p:cNvCxnSpPr>
            <p:nvPr/>
          </p:nvCxnSpPr>
          <p:spPr bwMode="auto">
            <a:xfrm rot="16200000">
              <a:off x="3365515" y="354013"/>
              <a:ext cx="838200" cy="27813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47" name="AutoShape 11"/>
            <p:cNvCxnSpPr>
              <a:cxnSpLocks noChangeShapeType="1"/>
            </p:cNvCxnSpPr>
            <p:nvPr/>
          </p:nvCxnSpPr>
          <p:spPr bwMode="auto">
            <a:xfrm>
              <a:off x="4806965" y="1752600"/>
              <a:ext cx="3870325" cy="457200"/>
            </a:xfrm>
            <a:prstGeom prst="bentConnector2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48" name="AutoShape 12"/>
            <p:cNvCxnSpPr>
              <a:cxnSpLocks noChangeShapeType="1"/>
            </p:cNvCxnSpPr>
            <p:nvPr/>
          </p:nvCxnSpPr>
          <p:spPr bwMode="auto">
            <a:xfrm rot="16200000">
              <a:off x="34353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49" name="AutoShape 13"/>
            <p:cNvCxnSpPr>
              <a:cxnSpLocks noChangeShapeType="1"/>
            </p:cNvCxnSpPr>
            <p:nvPr/>
          </p:nvCxnSpPr>
          <p:spPr bwMode="auto">
            <a:xfrm rot="5400000">
              <a:off x="45783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50" name="AutoShape 14"/>
            <p:cNvCxnSpPr>
              <a:cxnSpLocks noChangeShapeType="1"/>
            </p:cNvCxnSpPr>
            <p:nvPr/>
          </p:nvCxnSpPr>
          <p:spPr bwMode="auto">
            <a:xfrm rot="16200000">
              <a:off x="58737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51" name="AutoShape 15"/>
            <p:cNvCxnSpPr>
              <a:cxnSpLocks noChangeShapeType="1"/>
              <a:stCxn id="167943" idx="1"/>
            </p:cNvCxnSpPr>
            <p:nvPr/>
          </p:nvCxnSpPr>
          <p:spPr bwMode="auto">
            <a:xfrm rot="5400000" flipH="1">
              <a:off x="7173928" y="1973262"/>
              <a:ext cx="458788" cy="17463"/>
            </a:xfrm>
            <a:prstGeom prst="bentConnector3">
              <a:avLst>
                <a:gd name="adj1" fmla="val 49829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BE1381F-C392-4D84-63F2-7B13B47E025C}"/>
              </a:ext>
            </a:extLst>
          </p:cNvPr>
          <p:cNvGrpSpPr/>
          <p:nvPr/>
        </p:nvGrpSpPr>
        <p:grpSpPr>
          <a:xfrm>
            <a:off x="1922477" y="2224088"/>
            <a:ext cx="693738" cy="3935412"/>
            <a:chOff x="1922477" y="2224088"/>
            <a:chExt cx="693738" cy="3935412"/>
          </a:xfrm>
        </p:grpSpPr>
        <p:sp>
          <p:nvSpPr>
            <p:cNvPr id="167945" name="Text Box 9"/>
            <p:cNvSpPr txBox="1">
              <a:spLocks noChangeArrowheads="1"/>
            </p:cNvSpPr>
            <p:nvPr/>
          </p:nvSpPr>
          <p:spPr bwMode="auto">
            <a:xfrm rot="5400000">
              <a:off x="1442259" y="2818607"/>
              <a:ext cx="176847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Constant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7955" name="Text Box 37"/>
            <p:cNvSpPr txBox="1">
              <a:spLocks noChangeArrowheads="1"/>
            </p:cNvSpPr>
            <p:nvPr/>
          </p:nvSpPr>
          <p:spPr bwMode="auto">
            <a:xfrm>
              <a:off x="1922477" y="5702300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  <a:cs typeface="Times New Roman" pitchFamily="18" charset="0"/>
                </a:rPr>
                <a:t>θ</a:t>
              </a:r>
              <a:r>
                <a:rPr lang="en-US" altLang="en-US" sz="2400" dirty="0">
                  <a:solidFill>
                    <a:schemeClr val="accent2"/>
                  </a:solidFill>
                </a:rPr>
                <a:t>(1)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6" name="Text Box 22">
              <a:extLst>
                <a:ext uri="{FF2B5EF4-FFF2-40B4-BE49-F238E27FC236}">
                  <a16:creationId xmlns:a16="http://schemas.microsoft.com/office/drawing/2014/main" id="{00363CB7-9330-D4DD-A898-2E310B5A0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015" y="52451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</a:rPr>
                <a:t>5</a:t>
              </a:r>
              <a:endParaRPr lang="en-CA" altLang="en-US" sz="2400" baseline="30000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Rectangle 2">
            <a:extLst>
              <a:ext uri="{FF2B5EF4-FFF2-40B4-BE49-F238E27FC236}">
                <a16:creationId xmlns:a16="http://schemas.microsoft.com/office/drawing/2014/main" id="{95CBD857-838C-FE5F-6EDD-2D8C1A5D1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167938" name="Group 167937">
            <a:extLst>
              <a:ext uri="{FF2B5EF4-FFF2-40B4-BE49-F238E27FC236}">
                <a16:creationId xmlns:a16="http://schemas.microsoft.com/office/drawing/2014/main" id="{D78A7084-B891-50E3-87A6-F4217A69D748}"/>
              </a:ext>
            </a:extLst>
          </p:cNvPr>
          <p:cNvGrpSpPr/>
          <p:nvPr/>
        </p:nvGrpSpPr>
        <p:grpSpPr>
          <a:xfrm>
            <a:off x="3276600" y="2819400"/>
            <a:ext cx="7924800" cy="3810000"/>
            <a:chOff x="2994025" y="2743200"/>
            <a:chExt cx="7924800" cy="3810000"/>
          </a:xfrm>
        </p:grpSpPr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77EC5B4D-1381-2852-58E6-80BD64328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813" y="3569968"/>
              <a:ext cx="2677336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1,000,000,000,000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0.0000000000001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-5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8 + sin(n)</a:t>
              </a:r>
              <a:endPara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BB57C380-E43C-70F1-8F42-31B0390F0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025" y="3512818"/>
              <a:ext cx="6331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Yes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8C438FB6-9AD6-430E-9687-F53D56E6C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025" y="3923260"/>
              <a:ext cx="6331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Yes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0074E87A-C37D-04C5-A186-FF3BEE881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025" y="4320579"/>
              <a:ext cx="6331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Yes</a:t>
              </a:r>
            </a:p>
          </p:txBody>
        </p:sp>
        <p:sp>
          <p:nvSpPr>
            <p:cNvPr id="40" name="Text Box 20">
              <a:extLst>
                <a:ext uri="{FF2B5EF4-FFF2-40B4-BE49-F238E27FC236}">
                  <a16:creationId xmlns:a16="http://schemas.microsoft.com/office/drawing/2014/main" id="{BE869AD7-7313-CA27-C4CC-58374D89B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025" y="4710815"/>
              <a:ext cx="5613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No</a:t>
              </a:r>
            </a:p>
          </p:txBody>
        </p:sp>
        <p:sp>
          <p:nvSpPr>
            <p:cNvPr id="50" name="Text Box 21">
              <a:extLst>
                <a:ext uri="{FF2B5EF4-FFF2-40B4-BE49-F238E27FC236}">
                  <a16:creationId xmlns:a16="http://schemas.microsoft.com/office/drawing/2014/main" id="{464CB9FD-EDAE-3B26-1133-75700DAB2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4025" y="5015615"/>
              <a:ext cx="5613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No</a:t>
              </a:r>
            </a:p>
          </p:txBody>
        </p:sp>
        <p:grpSp>
          <p:nvGrpSpPr>
            <p:cNvPr id="167937" name="Group 167936">
              <a:extLst>
                <a:ext uri="{FF2B5EF4-FFF2-40B4-BE49-F238E27FC236}">
                  <a16:creationId xmlns:a16="http://schemas.microsoft.com/office/drawing/2014/main" id="{6DB4C420-AA8B-969F-188B-F2F1A4B63DE6}"/>
                </a:ext>
              </a:extLst>
            </p:cNvPr>
            <p:cNvGrpSpPr/>
            <p:nvPr/>
          </p:nvGrpSpPr>
          <p:grpSpPr>
            <a:xfrm>
              <a:off x="2994025" y="4949825"/>
              <a:ext cx="5768975" cy="1603375"/>
              <a:chOff x="2994025" y="4949825"/>
              <a:chExt cx="5768975" cy="1603375"/>
            </a:xfrm>
          </p:grpSpPr>
          <p:sp>
            <p:nvSpPr>
              <p:cNvPr id="53" name="Text Box 22">
                <a:extLst>
                  <a:ext uri="{FF2B5EF4-FFF2-40B4-BE49-F238E27FC236}">
                    <a16:creationId xmlns:a16="http://schemas.microsoft.com/office/drawing/2014/main" id="{07CC09E6-E44F-5AFC-3CAE-39FC045467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025" y="5409881"/>
                <a:ext cx="633413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Yes</a:t>
                </a:r>
              </a:p>
            </p:txBody>
          </p:sp>
          <p:grpSp>
            <p:nvGrpSpPr>
              <p:cNvPr id="55" name="Group 31">
                <a:extLst>
                  <a:ext uri="{FF2B5EF4-FFF2-40B4-BE49-F238E27FC236}">
                    <a16:creationId xmlns:a16="http://schemas.microsoft.com/office/drawing/2014/main" id="{0801FF8B-D1B1-7D25-C62C-B114DD7C5F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99200" y="4949825"/>
                <a:ext cx="2463800" cy="1603375"/>
                <a:chOff x="1104" y="3216"/>
                <a:chExt cx="1552" cy="1010"/>
              </a:xfrm>
            </p:grpSpPr>
            <p:sp>
              <p:nvSpPr>
                <p:cNvPr id="58" name="Line 25">
                  <a:extLst>
                    <a:ext uri="{FF2B5EF4-FFF2-40B4-BE49-F238E27FC236}">
                      <a16:creationId xmlns:a16="http://schemas.microsoft.com/office/drawing/2014/main" id="{4BF192B3-C375-8DDD-929A-362C0878D5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321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27">
                  <a:extLst>
                    <a:ext uri="{FF2B5EF4-FFF2-40B4-BE49-F238E27FC236}">
                      <a16:creationId xmlns:a16="http://schemas.microsoft.com/office/drawing/2014/main" id="{ECE235D1-871A-0DE0-94CC-3999EE35DB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4" y="4224"/>
                  <a:ext cx="1552" cy="2"/>
                </a:xfrm>
                <a:custGeom>
                  <a:avLst/>
                  <a:gdLst>
                    <a:gd name="T0" fmla="*/ 0 w 1552"/>
                    <a:gd name="T1" fmla="*/ 0 h 2"/>
                    <a:gd name="T2" fmla="*/ 1552 w 1552"/>
                    <a:gd name="T3" fmla="*/ 2 h 2"/>
                    <a:gd name="T4" fmla="*/ 0 60000 65536"/>
                    <a:gd name="T5" fmla="*/ 0 60000 65536"/>
                    <a:gd name="T6" fmla="*/ 0 w 1552"/>
                    <a:gd name="T7" fmla="*/ 0 h 2"/>
                    <a:gd name="T8" fmla="*/ 1552 w 1552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52" h="2">
                      <a:moveTo>
                        <a:pt x="0" y="0"/>
                      </a:moveTo>
                      <a:lnTo>
                        <a:pt x="1552" y="2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28">
                  <a:extLst>
                    <a:ext uri="{FF2B5EF4-FFF2-40B4-BE49-F238E27FC236}">
                      <a16:creationId xmlns:a16="http://schemas.microsoft.com/office/drawing/2014/main" id="{5321DBF1-528B-08C1-6040-693930ACA4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2" y="3544"/>
                  <a:ext cx="1056" cy="208"/>
                </a:xfrm>
                <a:custGeom>
                  <a:avLst/>
                  <a:gdLst>
                    <a:gd name="T0" fmla="*/ 0 w 1056"/>
                    <a:gd name="T1" fmla="*/ 152 h 208"/>
                    <a:gd name="T2" fmla="*/ 192 w 1056"/>
                    <a:gd name="T3" fmla="*/ 8 h 208"/>
                    <a:gd name="T4" fmla="*/ 384 w 1056"/>
                    <a:gd name="T5" fmla="*/ 200 h 208"/>
                    <a:gd name="T6" fmla="*/ 624 w 1056"/>
                    <a:gd name="T7" fmla="*/ 56 h 208"/>
                    <a:gd name="T8" fmla="*/ 816 w 1056"/>
                    <a:gd name="T9" fmla="*/ 200 h 208"/>
                    <a:gd name="T10" fmla="*/ 1056 w 1056"/>
                    <a:gd name="T11" fmla="*/ 56 h 20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56"/>
                    <a:gd name="T19" fmla="*/ 0 h 208"/>
                    <a:gd name="T20" fmla="*/ 1056 w 1056"/>
                    <a:gd name="T21" fmla="*/ 208 h 20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56" h="208">
                      <a:moveTo>
                        <a:pt x="0" y="152"/>
                      </a:moveTo>
                      <a:cubicBezTo>
                        <a:pt x="64" y="76"/>
                        <a:pt x="128" y="0"/>
                        <a:pt x="192" y="8"/>
                      </a:cubicBezTo>
                      <a:cubicBezTo>
                        <a:pt x="256" y="16"/>
                        <a:pt x="312" y="192"/>
                        <a:pt x="384" y="200"/>
                      </a:cubicBezTo>
                      <a:cubicBezTo>
                        <a:pt x="456" y="208"/>
                        <a:pt x="552" y="56"/>
                        <a:pt x="624" y="56"/>
                      </a:cubicBezTo>
                      <a:cubicBezTo>
                        <a:pt x="696" y="56"/>
                        <a:pt x="744" y="200"/>
                        <a:pt x="816" y="200"/>
                      </a:cubicBezTo>
                      <a:cubicBezTo>
                        <a:pt x="888" y="200"/>
                        <a:pt x="1016" y="80"/>
                        <a:pt x="1056" y="5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Line 29">
                  <a:extLst>
                    <a:ext uri="{FF2B5EF4-FFF2-40B4-BE49-F238E27FC236}">
                      <a16:creationId xmlns:a16="http://schemas.microsoft.com/office/drawing/2014/main" id="{6756545C-71ED-C30A-A664-1D2494CBE9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3840"/>
                  <a:ext cx="1200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Line 30">
                  <a:extLst>
                    <a:ext uri="{FF2B5EF4-FFF2-40B4-BE49-F238E27FC236}">
                      <a16:creationId xmlns:a16="http://schemas.microsoft.com/office/drawing/2014/main" id="{588D25D2-1F98-622F-859B-9CCA9CEC12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3456"/>
                  <a:ext cx="1200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6" name="Text Box 34">
                <a:extLst>
                  <a:ext uri="{FF2B5EF4-FFF2-40B4-BE49-F238E27FC236}">
                    <a16:creationId xmlns:a16="http://schemas.microsoft.com/office/drawing/2014/main" id="{5D934209-3F07-32B6-04DF-F44458293B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1688" y="5665788"/>
                <a:ext cx="33813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57" name="Text Box 35">
                <a:extLst>
                  <a:ext uri="{FF2B5EF4-FFF2-40B4-BE49-F238E27FC236}">
                    <a16:creationId xmlns:a16="http://schemas.microsoft.com/office/drawing/2014/main" id="{6EE27CCC-56DF-0948-8325-FDE36BFC67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97563" y="5026025"/>
                <a:ext cx="33813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52" name="Text Box 37">
              <a:extLst>
                <a:ext uri="{FF2B5EF4-FFF2-40B4-BE49-F238E27FC236}">
                  <a16:creationId xmlns:a16="http://schemas.microsoft.com/office/drawing/2014/main" id="{2C6E108F-70BC-B993-CCCC-278AA22E5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5897" y="2743200"/>
              <a:ext cx="787292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ea typeface="+mn-ea"/>
                </a:rPr>
                <a:t>“Constant:”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</a:rPr>
                <a:t> A function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ea typeface="+mn-ea"/>
                </a:rPr>
                <a:t> f(n) 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</a:rPr>
                <a:t>is said to be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ea typeface="+mn-ea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Arial" pitchFamily="34" charset="0"/>
                </a:rPr>
                <a:t>Q(</a:t>
              </a:r>
              <a:r>
                <a:rPr lang="en-US" altLang="en-US" sz="2400" i="0" dirty="0">
                  <a:solidFill>
                    <a:srgbClr val="FFC000"/>
                  </a:solidFill>
                  <a:latin typeface="Symbol" pitchFamily="18" charset="2"/>
                  <a:cs typeface="Arial" pitchFamily="34" charset="0"/>
                </a:rPr>
                <a:t>1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ea typeface="+mn-ea"/>
                </a:rPr>
                <a:t>)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</a:rPr>
                <a:t>,</a:t>
              </a:r>
              <a:b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</a:rPr>
              </a:b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</a:rPr>
                <a:t>if it bounded by a constant as n gets really big.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49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78E81D0E-C2D4-0EB7-C5C7-C4DAF525FDAC}"/>
              </a:ext>
            </a:extLst>
          </p:cNvPr>
          <p:cNvGrpSpPr/>
          <p:nvPr/>
        </p:nvGrpSpPr>
        <p:grpSpPr>
          <a:xfrm>
            <a:off x="2393965" y="762000"/>
            <a:ext cx="6283325" cy="1449388"/>
            <a:chOff x="2393965" y="762000"/>
            <a:chExt cx="6283325" cy="1449388"/>
          </a:xfrm>
        </p:grpSpPr>
        <p:sp>
          <p:nvSpPr>
            <p:cNvPr id="167939" name="Text Box 3"/>
            <p:cNvSpPr txBox="1">
              <a:spLocks noChangeArrowheads="1"/>
            </p:cNvSpPr>
            <p:nvPr/>
          </p:nvSpPr>
          <p:spPr bwMode="auto">
            <a:xfrm>
              <a:off x="4318015" y="762000"/>
              <a:ext cx="17875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Functions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cxnSp>
          <p:nvCxnSpPr>
            <p:cNvPr id="167946" name="AutoShape 10"/>
            <p:cNvCxnSpPr>
              <a:cxnSpLocks noChangeShapeType="1"/>
            </p:cNvCxnSpPr>
            <p:nvPr/>
          </p:nvCxnSpPr>
          <p:spPr bwMode="auto">
            <a:xfrm rot="16200000">
              <a:off x="3365515" y="354013"/>
              <a:ext cx="838200" cy="278130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47" name="AutoShape 11"/>
            <p:cNvCxnSpPr>
              <a:cxnSpLocks noChangeShapeType="1"/>
            </p:cNvCxnSpPr>
            <p:nvPr/>
          </p:nvCxnSpPr>
          <p:spPr bwMode="auto">
            <a:xfrm>
              <a:off x="4806965" y="1752600"/>
              <a:ext cx="3870325" cy="457200"/>
            </a:xfrm>
            <a:prstGeom prst="bentConnector2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48" name="AutoShape 12"/>
            <p:cNvCxnSpPr>
              <a:cxnSpLocks noChangeShapeType="1"/>
            </p:cNvCxnSpPr>
            <p:nvPr/>
          </p:nvCxnSpPr>
          <p:spPr bwMode="auto">
            <a:xfrm rot="16200000">
              <a:off x="34353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49" name="AutoShape 13"/>
            <p:cNvCxnSpPr>
              <a:cxnSpLocks noChangeShapeType="1"/>
            </p:cNvCxnSpPr>
            <p:nvPr/>
          </p:nvCxnSpPr>
          <p:spPr bwMode="auto">
            <a:xfrm rot="5400000">
              <a:off x="45783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50" name="AutoShape 14"/>
            <p:cNvCxnSpPr>
              <a:cxnSpLocks noChangeShapeType="1"/>
            </p:cNvCxnSpPr>
            <p:nvPr/>
          </p:nvCxnSpPr>
          <p:spPr bwMode="auto">
            <a:xfrm rot="16200000">
              <a:off x="58737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951" name="AutoShape 15"/>
            <p:cNvCxnSpPr>
              <a:cxnSpLocks noChangeShapeType="1"/>
              <a:stCxn id="167943" idx="1"/>
            </p:cNvCxnSpPr>
            <p:nvPr/>
          </p:nvCxnSpPr>
          <p:spPr bwMode="auto">
            <a:xfrm rot="5400000" flipH="1">
              <a:off x="7173928" y="1973262"/>
              <a:ext cx="458788" cy="17463"/>
            </a:xfrm>
            <a:prstGeom prst="bentConnector3">
              <a:avLst>
                <a:gd name="adj1" fmla="val 49829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072A3-5164-4D2D-7727-35CC8C97C178}"/>
              </a:ext>
            </a:extLst>
          </p:cNvPr>
          <p:cNvGrpSpPr/>
          <p:nvPr/>
        </p:nvGrpSpPr>
        <p:grpSpPr>
          <a:xfrm>
            <a:off x="2819400" y="2208213"/>
            <a:ext cx="1416050" cy="3951287"/>
            <a:chOff x="2819400" y="2208213"/>
            <a:chExt cx="1416050" cy="3951287"/>
          </a:xfrm>
        </p:grpSpPr>
        <p:sp>
          <p:nvSpPr>
            <p:cNvPr id="167940" name="Text Box 4"/>
            <p:cNvSpPr txBox="1">
              <a:spLocks noChangeArrowheads="1"/>
            </p:cNvSpPr>
            <p:nvPr/>
          </p:nvSpPr>
          <p:spPr bwMode="auto">
            <a:xfrm rot="5400000">
              <a:off x="2110596" y="3437732"/>
              <a:ext cx="303847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Poly Logarithmic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7952" name="Text Box 33"/>
            <p:cNvSpPr txBox="1">
              <a:spLocks noChangeArrowheads="1"/>
            </p:cNvSpPr>
            <p:nvPr/>
          </p:nvSpPr>
          <p:spPr bwMode="auto">
            <a:xfrm>
              <a:off x="2819400" y="5702300"/>
              <a:ext cx="1416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 (log n)</a:t>
              </a:r>
              <a:r>
                <a:rPr lang="en-US" altLang="en-US" sz="2400" baseline="30000">
                  <a:solidFill>
                    <a:schemeClr val="accent2"/>
                  </a:solidFill>
                  <a:cs typeface="Times New Roman" pitchFamily="18" charset="0"/>
                </a:rPr>
                <a:t>θ</a:t>
              </a:r>
              <a:r>
                <a:rPr lang="en-US" altLang="en-US" sz="2400" baseline="30000">
                  <a:solidFill>
                    <a:schemeClr val="accent2"/>
                  </a:solidFill>
                </a:rPr>
                <a:t>(1)</a:t>
              </a:r>
              <a:endParaRPr lang="en-CA" altLang="en-US" sz="2400" baseline="30000">
                <a:solidFill>
                  <a:schemeClr val="accent2"/>
                </a:solidFill>
              </a:endParaRPr>
            </a:p>
          </p:txBody>
        </p:sp>
        <p:sp>
          <p:nvSpPr>
            <p:cNvPr id="3" name="Text Box 18">
              <a:extLst>
                <a:ext uri="{FF2B5EF4-FFF2-40B4-BE49-F238E27FC236}">
                  <a16:creationId xmlns:a16="http://schemas.microsoft.com/office/drawing/2014/main" id="{B55A32DD-99C7-9F80-2553-108CF5110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503" y="5267325"/>
              <a:ext cx="11826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1"/>
                  </a:solidFill>
                </a:rPr>
                <a:t> (log n)</a:t>
              </a:r>
              <a:r>
                <a:rPr lang="en-US" altLang="en-US" sz="2400" baseline="30000" dirty="0">
                  <a:solidFill>
                    <a:schemeClr val="accent1"/>
                  </a:solidFill>
                </a:rPr>
                <a:t>5</a:t>
              </a:r>
              <a:endParaRPr lang="en-CA" altLang="en-US" sz="2400" baseline="30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6C09CA8-3522-97FE-A597-E8548AF38E41}"/>
              </a:ext>
            </a:extLst>
          </p:cNvPr>
          <p:cNvGrpSpPr/>
          <p:nvPr/>
        </p:nvGrpSpPr>
        <p:grpSpPr>
          <a:xfrm>
            <a:off x="4419600" y="2209800"/>
            <a:ext cx="671512" cy="3949700"/>
            <a:chOff x="4419600" y="2209800"/>
            <a:chExt cx="671512" cy="3949700"/>
          </a:xfrm>
        </p:grpSpPr>
        <p:sp>
          <p:nvSpPr>
            <p:cNvPr id="167941" name="Text Box 5"/>
            <p:cNvSpPr txBox="1">
              <a:spLocks noChangeArrowheads="1"/>
            </p:cNvSpPr>
            <p:nvPr/>
          </p:nvSpPr>
          <p:spPr bwMode="auto">
            <a:xfrm rot="5400000">
              <a:off x="3763184" y="2948781"/>
              <a:ext cx="2057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Polynomial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7953" name="Text Box 34"/>
            <p:cNvSpPr txBox="1">
              <a:spLocks noChangeArrowheads="1"/>
            </p:cNvSpPr>
            <p:nvPr/>
          </p:nvSpPr>
          <p:spPr bwMode="auto">
            <a:xfrm>
              <a:off x="4419600" y="5702300"/>
              <a:ext cx="6715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</a:rPr>
                <a:t>n</a:t>
              </a:r>
              <a:r>
                <a:rPr lang="en-US" altLang="en-US" sz="2400" baseline="30000" dirty="0">
                  <a:solidFill>
                    <a:schemeClr val="accent2"/>
                  </a:solidFill>
                  <a:cs typeface="Times New Roman" pitchFamily="18" charset="0"/>
                </a:rPr>
                <a:t>θ</a:t>
              </a:r>
              <a:r>
                <a:rPr lang="en-US" altLang="en-US" sz="2400" baseline="30000" dirty="0">
                  <a:solidFill>
                    <a:schemeClr val="accent2"/>
                  </a:solidFill>
                </a:rPr>
                <a:t>(1)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4" name="Text Box 19">
              <a:extLst>
                <a:ext uri="{FF2B5EF4-FFF2-40B4-BE49-F238E27FC236}">
                  <a16:creationId xmlns:a16="http://schemas.microsoft.com/office/drawing/2014/main" id="{CEED7064-23BB-0245-D772-7564362F9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7240" y="5267325"/>
              <a:ext cx="438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</a:rPr>
                <a:t>n</a:t>
              </a:r>
              <a:r>
                <a:rPr lang="en-US" altLang="en-US" sz="2400" baseline="30000">
                  <a:solidFill>
                    <a:schemeClr val="accent1"/>
                  </a:solidFill>
                </a:rPr>
                <a:t>5</a:t>
              </a:r>
              <a:endParaRPr lang="en-CA" altLang="en-US" sz="2400" baseline="30000">
                <a:solidFill>
                  <a:schemeClr val="accent1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8498092-A3FE-B8EE-24A6-16762931412C}"/>
              </a:ext>
            </a:extLst>
          </p:cNvPr>
          <p:cNvGrpSpPr/>
          <p:nvPr/>
        </p:nvGrpSpPr>
        <p:grpSpPr>
          <a:xfrm>
            <a:off x="5805488" y="2208213"/>
            <a:ext cx="671512" cy="3951287"/>
            <a:chOff x="5805488" y="2208213"/>
            <a:chExt cx="671512" cy="3951287"/>
          </a:xfrm>
        </p:grpSpPr>
        <p:sp>
          <p:nvSpPr>
            <p:cNvPr id="167942" name="Text Box 6"/>
            <p:cNvSpPr txBox="1">
              <a:spLocks noChangeArrowheads="1"/>
            </p:cNvSpPr>
            <p:nvPr/>
          </p:nvSpPr>
          <p:spPr bwMode="auto">
            <a:xfrm rot="5400000">
              <a:off x="5076840" y="2992438"/>
              <a:ext cx="2147887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Exponential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7954" name="Text Box 35"/>
            <p:cNvSpPr txBox="1">
              <a:spLocks noChangeArrowheads="1"/>
            </p:cNvSpPr>
            <p:nvPr/>
          </p:nvSpPr>
          <p:spPr bwMode="auto">
            <a:xfrm>
              <a:off x="5805488" y="5702300"/>
              <a:ext cx="6715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2</a:t>
              </a:r>
              <a:r>
                <a:rPr lang="en-US" altLang="en-US" sz="2400" baseline="30000">
                  <a:solidFill>
                    <a:schemeClr val="accent2"/>
                  </a:solidFill>
                  <a:cs typeface="Times New Roman" pitchFamily="18" charset="0"/>
                </a:rPr>
                <a:t>θ</a:t>
              </a:r>
              <a:r>
                <a:rPr lang="en-US" altLang="en-US" sz="2400" baseline="30000">
                  <a:solidFill>
                    <a:schemeClr val="accent2"/>
                  </a:solidFill>
                </a:rPr>
                <a:t>(n)</a:t>
              </a:r>
              <a:endParaRPr lang="en-CA" altLang="en-US" sz="2400" baseline="30000">
                <a:solidFill>
                  <a:schemeClr val="accent2"/>
                </a:solidFill>
              </a:endParaRPr>
            </a:p>
          </p:txBody>
        </p:sp>
        <p:sp>
          <p:nvSpPr>
            <p:cNvPr id="5" name="Text Box 20">
              <a:extLst>
                <a:ext uri="{FF2B5EF4-FFF2-40B4-BE49-F238E27FC236}">
                  <a16:creationId xmlns:a16="http://schemas.microsoft.com/office/drawing/2014/main" id="{C35F6483-C2DE-8618-FE17-D6AD17B2E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3128" y="5267325"/>
              <a:ext cx="539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</a:rPr>
                <a:t>2</a:t>
              </a:r>
              <a:r>
                <a:rPr lang="en-US" altLang="en-US" sz="2400" baseline="30000">
                  <a:solidFill>
                    <a:schemeClr val="accent1"/>
                  </a:solidFill>
                </a:rPr>
                <a:t>5n</a:t>
              </a:r>
              <a:endParaRPr lang="en-CA" altLang="en-US" sz="2400" baseline="30000">
                <a:solidFill>
                  <a:schemeClr val="accent1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BE1381F-C392-4D84-63F2-7B13B47E025C}"/>
              </a:ext>
            </a:extLst>
          </p:cNvPr>
          <p:cNvGrpSpPr/>
          <p:nvPr/>
        </p:nvGrpSpPr>
        <p:grpSpPr>
          <a:xfrm>
            <a:off x="1922477" y="2224088"/>
            <a:ext cx="693738" cy="3935412"/>
            <a:chOff x="1922477" y="2224088"/>
            <a:chExt cx="693738" cy="3935412"/>
          </a:xfrm>
        </p:grpSpPr>
        <p:sp>
          <p:nvSpPr>
            <p:cNvPr id="167945" name="Text Box 9"/>
            <p:cNvSpPr txBox="1">
              <a:spLocks noChangeArrowheads="1"/>
            </p:cNvSpPr>
            <p:nvPr/>
          </p:nvSpPr>
          <p:spPr bwMode="auto">
            <a:xfrm rot="5400000">
              <a:off x="1442259" y="2818607"/>
              <a:ext cx="176847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Constant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7955" name="Text Box 37"/>
            <p:cNvSpPr txBox="1">
              <a:spLocks noChangeArrowheads="1"/>
            </p:cNvSpPr>
            <p:nvPr/>
          </p:nvSpPr>
          <p:spPr bwMode="auto">
            <a:xfrm>
              <a:off x="1922477" y="5702300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  <a:cs typeface="Times New Roman" pitchFamily="18" charset="0"/>
                </a:rPr>
                <a:t>θ</a:t>
              </a:r>
              <a:r>
                <a:rPr lang="en-US" altLang="en-US" sz="2400" dirty="0">
                  <a:solidFill>
                    <a:schemeClr val="accent2"/>
                  </a:solidFill>
                </a:rPr>
                <a:t>(1)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6" name="Text Box 22">
              <a:extLst>
                <a:ext uri="{FF2B5EF4-FFF2-40B4-BE49-F238E27FC236}">
                  <a16:creationId xmlns:a16="http://schemas.microsoft.com/office/drawing/2014/main" id="{00363CB7-9330-D4DD-A898-2E310B5A0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015" y="52451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</a:rPr>
                <a:t>5</a:t>
              </a:r>
              <a:endParaRPr lang="en-CA" altLang="en-US" sz="2400" baseline="30000">
                <a:solidFill>
                  <a:schemeClr val="accent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2BBA991-2872-1FDD-E292-32A29DCB9338}"/>
              </a:ext>
            </a:extLst>
          </p:cNvPr>
          <p:cNvGrpSpPr/>
          <p:nvPr/>
        </p:nvGrpSpPr>
        <p:grpSpPr>
          <a:xfrm>
            <a:off x="6994525" y="2209800"/>
            <a:ext cx="777875" cy="3949700"/>
            <a:chOff x="6994525" y="2209800"/>
            <a:chExt cx="777875" cy="3949700"/>
          </a:xfrm>
        </p:grpSpPr>
        <p:sp>
          <p:nvSpPr>
            <p:cNvPr id="167943" name="Text Box 7"/>
            <p:cNvSpPr txBox="1">
              <a:spLocks noChangeArrowheads="1"/>
            </p:cNvSpPr>
            <p:nvPr/>
          </p:nvSpPr>
          <p:spPr bwMode="auto">
            <a:xfrm rot="5400000">
              <a:off x="6992159" y="2339181"/>
              <a:ext cx="8382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Exp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grpSp>
          <p:nvGrpSpPr>
            <p:cNvPr id="167956" name="Group 38"/>
            <p:cNvGrpSpPr>
              <a:grpSpLocks/>
            </p:cNvGrpSpPr>
            <p:nvPr/>
          </p:nvGrpSpPr>
          <p:grpSpPr bwMode="auto">
            <a:xfrm>
              <a:off x="6994525" y="5576888"/>
              <a:ext cx="777875" cy="582612"/>
              <a:chOff x="4224" y="3679"/>
              <a:chExt cx="490" cy="367"/>
            </a:xfrm>
          </p:grpSpPr>
          <p:sp>
            <p:nvSpPr>
              <p:cNvPr id="167961" name="Text Box 39"/>
              <p:cNvSpPr txBox="1">
                <a:spLocks noChangeArrowheads="1"/>
              </p:cNvSpPr>
              <p:nvPr/>
            </p:nvSpPr>
            <p:spPr bwMode="auto">
              <a:xfrm>
                <a:off x="4224" y="375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</a:rPr>
                  <a:t>2</a:t>
                </a:r>
                <a:endParaRPr lang="en-CA" altLang="en-US" sz="2400" baseline="30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7962" name="Text Box 40"/>
              <p:cNvSpPr txBox="1">
                <a:spLocks noChangeArrowheads="1"/>
              </p:cNvSpPr>
              <p:nvPr/>
            </p:nvSpPr>
            <p:spPr bwMode="auto">
              <a:xfrm>
                <a:off x="4346" y="3679"/>
                <a:ext cx="3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accent2"/>
                    </a:solidFill>
                  </a:rPr>
                  <a:t>n</a:t>
                </a:r>
                <a:r>
                  <a:rPr lang="en-US" altLang="en-US" sz="2000" baseline="30000">
                    <a:solidFill>
                      <a:schemeClr val="accent2"/>
                    </a:solidFill>
                    <a:cs typeface="Times New Roman" pitchFamily="18" charset="0"/>
                  </a:rPr>
                  <a:t>θ</a:t>
                </a:r>
                <a:r>
                  <a:rPr lang="en-US" altLang="en-US" sz="2000" baseline="30000">
                    <a:solidFill>
                      <a:schemeClr val="accent2"/>
                    </a:solidFill>
                  </a:rPr>
                  <a:t>(1)</a:t>
                </a:r>
                <a:endParaRPr lang="en-CA" altLang="en-US" sz="2000" baseline="30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7" name="Group 23">
              <a:extLst>
                <a:ext uri="{FF2B5EF4-FFF2-40B4-BE49-F238E27FC236}">
                  <a16:creationId xmlns:a16="http://schemas.microsoft.com/office/drawing/2014/main" id="{B1C7A54B-41AB-DE03-594F-8454E2DAF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42165" y="5165725"/>
              <a:ext cx="568325" cy="558800"/>
              <a:chOff x="4224" y="3694"/>
              <a:chExt cx="358" cy="352"/>
            </a:xfrm>
          </p:grpSpPr>
          <p:sp>
            <p:nvSpPr>
              <p:cNvPr id="8" name="Text Box 24">
                <a:extLst>
                  <a:ext uri="{FF2B5EF4-FFF2-40B4-BE49-F238E27FC236}">
                    <a16:creationId xmlns:a16="http://schemas.microsoft.com/office/drawing/2014/main" id="{19B026A3-C97E-A714-9503-B6E46E26E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75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</a:rPr>
                  <a:t>2</a:t>
                </a:r>
                <a:endParaRPr lang="en-CA" altLang="en-US" sz="2400" baseline="300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" name="Text Box 25">
                <a:extLst>
                  <a:ext uri="{FF2B5EF4-FFF2-40B4-BE49-F238E27FC236}">
                    <a16:creationId xmlns:a16="http://schemas.microsoft.com/office/drawing/2014/main" id="{BDF7C97B-4F12-B0C2-E543-89695378DC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6" y="3694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accent1"/>
                    </a:solidFill>
                  </a:rPr>
                  <a:t>n</a:t>
                </a:r>
                <a:r>
                  <a:rPr lang="en-US" altLang="en-US" sz="1800" baseline="30000">
                    <a:solidFill>
                      <a:schemeClr val="accent1"/>
                    </a:solidFill>
                  </a:rPr>
                  <a:t>5</a:t>
                </a:r>
                <a:endParaRPr lang="en-CA" altLang="en-US" sz="1800" baseline="3000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2099A80-29B1-82BF-2AE6-87FB2290AB4E}"/>
              </a:ext>
            </a:extLst>
          </p:cNvPr>
          <p:cNvGrpSpPr/>
          <p:nvPr/>
        </p:nvGrpSpPr>
        <p:grpSpPr>
          <a:xfrm>
            <a:off x="8334375" y="2209800"/>
            <a:ext cx="657225" cy="3927475"/>
            <a:chOff x="8334375" y="2209800"/>
            <a:chExt cx="657225" cy="3927475"/>
          </a:xfrm>
        </p:grpSpPr>
        <p:sp>
          <p:nvSpPr>
            <p:cNvPr id="167944" name="Text Box 8"/>
            <p:cNvSpPr txBox="1">
              <a:spLocks noChangeArrowheads="1"/>
            </p:cNvSpPr>
            <p:nvPr/>
          </p:nvSpPr>
          <p:spPr bwMode="auto">
            <a:xfrm rot="5400000">
              <a:off x="7608109" y="2988469"/>
              <a:ext cx="213677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Double Exp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grpSp>
          <p:nvGrpSpPr>
            <p:cNvPr id="167957" name="Group 41"/>
            <p:cNvGrpSpPr>
              <a:grpSpLocks/>
            </p:cNvGrpSpPr>
            <p:nvPr/>
          </p:nvGrpSpPr>
          <p:grpSpPr bwMode="auto">
            <a:xfrm>
              <a:off x="8334375" y="5524500"/>
              <a:ext cx="657225" cy="612775"/>
              <a:chOff x="5116" y="3646"/>
              <a:chExt cx="414" cy="386"/>
            </a:xfrm>
          </p:grpSpPr>
          <p:sp>
            <p:nvSpPr>
              <p:cNvPr id="167959" name="Text Box 42"/>
              <p:cNvSpPr txBox="1">
                <a:spLocks noChangeArrowheads="1"/>
              </p:cNvSpPr>
              <p:nvPr/>
            </p:nvSpPr>
            <p:spPr bwMode="auto">
              <a:xfrm>
                <a:off x="5184" y="3646"/>
                <a:ext cx="34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chemeClr val="accent2"/>
                    </a:solidFill>
                  </a:rPr>
                  <a:t>2</a:t>
                </a:r>
                <a:r>
                  <a:rPr lang="en-US" altLang="en-US" sz="1800" baseline="30000" dirty="0">
                    <a:solidFill>
                      <a:schemeClr val="accent2"/>
                    </a:solidFill>
                    <a:cs typeface="Times New Roman" pitchFamily="18" charset="0"/>
                  </a:rPr>
                  <a:t>θ</a:t>
                </a:r>
                <a:r>
                  <a:rPr lang="en-US" altLang="en-US" sz="1800" baseline="30000" dirty="0">
                    <a:solidFill>
                      <a:schemeClr val="accent2"/>
                    </a:solidFill>
                  </a:rPr>
                  <a:t>(n)</a:t>
                </a:r>
                <a:endParaRPr lang="en-CA" altLang="en-US" sz="1800" baseline="300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7960" name="Text Box 43"/>
              <p:cNvSpPr txBox="1">
                <a:spLocks noChangeArrowheads="1"/>
              </p:cNvSpPr>
              <p:nvPr/>
            </p:nvSpPr>
            <p:spPr bwMode="auto">
              <a:xfrm>
                <a:off x="5116" y="374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</a:rPr>
                  <a:t>2</a:t>
                </a:r>
                <a:endParaRPr lang="en-CA" altLang="en-US" sz="2400" baseline="30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0" name="Group 26">
              <a:extLst>
                <a:ext uri="{FF2B5EF4-FFF2-40B4-BE49-F238E27FC236}">
                  <a16:creationId xmlns:a16="http://schemas.microsoft.com/office/drawing/2014/main" id="{B709A22E-02E7-DE4D-C3FE-9E31FB10D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15" y="5089525"/>
              <a:ext cx="558800" cy="612775"/>
              <a:chOff x="5116" y="3646"/>
              <a:chExt cx="352" cy="386"/>
            </a:xfrm>
          </p:grpSpPr>
          <p:sp>
            <p:nvSpPr>
              <p:cNvPr id="11" name="Text Box 27">
                <a:extLst>
                  <a:ext uri="{FF2B5EF4-FFF2-40B4-BE49-F238E27FC236}">
                    <a16:creationId xmlns:a16="http://schemas.microsoft.com/office/drawing/2014/main" id="{93DCF163-80A5-6486-90EB-23218097A8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4" y="3646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accent1"/>
                    </a:solidFill>
                  </a:rPr>
                  <a:t>2</a:t>
                </a:r>
                <a:r>
                  <a:rPr lang="en-US" altLang="en-US" sz="1800" baseline="30000">
                    <a:solidFill>
                      <a:schemeClr val="accent1"/>
                    </a:solidFill>
                  </a:rPr>
                  <a:t>5n</a:t>
                </a:r>
                <a:endParaRPr lang="en-CA" altLang="en-US" sz="1800" baseline="300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" name="Text Box 28">
                <a:extLst>
                  <a:ext uri="{FF2B5EF4-FFF2-40B4-BE49-F238E27FC236}">
                    <a16:creationId xmlns:a16="http://schemas.microsoft.com/office/drawing/2014/main" id="{FD9E95CA-1CB8-BAE6-1AB9-C76471199F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16" y="374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</a:rPr>
                  <a:t>2</a:t>
                </a:r>
                <a:endParaRPr lang="en-CA" altLang="en-US" sz="2400" baseline="3000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10EACD8-FD5B-669E-8F21-313549AE409A}"/>
              </a:ext>
            </a:extLst>
          </p:cNvPr>
          <p:cNvGrpSpPr/>
          <p:nvPr/>
        </p:nvGrpSpPr>
        <p:grpSpPr>
          <a:xfrm>
            <a:off x="6070616" y="1739900"/>
            <a:ext cx="1023938" cy="3433763"/>
            <a:chOff x="6070616" y="1739900"/>
            <a:chExt cx="1023938" cy="3433763"/>
          </a:xfrm>
        </p:grpSpPr>
        <p:sp>
          <p:nvSpPr>
            <p:cNvPr id="14" name="Text Box 29">
              <a:extLst>
                <a:ext uri="{FF2B5EF4-FFF2-40B4-BE49-F238E27FC236}">
                  <a16:creationId xmlns:a16="http://schemas.microsoft.com/office/drawing/2014/main" id="{7F17238B-DCFC-0036-A181-1CE43B4E1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954729" y="3760788"/>
              <a:ext cx="1268413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Others</a:t>
              </a:r>
              <a:endParaRPr lang="en-CA" alt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15" name="AutoShape 30">
              <a:extLst>
                <a:ext uri="{FF2B5EF4-FFF2-40B4-BE49-F238E27FC236}">
                  <a16:creationId xmlns:a16="http://schemas.microsoft.com/office/drawing/2014/main" id="{7C16FBA7-3AFE-4EF4-898D-DE78D21A57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>
              <a:off x="5818204" y="2463800"/>
              <a:ext cx="14478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31">
              <a:extLst>
                <a:ext uri="{FF2B5EF4-FFF2-40B4-BE49-F238E27FC236}">
                  <a16:creationId xmlns:a16="http://schemas.microsoft.com/office/drawing/2014/main" id="{E613C515-0403-C64D-3469-1E551E134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0616" y="4711700"/>
              <a:ext cx="10239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1"/>
                  </a:solidFill>
                </a:rPr>
                <a:t>n! = </a:t>
              </a:r>
              <a:r>
                <a:rPr lang="en-US" altLang="en-US" sz="2400" dirty="0" err="1">
                  <a:solidFill>
                    <a:schemeClr val="accent1"/>
                  </a:solidFill>
                </a:rPr>
                <a:t>n</a:t>
              </a:r>
              <a:r>
                <a:rPr lang="en-US" altLang="en-US" sz="2400" baseline="30000" dirty="0" err="1">
                  <a:solidFill>
                    <a:schemeClr val="accent1"/>
                  </a:solidFill>
                </a:rPr>
                <a:t>n</a:t>
              </a:r>
              <a:endParaRPr lang="en-CA" altLang="en-US" sz="2400" baseline="30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Rectangle 2">
            <a:extLst>
              <a:ext uri="{FF2B5EF4-FFF2-40B4-BE49-F238E27FC236}">
                <a16:creationId xmlns:a16="http://schemas.microsoft.com/office/drawing/2014/main" id="{95CBD857-838C-FE5F-6EDD-2D8C1A5D1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21" name="Group 29">
            <a:extLst>
              <a:ext uri="{FF2B5EF4-FFF2-40B4-BE49-F238E27FC236}">
                <a16:creationId xmlns:a16="http://schemas.microsoft.com/office/drawing/2014/main" id="{7F2C14F9-A7E6-4148-801F-C8A47D01E9A1}"/>
              </a:ext>
            </a:extLst>
          </p:cNvPr>
          <p:cNvGrpSpPr>
            <a:grpSpLocks/>
          </p:cNvGrpSpPr>
          <p:nvPr/>
        </p:nvGrpSpPr>
        <p:grpSpPr bwMode="auto">
          <a:xfrm>
            <a:off x="257354" y="2043129"/>
            <a:ext cx="917591" cy="929993"/>
            <a:chOff x="2065" y="1551"/>
            <a:chExt cx="1628" cy="1988"/>
          </a:xfrm>
        </p:grpSpPr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AA7720A3-26AC-0E9D-4242-406ABA7E1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FD98DF33-9D31-B6FD-E465-6251C311B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EA27B76F-76BD-9070-9477-83063B44A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2C479D90-8892-14D7-9A9C-E3E86386A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B2A7B793-B06B-1439-BD95-D4121B769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6D64C5DE-71F5-D72C-7834-5D169E1A0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1CF60C30-ED02-69D5-D541-0914E0831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2FF2DE32-16AB-01E5-BFB3-410B7DE7B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E45E16A0-4BB9-3A93-8EAC-B5326E43D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30AA2C55-66A8-210D-4BC5-071421EA4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0FD9C191-ED47-81D9-9751-B11D421B0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47FDE5A5-5E2C-9E00-347C-678F81529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E51A9189-C51B-35AC-2319-9766BD1BE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5" name="Freeform 43">
              <a:extLst>
                <a:ext uri="{FF2B5EF4-FFF2-40B4-BE49-F238E27FC236}">
                  <a16:creationId xmlns:a16="http://schemas.microsoft.com/office/drawing/2014/main" id="{F1DCD46B-4FA9-AA75-37E6-EB820C593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6" name="Freeform 44">
              <a:extLst>
                <a:ext uri="{FF2B5EF4-FFF2-40B4-BE49-F238E27FC236}">
                  <a16:creationId xmlns:a16="http://schemas.microsoft.com/office/drawing/2014/main" id="{FB6F43D1-DF7D-13DB-65A7-DD03C24AD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7" name="Freeform 45">
              <a:extLst>
                <a:ext uri="{FF2B5EF4-FFF2-40B4-BE49-F238E27FC236}">
                  <a16:creationId xmlns:a16="http://schemas.microsoft.com/office/drawing/2014/main" id="{B9BE2722-B8FE-57F4-4E95-C8D89A6C2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8" name="Freeform 46">
              <a:extLst>
                <a:ext uri="{FF2B5EF4-FFF2-40B4-BE49-F238E27FC236}">
                  <a16:creationId xmlns:a16="http://schemas.microsoft.com/office/drawing/2014/main" id="{7D67A4A5-8A9B-B099-D7E4-4FCF17F19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39" name="AutoShape 35">
            <a:extLst>
              <a:ext uri="{FF2B5EF4-FFF2-40B4-BE49-F238E27FC236}">
                <a16:creationId xmlns:a16="http://schemas.microsoft.com/office/drawing/2014/main" id="{74CDFA75-B6E6-7CF2-BF35-E63D25C4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34" y="762000"/>
            <a:ext cx="2502458" cy="1258674"/>
          </a:xfrm>
          <a:prstGeom prst="wedgeRoundRectCallout">
            <a:avLst>
              <a:gd name="adj1" fmla="val -24166"/>
              <a:gd name="adj2" fmla="val 64068"/>
              <a:gd name="adj3" fmla="val 16667"/>
            </a:avLst>
          </a:prstGeom>
          <a:solidFill>
            <a:srgbClr val="000066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θ </a:t>
            </a:r>
            <a:r>
              <a:rPr lang="en-US" altLang="en-US" sz="2400" dirty="0">
                <a:solidFill>
                  <a:srgbClr val="FFFFFF"/>
                </a:solidFill>
              </a:rPr>
              <a:t>means</a:t>
            </a:r>
          </a:p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 “some constant”</a:t>
            </a:r>
          </a:p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in the exponent.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42F1E0-D37E-9E92-D555-6D611F9AAC94}"/>
              </a:ext>
            </a:extLst>
          </p:cNvPr>
          <p:cNvGrpSpPr/>
          <p:nvPr/>
        </p:nvGrpSpPr>
        <p:grpSpPr>
          <a:xfrm>
            <a:off x="2514600" y="5867400"/>
            <a:ext cx="5514510" cy="395704"/>
            <a:chOff x="1717248" y="6096000"/>
            <a:chExt cx="5514510" cy="395704"/>
          </a:xfrm>
        </p:grpSpPr>
        <p:sp>
          <p:nvSpPr>
            <p:cNvPr id="13" name="Text Box 33">
              <a:extLst>
                <a:ext uri="{FF2B5EF4-FFF2-40B4-BE49-F238E27FC236}">
                  <a16:creationId xmlns:a16="http://schemas.microsoft.com/office/drawing/2014/main" id="{34FEF9A8-2D2A-BF9C-14FE-32A9AD643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7248" y="6096000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 Box 34">
              <a:extLst>
                <a:ext uri="{FF2B5EF4-FFF2-40B4-BE49-F238E27FC236}">
                  <a16:creationId xmlns:a16="http://schemas.microsoft.com/office/drawing/2014/main" id="{636EF130-B3E2-4F3C-D6C0-22B1594D7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8663" y="6110288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 Box 35">
              <a:extLst>
                <a:ext uri="{FF2B5EF4-FFF2-40B4-BE49-F238E27FC236}">
                  <a16:creationId xmlns:a16="http://schemas.microsoft.com/office/drawing/2014/main" id="{5A4485D4-15A7-CDBD-10F8-871D13DBC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9750" y="6124575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20" name="Text Box 36">
              <a:extLst>
                <a:ext uri="{FF2B5EF4-FFF2-40B4-BE49-F238E27FC236}">
                  <a16:creationId xmlns:a16="http://schemas.microsoft.com/office/drawing/2014/main" id="{27B024C9-6BFF-B972-0A4B-D1C32688F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3240" y="6096000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40" name="Text Box 37">
              <a:extLst>
                <a:ext uri="{FF2B5EF4-FFF2-40B4-BE49-F238E27FC236}">
                  <a16:creationId xmlns:a16="http://schemas.microsoft.com/office/drawing/2014/main" id="{8CB2E110-3DB7-C9E1-D6AA-108E1532F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4350" y="6153150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99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95CBD857-838C-FE5F-6EDD-2D8C1A5D1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93CE590-BFCA-0EC5-2866-109BF86C6168}"/>
              </a:ext>
            </a:extLst>
          </p:cNvPr>
          <p:cNvGrpSpPr/>
          <p:nvPr/>
        </p:nvGrpSpPr>
        <p:grpSpPr>
          <a:xfrm>
            <a:off x="4502165" y="1752600"/>
            <a:ext cx="579438" cy="2514600"/>
            <a:chOff x="4502165" y="1752600"/>
            <a:chExt cx="579438" cy="2514600"/>
          </a:xfrm>
        </p:grpSpPr>
        <p:cxnSp>
          <p:nvCxnSpPr>
            <p:cNvPr id="2" name="AutoShape 13">
              <a:extLst>
                <a:ext uri="{FF2B5EF4-FFF2-40B4-BE49-F238E27FC236}">
                  <a16:creationId xmlns:a16="http://schemas.microsoft.com/office/drawing/2014/main" id="{DB11E57F-6A7D-3D36-4FAD-8D384557A1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578365" y="19812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9DAD84DF-218A-7926-07C3-A57DDC5463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3763184" y="2948781"/>
              <a:ext cx="2057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Polynomial</a:t>
              </a:r>
              <a:endParaRPr lang="en-CA" altLang="en-US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642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0173 -0.18333 " pathEditMode="relative" rAng="0" ptsTypes="AA">
                                      <p:cBhvr>
                                        <p:cTn id="9" dur="9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DFA9FD79-2DB7-0F38-C639-59EA9826287C}"/>
              </a:ext>
            </a:extLst>
          </p:cNvPr>
          <p:cNvGrpSpPr/>
          <p:nvPr/>
        </p:nvGrpSpPr>
        <p:grpSpPr>
          <a:xfrm>
            <a:off x="1028700" y="1993900"/>
            <a:ext cx="7666037" cy="914400"/>
            <a:chOff x="1028700" y="1993900"/>
            <a:chExt cx="7666037" cy="914400"/>
          </a:xfrm>
        </p:grpSpPr>
        <p:cxnSp>
          <p:nvCxnSpPr>
            <p:cNvPr id="168967" name="AutoShape 8"/>
            <p:cNvCxnSpPr>
              <a:cxnSpLocks noChangeShapeType="1"/>
            </p:cNvCxnSpPr>
            <p:nvPr/>
          </p:nvCxnSpPr>
          <p:spPr bwMode="auto">
            <a:xfrm rot="-5400000">
              <a:off x="2482850" y="539750"/>
              <a:ext cx="866775" cy="37750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968" name="AutoShape 9"/>
            <p:cNvCxnSpPr>
              <a:cxnSpLocks noChangeShapeType="1"/>
            </p:cNvCxnSpPr>
            <p:nvPr/>
          </p:nvCxnSpPr>
          <p:spPr bwMode="auto">
            <a:xfrm>
              <a:off x="4824412" y="2451100"/>
              <a:ext cx="3870325" cy="457200"/>
            </a:xfrm>
            <a:prstGeom prst="bentConnector2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969" name="AutoShape 10"/>
            <p:cNvCxnSpPr>
              <a:cxnSpLocks noChangeShapeType="1"/>
            </p:cNvCxnSpPr>
            <p:nvPr/>
          </p:nvCxnSpPr>
          <p:spPr bwMode="auto">
            <a:xfrm rot="-5400000">
              <a:off x="3452812" y="26797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970" name="AutoShape 11"/>
            <p:cNvCxnSpPr>
              <a:cxnSpLocks noChangeShapeType="1"/>
            </p:cNvCxnSpPr>
            <p:nvPr/>
          </p:nvCxnSpPr>
          <p:spPr bwMode="auto">
            <a:xfrm rot="-5400000">
              <a:off x="5891212" y="2679700"/>
              <a:ext cx="457200" cy="0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818187" y="2438400"/>
            <a:ext cx="1725613" cy="3962400"/>
            <a:chOff x="3840" y="1536"/>
            <a:chExt cx="1087" cy="2496"/>
          </a:xfrm>
        </p:grpSpPr>
        <p:sp>
          <p:nvSpPr>
            <p:cNvPr id="168979" name="Text Box 20"/>
            <p:cNvSpPr txBox="1">
              <a:spLocks noChangeArrowheads="1"/>
            </p:cNvSpPr>
            <p:nvPr/>
          </p:nvSpPr>
          <p:spPr bwMode="auto">
            <a:xfrm rot="5400000">
              <a:off x="4053" y="2506"/>
              <a:ext cx="7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Others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8980" name="Text Box 21"/>
            <p:cNvSpPr txBox="1">
              <a:spLocks noChangeArrowheads="1"/>
            </p:cNvSpPr>
            <p:nvPr/>
          </p:nvSpPr>
          <p:spPr bwMode="auto">
            <a:xfrm>
              <a:off x="3840" y="3741"/>
              <a:ext cx="10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</a:rPr>
                <a:t>θ(n</a:t>
              </a:r>
              <a:r>
                <a:rPr lang="en-US" altLang="en-US" sz="2400" baseline="30000" dirty="0">
                  <a:solidFill>
                    <a:schemeClr val="accent2"/>
                  </a:solidFill>
                </a:rPr>
                <a:t>3</a:t>
              </a:r>
              <a:r>
                <a:rPr lang="en-US" altLang="en-US" sz="2400" dirty="0">
                  <a:solidFill>
                    <a:schemeClr val="accent2"/>
                  </a:solidFill>
                </a:rPr>
                <a:t> log</a:t>
              </a:r>
              <a:r>
                <a:rPr lang="en-US" altLang="en-US" sz="2400" baseline="30000" dirty="0">
                  <a:solidFill>
                    <a:schemeClr val="accent2"/>
                  </a:solidFill>
                </a:rPr>
                <a:t>7</a:t>
              </a:r>
              <a:r>
                <a:rPr lang="en-US" altLang="en-US" sz="2400" dirty="0">
                  <a:solidFill>
                    <a:schemeClr val="accent2"/>
                  </a:solidFill>
                </a:rPr>
                <a:t>(n))</a:t>
              </a:r>
              <a:endParaRPr lang="en-CA" altLang="en-US" sz="2400" dirty="0">
                <a:solidFill>
                  <a:schemeClr val="accent2"/>
                </a:solidFill>
              </a:endParaRPr>
            </a:p>
          </p:txBody>
        </p:sp>
        <p:cxnSp>
          <p:nvCxnSpPr>
            <p:cNvPr id="168981" name="AutoShape 22"/>
            <p:cNvCxnSpPr>
              <a:cxnSpLocks noChangeShapeType="1"/>
            </p:cNvCxnSpPr>
            <p:nvPr/>
          </p:nvCxnSpPr>
          <p:spPr bwMode="auto">
            <a:xfrm rot="-5400000">
              <a:off x="4086" y="1864"/>
              <a:ext cx="657" cy="2"/>
            </a:xfrm>
            <a:prstGeom prst="bentConnector3">
              <a:avLst>
                <a:gd name="adj1" fmla="val 49926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Rectangle 2">
            <a:extLst>
              <a:ext uri="{FF2B5EF4-FFF2-40B4-BE49-F238E27FC236}">
                <a16:creationId xmlns:a16="http://schemas.microsoft.com/office/drawing/2014/main" id="{6A2FD9D3-B8EF-5206-29FC-A0D3A732B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Classifying Functions</a:t>
            </a:r>
            <a:endParaRPr lang="en-CA" altLang="en-US" kern="0"/>
          </a:p>
        </p:txBody>
      </p:sp>
      <p:grpSp>
        <p:nvGrpSpPr>
          <p:cNvPr id="24" name="Group 29">
            <a:extLst>
              <a:ext uri="{FF2B5EF4-FFF2-40B4-BE49-F238E27FC236}">
                <a16:creationId xmlns:a16="http://schemas.microsoft.com/office/drawing/2014/main" id="{63C80EB2-BB52-1111-3C0C-E76E4727406F}"/>
              </a:ext>
            </a:extLst>
          </p:cNvPr>
          <p:cNvGrpSpPr>
            <a:grpSpLocks/>
          </p:cNvGrpSpPr>
          <p:nvPr/>
        </p:nvGrpSpPr>
        <p:grpSpPr bwMode="auto">
          <a:xfrm>
            <a:off x="257354" y="2043129"/>
            <a:ext cx="917591" cy="929993"/>
            <a:chOff x="2065" y="1551"/>
            <a:chExt cx="1628" cy="1988"/>
          </a:xfrm>
        </p:grpSpPr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662F57C-CE8C-344E-B318-79875A5B3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E072CA51-DE9B-F183-9019-C5288CED2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2CB5C568-2188-ABC7-399F-379F3D458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8B90135A-7CDE-5F64-0D7A-F317FAF47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1E06C42D-B721-C2A5-FC31-E1FFD693A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4A7AD23-97B9-148B-3D23-8AA3A6553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DB36EAE7-CC03-D47E-0DD7-936565FD8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5271F33F-2F8E-2F23-EB8D-AA6114D53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E2F56DB5-F776-3D8C-6339-136F5996E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EBAA8550-F417-BF75-29EF-7A7D7D7B7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B5B28A22-02DD-24AA-3BE9-06F3F9AE4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4AE67CD5-89AA-2557-3112-20DF0F1DE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F92FB8A8-C25B-C18F-12A9-02358EB2D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ED9A4752-9AB0-CBAA-2DBB-A46F00621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9" name="Freeform 44">
              <a:extLst>
                <a:ext uri="{FF2B5EF4-FFF2-40B4-BE49-F238E27FC236}">
                  <a16:creationId xmlns:a16="http://schemas.microsoft.com/office/drawing/2014/main" id="{D27357EA-8C41-DECB-B4C9-00090C59F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0" name="Freeform 45">
              <a:extLst>
                <a:ext uri="{FF2B5EF4-FFF2-40B4-BE49-F238E27FC236}">
                  <a16:creationId xmlns:a16="http://schemas.microsoft.com/office/drawing/2014/main" id="{7C01BAEE-59F9-8266-FB66-A70CD3A0E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3B6B3A3E-2A5C-D1C6-659D-0B4B64DE3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42" name="AutoShape 35">
            <a:extLst>
              <a:ext uri="{FF2B5EF4-FFF2-40B4-BE49-F238E27FC236}">
                <a16:creationId xmlns:a16="http://schemas.microsoft.com/office/drawing/2014/main" id="{FBD2B647-CAC2-9B42-D8DD-AF3498AD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34" y="762000"/>
            <a:ext cx="2369466" cy="1258674"/>
          </a:xfrm>
          <a:prstGeom prst="wedgeRoundRectCallout">
            <a:avLst>
              <a:gd name="adj1" fmla="val -24166"/>
              <a:gd name="adj2" fmla="val 64068"/>
              <a:gd name="adj3" fmla="val 16667"/>
            </a:avLst>
          </a:prstGeom>
          <a:solidFill>
            <a:srgbClr val="000066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θ </a:t>
            </a:r>
            <a:r>
              <a:rPr lang="en-US" altLang="en-US" sz="2400" dirty="0">
                <a:solidFill>
                  <a:srgbClr val="FFFFFF"/>
                </a:solidFill>
              </a:rPr>
              <a:t>means  “some multiplicative</a:t>
            </a:r>
          </a:p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constant”.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978C7E5-DFE6-B1D3-F68E-0A541DC08C61}"/>
              </a:ext>
            </a:extLst>
          </p:cNvPr>
          <p:cNvGrpSpPr/>
          <p:nvPr/>
        </p:nvGrpSpPr>
        <p:grpSpPr>
          <a:xfrm>
            <a:off x="3224212" y="2906713"/>
            <a:ext cx="793807" cy="2836862"/>
            <a:chOff x="3224212" y="2906713"/>
            <a:chExt cx="793807" cy="2836862"/>
          </a:xfrm>
        </p:grpSpPr>
        <p:sp>
          <p:nvSpPr>
            <p:cNvPr id="168964" name="Text Box 5"/>
            <p:cNvSpPr txBox="1">
              <a:spLocks noChangeArrowheads="1"/>
            </p:cNvSpPr>
            <p:nvPr/>
          </p:nvSpPr>
          <p:spPr bwMode="auto">
            <a:xfrm rot="5400000">
              <a:off x="2753518" y="3510757"/>
              <a:ext cx="17875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Quadratic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8971" name="Text Box 12"/>
            <p:cNvSpPr txBox="1">
              <a:spLocks noChangeArrowheads="1"/>
            </p:cNvSpPr>
            <p:nvPr/>
          </p:nvSpPr>
          <p:spPr bwMode="auto">
            <a:xfrm>
              <a:off x="3224212" y="5281910"/>
              <a:ext cx="7938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</a:rPr>
                <a:t>θ(n</a:t>
              </a:r>
              <a:r>
                <a:rPr lang="en-US" altLang="en-US" sz="2400" baseline="30000" dirty="0">
                  <a:solidFill>
                    <a:schemeClr val="accent2"/>
                  </a:solidFill>
                </a:rPr>
                <a:t>2</a:t>
              </a:r>
              <a:r>
                <a:rPr lang="en-US" altLang="en-US" sz="2400" dirty="0">
                  <a:solidFill>
                    <a:schemeClr val="accent2"/>
                  </a:solidFill>
                </a:rPr>
                <a:t>)</a:t>
              </a:r>
              <a:endParaRPr lang="en-CA" altLang="en-US" sz="2400" dirty="0">
                <a:solidFill>
                  <a:schemeClr val="accent2"/>
                </a:solidFill>
              </a:endParaRPr>
            </a:p>
          </p:txBody>
        </p:sp>
        <p:sp>
          <p:nvSpPr>
            <p:cNvPr id="43" name="Text Box 12">
              <a:extLst>
                <a:ext uri="{FF2B5EF4-FFF2-40B4-BE49-F238E27FC236}">
                  <a16:creationId xmlns:a16="http://schemas.microsoft.com/office/drawing/2014/main" id="{F8C4FC8B-DCE7-EFAA-EDE3-B6C2FDBECB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1165" y="4791506"/>
              <a:ext cx="5950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C000"/>
                  </a:solidFill>
                </a:rPr>
                <a:t>5n</a:t>
              </a:r>
              <a:r>
                <a:rPr lang="en-US" altLang="en-US" sz="2400" baseline="30000" dirty="0">
                  <a:solidFill>
                    <a:srgbClr val="FFC000"/>
                  </a:solidFill>
                </a:rPr>
                <a:t>2</a:t>
              </a:r>
              <a:endParaRPr lang="en-CA" altLang="en-US" sz="24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6077B7A-2C8E-C782-8F25-EDD96574DE0F}"/>
              </a:ext>
            </a:extLst>
          </p:cNvPr>
          <p:cNvGrpSpPr/>
          <p:nvPr/>
        </p:nvGrpSpPr>
        <p:grpSpPr>
          <a:xfrm>
            <a:off x="685800" y="2906713"/>
            <a:ext cx="691215" cy="2884487"/>
            <a:chOff x="685800" y="2906713"/>
            <a:chExt cx="691215" cy="2884487"/>
          </a:xfrm>
        </p:grpSpPr>
        <p:sp>
          <p:nvSpPr>
            <p:cNvPr id="168963" name="Text Box 4"/>
            <p:cNvSpPr txBox="1">
              <a:spLocks noChangeArrowheads="1"/>
            </p:cNvSpPr>
            <p:nvPr/>
          </p:nvSpPr>
          <p:spPr bwMode="auto">
            <a:xfrm rot="5400000">
              <a:off x="113506" y="3531394"/>
              <a:ext cx="1828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Linear</a:t>
              </a:r>
              <a:endParaRPr lang="en-CA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68972" name="Text Box 13"/>
            <p:cNvSpPr txBox="1">
              <a:spLocks noChangeArrowheads="1"/>
            </p:cNvSpPr>
            <p:nvPr/>
          </p:nvSpPr>
          <p:spPr bwMode="auto">
            <a:xfrm>
              <a:off x="685800" y="5329535"/>
              <a:ext cx="691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2"/>
                  </a:solidFill>
                </a:rPr>
                <a:t>θ(n)</a:t>
              </a:r>
              <a:endParaRPr lang="en-CA" altLang="en-US" sz="2400" dirty="0">
                <a:solidFill>
                  <a:schemeClr val="accent2"/>
                </a:solidFill>
              </a:endParaRPr>
            </a:p>
          </p:txBody>
        </p:sp>
        <p:sp>
          <p:nvSpPr>
            <p:cNvPr id="44" name="Text Box 13">
              <a:extLst>
                <a:ext uri="{FF2B5EF4-FFF2-40B4-BE49-F238E27FC236}">
                  <a16:creationId xmlns:a16="http://schemas.microsoft.com/office/drawing/2014/main" id="{02BD6AE1-89FB-15E3-EA2F-E3F781594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753" y="4839131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C000"/>
                  </a:solidFill>
                </a:rPr>
                <a:t>5n</a:t>
              </a:r>
              <a:endParaRPr lang="en-CA" altLang="en-US" sz="24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5551669-CE9B-9122-5893-10DC4D022599}"/>
              </a:ext>
            </a:extLst>
          </p:cNvPr>
          <p:cNvGrpSpPr/>
          <p:nvPr/>
        </p:nvGrpSpPr>
        <p:grpSpPr>
          <a:xfrm>
            <a:off x="5738812" y="2908300"/>
            <a:ext cx="793807" cy="2813050"/>
            <a:chOff x="5738812" y="2908300"/>
            <a:chExt cx="793807" cy="2813050"/>
          </a:xfrm>
        </p:grpSpPr>
        <p:sp>
          <p:nvSpPr>
            <p:cNvPr id="168965" name="Text Box 6"/>
            <p:cNvSpPr txBox="1">
              <a:spLocks noChangeArrowheads="1"/>
            </p:cNvSpPr>
            <p:nvPr/>
          </p:nvSpPr>
          <p:spPr bwMode="auto">
            <a:xfrm rot="5400000">
              <a:off x="5591969" y="3196431"/>
              <a:ext cx="11557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Cubic</a:t>
              </a:r>
              <a:endParaRPr lang="en-CA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68973" name="Text Box 14"/>
            <p:cNvSpPr txBox="1">
              <a:spLocks noChangeArrowheads="1"/>
            </p:cNvSpPr>
            <p:nvPr/>
          </p:nvSpPr>
          <p:spPr bwMode="auto">
            <a:xfrm>
              <a:off x="5738812" y="5259685"/>
              <a:ext cx="7938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θ(n</a:t>
              </a:r>
              <a:r>
                <a:rPr lang="en-US" altLang="en-US" sz="2400" baseline="30000">
                  <a:solidFill>
                    <a:schemeClr val="accent2"/>
                  </a:solidFill>
                </a:rPr>
                <a:t>3</a:t>
              </a:r>
              <a:r>
                <a:rPr lang="en-US" altLang="en-US" sz="2400">
                  <a:solidFill>
                    <a:schemeClr val="accent2"/>
                  </a:solidFill>
                </a:rPr>
                <a:t>)</a:t>
              </a:r>
              <a:endParaRPr lang="en-CA" altLang="en-US" sz="2400" baseline="30000">
                <a:solidFill>
                  <a:schemeClr val="accent2"/>
                </a:solidFill>
              </a:endParaRPr>
            </a:p>
          </p:txBody>
        </p:sp>
        <p:sp>
          <p:nvSpPr>
            <p:cNvPr id="45" name="Text Box 14">
              <a:extLst>
                <a:ext uri="{FF2B5EF4-FFF2-40B4-BE49-F238E27FC236}">
                  <a16:creationId xmlns:a16="http://schemas.microsoft.com/office/drawing/2014/main" id="{9054ADA4-F111-3E69-FA44-BF21662BB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5765" y="4769281"/>
              <a:ext cx="5950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C000"/>
                  </a:solidFill>
                </a:rPr>
                <a:t>5n</a:t>
              </a:r>
              <a:r>
                <a:rPr lang="en-US" altLang="en-US" sz="2400" baseline="30000" dirty="0">
                  <a:solidFill>
                    <a:srgbClr val="FFC000"/>
                  </a:solidFill>
                </a:rPr>
                <a:t>3</a:t>
              </a:r>
              <a:endParaRPr lang="en-CA" altLang="en-US" sz="2400" baseline="300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525D479-9A2C-7D37-E5E0-5578AEF17E58}"/>
              </a:ext>
            </a:extLst>
          </p:cNvPr>
          <p:cNvGrpSpPr/>
          <p:nvPr/>
        </p:nvGrpSpPr>
        <p:grpSpPr>
          <a:xfrm>
            <a:off x="8283229" y="2906713"/>
            <a:ext cx="793807" cy="2814637"/>
            <a:chOff x="8283229" y="2906713"/>
            <a:chExt cx="793807" cy="2814637"/>
          </a:xfrm>
        </p:grpSpPr>
        <p:sp>
          <p:nvSpPr>
            <p:cNvPr id="168966" name="Text Box 7"/>
            <p:cNvSpPr txBox="1">
              <a:spLocks noChangeArrowheads="1"/>
            </p:cNvSpPr>
            <p:nvPr/>
          </p:nvSpPr>
          <p:spPr bwMode="auto">
            <a:xfrm rot="5400000">
              <a:off x="8509793" y="2799557"/>
              <a:ext cx="36512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</a:rPr>
                <a:t>?</a:t>
              </a:r>
              <a:endParaRPr lang="en-CA" altLang="en-US">
                <a:solidFill>
                  <a:schemeClr val="accent2"/>
                </a:solidFill>
              </a:endParaRPr>
            </a:p>
          </p:txBody>
        </p:sp>
        <p:sp>
          <p:nvSpPr>
            <p:cNvPr id="168976" name="Text Box 18"/>
            <p:cNvSpPr txBox="1">
              <a:spLocks noChangeArrowheads="1"/>
            </p:cNvSpPr>
            <p:nvPr/>
          </p:nvSpPr>
          <p:spPr bwMode="auto">
            <a:xfrm>
              <a:off x="8283229" y="5259685"/>
              <a:ext cx="7938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θ(n</a:t>
              </a:r>
              <a:r>
                <a:rPr lang="en-US" altLang="en-US" sz="2400" baseline="30000">
                  <a:solidFill>
                    <a:schemeClr val="accent2"/>
                  </a:solidFill>
                </a:rPr>
                <a:t>4</a:t>
              </a:r>
              <a:r>
                <a:rPr lang="en-US" altLang="en-US" sz="2400">
                  <a:solidFill>
                    <a:schemeClr val="accent2"/>
                  </a:solidFill>
                </a:rPr>
                <a:t>)</a:t>
              </a:r>
              <a:endParaRPr lang="en-CA" altLang="en-US" sz="2400" baseline="30000">
                <a:solidFill>
                  <a:schemeClr val="accent2"/>
                </a:solidFill>
              </a:endParaRPr>
            </a:p>
          </p:txBody>
        </p:sp>
        <p:sp>
          <p:nvSpPr>
            <p:cNvPr id="46" name="Text Box 18">
              <a:extLst>
                <a:ext uri="{FF2B5EF4-FFF2-40B4-BE49-F238E27FC236}">
                  <a16:creationId xmlns:a16="http://schemas.microsoft.com/office/drawing/2014/main" id="{C7DEC892-DD6D-21EE-CE34-46A773ADA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0182" y="4769281"/>
              <a:ext cx="5950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C000"/>
                  </a:solidFill>
                </a:rPr>
                <a:t>5n</a:t>
              </a:r>
              <a:r>
                <a:rPr lang="en-US" altLang="en-US" sz="2400" baseline="30000" dirty="0">
                  <a:solidFill>
                    <a:srgbClr val="FFC000"/>
                  </a:solidFill>
                </a:rPr>
                <a:t>4</a:t>
              </a:r>
              <a:endParaRPr lang="en-CA" altLang="en-US" sz="2400" baseline="30000" dirty="0">
                <a:solidFill>
                  <a:srgbClr val="FFC000"/>
                </a:solidFill>
              </a:endParaRPr>
            </a:p>
          </p:txBody>
        </p:sp>
      </p:grpSp>
      <p:sp>
        <p:nvSpPr>
          <p:cNvPr id="52" name="Text Box 16">
            <a:extLst>
              <a:ext uri="{FF2B5EF4-FFF2-40B4-BE49-F238E27FC236}">
                <a16:creationId xmlns:a16="http://schemas.microsoft.com/office/drawing/2014/main" id="{8D7A9DC7-A92C-FFA0-00DC-8FA939F4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2" y="14605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Polynomial</a:t>
            </a:r>
            <a:endParaRPr lang="en-CA" altLang="en-US">
              <a:solidFill>
                <a:schemeClr val="accent2"/>
              </a:solidFill>
            </a:endParaRPr>
          </a:p>
        </p:txBody>
      </p:sp>
      <p:sp>
        <p:nvSpPr>
          <p:cNvPr id="53" name="Rectangle 17">
            <a:extLst>
              <a:ext uri="{FF2B5EF4-FFF2-40B4-BE49-F238E27FC236}">
                <a16:creationId xmlns:a16="http://schemas.microsoft.com/office/drawing/2014/main" id="{C5587922-7D26-147C-2BE2-DA8FF98A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2" y="1477963"/>
            <a:ext cx="1155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= n</a:t>
            </a:r>
            <a:r>
              <a:rPr lang="en-US" altLang="en-US" baseline="30000">
                <a:solidFill>
                  <a:schemeClr val="accent2"/>
                </a:solidFill>
              </a:rPr>
              <a:t>θ(1)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F6611D4-7D8E-4C91-1B66-6E56322A198C}"/>
              </a:ext>
            </a:extLst>
          </p:cNvPr>
          <p:cNvGrpSpPr/>
          <p:nvPr/>
        </p:nvGrpSpPr>
        <p:grpSpPr>
          <a:xfrm>
            <a:off x="2286000" y="5410200"/>
            <a:ext cx="5819310" cy="732558"/>
            <a:chOff x="1717248" y="6096000"/>
            <a:chExt cx="5819310" cy="732558"/>
          </a:xfrm>
        </p:grpSpPr>
        <p:sp>
          <p:nvSpPr>
            <p:cNvPr id="4" name="Text Box 33">
              <a:extLst>
                <a:ext uri="{FF2B5EF4-FFF2-40B4-BE49-F238E27FC236}">
                  <a16:creationId xmlns:a16="http://schemas.microsoft.com/office/drawing/2014/main" id="{12A96856-2CE2-88D7-E7EA-246F87699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7248" y="6096000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6" name="Text Box 35">
              <a:extLst>
                <a:ext uri="{FF2B5EF4-FFF2-40B4-BE49-F238E27FC236}">
                  <a16:creationId xmlns:a16="http://schemas.microsoft.com/office/drawing/2014/main" id="{9B7F50E7-0B3A-7046-A6E8-A5DEC5D5D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1848" y="6113894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7" name="Text Box 36">
              <a:extLst>
                <a:ext uri="{FF2B5EF4-FFF2-40B4-BE49-F238E27FC236}">
                  <a16:creationId xmlns:a16="http://schemas.microsoft.com/office/drawing/2014/main" id="{E8AD0DB6-22FE-9644-945A-B1E87ACA1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6550" y="6490004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  <p:sp>
          <p:nvSpPr>
            <p:cNvPr id="8" name="Text Box 37">
              <a:extLst>
                <a:ext uri="{FF2B5EF4-FFF2-40B4-BE49-F238E27FC236}">
                  <a16:creationId xmlns:a16="http://schemas.microsoft.com/office/drawing/2014/main" id="{711DE73F-C462-4C09-2F1D-02D580C59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9150" y="6477000"/>
              <a:ext cx="3674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30000" dirty="0">
                  <a:solidFill>
                    <a:schemeClr val="accent2"/>
                  </a:solidFill>
                </a:rPr>
                <a:t>≪</a:t>
              </a:r>
              <a:endParaRPr lang="en-CA" altLang="en-US" sz="2400" baseline="30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34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Notations</a:t>
            </a:r>
            <a:endParaRPr lang="en-CA" altLang="en-US" dirty="0"/>
          </a:p>
        </p:txBody>
      </p:sp>
      <p:graphicFrame>
        <p:nvGraphicFramePr>
          <p:cNvPr id="517123" name="Group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60535"/>
              </p:ext>
            </p:extLst>
          </p:nvPr>
        </p:nvGraphicFramePr>
        <p:xfrm>
          <a:off x="990600" y="838200"/>
          <a:ext cx="7467600" cy="3962400"/>
        </p:xfrm>
        <a:graphic>
          <a:graphicData uri="http://schemas.openxmlformats.org/drawingml/2006/table">
            <a:tbl>
              <a:tblPr/>
              <a:tblGrid>
                <a:gridCol w="22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Theta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θ(g(n))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BigOh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O(g(n))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Ω(g(n))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Little Oh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o(g(n))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≪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Little Omega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ω(g(n))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&gt;&gt;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 3">
            <a:extLst>
              <a:ext uri="{FF2B5EF4-FFF2-40B4-BE49-F238E27FC236}">
                <a16:creationId xmlns:a16="http://schemas.microsoft.com/office/drawing/2014/main" id="{F736FAA7-E1B9-A41B-AD6A-B8DE5D8DA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76800"/>
            <a:ext cx="784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/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</a:t>
            </a:r>
            <a:r>
              <a:rPr lang="en-US" altLang="en-US" sz="2400" kern="0" dirty="0">
                <a:solidFill>
                  <a:schemeClr val="accent2"/>
                </a:solidFill>
              </a:rPr>
              <a:t> = 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O(n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altLang="en-US" sz="2400" dirty="0"/>
              <a:t>     Smaller</a:t>
            </a:r>
            <a:endParaRPr lang="en-US" altLang="en-US" sz="2400" kern="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 </a:t>
            </a:r>
            <a:r>
              <a:rPr lang="en-CA" altLang="en-US" sz="2400" dirty="0">
                <a:solidFill>
                  <a:schemeClr val="accent2"/>
                </a:solidFill>
                <a:cs typeface="Times New Roman" pitchFamily="18" charset="0"/>
              </a:rPr>
              <a:t>≤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O(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)     </a:t>
            </a:r>
            <a:r>
              <a:rPr lang="en-US" altLang="en-US" sz="2400" dirty="0"/>
              <a:t>Stresses one function dominating another.</a:t>
            </a: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 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Î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O(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)   </a:t>
            </a:r>
            <a:r>
              <a:rPr lang="en-US" altLang="en-US" sz="2000" dirty="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altLang="en-US" sz="2400" dirty="0"/>
              <a:t>Stress function is member of class.</a:t>
            </a: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3</a:t>
            </a:r>
            <a:r>
              <a:rPr lang="en-CA" altLang="en-US" sz="2400" kern="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kern="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2400" kern="0" dirty="0">
                <a:solidFill>
                  <a:schemeClr val="accent2"/>
                </a:solidFill>
              </a:rPr>
              <a:t> 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O(n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altLang="en-US" sz="2400" dirty="0"/>
              <a:t>     Not smaller</a:t>
            </a:r>
            <a:endParaRPr lang="en-US" altLang="en-US" sz="2400" kern="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</a:pPr>
            <a:endParaRPr lang="en-CA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Notations</a:t>
            </a:r>
            <a:endParaRPr lang="en-CA" altLang="en-US" dirty="0"/>
          </a:p>
        </p:txBody>
      </p:sp>
      <p:graphicFrame>
        <p:nvGraphicFramePr>
          <p:cNvPr id="517123" name="Group 1027"/>
          <p:cNvGraphicFramePr>
            <a:graphicFrameLocks noGrp="1"/>
          </p:cNvGraphicFramePr>
          <p:nvPr/>
        </p:nvGraphicFramePr>
        <p:xfrm>
          <a:off x="990600" y="838200"/>
          <a:ext cx="7467600" cy="3962400"/>
        </p:xfrm>
        <a:graphic>
          <a:graphicData uri="http://schemas.openxmlformats.org/drawingml/2006/table">
            <a:tbl>
              <a:tblPr/>
              <a:tblGrid>
                <a:gridCol w="22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Theta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θ(g(n))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BigOh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O(g(n))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Ω(g(n))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Little Oh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o(g(n))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≪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Little Omega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ω(g(n))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&gt;&gt;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 3">
            <a:extLst>
              <a:ext uri="{FF2B5EF4-FFF2-40B4-BE49-F238E27FC236}">
                <a16:creationId xmlns:a16="http://schemas.microsoft.com/office/drawing/2014/main" id="{F736FAA7-E1B9-A41B-AD6A-B8DE5D8DA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76800"/>
            <a:ext cx="784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/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3</a:t>
            </a:r>
            <a:r>
              <a:rPr lang="en-US" altLang="en-US" sz="2400" kern="0" dirty="0">
                <a:solidFill>
                  <a:schemeClr val="accent2"/>
                </a:solidFill>
              </a:rPr>
              <a:t> =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(n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) </a:t>
            </a:r>
            <a:r>
              <a:rPr lang="en-US" altLang="en-US" sz="2400" dirty="0"/>
              <a:t>      Bigger</a:t>
            </a:r>
            <a:endParaRPr lang="en-US" altLang="en-US" sz="2400" kern="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3</a:t>
            </a:r>
            <a:r>
              <a:rPr lang="en-US" altLang="en-US" sz="2400" kern="0" dirty="0">
                <a:solidFill>
                  <a:schemeClr val="accent2"/>
                </a:solidFill>
              </a:rPr>
              <a:t> </a:t>
            </a:r>
            <a:r>
              <a:rPr lang="en-CA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CA" alt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(g(n))    </a:t>
            </a:r>
            <a:r>
              <a:rPr lang="en-US" altLang="en-US" sz="2400" dirty="0"/>
              <a:t>Stresses one function dominating another.</a:t>
            </a: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3 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Î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)       </a:t>
            </a:r>
            <a:r>
              <a:rPr lang="en-US" altLang="en-US" sz="2400" dirty="0"/>
              <a:t>Stress function is member of class.</a:t>
            </a: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 </a:t>
            </a:r>
            <a:r>
              <a:rPr lang="el-GR" altLang="en-US" sz="2400" kern="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CA" altLang="en-US" sz="2400" kern="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(n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)       </a:t>
            </a:r>
            <a:r>
              <a:rPr lang="en-US" altLang="en-US" sz="2400" dirty="0"/>
              <a:t> Not bigger</a:t>
            </a:r>
            <a:endParaRPr lang="en-US" altLang="en-US" sz="2400" kern="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</a:pPr>
            <a:endParaRPr lang="en-CA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62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Notations</a:t>
            </a:r>
            <a:endParaRPr lang="en-CA" altLang="en-US" dirty="0"/>
          </a:p>
        </p:txBody>
      </p:sp>
      <p:graphicFrame>
        <p:nvGraphicFramePr>
          <p:cNvPr id="517123" name="Group 1027"/>
          <p:cNvGraphicFramePr>
            <a:graphicFrameLocks noGrp="1"/>
          </p:cNvGraphicFramePr>
          <p:nvPr/>
        </p:nvGraphicFramePr>
        <p:xfrm>
          <a:off x="990600" y="838200"/>
          <a:ext cx="7467600" cy="3962400"/>
        </p:xfrm>
        <a:graphic>
          <a:graphicData uri="http://schemas.openxmlformats.org/drawingml/2006/table">
            <a:tbl>
              <a:tblPr/>
              <a:tblGrid>
                <a:gridCol w="22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Theta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θ(g(n))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BigOh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O(g(n))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Omega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Ω(g(n))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</a:t>
                      </a:r>
                      <a:r>
                        <a:rPr kumimoji="0" lang="en-CA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g(n)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Little Oh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o(g(n))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≪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Little Omega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=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ω(g(n))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f(n) &gt;&gt;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g(n)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 3">
            <a:extLst>
              <a:ext uri="{FF2B5EF4-FFF2-40B4-BE49-F238E27FC236}">
                <a16:creationId xmlns:a16="http://schemas.microsoft.com/office/drawing/2014/main" id="{F736FAA7-E1B9-A41B-AD6A-B8DE5D8DA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76800"/>
            <a:ext cx="784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eaLnBrk="1" hangingPunct="1"/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</a:t>
            </a:r>
            <a:r>
              <a:rPr lang="en-US" altLang="en-US" sz="2400" kern="0" dirty="0">
                <a:solidFill>
                  <a:schemeClr val="accent2"/>
                </a:solidFill>
              </a:rPr>
              <a:t> = 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o(n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altLang="en-US" sz="2400" dirty="0"/>
              <a:t>      Much smaller</a:t>
            </a:r>
            <a:endParaRPr lang="en-US" altLang="en-US" sz="2400" kern="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 </a:t>
            </a:r>
            <a:r>
              <a:rPr lang="en-CA" altLang="en-US" sz="2400" dirty="0">
                <a:solidFill>
                  <a:schemeClr val="accent2"/>
                </a:solidFill>
                <a:cs typeface="Times New Roman" pitchFamily="18" charset="0"/>
              </a:rPr>
              <a:t>≪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o(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)    </a:t>
            </a:r>
            <a:r>
              <a:rPr lang="en-US" altLang="en-US" sz="2400" dirty="0"/>
              <a:t>Stresses one function dominating another.</a:t>
            </a: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2 </a:t>
            </a:r>
            <a:r>
              <a:rPr lang="en-US" altLang="en-US" sz="2400" dirty="0" err="1">
                <a:solidFill>
                  <a:schemeClr val="accent2"/>
                </a:solidFill>
                <a:latin typeface="Symbol" pitchFamily="18" charset="2"/>
              </a:rPr>
              <a:t>Î</a:t>
            </a:r>
            <a:r>
              <a:rPr lang="en-US" altLang="en-US" sz="2400" dirty="0" err="1">
                <a:solidFill>
                  <a:schemeClr val="accent2"/>
                </a:solidFill>
                <a:cs typeface="Times New Roman" pitchFamily="18" charset="0"/>
              </a:rPr>
              <a:t>o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dirty="0">
                <a:solidFill>
                  <a:schemeClr val="accent2"/>
                </a:solidFill>
                <a:cs typeface="Times New Roman" pitchFamily="18" charset="0"/>
              </a:rPr>
              <a:t>)       </a:t>
            </a:r>
            <a:r>
              <a:rPr lang="en-US" altLang="en-US" sz="2400" dirty="0"/>
              <a:t>Stress function is member of class.</a:t>
            </a:r>
          </a:p>
          <a:p>
            <a:pPr marL="0" eaLnBrk="1" hangingPunct="1">
              <a:spcBef>
                <a:spcPct val="0"/>
              </a:spcBef>
            </a:pPr>
            <a:r>
              <a:rPr lang="en-US" altLang="en-US" sz="2400" kern="0" dirty="0">
                <a:solidFill>
                  <a:schemeClr val="accent2"/>
                </a:solidFill>
              </a:rPr>
              <a:t>n</a:t>
            </a:r>
            <a:r>
              <a:rPr lang="en-US" altLang="en-US" sz="2400" kern="0" baseline="30000" dirty="0">
                <a:solidFill>
                  <a:schemeClr val="accent2"/>
                </a:solidFill>
              </a:rPr>
              <a:t>3</a:t>
            </a:r>
            <a:r>
              <a:rPr lang="en-CA" altLang="en-US" sz="2400" kern="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kern="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2400" kern="0" dirty="0">
                <a:solidFill>
                  <a:schemeClr val="accent2"/>
                </a:solidFill>
              </a:rPr>
              <a:t> 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o(n</a:t>
            </a:r>
            <a:r>
              <a:rPr lang="en-US" altLang="en-US" sz="2400" kern="0" baseline="30000" dirty="0">
                <a:solidFill>
                  <a:schemeClr val="accent2"/>
                </a:solidFill>
                <a:cs typeface="Times New Roman" pitchFamily="18" charset="0"/>
              </a:rPr>
              <a:t>3</a:t>
            </a:r>
            <a:r>
              <a:rPr lang="en-US" altLang="en-US" sz="2400" kern="0" dirty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altLang="en-US" sz="2400" dirty="0"/>
              <a:t>      Not much smaller</a:t>
            </a:r>
            <a:endParaRPr lang="en-US" altLang="en-US" sz="2400" kern="0" dirty="0">
              <a:solidFill>
                <a:schemeClr val="accent2"/>
              </a:solidFill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</a:pPr>
            <a:endParaRPr lang="en-CA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80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601E620-A975-5485-441C-A52C8E6AF15B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2844800"/>
            <a:ext cx="4335462" cy="522288"/>
            <a:chOff x="2751138" y="2844114"/>
            <a:chExt cx="4335462" cy="523220"/>
          </a:xfrm>
        </p:grpSpPr>
        <p:cxnSp>
          <p:nvCxnSpPr>
            <p:cNvPr id="8" name="Straight Connector 10">
              <a:extLst>
                <a:ext uri="{FF2B5EF4-FFF2-40B4-BE49-F238E27FC236}">
                  <a16:creationId xmlns:a16="http://schemas.microsoft.com/office/drawing/2014/main" id="{660919D9-4494-7CA6-C10E-D5C0B742AF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51138" y="3294063"/>
              <a:ext cx="4267200" cy="0"/>
            </a:xfrm>
            <a:prstGeom prst="line">
              <a:avLst/>
            </a:prstGeom>
            <a:noFill/>
            <a:ln w="38100" cap="sq" algn="ctr">
              <a:solidFill>
                <a:srgbClr val="93856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2C2C37CC-F4D6-0BB3-870E-B9B49123F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3066" y="2844114"/>
              <a:ext cx="73353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93856D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22" name="Text Box 4">
            <a:extLst>
              <a:ext uri="{FF2B5EF4-FFF2-40B4-BE49-F238E27FC236}">
                <a16:creationId xmlns:a16="http://schemas.microsoft.com/office/drawing/2014/main" id="{3743D9D4-5F5C-7B31-E37D-94D324E83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4572000"/>
            <a:ext cx="26773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1,000,000,000,000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0.0000000000001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8 + sin(n)</a:t>
            </a:r>
            <a:endParaRPr kumimoji="0" lang="en-CA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75EC97AD-8EAA-A8C3-3109-0ECEED452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14850"/>
            <a:ext cx="633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Yes</a:t>
            </a:r>
          </a:p>
        </p:txBody>
      </p:sp>
      <p:sp>
        <p:nvSpPr>
          <p:cNvPr id="35" name="Text Box 18">
            <a:extLst>
              <a:ext uri="{FF2B5EF4-FFF2-40B4-BE49-F238E27FC236}">
                <a16:creationId xmlns:a16="http://schemas.microsoft.com/office/drawing/2014/main" id="{AC5C77B4-5C90-11F6-7BFE-E68A4BBCC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25292"/>
            <a:ext cx="633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Yes</a:t>
            </a:r>
          </a:p>
        </p:txBody>
      </p:sp>
      <p:sp>
        <p:nvSpPr>
          <p:cNvPr id="36" name="Text Box 19">
            <a:extLst>
              <a:ext uri="{FF2B5EF4-FFF2-40B4-BE49-F238E27FC236}">
                <a16:creationId xmlns:a16="http://schemas.microsoft.com/office/drawing/2014/main" id="{1315E0AD-4B89-5737-20A9-5A9213D9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22611"/>
            <a:ext cx="633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Yes</a:t>
            </a:r>
          </a:p>
        </p:txBody>
      </p:sp>
      <p:sp>
        <p:nvSpPr>
          <p:cNvPr id="37" name="Text Box 20">
            <a:extLst>
              <a:ext uri="{FF2B5EF4-FFF2-40B4-BE49-F238E27FC236}">
                <a16:creationId xmlns:a16="http://schemas.microsoft.com/office/drawing/2014/main" id="{4DE9A60C-10AA-F0E9-17AD-3A5018203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2847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</a:t>
            </a:r>
          </a:p>
        </p:txBody>
      </p:sp>
      <p:sp>
        <p:nvSpPr>
          <p:cNvPr id="38" name="Text Box 21">
            <a:extLst>
              <a:ext uri="{FF2B5EF4-FFF2-40B4-BE49-F238E27FC236}">
                <a16:creationId xmlns:a16="http://schemas.microsoft.com/office/drawing/2014/main" id="{5E703168-61F8-B919-845C-54366168F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17647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1940127-AD12-4051-D00E-24994A481F2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572000"/>
            <a:ext cx="8283575" cy="2301875"/>
            <a:chOff x="398" y="2016"/>
            <a:chExt cx="5218" cy="1450"/>
          </a:xfrm>
        </p:grpSpPr>
        <p:sp>
          <p:nvSpPr>
            <p:cNvPr id="40" name="Text Box 22">
              <a:extLst>
                <a:ext uri="{FF2B5EF4-FFF2-40B4-BE49-F238E27FC236}">
                  <a16:creationId xmlns:a16="http://schemas.microsoft.com/office/drawing/2014/main" id="{37CFBAF9-C207-52F2-480F-06E10521E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" y="3175"/>
              <a:ext cx="3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Yes</a:t>
              </a:r>
            </a:p>
          </p:txBody>
        </p:sp>
        <p:grpSp>
          <p:nvGrpSpPr>
            <p:cNvPr id="41" name="Group 32">
              <a:extLst>
                <a:ext uri="{FF2B5EF4-FFF2-40B4-BE49-F238E27FC236}">
                  <a16:creationId xmlns:a16="http://schemas.microsoft.com/office/drawing/2014/main" id="{BCB0ED66-D1CF-005A-7F32-E25D59C45D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4" y="2543"/>
              <a:ext cx="2398" cy="779"/>
              <a:chOff x="2531" y="1919"/>
              <a:chExt cx="2398" cy="779"/>
            </a:xfrm>
          </p:grpSpPr>
          <p:sp>
            <p:nvSpPr>
              <p:cNvPr id="50" name="Freeform 23">
                <a:extLst>
                  <a:ext uri="{FF2B5EF4-FFF2-40B4-BE49-F238E27FC236}">
                    <a16:creationId xmlns:a16="http://schemas.microsoft.com/office/drawing/2014/main" id="{A58DF8A3-C2D0-C41C-519E-E1B6D69AF1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1919"/>
                <a:ext cx="1188" cy="727"/>
              </a:xfrm>
              <a:custGeom>
                <a:avLst/>
                <a:gdLst>
                  <a:gd name="T0" fmla="*/ 0 w 1408"/>
                  <a:gd name="T1" fmla="*/ 1062 h 1062"/>
                  <a:gd name="T2" fmla="*/ 1302 w 1408"/>
                  <a:gd name="T3" fmla="*/ 292 h 1062"/>
                  <a:gd name="T4" fmla="*/ 636 w 1408"/>
                  <a:gd name="T5" fmla="*/ 0 h 1062"/>
                  <a:gd name="T6" fmla="*/ 0 60000 65536"/>
                  <a:gd name="T7" fmla="*/ 0 60000 65536"/>
                  <a:gd name="T8" fmla="*/ 0 60000 65536"/>
                  <a:gd name="T9" fmla="*/ 0 w 1408"/>
                  <a:gd name="T10" fmla="*/ 0 h 1062"/>
                  <a:gd name="T11" fmla="*/ 1408 w 1408"/>
                  <a:gd name="T12" fmla="*/ 1062 h 10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8" h="1062">
                    <a:moveTo>
                      <a:pt x="0" y="1062"/>
                    </a:moveTo>
                    <a:cubicBezTo>
                      <a:pt x="217" y="932"/>
                      <a:pt x="1196" y="469"/>
                      <a:pt x="1302" y="292"/>
                    </a:cubicBezTo>
                    <a:cubicBezTo>
                      <a:pt x="1408" y="115"/>
                      <a:pt x="775" y="61"/>
                      <a:pt x="636" y="0"/>
                    </a:cubicBez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1" name="Text Box 24">
                <a:extLst>
                  <a:ext uri="{FF2B5EF4-FFF2-40B4-BE49-F238E27FC236}">
                    <a16:creationId xmlns:a16="http://schemas.microsoft.com/office/drawing/2014/main" id="{BDDE4B4B-54E3-BC77-378F-73237704E4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3" y="2407"/>
                <a:ext cx="126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Lie in between</a:t>
                </a:r>
                <a:endParaRPr kumimoji="0" lang="en-CA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E423B4A3-7B02-05AE-89DC-1F4E50C1BF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4" y="2016"/>
              <a:ext cx="1552" cy="1010"/>
              <a:chOff x="1104" y="3216"/>
              <a:chExt cx="1552" cy="1010"/>
            </a:xfrm>
          </p:grpSpPr>
          <p:sp>
            <p:nvSpPr>
              <p:cNvPr id="45" name="Line 25">
                <a:extLst>
                  <a:ext uri="{FF2B5EF4-FFF2-40B4-BE49-F238E27FC236}">
                    <a16:creationId xmlns:a16="http://schemas.microsoft.com/office/drawing/2014/main" id="{2752A4D3-CC7B-73EB-80FB-E97D11441D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321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27">
                <a:extLst>
                  <a:ext uri="{FF2B5EF4-FFF2-40B4-BE49-F238E27FC236}">
                    <a16:creationId xmlns:a16="http://schemas.microsoft.com/office/drawing/2014/main" id="{A5A145B1-1861-F804-FAD1-08CC051DA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4224"/>
                <a:ext cx="1552" cy="2"/>
              </a:xfrm>
              <a:custGeom>
                <a:avLst/>
                <a:gdLst>
                  <a:gd name="T0" fmla="*/ 0 w 1552"/>
                  <a:gd name="T1" fmla="*/ 0 h 2"/>
                  <a:gd name="T2" fmla="*/ 1552 w 1552"/>
                  <a:gd name="T3" fmla="*/ 2 h 2"/>
                  <a:gd name="T4" fmla="*/ 0 60000 65536"/>
                  <a:gd name="T5" fmla="*/ 0 60000 65536"/>
                  <a:gd name="T6" fmla="*/ 0 w 1552"/>
                  <a:gd name="T7" fmla="*/ 0 h 2"/>
                  <a:gd name="T8" fmla="*/ 1552 w 1552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52" h="2">
                    <a:moveTo>
                      <a:pt x="0" y="0"/>
                    </a:moveTo>
                    <a:lnTo>
                      <a:pt x="1552" y="2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28">
                <a:extLst>
                  <a:ext uri="{FF2B5EF4-FFF2-40B4-BE49-F238E27FC236}">
                    <a16:creationId xmlns:a16="http://schemas.microsoft.com/office/drawing/2014/main" id="{645F8774-125E-6EAE-1D68-9571FB1D48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544"/>
                <a:ext cx="1056" cy="208"/>
              </a:xfrm>
              <a:custGeom>
                <a:avLst/>
                <a:gdLst>
                  <a:gd name="T0" fmla="*/ 0 w 1056"/>
                  <a:gd name="T1" fmla="*/ 152 h 208"/>
                  <a:gd name="T2" fmla="*/ 192 w 1056"/>
                  <a:gd name="T3" fmla="*/ 8 h 208"/>
                  <a:gd name="T4" fmla="*/ 384 w 1056"/>
                  <a:gd name="T5" fmla="*/ 200 h 208"/>
                  <a:gd name="T6" fmla="*/ 624 w 1056"/>
                  <a:gd name="T7" fmla="*/ 56 h 208"/>
                  <a:gd name="T8" fmla="*/ 816 w 1056"/>
                  <a:gd name="T9" fmla="*/ 200 h 208"/>
                  <a:gd name="T10" fmla="*/ 1056 w 1056"/>
                  <a:gd name="T11" fmla="*/ 56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56"/>
                  <a:gd name="T19" fmla="*/ 0 h 208"/>
                  <a:gd name="T20" fmla="*/ 1056 w 1056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56" h="208">
                    <a:moveTo>
                      <a:pt x="0" y="152"/>
                    </a:moveTo>
                    <a:cubicBezTo>
                      <a:pt x="64" y="76"/>
                      <a:pt x="128" y="0"/>
                      <a:pt x="192" y="8"/>
                    </a:cubicBezTo>
                    <a:cubicBezTo>
                      <a:pt x="256" y="16"/>
                      <a:pt x="312" y="192"/>
                      <a:pt x="384" y="200"/>
                    </a:cubicBezTo>
                    <a:cubicBezTo>
                      <a:pt x="456" y="208"/>
                      <a:pt x="552" y="56"/>
                      <a:pt x="624" y="56"/>
                    </a:cubicBezTo>
                    <a:cubicBezTo>
                      <a:pt x="696" y="56"/>
                      <a:pt x="744" y="200"/>
                      <a:pt x="816" y="200"/>
                    </a:cubicBezTo>
                    <a:cubicBezTo>
                      <a:pt x="888" y="200"/>
                      <a:pt x="1016" y="80"/>
                      <a:pt x="1056" y="56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8" name="Line 29">
                <a:extLst>
                  <a:ext uri="{FF2B5EF4-FFF2-40B4-BE49-F238E27FC236}">
                    <a16:creationId xmlns:a16="http://schemas.microsoft.com/office/drawing/2014/main" id="{AEA2D31C-863B-426F-90AE-9EB08D15D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3840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9" name="Line 30">
                <a:extLst>
                  <a:ext uri="{FF2B5EF4-FFF2-40B4-BE49-F238E27FC236}">
                    <a16:creationId xmlns:a16="http://schemas.microsoft.com/office/drawing/2014/main" id="{81746247-A602-DDBB-8601-6D47E8AC85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3456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 Box 34">
              <a:extLst>
                <a:ext uri="{FF2B5EF4-FFF2-40B4-BE49-F238E27FC236}">
                  <a16:creationId xmlns:a16="http://schemas.microsoft.com/office/drawing/2014/main" id="{976EA6E7-B00E-F48D-2EDC-CADFA5846E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1" y="2467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44" name="Text Box 35">
              <a:extLst>
                <a:ext uri="{FF2B5EF4-FFF2-40B4-BE49-F238E27FC236}">
                  <a16:creationId xmlns:a16="http://schemas.microsoft.com/office/drawing/2014/main" id="{75080A47-AA8D-B8B4-BED2-6E5932E03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" y="206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9</a:t>
              </a:r>
            </a:p>
          </p:txBody>
        </p:sp>
      </p:grp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78729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“Constant:”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 function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f(n)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said to be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Q(1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 it bounded between constants as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gets really big.</a:t>
            </a:r>
          </a:p>
        </p:txBody>
      </p:sp>
    </p:spTree>
    <p:extLst>
      <p:ext uri="{BB962C8B-B14F-4D97-AF65-F5344CB8AC3E}">
        <p14:creationId xmlns:p14="http://schemas.microsoft.com/office/powerpoint/2010/main" val="406491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5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292" y="840432"/>
            <a:ext cx="8741308" cy="5002074"/>
          </a:xfrm>
          <a:prstGeom prst="wedgeRectCallout">
            <a:avLst>
              <a:gd name="adj1" fmla="val -44528"/>
              <a:gd name="adj2" fmla="val 55044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</a:t>
            </a:r>
            <a:r>
              <a:rPr lang="en-US" altLang="en-US" sz="2400" dirty="0">
                <a:solidFill>
                  <a:srgbClr val="FFC000"/>
                </a:solidFill>
              </a:rPr>
              <a:t>3(sin(n)+5)n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log(n)+7nlog</a:t>
            </a:r>
            <a:r>
              <a:rPr lang="en-US" altLang="en-US" sz="2400" baseline="30000" dirty="0">
                <a:solidFill>
                  <a:srgbClr val="FFC000"/>
                </a:solidFill>
              </a:rPr>
              <a:t>100 </a:t>
            </a:r>
            <a:r>
              <a:rPr lang="en-US" altLang="en-US" sz="2400" dirty="0">
                <a:solidFill>
                  <a:srgbClr val="FFC000"/>
                </a:solidFill>
              </a:rPr>
              <a:t>(n)+5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This level of detail is hard to figure and nobody cares.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Additive/Terms are added together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noProof="0" dirty="0">
                <a:solidFill>
                  <a:srgbClr val="FFFFFF"/>
                </a:solidFill>
              </a:rPr>
              <a:t>Which </a:t>
            </a:r>
            <a:r>
              <a:rPr lang="en-CA" altLang="en-US" sz="2400" dirty="0">
                <a:solidFill>
                  <a:srgbClr val="FFFFFF"/>
                </a:solidFill>
              </a:rPr>
              <a:t>term </a:t>
            </a:r>
            <a:r>
              <a:rPr lang="en-CA" altLang="en-US" sz="2400" noProof="0" dirty="0">
                <a:solidFill>
                  <a:srgbClr val="FFFFFF"/>
                </a:solidFill>
              </a:rPr>
              <a:t>grows fastest as n gets really big?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Drop low order terms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   300000000000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     </a:t>
            </a:r>
            <a:r>
              <a:rPr lang="en-US" altLang="en-US" sz="2000" dirty="0">
                <a:solidFill>
                  <a:srgbClr val="FFC000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   </a:t>
            </a:r>
            <a:r>
              <a:rPr lang="en-US" altLang="en-US" sz="2000" dirty="0">
                <a:solidFill>
                  <a:srgbClr val="FFC000"/>
                </a:solidFill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</a:rPr>
              <a:t>7000000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  +                     5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 --------------------- 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   300007000005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</a:t>
            </a:r>
            <a:r>
              <a:rPr lang="en-US" altLang="en-US" sz="2400" dirty="0"/>
              <a:t>  If I don’t care about the 3.</a:t>
            </a:r>
            <a:br>
              <a:rPr lang="en-US" altLang="en-US" sz="2400" dirty="0"/>
            </a:br>
            <a:r>
              <a:rPr lang="en-US" altLang="en-US" sz="2400" dirty="0"/>
              <a:t>          I really don’t care about the 7 or the 5.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1720ACB-0E78-717F-00EB-DF4D6A227131}"/>
              </a:ext>
            </a:extLst>
          </p:cNvPr>
          <p:cNvCxnSpPr>
            <a:cxnSpLocks/>
          </p:cNvCxnSpPr>
          <p:nvPr/>
        </p:nvCxnSpPr>
        <p:spPr bwMode="auto">
          <a:xfrm flipV="1">
            <a:off x="3979599" y="954453"/>
            <a:ext cx="1579475" cy="251586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F5D0478-6061-767A-CE19-97D196D2E9C9}"/>
              </a:ext>
            </a:extLst>
          </p:cNvPr>
          <p:cNvSpPr/>
          <p:nvPr/>
        </p:nvSpPr>
        <p:spPr bwMode="auto">
          <a:xfrm>
            <a:off x="2823134" y="874866"/>
            <a:ext cx="347372" cy="381000"/>
          </a:xfrm>
          <a:prstGeom prst="ellipse">
            <a:avLst/>
          </a:prstGeom>
          <a:noFill/>
          <a:ln w="127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FE709D-B806-F65B-1FC0-558CB2849AAD}"/>
              </a:ext>
            </a:extLst>
          </p:cNvPr>
          <p:cNvSpPr/>
          <p:nvPr/>
        </p:nvSpPr>
        <p:spPr bwMode="auto">
          <a:xfrm>
            <a:off x="4100954" y="919719"/>
            <a:ext cx="347372" cy="381000"/>
          </a:xfrm>
          <a:prstGeom prst="ellipse">
            <a:avLst/>
          </a:prstGeom>
          <a:noFill/>
          <a:ln w="127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F01123-8709-79DF-A0EC-8F3FBD5B105C}"/>
              </a:ext>
            </a:extLst>
          </p:cNvPr>
          <p:cNvGrpSpPr/>
          <p:nvPr/>
        </p:nvGrpSpPr>
        <p:grpSpPr>
          <a:xfrm>
            <a:off x="1457396" y="1213916"/>
            <a:ext cx="4328437" cy="136870"/>
            <a:chOff x="1606062" y="1213916"/>
            <a:chExt cx="4328437" cy="136870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755F85C8-6ED7-F3C1-6BCB-47DF70E41E4A}"/>
                </a:ext>
              </a:extLst>
            </p:cNvPr>
            <p:cNvSpPr/>
            <p:nvPr/>
          </p:nvSpPr>
          <p:spPr bwMode="auto">
            <a:xfrm rot="5400000">
              <a:off x="4864798" y="547076"/>
              <a:ext cx="100204" cy="144779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FD9965B1-0F5C-2B34-37AE-D383465A2C8D}"/>
                </a:ext>
              </a:extLst>
            </p:cNvPr>
            <p:cNvSpPr/>
            <p:nvPr/>
          </p:nvSpPr>
          <p:spPr bwMode="auto">
            <a:xfrm rot="5400000">
              <a:off x="2762032" y="57946"/>
              <a:ext cx="136870" cy="244880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E6879DD0-C460-F4C4-B577-04D4A73062B1}"/>
                </a:ext>
              </a:extLst>
            </p:cNvPr>
            <p:cNvSpPr/>
            <p:nvPr/>
          </p:nvSpPr>
          <p:spPr bwMode="auto">
            <a:xfrm rot="5400000">
              <a:off x="5776044" y="1162621"/>
              <a:ext cx="90151" cy="22675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26750FB-B4FB-4E31-E69F-061825CD0917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3934" y="1015494"/>
            <a:ext cx="428093" cy="127506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id="{A15FC6A0-2E23-BA1D-9721-AB083CF41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Intuition</a:t>
            </a:r>
            <a:endParaRPr lang="en-CA" alt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0" grpId="0" animBg="1"/>
      <p:bldP spid="10" grpId="1" animBg="1"/>
      <p:bldP spid="13" grpId="0" animBg="1"/>
      <p:bldP spid="13" grpId="1" animBg="1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292" y="840432"/>
            <a:ext cx="8741308" cy="5002074"/>
          </a:xfrm>
          <a:prstGeom prst="wedgeRectCallout">
            <a:avLst>
              <a:gd name="adj1" fmla="val -44528"/>
              <a:gd name="adj2" fmla="val 55044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</a:t>
            </a:r>
            <a:r>
              <a:rPr lang="en-US" altLang="en-US" sz="2400" dirty="0">
                <a:solidFill>
                  <a:srgbClr val="FFC000"/>
                </a:solidFill>
              </a:rPr>
              <a:t>3(sin(n)+5)n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log(n)+7nlog</a:t>
            </a:r>
            <a:r>
              <a:rPr lang="en-US" altLang="en-US" sz="2400" baseline="30000" dirty="0">
                <a:solidFill>
                  <a:srgbClr val="FFC000"/>
                </a:solidFill>
              </a:rPr>
              <a:t>100 </a:t>
            </a:r>
            <a:r>
              <a:rPr lang="en-US" altLang="en-US" sz="2400" dirty="0">
                <a:solidFill>
                  <a:srgbClr val="FFC000"/>
                </a:solidFill>
              </a:rPr>
              <a:t>(n)+5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This level of detail is hard to figure and nobody cares.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Additive/Terms are added together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noProof="0" dirty="0">
                <a:solidFill>
                  <a:srgbClr val="FFFFFF"/>
                </a:solidFill>
              </a:rPr>
              <a:t>Which </a:t>
            </a:r>
            <a:r>
              <a:rPr lang="en-CA" altLang="en-US" sz="2400" dirty="0">
                <a:solidFill>
                  <a:srgbClr val="FFFFFF"/>
                </a:solidFill>
              </a:rPr>
              <a:t>term </a:t>
            </a:r>
            <a:r>
              <a:rPr lang="en-CA" altLang="en-US" sz="2400" noProof="0" dirty="0">
                <a:solidFill>
                  <a:srgbClr val="FFFFFF"/>
                </a:solidFill>
              </a:rPr>
              <a:t>grows fastest as n gets really big?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Drop low order terms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noProof="0" dirty="0">
                <a:solidFill>
                  <a:srgbClr val="FFFFFF"/>
                </a:solidFill>
              </a:rPr>
              <a:t>Multiplicative/Factors are multiplied.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Which grow and which are bounded by a constant?</a:t>
            </a:r>
            <a:endParaRPr lang="en-CA" altLang="en-US" sz="2400" noProof="0" dirty="0">
              <a:solidFill>
                <a:srgbClr val="FFFFFF"/>
              </a:solidFill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Drop multiplicative constants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Get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Clean up more by seeing </a:t>
            </a:r>
            <a:r>
              <a:rPr lang="en-US" altLang="en-US" sz="2400" dirty="0">
                <a:solidFill>
                  <a:srgbClr val="FFC000"/>
                </a:solidFill>
              </a:rPr>
              <a:t>log(n)</a:t>
            </a:r>
            <a:r>
              <a:rPr lang="en-US" sz="2400" dirty="0">
                <a:solidFill>
                  <a:srgbClr val="FFC000"/>
                </a:solidFill>
              </a:rPr>
              <a:t>≪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.01</a:t>
            </a:r>
            <a:r>
              <a:rPr lang="en-CA" altLang="en-US" sz="2400" dirty="0">
                <a:solidFill>
                  <a:srgbClr val="FFFFFF"/>
                </a:solidFill>
              </a:rPr>
              <a:t>.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n = 100000000000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       log</a:t>
            </a:r>
            <a:r>
              <a:rPr lang="en-US" altLang="en-US" sz="2400" baseline="-25000" dirty="0">
                <a:solidFill>
                  <a:srgbClr val="FFC000"/>
                </a:solidFill>
              </a:rPr>
              <a:t>10 </a:t>
            </a:r>
            <a:r>
              <a:rPr lang="en-US" altLang="en-US" sz="2400" dirty="0">
                <a:solidFill>
                  <a:srgbClr val="FFC000"/>
                </a:solidFill>
              </a:rPr>
              <a:t>(n) = 10,   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½</a:t>
            </a:r>
            <a:r>
              <a:rPr lang="en-US" altLang="en-US" sz="2400" dirty="0">
                <a:solidFill>
                  <a:srgbClr val="FFC000"/>
                </a:solidFill>
              </a:rPr>
              <a:t> = 100000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1720ACB-0E78-717F-00EB-DF4D6A227131}"/>
              </a:ext>
            </a:extLst>
          </p:cNvPr>
          <p:cNvCxnSpPr>
            <a:cxnSpLocks/>
          </p:cNvCxnSpPr>
          <p:nvPr/>
        </p:nvCxnSpPr>
        <p:spPr bwMode="auto">
          <a:xfrm flipV="1">
            <a:off x="3979599" y="954453"/>
            <a:ext cx="1579475" cy="251586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14A4BB43-2186-ECCE-B5EF-597F1F906E48}"/>
              </a:ext>
            </a:extLst>
          </p:cNvPr>
          <p:cNvSpPr txBox="1"/>
          <p:nvPr/>
        </p:nvSpPr>
        <p:spPr>
          <a:xfrm>
            <a:off x="5718734" y="838200"/>
            <a:ext cx="19816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rgbClr val="FFC000"/>
                </a:solidFill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θ(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999724-4D62-2906-94AB-9C2EA2042BF5}"/>
              </a:ext>
            </a:extLst>
          </p:cNvPr>
          <p:cNvSpPr txBox="1"/>
          <p:nvPr/>
        </p:nvSpPr>
        <p:spPr>
          <a:xfrm>
            <a:off x="7395135" y="838200"/>
            <a:ext cx="1692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sz="2400" dirty="0">
                <a:solidFill>
                  <a:srgbClr val="FFC000"/>
                </a:solidFill>
                <a:cs typeface="Times New Roman" pitchFamily="18" charset="0"/>
              </a:rPr>
              <a:t>≤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2.01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CA" sz="2400" dirty="0">
              <a:solidFill>
                <a:srgbClr val="FFC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659886-3956-0626-6CD6-60633FCE23C3}"/>
              </a:ext>
            </a:extLst>
          </p:cNvPr>
          <p:cNvGrpSpPr/>
          <p:nvPr/>
        </p:nvGrpSpPr>
        <p:grpSpPr>
          <a:xfrm>
            <a:off x="1420699" y="1194883"/>
            <a:ext cx="2372926" cy="172709"/>
            <a:chOff x="3022486" y="853155"/>
            <a:chExt cx="2372926" cy="172709"/>
          </a:xfrm>
        </p:grpSpPr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CD5A771E-FE9C-36CC-33EA-0F8535D461EA}"/>
                </a:ext>
              </a:extLst>
            </p:cNvPr>
            <p:cNvSpPr/>
            <p:nvPr/>
          </p:nvSpPr>
          <p:spPr bwMode="auto">
            <a:xfrm rot="5400000">
              <a:off x="3065250" y="829876"/>
              <a:ext cx="133741" cy="21926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BFA31812-1D06-2EBE-409C-2C03AB47E157}"/>
                </a:ext>
              </a:extLst>
            </p:cNvPr>
            <p:cNvSpPr/>
            <p:nvPr/>
          </p:nvSpPr>
          <p:spPr bwMode="auto">
            <a:xfrm rot="5400000">
              <a:off x="4504936" y="829876"/>
              <a:ext cx="133741" cy="21926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ight Brace 13">
              <a:extLst>
                <a:ext uri="{FF2B5EF4-FFF2-40B4-BE49-F238E27FC236}">
                  <a16:creationId xmlns:a16="http://schemas.microsoft.com/office/drawing/2014/main" id="{364C258C-8E48-80E1-FC54-24F9BDE33A9A}"/>
                </a:ext>
              </a:extLst>
            </p:cNvPr>
            <p:cNvSpPr/>
            <p:nvPr/>
          </p:nvSpPr>
          <p:spPr bwMode="auto">
            <a:xfrm rot="5400000">
              <a:off x="3739259" y="380711"/>
              <a:ext cx="172709" cy="1117598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44390250-5C61-BF45-A942-E396CE1D8689}"/>
                </a:ext>
              </a:extLst>
            </p:cNvPr>
            <p:cNvSpPr/>
            <p:nvPr/>
          </p:nvSpPr>
          <p:spPr bwMode="auto">
            <a:xfrm rot="5400000">
              <a:off x="5002569" y="622651"/>
              <a:ext cx="151968" cy="633718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8F01123-8709-79DF-A0EC-8F3FBD5B105C}"/>
              </a:ext>
            </a:extLst>
          </p:cNvPr>
          <p:cNvGrpSpPr/>
          <p:nvPr/>
        </p:nvGrpSpPr>
        <p:grpSpPr>
          <a:xfrm>
            <a:off x="1457396" y="1213916"/>
            <a:ext cx="4328437" cy="136870"/>
            <a:chOff x="1606062" y="1213916"/>
            <a:chExt cx="4328437" cy="136870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755F85C8-6ED7-F3C1-6BCB-47DF70E41E4A}"/>
                </a:ext>
              </a:extLst>
            </p:cNvPr>
            <p:cNvSpPr/>
            <p:nvPr/>
          </p:nvSpPr>
          <p:spPr bwMode="auto">
            <a:xfrm rot="5400000">
              <a:off x="4864798" y="547076"/>
              <a:ext cx="100204" cy="144779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FD9965B1-0F5C-2B34-37AE-D383465A2C8D}"/>
                </a:ext>
              </a:extLst>
            </p:cNvPr>
            <p:cNvSpPr/>
            <p:nvPr/>
          </p:nvSpPr>
          <p:spPr bwMode="auto">
            <a:xfrm rot="5400000">
              <a:off x="2762032" y="57946"/>
              <a:ext cx="136870" cy="244880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E6879DD0-C460-F4C4-B577-04D4A73062B1}"/>
                </a:ext>
              </a:extLst>
            </p:cNvPr>
            <p:cNvSpPr/>
            <p:nvPr/>
          </p:nvSpPr>
          <p:spPr bwMode="auto">
            <a:xfrm rot="5400000">
              <a:off x="5776044" y="1162621"/>
              <a:ext cx="90151" cy="226759"/>
            </a:xfrm>
            <a:prstGeom prst="rightBrace">
              <a:avLst/>
            </a:prstGeom>
            <a:noFill/>
            <a:ln w="127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26750FB-B4FB-4E31-E69F-061825CD0917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3934" y="1015494"/>
            <a:ext cx="428093" cy="127506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27856B-0878-CE72-9CF8-2A9818389845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3274" y="940561"/>
            <a:ext cx="1243816" cy="294423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id="{A15FC6A0-2E23-BA1D-9721-AB083CF41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Intuition</a:t>
            </a:r>
            <a:endParaRPr lang="en-CA" altLang="en-US" dirty="0">
              <a:cs typeface="Times New Roman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70FEA6-BAED-6796-45E9-BCA4713E8241}"/>
              </a:ext>
            </a:extLst>
          </p:cNvPr>
          <p:cNvCxnSpPr>
            <a:cxnSpLocks/>
          </p:cNvCxnSpPr>
          <p:nvPr/>
        </p:nvCxnSpPr>
        <p:spPr bwMode="auto">
          <a:xfrm flipV="1">
            <a:off x="1426018" y="966177"/>
            <a:ext cx="268319" cy="23931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735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292" y="840432"/>
            <a:ext cx="8741308" cy="5002074"/>
          </a:xfrm>
          <a:prstGeom prst="wedgeRectCallout">
            <a:avLst>
              <a:gd name="adj1" fmla="val -44528"/>
              <a:gd name="adj2" fmla="val 55044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</a:t>
            </a:r>
            <a:r>
              <a:rPr lang="en-US" altLang="en-US" sz="2400" dirty="0">
                <a:solidFill>
                  <a:srgbClr val="FFC000"/>
                </a:solidFill>
              </a:rPr>
              <a:t>3(sin(n)+5)n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log(n)+7nlog</a:t>
            </a:r>
            <a:r>
              <a:rPr lang="en-US" altLang="en-US" sz="2400" baseline="30000" dirty="0">
                <a:solidFill>
                  <a:srgbClr val="FFC000"/>
                </a:solidFill>
              </a:rPr>
              <a:t>100 </a:t>
            </a:r>
            <a:r>
              <a:rPr lang="en-US" altLang="en-US" sz="2400" dirty="0">
                <a:solidFill>
                  <a:srgbClr val="FFC000"/>
                </a:solidFill>
              </a:rPr>
              <a:t>(n)+5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This level of detail is hard to figure and nobody cares.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Additive/Terms are added together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noProof="0" dirty="0">
                <a:solidFill>
                  <a:srgbClr val="FFFFFF"/>
                </a:solidFill>
              </a:rPr>
              <a:t>Which </a:t>
            </a:r>
            <a:r>
              <a:rPr lang="en-CA" altLang="en-US" sz="2400" dirty="0">
                <a:solidFill>
                  <a:srgbClr val="FFFFFF"/>
                </a:solidFill>
              </a:rPr>
              <a:t>term </a:t>
            </a:r>
            <a:r>
              <a:rPr lang="en-CA" altLang="en-US" sz="2400" noProof="0" dirty="0">
                <a:solidFill>
                  <a:srgbClr val="FFFFFF"/>
                </a:solidFill>
              </a:rPr>
              <a:t>grows fastest as n gets really big?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Drop low order terms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noProof="0" dirty="0">
                <a:solidFill>
                  <a:srgbClr val="FFFFFF"/>
                </a:solidFill>
              </a:rPr>
              <a:t>Multiplicative/Factors are multiplied.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Which grow and which are bounded by a constant?</a:t>
            </a:r>
            <a:endParaRPr lang="en-CA" altLang="en-US" sz="2400" noProof="0" dirty="0">
              <a:solidFill>
                <a:srgbClr val="FFFFFF"/>
              </a:solidFill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Drop multiplicative constants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Get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Clean up more by seeing </a:t>
            </a:r>
            <a:r>
              <a:rPr lang="en-US" altLang="en-US" sz="2400" dirty="0">
                <a:solidFill>
                  <a:srgbClr val="FFC000"/>
                </a:solidFill>
              </a:rPr>
              <a:t>log(n)</a:t>
            </a:r>
            <a:r>
              <a:rPr lang="en-US" sz="2400" dirty="0">
                <a:solidFill>
                  <a:srgbClr val="FFC000"/>
                </a:solidFill>
              </a:rPr>
              <a:t>≪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.01</a:t>
            </a:r>
            <a:r>
              <a:rPr lang="en-CA" altLang="en-US" sz="2400" dirty="0">
                <a:solidFill>
                  <a:srgbClr val="FFFFFF"/>
                </a:solidFill>
              </a:rPr>
              <a:t>.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Clean up more by </a:t>
            </a:r>
            <a:r>
              <a:rPr lang="en-CA" altLang="en-US" sz="2400" dirty="0">
                <a:solidFill>
                  <a:srgbClr val="FFFFFF"/>
                </a:solidFill>
              </a:rPr>
              <a:t>rounding up.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Clean up more </a:t>
            </a:r>
            <a:r>
              <a:rPr lang="en-CA" altLang="en-US" sz="2400" dirty="0">
                <a:solidFill>
                  <a:srgbClr val="FFFFFF"/>
                </a:solidFill>
              </a:rPr>
              <a:t>ignoring which power.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400" dirty="0">
              <a:solidFill>
                <a:srgbClr val="FFC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14A4BB43-2186-ECCE-B5EF-597F1F906E48}"/>
              </a:ext>
            </a:extLst>
          </p:cNvPr>
          <p:cNvSpPr txBox="1"/>
          <p:nvPr/>
        </p:nvSpPr>
        <p:spPr>
          <a:xfrm>
            <a:off x="5718734" y="838200"/>
            <a:ext cx="19816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rgbClr val="FFC000"/>
                </a:solidFill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θ(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log(n)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999724-4D62-2906-94AB-9C2EA2042BF5}"/>
              </a:ext>
            </a:extLst>
          </p:cNvPr>
          <p:cNvSpPr txBox="1"/>
          <p:nvPr/>
        </p:nvSpPr>
        <p:spPr>
          <a:xfrm>
            <a:off x="7395135" y="838200"/>
            <a:ext cx="1692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sz="2400" dirty="0">
                <a:solidFill>
                  <a:srgbClr val="FFC000"/>
                </a:solidFill>
                <a:cs typeface="Times New Roman" pitchFamily="18" charset="0"/>
              </a:rPr>
              <a:t>≤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2.01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EA51A-F315-E698-CD66-152D870CD978}"/>
              </a:ext>
            </a:extLst>
          </p:cNvPr>
          <p:cNvSpPr txBox="1"/>
          <p:nvPr/>
        </p:nvSpPr>
        <p:spPr>
          <a:xfrm>
            <a:off x="361454" y="821304"/>
            <a:ext cx="1117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FFC000"/>
                </a:solidFill>
                <a:cs typeface="Times New Roman" pitchFamily="18" charset="0"/>
              </a:rPr>
              <a:t>Ω</a:t>
            </a:r>
            <a:r>
              <a:rPr lang="en-US" altLang="en-US" sz="2400" kern="0" dirty="0">
                <a:solidFill>
                  <a:srgbClr val="FFC000"/>
                </a:solidFill>
                <a:cs typeface="Times New Roman" pitchFamily="18" charset="0"/>
              </a:rPr>
              <a:t>(n</a:t>
            </a:r>
            <a:r>
              <a:rPr lang="en-US" altLang="en-US" sz="2400" kern="0" baseline="30000" dirty="0">
                <a:solidFill>
                  <a:srgbClr val="FFC000"/>
                </a:solidFill>
                <a:cs typeface="Times New Roman" pitchFamily="18" charset="0"/>
              </a:rPr>
              <a:t>2</a:t>
            </a:r>
            <a:r>
              <a:rPr lang="en-US" altLang="en-US" sz="2400" kern="0" dirty="0">
                <a:solidFill>
                  <a:srgbClr val="FFC000"/>
                </a:solidFill>
                <a:cs typeface="Times New Roman" pitchFamily="18" charset="0"/>
              </a:rPr>
              <a:t>) </a:t>
            </a:r>
            <a:r>
              <a:rPr lang="en-CA" sz="2400" dirty="0">
                <a:solidFill>
                  <a:srgbClr val="FFC000"/>
                </a:solidFill>
                <a:cs typeface="Times New Roman" pitchFamily="18" charset="0"/>
              </a:rPr>
              <a:t>≤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E9ED4-5672-410B-ECDA-B42873FB9DFD}"/>
              </a:ext>
            </a:extLst>
          </p:cNvPr>
          <p:cNvSpPr txBox="1"/>
          <p:nvPr/>
        </p:nvSpPr>
        <p:spPr>
          <a:xfrm>
            <a:off x="1984934" y="1219200"/>
            <a:ext cx="28918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rgbClr val="FFC000"/>
                </a:solidFill>
              </a:rPr>
              <a:t> = n</a:t>
            </a:r>
            <a:r>
              <a:rPr lang="en-US" altLang="en-US" sz="2400" baseline="30000" dirty="0">
                <a:solidFill>
                  <a:srgbClr val="FFC000"/>
                </a:solidFill>
                <a:cs typeface="Times New Roman" pitchFamily="18" charset="0"/>
              </a:rPr>
              <a:t>θ</a:t>
            </a:r>
            <a:r>
              <a:rPr lang="en-US" altLang="en-US" sz="2400" baseline="30000" dirty="0">
                <a:solidFill>
                  <a:srgbClr val="FFC000"/>
                </a:solidFill>
              </a:rPr>
              <a:t>(1) </a:t>
            </a:r>
            <a:r>
              <a:rPr lang="en-US" altLang="en-US" sz="2400" dirty="0">
                <a:solidFill>
                  <a:srgbClr val="FFC000"/>
                </a:solidFill>
              </a:rPr>
              <a:t>= polynomial </a:t>
            </a:r>
            <a:endParaRPr lang="en-CA" altLang="en-US" sz="2400" baseline="30000" dirty="0">
              <a:solidFill>
                <a:srgbClr val="FFC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7E8399-8D8A-E9CD-A458-7A0D08E762C1}"/>
              </a:ext>
            </a:extLst>
          </p:cNvPr>
          <p:cNvSpPr txBox="1"/>
          <p:nvPr/>
        </p:nvSpPr>
        <p:spPr>
          <a:xfrm>
            <a:off x="7395135" y="834533"/>
            <a:ext cx="1692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sz="2400" dirty="0">
                <a:solidFill>
                  <a:srgbClr val="FFC000"/>
                </a:solidFill>
                <a:cs typeface="Times New Roman" pitchFamily="18" charset="0"/>
              </a:rPr>
              <a:t>≤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3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6A11DD-F1D4-319B-68C6-1D158F2CD964}"/>
              </a:ext>
            </a:extLst>
          </p:cNvPr>
          <p:cNvSpPr/>
          <p:nvPr/>
        </p:nvSpPr>
        <p:spPr bwMode="auto">
          <a:xfrm>
            <a:off x="8189276" y="874866"/>
            <a:ext cx="194972" cy="228600"/>
          </a:xfrm>
          <a:prstGeom prst="ellipse">
            <a:avLst/>
          </a:prstGeom>
          <a:noFill/>
          <a:ln w="127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18DEC6-10D7-E821-CECD-0C9457BD8F42}"/>
              </a:ext>
            </a:extLst>
          </p:cNvPr>
          <p:cNvSpPr/>
          <p:nvPr/>
        </p:nvSpPr>
        <p:spPr bwMode="auto">
          <a:xfrm>
            <a:off x="904906" y="886066"/>
            <a:ext cx="194972" cy="228600"/>
          </a:xfrm>
          <a:prstGeom prst="ellipse">
            <a:avLst/>
          </a:prstGeom>
          <a:noFill/>
          <a:ln w="127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15FC6A0-2E23-BA1D-9721-AB083CF41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Intuition</a:t>
            </a:r>
            <a:endParaRPr lang="en-CA" alt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4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  <p:bldP spid="17" grpId="0"/>
      <p:bldP spid="18" grpId="0" animBg="1"/>
      <p:bldP spid="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Definition of  Theta</a:t>
            </a:r>
            <a:endParaRPr lang="en-CA" altLang="en-US" dirty="0">
              <a:cs typeface="Times New Roman" pitchFamily="18" charset="0"/>
            </a:endParaRPr>
          </a:p>
        </p:txBody>
      </p:sp>
      <p:pic>
        <p:nvPicPr>
          <p:cNvPr id="3" name="Picture 5" descr="theta">
            <a:extLst>
              <a:ext uri="{FF2B5EF4-FFF2-40B4-BE49-F238E27FC236}">
                <a16:creationId xmlns:a16="http://schemas.microsoft.com/office/drawing/2014/main" id="{A4828467-13C2-163F-0392-518CED536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964" y="762000"/>
            <a:ext cx="3362035" cy="253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CAD43F4-7E35-2C82-2731-7DACDAD4D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05200"/>
            <a:ext cx="587604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US" altLang="en-US" sz="2400" kern="0" dirty="0"/>
              <a:t>is sandwiched between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n-US" altLang="en-US" sz="2400" kern="0" baseline="-25000" dirty="0">
                <a:solidFill>
                  <a:schemeClr val="accent2"/>
                </a:solidFill>
              </a:rPr>
              <a:t> </a:t>
            </a:r>
            <a:r>
              <a:rPr lang="en-US" altLang="en-US" sz="2400" kern="0" dirty="0"/>
              <a:t>and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n-US" altLang="en-US" sz="2400" kern="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kern="0" dirty="0"/>
              <a:t>    For some sufficiently small </a:t>
            </a:r>
            <a:r>
              <a:rPr lang="en-US" altLang="en-US" sz="2400" kern="0" dirty="0">
                <a:solidFill>
                  <a:schemeClr val="accent2"/>
                </a:solidFill>
              </a:rPr>
              <a:t>c</a:t>
            </a:r>
            <a:r>
              <a:rPr lang="en-US" altLang="en-US" sz="2400" kern="0" baseline="-25000" dirty="0">
                <a:solidFill>
                  <a:schemeClr val="accent2"/>
                </a:solidFill>
              </a:rPr>
              <a:t>1 </a:t>
            </a:r>
            <a:r>
              <a:rPr lang="en-US" altLang="en-US" sz="2400" kern="0" dirty="0">
                <a:solidFill>
                  <a:schemeClr val="accent2"/>
                </a:solidFill>
              </a:rPr>
              <a:t>(= 0.0001)</a:t>
            </a:r>
            <a:r>
              <a:rPr lang="en-US" altLang="en-US" sz="2400" kern="0" baseline="300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kern="0" baseline="30000" dirty="0"/>
              <a:t> </a:t>
            </a:r>
            <a:r>
              <a:rPr lang="en-US" altLang="en-US" sz="2400" kern="0" dirty="0"/>
              <a:t>   For some sufficiently large  </a:t>
            </a:r>
            <a:r>
              <a:rPr lang="en-US" altLang="en-US" sz="2400" kern="0" dirty="0">
                <a:solidFill>
                  <a:schemeClr val="accent2"/>
                </a:solidFill>
              </a:rPr>
              <a:t>c</a:t>
            </a:r>
            <a:r>
              <a:rPr lang="en-US" altLang="en-US" sz="2400" kern="0" baseline="-25000" dirty="0">
                <a:solidFill>
                  <a:schemeClr val="accent2"/>
                </a:solidFill>
              </a:rPr>
              <a:t>2 </a:t>
            </a:r>
            <a:r>
              <a:rPr lang="en-US" altLang="en-US" sz="2400" kern="0" dirty="0">
                <a:solidFill>
                  <a:schemeClr val="accent2"/>
                </a:solidFill>
              </a:rPr>
              <a:t>(= 10000)</a:t>
            </a:r>
            <a:r>
              <a:rPr lang="en-US" altLang="en-US" sz="2400" kern="0" baseline="30000" dirty="0"/>
              <a:t> </a:t>
            </a:r>
          </a:p>
          <a:p>
            <a:pPr eaLnBrk="1" hangingPunct="1">
              <a:buNone/>
            </a:pPr>
            <a:r>
              <a:rPr lang="en-US" altLang="en-US" sz="2400" dirty="0"/>
              <a:t>For all sufficiently large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</a:p>
          <a:p>
            <a:pPr eaLnBrk="1" hangingPunct="1">
              <a:buNone/>
            </a:pPr>
            <a:r>
              <a:rPr lang="en-US" altLang="en-US" sz="2400" dirty="0"/>
              <a:t>    For some definition of </a:t>
            </a:r>
            <a:r>
              <a:rPr lang="en-US" altLang="en-US" sz="2400" dirty="0">
                <a:solidFill>
                  <a:schemeClr val="accent2"/>
                </a:solidFill>
              </a:rPr>
              <a:t>“sufficiently large”</a:t>
            </a:r>
            <a:endParaRPr lang="en-CA" altLang="en-US" sz="2400" dirty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endParaRPr lang="en-CA" altLang="en-US" sz="24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 kern="0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23570-1153-4390-A588-25680AEC3820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cs typeface="Times New Roman" pitchFamily="18" charset="0"/>
              </a:rPr>
              <a:t>θ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6724A18-ECB5-1A36-E9FF-7E1C5A8255D8}"/>
              </a:ext>
            </a:extLst>
          </p:cNvPr>
          <p:cNvSpPr/>
          <p:nvPr/>
        </p:nvSpPr>
        <p:spPr bwMode="auto">
          <a:xfrm>
            <a:off x="1600200" y="1150203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13096E-13A9-AA10-EC35-FE4AB51DAE46}"/>
              </a:ext>
            </a:extLst>
          </p:cNvPr>
          <p:cNvSpPr/>
          <p:nvPr/>
        </p:nvSpPr>
        <p:spPr bwMode="auto">
          <a:xfrm>
            <a:off x="609600" y="1156850"/>
            <a:ext cx="102985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523C48-16C1-313B-BC8A-A8644208C0D5}"/>
              </a:ext>
            </a:extLst>
          </p:cNvPr>
          <p:cNvSpPr/>
          <p:nvPr/>
        </p:nvSpPr>
        <p:spPr bwMode="auto">
          <a:xfrm>
            <a:off x="2133600" y="1166985"/>
            <a:ext cx="858282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48ACE1-6FD6-C7D0-D6FA-973611672F34}"/>
              </a:ext>
            </a:extLst>
          </p:cNvPr>
          <p:cNvSpPr/>
          <p:nvPr/>
        </p:nvSpPr>
        <p:spPr bwMode="auto">
          <a:xfrm>
            <a:off x="2991882" y="1171418"/>
            <a:ext cx="2525880" cy="467832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7BAEF35-28B5-098E-3610-B633B9DB25F4}"/>
              </a:ext>
            </a:extLst>
          </p:cNvPr>
          <p:cNvGrpSpPr/>
          <p:nvPr/>
        </p:nvGrpSpPr>
        <p:grpSpPr>
          <a:xfrm>
            <a:off x="6705600" y="961935"/>
            <a:ext cx="2702601" cy="1628865"/>
            <a:chOff x="6705600" y="961935"/>
            <a:chExt cx="2702601" cy="162886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E071600-6458-6276-6A0C-8047F09081EC}"/>
                </a:ext>
              </a:extLst>
            </p:cNvPr>
            <p:cNvCxnSpPr/>
            <p:nvPr/>
          </p:nvCxnSpPr>
          <p:spPr bwMode="auto">
            <a:xfrm flipV="1">
              <a:off x="7391400" y="1381035"/>
              <a:ext cx="1105672" cy="1209765"/>
            </a:xfrm>
            <a:prstGeom prst="lin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4CB6F1C-35CC-B81F-13C4-ADA7D2564E7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61908" y="961935"/>
              <a:ext cx="901126" cy="1247865"/>
            </a:xfrm>
            <a:prstGeom prst="lin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25EFA67-2598-6E31-B30A-4FCDD81F1A69}"/>
                </a:ext>
              </a:extLst>
            </p:cNvPr>
            <p:cNvSpPr txBox="1"/>
            <p:nvPr/>
          </p:nvSpPr>
          <p:spPr>
            <a:xfrm>
              <a:off x="8131854" y="1585867"/>
              <a:ext cx="127634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rgbClr val="00FFFF"/>
                  </a:solidFill>
                </a:rPr>
                <a:t>c</a:t>
              </a:r>
              <a:r>
                <a:rPr lang="en-US" altLang="en-US" sz="2400" baseline="-25000" dirty="0">
                  <a:solidFill>
                    <a:srgbClr val="00FFFF"/>
                  </a:solidFill>
                </a:rPr>
                <a:t>1</a:t>
              </a:r>
              <a:r>
                <a:rPr lang="en-US" altLang="en-US" sz="2400" dirty="0">
                  <a:solidFill>
                    <a:srgbClr val="FFC000"/>
                  </a:solidFill>
                </a:rPr>
                <a:t>g(</a:t>
              </a:r>
              <a:r>
                <a:rPr lang="en-US" altLang="en-US" sz="2400" dirty="0">
                  <a:solidFill>
                    <a:srgbClr val="FF0000"/>
                  </a:solidFill>
                </a:rPr>
                <a:t>n</a:t>
              </a:r>
              <a:r>
                <a:rPr lang="en-US" altLang="en-US" sz="2400" dirty="0">
                  <a:solidFill>
                    <a:srgbClr val="FFC000"/>
                  </a:solidFill>
                </a:rPr>
                <a:t>)</a:t>
              </a:r>
              <a:endParaRPr lang="en-CA" sz="24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8436EF-F926-6F71-7481-CE61DD1097CE}"/>
                </a:ext>
              </a:extLst>
            </p:cNvPr>
            <p:cNvSpPr txBox="1"/>
            <p:nvPr/>
          </p:nvSpPr>
          <p:spPr>
            <a:xfrm>
              <a:off x="6705600" y="1066800"/>
              <a:ext cx="13716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rgbClr val="00FFFF"/>
                  </a:solidFill>
                </a:rPr>
                <a:t>c</a:t>
              </a:r>
              <a:r>
                <a:rPr lang="en-US" altLang="en-US" sz="2400" baseline="-25000" dirty="0">
                  <a:solidFill>
                    <a:srgbClr val="00FFFF"/>
                  </a:solidFill>
                </a:rPr>
                <a:t>2</a:t>
              </a:r>
              <a:r>
                <a:rPr lang="en-US" altLang="en-US" sz="2400" dirty="0">
                  <a:solidFill>
                    <a:srgbClr val="FFC000"/>
                  </a:solidFill>
                </a:rPr>
                <a:t>g(</a:t>
              </a:r>
              <a:r>
                <a:rPr lang="en-US" altLang="en-US" sz="2400" dirty="0">
                  <a:solidFill>
                    <a:srgbClr val="FF0000"/>
                  </a:solidFill>
                </a:rPr>
                <a:t>n</a:t>
              </a:r>
              <a:r>
                <a:rPr lang="en-US" altLang="en-US" sz="2400" dirty="0">
                  <a:solidFill>
                    <a:srgbClr val="FFC000"/>
                  </a:solidFill>
                </a:rPr>
                <a:t>)</a:t>
              </a:r>
              <a:endParaRPr lang="en-CA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A88648-190F-C889-7178-4C16C1D7FC8C}"/>
                </a:ext>
              </a:extLst>
            </p:cNvPr>
            <p:cNvSpPr txBox="1"/>
            <p:nvPr/>
          </p:nvSpPr>
          <p:spPr>
            <a:xfrm>
              <a:off x="7543800" y="1219200"/>
              <a:ext cx="13716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rgbClr val="FFC000"/>
                  </a:solidFill>
                </a:rPr>
                <a:t>f(</a:t>
              </a:r>
              <a:r>
                <a:rPr lang="en-US" altLang="en-US" sz="2400" dirty="0">
                  <a:solidFill>
                    <a:srgbClr val="FF0000"/>
                  </a:solidFill>
                </a:rPr>
                <a:t>n</a:t>
              </a:r>
              <a:r>
                <a:rPr lang="en-US" altLang="en-US" sz="2400" dirty="0">
                  <a:solidFill>
                    <a:srgbClr val="FFC000"/>
                  </a:solidFill>
                </a:rPr>
                <a:t>)</a:t>
              </a:r>
              <a:endParaRPr lang="en-CA" sz="24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E89AE2-1BB3-D366-EA35-D89CA67925A2}"/>
              </a:ext>
            </a:extLst>
          </p:cNvPr>
          <p:cNvGrpSpPr/>
          <p:nvPr/>
        </p:nvGrpSpPr>
        <p:grpSpPr>
          <a:xfrm>
            <a:off x="6400800" y="2209800"/>
            <a:ext cx="920627" cy="1545883"/>
            <a:chOff x="6400800" y="2209800"/>
            <a:chExt cx="920627" cy="1545883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6534C6-A5FF-A2AC-2832-54F75B4DF21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61855" y="2209800"/>
              <a:ext cx="0" cy="1143000"/>
            </a:xfrm>
            <a:prstGeom prst="lin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A1B6BF-E77E-D6B6-33F1-8DACEAF6DDF8}"/>
                </a:ext>
              </a:extLst>
            </p:cNvPr>
            <p:cNvSpPr txBox="1"/>
            <p:nvPr/>
          </p:nvSpPr>
          <p:spPr>
            <a:xfrm>
              <a:off x="6400800" y="3294018"/>
              <a:ext cx="92062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rgbClr val="00FFFF"/>
                  </a:solidFill>
                </a:rPr>
                <a:t>n</a:t>
              </a:r>
              <a:r>
                <a:rPr lang="en-US" altLang="en-US" sz="2400" baseline="-25000" dirty="0">
                  <a:solidFill>
                    <a:srgbClr val="00FFFF"/>
                  </a:solidFill>
                </a:rPr>
                <a:t>0</a:t>
              </a:r>
              <a:endParaRPr lang="en-CA" sz="24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0A59EB-4D45-56C4-167B-2C604DDC827D}"/>
              </a:ext>
            </a:extLst>
          </p:cNvPr>
          <p:cNvGrpSpPr/>
          <p:nvPr/>
        </p:nvGrpSpPr>
        <p:grpSpPr>
          <a:xfrm>
            <a:off x="6961908" y="2819400"/>
            <a:ext cx="957141" cy="938841"/>
            <a:chOff x="6961908" y="2819400"/>
            <a:chExt cx="957141" cy="938841"/>
          </a:xfrm>
        </p:grpSpPr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F0732F63-A29D-BA73-F8C1-950DA3672625}"/>
                </a:ext>
              </a:extLst>
            </p:cNvPr>
            <p:cNvSpPr/>
            <p:nvPr/>
          </p:nvSpPr>
          <p:spPr bwMode="auto">
            <a:xfrm>
              <a:off x="6961908" y="2819400"/>
              <a:ext cx="429486" cy="304800"/>
            </a:xfrm>
            <a:prstGeom prst="rightArrow">
              <a:avLst/>
            </a:prstGeom>
            <a:noFill/>
            <a:ln w="381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952F8F3-2781-54B5-B4A8-4AB8291C1DD7}"/>
                </a:ext>
              </a:extLst>
            </p:cNvPr>
            <p:cNvSpPr txBox="1"/>
            <p:nvPr/>
          </p:nvSpPr>
          <p:spPr>
            <a:xfrm>
              <a:off x="6998422" y="3296576"/>
              <a:ext cx="92062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rgbClr val="FF0000"/>
                  </a:solidFill>
                </a:rPr>
                <a:t>n</a:t>
              </a:r>
              <a:endParaRPr lang="en-CA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903EC6B-FA07-2BF8-FE4F-BC374ABBC88E}"/>
              </a:ext>
            </a:extLst>
          </p:cNvPr>
          <p:cNvSpPr txBox="1"/>
          <p:nvPr/>
        </p:nvSpPr>
        <p:spPr>
          <a:xfrm>
            <a:off x="381000" y="1618672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chemeClr val="tx2"/>
                </a:solidFill>
              </a:rPr>
              <a:t>O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      $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            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9667DD-283E-C698-53D0-178ADE13F151}"/>
              </a:ext>
            </a:extLst>
          </p:cNvPr>
          <p:cNvSpPr txBox="1"/>
          <p:nvPr/>
        </p:nvSpPr>
        <p:spPr>
          <a:xfrm>
            <a:off x="381000" y="25146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Ω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    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endParaRPr lang="en-US" altLang="en-US" sz="2400" baseline="300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32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Definition of  Theta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4832"/>
            <a:ext cx="7951599" cy="4950768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Intuition</a:t>
            </a:r>
            <a:r>
              <a:rPr lang="en-US" altLang="en-US" sz="2400" dirty="0">
                <a:solidFill>
                  <a:srgbClr val="FFFF00"/>
                </a:solidFill>
              </a:rPr>
              <a:t>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Drop low order terms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CA" altLang="en-US" sz="2400" dirty="0">
                <a:solidFill>
                  <a:srgbClr val="FFFFFF"/>
                </a:solidFill>
              </a:rPr>
              <a:t>Drop multiplicative constant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Get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1720ACB-0E78-717F-00EB-DF4D6A227131}"/>
              </a:ext>
            </a:extLst>
          </p:cNvPr>
          <p:cNvCxnSpPr/>
          <p:nvPr/>
        </p:nvCxnSpPr>
        <p:spPr bwMode="auto">
          <a:xfrm flipV="1">
            <a:off x="2720109" y="1907233"/>
            <a:ext cx="762000" cy="15240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DA4767B-CFAA-28C7-77C2-7006CD650158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2836" y="1907233"/>
            <a:ext cx="272473" cy="217941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14A4BB43-2186-ECCE-B5EF-597F1F906E48}"/>
              </a:ext>
            </a:extLst>
          </p:cNvPr>
          <p:cNvSpPr txBox="1"/>
          <p:nvPr/>
        </p:nvSpPr>
        <p:spPr>
          <a:xfrm>
            <a:off x="3408220" y="1752600"/>
            <a:ext cx="1117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rgbClr val="FFC000"/>
                </a:solidFill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θ(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E5CD0A-9557-873C-A084-95F258BF65F8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θ(g(n))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782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θ(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US" altLang="en-US" sz="2400" dirty="0">
                <a:solidFill>
                  <a:schemeClr val="accent2"/>
                </a:solidFill>
              </a:rPr>
              <a:t>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        Let’s do the lower bound and upper bound separately.</a:t>
            </a: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θ(g(n))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49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 = </a:t>
            </a:r>
            <a:r>
              <a:rPr lang="en-US" sz="2400" dirty="0">
                <a:solidFill>
                  <a:srgbClr val="FFC000"/>
                </a:solidFill>
                <a:cs typeface="Times New Roman" pitchFamily="18" charset="0"/>
              </a:rPr>
              <a:t>Ω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US" altLang="en-US" sz="2400" dirty="0">
                <a:solidFill>
                  <a:schemeClr val="accent2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 baseline="300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  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FFFF"/>
                </a:solidFill>
              </a:rPr>
              <a:t>be arbitrary.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Have: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</a:rPr>
              <a:t>) = </a:t>
            </a:r>
            <a:r>
              <a:rPr lang="en-US" altLang="en-US" sz="2400" dirty="0">
                <a:solidFill>
                  <a:schemeClr val="accent2"/>
                </a:solidFill>
              </a:rPr>
              <a:t>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</a:rPr>
              <a:t>+5 = 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Works 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0.</a:t>
            </a:r>
            <a:endParaRPr lang="en-US" altLang="en-US" sz="2400" baseline="30000" dirty="0">
              <a:solidFill>
                <a:srgbClr val="FFC000"/>
              </a:solidFill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grpSp>
        <p:nvGrpSpPr>
          <p:cNvPr id="2" name="Group 26">
            <a:extLst>
              <a:ext uri="{FF2B5EF4-FFF2-40B4-BE49-F238E27FC236}">
                <a16:creationId xmlns:a16="http://schemas.microsoft.com/office/drawing/2014/main" id="{EB66576C-FA0E-4C98-6D32-CDDC249549D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91388" y="2423419"/>
            <a:ext cx="344297" cy="580285"/>
            <a:chOff x="2308" y="1513"/>
            <a:chExt cx="1162" cy="2570"/>
          </a:xfrm>
        </p:grpSpPr>
        <p:grpSp>
          <p:nvGrpSpPr>
            <p:cNvPr id="3" name="Group 27">
              <a:extLst>
                <a:ext uri="{FF2B5EF4-FFF2-40B4-BE49-F238E27FC236}">
                  <a16:creationId xmlns:a16="http://schemas.microsoft.com/office/drawing/2014/main" id="{E9F036BB-E099-F4AC-F5E6-D6D87B053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9A7D16DF-64EF-866F-4E6D-1CD4D36EE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555AE192-31DA-FE93-7B3A-ADBE67374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CFD5C502-97BF-D86C-14C5-D820188F1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45159701-40BF-33D9-C773-44C21071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0D4103E3-ACD7-18B9-3AFB-237511CD0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CE45CEC7-9AED-3049-5EF0-39FDB1BDE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C823BB00-314D-0108-1DD2-97BF743A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35">
              <a:extLst>
                <a:ext uri="{FF2B5EF4-FFF2-40B4-BE49-F238E27FC236}">
                  <a16:creationId xmlns:a16="http://schemas.microsoft.com/office/drawing/2014/main" id="{770350DC-C9B6-0851-7AC7-0E100149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36">
              <a:extLst>
                <a:ext uri="{FF2B5EF4-FFF2-40B4-BE49-F238E27FC236}">
                  <a16:creationId xmlns:a16="http://schemas.microsoft.com/office/drawing/2014/main" id="{E8B51D77-B935-5EAF-FAC2-AAF89AF74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Oval 37">
              <a:extLst>
                <a:ext uri="{FF2B5EF4-FFF2-40B4-BE49-F238E27FC236}">
                  <a16:creationId xmlns:a16="http://schemas.microsoft.com/office/drawing/2014/main" id="{9CC9A82D-F547-A6EF-1403-D2E9CFF4A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Oval 38">
              <a:extLst>
                <a:ext uri="{FF2B5EF4-FFF2-40B4-BE49-F238E27FC236}">
                  <a16:creationId xmlns:a16="http://schemas.microsoft.com/office/drawing/2014/main" id="{D2341704-F485-769B-364A-3B0D11822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id="{292E0472-63F2-B39A-EF11-B8E7464D6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40">
              <a:extLst>
                <a:ext uri="{FF2B5EF4-FFF2-40B4-BE49-F238E27FC236}">
                  <a16:creationId xmlns:a16="http://schemas.microsoft.com/office/drawing/2014/main" id="{50ABB59F-509A-E9FB-EC2F-4A8F8F2B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47">
            <a:extLst>
              <a:ext uri="{FF2B5EF4-FFF2-40B4-BE49-F238E27FC236}">
                <a16:creationId xmlns:a16="http://schemas.microsoft.com/office/drawing/2014/main" id="{ADDC6695-399E-AFF8-97A5-44526F08CD25}"/>
              </a:ext>
            </a:extLst>
          </p:cNvPr>
          <p:cNvGrpSpPr>
            <a:grpSpLocks/>
          </p:cNvGrpSpPr>
          <p:nvPr/>
        </p:nvGrpSpPr>
        <p:grpSpPr bwMode="auto">
          <a:xfrm>
            <a:off x="338616" y="2948650"/>
            <a:ext cx="556558" cy="857031"/>
            <a:chOff x="2593" y="768"/>
            <a:chExt cx="849" cy="1475"/>
          </a:xfrm>
        </p:grpSpPr>
        <p:sp>
          <p:nvSpPr>
            <p:cNvPr id="18" name="Freeform 48">
              <a:extLst>
                <a:ext uri="{FF2B5EF4-FFF2-40B4-BE49-F238E27FC236}">
                  <a16:creationId xmlns:a16="http://schemas.microsoft.com/office/drawing/2014/main" id="{DB6CEA1E-689A-29CA-0B52-0E76AE07E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49">
              <a:extLst>
                <a:ext uri="{FF2B5EF4-FFF2-40B4-BE49-F238E27FC236}">
                  <a16:creationId xmlns:a16="http://schemas.microsoft.com/office/drawing/2014/main" id="{8F580A78-C55D-24A9-880B-C05A2A571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" name="Freeform 50">
              <a:extLst>
                <a:ext uri="{FF2B5EF4-FFF2-40B4-BE49-F238E27FC236}">
                  <a16:creationId xmlns:a16="http://schemas.microsoft.com/office/drawing/2014/main" id="{287EF3F5-ACB2-A8B2-58D0-C0D33EC2D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566E8913-CC56-00DD-F0E1-1F905BD47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F3A490D6-27FD-F8FE-26CC-A89A49126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7206519-4DFC-A8F6-1181-252360C26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CDA59F2F-308F-EC64-9468-D554114B4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5" name="Group 55">
              <a:extLst>
                <a:ext uri="{FF2B5EF4-FFF2-40B4-BE49-F238E27FC236}">
                  <a16:creationId xmlns:a16="http://schemas.microsoft.com/office/drawing/2014/main" id="{79B588D0-03DE-8D71-7BF4-DB86A7389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26" name="Freeform 56">
                <a:extLst>
                  <a:ext uri="{FF2B5EF4-FFF2-40B4-BE49-F238E27FC236}">
                    <a16:creationId xmlns:a16="http://schemas.microsoft.com/office/drawing/2014/main" id="{205463E9-9180-CD2B-C387-51070EDFE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57">
                <a:extLst>
                  <a:ext uri="{FF2B5EF4-FFF2-40B4-BE49-F238E27FC236}">
                    <a16:creationId xmlns:a16="http://schemas.microsoft.com/office/drawing/2014/main" id="{96F0D05E-5E59-62F7-259F-9A12500F5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37A04A5-44EB-EC39-FF15-56A80CC8D0AC}"/>
              </a:ext>
            </a:extLst>
          </p:cNvPr>
          <p:cNvSpPr txBox="1"/>
          <p:nvPr/>
        </p:nvSpPr>
        <p:spPr>
          <a:xfrm>
            <a:off x="2616196" y="2505174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3</a:t>
            </a:r>
            <a:endParaRPr lang="en-CA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C15E83-A323-6B1C-52CD-139F3C6F04A0}"/>
              </a:ext>
            </a:extLst>
          </p:cNvPr>
          <p:cNvSpPr txBox="1"/>
          <p:nvPr/>
        </p:nvSpPr>
        <p:spPr>
          <a:xfrm>
            <a:off x="2618508" y="2849880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0</a:t>
            </a:r>
            <a:endParaRPr lang="en-CA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sz="2400" dirty="0">
                <a:solidFill>
                  <a:srgbClr val="FFC000"/>
                </a:solidFill>
                <a:cs typeface="Times New Roman" pitchFamily="18" charset="0"/>
              </a:rPr>
              <a:t>Ω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1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99DCE6-8B15-22EB-437A-F9A87815E1FE}"/>
              </a:ext>
            </a:extLst>
          </p:cNvPr>
          <p:cNvSpPr/>
          <p:nvPr/>
        </p:nvSpPr>
        <p:spPr bwMode="auto">
          <a:xfrm>
            <a:off x="1108056" y="1150203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0D32E2D-0BC0-988E-068F-C93827AA736D}"/>
              </a:ext>
            </a:extLst>
          </p:cNvPr>
          <p:cNvSpPr/>
          <p:nvPr/>
        </p:nvSpPr>
        <p:spPr bwMode="auto">
          <a:xfrm>
            <a:off x="609600" y="1156850"/>
            <a:ext cx="53340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E859EBB-5498-BCBB-EBED-70BB7FC42091}"/>
              </a:ext>
            </a:extLst>
          </p:cNvPr>
          <p:cNvSpPr/>
          <p:nvPr/>
        </p:nvSpPr>
        <p:spPr bwMode="auto">
          <a:xfrm>
            <a:off x="1641456" y="1166985"/>
            <a:ext cx="858282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A4E845D-2490-B8C6-D6A7-2CBAAD253A3A}"/>
              </a:ext>
            </a:extLst>
          </p:cNvPr>
          <p:cNvSpPr/>
          <p:nvPr/>
        </p:nvSpPr>
        <p:spPr bwMode="auto">
          <a:xfrm>
            <a:off x="2499738" y="1171418"/>
            <a:ext cx="1580118" cy="467832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F0667DE0-839C-98AD-31EE-93F30531D08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90080" y="2836369"/>
            <a:ext cx="344297" cy="580285"/>
            <a:chOff x="2308" y="1513"/>
            <a:chExt cx="1162" cy="2570"/>
          </a:xfrm>
        </p:grpSpPr>
        <p:grpSp>
          <p:nvGrpSpPr>
            <p:cNvPr id="48" name="Group 27">
              <a:extLst>
                <a:ext uri="{FF2B5EF4-FFF2-40B4-BE49-F238E27FC236}">
                  <a16:creationId xmlns:a16="http://schemas.microsoft.com/office/drawing/2014/main" id="{5E40A86E-AFC7-6192-4C47-8E001CC421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56" name="Freeform 28">
                <a:extLst>
                  <a:ext uri="{FF2B5EF4-FFF2-40B4-BE49-F238E27FC236}">
                    <a16:creationId xmlns:a16="http://schemas.microsoft.com/office/drawing/2014/main" id="{AD46ADEC-010B-5857-F72B-8F1198BEDB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29">
                <a:extLst>
                  <a:ext uri="{FF2B5EF4-FFF2-40B4-BE49-F238E27FC236}">
                    <a16:creationId xmlns:a16="http://schemas.microsoft.com/office/drawing/2014/main" id="{B7C735E1-6CF1-7762-801C-017A661F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30">
                <a:extLst>
                  <a:ext uri="{FF2B5EF4-FFF2-40B4-BE49-F238E27FC236}">
                    <a16:creationId xmlns:a16="http://schemas.microsoft.com/office/drawing/2014/main" id="{863F31E5-37E6-37C2-B0DF-0F4D0E698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31">
                <a:extLst>
                  <a:ext uri="{FF2B5EF4-FFF2-40B4-BE49-F238E27FC236}">
                    <a16:creationId xmlns:a16="http://schemas.microsoft.com/office/drawing/2014/main" id="{46CCB523-D7C2-901A-FA42-8C1B91DBD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0" name="Freeform 32">
                <a:extLst>
                  <a:ext uri="{FF2B5EF4-FFF2-40B4-BE49-F238E27FC236}">
                    <a16:creationId xmlns:a16="http://schemas.microsoft.com/office/drawing/2014/main" id="{BC93EFE7-B127-6986-F64C-50102EE94D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33">
                <a:extLst>
                  <a:ext uri="{FF2B5EF4-FFF2-40B4-BE49-F238E27FC236}">
                    <a16:creationId xmlns:a16="http://schemas.microsoft.com/office/drawing/2014/main" id="{4DFCA498-A84C-C73B-9AD5-64A6F70CC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5CD5DC83-0061-E23D-7440-FB09C7A15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7DDF7AA6-E655-E982-EADC-E5253C6E3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1" name="Oval 36">
              <a:extLst>
                <a:ext uri="{FF2B5EF4-FFF2-40B4-BE49-F238E27FC236}">
                  <a16:creationId xmlns:a16="http://schemas.microsoft.com/office/drawing/2014/main" id="{B784A464-D3D1-9E75-270A-28A45D078A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2" name="Oval 37">
              <a:extLst>
                <a:ext uri="{FF2B5EF4-FFF2-40B4-BE49-F238E27FC236}">
                  <a16:creationId xmlns:a16="http://schemas.microsoft.com/office/drawing/2014/main" id="{02845DCA-85E8-2175-AAEB-D159587ABA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3" name="Oval 38">
              <a:extLst>
                <a:ext uri="{FF2B5EF4-FFF2-40B4-BE49-F238E27FC236}">
                  <a16:creationId xmlns:a16="http://schemas.microsoft.com/office/drawing/2014/main" id="{2AA0C834-E993-EC1B-D85E-8668AE2F12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4" name="Oval 39">
              <a:extLst>
                <a:ext uri="{FF2B5EF4-FFF2-40B4-BE49-F238E27FC236}">
                  <a16:creationId xmlns:a16="http://schemas.microsoft.com/office/drawing/2014/main" id="{51D7A113-7448-2D2C-95D4-9A93AAECDF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5" name="Oval 40">
              <a:extLst>
                <a:ext uri="{FF2B5EF4-FFF2-40B4-BE49-F238E27FC236}">
                  <a16:creationId xmlns:a16="http://schemas.microsoft.com/office/drawing/2014/main" id="{1016F18C-F021-6B6B-F20F-98DC7DB69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058511E9-2EC2-2E13-596F-541ED3124699}"/>
              </a:ext>
            </a:extLst>
          </p:cNvPr>
          <p:cNvSpPr/>
          <p:nvPr/>
        </p:nvSpPr>
        <p:spPr bwMode="auto">
          <a:xfrm>
            <a:off x="3240186" y="2124164"/>
            <a:ext cx="34121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0202098-0EC0-0E76-7056-338B69F582B2}"/>
              </a:ext>
            </a:extLst>
          </p:cNvPr>
          <p:cNvSpPr/>
          <p:nvPr/>
        </p:nvSpPr>
        <p:spPr bwMode="auto">
          <a:xfrm>
            <a:off x="2209800" y="2191328"/>
            <a:ext cx="429492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4321" name="Oval 184320">
            <a:extLst>
              <a:ext uri="{FF2B5EF4-FFF2-40B4-BE49-F238E27FC236}">
                <a16:creationId xmlns:a16="http://schemas.microsoft.com/office/drawing/2014/main" id="{FEF5C67C-BC23-1DB1-CAE5-088FFDFD8147}"/>
              </a:ext>
            </a:extLst>
          </p:cNvPr>
          <p:cNvSpPr/>
          <p:nvPr/>
        </p:nvSpPr>
        <p:spPr bwMode="auto">
          <a:xfrm>
            <a:off x="1946256" y="1143000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ED22A-9F43-1DFA-C203-8E001D8DE15F}"/>
              </a:ext>
            </a:extLst>
          </p:cNvPr>
          <p:cNvSpPr txBox="1"/>
          <p:nvPr/>
        </p:nvSpPr>
        <p:spPr>
          <a:xfrm>
            <a:off x="2656840" y="2869536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1647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7" grpId="0" animBg="1"/>
      <p:bldP spid="37" grpId="1" animBg="1"/>
      <p:bldP spid="38" grpId="0" animBg="1"/>
      <p:bldP spid="38" grpId="1" animBg="1"/>
      <p:bldP spid="41" grpId="0" animBg="1"/>
      <p:bldP spid="41" grpId="1" animBg="1"/>
      <p:bldP spid="43" grpId="0" animBg="1"/>
      <p:bldP spid="43" grpId="1" animBg="1"/>
      <p:bldP spid="62" grpId="0" animBg="1"/>
      <p:bldP spid="62" grpId="1" animBg="1"/>
      <p:bldP spid="63" grpId="0" animBg="1"/>
      <p:bldP spid="63" grpId="1" animBg="1"/>
      <p:bldP spid="184321" grpId="0" animBg="1"/>
      <p:bldP spid="29" grpId="0"/>
      <p:bldP spid="29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US" altLang="en-US" sz="2400" dirty="0">
                <a:solidFill>
                  <a:schemeClr val="accent2"/>
                </a:solidFill>
              </a:rPr>
              <a:t>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grpSp>
        <p:nvGrpSpPr>
          <p:cNvPr id="2" name="Group 26">
            <a:extLst>
              <a:ext uri="{FF2B5EF4-FFF2-40B4-BE49-F238E27FC236}">
                <a16:creationId xmlns:a16="http://schemas.microsoft.com/office/drawing/2014/main" id="{EB66576C-FA0E-4C98-6D32-CDDC249549D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41547" y="2503235"/>
            <a:ext cx="344297" cy="580285"/>
            <a:chOff x="2308" y="1513"/>
            <a:chExt cx="1162" cy="2570"/>
          </a:xfrm>
        </p:grpSpPr>
        <p:grpSp>
          <p:nvGrpSpPr>
            <p:cNvPr id="3" name="Group 27">
              <a:extLst>
                <a:ext uri="{FF2B5EF4-FFF2-40B4-BE49-F238E27FC236}">
                  <a16:creationId xmlns:a16="http://schemas.microsoft.com/office/drawing/2014/main" id="{E9F036BB-E099-F4AC-F5E6-D6D87B053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9A7D16DF-64EF-866F-4E6D-1CD4D36EE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555AE192-31DA-FE93-7B3A-ADBE67374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CFD5C502-97BF-D86C-14C5-D820188F1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45159701-40BF-33D9-C773-44C21071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0D4103E3-ACD7-18B9-3AFB-237511CD0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CE45CEC7-9AED-3049-5EF0-39FDB1BDE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C823BB00-314D-0108-1DD2-97BF743A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35">
              <a:extLst>
                <a:ext uri="{FF2B5EF4-FFF2-40B4-BE49-F238E27FC236}">
                  <a16:creationId xmlns:a16="http://schemas.microsoft.com/office/drawing/2014/main" id="{770350DC-C9B6-0851-7AC7-0E100149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36">
              <a:extLst>
                <a:ext uri="{FF2B5EF4-FFF2-40B4-BE49-F238E27FC236}">
                  <a16:creationId xmlns:a16="http://schemas.microsoft.com/office/drawing/2014/main" id="{E8B51D77-B935-5EAF-FAC2-AAF89AF74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Oval 37">
              <a:extLst>
                <a:ext uri="{FF2B5EF4-FFF2-40B4-BE49-F238E27FC236}">
                  <a16:creationId xmlns:a16="http://schemas.microsoft.com/office/drawing/2014/main" id="{9CC9A82D-F547-A6EF-1403-D2E9CFF4A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Oval 38">
              <a:extLst>
                <a:ext uri="{FF2B5EF4-FFF2-40B4-BE49-F238E27FC236}">
                  <a16:creationId xmlns:a16="http://schemas.microsoft.com/office/drawing/2014/main" id="{D2341704-F485-769B-364A-3B0D11822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id="{292E0472-63F2-B39A-EF11-B8E7464D6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40">
              <a:extLst>
                <a:ext uri="{FF2B5EF4-FFF2-40B4-BE49-F238E27FC236}">
                  <a16:creationId xmlns:a16="http://schemas.microsoft.com/office/drawing/2014/main" id="{50ABB59F-509A-E9FB-EC2F-4A8F8F2B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0D32E2D-0BC0-988E-068F-C93827AA736D}"/>
              </a:ext>
            </a:extLst>
          </p:cNvPr>
          <p:cNvSpPr/>
          <p:nvPr/>
        </p:nvSpPr>
        <p:spPr bwMode="auto">
          <a:xfrm>
            <a:off x="559191" y="1182346"/>
            <a:ext cx="598820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29" name="Group 29">
            <a:extLst>
              <a:ext uri="{FF2B5EF4-FFF2-40B4-BE49-F238E27FC236}">
                <a16:creationId xmlns:a16="http://schemas.microsoft.com/office/drawing/2014/main" id="{D524B11A-18D4-3ABB-1318-7BA1BE849869}"/>
              </a:ext>
            </a:extLst>
          </p:cNvPr>
          <p:cNvGrpSpPr>
            <a:grpSpLocks/>
          </p:cNvGrpSpPr>
          <p:nvPr/>
        </p:nvGrpSpPr>
        <p:grpSpPr bwMode="auto">
          <a:xfrm>
            <a:off x="459399" y="3871376"/>
            <a:ext cx="917591" cy="929993"/>
            <a:chOff x="2065" y="1551"/>
            <a:chExt cx="1628" cy="1988"/>
          </a:xfrm>
        </p:grpSpPr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A454019F-7FF7-DACB-373E-8005A2B4E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6503106D-0800-AADD-9A5B-53F2853B2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0579697F-F165-972C-72E9-BD406573E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5A789CF4-A9E6-2B24-F2D9-F9D6D9112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CD2ABD37-DC72-DA99-9F2D-6A8554382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42117572-1289-2366-C81B-CD02C56E4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DC64609B-1FFB-C9C7-13B3-ACE09324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49F93A13-9BD6-92AE-009E-DAB14CA24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4458E774-EAFA-B29A-A511-221AB8B63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3" name="Freeform 39">
              <a:extLst>
                <a:ext uri="{FF2B5EF4-FFF2-40B4-BE49-F238E27FC236}">
                  <a16:creationId xmlns:a16="http://schemas.microsoft.com/office/drawing/2014/main" id="{A6E7B864-87E4-A5ED-26C4-D4182ADCE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3" name="Freeform 40">
              <a:extLst>
                <a:ext uri="{FF2B5EF4-FFF2-40B4-BE49-F238E27FC236}">
                  <a16:creationId xmlns:a16="http://schemas.microsoft.com/office/drawing/2014/main" id="{D1ADC2F0-EA31-67CA-5300-3D6818DDA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4" name="Freeform 41">
              <a:extLst>
                <a:ext uri="{FF2B5EF4-FFF2-40B4-BE49-F238E27FC236}">
                  <a16:creationId xmlns:a16="http://schemas.microsoft.com/office/drawing/2014/main" id="{93CEAECE-8C8F-735B-E801-770096448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5" name="Freeform 42">
              <a:extLst>
                <a:ext uri="{FF2B5EF4-FFF2-40B4-BE49-F238E27FC236}">
                  <a16:creationId xmlns:a16="http://schemas.microsoft.com/office/drawing/2014/main" id="{A3C6CB08-1E9B-0512-7B19-F5322EA7E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6" name="Freeform 43">
              <a:extLst>
                <a:ext uri="{FF2B5EF4-FFF2-40B4-BE49-F238E27FC236}">
                  <a16:creationId xmlns:a16="http://schemas.microsoft.com/office/drawing/2014/main" id="{A341B170-C371-6415-EBE1-A51CBB30E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7" name="Freeform 44">
              <a:extLst>
                <a:ext uri="{FF2B5EF4-FFF2-40B4-BE49-F238E27FC236}">
                  <a16:creationId xmlns:a16="http://schemas.microsoft.com/office/drawing/2014/main" id="{CAD869FC-FFBC-AB4F-9D1C-9DFEAE057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8" name="Freeform 45">
              <a:extLst>
                <a:ext uri="{FF2B5EF4-FFF2-40B4-BE49-F238E27FC236}">
                  <a16:creationId xmlns:a16="http://schemas.microsoft.com/office/drawing/2014/main" id="{BA019826-9D60-EC78-0259-D0ABC14C9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9" name="Freeform 46">
              <a:extLst>
                <a:ext uri="{FF2B5EF4-FFF2-40B4-BE49-F238E27FC236}">
                  <a16:creationId xmlns:a16="http://schemas.microsoft.com/office/drawing/2014/main" id="{787E7547-7FA2-85D8-31C6-9E2BEF857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184330" name="AutoShape 35">
            <a:extLst>
              <a:ext uri="{FF2B5EF4-FFF2-40B4-BE49-F238E27FC236}">
                <a16:creationId xmlns:a16="http://schemas.microsoft.com/office/drawing/2014/main" id="{39873E9E-4A9B-C1B2-6BBD-B5E7A77CC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234" y="3048000"/>
            <a:ext cx="7170188" cy="3352800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Note that 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400" baseline="-25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=3</a:t>
            </a:r>
            <a:r>
              <a:rPr lang="en-US" altLang="en-US" sz="2400" dirty="0">
                <a:solidFill>
                  <a:srgbClr val="FFFFFF"/>
                </a:solidFill>
              </a:rPr>
              <a:t> does not work.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We could make 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400" baseline="-25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=1000000</a:t>
            </a:r>
            <a:r>
              <a:rPr lang="en-US" altLang="en-US" sz="2400" dirty="0">
                <a:solidFill>
                  <a:srgbClr val="FFFFFF"/>
                </a:solidFill>
              </a:rPr>
              <a:t> but that lacks elegance.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We are going to give two different proofs.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Proof 1: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    Make  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400" baseline="-25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FFFF"/>
                </a:solidFill>
              </a:rPr>
              <a:t> as small as possible, 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400" baseline="-25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=3.0001</a:t>
            </a:r>
            <a:r>
              <a:rPr lang="en-US" altLang="en-US" sz="2400" dirty="0">
                <a:solidFill>
                  <a:srgbClr val="FFFFFF"/>
                </a:solidFill>
              </a:rPr>
              <a:t> or 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400" baseline="-250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=4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      Works – but setting 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  </a:t>
            </a:r>
            <a:r>
              <a:rPr lang="en-US" altLang="en-US" sz="2400" dirty="0">
                <a:solidFill>
                  <a:srgbClr val="FFFFFF"/>
                </a:solidFill>
              </a:rPr>
              <a:t>is hard.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Proof 2: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     Set 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</a:rPr>
              <a:t>=1 </a:t>
            </a:r>
            <a:r>
              <a:rPr lang="en-US" altLang="en-US" sz="2400" dirty="0"/>
              <a:t>and then struggle a bit with 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400" dirty="0">
                <a:solidFill>
                  <a:schemeClr val="accent2"/>
                </a:solidFill>
              </a:rPr>
              <a:t>.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2400" dirty="0">
              <a:solidFill>
                <a:srgbClr val="FFFFFF"/>
              </a:solidFill>
            </a:endParaRP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184331" name="Oval 184330">
            <a:extLst>
              <a:ext uri="{FF2B5EF4-FFF2-40B4-BE49-F238E27FC236}">
                <a16:creationId xmlns:a16="http://schemas.microsoft.com/office/drawing/2014/main" id="{7D6A268F-4677-1121-EB67-B9F819634E96}"/>
              </a:ext>
            </a:extLst>
          </p:cNvPr>
          <p:cNvSpPr/>
          <p:nvPr/>
        </p:nvSpPr>
        <p:spPr bwMode="auto">
          <a:xfrm>
            <a:off x="2213799" y="2124164"/>
            <a:ext cx="34121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4332" name="Oval 184331">
            <a:extLst>
              <a:ext uri="{FF2B5EF4-FFF2-40B4-BE49-F238E27FC236}">
                <a16:creationId xmlns:a16="http://schemas.microsoft.com/office/drawing/2014/main" id="{B89E87E7-70A5-1DA2-7714-0274B7D7950D}"/>
              </a:ext>
            </a:extLst>
          </p:cNvPr>
          <p:cNvSpPr/>
          <p:nvPr/>
        </p:nvSpPr>
        <p:spPr bwMode="auto">
          <a:xfrm>
            <a:off x="3886200" y="2190625"/>
            <a:ext cx="429492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8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4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4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84330" grpId="0" animBg="1"/>
      <p:bldP spid="184331" grpId="1" animBg="1"/>
      <p:bldP spid="184332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US" altLang="en-US" sz="2400" dirty="0">
                <a:solidFill>
                  <a:schemeClr val="accent2"/>
                </a:solidFill>
              </a:rPr>
              <a:t>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FFFF"/>
                </a:solidFill>
              </a:rPr>
              <a:t>be arbitrary.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FFC000"/>
                </a:solidFill>
              </a:rPr>
              <a:t> f(</a:t>
            </a:r>
            <a:r>
              <a:rPr lang="en-US" altLang="en-US" sz="2400" dirty="0" err="1">
                <a:solidFill>
                  <a:srgbClr val="FF0000"/>
                </a:solidFill>
              </a:rPr>
              <a:t>n</a:t>
            </a:r>
            <a:r>
              <a:rPr lang="en-US" sz="2400" baseline="-25000" dirty="0" err="1">
                <a:solidFill>
                  <a:srgbClr val="FF0000"/>
                </a:solidFill>
                <a:latin typeface="Symbol" pitchFamily="18" charset="2"/>
              </a:rPr>
              <a:t>v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</a:rPr>
              <a:t>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  <a:sym typeface="Symbol" panose="05050102010706020507" pitchFamily="18" charset="2"/>
              </a:rPr>
              <a:t>4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 </a:t>
            </a:r>
            <a:r>
              <a:rPr lang="en-US" altLang="en-US" sz="2400" dirty="0">
                <a:solidFill>
                  <a:srgbClr val="FFC000"/>
                </a:solidFill>
              </a:rPr>
              <a:t>=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            </a:t>
            </a:r>
            <a:r>
              <a:rPr lang="en-US" altLang="en-US" sz="2400" dirty="0">
                <a:solidFill>
                  <a:srgbClr val="FFC000"/>
                </a:solidFill>
              </a:rPr>
              <a:t>                            7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‧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       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                               7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‧</a:t>
            </a:r>
            <a:r>
              <a:rPr lang="en-US" altLang="en-US" sz="2400" dirty="0">
                <a:solidFill>
                  <a:srgbClr val="FF0000"/>
                </a:solidFill>
              </a:rPr>
              <a:t>6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6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false</a:t>
            </a:r>
            <a:endParaRPr lang="en-US" altLang="en-US" sz="2400" baseline="30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         </a:t>
            </a:r>
            <a:r>
              <a:rPr lang="en-US" altLang="en-US" sz="2400" dirty="0">
                <a:solidFill>
                  <a:srgbClr val="FFC000"/>
                </a:solidFill>
              </a:rPr>
              <a:t>                               7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‧</a:t>
            </a:r>
            <a:r>
              <a:rPr lang="en-US" altLang="en-US" sz="2400" dirty="0">
                <a:solidFill>
                  <a:srgbClr val="FF0000"/>
                </a:solidFill>
              </a:rPr>
              <a:t>7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false</a:t>
            </a:r>
            <a:endParaRPr lang="en-US" altLang="en-US" sz="2400" baseline="30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       </a:t>
            </a:r>
            <a:r>
              <a:rPr lang="en-US" altLang="en-US" sz="2400" dirty="0">
                <a:solidFill>
                  <a:srgbClr val="FFC000"/>
                </a:solidFill>
              </a:rPr>
              <a:t>                                 7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‧</a:t>
            </a:r>
            <a:r>
              <a:rPr lang="en-US" altLang="en-US" sz="2400" dirty="0">
                <a:solidFill>
                  <a:srgbClr val="FF0000"/>
                </a:solidFill>
              </a:rPr>
              <a:t>8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8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 </a:t>
            </a:r>
            <a:r>
              <a:rPr lang="en-US" altLang="en-US" sz="2400" dirty="0">
                <a:solidFill>
                  <a:srgbClr val="66FF66"/>
                </a:solidFill>
              </a:rPr>
              <a:t>true</a:t>
            </a:r>
            <a:endParaRPr lang="en-US" altLang="en-US" sz="2400" baseline="30000" dirty="0">
              <a:solidFill>
                <a:srgbClr val="66FF66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       </a:t>
            </a:r>
            <a:r>
              <a:rPr lang="en-US" altLang="en-US" sz="2400" dirty="0">
                <a:solidFill>
                  <a:srgbClr val="FFC000"/>
                </a:solidFill>
              </a:rPr>
              <a:t>                                 7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‧</a:t>
            </a:r>
            <a:r>
              <a:rPr lang="en-US" altLang="en-US" sz="2400" dirty="0">
                <a:solidFill>
                  <a:srgbClr val="FF0000"/>
                </a:solidFill>
              </a:rPr>
              <a:t>9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</a:rPr>
              <a:t>9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 </a:t>
            </a:r>
            <a:r>
              <a:rPr lang="en-US" altLang="en-US" sz="2400" dirty="0">
                <a:solidFill>
                  <a:srgbClr val="66FF66"/>
                </a:solidFill>
              </a:rPr>
              <a:t>true</a:t>
            </a:r>
            <a:endParaRPr lang="en-US" altLang="en-US" sz="2400" baseline="30000" dirty="0">
              <a:solidFill>
                <a:srgbClr val="66FF66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2400" baseline="300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grpSp>
        <p:nvGrpSpPr>
          <p:cNvPr id="2" name="Group 26">
            <a:extLst>
              <a:ext uri="{FF2B5EF4-FFF2-40B4-BE49-F238E27FC236}">
                <a16:creationId xmlns:a16="http://schemas.microsoft.com/office/drawing/2014/main" id="{EB66576C-FA0E-4C98-6D32-CDDC249549D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41547" y="2503235"/>
            <a:ext cx="344297" cy="580285"/>
            <a:chOff x="2308" y="1513"/>
            <a:chExt cx="1162" cy="2570"/>
          </a:xfrm>
        </p:grpSpPr>
        <p:grpSp>
          <p:nvGrpSpPr>
            <p:cNvPr id="3" name="Group 27">
              <a:extLst>
                <a:ext uri="{FF2B5EF4-FFF2-40B4-BE49-F238E27FC236}">
                  <a16:creationId xmlns:a16="http://schemas.microsoft.com/office/drawing/2014/main" id="{E9F036BB-E099-F4AC-F5E6-D6D87B053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9A7D16DF-64EF-866F-4E6D-1CD4D36EE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555AE192-31DA-FE93-7B3A-ADBE67374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CFD5C502-97BF-D86C-14C5-D820188F1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45159701-40BF-33D9-C773-44C21071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0D4103E3-ACD7-18B9-3AFB-237511CD0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CE45CEC7-9AED-3049-5EF0-39FDB1BDE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C823BB00-314D-0108-1DD2-97BF743A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35">
              <a:extLst>
                <a:ext uri="{FF2B5EF4-FFF2-40B4-BE49-F238E27FC236}">
                  <a16:creationId xmlns:a16="http://schemas.microsoft.com/office/drawing/2014/main" id="{770350DC-C9B6-0851-7AC7-0E100149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36">
              <a:extLst>
                <a:ext uri="{FF2B5EF4-FFF2-40B4-BE49-F238E27FC236}">
                  <a16:creationId xmlns:a16="http://schemas.microsoft.com/office/drawing/2014/main" id="{E8B51D77-B935-5EAF-FAC2-AAF89AF74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Oval 37">
              <a:extLst>
                <a:ext uri="{FF2B5EF4-FFF2-40B4-BE49-F238E27FC236}">
                  <a16:creationId xmlns:a16="http://schemas.microsoft.com/office/drawing/2014/main" id="{9CC9A82D-F547-A6EF-1403-D2E9CFF4A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Oval 38">
              <a:extLst>
                <a:ext uri="{FF2B5EF4-FFF2-40B4-BE49-F238E27FC236}">
                  <a16:creationId xmlns:a16="http://schemas.microsoft.com/office/drawing/2014/main" id="{D2341704-F485-769B-364A-3B0D11822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id="{292E0472-63F2-B39A-EF11-B8E7464D6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40">
              <a:extLst>
                <a:ext uri="{FF2B5EF4-FFF2-40B4-BE49-F238E27FC236}">
                  <a16:creationId xmlns:a16="http://schemas.microsoft.com/office/drawing/2014/main" id="{50ABB59F-509A-E9FB-EC2F-4A8F8F2B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47">
            <a:extLst>
              <a:ext uri="{FF2B5EF4-FFF2-40B4-BE49-F238E27FC236}">
                <a16:creationId xmlns:a16="http://schemas.microsoft.com/office/drawing/2014/main" id="{ADDC6695-399E-AFF8-97A5-44526F08CD25}"/>
              </a:ext>
            </a:extLst>
          </p:cNvPr>
          <p:cNvGrpSpPr>
            <a:grpSpLocks/>
          </p:cNvGrpSpPr>
          <p:nvPr/>
        </p:nvGrpSpPr>
        <p:grpSpPr bwMode="auto">
          <a:xfrm>
            <a:off x="272191" y="2895179"/>
            <a:ext cx="556558" cy="857031"/>
            <a:chOff x="2593" y="768"/>
            <a:chExt cx="849" cy="1475"/>
          </a:xfrm>
        </p:grpSpPr>
        <p:sp>
          <p:nvSpPr>
            <p:cNvPr id="18" name="Freeform 48">
              <a:extLst>
                <a:ext uri="{FF2B5EF4-FFF2-40B4-BE49-F238E27FC236}">
                  <a16:creationId xmlns:a16="http://schemas.microsoft.com/office/drawing/2014/main" id="{DB6CEA1E-689A-29CA-0B52-0E76AE07E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49">
              <a:extLst>
                <a:ext uri="{FF2B5EF4-FFF2-40B4-BE49-F238E27FC236}">
                  <a16:creationId xmlns:a16="http://schemas.microsoft.com/office/drawing/2014/main" id="{8F580A78-C55D-24A9-880B-C05A2A571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" name="Freeform 50">
              <a:extLst>
                <a:ext uri="{FF2B5EF4-FFF2-40B4-BE49-F238E27FC236}">
                  <a16:creationId xmlns:a16="http://schemas.microsoft.com/office/drawing/2014/main" id="{287EF3F5-ACB2-A8B2-58D0-C0D33EC2D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566E8913-CC56-00DD-F0E1-1F905BD47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F3A490D6-27FD-F8FE-26CC-A89A49126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7206519-4DFC-A8F6-1181-252360C26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CDA59F2F-308F-EC64-9468-D554114B4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5" name="Group 55">
              <a:extLst>
                <a:ext uri="{FF2B5EF4-FFF2-40B4-BE49-F238E27FC236}">
                  <a16:creationId xmlns:a16="http://schemas.microsoft.com/office/drawing/2014/main" id="{79B588D0-03DE-8D71-7BF4-DB86A7389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26" name="Freeform 56">
                <a:extLst>
                  <a:ext uri="{FF2B5EF4-FFF2-40B4-BE49-F238E27FC236}">
                    <a16:creationId xmlns:a16="http://schemas.microsoft.com/office/drawing/2014/main" id="{205463E9-9180-CD2B-C387-51070EDFE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57">
                <a:extLst>
                  <a:ext uri="{FF2B5EF4-FFF2-40B4-BE49-F238E27FC236}">
                    <a16:creationId xmlns:a16="http://schemas.microsoft.com/office/drawing/2014/main" id="{96F0D05E-5E59-62F7-259F-9A12500F5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4C5DC88-14C7-8C51-E72C-A4448C824EF5}"/>
              </a:ext>
            </a:extLst>
          </p:cNvPr>
          <p:cNvSpPr txBox="1"/>
          <p:nvPr/>
        </p:nvSpPr>
        <p:spPr>
          <a:xfrm>
            <a:off x="2616195" y="2504440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4</a:t>
            </a:r>
            <a:endParaRPr lang="en-CA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C15E83-A323-6B1C-52CD-139F3C6F04A0}"/>
              </a:ext>
            </a:extLst>
          </p:cNvPr>
          <p:cNvSpPr txBox="1"/>
          <p:nvPr/>
        </p:nvSpPr>
        <p:spPr>
          <a:xfrm>
            <a:off x="2618508" y="2847250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8</a:t>
            </a:r>
            <a:endParaRPr lang="en-CA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99DCE6-8B15-22EB-437A-F9A87815E1FE}"/>
              </a:ext>
            </a:extLst>
          </p:cNvPr>
          <p:cNvSpPr/>
          <p:nvPr/>
        </p:nvSpPr>
        <p:spPr bwMode="auto">
          <a:xfrm>
            <a:off x="1132220" y="1150203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0D32E2D-0BC0-988E-068F-C93827AA736D}"/>
              </a:ext>
            </a:extLst>
          </p:cNvPr>
          <p:cNvSpPr/>
          <p:nvPr/>
        </p:nvSpPr>
        <p:spPr bwMode="auto">
          <a:xfrm>
            <a:off x="609600" y="1156850"/>
            <a:ext cx="598820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E859EBB-5498-BCBB-EBED-70BB7FC42091}"/>
              </a:ext>
            </a:extLst>
          </p:cNvPr>
          <p:cNvSpPr/>
          <p:nvPr/>
        </p:nvSpPr>
        <p:spPr bwMode="auto">
          <a:xfrm>
            <a:off x="1665620" y="1166985"/>
            <a:ext cx="858282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F0667DE0-839C-98AD-31EE-93F30531D08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35655" y="2890288"/>
            <a:ext cx="344297" cy="580285"/>
            <a:chOff x="2308" y="1513"/>
            <a:chExt cx="1162" cy="2570"/>
          </a:xfrm>
        </p:grpSpPr>
        <p:grpSp>
          <p:nvGrpSpPr>
            <p:cNvPr id="48" name="Group 27">
              <a:extLst>
                <a:ext uri="{FF2B5EF4-FFF2-40B4-BE49-F238E27FC236}">
                  <a16:creationId xmlns:a16="http://schemas.microsoft.com/office/drawing/2014/main" id="{5E40A86E-AFC7-6192-4C47-8E001CC421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56" name="Freeform 28">
                <a:extLst>
                  <a:ext uri="{FF2B5EF4-FFF2-40B4-BE49-F238E27FC236}">
                    <a16:creationId xmlns:a16="http://schemas.microsoft.com/office/drawing/2014/main" id="{AD46ADEC-010B-5857-F72B-8F1198BEDB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29">
                <a:extLst>
                  <a:ext uri="{FF2B5EF4-FFF2-40B4-BE49-F238E27FC236}">
                    <a16:creationId xmlns:a16="http://schemas.microsoft.com/office/drawing/2014/main" id="{B7C735E1-6CF1-7762-801C-017A661F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30">
                <a:extLst>
                  <a:ext uri="{FF2B5EF4-FFF2-40B4-BE49-F238E27FC236}">
                    <a16:creationId xmlns:a16="http://schemas.microsoft.com/office/drawing/2014/main" id="{863F31E5-37E6-37C2-B0DF-0F4D0E698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31">
                <a:extLst>
                  <a:ext uri="{FF2B5EF4-FFF2-40B4-BE49-F238E27FC236}">
                    <a16:creationId xmlns:a16="http://schemas.microsoft.com/office/drawing/2014/main" id="{46CCB523-D7C2-901A-FA42-8C1B91DBD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0" name="Freeform 32">
                <a:extLst>
                  <a:ext uri="{FF2B5EF4-FFF2-40B4-BE49-F238E27FC236}">
                    <a16:creationId xmlns:a16="http://schemas.microsoft.com/office/drawing/2014/main" id="{BC93EFE7-B127-6986-F64C-50102EE94D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33">
                <a:extLst>
                  <a:ext uri="{FF2B5EF4-FFF2-40B4-BE49-F238E27FC236}">
                    <a16:creationId xmlns:a16="http://schemas.microsoft.com/office/drawing/2014/main" id="{4DFCA498-A84C-C73B-9AD5-64A6F70CC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5CD5DC83-0061-E23D-7440-FB09C7A15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7DDF7AA6-E655-E982-EADC-E5253C6E3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1" name="Oval 36">
              <a:extLst>
                <a:ext uri="{FF2B5EF4-FFF2-40B4-BE49-F238E27FC236}">
                  <a16:creationId xmlns:a16="http://schemas.microsoft.com/office/drawing/2014/main" id="{B784A464-D3D1-9E75-270A-28A45D078A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2" name="Oval 37">
              <a:extLst>
                <a:ext uri="{FF2B5EF4-FFF2-40B4-BE49-F238E27FC236}">
                  <a16:creationId xmlns:a16="http://schemas.microsoft.com/office/drawing/2014/main" id="{02845DCA-85E8-2175-AAEB-D159587ABA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3" name="Oval 38">
              <a:extLst>
                <a:ext uri="{FF2B5EF4-FFF2-40B4-BE49-F238E27FC236}">
                  <a16:creationId xmlns:a16="http://schemas.microsoft.com/office/drawing/2014/main" id="{2AA0C834-E993-EC1B-D85E-8668AE2F12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4" name="Oval 39">
              <a:extLst>
                <a:ext uri="{FF2B5EF4-FFF2-40B4-BE49-F238E27FC236}">
                  <a16:creationId xmlns:a16="http://schemas.microsoft.com/office/drawing/2014/main" id="{51D7A113-7448-2D2C-95D4-9A93AAECDF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5" name="Oval 40">
              <a:extLst>
                <a:ext uri="{FF2B5EF4-FFF2-40B4-BE49-F238E27FC236}">
                  <a16:creationId xmlns:a16="http://schemas.microsoft.com/office/drawing/2014/main" id="{1016F18C-F021-6B6B-F20F-98DC7DB69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058511E9-2EC2-2E13-596F-541ED3124699}"/>
              </a:ext>
            </a:extLst>
          </p:cNvPr>
          <p:cNvSpPr/>
          <p:nvPr/>
        </p:nvSpPr>
        <p:spPr bwMode="auto">
          <a:xfrm>
            <a:off x="2213799" y="2124164"/>
            <a:ext cx="34121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4320" name="Oval 184319">
            <a:extLst>
              <a:ext uri="{FF2B5EF4-FFF2-40B4-BE49-F238E27FC236}">
                <a16:creationId xmlns:a16="http://schemas.microsoft.com/office/drawing/2014/main" id="{D7A047FC-1375-EC30-F8E9-5F6AC3A8B375}"/>
              </a:ext>
            </a:extLst>
          </p:cNvPr>
          <p:cNvSpPr/>
          <p:nvPr/>
        </p:nvSpPr>
        <p:spPr bwMode="auto">
          <a:xfrm>
            <a:off x="3886200" y="2190625"/>
            <a:ext cx="429492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4321" name="Oval 184320">
            <a:extLst>
              <a:ext uri="{FF2B5EF4-FFF2-40B4-BE49-F238E27FC236}">
                <a16:creationId xmlns:a16="http://schemas.microsoft.com/office/drawing/2014/main" id="{FEF5C67C-BC23-1DB1-CAE5-088FFDFD8147}"/>
              </a:ext>
            </a:extLst>
          </p:cNvPr>
          <p:cNvSpPr/>
          <p:nvPr/>
        </p:nvSpPr>
        <p:spPr bwMode="auto">
          <a:xfrm>
            <a:off x="1970420" y="1143000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BC386A6-2BD4-D5A0-FDE9-EDABD0E00777}"/>
              </a:ext>
            </a:extLst>
          </p:cNvPr>
          <p:cNvSpPr/>
          <p:nvPr/>
        </p:nvSpPr>
        <p:spPr bwMode="auto">
          <a:xfrm>
            <a:off x="2514600" y="1143000"/>
            <a:ext cx="1580118" cy="467832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52AC0D2-FE90-3FE5-84EB-8554D4FAC4BA}"/>
              </a:ext>
            </a:extLst>
          </p:cNvPr>
          <p:cNvSpPr/>
          <p:nvPr/>
        </p:nvSpPr>
        <p:spPr bwMode="auto">
          <a:xfrm>
            <a:off x="5418974" y="5059680"/>
            <a:ext cx="824346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5D4BEE-C6D8-9862-2BF5-92E3CF4F35AA}"/>
              </a:ext>
            </a:extLst>
          </p:cNvPr>
          <p:cNvSpPr txBox="1"/>
          <p:nvPr/>
        </p:nvSpPr>
        <p:spPr>
          <a:xfrm>
            <a:off x="2656840" y="2869536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6887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 animBg="1"/>
      <p:bldP spid="37" grpId="1" animBg="1"/>
      <p:bldP spid="38" grpId="1" animBg="1"/>
      <p:bldP spid="41" grpId="0" animBg="1"/>
      <p:bldP spid="41" grpId="1" animBg="1"/>
      <p:bldP spid="62" grpId="1" animBg="1"/>
      <p:bldP spid="184320" grpId="1" animBg="1"/>
      <p:bldP spid="184321" grpId="0" animBg="1"/>
      <p:bldP spid="28" grpId="0" animBg="1"/>
      <p:bldP spid="28" grpId="1" animBg="1"/>
      <p:bldP spid="29" grpId="0" animBg="1"/>
      <p:bldP spid="30" grpId="0"/>
      <p:bldP spid="30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US" altLang="en-US" sz="2400" dirty="0">
                <a:solidFill>
                  <a:schemeClr val="accent2"/>
                </a:solidFill>
              </a:rPr>
              <a:t>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FFFF"/>
                </a:solidFill>
              </a:rPr>
              <a:t>be arbitrary.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FFC000"/>
                </a:solidFill>
              </a:rPr>
              <a:t> f(</a:t>
            </a:r>
            <a:r>
              <a:rPr lang="en-US" altLang="en-US" sz="2400" dirty="0" err="1">
                <a:solidFill>
                  <a:srgbClr val="FF0000"/>
                </a:solidFill>
              </a:rPr>
              <a:t>n</a:t>
            </a:r>
            <a:r>
              <a:rPr lang="en-US" sz="2400" baseline="-25000" dirty="0" err="1">
                <a:solidFill>
                  <a:srgbClr val="FF0000"/>
                </a:solidFill>
                <a:latin typeface="Symbol" pitchFamily="18" charset="2"/>
              </a:rPr>
              <a:t>v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</a:rPr>
              <a:t>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 baseline="300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= (</a:t>
            </a:r>
            <a:r>
              <a:rPr lang="en-US" altLang="en-US" sz="2400" dirty="0">
                <a:solidFill>
                  <a:srgbClr val="FFC000"/>
                </a:solidFill>
              </a:rPr>
              <a:t>3+ 7/</a:t>
            </a:r>
            <a:r>
              <a:rPr lang="en-US" altLang="en-US" sz="2400" dirty="0">
                <a:solidFill>
                  <a:srgbClr val="FF0000"/>
                </a:solidFill>
              </a:rPr>
              <a:t>n </a:t>
            </a:r>
            <a:r>
              <a:rPr lang="en-US" altLang="en-US" sz="2400" dirty="0">
                <a:solidFill>
                  <a:srgbClr val="FFC000"/>
                </a:solidFill>
              </a:rPr>
              <a:t>+ 5/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                       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 dirty="0">
                <a:solidFill>
                  <a:srgbClr val="FFC000"/>
                </a:solidFill>
              </a:rPr>
              <a:t>3+ 7/</a:t>
            </a:r>
            <a:r>
              <a:rPr lang="en-US" altLang="en-US" sz="2400" dirty="0">
                <a:solidFill>
                  <a:schemeClr val="accent2"/>
                </a:solidFill>
              </a:rPr>
              <a:t>8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+ 5/</a:t>
            </a:r>
            <a:r>
              <a:rPr lang="en-US" altLang="en-US" sz="2400" dirty="0">
                <a:solidFill>
                  <a:schemeClr val="accent2"/>
                </a:solidFill>
              </a:rPr>
              <a:t>8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(          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4         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</a:t>
            </a:r>
            <a:r>
              <a:rPr lang="en-US" altLang="en-US" sz="2400" dirty="0">
                <a:solidFill>
                  <a:srgbClr val="FFC000"/>
                </a:solidFill>
              </a:rPr>
              <a:t>=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endParaRPr lang="en-US" altLang="en-US" sz="2400" baseline="300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7.   Prover can always win. Hence, the statement is true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F9B0D1-F773-9D0F-6F46-8AADF1C023F1}"/>
              </a:ext>
            </a:extLst>
          </p:cNvPr>
          <p:cNvGrpSpPr>
            <a:grpSpLocks/>
          </p:cNvGrpSpPr>
          <p:nvPr/>
        </p:nvGrpSpPr>
        <p:grpSpPr bwMode="auto">
          <a:xfrm>
            <a:off x="6874416" y="3413407"/>
            <a:ext cx="917591" cy="929993"/>
            <a:chOff x="2065" y="1551"/>
            <a:chExt cx="1628" cy="1988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60816C93-60FC-E462-B616-98A33404F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A99ADDC7-CE23-F8BF-4CB2-CC982A3C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3C65548F-7599-3372-E689-5B37AD2C2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9F49EFE2-7A5B-A32F-C7A4-88C110D56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F1492CA1-2FD8-2190-4811-998A409E5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62AAB5B-5884-4C9E-7326-8474C5DA5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4" name="Freeform 36">
              <a:extLst>
                <a:ext uri="{FF2B5EF4-FFF2-40B4-BE49-F238E27FC236}">
                  <a16:creationId xmlns:a16="http://schemas.microsoft.com/office/drawing/2014/main" id="{88F8A721-02B8-8C46-4357-4C82BEA04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5" name="Freeform 37">
              <a:extLst>
                <a:ext uri="{FF2B5EF4-FFF2-40B4-BE49-F238E27FC236}">
                  <a16:creationId xmlns:a16="http://schemas.microsoft.com/office/drawing/2014/main" id="{FB0EF140-EC5B-8A22-BB52-7FE75ECA7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6" name="Freeform 38">
              <a:extLst>
                <a:ext uri="{FF2B5EF4-FFF2-40B4-BE49-F238E27FC236}">
                  <a16:creationId xmlns:a16="http://schemas.microsoft.com/office/drawing/2014/main" id="{3C162F00-D65E-43F0-8223-E039A074C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7" name="Freeform 39">
              <a:extLst>
                <a:ext uri="{FF2B5EF4-FFF2-40B4-BE49-F238E27FC236}">
                  <a16:creationId xmlns:a16="http://schemas.microsoft.com/office/drawing/2014/main" id="{317712D3-8A6C-1645-90F9-100364ACF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8" name="Freeform 40">
              <a:extLst>
                <a:ext uri="{FF2B5EF4-FFF2-40B4-BE49-F238E27FC236}">
                  <a16:creationId xmlns:a16="http://schemas.microsoft.com/office/drawing/2014/main" id="{FEBC2954-4BFB-1632-60BE-A2D0901E4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9" name="Freeform 41">
              <a:extLst>
                <a:ext uri="{FF2B5EF4-FFF2-40B4-BE49-F238E27FC236}">
                  <a16:creationId xmlns:a16="http://schemas.microsoft.com/office/drawing/2014/main" id="{A7258D19-9125-FE1A-0781-F75628607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0" name="Freeform 42">
              <a:extLst>
                <a:ext uri="{FF2B5EF4-FFF2-40B4-BE49-F238E27FC236}">
                  <a16:creationId xmlns:a16="http://schemas.microsoft.com/office/drawing/2014/main" id="{7C24A2CC-1C4F-4184-6A0F-C6438253F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1" name="Freeform 43">
              <a:extLst>
                <a:ext uri="{FF2B5EF4-FFF2-40B4-BE49-F238E27FC236}">
                  <a16:creationId xmlns:a16="http://schemas.microsoft.com/office/drawing/2014/main" id="{FBE58E7A-7773-C442-3FA5-73221CB45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2" name="Freeform 44">
              <a:extLst>
                <a:ext uri="{FF2B5EF4-FFF2-40B4-BE49-F238E27FC236}">
                  <a16:creationId xmlns:a16="http://schemas.microsoft.com/office/drawing/2014/main" id="{49189E3A-638E-21B9-704C-B68653356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3" name="Freeform 45">
              <a:extLst>
                <a:ext uri="{FF2B5EF4-FFF2-40B4-BE49-F238E27FC236}">
                  <a16:creationId xmlns:a16="http://schemas.microsoft.com/office/drawing/2014/main" id="{5C65F8F5-FE2C-F0A1-5EA7-7036B67AD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4" name="Freeform 46">
              <a:extLst>
                <a:ext uri="{FF2B5EF4-FFF2-40B4-BE49-F238E27FC236}">
                  <a16:creationId xmlns:a16="http://schemas.microsoft.com/office/drawing/2014/main" id="{52920C83-B83D-A4A0-6C17-D341A7194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184335" name="AutoShape 35">
            <a:extLst>
              <a:ext uri="{FF2B5EF4-FFF2-40B4-BE49-F238E27FC236}">
                <a16:creationId xmlns:a16="http://schemas.microsoft.com/office/drawing/2014/main" id="{5FF05459-427D-0A73-AEE8-B6E0818EC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834125"/>
            <a:ext cx="3037047" cy="543602"/>
          </a:xfrm>
          <a:prstGeom prst="wedgeRoundRectCallout">
            <a:avLst>
              <a:gd name="adj1" fmla="val 36088"/>
              <a:gd name="adj2" fmla="val 75060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Can we do this easier?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66B40C-C3C2-9B32-1978-CD2846C35E3D}"/>
              </a:ext>
            </a:extLst>
          </p:cNvPr>
          <p:cNvSpPr txBox="1"/>
          <p:nvPr/>
        </p:nvSpPr>
        <p:spPr>
          <a:xfrm>
            <a:off x="2616195" y="2504440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4</a:t>
            </a:r>
            <a:endParaRPr lang="en-CA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A0D6C8-313A-5BD7-530B-650EA336553A}"/>
              </a:ext>
            </a:extLst>
          </p:cNvPr>
          <p:cNvSpPr txBox="1"/>
          <p:nvPr/>
        </p:nvSpPr>
        <p:spPr>
          <a:xfrm>
            <a:off x="2618508" y="2847250"/>
            <a:ext cx="429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8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9292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7415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Linear: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 function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f(n)=cn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said to be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Q(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Arial" pitchFamily="34" charset="0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if it is a constant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times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0688D5-173F-B6EF-BCA6-36F65EB49A2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990600"/>
            <a:ext cx="5146105" cy="2479675"/>
            <a:chOff x="2362200" y="990600"/>
            <a:chExt cx="5146105" cy="2479675"/>
          </a:xfrm>
        </p:grpSpPr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86389761-7A90-C923-86FE-76E469A3C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1341438"/>
              <a:ext cx="4800600" cy="2128837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" name="Text Box 10">
              <a:extLst>
                <a:ext uri="{FF2B5EF4-FFF2-40B4-BE49-F238E27FC236}">
                  <a16:creationId xmlns:a16="http://schemas.microsoft.com/office/drawing/2014/main" id="{1025C874-0107-76B8-1A11-71C4C2D49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5466" y="990600"/>
              <a:ext cx="10028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½n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0F99E0-E0F6-4ACF-1B48-4B03317A46CC}"/>
              </a:ext>
            </a:extLst>
          </p:cNvPr>
          <p:cNvGrpSpPr>
            <a:grpSpLocks/>
          </p:cNvGrpSpPr>
          <p:nvPr/>
        </p:nvGrpSpPr>
        <p:grpSpPr bwMode="auto">
          <a:xfrm>
            <a:off x="2355274" y="685800"/>
            <a:ext cx="1453396" cy="2784475"/>
            <a:chOff x="2362200" y="685800"/>
            <a:chExt cx="1453396" cy="2784475"/>
          </a:xfrm>
        </p:grpSpPr>
        <p:sp>
          <p:nvSpPr>
            <p:cNvPr id="27" name="Line 8">
              <a:extLst>
                <a:ext uri="{FF2B5EF4-FFF2-40B4-BE49-F238E27FC236}">
                  <a16:creationId xmlns:a16="http://schemas.microsoft.com/office/drawing/2014/main" id="{5FB7B8A2-4C79-742F-F7F3-57A8384909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914400"/>
              <a:ext cx="1226126" cy="2555875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80C957D9-01C2-683A-B768-31C7A55EA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2526" y="685800"/>
              <a:ext cx="9130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2n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57CD3E6-65E8-3831-39F9-105E30F6115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979751"/>
            <a:ext cx="2247900" cy="2479675"/>
            <a:chOff x="2362200" y="990600"/>
            <a:chExt cx="4876800" cy="2479675"/>
          </a:xfrm>
        </p:grpSpPr>
        <p:sp>
          <p:nvSpPr>
            <p:cNvPr id="30" name="Line 8">
              <a:extLst>
                <a:ext uri="{FF2B5EF4-FFF2-40B4-BE49-F238E27FC236}">
                  <a16:creationId xmlns:a16="http://schemas.microsoft.com/office/drawing/2014/main" id="{3FE1C7F4-E2E2-F6AA-8195-44F59D8BC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1341438"/>
              <a:ext cx="4800600" cy="2128837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Text Box 10">
              <a:extLst>
                <a:ext uri="{FF2B5EF4-FFF2-40B4-BE49-F238E27FC236}">
                  <a16:creationId xmlns:a16="http://schemas.microsoft.com/office/drawing/2014/main" id="{029655E5-A1BC-E9E1-8F60-799192980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5466" y="990600"/>
              <a:ext cx="73353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52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 = O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Need: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US" altLang="en-US" sz="2400" dirty="0">
                <a:solidFill>
                  <a:schemeClr val="accent2"/>
                </a:solidFill>
              </a:rPr>
              <a:t>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FFFF"/>
                </a:solidFill>
              </a:rPr>
              <a:t>be arbitrary.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 = 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</a:t>
            </a:r>
            <a:r>
              <a:rPr lang="en-US" altLang="en-US" sz="2400" dirty="0">
                <a:solidFill>
                  <a:srgbClr val="FF0000"/>
                </a:solidFill>
              </a:rPr>
              <a:t>n </a:t>
            </a:r>
            <a:r>
              <a:rPr lang="en-US" altLang="en-US" sz="2400" dirty="0">
                <a:solidFill>
                  <a:srgbClr val="FFC000"/>
                </a:solidFill>
              </a:rPr>
              <a:t>+ 5 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+5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         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 dirty="0">
                <a:solidFill>
                  <a:schemeClr val="accent2"/>
                </a:solidFill>
              </a:rPr>
              <a:t>3+7+5</a:t>
            </a:r>
            <a:r>
              <a:rPr lang="en-US" altLang="en-US" sz="2400" dirty="0">
                <a:solidFill>
                  <a:srgbClr val="FFC000"/>
                </a:solidFill>
              </a:rPr>
              <a:t>)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en-US" altLang="en-US" sz="2400" dirty="0">
                <a:solidFill>
                  <a:srgbClr val="00FFFF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7.   Prover can always win.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       Hence, the statement is true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grpSp>
        <p:nvGrpSpPr>
          <p:cNvPr id="2" name="Group 26">
            <a:extLst>
              <a:ext uri="{FF2B5EF4-FFF2-40B4-BE49-F238E27FC236}">
                <a16:creationId xmlns:a16="http://schemas.microsoft.com/office/drawing/2014/main" id="{EB66576C-FA0E-4C98-6D32-CDDC249549D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20954" y="2441634"/>
            <a:ext cx="344297" cy="580285"/>
            <a:chOff x="2308" y="1513"/>
            <a:chExt cx="1162" cy="2570"/>
          </a:xfrm>
        </p:grpSpPr>
        <p:grpSp>
          <p:nvGrpSpPr>
            <p:cNvPr id="3" name="Group 27">
              <a:extLst>
                <a:ext uri="{FF2B5EF4-FFF2-40B4-BE49-F238E27FC236}">
                  <a16:creationId xmlns:a16="http://schemas.microsoft.com/office/drawing/2014/main" id="{E9F036BB-E099-F4AC-F5E6-D6D87B053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9A7D16DF-64EF-866F-4E6D-1CD4D36EE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555AE192-31DA-FE93-7B3A-ADBE67374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CFD5C502-97BF-D86C-14C5-D820188F1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45159701-40BF-33D9-C773-44C21071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0D4103E3-ACD7-18B9-3AFB-237511CD0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CE45CEC7-9AED-3049-5EF0-39FDB1BDE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C823BB00-314D-0108-1DD2-97BF743A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35">
              <a:extLst>
                <a:ext uri="{FF2B5EF4-FFF2-40B4-BE49-F238E27FC236}">
                  <a16:creationId xmlns:a16="http://schemas.microsoft.com/office/drawing/2014/main" id="{770350DC-C9B6-0851-7AC7-0E100149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36">
              <a:extLst>
                <a:ext uri="{FF2B5EF4-FFF2-40B4-BE49-F238E27FC236}">
                  <a16:creationId xmlns:a16="http://schemas.microsoft.com/office/drawing/2014/main" id="{E8B51D77-B935-5EAF-FAC2-AAF89AF74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Oval 37">
              <a:extLst>
                <a:ext uri="{FF2B5EF4-FFF2-40B4-BE49-F238E27FC236}">
                  <a16:creationId xmlns:a16="http://schemas.microsoft.com/office/drawing/2014/main" id="{9CC9A82D-F547-A6EF-1403-D2E9CFF4A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Oval 38">
              <a:extLst>
                <a:ext uri="{FF2B5EF4-FFF2-40B4-BE49-F238E27FC236}">
                  <a16:creationId xmlns:a16="http://schemas.microsoft.com/office/drawing/2014/main" id="{D2341704-F485-769B-364A-3B0D11822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id="{292E0472-63F2-B39A-EF11-B8E7464D6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40">
              <a:extLst>
                <a:ext uri="{FF2B5EF4-FFF2-40B4-BE49-F238E27FC236}">
                  <a16:creationId xmlns:a16="http://schemas.microsoft.com/office/drawing/2014/main" id="{50ABB59F-509A-E9FB-EC2F-4A8F8F2B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47">
            <a:extLst>
              <a:ext uri="{FF2B5EF4-FFF2-40B4-BE49-F238E27FC236}">
                <a16:creationId xmlns:a16="http://schemas.microsoft.com/office/drawing/2014/main" id="{ADDC6695-399E-AFF8-97A5-44526F08CD25}"/>
              </a:ext>
            </a:extLst>
          </p:cNvPr>
          <p:cNvGrpSpPr>
            <a:grpSpLocks/>
          </p:cNvGrpSpPr>
          <p:nvPr/>
        </p:nvGrpSpPr>
        <p:grpSpPr bwMode="auto">
          <a:xfrm>
            <a:off x="357842" y="2882708"/>
            <a:ext cx="556558" cy="857031"/>
            <a:chOff x="2593" y="768"/>
            <a:chExt cx="849" cy="1475"/>
          </a:xfrm>
        </p:grpSpPr>
        <p:sp>
          <p:nvSpPr>
            <p:cNvPr id="18" name="Freeform 48">
              <a:extLst>
                <a:ext uri="{FF2B5EF4-FFF2-40B4-BE49-F238E27FC236}">
                  <a16:creationId xmlns:a16="http://schemas.microsoft.com/office/drawing/2014/main" id="{DB6CEA1E-689A-29CA-0B52-0E76AE07E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49">
              <a:extLst>
                <a:ext uri="{FF2B5EF4-FFF2-40B4-BE49-F238E27FC236}">
                  <a16:creationId xmlns:a16="http://schemas.microsoft.com/office/drawing/2014/main" id="{8F580A78-C55D-24A9-880B-C05A2A571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" name="Freeform 50">
              <a:extLst>
                <a:ext uri="{FF2B5EF4-FFF2-40B4-BE49-F238E27FC236}">
                  <a16:creationId xmlns:a16="http://schemas.microsoft.com/office/drawing/2014/main" id="{287EF3F5-ACB2-A8B2-58D0-C0D33EC2D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566E8913-CC56-00DD-F0E1-1F905BD47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F3A490D6-27FD-F8FE-26CC-A89A49126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7206519-4DFC-A8F6-1181-252360C26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CDA59F2F-308F-EC64-9468-D554114B4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5" name="Group 55">
              <a:extLst>
                <a:ext uri="{FF2B5EF4-FFF2-40B4-BE49-F238E27FC236}">
                  <a16:creationId xmlns:a16="http://schemas.microsoft.com/office/drawing/2014/main" id="{79B588D0-03DE-8D71-7BF4-DB86A7389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26" name="Freeform 56">
                <a:extLst>
                  <a:ext uri="{FF2B5EF4-FFF2-40B4-BE49-F238E27FC236}">
                    <a16:creationId xmlns:a16="http://schemas.microsoft.com/office/drawing/2014/main" id="{205463E9-9180-CD2B-C387-51070EDFE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57">
                <a:extLst>
                  <a:ext uri="{FF2B5EF4-FFF2-40B4-BE49-F238E27FC236}">
                    <a16:creationId xmlns:a16="http://schemas.microsoft.com/office/drawing/2014/main" id="{96F0D05E-5E59-62F7-259F-9A12500F5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=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  $</a:t>
            </a:r>
            <a:r>
              <a:rPr lang="en-US" altLang="en-US" sz="2400" dirty="0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f(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l-GR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sz="2400" dirty="0">
                <a:solidFill>
                  <a:srgbClr val="00FFFF"/>
                </a:solidFill>
                <a:latin typeface="+mj-lt"/>
              </a:rPr>
              <a:t>c</a:t>
            </a:r>
            <a:r>
              <a:rPr lang="en-US" altLang="en-US" sz="2400" baseline="-25000" dirty="0">
                <a:solidFill>
                  <a:srgbClr val="00FFFF"/>
                </a:solidFill>
                <a:latin typeface="+mj-lt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99DCE6-8B15-22EB-437A-F9A87815E1FE}"/>
              </a:ext>
            </a:extLst>
          </p:cNvPr>
          <p:cNvSpPr/>
          <p:nvPr/>
        </p:nvSpPr>
        <p:spPr bwMode="auto">
          <a:xfrm>
            <a:off x="1129146" y="1150203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0D32E2D-0BC0-988E-068F-C93827AA736D}"/>
              </a:ext>
            </a:extLst>
          </p:cNvPr>
          <p:cNvSpPr/>
          <p:nvPr/>
        </p:nvSpPr>
        <p:spPr bwMode="auto">
          <a:xfrm>
            <a:off x="609600" y="1156850"/>
            <a:ext cx="598820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E859EBB-5498-BCBB-EBED-70BB7FC42091}"/>
              </a:ext>
            </a:extLst>
          </p:cNvPr>
          <p:cNvSpPr/>
          <p:nvPr/>
        </p:nvSpPr>
        <p:spPr bwMode="auto">
          <a:xfrm>
            <a:off x="1651766" y="1166985"/>
            <a:ext cx="858282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F0667DE0-839C-98AD-31EE-93F30531D08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38911" y="2743200"/>
            <a:ext cx="344297" cy="580285"/>
            <a:chOff x="2308" y="1513"/>
            <a:chExt cx="1162" cy="2570"/>
          </a:xfrm>
        </p:grpSpPr>
        <p:grpSp>
          <p:nvGrpSpPr>
            <p:cNvPr id="48" name="Group 27">
              <a:extLst>
                <a:ext uri="{FF2B5EF4-FFF2-40B4-BE49-F238E27FC236}">
                  <a16:creationId xmlns:a16="http://schemas.microsoft.com/office/drawing/2014/main" id="{5E40A86E-AFC7-6192-4C47-8E001CC421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56" name="Freeform 28">
                <a:extLst>
                  <a:ext uri="{FF2B5EF4-FFF2-40B4-BE49-F238E27FC236}">
                    <a16:creationId xmlns:a16="http://schemas.microsoft.com/office/drawing/2014/main" id="{AD46ADEC-010B-5857-F72B-8F1198BEDB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29">
                <a:extLst>
                  <a:ext uri="{FF2B5EF4-FFF2-40B4-BE49-F238E27FC236}">
                    <a16:creationId xmlns:a16="http://schemas.microsoft.com/office/drawing/2014/main" id="{B7C735E1-6CF1-7762-801C-017A661F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30">
                <a:extLst>
                  <a:ext uri="{FF2B5EF4-FFF2-40B4-BE49-F238E27FC236}">
                    <a16:creationId xmlns:a16="http://schemas.microsoft.com/office/drawing/2014/main" id="{863F31E5-37E6-37C2-B0DF-0F4D0E698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31">
                <a:extLst>
                  <a:ext uri="{FF2B5EF4-FFF2-40B4-BE49-F238E27FC236}">
                    <a16:creationId xmlns:a16="http://schemas.microsoft.com/office/drawing/2014/main" id="{46CCB523-D7C2-901A-FA42-8C1B91DBD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0" name="Freeform 32">
                <a:extLst>
                  <a:ext uri="{FF2B5EF4-FFF2-40B4-BE49-F238E27FC236}">
                    <a16:creationId xmlns:a16="http://schemas.microsoft.com/office/drawing/2014/main" id="{BC93EFE7-B127-6986-F64C-50102EE94D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33">
                <a:extLst>
                  <a:ext uri="{FF2B5EF4-FFF2-40B4-BE49-F238E27FC236}">
                    <a16:creationId xmlns:a16="http://schemas.microsoft.com/office/drawing/2014/main" id="{4DFCA498-A84C-C73B-9AD5-64A6F70CC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5CD5DC83-0061-E23D-7440-FB09C7A15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7DDF7AA6-E655-E982-EADC-E5253C6E3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1" name="Oval 36">
              <a:extLst>
                <a:ext uri="{FF2B5EF4-FFF2-40B4-BE49-F238E27FC236}">
                  <a16:creationId xmlns:a16="http://schemas.microsoft.com/office/drawing/2014/main" id="{B784A464-D3D1-9E75-270A-28A45D078A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2" name="Oval 37">
              <a:extLst>
                <a:ext uri="{FF2B5EF4-FFF2-40B4-BE49-F238E27FC236}">
                  <a16:creationId xmlns:a16="http://schemas.microsoft.com/office/drawing/2014/main" id="{02845DCA-85E8-2175-AAEB-D159587ABA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3" name="Oval 38">
              <a:extLst>
                <a:ext uri="{FF2B5EF4-FFF2-40B4-BE49-F238E27FC236}">
                  <a16:creationId xmlns:a16="http://schemas.microsoft.com/office/drawing/2014/main" id="{2AA0C834-E993-EC1B-D85E-8668AE2F12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4" name="Oval 39">
              <a:extLst>
                <a:ext uri="{FF2B5EF4-FFF2-40B4-BE49-F238E27FC236}">
                  <a16:creationId xmlns:a16="http://schemas.microsoft.com/office/drawing/2014/main" id="{51D7A113-7448-2D2C-95D4-9A93AAECDF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5" name="Oval 40">
              <a:extLst>
                <a:ext uri="{FF2B5EF4-FFF2-40B4-BE49-F238E27FC236}">
                  <a16:creationId xmlns:a16="http://schemas.microsoft.com/office/drawing/2014/main" id="{1016F18C-F021-6B6B-F20F-98DC7DB69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9C9B46D6-0A8F-10A6-435E-DBDDFF90F950}"/>
              </a:ext>
            </a:extLst>
          </p:cNvPr>
          <p:cNvSpPr/>
          <p:nvPr/>
        </p:nvSpPr>
        <p:spPr bwMode="auto">
          <a:xfrm>
            <a:off x="2751906" y="2133600"/>
            <a:ext cx="34121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BBE122-4208-469A-E2EF-9A49E46A2BBB}"/>
              </a:ext>
            </a:extLst>
          </p:cNvPr>
          <p:cNvSpPr/>
          <p:nvPr/>
        </p:nvSpPr>
        <p:spPr bwMode="auto">
          <a:xfrm>
            <a:off x="3227578" y="2143036"/>
            <a:ext cx="34121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E835BB-CE14-5B05-A65F-9A60ED433FE6}"/>
              </a:ext>
            </a:extLst>
          </p:cNvPr>
          <p:cNvSpPr/>
          <p:nvPr/>
        </p:nvSpPr>
        <p:spPr bwMode="auto">
          <a:xfrm>
            <a:off x="2133600" y="2124164"/>
            <a:ext cx="341214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0070CC-EDE6-97C8-263F-FBA0BBA49027}"/>
              </a:ext>
            </a:extLst>
          </p:cNvPr>
          <p:cNvSpPr txBox="1"/>
          <p:nvPr/>
        </p:nvSpPr>
        <p:spPr>
          <a:xfrm>
            <a:off x="2616195" y="2514600"/>
            <a:ext cx="1803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3+7+5=15</a:t>
            </a:r>
            <a:endParaRPr lang="en-CA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BEB95F-5A75-1371-DCA1-88C2C6DF60D3}"/>
              </a:ext>
            </a:extLst>
          </p:cNvPr>
          <p:cNvSpPr txBox="1"/>
          <p:nvPr/>
        </p:nvSpPr>
        <p:spPr>
          <a:xfrm>
            <a:off x="2618508" y="2875734"/>
            <a:ext cx="51538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chemeClr val="accent2"/>
                </a:solidFill>
              </a:rPr>
              <a:t>1   </a:t>
            </a:r>
            <a:r>
              <a:rPr lang="en-US" sz="2400" dirty="0"/>
              <a:t>because </a:t>
            </a:r>
            <a:r>
              <a:rPr lang="en-US" sz="2400" dirty="0">
                <a:solidFill>
                  <a:schemeClr val="accent2"/>
                </a:solidFill>
              </a:rPr>
              <a:t>1.01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400" dirty="0">
                <a:solidFill>
                  <a:schemeClr val="accent2"/>
                </a:solidFill>
              </a:rPr>
              <a:t>1.01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endParaRPr lang="en-CA" sz="24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882DC41-9D64-84F2-4EAF-86820FC88B84}"/>
              </a:ext>
            </a:extLst>
          </p:cNvPr>
          <p:cNvSpPr/>
          <p:nvPr/>
        </p:nvSpPr>
        <p:spPr bwMode="auto">
          <a:xfrm>
            <a:off x="2514600" y="1147412"/>
            <a:ext cx="1503918" cy="467832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4" name="Group 29">
            <a:extLst>
              <a:ext uri="{FF2B5EF4-FFF2-40B4-BE49-F238E27FC236}">
                <a16:creationId xmlns:a16="http://schemas.microsoft.com/office/drawing/2014/main" id="{6ADE41D2-7164-74FD-488C-A067A8811B75}"/>
              </a:ext>
            </a:extLst>
          </p:cNvPr>
          <p:cNvGrpSpPr>
            <a:grpSpLocks/>
          </p:cNvGrpSpPr>
          <p:nvPr/>
        </p:nvGrpSpPr>
        <p:grpSpPr bwMode="auto">
          <a:xfrm>
            <a:off x="8057506" y="5956092"/>
            <a:ext cx="917591" cy="929993"/>
            <a:chOff x="2065" y="1551"/>
            <a:chExt cx="1628" cy="1988"/>
          </a:xfrm>
        </p:grpSpPr>
        <p:sp>
          <p:nvSpPr>
            <p:cNvPr id="45" name="Freeform 30">
              <a:extLst>
                <a:ext uri="{FF2B5EF4-FFF2-40B4-BE49-F238E27FC236}">
                  <a16:creationId xmlns:a16="http://schemas.microsoft.com/office/drawing/2014/main" id="{E0FD78B8-B6AD-D539-6AB8-CA997BD3D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4DDDC545-A69D-051A-623E-4F1DD8FE6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2" name="Freeform 32">
              <a:extLst>
                <a:ext uri="{FF2B5EF4-FFF2-40B4-BE49-F238E27FC236}">
                  <a16:creationId xmlns:a16="http://schemas.microsoft.com/office/drawing/2014/main" id="{621A803E-CD41-7003-C7B4-F11B413E1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3" name="Freeform 33">
              <a:extLst>
                <a:ext uri="{FF2B5EF4-FFF2-40B4-BE49-F238E27FC236}">
                  <a16:creationId xmlns:a16="http://schemas.microsoft.com/office/drawing/2014/main" id="{3253508A-9A49-967B-795F-8E6D66282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0" name="Freeform 34">
              <a:extLst>
                <a:ext uri="{FF2B5EF4-FFF2-40B4-BE49-F238E27FC236}">
                  <a16:creationId xmlns:a16="http://schemas.microsoft.com/office/drawing/2014/main" id="{91C4BAD8-4861-163C-1E0B-6FF0FB757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1" name="Freeform 35">
              <a:extLst>
                <a:ext uri="{FF2B5EF4-FFF2-40B4-BE49-F238E27FC236}">
                  <a16:creationId xmlns:a16="http://schemas.microsoft.com/office/drawing/2014/main" id="{8C9FFC3C-44DA-6E9C-4432-2286208C2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3" name="Freeform 36">
              <a:extLst>
                <a:ext uri="{FF2B5EF4-FFF2-40B4-BE49-F238E27FC236}">
                  <a16:creationId xmlns:a16="http://schemas.microsoft.com/office/drawing/2014/main" id="{9C5FCF10-48F2-9918-59EC-5632186BC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4" name="Freeform 37">
              <a:extLst>
                <a:ext uri="{FF2B5EF4-FFF2-40B4-BE49-F238E27FC236}">
                  <a16:creationId xmlns:a16="http://schemas.microsoft.com/office/drawing/2014/main" id="{93E75005-E12F-280B-310A-EEFDE4B69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5" name="Freeform 38">
              <a:extLst>
                <a:ext uri="{FF2B5EF4-FFF2-40B4-BE49-F238E27FC236}">
                  <a16:creationId xmlns:a16="http://schemas.microsoft.com/office/drawing/2014/main" id="{A0514D37-1C05-8A70-29E3-F166B475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6" name="Freeform 39">
              <a:extLst>
                <a:ext uri="{FF2B5EF4-FFF2-40B4-BE49-F238E27FC236}">
                  <a16:creationId xmlns:a16="http://schemas.microsoft.com/office/drawing/2014/main" id="{2DFE6FB0-0F76-25CF-FB68-43B7A6295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7" name="Freeform 40">
              <a:extLst>
                <a:ext uri="{FF2B5EF4-FFF2-40B4-BE49-F238E27FC236}">
                  <a16:creationId xmlns:a16="http://schemas.microsoft.com/office/drawing/2014/main" id="{D950207C-EFEF-90E6-0E25-9E035D5EA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8" name="Freeform 41">
              <a:extLst>
                <a:ext uri="{FF2B5EF4-FFF2-40B4-BE49-F238E27FC236}">
                  <a16:creationId xmlns:a16="http://schemas.microsoft.com/office/drawing/2014/main" id="{DBB8793D-6612-35D9-9D91-29EC53187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29" name="Freeform 42">
              <a:extLst>
                <a:ext uri="{FF2B5EF4-FFF2-40B4-BE49-F238E27FC236}">
                  <a16:creationId xmlns:a16="http://schemas.microsoft.com/office/drawing/2014/main" id="{26C6D9A8-809B-8FD7-CADC-A123ECDB7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0" name="Freeform 43">
              <a:extLst>
                <a:ext uri="{FF2B5EF4-FFF2-40B4-BE49-F238E27FC236}">
                  <a16:creationId xmlns:a16="http://schemas.microsoft.com/office/drawing/2014/main" id="{0104FC8F-0046-CCC7-5563-4EF546F68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1" name="Freeform 44">
              <a:extLst>
                <a:ext uri="{FF2B5EF4-FFF2-40B4-BE49-F238E27FC236}">
                  <a16:creationId xmlns:a16="http://schemas.microsoft.com/office/drawing/2014/main" id="{89D5C0FA-0E92-0DB1-565E-5E1C7AD30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2" name="Freeform 45">
              <a:extLst>
                <a:ext uri="{FF2B5EF4-FFF2-40B4-BE49-F238E27FC236}">
                  <a16:creationId xmlns:a16="http://schemas.microsoft.com/office/drawing/2014/main" id="{1352C063-52C9-F017-82C4-478CB2CE7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4333" name="Freeform 46">
              <a:extLst>
                <a:ext uri="{FF2B5EF4-FFF2-40B4-BE49-F238E27FC236}">
                  <a16:creationId xmlns:a16="http://schemas.microsoft.com/office/drawing/2014/main" id="{72BB1425-94FC-B174-0A28-6F1DE92CF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184334" name="AutoShape 35">
            <a:extLst>
              <a:ext uri="{FF2B5EF4-FFF2-40B4-BE49-F238E27FC236}">
                <a16:creationId xmlns:a16="http://schemas.microsoft.com/office/drawing/2014/main" id="{5E579FAC-52D7-C96C-92F1-1C2AA69D8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295" y="3478130"/>
            <a:ext cx="3730184" cy="2486165"/>
          </a:xfrm>
          <a:prstGeom prst="wedgeRoundRectCallout">
            <a:avLst>
              <a:gd name="adj1" fmla="val 25936"/>
              <a:gd name="adj2" fmla="val 58717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Let’s cover the three 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  terms separately with: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</a:rPr>
              <a:t>3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7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chemeClr val="accent2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</a:rPr>
              <a:t>7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   5</a:t>
            </a:r>
            <a:r>
              <a:rPr lang="en-US" altLang="en-US" sz="2400" baseline="30000" dirty="0">
                <a:solidFill>
                  <a:srgbClr val="FFC000"/>
                </a:solidFill>
              </a:rPr>
              <a:t>   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</a:rPr>
              <a:t>5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Each of these needs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FFFFFF"/>
                </a:solidFill>
              </a:rPr>
              <a:t>. 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br>
              <a:rPr lang="en-US" altLang="en-US" sz="2400" dirty="0">
                <a:solidFill>
                  <a:srgbClr val="FFFFFF"/>
                </a:solidFill>
              </a:rPr>
            </a:b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184336" name="TextBox 184335">
            <a:extLst>
              <a:ext uri="{FF2B5EF4-FFF2-40B4-BE49-F238E27FC236}">
                <a16:creationId xmlns:a16="http://schemas.microsoft.com/office/drawing/2014/main" id="{6FE0DD06-5C17-160B-6BBE-F3C54BF8509A}"/>
              </a:ext>
            </a:extLst>
          </p:cNvPr>
          <p:cNvSpPr txBox="1"/>
          <p:nvPr/>
        </p:nvSpPr>
        <p:spPr>
          <a:xfrm>
            <a:off x="7543800" y="4328527"/>
            <a:ext cx="10373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</a:t>
            </a:r>
            <a:r>
              <a:rPr lang="en-US" altLang="en-US" sz="2400" baseline="30000" dirty="0">
                <a:solidFill>
                  <a:srgbClr val="FFC000"/>
                </a:solidFill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1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</a:t>
            </a:r>
            <a:r>
              <a:rPr lang="en-US" altLang="en-US" sz="2400" baseline="30000" dirty="0">
                <a:solidFill>
                  <a:srgbClr val="FFC000"/>
                </a:solidFill>
              </a:rPr>
              <a:t> 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97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4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4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41" grpId="0" animBg="1"/>
      <p:bldP spid="41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9" grpId="0"/>
      <p:bldP spid="40" grpId="0"/>
      <p:bldP spid="33" grpId="0" animBg="1"/>
      <p:bldP spid="33" grpId="1" animBg="1"/>
      <p:bldP spid="33" grpId="2" animBg="1"/>
      <p:bldP spid="184334" grpId="0" animBg="1"/>
      <p:bldP spid="18433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Proofs</a:t>
            </a:r>
            <a:endParaRPr lang="en-CA" altLang="en-US" dirty="0">
              <a:cs typeface="Times New Roman" pitchFamily="18" charset="0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78302430-6396-46AC-D7EE-89893F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1" y="1752600"/>
            <a:ext cx="7951599" cy="4953000"/>
          </a:xfrm>
          <a:prstGeom prst="wedgeRectCallout">
            <a:avLst>
              <a:gd name="adj1" fmla="val -53911"/>
              <a:gd name="adj2" fmla="val 31279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Proving </a:t>
            </a:r>
            <a:r>
              <a:rPr lang="en-US" altLang="en-US" sz="2400" dirty="0">
                <a:solidFill>
                  <a:srgbClr val="FFC000"/>
                </a:solidFill>
              </a:rPr>
              <a:t>3n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+7n+5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</a:t>
            </a:r>
            <a:r>
              <a:rPr lang="en-US" altLang="en-US" sz="2400" dirty="0">
                <a:solidFill>
                  <a:srgbClr val="FFC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 arbitrary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baseline="-250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 arbitrary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Let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baseline="-250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be max(</a:t>
            </a:r>
            <a:r>
              <a:rPr lang="en-US" alt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FFFF"/>
                </a:solidFill>
              </a:rPr>
              <a:t>,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baseline="-2500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>
                <a:solidFill>
                  <a:srgbClr val="FFFFFF"/>
                </a:solidFill>
              </a:rPr>
              <a:t>)+1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f(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) = 3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baseline="30000" dirty="0">
                <a:solidFill>
                  <a:srgbClr val="FFC000"/>
                </a:solidFill>
              </a:rPr>
              <a:t>2</a:t>
            </a:r>
            <a:r>
              <a:rPr lang="en-US" altLang="en-US" sz="2400" dirty="0">
                <a:solidFill>
                  <a:srgbClr val="FFC000"/>
                </a:solidFill>
              </a:rPr>
              <a:t>+7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</a:rPr>
              <a:t>+5 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 </a:t>
            </a: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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en-US" alt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 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CA" altLang="en-US" sz="2400" dirty="0">
                <a:solidFill>
                  <a:srgbClr val="FFC000"/>
                </a:solidFill>
                <a:sym typeface="Symbol" panose="05050102010706020507" pitchFamily="18" charset="2"/>
              </a:rPr>
              <a:t>                = </a:t>
            </a:r>
            <a:r>
              <a:rPr lang="en-US" alt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</a:rPr>
              <a:t>g(</a:t>
            </a:r>
            <a:r>
              <a:rPr lang="en-US" altLang="en-US" sz="2400" dirty="0">
                <a:solidFill>
                  <a:srgbClr val="00FFFF"/>
                </a:solidFill>
              </a:rPr>
              <a:t>n</a:t>
            </a:r>
            <a:r>
              <a:rPr lang="en-US" altLang="en-US" sz="2400" baseline="-25000" dirty="0">
                <a:solidFill>
                  <a:srgbClr val="00FFFF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chemeClr val="accent2"/>
                </a:solidFill>
              </a:rPr>
              <a:t>)</a:t>
            </a:r>
            <a:r>
              <a:rPr lang="en-US" altLang="en-US" sz="2400" baseline="30000" dirty="0">
                <a:solidFill>
                  <a:srgbClr val="FFC000"/>
                </a:solidFill>
              </a:rPr>
              <a:t> 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7.   Prover can always win.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       Hence, the statement is true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42" name="Picture 41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21D41CF-865E-8631-5FAF-FB04586AF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" y="5964296"/>
            <a:ext cx="723850" cy="741304"/>
          </a:xfrm>
          <a:prstGeom prst="rect">
            <a:avLst/>
          </a:prstGeom>
        </p:spPr>
      </p:pic>
      <p:grpSp>
        <p:nvGrpSpPr>
          <p:cNvPr id="2" name="Group 26">
            <a:extLst>
              <a:ext uri="{FF2B5EF4-FFF2-40B4-BE49-F238E27FC236}">
                <a16:creationId xmlns:a16="http://schemas.microsoft.com/office/drawing/2014/main" id="{EB66576C-FA0E-4C98-6D32-CDDC249549D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37451" y="2923945"/>
            <a:ext cx="344297" cy="580285"/>
            <a:chOff x="2308" y="1513"/>
            <a:chExt cx="1162" cy="2570"/>
          </a:xfrm>
        </p:grpSpPr>
        <p:grpSp>
          <p:nvGrpSpPr>
            <p:cNvPr id="3" name="Group 27">
              <a:extLst>
                <a:ext uri="{FF2B5EF4-FFF2-40B4-BE49-F238E27FC236}">
                  <a16:creationId xmlns:a16="http://schemas.microsoft.com/office/drawing/2014/main" id="{E9F036BB-E099-F4AC-F5E6-D6D87B053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9A7D16DF-64EF-866F-4E6D-1CD4D36EE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555AE192-31DA-FE93-7B3A-ADBE67374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CFD5C502-97BF-D86C-14C5-D820188F1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45159701-40BF-33D9-C773-44C210713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0D4103E3-ACD7-18B9-3AFB-237511CD0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CE45CEC7-9AED-3049-5EF0-39FDB1BDE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" name="Freeform 34">
              <a:extLst>
                <a:ext uri="{FF2B5EF4-FFF2-40B4-BE49-F238E27FC236}">
                  <a16:creationId xmlns:a16="http://schemas.microsoft.com/office/drawing/2014/main" id="{C823BB00-314D-0108-1DD2-97BF743A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Freeform 35">
              <a:extLst>
                <a:ext uri="{FF2B5EF4-FFF2-40B4-BE49-F238E27FC236}">
                  <a16:creationId xmlns:a16="http://schemas.microsoft.com/office/drawing/2014/main" id="{770350DC-C9B6-0851-7AC7-0E1001494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36">
              <a:extLst>
                <a:ext uri="{FF2B5EF4-FFF2-40B4-BE49-F238E27FC236}">
                  <a16:creationId xmlns:a16="http://schemas.microsoft.com/office/drawing/2014/main" id="{E8B51D77-B935-5EAF-FAC2-AAF89AF748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Oval 37">
              <a:extLst>
                <a:ext uri="{FF2B5EF4-FFF2-40B4-BE49-F238E27FC236}">
                  <a16:creationId xmlns:a16="http://schemas.microsoft.com/office/drawing/2014/main" id="{9CC9A82D-F547-A6EF-1403-D2E9CFF4A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Oval 38">
              <a:extLst>
                <a:ext uri="{FF2B5EF4-FFF2-40B4-BE49-F238E27FC236}">
                  <a16:creationId xmlns:a16="http://schemas.microsoft.com/office/drawing/2014/main" id="{D2341704-F485-769B-364A-3B0D118228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id="{292E0472-63F2-B39A-EF11-B8E7464D65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40">
              <a:extLst>
                <a:ext uri="{FF2B5EF4-FFF2-40B4-BE49-F238E27FC236}">
                  <a16:creationId xmlns:a16="http://schemas.microsoft.com/office/drawing/2014/main" id="{50ABB59F-509A-E9FB-EC2F-4A8F8F2B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7" name="Group 47">
            <a:extLst>
              <a:ext uri="{FF2B5EF4-FFF2-40B4-BE49-F238E27FC236}">
                <a16:creationId xmlns:a16="http://schemas.microsoft.com/office/drawing/2014/main" id="{ADDC6695-399E-AFF8-97A5-44526F08CD25}"/>
              </a:ext>
            </a:extLst>
          </p:cNvPr>
          <p:cNvGrpSpPr>
            <a:grpSpLocks/>
          </p:cNvGrpSpPr>
          <p:nvPr/>
        </p:nvGrpSpPr>
        <p:grpSpPr bwMode="auto">
          <a:xfrm>
            <a:off x="267320" y="2058559"/>
            <a:ext cx="556558" cy="857031"/>
            <a:chOff x="2593" y="768"/>
            <a:chExt cx="849" cy="1475"/>
          </a:xfrm>
        </p:grpSpPr>
        <p:sp>
          <p:nvSpPr>
            <p:cNvPr id="18" name="Freeform 48">
              <a:extLst>
                <a:ext uri="{FF2B5EF4-FFF2-40B4-BE49-F238E27FC236}">
                  <a16:creationId xmlns:a16="http://schemas.microsoft.com/office/drawing/2014/main" id="{DB6CEA1E-689A-29CA-0B52-0E76AE07E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49">
              <a:extLst>
                <a:ext uri="{FF2B5EF4-FFF2-40B4-BE49-F238E27FC236}">
                  <a16:creationId xmlns:a16="http://schemas.microsoft.com/office/drawing/2014/main" id="{8F580A78-C55D-24A9-880B-C05A2A571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" name="Freeform 50">
              <a:extLst>
                <a:ext uri="{FF2B5EF4-FFF2-40B4-BE49-F238E27FC236}">
                  <a16:creationId xmlns:a16="http://schemas.microsoft.com/office/drawing/2014/main" id="{287EF3F5-ACB2-A8B2-58D0-C0D33EC2D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566E8913-CC56-00DD-F0E1-1F905BD47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F3A490D6-27FD-F8FE-26CC-A89A49126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7206519-4DFC-A8F6-1181-252360C26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CDA59F2F-308F-EC64-9468-D554114B4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5" name="Group 55">
              <a:extLst>
                <a:ext uri="{FF2B5EF4-FFF2-40B4-BE49-F238E27FC236}">
                  <a16:creationId xmlns:a16="http://schemas.microsoft.com/office/drawing/2014/main" id="{79B588D0-03DE-8D71-7BF4-DB86A7389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26" name="Freeform 56">
                <a:extLst>
                  <a:ext uri="{FF2B5EF4-FFF2-40B4-BE49-F238E27FC236}">
                    <a16:creationId xmlns:a16="http://schemas.microsoft.com/office/drawing/2014/main" id="{205463E9-9180-CD2B-C387-51070EDFE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57">
                <a:extLst>
                  <a:ext uri="{FF2B5EF4-FFF2-40B4-BE49-F238E27FC236}">
                    <a16:creationId xmlns:a16="http://schemas.microsoft.com/office/drawing/2014/main" id="{96F0D05E-5E59-62F7-259F-9A12500F5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9E8D585-16AC-8CE9-7A01-2F04996AE1EC}"/>
              </a:ext>
            </a:extLst>
          </p:cNvPr>
          <p:cNvSpPr txBox="1"/>
          <p:nvPr/>
        </p:nvSpPr>
        <p:spPr>
          <a:xfrm>
            <a:off x="381000" y="762000"/>
            <a:ext cx="525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Def </a:t>
            </a:r>
            <a:r>
              <a:rPr lang="en-US" altLang="en-US" sz="2400" dirty="0">
                <a:solidFill>
                  <a:srgbClr val="FFC000"/>
                </a:solidFill>
              </a:rPr>
              <a:t>f(n)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itchFamily="18" charset="0"/>
              </a:rPr>
              <a:t>O(g(n))</a:t>
            </a:r>
            <a:endParaRPr lang="en-CA" alt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en-US" sz="2400" dirty="0">
                <a:solidFill>
                  <a:srgbClr val="FF0000"/>
                </a:solidFill>
                <a:latin typeface="Times New Roman"/>
              </a:rPr>
              <a:t>    ∀</a:t>
            </a:r>
            <a:r>
              <a:rPr lang="en-US" altLang="en-US" sz="2400" dirty="0">
                <a:solidFill>
                  <a:srgbClr val="FF0000"/>
                </a:solidFill>
              </a:rPr>
              <a:t>c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∀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</a:t>
            </a:r>
            <a:r>
              <a:rPr lang="en-US" altLang="en-US" sz="2400" dirty="0">
                <a:solidFill>
                  <a:schemeClr val="accent2"/>
                </a:solidFill>
                <a:latin typeface="Symbol" pitchFamily="18" charset="2"/>
              </a:rPr>
              <a:t> $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2400" dirty="0">
                <a:solidFill>
                  <a:srgbClr val="FF0000"/>
                </a:solidFill>
              </a:rPr>
              <a:t>n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0</a:t>
            </a:r>
            <a:r>
              <a:rPr lang="en-US" altLang="en-US" sz="2400" dirty="0">
                <a:solidFill>
                  <a:srgbClr val="FFC000"/>
                </a:solidFill>
              </a:rPr>
              <a:t>, f(</a:t>
            </a:r>
            <a:r>
              <a:rPr lang="en-US" altLang="en-US" sz="2400" dirty="0">
                <a:solidFill>
                  <a:schemeClr val="accent2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)</a:t>
            </a:r>
            <a:r>
              <a:rPr lang="en-CA" alt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altLang="en-US" sz="24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altLang="en-US" sz="2400" dirty="0">
                <a:solidFill>
                  <a:srgbClr val="FFC000"/>
                </a:solidFill>
                <a:latin typeface="+mj-lt"/>
              </a:rPr>
              <a:t>g(</a:t>
            </a: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n)</a:t>
            </a:r>
            <a:r>
              <a:rPr lang="en-US" altLang="en-US" sz="2400" baseline="30000" dirty="0">
                <a:solidFill>
                  <a:srgbClr val="FFC000"/>
                </a:solidFill>
                <a:latin typeface="+mj-lt"/>
              </a:rPr>
              <a:t> 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2916F60-3AC3-C8A5-FEF8-930174053B2F}"/>
              </a:ext>
            </a:extLst>
          </p:cNvPr>
          <p:cNvSpPr/>
          <p:nvPr/>
        </p:nvSpPr>
        <p:spPr bwMode="auto">
          <a:xfrm>
            <a:off x="627674" y="1126954"/>
            <a:ext cx="1201126" cy="46166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6557217-AD7F-526F-E2E8-43345F530D18}"/>
              </a:ext>
            </a:extLst>
          </p:cNvPr>
          <p:cNvSpPr/>
          <p:nvPr/>
        </p:nvSpPr>
        <p:spPr bwMode="auto">
          <a:xfrm>
            <a:off x="1714500" y="1155404"/>
            <a:ext cx="952500" cy="433215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D6B1006-71C4-7EE4-413A-151EB695C7F6}"/>
              </a:ext>
            </a:extLst>
          </p:cNvPr>
          <p:cNvSpPr/>
          <p:nvPr/>
        </p:nvSpPr>
        <p:spPr bwMode="auto">
          <a:xfrm>
            <a:off x="2575644" y="1132368"/>
            <a:ext cx="1503918" cy="467832"/>
          </a:xfrm>
          <a:prstGeom prst="ellipse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2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5" grpId="0" animBg="1"/>
      <p:bldP spid="45" grpId="1" animBg="1"/>
      <p:bldP spid="46" grpId="0" animBg="1"/>
      <p:bldP spid="46" grpId="1" animBg="1"/>
      <p:bldP spid="62" grpId="0" animBg="1"/>
      <p:bldP spid="62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1600200" y="1666875"/>
            <a:ext cx="2311400" cy="847725"/>
            <a:chOff x="336" y="957"/>
            <a:chExt cx="1456" cy="534"/>
          </a:xfrm>
        </p:grpSpPr>
        <p:sp>
          <p:nvSpPr>
            <p:cNvPr id="146442" name="Text Box 78"/>
            <p:cNvSpPr txBox="1">
              <a:spLocks noChangeArrowheads="1"/>
            </p:cNvSpPr>
            <p:nvPr/>
          </p:nvSpPr>
          <p:spPr bwMode="auto">
            <a:xfrm>
              <a:off x="432" y="1053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S = </a:t>
              </a:r>
            </a:p>
          </p:txBody>
        </p:sp>
        <p:sp>
          <p:nvSpPr>
            <p:cNvPr id="146443" name="Text Box 79"/>
            <p:cNvSpPr txBox="1">
              <a:spLocks noChangeArrowheads="1"/>
            </p:cNvSpPr>
            <p:nvPr/>
          </p:nvSpPr>
          <p:spPr bwMode="auto">
            <a:xfrm>
              <a:off x="925" y="957"/>
              <a:ext cx="6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 (n+1)</a:t>
              </a:r>
            </a:p>
          </p:txBody>
        </p:sp>
        <p:sp>
          <p:nvSpPr>
            <p:cNvPr id="146444" name="Text Box 80"/>
            <p:cNvSpPr txBox="1">
              <a:spLocks noChangeArrowheads="1"/>
            </p:cNvSpPr>
            <p:nvPr/>
          </p:nvSpPr>
          <p:spPr bwMode="auto">
            <a:xfrm>
              <a:off x="1167" y="120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46445" name="Line 82"/>
            <p:cNvSpPr>
              <a:spLocks noChangeShapeType="1"/>
            </p:cNvSpPr>
            <p:nvPr/>
          </p:nvSpPr>
          <p:spPr bwMode="auto">
            <a:xfrm>
              <a:off x="912" y="1218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6446" name="Rectangle 84"/>
            <p:cNvSpPr>
              <a:spLocks noChangeArrowheads="1"/>
            </p:cNvSpPr>
            <p:nvPr/>
          </p:nvSpPr>
          <p:spPr bwMode="auto">
            <a:xfrm>
              <a:off x="336" y="960"/>
              <a:ext cx="1456" cy="513"/>
            </a:xfrm>
            <a:prstGeom prst="rect">
              <a:avLst/>
            </a:prstGeom>
            <a:noFill/>
            <a:ln w="50800">
              <a:solidFill>
                <a:srgbClr val="33CC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46441" name="Rectangle 87"/>
          <p:cNvSpPr>
            <a:spLocks noChangeArrowheads="1"/>
          </p:cNvSpPr>
          <p:nvPr/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Adding Made Easy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A0CE6D-5253-D0D5-776C-B9E13B94637B}"/>
              </a:ext>
            </a:extLst>
          </p:cNvPr>
          <p:cNvGrpSpPr/>
          <p:nvPr/>
        </p:nvGrpSpPr>
        <p:grpSpPr>
          <a:xfrm>
            <a:off x="248494" y="1144587"/>
            <a:ext cx="5049030" cy="369332"/>
            <a:chOff x="248494" y="1144587"/>
            <a:chExt cx="5049030" cy="369332"/>
          </a:xfrm>
        </p:grpSpPr>
        <p:sp>
          <p:nvSpPr>
            <p:cNvPr id="146519" name="Rectangle 7">
              <a:extLst>
                <a:ext uri="{FF2B5EF4-FFF2-40B4-BE49-F238E27FC236}">
                  <a16:creationId xmlns:a16="http://schemas.microsoft.com/office/drawing/2014/main" id="{56DFF3F5-78C9-E3D9-38DA-D64EA0968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199" y="1144587"/>
              <a:ext cx="1747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+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EDAAC4D-C190-0FA3-4635-D9732451D304}"/>
                </a:ext>
              </a:extLst>
            </p:cNvPr>
            <p:cNvGrpSpPr/>
            <p:nvPr/>
          </p:nvGrpSpPr>
          <p:grpSpPr>
            <a:xfrm>
              <a:off x="248494" y="1144587"/>
              <a:ext cx="5049030" cy="369332"/>
              <a:chOff x="248494" y="1144587"/>
              <a:chExt cx="5049030" cy="369332"/>
            </a:xfrm>
          </p:grpSpPr>
          <p:sp>
            <p:nvSpPr>
              <p:cNvPr id="146516" name="Rectangle 4">
                <a:extLst>
                  <a:ext uri="{FF2B5EF4-FFF2-40B4-BE49-F238E27FC236}">
                    <a16:creationId xmlns:a16="http://schemas.microsoft.com/office/drawing/2014/main" id="{85F6D0DD-03A4-469D-DA08-59613427E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94" y="1144587"/>
                <a:ext cx="1538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46517" name="Rectangle 5">
                <a:extLst>
                  <a:ext uri="{FF2B5EF4-FFF2-40B4-BE49-F238E27FC236}">
                    <a16:creationId xmlns:a16="http://schemas.microsoft.com/office/drawing/2014/main" id="{49297647-6945-FAC6-A9C1-6E64B3909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311" y="1144587"/>
                <a:ext cx="17472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146518" name="Rectangle 6">
                <a:extLst>
                  <a:ext uri="{FF2B5EF4-FFF2-40B4-BE49-F238E27FC236}">
                    <a16:creationId xmlns:a16="http://schemas.microsoft.com/office/drawing/2014/main" id="{2A6195EE-4E8A-A442-8119-3332A680C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9381" y="1144587"/>
                <a:ext cx="1538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46520" name="Rectangle 8">
                <a:extLst>
                  <a:ext uri="{FF2B5EF4-FFF2-40B4-BE49-F238E27FC236}">
                    <a16:creationId xmlns:a16="http://schemas.microsoft.com/office/drawing/2014/main" id="{B9DECC10-8234-2068-FA57-45186CF5D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269" y="1144587"/>
                <a:ext cx="1538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46521" name="Rectangle 9">
                <a:extLst>
                  <a:ext uri="{FF2B5EF4-FFF2-40B4-BE49-F238E27FC236}">
                    <a16:creationId xmlns:a16="http://schemas.microsoft.com/office/drawing/2014/main" id="{28022775-0EA8-F6F0-1E44-E6B695455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086" y="1144587"/>
                <a:ext cx="17472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146522" name="Rectangle 10">
                <a:extLst>
                  <a:ext uri="{FF2B5EF4-FFF2-40B4-BE49-F238E27FC236}">
                    <a16:creationId xmlns:a16="http://schemas.microsoft.com/office/drawing/2014/main" id="{E45186E2-FD7D-3922-F968-E870406F5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7178" y="1144587"/>
                <a:ext cx="38472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. . .</a:t>
                </a:r>
              </a:p>
            </p:txBody>
          </p:sp>
          <p:sp>
            <p:nvSpPr>
              <p:cNvPr id="146523" name="Rectangle 11">
                <a:extLst>
                  <a:ext uri="{FF2B5EF4-FFF2-40B4-BE49-F238E27FC236}">
                    <a16:creationId xmlns:a16="http://schemas.microsoft.com/office/drawing/2014/main" id="{8625AED1-3FB9-2161-B7EA-A5215C284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5377" y="1144587"/>
                <a:ext cx="2516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+ </a:t>
                </a:r>
              </a:p>
            </p:txBody>
          </p:sp>
          <p:sp>
            <p:nvSpPr>
              <p:cNvPr id="146524" name="Rectangle 12">
                <a:extLst>
                  <a:ext uri="{FF2B5EF4-FFF2-40B4-BE49-F238E27FC236}">
                    <a16:creationId xmlns:a16="http://schemas.microsoft.com/office/drawing/2014/main" id="{9FE9720E-11C3-6D26-AD88-43241ABEA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200" y="1144587"/>
                <a:ext cx="4280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n-1</a:t>
                </a:r>
              </a:p>
            </p:txBody>
          </p:sp>
          <p:sp>
            <p:nvSpPr>
              <p:cNvPr id="146525" name="Rectangle 13">
                <a:extLst>
                  <a:ext uri="{FF2B5EF4-FFF2-40B4-BE49-F238E27FC236}">
                    <a16:creationId xmlns:a16="http://schemas.microsoft.com/office/drawing/2014/main" id="{0FFDD740-7DFB-DEAD-CED9-D8041F5B7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336" y="1144587"/>
                <a:ext cx="17472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146526" name="Rectangle 14">
                <a:extLst>
                  <a:ext uri="{FF2B5EF4-FFF2-40B4-BE49-F238E27FC236}">
                    <a16:creationId xmlns:a16="http://schemas.microsoft.com/office/drawing/2014/main" id="{90B9E449-5163-6D26-5B81-371DCD398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0352" y="1144587"/>
                <a:ext cx="1715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</a:p>
            </p:txBody>
          </p:sp>
          <p:sp>
            <p:nvSpPr>
              <p:cNvPr id="146527" name="Rectangle 15">
                <a:extLst>
                  <a:ext uri="{FF2B5EF4-FFF2-40B4-BE49-F238E27FC236}">
                    <a16:creationId xmlns:a16="http://schemas.microsoft.com/office/drawing/2014/main" id="{5A87F03F-877E-E137-5902-6B94DC272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0224" y="1144587"/>
                <a:ext cx="17472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=</a:t>
                </a:r>
              </a:p>
            </p:txBody>
          </p:sp>
          <p:sp>
            <p:nvSpPr>
              <p:cNvPr id="146528" name="Rectangle 16">
                <a:extLst>
                  <a:ext uri="{FF2B5EF4-FFF2-40B4-BE49-F238E27FC236}">
                    <a16:creationId xmlns:a16="http://schemas.microsoft.com/office/drawing/2014/main" id="{327A7F3E-1E65-7774-B3EA-A9B8C46A8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6002" y="1144587"/>
                <a:ext cx="1715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S</a:t>
                </a:r>
              </a:p>
            </p:txBody>
          </p:sp>
        </p:grpSp>
      </p:grpSp>
      <p:grpSp>
        <p:nvGrpSpPr>
          <p:cNvPr id="6" name="Group 85">
            <a:extLst>
              <a:ext uri="{FF2B5EF4-FFF2-40B4-BE49-F238E27FC236}">
                <a16:creationId xmlns:a16="http://schemas.microsoft.com/office/drawing/2014/main" id="{6E94FEEA-4EB6-15C5-EF48-C34BCA7B7F05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671638"/>
            <a:ext cx="2062163" cy="814388"/>
            <a:chOff x="336" y="960"/>
            <a:chExt cx="1299" cy="513"/>
          </a:xfrm>
        </p:grpSpPr>
        <p:sp>
          <p:nvSpPr>
            <p:cNvPr id="8" name="Text Box 78">
              <a:extLst>
                <a:ext uri="{FF2B5EF4-FFF2-40B4-BE49-F238E27FC236}">
                  <a16:creationId xmlns:a16="http://schemas.microsoft.com/office/drawing/2014/main" id="{6B2960ED-6A4E-4409-64A7-6CD738F80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053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S = </a:t>
              </a:r>
            </a:p>
          </p:txBody>
        </p:sp>
        <p:sp>
          <p:nvSpPr>
            <p:cNvPr id="10" name="Text Box 79">
              <a:extLst>
                <a:ext uri="{FF2B5EF4-FFF2-40B4-BE49-F238E27FC236}">
                  <a16:creationId xmlns:a16="http://schemas.microsoft.com/office/drawing/2014/main" id="{F879C1C1-9796-1AA4-3045-C0B5D6237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2" y="1050"/>
              <a:ext cx="55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Arial" pitchFamily="34" charset="0"/>
                </a:rPr>
                <a:t>Q(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  <a:r>
                <a:rPr kumimoji="0" lang="en-US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11" name="Rectangle 84">
              <a:extLst>
                <a:ext uri="{FF2B5EF4-FFF2-40B4-BE49-F238E27FC236}">
                  <a16:creationId xmlns:a16="http://schemas.microsoft.com/office/drawing/2014/main" id="{E782A69B-C8CC-21F7-7AE7-7995B2841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960"/>
              <a:ext cx="1299" cy="513"/>
            </a:xfrm>
            <a:prstGeom prst="rect">
              <a:avLst/>
            </a:prstGeom>
            <a:noFill/>
            <a:ln w="50800">
              <a:solidFill>
                <a:srgbClr val="33CC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C731CC-E401-6752-40ED-FABFDC2A22D0}"/>
              </a:ext>
            </a:extLst>
          </p:cNvPr>
          <p:cNvGrpSpPr/>
          <p:nvPr/>
        </p:nvGrpSpPr>
        <p:grpSpPr>
          <a:xfrm>
            <a:off x="1129196" y="2620665"/>
            <a:ext cx="3071813" cy="3651250"/>
            <a:chOff x="5848350" y="2180273"/>
            <a:chExt cx="3071813" cy="365125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A451CD9-D081-C9E7-A8BB-63E03E439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888" y="2250123"/>
              <a:ext cx="2697162" cy="3219450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4" name="Group 4">
              <a:extLst>
                <a:ext uri="{FF2B5EF4-FFF2-40B4-BE49-F238E27FC236}">
                  <a16:creationId xmlns:a16="http://schemas.microsoft.com/office/drawing/2014/main" id="{974468F8-641F-924B-EC28-66FDA3DF5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783523"/>
              <a:ext cx="2671763" cy="2667000"/>
              <a:chOff x="3932" y="2643"/>
              <a:chExt cx="1683" cy="1680"/>
            </a:xfrm>
          </p:grpSpPr>
          <p:sp>
            <p:nvSpPr>
              <p:cNvPr id="60" name="Oval 5">
                <a:extLst>
                  <a:ext uri="{FF2B5EF4-FFF2-40B4-BE49-F238E27FC236}">
                    <a16:creationId xmlns:a16="http://schemas.microsoft.com/office/drawing/2014/main" id="{56757A68-00C9-3747-AD3A-2F9805338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2" y="365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1" name="Oval 6">
                <a:extLst>
                  <a:ext uri="{FF2B5EF4-FFF2-40B4-BE49-F238E27FC236}">
                    <a16:creationId xmlns:a16="http://schemas.microsoft.com/office/drawing/2014/main" id="{2975D126-D545-353B-BE7C-ACEE5C555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0" y="398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2" name="Oval 7">
                <a:extLst>
                  <a:ext uri="{FF2B5EF4-FFF2-40B4-BE49-F238E27FC236}">
                    <a16:creationId xmlns:a16="http://schemas.microsoft.com/office/drawing/2014/main" id="{33DE004E-31F0-91A7-7884-7E5D4DD9C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8" y="3651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3" name="Oval 8">
                <a:extLst>
                  <a:ext uri="{FF2B5EF4-FFF2-40B4-BE49-F238E27FC236}">
                    <a16:creationId xmlns:a16="http://schemas.microsoft.com/office/drawing/2014/main" id="{343500A4-EAEA-F2D9-5824-4C213D5CF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3932" y="3982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496" name="Oval 9">
                <a:extLst>
                  <a:ext uri="{FF2B5EF4-FFF2-40B4-BE49-F238E27FC236}">
                    <a16:creationId xmlns:a16="http://schemas.microsoft.com/office/drawing/2014/main" id="{A75021FE-4639-6F77-3553-A003CCB28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268" y="3983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497" name="Oval 10">
                <a:extLst>
                  <a:ext uri="{FF2B5EF4-FFF2-40B4-BE49-F238E27FC236}">
                    <a16:creationId xmlns:a16="http://schemas.microsoft.com/office/drawing/2014/main" id="{3384F2EB-CD9D-D2C1-2599-EF62071F5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604" y="398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498" name="Oval 11">
                <a:extLst>
                  <a:ext uri="{FF2B5EF4-FFF2-40B4-BE49-F238E27FC236}">
                    <a16:creationId xmlns:a16="http://schemas.microsoft.com/office/drawing/2014/main" id="{CFA2F2E6-3452-4EF7-6F1E-D03590191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6" y="3987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499" name="Oval 12">
                <a:extLst>
                  <a:ext uri="{FF2B5EF4-FFF2-40B4-BE49-F238E27FC236}">
                    <a16:creationId xmlns:a16="http://schemas.microsoft.com/office/drawing/2014/main" id="{23AE283C-3CD9-3D87-876C-8E4934958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607" y="3313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0" name="Oval 13">
                <a:extLst>
                  <a:ext uri="{FF2B5EF4-FFF2-40B4-BE49-F238E27FC236}">
                    <a16:creationId xmlns:a16="http://schemas.microsoft.com/office/drawing/2014/main" id="{F91716B3-E332-FE92-AAAA-602B35DED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3" y="331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1" name="Oval 14">
                <a:extLst>
                  <a:ext uri="{FF2B5EF4-FFF2-40B4-BE49-F238E27FC236}">
                    <a16:creationId xmlns:a16="http://schemas.microsoft.com/office/drawing/2014/main" id="{77AA020E-AFB4-E373-F66A-794F4143B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9" y="3315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2" name="Oval 15">
                <a:extLst>
                  <a:ext uri="{FF2B5EF4-FFF2-40B4-BE49-F238E27FC236}">
                    <a16:creationId xmlns:a16="http://schemas.microsoft.com/office/drawing/2014/main" id="{BBB57036-0F49-60D5-1556-81F691E2D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270" y="3647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3" name="Oval 16">
                <a:extLst>
                  <a:ext uri="{FF2B5EF4-FFF2-40B4-BE49-F238E27FC236}">
                    <a16:creationId xmlns:a16="http://schemas.microsoft.com/office/drawing/2014/main" id="{B7DAE1BF-B1B5-A553-9B60-AD9428560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606" y="3648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4" name="Oval 17">
                <a:extLst>
                  <a:ext uri="{FF2B5EF4-FFF2-40B4-BE49-F238E27FC236}">
                    <a16:creationId xmlns:a16="http://schemas.microsoft.com/office/drawing/2014/main" id="{664FE3A3-0FAE-5ED8-DE02-E12B288FB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6" y="2643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5" name="Oval 18">
                <a:extLst>
                  <a:ext uri="{FF2B5EF4-FFF2-40B4-BE49-F238E27FC236}">
                    <a16:creationId xmlns:a16="http://schemas.microsoft.com/office/drawing/2014/main" id="{DD3067C4-DB28-DD36-A60D-4B9DF5508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4" y="2978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6506" name="Oval 19">
                <a:extLst>
                  <a:ext uri="{FF2B5EF4-FFF2-40B4-BE49-F238E27FC236}">
                    <a16:creationId xmlns:a16="http://schemas.microsoft.com/office/drawing/2014/main" id="{57063291-A1A3-6D69-197C-A04B89B82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6" y="2979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49">
              <a:extLst>
                <a:ext uri="{FF2B5EF4-FFF2-40B4-BE49-F238E27FC236}">
                  <a16:creationId xmlns:a16="http://schemas.microsoft.com/office/drawing/2014/main" id="{162139A1-F032-480D-5309-C887B96848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48350" y="2180273"/>
              <a:ext cx="2952750" cy="3651250"/>
              <a:chOff x="3684" y="1684"/>
              <a:chExt cx="1860" cy="2300"/>
            </a:xfrm>
          </p:grpSpPr>
          <p:sp>
            <p:nvSpPr>
              <p:cNvPr id="53" name="Text Box 50">
                <a:extLst>
                  <a:ext uri="{FF2B5EF4-FFF2-40B4-BE49-F238E27FC236}">
                    <a16:creationId xmlns:a16="http://schemas.microsoft.com/office/drawing/2014/main" id="{299FFE95-E92C-5899-7C10-FE6776073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6" y="3772"/>
                <a:ext cx="166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n+1   n+1    n+1     n+1   n+1</a:t>
                </a:r>
                <a:endPara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4" name="Text Box 51">
                <a:extLst>
                  <a:ext uri="{FF2B5EF4-FFF2-40B4-BE49-F238E27FC236}">
                    <a16:creationId xmlns:a16="http://schemas.microsoft.com/office/drawing/2014/main" id="{F6C42E3E-3867-4DC6-0383-B5E2EE23E7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363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5" name="Text Box 52">
                <a:extLst>
                  <a:ext uri="{FF2B5EF4-FFF2-40B4-BE49-F238E27FC236}">
                    <a16:creationId xmlns:a16="http://schemas.microsoft.com/office/drawing/2014/main" id="{F8E14CD6-2E41-008D-65AA-71A216C435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020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6" name="Text Box 53">
                <a:extLst>
                  <a:ext uri="{FF2B5EF4-FFF2-40B4-BE49-F238E27FC236}">
                    <a16:creationId xmlns:a16="http://schemas.microsoft.com/office/drawing/2014/main" id="{C36EBA75-016B-14E4-CE94-53A33E2596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2654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7" name="Text Box 54">
                <a:extLst>
                  <a:ext uri="{FF2B5EF4-FFF2-40B4-BE49-F238E27FC236}">
                    <a16:creationId xmlns:a16="http://schemas.microsoft.com/office/drawing/2014/main" id="{5343FDD4-4210-B5B4-FBD3-EFC692C673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2361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8" name="Text Box 55">
                <a:extLst>
                  <a:ext uri="{FF2B5EF4-FFF2-40B4-BE49-F238E27FC236}">
                    <a16:creationId xmlns:a16="http://schemas.microsoft.com/office/drawing/2014/main" id="{989248E4-B7D6-2DC6-E293-DEDDDF3CCF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2020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Text Box 56">
                <a:extLst>
                  <a:ext uri="{FF2B5EF4-FFF2-40B4-BE49-F238E27FC236}">
                    <a16:creationId xmlns:a16="http://schemas.microsoft.com/office/drawing/2014/main" id="{5948DB6D-3199-1C84-05EA-64996E880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1684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6508" name="TextBox 146507">
            <a:extLst>
              <a:ext uri="{FF2B5EF4-FFF2-40B4-BE49-F238E27FC236}">
                <a16:creationId xmlns:a16="http://schemas.microsoft.com/office/drawing/2014/main" id="{334BE652-A0DB-EEDF-B456-0DC30A7F1F73}"/>
              </a:ext>
            </a:extLst>
          </p:cNvPr>
          <p:cNvSpPr txBox="1"/>
          <p:nvPr/>
        </p:nvSpPr>
        <p:spPr>
          <a:xfrm>
            <a:off x="4772215" y="2610121"/>
            <a:ext cx="4295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-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S =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(# of terms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last term)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46512" name="Group 146511">
            <a:extLst>
              <a:ext uri="{FF2B5EF4-FFF2-40B4-BE49-F238E27FC236}">
                <a16:creationId xmlns:a16="http://schemas.microsoft.com/office/drawing/2014/main" id="{466D0652-CF58-EB07-2374-76D76C898E63}"/>
              </a:ext>
            </a:extLst>
          </p:cNvPr>
          <p:cNvGrpSpPr/>
          <p:nvPr/>
        </p:nvGrpSpPr>
        <p:grpSpPr>
          <a:xfrm>
            <a:off x="1492734" y="6173788"/>
            <a:ext cx="2628900" cy="710902"/>
            <a:chOff x="1492734" y="6173788"/>
            <a:chExt cx="2628900" cy="710902"/>
          </a:xfrm>
        </p:grpSpPr>
        <p:sp>
          <p:nvSpPr>
            <p:cNvPr id="146509" name="AutoShape 75">
              <a:extLst>
                <a:ext uri="{FF2B5EF4-FFF2-40B4-BE49-F238E27FC236}">
                  <a16:creationId xmlns:a16="http://schemas.microsoft.com/office/drawing/2014/main" id="{8500709E-2250-A71E-9228-88AE077DEBD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632142" y="5034380"/>
              <a:ext cx="350084" cy="2628899"/>
            </a:xfrm>
            <a:prstGeom prst="leftBrace">
              <a:avLst>
                <a:gd name="adj1" fmla="val 0"/>
                <a:gd name="adj2" fmla="val 51296"/>
              </a:avLst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6510" name="TextBox 146509">
              <a:extLst>
                <a:ext uri="{FF2B5EF4-FFF2-40B4-BE49-F238E27FC236}">
                  <a16:creationId xmlns:a16="http://schemas.microsoft.com/office/drawing/2014/main" id="{EEFD5B0B-F0A2-0D6F-E47F-4D71BC7EFCA4}"/>
                </a:ext>
              </a:extLst>
            </p:cNvPr>
            <p:cNvSpPr txBox="1"/>
            <p:nvPr/>
          </p:nvSpPr>
          <p:spPr>
            <a:xfrm>
              <a:off x="1968637" y="6423025"/>
              <a:ext cx="215299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-1143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# of terms = n</a:t>
              </a:r>
              <a:endPara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46513" name="Group 146512">
            <a:extLst>
              <a:ext uri="{FF2B5EF4-FFF2-40B4-BE49-F238E27FC236}">
                <a16:creationId xmlns:a16="http://schemas.microsoft.com/office/drawing/2014/main" id="{82A530CF-D751-7621-470E-1299DB000124}"/>
              </a:ext>
            </a:extLst>
          </p:cNvPr>
          <p:cNvGrpSpPr/>
          <p:nvPr/>
        </p:nvGrpSpPr>
        <p:grpSpPr>
          <a:xfrm>
            <a:off x="4419600" y="3312875"/>
            <a:ext cx="2232363" cy="2554525"/>
            <a:chOff x="4419600" y="3312875"/>
            <a:chExt cx="2232363" cy="2554525"/>
          </a:xfrm>
        </p:grpSpPr>
        <p:sp>
          <p:nvSpPr>
            <p:cNvPr id="146507" name="AutoShape 75">
              <a:extLst>
                <a:ext uri="{FF2B5EF4-FFF2-40B4-BE49-F238E27FC236}">
                  <a16:creationId xmlns:a16="http://schemas.microsoft.com/office/drawing/2014/main" id="{58B1B554-9BE9-3E95-96F7-228C5A70C5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19600" y="3312875"/>
              <a:ext cx="178102" cy="2554525"/>
            </a:xfrm>
            <a:prstGeom prst="leftBrace">
              <a:avLst>
                <a:gd name="adj1" fmla="val 27859"/>
                <a:gd name="adj2" fmla="val 50284"/>
              </a:avLst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6511" name="TextBox 146510">
              <a:extLst>
                <a:ext uri="{FF2B5EF4-FFF2-40B4-BE49-F238E27FC236}">
                  <a16:creationId xmlns:a16="http://schemas.microsoft.com/office/drawing/2014/main" id="{A3456018-0758-31DD-14B8-AB002AADD4BF}"/>
                </a:ext>
              </a:extLst>
            </p:cNvPr>
            <p:cNvSpPr txBox="1"/>
            <p:nvPr/>
          </p:nvSpPr>
          <p:spPr>
            <a:xfrm>
              <a:off x="4729426" y="4323407"/>
              <a:ext cx="19225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-1143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last term = n</a:t>
              </a:r>
              <a:endPara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4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/>
      <p:bldP spid="14650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2E72E35-168B-33B3-EC5B-51A97A172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101346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“Arithmetic Like”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Sequence: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1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 2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 3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 4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 5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 …, n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Closed Formula: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f(</a:t>
            </a:r>
            <a:r>
              <a:rPr kumimoji="0" lang="en-CA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= a</a:t>
            </a:r>
            <a:r>
              <a:rPr kumimoji="0" lang="en-CA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eaLnBrk="1" hangingPunct="1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Middle Element: </a:t>
            </a:r>
            <a:r>
              <a:rPr lang="en-CA" altLang="en-US" sz="2400" dirty="0">
                <a:solidFill>
                  <a:srgbClr val="FFC000"/>
                </a:solidFill>
              </a:rPr>
              <a:t>f(</a:t>
            </a:r>
            <a:r>
              <a:rPr lang="en-CA" altLang="en-US" sz="2400" baseline="30000" dirty="0">
                <a:solidFill>
                  <a:srgbClr val="FFC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/</a:t>
            </a:r>
            <a:r>
              <a:rPr lang="en-US" altLang="en-US" sz="2400" baseline="-25000" dirty="0">
                <a:solidFill>
                  <a:srgbClr val="FFC000"/>
                </a:solidFill>
              </a:rPr>
              <a:t>2</a:t>
            </a:r>
            <a:r>
              <a:rPr lang="en-CA" altLang="en-US" sz="2400" dirty="0">
                <a:solidFill>
                  <a:srgbClr val="FFC000"/>
                </a:solidFill>
              </a:rPr>
              <a:t>)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CA" altLang="en-US" sz="2400" baseline="-25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sym typeface="Symbol" panose="05050102010706020507" pitchFamily="18" charset="2"/>
              </a:rPr>
              <a:t>½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(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0" eaLnBrk="1" hangingPunct="1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Sum: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∑</a:t>
            </a:r>
            <a:r>
              <a:rPr kumimoji="0" lang="en-CA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0" lang="en-CA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=0..n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f(</a:t>
            </a:r>
            <a:r>
              <a:rPr kumimoji="0" lang="en-CA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 1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+2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+3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+4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+5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+…+</a:t>
            </a:r>
            <a:r>
              <a:rPr lang="en-US" sz="2400" dirty="0">
                <a:solidFill>
                  <a:srgbClr val="FFC000"/>
                </a:solidFill>
              </a:rPr>
              <a:t>(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CA" altLang="en-US" sz="2400" baseline="-25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+…+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</a:p>
          <a:p>
            <a:pPr marL="0" lvl="0" indent="0" eaLnBrk="1" hangingPunct="1">
              <a:buNone/>
              <a:defRPr/>
            </a:pP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Half terms are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baseline="300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              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               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=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(# of terms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Arial" pitchFamily="34" charset="0"/>
              </a:rPr>
              <a:t>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ast term)</a:t>
            </a:r>
          </a:p>
          <a:p>
            <a:pPr marL="0" lvl="0" indent="0" eaLnBrk="1" hangingPunct="1"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                           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=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(n</a:t>
            </a: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) =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Sum: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∑</a:t>
            </a:r>
            <a:r>
              <a:rPr lang="en-CA" altLang="en-US" sz="2400" baseline="-250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CA" altLang="en-US" sz="2400" baseline="-25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=0..n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i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dirty="0">
              <a:solidFill>
                <a:srgbClr val="FFC000"/>
              </a:solidFill>
              <a:sym typeface="Symbol" pitchFamily="18" charset="2"/>
            </a:endParaRPr>
          </a:p>
          <a:p>
            <a:pPr marL="0" lvl="0" indent="0" eaLnBrk="1" hangingPunct="1"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                          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 =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(# of terms </a:t>
            </a: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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Arial" pitchFamily="34" charset="0"/>
              </a:rPr>
              <a:t>l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ast term)</a:t>
            </a:r>
          </a:p>
          <a:p>
            <a:pPr marL="0" lvl="0" indent="0" eaLnBrk="1" hangingPunct="1"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                           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=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(n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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 (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)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 log(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)</a:t>
            </a:r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) </a:t>
            </a:r>
          </a:p>
          <a:p>
            <a:pPr marL="0" lvl="0" indent="0" eaLnBrk="1" hangingPunct="1"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                           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=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(n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16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log(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FFC000"/>
                </a:solidFill>
                <a:latin typeface="Times New Roman" pitchFamily="18" charset="0"/>
                <a:cs typeface="Arial" pitchFamily="34" charset="0"/>
              </a:rPr>
              <a:t>))</a:t>
            </a:r>
            <a:endParaRPr lang="en-US" altLang="en-US" sz="2400" dirty="0">
              <a:solidFill>
                <a:srgbClr val="FFC000"/>
              </a:solidFill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3459C91-4862-0CBD-FFA0-C9DC95EAF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i="0">
                <a:solidFill>
                  <a:schemeClr val="tx2"/>
                </a:solidFill>
              </a:rPr>
              <a:t>Adding Made Easy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28E7CF-A247-51F3-7E80-B76175175F89}"/>
              </a:ext>
            </a:extLst>
          </p:cNvPr>
          <p:cNvSpPr txBox="1"/>
          <p:nvPr/>
        </p:nvSpPr>
        <p:spPr>
          <a:xfrm>
            <a:off x="2001520" y="5118110"/>
            <a:ext cx="3911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altLang="en-US" sz="11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CA" sz="11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A4D474-92D7-C9F7-5D81-B22C14C5A05F}"/>
              </a:ext>
            </a:extLst>
          </p:cNvPr>
          <p:cNvGrpSpPr/>
          <p:nvPr/>
        </p:nvGrpSpPr>
        <p:grpSpPr>
          <a:xfrm>
            <a:off x="1268679" y="674033"/>
            <a:ext cx="6949415" cy="830997"/>
            <a:chOff x="1268679" y="674033"/>
            <a:chExt cx="6949415" cy="830997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02FBB8EA-FCAD-9D0D-B7A9-5B74323BA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826" y="674033"/>
              <a:ext cx="434926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457200" marR="0" lvl="0" indent="-4572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anose="05050102010706020507" pitchFamily="18" charset="2"/>
                <a:buChar char="Þ"/>
                <a:tabLst/>
                <a:defRPr/>
              </a:pP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∑</a:t>
              </a:r>
              <a:r>
                <a:rPr kumimoji="0" lang="en-CA" altLang="en-US" sz="24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i</a:t>
              </a:r>
              <a:r>
                <a:rPr kumimoji="0" lang="en-CA" alt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=1..n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f(</a:t>
              </a:r>
              <a:r>
                <a:rPr kumimoji="0" lang="en-CA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i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) = θ(</a:t>
              </a:r>
              <a:r>
                <a:rPr kumimoji="0" lang="en-CA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n·f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(n))</a:t>
              </a:r>
            </a:p>
            <a:p>
              <a:pPr lvl="0" eaLnBrk="1" hangingPunct="1">
                <a:spcBef>
                  <a:spcPct val="0"/>
                </a:spcBef>
                <a:buNone/>
              </a:pP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          =  </a:t>
              </a:r>
              <a:r>
                <a:rPr lang="en-US" altLang="en-US" sz="2400" dirty="0">
                  <a:solidFill>
                    <a:srgbClr val="FFC000"/>
                  </a:solidFill>
                  <a:latin typeface="Symbol" pitchFamily="18" charset="2"/>
                  <a:cs typeface="Arial" pitchFamily="34" charset="0"/>
                </a:rPr>
                <a:t>Q</a:t>
              </a: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(# of terms </a:t>
              </a:r>
              <a:r>
                <a:rPr lang="en-US" altLang="en-US" sz="2400" dirty="0">
                  <a:solidFill>
                    <a:srgbClr val="FFC000"/>
                  </a:solidFill>
                  <a:latin typeface="Times New Roman"/>
                  <a:sym typeface="Symbol" pitchFamily="18" charset="2"/>
                </a:rPr>
                <a:t></a:t>
              </a: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 </a:t>
              </a:r>
              <a:r>
                <a:rPr lang="en-US" altLang="en-US" sz="2400" dirty="0">
                  <a:solidFill>
                    <a:srgbClr val="FFC000"/>
                  </a:solidFill>
                  <a:latin typeface="Times New Roman"/>
                  <a:cs typeface="Arial" pitchFamily="34" charset="0"/>
                </a:rPr>
                <a:t>l</a:t>
              </a: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ast term)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1DCE0B61-B7AC-C6D9-C6AE-47B79D3B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679" y="722293"/>
              <a:ext cx="2795957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Theorem: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</a:t>
              </a:r>
              <a:r>
                <a:rPr kumimoji="0" lang="en-CA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) = n</a:t>
              </a:r>
              <a:r>
                <a:rPr kumimoji="0" lang="en-CA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θ(1) 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increasing         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8" name="Right Brace 7">
            <a:extLst>
              <a:ext uri="{FF2B5EF4-FFF2-40B4-BE49-F238E27FC236}">
                <a16:creationId xmlns:a16="http://schemas.microsoft.com/office/drawing/2014/main" id="{2B5187DC-8C06-6884-F228-A766E79B6829}"/>
              </a:ext>
            </a:extLst>
          </p:cNvPr>
          <p:cNvSpPr/>
          <p:nvPr/>
        </p:nvSpPr>
        <p:spPr bwMode="auto">
          <a:xfrm rot="5400000">
            <a:off x="6096000" y="2783840"/>
            <a:ext cx="228600" cy="1752600"/>
          </a:xfrm>
          <a:prstGeom prst="rightBrac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28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1068" y="1524000"/>
            <a:ext cx="4495800" cy="4495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  </a:t>
            </a:r>
            <a:r>
              <a:rPr lang="en-CA" altLang="en-US" sz="2800" baseline="30000" dirty="0">
                <a:solidFill>
                  <a:srgbClr val="FFC000"/>
                </a:solidFill>
              </a:rPr>
              <a:t>n</a:t>
            </a:r>
            <a:r>
              <a:rPr lang="en-US" altLang="en-US" sz="2800" dirty="0">
                <a:solidFill>
                  <a:srgbClr val="FFC000"/>
                </a:solidFill>
              </a:rPr>
              <a:t>/</a:t>
            </a:r>
            <a:r>
              <a:rPr lang="en-US" altLang="en-US" sz="2800" baseline="-25000" dirty="0">
                <a:solidFill>
                  <a:srgbClr val="FFC000"/>
                </a:solidFill>
              </a:rPr>
              <a:t>2</a:t>
            </a:r>
            <a:r>
              <a:rPr lang="en-CA" altLang="en-US" sz="2800" dirty="0">
                <a:solidFill>
                  <a:srgbClr val="FFC000"/>
                </a:solidFill>
              </a:rPr>
              <a:t> · f(</a:t>
            </a:r>
            <a:r>
              <a:rPr lang="en-CA" altLang="en-US" sz="2800" baseline="30000" dirty="0">
                <a:solidFill>
                  <a:srgbClr val="FFC000"/>
                </a:solidFill>
              </a:rPr>
              <a:t>n</a:t>
            </a:r>
            <a:r>
              <a:rPr lang="en-US" altLang="en-US" sz="2800" dirty="0">
                <a:solidFill>
                  <a:srgbClr val="FFC000"/>
                </a:solidFill>
              </a:rPr>
              <a:t>/</a:t>
            </a:r>
            <a:r>
              <a:rPr lang="en-US" altLang="en-US" sz="2800" baseline="-25000" dirty="0">
                <a:solidFill>
                  <a:srgbClr val="FFC000"/>
                </a:solidFill>
              </a:rPr>
              <a:t>2</a:t>
            </a:r>
            <a:r>
              <a:rPr lang="en-CA" altLang="en-US" sz="2800" dirty="0">
                <a:solidFill>
                  <a:srgbClr val="FFC000"/>
                </a:solidFill>
              </a:rPr>
              <a:t>)</a:t>
            </a:r>
            <a:endParaRPr lang="en-US" altLang="en-US" sz="2800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hlink"/>
                </a:solidFill>
              </a:rPr>
              <a:t>= </a:t>
            </a:r>
            <a:r>
              <a:rPr lang="en-US" altLang="en-US" sz="2800" dirty="0"/>
              <a:t>area of </a:t>
            </a:r>
            <a:r>
              <a:rPr lang="en-US" altLang="en-US" sz="2800" dirty="0">
                <a:solidFill>
                  <a:schemeClr val="accent2"/>
                </a:solidFill>
              </a:rPr>
              <a:t>small square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Symbol" pitchFamily="18" charset="2"/>
                <a:sym typeface="WP MathA" pitchFamily="2" charset="2"/>
              </a:rPr>
              <a:t>£</a:t>
            </a:r>
            <a:r>
              <a:rPr lang="en-CA" altLang="en-US" sz="2800" dirty="0">
                <a:solidFill>
                  <a:schemeClr val="accent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800" dirty="0">
                <a:solidFill>
                  <a:srgbClr val="FFC000"/>
                </a:solidFill>
              </a:rPr>
              <a:t>∑</a:t>
            </a:r>
            <a:r>
              <a:rPr lang="en-CA" altLang="en-US" sz="2800" baseline="-25000" dirty="0" err="1">
                <a:solidFill>
                  <a:srgbClr val="FFC000"/>
                </a:solidFill>
              </a:rPr>
              <a:t>i</a:t>
            </a:r>
            <a:r>
              <a:rPr lang="en-CA" altLang="en-US" sz="2800" baseline="-25000" dirty="0">
                <a:solidFill>
                  <a:srgbClr val="FFC000"/>
                </a:solidFill>
              </a:rPr>
              <a:t>=1..n</a:t>
            </a:r>
            <a:r>
              <a:rPr lang="en-CA" altLang="en-US" sz="2800" dirty="0">
                <a:solidFill>
                  <a:srgbClr val="FFC000"/>
                </a:solidFill>
              </a:rPr>
              <a:t> f(</a:t>
            </a:r>
            <a:r>
              <a:rPr lang="en-CA" altLang="en-US" sz="2800" dirty="0" err="1">
                <a:solidFill>
                  <a:srgbClr val="FFC000"/>
                </a:solidFill>
              </a:rPr>
              <a:t>i</a:t>
            </a:r>
            <a:r>
              <a:rPr lang="en-CA" altLang="en-US" sz="2800" dirty="0">
                <a:solidFill>
                  <a:srgbClr val="FFC000"/>
                </a:solidFill>
              </a:rPr>
              <a:t>) </a:t>
            </a:r>
            <a:endParaRPr lang="en-US" altLang="en-US" sz="2800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800" dirty="0">
                <a:solidFill>
                  <a:schemeClr val="hlink"/>
                </a:solidFill>
                <a:cs typeface="Times New Roman" pitchFamily="18" charset="0"/>
              </a:rPr>
              <a:t>≈</a:t>
            </a:r>
            <a:r>
              <a:rPr lang="en-CA" altLang="en-US" sz="2800" dirty="0">
                <a:solidFill>
                  <a:schemeClr val="accent1"/>
                </a:solidFill>
              </a:rPr>
              <a:t> </a:t>
            </a:r>
            <a:r>
              <a:rPr lang="en-US" altLang="en-US" sz="2800" dirty="0"/>
              <a:t>area </a:t>
            </a:r>
            <a:r>
              <a:rPr lang="en-US" altLang="en-US" sz="2800" dirty="0">
                <a:solidFill>
                  <a:srgbClr val="33CC33"/>
                </a:solidFill>
              </a:rPr>
              <a:t>under curve</a:t>
            </a:r>
          </a:p>
          <a:p>
            <a:pPr algn="ctr" eaLnBrk="1" hangingPunct="1">
              <a:spcBef>
                <a:spcPct val="0"/>
              </a:spcBef>
              <a:buFont typeface="WP MathA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Symbol" pitchFamily="18" charset="2"/>
                <a:sym typeface="WP MathA" pitchFamily="2" charset="2"/>
              </a:rPr>
              <a:t>£</a:t>
            </a:r>
            <a:r>
              <a:rPr lang="en-US" altLang="en-US" sz="2800" dirty="0">
                <a:solidFill>
                  <a:schemeClr val="accent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 typeface="WP MathA" pitchFamily="2" charset="2"/>
              <a:buNone/>
            </a:pPr>
            <a:r>
              <a:rPr lang="en-US" altLang="en-US" sz="2800" dirty="0"/>
              <a:t>area of </a:t>
            </a:r>
            <a:r>
              <a:rPr lang="en-US" altLang="en-US" sz="2800" dirty="0">
                <a:solidFill>
                  <a:schemeClr val="tx2"/>
                </a:solidFill>
              </a:rPr>
              <a:t>big square</a:t>
            </a:r>
          </a:p>
          <a:p>
            <a:pPr algn="ctr" eaLnBrk="1" hangingPunct="1">
              <a:spcBef>
                <a:spcPct val="0"/>
              </a:spcBef>
              <a:buFont typeface="WP MathA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</a:rPr>
              <a:t>=</a:t>
            </a:r>
            <a:r>
              <a:rPr lang="en-US" altLang="en-US" sz="2800" dirty="0">
                <a:solidFill>
                  <a:schemeClr val="accent1"/>
                </a:solidFill>
              </a:rPr>
              <a:t> </a:t>
            </a:r>
            <a:r>
              <a:rPr lang="en-CA" altLang="en-US" sz="2800" dirty="0">
                <a:solidFill>
                  <a:srgbClr val="FFC000"/>
                </a:solidFill>
              </a:rPr>
              <a:t>n · f(n)</a:t>
            </a:r>
            <a:br>
              <a:rPr lang="en-US" altLang="en-US" sz="2800" dirty="0">
                <a:solidFill>
                  <a:schemeClr val="accent1"/>
                </a:solidFill>
              </a:rPr>
            </a:br>
            <a:endParaRPr lang="en-US" altLang="en-US" sz="2800" dirty="0">
              <a:solidFill>
                <a:schemeClr val="accent1"/>
              </a:solidFill>
            </a:endParaRPr>
          </a:p>
        </p:txBody>
      </p:sp>
      <p:sp>
        <p:nvSpPr>
          <p:cNvPr id="312323" name="Text Box 4"/>
          <p:cNvSpPr txBox="1">
            <a:spLocks noChangeArrowheads="1"/>
          </p:cNvSpPr>
          <p:nvPr/>
        </p:nvSpPr>
        <p:spPr bwMode="auto">
          <a:xfrm>
            <a:off x="4419600" y="2444749"/>
            <a:ext cx="2416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12324" name="Picture 5" descr="su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85603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25" name="Rectangle 6"/>
          <p:cNvSpPr>
            <a:spLocks noChangeArrowheads="1"/>
          </p:cNvSpPr>
          <p:nvPr/>
        </p:nvSpPr>
        <p:spPr bwMode="auto">
          <a:xfrm>
            <a:off x="1676400" y="5486400"/>
            <a:ext cx="12954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12326" name="Rectangle 7"/>
          <p:cNvSpPr>
            <a:spLocks noChangeArrowheads="1"/>
          </p:cNvSpPr>
          <p:nvPr/>
        </p:nvSpPr>
        <p:spPr bwMode="auto">
          <a:xfrm>
            <a:off x="304800" y="2057400"/>
            <a:ext cx="2743200" cy="419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12327" name="Freeform 8"/>
          <p:cNvSpPr>
            <a:spLocks/>
          </p:cNvSpPr>
          <p:nvPr/>
        </p:nvSpPr>
        <p:spPr bwMode="auto">
          <a:xfrm>
            <a:off x="304800" y="2057400"/>
            <a:ext cx="2743200" cy="4368800"/>
          </a:xfrm>
          <a:custGeom>
            <a:avLst/>
            <a:gdLst>
              <a:gd name="T0" fmla="*/ 0 w 1728"/>
              <a:gd name="T1" fmla="*/ 2147483647 h 2752"/>
              <a:gd name="T2" fmla="*/ 1113909063 w 1728"/>
              <a:gd name="T3" fmla="*/ 2147483647 h 2752"/>
              <a:gd name="T4" fmla="*/ 2147483647 w 1728"/>
              <a:gd name="T5" fmla="*/ 2147483647 h 2752"/>
              <a:gd name="T6" fmla="*/ 2147483647 w 1728"/>
              <a:gd name="T7" fmla="*/ 0 h 2752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752"/>
              <a:gd name="T14" fmla="*/ 1728 w 1728"/>
              <a:gd name="T15" fmla="*/ 2752 h 2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752">
                <a:moveTo>
                  <a:pt x="0" y="2640"/>
                </a:moveTo>
                <a:cubicBezTo>
                  <a:pt x="74" y="2640"/>
                  <a:pt x="274" y="2752"/>
                  <a:pt x="442" y="2640"/>
                </a:cubicBezTo>
                <a:cubicBezTo>
                  <a:pt x="610" y="2528"/>
                  <a:pt x="794" y="2408"/>
                  <a:pt x="1008" y="1968"/>
                </a:cubicBezTo>
                <a:cubicBezTo>
                  <a:pt x="1222" y="1528"/>
                  <a:pt x="1492" y="760"/>
                  <a:pt x="1728" y="0"/>
                </a:cubicBezTo>
              </a:path>
            </a:pathLst>
          </a:custGeom>
          <a:noFill/>
          <a:ln w="38100" cap="flat" cmpd="sng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6944FE-C3CC-4361-1FC0-8219F148EADC}"/>
              </a:ext>
            </a:extLst>
          </p:cNvPr>
          <p:cNvSpPr txBox="1"/>
          <p:nvPr/>
        </p:nvSpPr>
        <p:spPr>
          <a:xfrm>
            <a:off x="4343400" y="5181600"/>
            <a:ext cx="4704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Middle Element: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CA" altLang="en-US" sz="2400" dirty="0">
                <a:solidFill>
                  <a:srgbClr val="FFC000"/>
                </a:solidFill>
              </a:rPr>
              <a:t>f(</a:t>
            </a:r>
            <a:r>
              <a:rPr lang="en-CA" altLang="en-US" sz="2400" baseline="30000" dirty="0">
                <a:solidFill>
                  <a:srgbClr val="FFC000"/>
                </a:solidFill>
              </a:rPr>
              <a:t>n</a:t>
            </a:r>
            <a:r>
              <a:rPr lang="en-US" altLang="en-US" sz="2400" dirty="0">
                <a:solidFill>
                  <a:srgbClr val="FFC000"/>
                </a:solidFill>
              </a:rPr>
              <a:t>/</a:t>
            </a:r>
            <a:r>
              <a:rPr lang="en-US" altLang="en-US" sz="2400" baseline="-25000" dirty="0">
                <a:solidFill>
                  <a:srgbClr val="FFC000"/>
                </a:solidFill>
              </a:rPr>
              <a:t>2</a:t>
            </a:r>
            <a:r>
              <a:rPr lang="en-CA" altLang="en-US" sz="2400" dirty="0">
                <a:solidFill>
                  <a:srgbClr val="FFC000"/>
                </a:solidFill>
              </a:rPr>
              <a:t>) = </a:t>
            </a:r>
            <a:r>
              <a:rPr lang="en-US" sz="2400" dirty="0">
                <a:solidFill>
                  <a:srgbClr val="FFC000"/>
                </a:solidFill>
                <a:latin typeface="Times New Roman"/>
              </a:rPr>
              <a:t>(</a:t>
            </a:r>
            <a:r>
              <a:rPr lang="en-CA" altLang="en-US" sz="2400" baseline="30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CA" altLang="en-US" sz="2400" baseline="-25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baseline="300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sym typeface="Symbol" panose="05050102010706020507" pitchFamily="18" charset="2"/>
              </a:rPr>
              <a:t>½</a:t>
            </a:r>
            <a:r>
              <a:rPr lang="en-CA" altLang="en-US" sz="2400" baseline="300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sym typeface="Symbol" pitchFamily="18" charset="2"/>
              </a:rPr>
              <a:t>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baseline="300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cs typeface="Arial" pitchFamily="34" charset="0"/>
              </a:rPr>
              <a:t>Q</a:t>
            </a:r>
            <a:r>
              <a:rPr lang="en-US" altLang="en-US" sz="2400" dirty="0">
                <a:solidFill>
                  <a:srgbClr val="FFC000"/>
                </a:solidFill>
                <a:cs typeface="Arial" pitchFamily="34" charset="0"/>
              </a:rPr>
              <a:t>(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CA" altLang="en-US" sz="2400" baseline="300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FB8A872-00F2-27BD-2CEE-59735FC0C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i="0">
                <a:solidFill>
                  <a:schemeClr val="tx2"/>
                </a:solidFill>
              </a:rPr>
              <a:t>Adding Made Easy</a:t>
            </a: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951F3746-4DF8-4D09-B020-50E4F4CCECB7}"/>
              </a:ext>
            </a:extLst>
          </p:cNvPr>
          <p:cNvSpPr/>
          <p:nvPr/>
        </p:nvSpPr>
        <p:spPr bwMode="auto">
          <a:xfrm flipH="1">
            <a:off x="4926012" y="1752599"/>
            <a:ext cx="560388" cy="3024565"/>
          </a:xfrm>
          <a:prstGeom prst="curvedLeftArrow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D39A76-F396-D573-6A92-92C44584863A}"/>
              </a:ext>
            </a:extLst>
          </p:cNvPr>
          <p:cNvSpPr txBox="1"/>
          <p:nvPr/>
        </p:nvSpPr>
        <p:spPr>
          <a:xfrm>
            <a:off x="4084638" y="1447800"/>
            <a:ext cx="5381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Proof: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2DE4DB-7064-278C-0047-61A5F5369DBE}"/>
              </a:ext>
            </a:extLst>
          </p:cNvPr>
          <p:cNvGrpSpPr/>
          <p:nvPr/>
        </p:nvGrpSpPr>
        <p:grpSpPr>
          <a:xfrm>
            <a:off x="1268679" y="674033"/>
            <a:ext cx="6949415" cy="830997"/>
            <a:chOff x="1268679" y="674033"/>
            <a:chExt cx="6949415" cy="830997"/>
          </a:xfrm>
        </p:grpSpPr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771C118-A3B6-97FF-7805-1B0DC11EA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826" y="674033"/>
              <a:ext cx="434926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457200" marR="0" lvl="0" indent="-4572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anose="05050102010706020507" pitchFamily="18" charset="2"/>
                <a:buChar char="Þ"/>
                <a:tabLst/>
                <a:defRPr/>
              </a:pP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∑</a:t>
              </a:r>
              <a:r>
                <a:rPr kumimoji="0" lang="en-CA" altLang="en-US" sz="2400" b="0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i</a:t>
              </a:r>
              <a:r>
                <a:rPr kumimoji="0" lang="en-CA" alt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=1..n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f(</a:t>
              </a:r>
              <a:r>
                <a:rPr kumimoji="0" lang="en-CA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i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) = θ(</a:t>
              </a:r>
              <a:r>
                <a:rPr kumimoji="0" lang="en-CA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n·f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(n))</a:t>
              </a:r>
            </a:p>
            <a:p>
              <a:pPr lvl="0" eaLnBrk="1" hangingPunct="1">
                <a:spcBef>
                  <a:spcPct val="0"/>
                </a:spcBef>
                <a:buNone/>
              </a:pP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          =  </a:t>
              </a:r>
              <a:r>
                <a:rPr lang="en-US" altLang="en-US" sz="2400" dirty="0">
                  <a:solidFill>
                    <a:srgbClr val="FFC000"/>
                  </a:solidFill>
                  <a:latin typeface="Symbol" pitchFamily="18" charset="2"/>
                  <a:cs typeface="Arial" pitchFamily="34" charset="0"/>
                </a:rPr>
                <a:t>Q</a:t>
              </a: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(# of terms </a:t>
              </a:r>
              <a:r>
                <a:rPr lang="en-US" altLang="en-US" sz="2400" dirty="0">
                  <a:solidFill>
                    <a:srgbClr val="FFC000"/>
                  </a:solidFill>
                  <a:latin typeface="Times New Roman"/>
                  <a:sym typeface="Symbol" pitchFamily="18" charset="2"/>
                </a:rPr>
                <a:t></a:t>
              </a: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 </a:t>
              </a:r>
              <a:r>
                <a:rPr lang="en-US" altLang="en-US" sz="2400" dirty="0">
                  <a:solidFill>
                    <a:srgbClr val="FFC000"/>
                  </a:solidFill>
                  <a:latin typeface="Times New Roman"/>
                  <a:cs typeface="Arial" pitchFamily="34" charset="0"/>
                </a:rPr>
                <a:t>l</a:t>
              </a:r>
              <a:r>
                <a:rPr lang="en-US" altLang="en-US" sz="2400" dirty="0">
                  <a:solidFill>
                    <a:srgbClr val="FFC000"/>
                  </a:solidFill>
                  <a:cs typeface="Arial" pitchFamily="34" charset="0"/>
                </a:rPr>
                <a:t>ast term)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CAC81509-54AE-2EB9-A5F2-A8D395BB4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679" y="722293"/>
              <a:ext cx="2795957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Theorem: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</a:t>
              </a:r>
              <a:r>
                <a:rPr kumimoji="0" lang="en-CA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) = n</a:t>
              </a:r>
              <a:r>
                <a:rPr kumimoji="0" lang="en-CA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θ(1) </a:t>
              </a:r>
              <a:r>
                <a: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increasing         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29848F6-3868-A51A-B885-C4DC77E004AF}"/>
              </a:ext>
            </a:extLst>
          </p:cNvPr>
          <p:cNvSpPr txBox="1"/>
          <p:nvPr/>
        </p:nvSpPr>
        <p:spPr>
          <a:xfrm>
            <a:off x="4600664" y="6019800"/>
            <a:ext cx="5381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Suppose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WP MathA" pitchFamily="2" charset="2"/>
              </a:rPr>
              <a:t>£</a:t>
            </a:r>
            <a:r>
              <a:rPr lang="en-US" altLang="en-US" sz="2400" dirty="0">
                <a:solidFill>
                  <a:srgbClr val="339966"/>
                </a:solidFill>
                <a:latin typeface="Symbol" pitchFamily="18" charset="2"/>
                <a:sym typeface="WP MathA" pitchFamily="2" charset="2"/>
              </a:rPr>
              <a:t>B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WP MathA" pitchFamily="2" charset="2"/>
              </a:rPr>
              <a:t>£</a:t>
            </a:r>
            <a:r>
              <a:rPr lang="en-CA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and  </a:t>
            </a:r>
            <a:r>
              <a:rPr lang="en-CA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=16</a:t>
            </a:r>
            <a:r>
              <a:rPr lang="en-US" sz="2400" dirty="0">
                <a:solidFill>
                  <a:schemeClr val="accent2"/>
                </a:solidFill>
              </a:rPr>
              <a:t>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lvl="0" algn="l"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  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then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kumimoji="0" lang="en-CA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16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WP MathA" pitchFamily="2" charset="2"/>
              </a:rPr>
              <a:t>£</a:t>
            </a:r>
            <a:r>
              <a:rPr lang="en-US" altLang="en-US" sz="2400" dirty="0">
                <a:solidFill>
                  <a:srgbClr val="339966"/>
                </a:solidFill>
                <a:latin typeface="Symbol" pitchFamily="18" charset="2"/>
                <a:sym typeface="WP MathA" pitchFamily="2" charset="2"/>
              </a:rPr>
              <a:t>B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WP MathA" pitchFamily="2" charset="2"/>
              </a:rPr>
              <a:t>£</a:t>
            </a:r>
            <a:r>
              <a:rPr lang="en-CA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2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2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 uiExpand="1" build="p"/>
      <p:bldP spid="312325" grpId="0" animBg="1"/>
      <p:bldP spid="312326" grpId="0" animBg="1"/>
      <p:bldP spid="312327" grpId="0" animBg="1"/>
      <p:bldP spid="4" grpId="0"/>
      <p:bldP spid="7" grpId="0" animBg="1"/>
      <p:bldP spid="3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5" descr="capture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1727200"/>
            <a:ext cx="9220200" cy="4292600"/>
          </a:xfrm>
          <a:noFill/>
        </p:spPr>
      </p:pic>
      <p:sp>
        <p:nvSpPr>
          <p:cNvPr id="147459" name="Rectangle 7"/>
          <p:cNvSpPr>
            <a:spLocks noChangeArrowheads="1"/>
          </p:cNvSpPr>
          <p:nvPr/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i="0">
                <a:solidFill>
                  <a:schemeClr val="tx2"/>
                </a:solidFill>
              </a:rPr>
              <a:t>Adding Made Easy</a:t>
            </a:r>
          </a:p>
        </p:txBody>
      </p:sp>
      <p:sp>
        <p:nvSpPr>
          <p:cNvPr id="668681" name="Rectangle 9"/>
          <p:cNvSpPr>
            <a:spLocks noChangeArrowheads="1"/>
          </p:cNvSpPr>
          <p:nvPr/>
        </p:nvSpPr>
        <p:spPr bwMode="auto">
          <a:xfrm>
            <a:off x="76200" y="3276600"/>
            <a:ext cx="8991600" cy="1295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8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DA2F60B-C7A9-CCF7-16A0-749DD56C5C2A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2286000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End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807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">
            <a:extLst>
              <a:ext uri="{FF2B5EF4-FFF2-40B4-BE49-F238E27FC236}">
                <a16:creationId xmlns:a16="http://schemas.microsoft.com/office/drawing/2014/main" id="{2919052A-1E53-8D40-1440-4570DC357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8181" y="4349038"/>
            <a:ext cx="1817561" cy="2118399"/>
          </a:xfrm>
          <a:prstGeom prst="rect">
            <a:avLst/>
          </a:prstGeom>
          <a:solidFill>
            <a:schemeClr val="bg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7949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Quadratic: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The function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f(n)=n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measures the area of a square.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054349-C437-6228-8774-82FF561C836E}"/>
              </a:ext>
            </a:extLst>
          </p:cNvPr>
          <p:cNvGrpSpPr>
            <a:grpSpLocks/>
          </p:cNvGrpSpPr>
          <p:nvPr/>
        </p:nvGrpSpPr>
        <p:grpSpPr bwMode="auto">
          <a:xfrm>
            <a:off x="2735263" y="533400"/>
            <a:ext cx="4495800" cy="2738438"/>
            <a:chOff x="2735263" y="533400"/>
            <a:chExt cx="4495800" cy="2738438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79951CF-7CE4-08C4-ED5A-D54B3D6E0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263" y="533400"/>
              <a:ext cx="4495800" cy="2738438"/>
            </a:xfrm>
            <a:custGeom>
              <a:avLst/>
              <a:gdLst>
                <a:gd name="T0" fmla="*/ 0 w 2832"/>
                <a:gd name="T1" fmla="*/ 2147483647 h 1725"/>
                <a:gd name="T2" fmla="*/ 1713706250 w 2832"/>
                <a:gd name="T3" fmla="*/ 2147483647 h 1725"/>
                <a:gd name="T4" fmla="*/ 2147483647 w 2832"/>
                <a:gd name="T5" fmla="*/ 2147483647 h 1725"/>
                <a:gd name="T6" fmla="*/ 2147483647 w 2832"/>
                <a:gd name="T7" fmla="*/ 2147483647 h 1725"/>
                <a:gd name="T8" fmla="*/ 2147483647 w 2832"/>
                <a:gd name="T9" fmla="*/ 2147483647 h 1725"/>
                <a:gd name="T10" fmla="*/ 2147483647 w 2832"/>
                <a:gd name="T11" fmla="*/ 2147483647 h 1725"/>
                <a:gd name="T12" fmla="*/ 2147483647 w 2832"/>
                <a:gd name="T13" fmla="*/ 1512094026 h 1725"/>
                <a:gd name="T14" fmla="*/ 2147483647 w 2832"/>
                <a:gd name="T15" fmla="*/ 0 h 17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32"/>
                <a:gd name="T25" fmla="*/ 0 h 1725"/>
                <a:gd name="T26" fmla="*/ 2832 w 2832"/>
                <a:gd name="T27" fmla="*/ 1725 h 17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32" h="1725">
                  <a:moveTo>
                    <a:pt x="0" y="1725"/>
                  </a:moveTo>
                  <a:lnTo>
                    <a:pt x="680" y="1576"/>
                  </a:lnTo>
                  <a:lnTo>
                    <a:pt x="1032" y="1496"/>
                  </a:lnTo>
                  <a:lnTo>
                    <a:pt x="1320" y="1392"/>
                  </a:lnTo>
                  <a:lnTo>
                    <a:pt x="1624" y="1232"/>
                  </a:lnTo>
                  <a:lnTo>
                    <a:pt x="1944" y="992"/>
                  </a:lnTo>
                  <a:lnTo>
                    <a:pt x="2320" y="600"/>
                  </a:lnTo>
                  <a:lnTo>
                    <a:pt x="2832" y="0"/>
                  </a:ln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FDB65AC4-6B92-40FF-4787-EE3395AF8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600" y="542925"/>
              <a:ext cx="8540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FF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75F205-9CC3-D791-4757-AB57E537FA06}"/>
              </a:ext>
            </a:extLst>
          </p:cNvPr>
          <p:cNvGrpSpPr/>
          <p:nvPr/>
        </p:nvGrpSpPr>
        <p:grpSpPr>
          <a:xfrm>
            <a:off x="838200" y="4267200"/>
            <a:ext cx="5079315" cy="1304925"/>
            <a:chOff x="838200" y="4267200"/>
            <a:chExt cx="5079315" cy="1304925"/>
          </a:xfrm>
        </p:grpSpPr>
        <p:grpSp>
          <p:nvGrpSpPr>
            <p:cNvPr id="11" name="Group 85">
              <a:extLst>
                <a:ext uri="{FF2B5EF4-FFF2-40B4-BE49-F238E27FC236}">
                  <a16:creationId xmlns:a16="http://schemas.microsoft.com/office/drawing/2014/main" id="{AA1887E1-C717-4C31-D281-379829A4B0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4724400"/>
              <a:ext cx="2159000" cy="847725"/>
              <a:chOff x="432" y="957"/>
              <a:chExt cx="1360" cy="534"/>
            </a:xfrm>
          </p:grpSpPr>
          <p:sp>
            <p:nvSpPr>
              <p:cNvPr id="33" name="Text Box 78">
                <a:extLst>
                  <a:ext uri="{FF2B5EF4-FFF2-40B4-BE49-F238E27FC236}">
                    <a16:creationId xmlns:a16="http://schemas.microsoft.com/office/drawing/2014/main" id="{FD639785-3D0C-AFD6-9BF0-4B5309F7E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053"/>
                <a:ext cx="48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= </a:t>
                </a:r>
              </a:p>
            </p:txBody>
          </p:sp>
          <p:sp>
            <p:nvSpPr>
              <p:cNvPr id="34" name="Text Box 79">
                <a:extLst>
                  <a:ext uri="{FF2B5EF4-FFF2-40B4-BE49-F238E27FC236}">
                    <a16:creationId xmlns:a16="http://schemas.microsoft.com/office/drawing/2014/main" id="{9C91C110-E765-2ABF-DACE-9D7F1EA68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" y="957"/>
                <a:ext cx="69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 (n+1)</a:t>
                </a:r>
              </a:p>
            </p:txBody>
          </p:sp>
          <p:sp>
            <p:nvSpPr>
              <p:cNvPr id="35" name="Text Box 80">
                <a:extLst>
                  <a:ext uri="{FF2B5EF4-FFF2-40B4-BE49-F238E27FC236}">
                    <a16:creationId xmlns:a16="http://schemas.microsoft.com/office/drawing/2014/main" id="{551EA21A-F677-942D-4978-FEE5CE329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7" y="1200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6" name="Line 82">
                <a:extLst>
                  <a:ext uri="{FF2B5EF4-FFF2-40B4-BE49-F238E27FC236}">
                    <a16:creationId xmlns:a16="http://schemas.microsoft.com/office/drawing/2014/main" id="{6BE859AB-4A0D-815A-243B-A374897ED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2" y="1218"/>
                <a:ext cx="7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" name="Rectangle 84">
                <a:extLst>
                  <a:ext uri="{FF2B5EF4-FFF2-40B4-BE49-F238E27FC236}">
                    <a16:creationId xmlns:a16="http://schemas.microsoft.com/office/drawing/2014/main" id="{AF29A0A9-C0CF-FE60-8C10-8DE49E773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" y="960"/>
                <a:ext cx="1297" cy="513"/>
              </a:xfrm>
              <a:prstGeom prst="rect">
                <a:avLst/>
              </a:prstGeom>
              <a:noFill/>
              <a:ln w="50800">
                <a:solidFill>
                  <a:srgbClr val="33CC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626C3E2F-E481-12C5-4313-ECE8B019D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135" y="4267200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FB217943-AA49-A656-F443-7F687F3A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952" y="4267200"/>
              <a:ext cx="1747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77E820E9-EB6A-E3D9-2D7C-E362E8276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022" y="4267200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7" name="Rectangle 7">
              <a:extLst>
                <a:ext uri="{FF2B5EF4-FFF2-40B4-BE49-F238E27FC236}">
                  <a16:creationId xmlns:a16="http://schemas.microsoft.com/office/drawing/2014/main" id="{750C2536-81E9-8627-0CFF-537DADC1A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840" y="4267200"/>
              <a:ext cx="1747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2042E60B-4D19-E894-8E20-189F07F4D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910" y="4267200"/>
              <a:ext cx="1538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61AEDB16-DFB1-0762-9C14-D6819B3D1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727" y="4267200"/>
              <a:ext cx="1747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E074FBEE-7D6D-61A2-DC29-5BCC7BCF7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819" y="4267200"/>
              <a:ext cx="3847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. . .</a:t>
              </a:r>
            </a:p>
          </p:txBody>
        </p:sp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91F7270F-393E-19FA-4567-1FB385226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1018" y="4267200"/>
              <a:ext cx="251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+ </a:t>
              </a: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6EB6DC02-1A04-0CCB-64F2-5F24B0949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841" y="4267200"/>
              <a:ext cx="4280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n-1</a:t>
              </a:r>
            </a:p>
          </p:txBody>
        </p:sp>
        <p:sp>
          <p:nvSpPr>
            <p:cNvPr id="23" name="Rectangle 13">
              <a:extLst>
                <a:ext uri="{FF2B5EF4-FFF2-40B4-BE49-F238E27FC236}">
                  <a16:creationId xmlns:a16="http://schemas.microsoft.com/office/drawing/2014/main" id="{2125E592-9AA1-E31A-017C-4DB4B2C13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977" y="4267200"/>
              <a:ext cx="1747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61FF0C1B-BF6A-A2B0-5C88-40335B9A4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993" y="4267200"/>
              <a:ext cx="1715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6BBFCBF4-A685-79CB-841C-D384BDC30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4267200"/>
              <a:ext cx="423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S =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E6E5D6-1F72-06CD-5366-9AF22C80EB33}"/>
              </a:ext>
            </a:extLst>
          </p:cNvPr>
          <p:cNvGrpSpPr/>
          <p:nvPr/>
        </p:nvGrpSpPr>
        <p:grpSpPr>
          <a:xfrm>
            <a:off x="6553200" y="4303077"/>
            <a:ext cx="2076450" cy="2419236"/>
            <a:chOff x="5848350" y="2180273"/>
            <a:chExt cx="3081340" cy="3676650"/>
          </a:xfrm>
        </p:grpSpPr>
        <p:grpSp>
          <p:nvGrpSpPr>
            <p:cNvPr id="25" name="Group 4">
              <a:extLst>
                <a:ext uri="{FF2B5EF4-FFF2-40B4-BE49-F238E27FC236}">
                  <a16:creationId xmlns:a16="http://schemas.microsoft.com/office/drawing/2014/main" id="{9A12BE71-28A2-FBF2-87FF-F91A64E7A2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783523"/>
              <a:ext cx="2671763" cy="2667000"/>
              <a:chOff x="3932" y="2643"/>
              <a:chExt cx="1683" cy="1680"/>
            </a:xfrm>
          </p:grpSpPr>
          <p:sp>
            <p:nvSpPr>
              <p:cNvPr id="58" name="Oval 5">
                <a:extLst>
                  <a:ext uri="{FF2B5EF4-FFF2-40B4-BE49-F238E27FC236}">
                    <a16:creationId xmlns:a16="http://schemas.microsoft.com/office/drawing/2014/main" id="{5D5F670D-9338-627C-41F4-BAFB40FDF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2" y="365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Oval 6">
                <a:extLst>
                  <a:ext uri="{FF2B5EF4-FFF2-40B4-BE49-F238E27FC236}">
                    <a16:creationId xmlns:a16="http://schemas.microsoft.com/office/drawing/2014/main" id="{78F5A905-845A-0BA4-E7A4-8FBEDA118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0" y="398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0" name="Oval 7">
                <a:extLst>
                  <a:ext uri="{FF2B5EF4-FFF2-40B4-BE49-F238E27FC236}">
                    <a16:creationId xmlns:a16="http://schemas.microsoft.com/office/drawing/2014/main" id="{3C48E092-B1FF-B585-605A-A5339D5A3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8" y="3651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1" name="Oval 8">
                <a:extLst>
                  <a:ext uri="{FF2B5EF4-FFF2-40B4-BE49-F238E27FC236}">
                    <a16:creationId xmlns:a16="http://schemas.microsoft.com/office/drawing/2014/main" id="{B8E396BC-0855-BA0D-7811-03D182CAE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3932" y="3982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2" name="Oval 9">
                <a:extLst>
                  <a:ext uri="{FF2B5EF4-FFF2-40B4-BE49-F238E27FC236}">
                    <a16:creationId xmlns:a16="http://schemas.microsoft.com/office/drawing/2014/main" id="{CD182BA0-A282-CBE6-6D0D-7FAA17D88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268" y="3983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3" name="Oval 10">
                <a:extLst>
                  <a:ext uri="{FF2B5EF4-FFF2-40B4-BE49-F238E27FC236}">
                    <a16:creationId xmlns:a16="http://schemas.microsoft.com/office/drawing/2014/main" id="{07F950A7-DD4B-7DAC-BBD8-3EB055961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604" y="398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F6ACE6B0-48B7-51D2-DB41-F3B3AE557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6" y="3987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5" name="Oval 12">
                <a:extLst>
                  <a:ext uri="{FF2B5EF4-FFF2-40B4-BE49-F238E27FC236}">
                    <a16:creationId xmlns:a16="http://schemas.microsoft.com/office/drawing/2014/main" id="{DD5BD1DE-17D3-37DB-1A28-3D627BB07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607" y="3313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6" name="Oval 13">
                <a:extLst>
                  <a:ext uri="{FF2B5EF4-FFF2-40B4-BE49-F238E27FC236}">
                    <a16:creationId xmlns:a16="http://schemas.microsoft.com/office/drawing/2014/main" id="{731AD006-A26E-7595-1727-B6CCE301B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3" y="331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7" name="Oval 14">
                <a:extLst>
                  <a:ext uri="{FF2B5EF4-FFF2-40B4-BE49-F238E27FC236}">
                    <a16:creationId xmlns:a16="http://schemas.microsoft.com/office/drawing/2014/main" id="{FB9CCB87-8D90-EB59-24F9-80C4EEC18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9" y="3315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8" name="Oval 15">
                <a:extLst>
                  <a:ext uri="{FF2B5EF4-FFF2-40B4-BE49-F238E27FC236}">
                    <a16:creationId xmlns:a16="http://schemas.microsoft.com/office/drawing/2014/main" id="{9781F331-D419-90E3-56E3-77635F101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270" y="3647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9" name="Oval 16">
                <a:extLst>
                  <a:ext uri="{FF2B5EF4-FFF2-40B4-BE49-F238E27FC236}">
                    <a16:creationId xmlns:a16="http://schemas.microsoft.com/office/drawing/2014/main" id="{00F33EF0-8323-70C8-6A73-43991C1E4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606" y="3648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0" name="Oval 17">
                <a:extLst>
                  <a:ext uri="{FF2B5EF4-FFF2-40B4-BE49-F238E27FC236}">
                    <a16:creationId xmlns:a16="http://schemas.microsoft.com/office/drawing/2014/main" id="{6C6A884C-0300-4C96-D591-E29F10D7C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6" y="2643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1" name="Oval 18">
                <a:extLst>
                  <a:ext uri="{FF2B5EF4-FFF2-40B4-BE49-F238E27FC236}">
                    <a16:creationId xmlns:a16="http://schemas.microsoft.com/office/drawing/2014/main" id="{327E6E63-4DAC-1C90-31D3-2FE0312AC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4944" y="2978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2" name="Oval 19">
                <a:extLst>
                  <a:ext uri="{FF2B5EF4-FFF2-40B4-BE49-F238E27FC236}">
                    <a16:creationId xmlns:a16="http://schemas.microsoft.com/office/drawing/2014/main" id="{AE698463-C59C-9BB1-F51E-191EB2C1C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89243">
                <a:off x="5276" y="2979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Group 49">
              <a:extLst>
                <a:ext uri="{FF2B5EF4-FFF2-40B4-BE49-F238E27FC236}">
                  <a16:creationId xmlns:a16="http://schemas.microsoft.com/office/drawing/2014/main" id="{C9A0FDBF-65E2-45F9-3B97-CAD92AAD8E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48350" y="2180273"/>
              <a:ext cx="2952750" cy="3676650"/>
              <a:chOff x="3684" y="1684"/>
              <a:chExt cx="1860" cy="2316"/>
            </a:xfrm>
          </p:grpSpPr>
          <p:sp>
            <p:nvSpPr>
              <p:cNvPr id="50" name="Text Box 50">
                <a:extLst>
                  <a:ext uri="{FF2B5EF4-FFF2-40B4-BE49-F238E27FC236}">
                    <a16:creationId xmlns:a16="http://schemas.microsoft.com/office/drawing/2014/main" id="{C27E68BC-BAED-CBA8-03A6-5CE78BDE41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1" y="3757"/>
                <a:ext cx="1703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n+1   </a:t>
                </a:r>
                <a:r>
                  <a:rPr kumimoji="0" lang="en-US" altLang="en-US" sz="105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n+1</a:t>
                </a:r>
                <a:r>
                  <a:rPr kumimoji="0" lang="en-US" alt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 </a:t>
                </a:r>
                <a:r>
                  <a:rPr kumimoji="0" lang="en-US" altLang="en-US" sz="105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n+1</a:t>
                </a:r>
                <a:r>
                  <a:rPr kumimoji="0" lang="en-US" alt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  </a:t>
                </a:r>
                <a:r>
                  <a:rPr kumimoji="0" lang="en-US" altLang="en-US" sz="105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n+1</a:t>
                </a:r>
                <a:r>
                  <a:rPr kumimoji="0" lang="en-US" alt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</a:t>
                </a:r>
                <a:r>
                  <a:rPr kumimoji="0" lang="en-US" altLang="en-US" sz="105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n+1</a:t>
                </a:r>
                <a:endParaRPr kumimoji="0" lang="en-US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1" name="Text Box 51">
                <a:extLst>
                  <a:ext uri="{FF2B5EF4-FFF2-40B4-BE49-F238E27FC236}">
                    <a16:creationId xmlns:a16="http://schemas.microsoft.com/office/drawing/2014/main" id="{47E31DA3-0D9E-CB07-F692-659947E68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363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3" name="Text Box 52">
                <a:extLst>
                  <a:ext uri="{FF2B5EF4-FFF2-40B4-BE49-F238E27FC236}">
                    <a16:creationId xmlns:a16="http://schemas.microsoft.com/office/drawing/2014/main" id="{12043329-A7B8-A1AF-B18E-50F708ACF6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020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4" name="Text Box 53">
                <a:extLst>
                  <a:ext uri="{FF2B5EF4-FFF2-40B4-BE49-F238E27FC236}">
                    <a16:creationId xmlns:a16="http://schemas.microsoft.com/office/drawing/2014/main" id="{3AB1FD1F-C018-6B2D-57B3-7ACD59ABF6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2654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5" name="Text Box 54">
                <a:extLst>
                  <a:ext uri="{FF2B5EF4-FFF2-40B4-BE49-F238E27FC236}">
                    <a16:creationId xmlns:a16="http://schemas.microsoft.com/office/drawing/2014/main" id="{95ADC1BD-76ED-F2CD-1EF5-4DA98EDE44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2361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6" name="Text Box 55">
                <a:extLst>
                  <a:ext uri="{FF2B5EF4-FFF2-40B4-BE49-F238E27FC236}">
                    <a16:creationId xmlns:a16="http://schemas.microsoft.com/office/drawing/2014/main" id="{4995F4BD-4E34-96B2-65F6-AD9B4E9A4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2020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7" name="Text Box 56">
                <a:extLst>
                  <a:ext uri="{FF2B5EF4-FFF2-40B4-BE49-F238E27FC236}">
                    <a16:creationId xmlns:a16="http://schemas.microsoft.com/office/drawing/2014/main" id="{48600065-FB64-157A-AEB5-101D03BF37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1684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3" tIns="45717" rIns="91433" bIns="45717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</a:t>
                </a:r>
                <a:endPara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7" name="Group 59">
              <a:extLst>
                <a:ext uri="{FF2B5EF4-FFF2-40B4-BE49-F238E27FC236}">
                  <a16:creationId xmlns:a16="http://schemas.microsoft.com/office/drawing/2014/main" id="{0E0BF3B8-2B62-DD8F-499E-110F1479EB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5227" y="2250123"/>
              <a:ext cx="2684463" cy="2667000"/>
              <a:chOff x="4327" y="1835"/>
              <a:chExt cx="1861" cy="1792"/>
            </a:xfrm>
          </p:grpSpPr>
          <p:sp>
            <p:nvSpPr>
              <p:cNvPr id="28" name="Oval 60">
                <a:extLst>
                  <a:ext uri="{FF2B5EF4-FFF2-40B4-BE49-F238E27FC236}">
                    <a16:creationId xmlns:a16="http://schemas.microsoft.com/office/drawing/2014/main" id="{E184CF6C-7057-E14D-2EB8-134B87C52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704" y="2197"/>
                <a:ext cx="369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Oval 61">
                <a:extLst>
                  <a:ext uri="{FF2B5EF4-FFF2-40B4-BE49-F238E27FC236}">
                    <a16:creationId xmlns:a16="http://schemas.microsoft.com/office/drawing/2014/main" id="{C8CFE494-2AAF-7341-F063-343714E4A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710" y="1840"/>
                <a:ext cx="369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" name="Oval 62">
                <a:extLst>
                  <a:ext uri="{FF2B5EF4-FFF2-40B4-BE49-F238E27FC236}">
                    <a16:creationId xmlns:a16="http://schemas.microsoft.com/office/drawing/2014/main" id="{9939B7B9-80CE-D7B6-D2E3-BF99D17A3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335" y="2192"/>
                <a:ext cx="370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1" name="Oval 63">
                <a:extLst>
                  <a:ext uri="{FF2B5EF4-FFF2-40B4-BE49-F238E27FC236}">
                    <a16:creationId xmlns:a16="http://schemas.microsoft.com/office/drawing/2014/main" id="{7CE90A04-08EB-5C4E-D08B-9981E3B24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5818" y="1854"/>
                <a:ext cx="370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" name="Oval 64">
                <a:extLst>
                  <a:ext uri="{FF2B5EF4-FFF2-40B4-BE49-F238E27FC236}">
                    <a16:creationId xmlns:a16="http://schemas.microsoft.com/office/drawing/2014/main" id="{C4A9F2F9-942E-1363-8077-5D4FD4856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5448" y="1849"/>
                <a:ext cx="369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" name="Oval 65">
                <a:extLst>
                  <a:ext uri="{FF2B5EF4-FFF2-40B4-BE49-F238E27FC236}">
                    <a16:creationId xmlns:a16="http://schemas.microsoft.com/office/drawing/2014/main" id="{B8DF7F9C-9222-5635-E780-C460A571C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5080" y="1845"/>
                <a:ext cx="370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" name="Oval 66">
                <a:extLst>
                  <a:ext uri="{FF2B5EF4-FFF2-40B4-BE49-F238E27FC236}">
                    <a16:creationId xmlns:a16="http://schemas.microsoft.com/office/drawing/2014/main" id="{1458D5C4-5FE0-CBD3-3C2B-44372CAB0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341" y="1835"/>
                <a:ext cx="370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2" name="Oval 67">
                <a:extLst>
                  <a:ext uri="{FF2B5EF4-FFF2-40B4-BE49-F238E27FC236}">
                    <a16:creationId xmlns:a16="http://schemas.microsoft.com/office/drawing/2014/main" id="{282EEA4C-6E27-7D54-5FAC-B73F42B5EB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5069" y="2561"/>
                <a:ext cx="370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3" name="Oval 68">
                <a:extLst>
                  <a:ext uri="{FF2B5EF4-FFF2-40B4-BE49-F238E27FC236}">
                    <a16:creationId xmlns:a16="http://schemas.microsoft.com/office/drawing/2014/main" id="{7754FEDB-24BD-E22E-C488-8868ACF8A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700" y="2557"/>
                <a:ext cx="369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" name="Oval 69">
                <a:extLst>
                  <a:ext uri="{FF2B5EF4-FFF2-40B4-BE49-F238E27FC236}">
                    <a16:creationId xmlns:a16="http://schemas.microsoft.com/office/drawing/2014/main" id="{C24E0591-057F-FC94-49BE-5DA04BAD7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331" y="2552"/>
                <a:ext cx="370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" name="Oval 70">
                <a:extLst>
                  <a:ext uri="{FF2B5EF4-FFF2-40B4-BE49-F238E27FC236}">
                    <a16:creationId xmlns:a16="http://schemas.microsoft.com/office/drawing/2014/main" id="{B1DED2D7-6473-F213-C62F-C956BD345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5443" y="2209"/>
                <a:ext cx="369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6" name="Oval 71">
                <a:extLst>
                  <a:ext uri="{FF2B5EF4-FFF2-40B4-BE49-F238E27FC236}">
                    <a16:creationId xmlns:a16="http://schemas.microsoft.com/office/drawing/2014/main" id="{7BC8FE85-243B-FB15-4DCD-4015EEBDA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5074" y="2205"/>
                <a:ext cx="370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7" name="Oval 72">
                <a:extLst>
                  <a:ext uri="{FF2B5EF4-FFF2-40B4-BE49-F238E27FC236}">
                    <a16:creationId xmlns:a16="http://schemas.microsoft.com/office/drawing/2014/main" id="{9DDDFED8-A76A-BE56-0608-A27096174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327" y="3269"/>
                <a:ext cx="370" cy="35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8" name="Oval 73">
                <a:extLst>
                  <a:ext uri="{FF2B5EF4-FFF2-40B4-BE49-F238E27FC236}">
                    <a16:creationId xmlns:a16="http://schemas.microsoft.com/office/drawing/2014/main" id="{73387A42-18ED-AB80-4CF6-95F9EE78D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695" y="2914"/>
                <a:ext cx="370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9" name="Oval 74">
                <a:extLst>
                  <a:ext uri="{FF2B5EF4-FFF2-40B4-BE49-F238E27FC236}">
                    <a16:creationId xmlns:a16="http://schemas.microsoft.com/office/drawing/2014/main" id="{1CD286F4-6D17-0CD1-28C4-63ABC361A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4464">
                <a:off x="4330" y="2909"/>
                <a:ext cx="370" cy="35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4" name="AutoShape 35">
            <a:extLst>
              <a:ext uri="{FF2B5EF4-FFF2-40B4-BE49-F238E27FC236}">
                <a16:creationId xmlns:a16="http://schemas.microsoft.com/office/drawing/2014/main" id="{06041516-D2D8-073A-CAA4-2FD9AA559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606653"/>
            <a:ext cx="3340905" cy="1327547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This is too much detail.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Drop the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Drop the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½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0CE6E3B-667C-E74C-821B-AA4218826110}"/>
              </a:ext>
            </a:extLst>
          </p:cNvPr>
          <p:cNvSpPr txBox="1"/>
          <p:nvPr/>
        </p:nvSpPr>
        <p:spPr>
          <a:xfrm>
            <a:off x="3124200" y="4865252"/>
            <a:ext cx="1223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= Q(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Arial" pitchFamily="34" charset="0"/>
              </a:rPr>
              <a:t>n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endParaRPr kumimoji="0" lang="en-CA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77" name="Group 29">
            <a:extLst>
              <a:ext uri="{FF2B5EF4-FFF2-40B4-BE49-F238E27FC236}">
                <a16:creationId xmlns:a16="http://schemas.microsoft.com/office/drawing/2014/main" id="{D5387A45-E10E-EFB5-455C-A35CFE0FF015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5715000"/>
            <a:ext cx="917591" cy="929993"/>
            <a:chOff x="2065" y="1551"/>
            <a:chExt cx="1628" cy="1988"/>
          </a:xfrm>
        </p:grpSpPr>
        <p:sp>
          <p:nvSpPr>
            <p:cNvPr id="78" name="Freeform 30">
              <a:extLst>
                <a:ext uri="{FF2B5EF4-FFF2-40B4-BE49-F238E27FC236}">
                  <a16:creationId xmlns:a16="http://schemas.microsoft.com/office/drawing/2014/main" id="{9DAE3F3B-CC65-DFE3-CDC0-CC692E10D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9" name="Freeform 31">
              <a:extLst>
                <a:ext uri="{FF2B5EF4-FFF2-40B4-BE49-F238E27FC236}">
                  <a16:creationId xmlns:a16="http://schemas.microsoft.com/office/drawing/2014/main" id="{58789F31-6771-5F19-1B46-135BD5143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0" name="Freeform 32">
              <a:extLst>
                <a:ext uri="{FF2B5EF4-FFF2-40B4-BE49-F238E27FC236}">
                  <a16:creationId xmlns:a16="http://schemas.microsoft.com/office/drawing/2014/main" id="{5383FADC-CF66-5C4E-BEEB-53B678BC9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1" name="Freeform 33">
              <a:extLst>
                <a:ext uri="{FF2B5EF4-FFF2-40B4-BE49-F238E27FC236}">
                  <a16:creationId xmlns:a16="http://schemas.microsoft.com/office/drawing/2014/main" id="{6F649E4C-3F75-820B-4009-9445DE580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2" name="Freeform 34">
              <a:extLst>
                <a:ext uri="{FF2B5EF4-FFF2-40B4-BE49-F238E27FC236}">
                  <a16:creationId xmlns:a16="http://schemas.microsoft.com/office/drawing/2014/main" id="{CE46EE68-5A67-CC71-C4E6-7ADDB450F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3" name="Freeform 35">
              <a:extLst>
                <a:ext uri="{FF2B5EF4-FFF2-40B4-BE49-F238E27FC236}">
                  <a16:creationId xmlns:a16="http://schemas.microsoft.com/office/drawing/2014/main" id="{2DAC4727-87F9-557E-9CA0-7D3E56D65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4" name="Freeform 36">
              <a:extLst>
                <a:ext uri="{FF2B5EF4-FFF2-40B4-BE49-F238E27FC236}">
                  <a16:creationId xmlns:a16="http://schemas.microsoft.com/office/drawing/2014/main" id="{9086C721-983D-BB21-496F-F0DF0E858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5" name="Freeform 37">
              <a:extLst>
                <a:ext uri="{FF2B5EF4-FFF2-40B4-BE49-F238E27FC236}">
                  <a16:creationId xmlns:a16="http://schemas.microsoft.com/office/drawing/2014/main" id="{79A092AD-8259-71E2-456D-EB0A376C6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6" name="Freeform 38">
              <a:extLst>
                <a:ext uri="{FF2B5EF4-FFF2-40B4-BE49-F238E27FC236}">
                  <a16:creationId xmlns:a16="http://schemas.microsoft.com/office/drawing/2014/main" id="{5DD64C97-F23C-8FDC-7846-95DA2CBCE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7" name="Freeform 39">
              <a:extLst>
                <a:ext uri="{FF2B5EF4-FFF2-40B4-BE49-F238E27FC236}">
                  <a16:creationId xmlns:a16="http://schemas.microsoft.com/office/drawing/2014/main" id="{562D361A-6CBD-FC27-9A89-C64A9BCC1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8" name="Freeform 40">
              <a:extLst>
                <a:ext uri="{FF2B5EF4-FFF2-40B4-BE49-F238E27FC236}">
                  <a16:creationId xmlns:a16="http://schemas.microsoft.com/office/drawing/2014/main" id="{672E2F01-28B0-F6B0-EAA2-6D9522AAC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9" name="Freeform 41">
              <a:extLst>
                <a:ext uri="{FF2B5EF4-FFF2-40B4-BE49-F238E27FC236}">
                  <a16:creationId xmlns:a16="http://schemas.microsoft.com/office/drawing/2014/main" id="{A10026CF-F891-9B50-889A-D5AB2AC12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0" name="Freeform 42">
              <a:extLst>
                <a:ext uri="{FF2B5EF4-FFF2-40B4-BE49-F238E27FC236}">
                  <a16:creationId xmlns:a16="http://schemas.microsoft.com/office/drawing/2014/main" id="{AEA20AF5-2BA3-3D86-2501-4933AF913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1" name="Freeform 43">
              <a:extLst>
                <a:ext uri="{FF2B5EF4-FFF2-40B4-BE49-F238E27FC236}">
                  <a16:creationId xmlns:a16="http://schemas.microsoft.com/office/drawing/2014/main" id="{F5D50723-BC79-C8EF-F38D-F07DB2B1D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2" name="Freeform 44">
              <a:extLst>
                <a:ext uri="{FF2B5EF4-FFF2-40B4-BE49-F238E27FC236}">
                  <a16:creationId xmlns:a16="http://schemas.microsoft.com/office/drawing/2014/main" id="{FAF3A6F6-5C3E-38EF-005D-77C6263AE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3" name="Freeform 45">
              <a:extLst>
                <a:ext uri="{FF2B5EF4-FFF2-40B4-BE49-F238E27FC236}">
                  <a16:creationId xmlns:a16="http://schemas.microsoft.com/office/drawing/2014/main" id="{C78A575A-AE16-B305-83FD-99E67B671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4" name="Freeform 46">
              <a:extLst>
                <a:ext uri="{FF2B5EF4-FFF2-40B4-BE49-F238E27FC236}">
                  <a16:creationId xmlns:a16="http://schemas.microsoft.com/office/drawing/2014/main" id="{02DBDD13-9CBB-391A-CE9A-DB05BF571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2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2" grpId="0"/>
      <p:bldP spid="74" grpId="0" animBg="1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82539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Quadratic: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The function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f(n)=n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measures the volume of a cube.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054349-C437-6228-8774-82FF561C836E}"/>
              </a:ext>
            </a:extLst>
          </p:cNvPr>
          <p:cNvGrpSpPr>
            <a:grpSpLocks/>
          </p:cNvGrpSpPr>
          <p:nvPr/>
        </p:nvGrpSpPr>
        <p:grpSpPr bwMode="auto">
          <a:xfrm>
            <a:off x="2735263" y="533400"/>
            <a:ext cx="2751137" cy="2738438"/>
            <a:chOff x="2735263" y="533400"/>
            <a:chExt cx="4495800" cy="2738438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79951CF-7CE4-08C4-ED5A-D54B3D6E0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263" y="533400"/>
              <a:ext cx="4495800" cy="2738438"/>
            </a:xfrm>
            <a:custGeom>
              <a:avLst/>
              <a:gdLst>
                <a:gd name="T0" fmla="*/ 0 w 2832"/>
                <a:gd name="T1" fmla="*/ 2147483647 h 1725"/>
                <a:gd name="T2" fmla="*/ 1713706250 w 2832"/>
                <a:gd name="T3" fmla="*/ 2147483647 h 1725"/>
                <a:gd name="T4" fmla="*/ 2147483647 w 2832"/>
                <a:gd name="T5" fmla="*/ 2147483647 h 1725"/>
                <a:gd name="T6" fmla="*/ 2147483647 w 2832"/>
                <a:gd name="T7" fmla="*/ 2147483647 h 1725"/>
                <a:gd name="T8" fmla="*/ 2147483647 w 2832"/>
                <a:gd name="T9" fmla="*/ 2147483647 h 1725"/>
                <a:gd name="T10" fmla="*/ 2147483647 w 2832"/>
                <a:gd name="T11" fmla="*/ 2147483647 h 1725"/>
                <a:gd name="T12" fmla="*/ 2147483647 w 2832"/>
                <a:gd name="T13" fmla="*/ 1512094026 h 1725"/>
                <a:gd name="T14" fmla="*/ 2147483647 w 2832"/>
                <a:gd name="T15" fmla="*/ 0 h 17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32"/>
                <a:gd name="T25" fmla="*/ 0 h 1725"/>
                <a:gd name="T26" fmla="*/ 2832 w 2832"/>
                <a:gd name="T27" fmla="*/ 1725 h 17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32" h="1725">
                  <a:moveTo>
                    <a:pt x="0" y="1725"/>
                  </a:moveTo>
                  <a:lnTo>
                    <a:pt x="680" y="1576"/>
                  </a:lnTo>
                  <a:lnTo>
                    <a:pt x="1032" y="1496"/>
                  </a:lnTo>
                  <a:lnTo>
                    <a:pt x="1320" y="1392"/>
                  </a:lnTo>
                  <a:lnTo>
                    <a:pt x="1624" y="1232"/>
                  </a:lnTo>
                  <a:lnTo>
                    <a:pt x="1944" y="992"/>
                  </a:lnTo>
                  <a:lnTo>
                    <a:pt x="2320" y="600"/>
                  </a:lnTo>
                  <a:lnTo>
                    <a:pt x="2832" y="0"/>
                  </a:ln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FDB65AC4-6B92-40FF-4787-EE3395AF8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600" y="542925"/>
              <a:ext cx="8537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  <a:r>
                <a:rPr kumimoji="0" lang="en-US" altLang="en-US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FF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</a:p>
          </p:txBody>
        </p:sp>
      </p:grpSp>
      <p:pic>
        <p:nvPicPr>
          <p:cNvPr id="688132" name="Picture 4" descr="Cube - Simple English Wikipedia, the free encyclopedia">
            <a:extLst>
              <a:ext uri="{FF2B5EF4-FFF2-40B4-BE49-F238E27FC236}">
                <a16:creationId xmlns:a16="http://schemas.microsoft.com/office/drawing/2014/main" id="{8A9B3349-507E-410D-C81B-5FD08EF8C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231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Exponential: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9F9EC99-E0AA-B1BF-4C27-EDE5FED8EFBE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267200"/>
            <a:ext cx="5013824" cy="3200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en-CA" altLang="en-US" sz="24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value of an n digits number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en-CA" altLang="en-US" sz="24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   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# of n bit strings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= 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value after doubling n times.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B9CFEA1-BAF3-73AB-0E20-A7EBA8F66535}"/>
              </a:ext>
            </a:extLst>
          </p:cNvPr>
          <p:cNvGrpSpPr/>
          <p:nvPr/>
        </p:nvGrpSpPr>
        <p:grpSpPr>
          <a:xfrm>
            <a:off x="5454822" y="3581400"/>
            <a:ext cx="2165178" cy="1453270"/>
            <a:chOff x="5213178" y="3729335"/>
            <a:chExt cx="2165178" cy="1453270"/>
          </a:xfrm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45956E31-BBF8-29F6-D31B-AA2A084BC2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13178" y="4474719"/>
              <a:ext cx="210185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value =29,342,563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         </a:t>
              </a:r>
              <a:r>
                <a:rPr kumimoji="0" lang="el-GR" alt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≈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</a:t>
              </a:r>
              <a:r>
                <a:rPr kumimoji="0" lang="en-CA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10</a:t>
              </a:r>
              <a:r>
                <a:rPr kumimoji="0" lang="en-CA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n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</a:t>
              </a:r>
              <a:endPara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C98E3D29-40DE-DB5F-CBF2-1D7D737642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51378" y="4404869"/>
              <a:ext cx="1219200" cy="4556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4A0AA9-B53E-3E3A-840E-B1FE76510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51378" y="3729335"/>
              <a:ext cx="1326978" cy="618649"/>
              <a:chOff x="3689178" y="1631104"/>
              <a:chExt cx="1326978" cy="618649"/>
            </a:xfrm>
          </p:grpSpPr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C7951C7E-B4CF-3A23-A6F5-7FA1C0479C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7778" y="1631104"/>
                <a:ext cx="109837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 digits</a:t>
                </a:r>
                <a:endPara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" name="AutoShape 8">
                <a:extLst>
                  <a:ext uri="{FF2B5EF4-FFF2-40B4-BE49-F238E27FC236}">
                    <a16:creationId xmlns:a16="http://schemas.microsoft.com/office/drawing/2014/main" id="{E53AA0F6-90E3-6537-9D4C-0450338EC79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197597" y="1615171"/>
                <a:ext cx="126163" cy="1143001"/>
              </a:xfrm>
              <a:prstGeom prst="leftBrace">
                <a:avLst>
                  <a:gd name="adj1" fmla="val 87500"/>
                  <a:gd name="adj2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A569EEC-0628-9A9F-4416-09223950F82E}"/>
              </a:ext>
            </a:extLst>
          </p:cNvPr>
          <p:cNvGrpSpPr/>
          <p:nvPr/>
        </p:nvGrpSpPr>
        <p:grpSpPr>
          <a:xfrm>
            <a:off x="6705600" y="3694099"/>
            <a:ext cx="2209800" cy="3392501"/>
            <a:chOff x="3766244" y="3944540"/>
            <a:chExt cx="2209800" cy="3392501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B3D6F434-3656-FB1A-5B19-C364EC5356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8913" y="4474719"/>
              <a:ext cx="569387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000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001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010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011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100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101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84A8442-E9D8-52EF-C653-C7AB26A1AD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6244" y="3944540"/>
              <a:ext cx="2209800" cy="2948557"/>
              <a:chOff x="1404044" y="1846309"/>
              <a:chExt cx="2209800" cy="2948557"/>
            </a:xfrm>
          </p:grpSpPr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3001F259-9E1C-12E1-76C9-7B7611AA85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4313" y="1846309"/>
                <a:ext cx="85953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 bits</a:t>
                </a:r>
                <a:endPara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AutoShape 8">
                <a:extLst>
                  <a:ext uri="{FF2B5EF4-FFF2-40B4-BE49-F238E27FC236}">
                    <a16:creationId xmlns:a16="http://schemas.microsoft.com/office/drawing/2014/main" id="{429362E4-44D0-2782-5C72-268B970C827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092732" y="2200033"/>
                <a:ext cx="80663" cy="315021"/>
              </a:xfrm>
              <a:prstGeom prst="leftBrace">
                <a:avLst>
                  <a:gd name="adj1" fmla="val 87500"/>
                  <a:gd name="adj2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8" name="AutoShape 8">
                <a:extLst>
                  <a:ext uri="{FF2B5EF4-FFF2-40B4-BE49-F238E27FC236}">
                    <a16:creationId xmlns:a16="http://schemas.microsoft.com/office/drawing/2014/main" id="{D99CD8C9-F259-D9CA-8BE1-EC1A354888C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750535" y="2508220"/>
                <a:ext cx="195982" cy="2286646"/>
              </a:xfrm>
              <a:prstGeom prst="leftBrace">
                <a:avLst>
                  <a:gd name="adj1" fmla="val 87500"/>
                  <a:gd name="adj2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Text Box 7">
                <a:extLst>
                  <a:ext uri="{FF2B5EF4-FFF2-40B4-BE49-F238E27FC236}">
                    <a16:creationId xmlns:a16="http://schemas.microsoft.com/office/drawing/2014/main" id="{B01C565A-50D0-84F0-EB29-78ACDBB54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4044" y="3374774"/>
                <a:ext cx="13644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2</a:t>
                </a:r>
                <a:r>
                  <a:rPr kumimoji="0" lang="en-CA" altLang="en-US" sz="2400" b="0" i="0" u="none" strike="noStrike" kern="0" cap="none" spc="0" normalizeH="0" baseline="3000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n  </a:t>
                </a:r>
                <a:r>
                  <a: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strings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E2229D-B6B8-CD9C-E9CF-1817D8FDCE6F}"/>
              </a:ext>
            </a:extLst>
          </p:cNvPr>
          <p:cNvGrpSpPr>
            <a:grpSpLocks/>
          </p:cNvGrpSpPr>
          <p:nvPr/>
        </p:nvGrpSpPr>
        <p:grpSpPr bwMode="auto">
          <a:xfrm>
            <a:off x="2424113" y="703263"/>
            <a:ext cx="1108075" cy="2741612"/>
            <a:chOff x="2424113" y="703263"/>
            <a:chExt cx="1108315" cy="2741612"/>
          </a:xfrm>
        </p:grpSpPr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4E225A8F-1D78-4E48-7AD7-A1D768354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113" y="777875"/>
              <a:ext cx="1066800" cy="2667000"/>
            </a:xfrm>
            <a:custGeom>
              <a:avLst/>
              <a:gdLst>
                <a:gd name="T0" fmla="*/ 0 w 672"/>
                <a:gd name="T1" fmla="*/ 2147483647 h 1680"/>
                <a:gd name="T2" fmla="*/ 2147483647 w 672"/>
                <a:gd name="T3" fmla="*/ 2147483647 h 1680"/>
                <a:gd name="T4" fmla="*/ 2147483647 w 672"/>
                <a:gd name="T5" fmla="*/ 0 h 1680"/>
                <a:gd name="T6" fmla="*/ 0 60000 65536"/>
                <a:gd name="T7" fmla="*/ 0 60000 65536"/>
                <a:gd name="T8" fmla="*/ 0 60000 65536"/>
                <a:gd name="T9" fmla="*/ 0 w 672"/>
                <a:gd name="T10" fmla="*/ 0 h 1680"/>
                <a:gd name="T11" fmla="*/ 672 w 672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680">
                  <a:moveTo>
                    <a:pt x="0" y="1680"/>
                  </a:moveTo>
                  <a:cubicBezTo>
                    <a:pt x="69" y="1632"/>
                    <a:pt x="304" y="1672"/>
                    <a:pt x="416" y="1392"/>
                  </a:cubicBezTo>
                  <a:cubicBezTo>
                    <a:pt x="528" y="1112"/>
                    <a:pt x="619" y="290"/>
                    <a:pt x="672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" name="Rectangle 53">
              <a:extLst>
                <a:ext uri="{FF2B5EF4-FFF2-40B4-BE49-F238E27FC236}">
                  <a16:creationId xmlns:a16="http://schemas.microsoft.com/office/drawing/2014/main" id="{50986C1B-F988-AC90-F97A-94E57C1BA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703263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03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231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Exponential: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E2229D-B6B8-CD9C-E9CF-1817D8FDCE6F}"/>
              </a:ext>
            </a:extLst>
          </p:cNvPr>
          <p:cNvGrpSpPr>
            <a:grpSpLocks/>
          </p:cNvGrpSpPr>
          <p:nvPr/>
        </p:nvGrpSpPr>
        <p:grpSpPr bwMode="auto">
          <a:xfrm>
            <a:off x="2424113" y="703263"/>
            <a:ext cx="1108075" cy="2741612"/>
            <a:chOff x="2424113" y="703263"/>
            <a:chExt cx="1108315" cy="2741612"/>
          </a:xfrm>
        </p:grpSpPr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4E225A8F-1D78-4E48-7AD7-A1D768354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113" y="777875"/>
              <a:ext cx="1066800" cy="2667000"/>
            </a:xfrm>
            <a:custGeom>
              <a:avLst/>
              <a:gdLst>
                <a:gd name="T0" fmla="*/ 0 w 672"/>
                <a:gd name="T1" fmla="*/ 2147483647 h 1680"/>
                <a:gd name="T2" fmla="*/ 2147483647 w 672"/>
                <a:gd name="T3" fmla="*/ 2147483647 h 1680"/>
                <a:gd name="T4" fmla="*/ 2147483647 w 672"/>
                <a:gd name="T5" fmla="*/ 0 h 1680"/>
                <a:gd name="T6" fmla="*/ 0 60000 65536"/>
                <a:gd name="T7" fmla="*/ 0 60000 65536"/>
                <a:gd name="T8" fmla="*/ 0 60000 65536"/>
                <a:gd name="T9" fmla="*/ 0 w 672"/>
                <a:gd name="T10" fmla="*/ 0 h 1680"/>
                <a:gd name="T11" fmla="*/ 672 w 672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680">
                  <a:moveTo>
                    <a:pt x="0" y="1680"/>
                  </a:moveTo>
                  <a:cubicBezTo>
                    <a:pt x="69" y="1632"/>
                    <a:pt x="304" y="1672"/>
                    <a:pt x="416" y="1392"/>
                  </a:cubicBezTo>
                  <a:cubicBezTo>
                    <a:pt x="528" y="1112"/>
                    <a:pt x="619" y="290"/>
                    <a:pt x="672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" name="Rectangle 53">
              <a:extLst>
                <a:ext uri="{FF2B5EF4-FFF2-40B4-BE49-F238E27FC236}">
                  <a16:creationId xmlns:a16="http://schemas.microsoft.com/office/drawing/2014/main" id="{50986C1B-F988-AC90-F97A-94E57C1BA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703263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B620981-E9BA-9D01-D3E6-B1B07390B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6387"/>
            <a:ext cx="1927772" cy="904863"/>
          </a:xfrm>
          <a:prstGeom prst="rect">
            <a:avLst/>
          </a:prstGeom>
          <a:noFill/>
          <a:ln w="57150" cap="sq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Let n = 60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f(60)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  <a:sym typeface="Symbol"/>
              </a:rPr>
              <a:t>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BC7C46-91B1-3F6F-9BF5-F0EB9D23BC89}"/>
              </a:ext>
            </a:extLst>
          </p:cNvPr>
          <p:cNvSpPr/>
          <p:nvPr/>
        </p:nvSpPr>
        <p:spPr>
          <a:xfrm>
            <a:off x="1983803" y="4603749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(2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8272D4-AE41-E504-77E6-D4835BCABF6E}"/>
              </a:ext>
            </a:extLst>
          </p:cNvPr>
          <p:cNvSpPr/>
          <p:nvPr/>
        </p:nvSpPr>
        <p:spPr>
          <a:xfrm>
            <a:off x="1289470" y="5069774"/>
            <a:ext cx="1435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(1024)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E8FBAF-7E42-8B38-5282-04F4B801A6AE}"/>
              </a:ext>
            </a:extLst>
          </p:cNvPr>
          <p:cNvSpPr/>
          <p:nvPr/>
        </p:nvSpPr>
        <p:spPr>
          <a:xfrm>
            <a:off x="1303338" y="5505748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  <a:sym typeface="Symbol"/>
              </a:rPr>
              <a:t>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(10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09972C-8083-8F2D-4FBD-0FF16D0BFF89}"/>
              </a:ext>
            </a:extLst>
          </p:cNvPr>
          <p:cNvSpPr/>
          <p:nvPr/>
        </p:nvSpPr>
        <p:spPr>
          <a:xfrm>
            <a:off x="2425700" y="5505748"/>
            <a:ext cx="947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  <a:sym typeface="Symbol"/>
              </a:rPr>
              <a:t>18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7EB135-C915-C578-794D-1ED915A55EA9}"/>
              </a:ext>
            </a:extLst>
          </p:cNvPr>
          <p:cNvSpPr/>
          <p:nvPr/>
        </p:nvSpPr>
        <p:spPr>
          <a:xfrm>
            <a:off x="1295400" y="593913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= Age of universe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28EF867-BE81-E5A7-6B8B-A8780D0380C4}"/>
              </a:ext>
            </a:extLst>
          </p:cNvPr>
          <p:cNvGrpSpPr>
            <a:grpSpLocks/>
          </p:cNvGrpSpPr>
          <p:nvPr/>
        </p:nvGrpSpPr>
        <p:grpSpPr bwMode="auto">
          <a:xfrm>
            <a:off x="3696620" y="3797596"/>
            <a:ext cx="5417085" cy="2628328"/>
            <a:chOff x="139700" y="3922481"/>
            <a:chExt cx="5041900" cy="2706920"/>
          </a:xfrm>
        </p:grpSpPr>
        <p:pic>
          <p:nvPicPr>
            <p:cNvPr id="31" name="Picture 4" descr="http://www.the-universe.ie/html/multimedia/Grand_Universe.jpg">
              <a:extLst>
                <a:ext uri="{FF2B5EF4-FFF2-40B4-BE49-F238E27FC236}">
                  <a16:creationId xmlns:a16="http://schemas.microsoft.com/office/drawing/2014/main" id="{3AB93AE9-82AF-3634-5931-147C996C5B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69" y="3922481"/>
              <a:ext cx="5036131" cy="2706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 descr="http://mombizcoach.com/images/2013/05/Infinity-Time1.jpg">
              <a:extLst>
                <a:ext uri="{FF2B5EF4-FFF2-40B4-BE49-F238E27FC236}">
                  <a16:creationId xmlns:a16="http://schemas.microsoft.com/office/drawing/2014/main" id="{ACA3CA2E-B84F-12AF-69AD-5ECF76D214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00" y="5422900"/>
              <a:ext cx="1981079" cy="118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39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EA5240-6252-54CE-9E2D-819E78496B7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03263"/>
            <a:ext cx="6324600" cy="3106693"/>
            <a:chOff x="838200" y="703560"/>
            <a:chExt cx="6324600" cy="3106396"/>
          </a:xfrm>
        </p:grpSpPr>
        <p:sp>
          <p:nvSpPr>
            <p:cNvPr id="3" name="Rectangle 5">
              <a:extLst>
                <a:ext uri="{FF2B5EF4-FFF2-40B4-BE49-F238E27FC236}">
                  <a16:creationId xmlns:a16="http://schemas.microsoft.com/office/drawing/2014/main" id="{B8D8B636-D2D8-5203-CF8F-4906C640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703560"/>
              <a:ext cx="4800600" cy="27384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FB0C858E-B47C-71DA-9C9A-3AAD361A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4330" y="3348335"/>
              <a:ext cx="338554" cy="46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056CBCEF-A2F2-5FA3-F203-DA6628D9B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341735"/>
              <a:ext cx="1752600" cy="830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Growth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f(n)</a:t>
              </a:r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53FC314-403C-7B3E-7EDA-F8809B9BFE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Growth Rates</a:t>
            </a:r>
            <a:endParaRPr kumimoji="0" lang="en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2" name="Text Box 37">
            <a:extLst>
              <a:ext uri="{FF2B5EF4-FFF2-40B4-BE49-F238E27FC236}">
                <a16:creationId xmlns:a16="http://schemas.microsoft.com/office/drawing/2014/main" id="{1F1C55E8-9917-78E6-2CC4-372F8C3A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2" y="3745232"/>
            <a:ext cx="2310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Logarithmic: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1EF045-B772-326F-64FC-5DA60078A06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398713"/>
            <a:ext cx="5027613" cy="1100137"/>
            <a:chOff x="2362200" y="2399271"/>
            <a:chExt cx="5027270" cy="1099579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C1030E1-7521-5C6F-FE69-08F8A97CE8E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362200" y="2894013"/>
              <a:ext cx="4656138" cy="604837"/>
            </a:xfrm>
            <a:custGeom>
              <a:avLst/>
              <a:gdLst>
                <a:gd name="T0" fmla="*/ 0 w 2832"/>
                <a:gd name="T1" fmla="*/ 2335898 h 1725"/>
                <a:gd name="T2" fmla="*/ 2040854996 w 2832"/>
                <a:gd name="T3" fmla="*/ 2090106 h 1725"/>
                <a:gd name="T4" fmla="*/ 2147483647 w 2832"/>
                <a:gd name="T5" fmla="*/ 1967035 h 1725"/>
                <a:gd name="T6" fmla="*/ 2147483647 w 2832"/>
                <a:gd name="T7" fmla="*/ 1843964 h 1725"/>
                <a:gd name="T8" fmla="*/ 2147483647 w 2832"/>
                <a:gd name="T9" fmla="*/ 1598172 h 1725"/>
                <a:gd name="T10" fmla="*/ 2147483647 w 2832"/>
                <a:gd name="T11" fmla="*/ 1352380 h 1725"/>
                <a:gd name="T12" fmla="*/ 2147483647 w 2832"/>
                <a:gd name="T13" fmla="*/ 737726 h 1725"/>
                <a:gd name="T14" fmla="*/ 2147483647 w 2832"/>
                <a:gd name="T15" fmla="*/ 0 h 17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32"/>
                <a:gd name="T25" fmla="*/ 0 h 1725"/>
                <a:gd name="T26" fmla="*/ 2832 w 2832"/>
                <a:gd name="T27" fmla="*/ 1725 h 17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32" h="1725">
                  <a:moveTo>
                    <a:pt x="0" y="1725"/>
                  </a:moveTo>
                  <a:lnTo>
                    <a:pt x="680" y="1576"/>
                  </a:lnTo>
                  <a:lnTo>
                    <a:pt x="1032" y="1496"/>
                  </a:lnTo>
                  <a:lnTo>
                    <a:pt x="1320" y="1392"/>
                  </a:lnTo>
                  <a:lnTo>
                    <a:pt x="1624" y="1232"/>
                  </a:lnTo>
                  <a:lnTo>
                    <a:pt x="1944" y="992"/>
                  </a:lnTo>
                  <a:lnTo>
                    <a:pt x="2320" y="600"/>
                  </a:lnTo>
                  <a:lnTo>
                    <a:pt x="2832" y="0"/>
                  </a:lnTo>
                </a:path>
              </a:pathLst>
            </a:custGeom>
            <a:noFill/>
            <a:ln w="38100" cap="flat" cmpd="sng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7E02AB3D-0D62-F8A9-7F0F-D0326E0D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8357" y="2399271"/>
              <a:ext cx="1281113" cy="523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rIns="274320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CC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log n</a:t>
              </a:r>
            </a:p>
          </p:txBody>
        </p:sp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29F9EC99-E0AA-B1BF-4C27-EDE5FED8EFBE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267200"/>
            <a:ext cx="4343400" cy="3200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log</a:t>
            </a:r>
            <a:r>
              <a:rPr kumimoji="0" lang="en-US" alt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# digits to write 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log</a:t>
            </a:r>
            <a:r>
              <a:rPr kumimoji="0" lang="en-CA" alt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= # bits to write n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= 3.32 log</a:t>
            </a:r>
            <a:r>
              <a:rPr kumimoji="0" lang="en-US" alt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= # times to divide n 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by 2 till you get 1.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log(n</a:t>
            </a:r>
            <a:r>
              <a:rPr kumimoji="0" lang="en-CA" altLang="en-US" sz="24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1000</a:t>
            </a: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= 1000 log(n)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B9CFEA1-BAF3-73AB-0E20-A7EBA8F66535}"/>
              </a:ext>
            </a:extLst>
          </p:cNvPr>
          <p:cNvGrpSpPr/>
          <p:nvPr/>
        </p:nvGrpSpPr>
        <p:grpSpPr>
          <a:xfrm>
            <a:off x="5268913" y="3886200"/>
            <a:ext cx="2699486" cy="1145494"/>
            <a:chOff x="5268913" y="3729335"/>
            <a:chExt cx="2699486" cy="1145494"/>
          </a:xfrm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45956E31-BBF8-29F6-D31B-AA2A084BC2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8913" y="4474719"/>
              <a:ext cx="161133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n=29,342,563</a:t>
              </a:r>
              <a:endPara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C98E3D29-40DE-DB5F-CBF2-1D7D737642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8913" y="4404869"/>
              <a:ext cx="1611339" cy="4556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4A0AA9-B53E-3E3A-840E-B1FE76510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3729335"/>
              <a:ext cx="2405799" cy="618649"/>
              <a:chOff x="3200400" y="1631104"/>
              <a:chExt cx="2405799" cy="618649"/>
            </a:xfrm>
          </p:grpSpPr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C7951C7E-B4CF-3A23-A6F5-7FA1C0479C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9000" y="1631104"/>
                <a:ext cx="217719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log</a:t>
                </a:r>
                <a:r>
                  <a:rPr kumimoji="0" lang="en-US" altLang="en-US" sz="24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10</a:t>
                </a: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 = 8 digits</a:t>
                </a:r>
                <a:endPara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" name="AutoShape 8">
                <a:extLst>
                  <a:ext uri="{FF2B5EF4-FFF2-40B4-BE49-F238E27FC236}">
                    <a16:creationId xmlns:a16="http://schemas.microsoft.com/office/drawing/2014/main" id="{E53AA0F6-90E3-6537-9D4C-0450338EC79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708819" y="1615171"/>
                <a:ext cx="126163" cy="1143001"/>
              </a:xfrm>
              <a:prstGeom prst="leftBrace">
                <a:avLst>
                  <a:gd name="adj1" fmla="val 87500"/>
                  <a:gd name="adj2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A569EEC-0628-9A9F-4416-09223950F82E}"/>
              </a:ext>
            </a:extLst>
          </p:cNvPr>
          <p:cNvGrpSpPr/>
          <p:nvPr/>
        </p:nvGrpSpPr>
        <p:grpSpPr>
          <a:xfrm>
            <a:off x="5257800" y="5105400"/>
            <a:ext cx="3966663" cy="1073759"/>
            <a:chOff x="5268913" y="3801070"/>
            <a:chExt cx="3966663" cy="1073759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B3D6F434-3656-FB1A-5B19-C364EC5356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8913" y="4474719"/>
              <a:ext cx="39666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n=100110110001011…0010100110</a:t>
              </a:r>
              <a:r>
                <a:rPr kumimoji="0" lang="en-US" altLang="en-US" sz="20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2</a:t>
              </a:r>
              <a:endPara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1258BAFA-914B-964B-C2C6-5FC215A744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68913" y="4404869"/>
              <a:ext cx="3886200" cy="4556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84A8442-E9D8-52EF-C653-C7AB26A1AD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3801070"/>
              <a:ext cx="3516313" cy="612094"/>
              <a:chOff x="3200400" y="1702839"/>
              <a:chExt cx="3516313" cy="612094"/>
            </a:xfrm>
          </p:grpSpPr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3001F259-9E1C-12E1-76C9-7B7611AA85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9000" y="1702839"/>
                <a:ext cx="222849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log</a:t>
                </a:r>
                <a:r>
                  <a:rPr kumimoji="0" lang="en-US" altLang="en-US" sz="24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2</a:t>
                </a:r>
                <a:r>
                  <a:rPr kumimoji="0" lang="en-CA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 = 26 digits</a:t>
                </a:r>
                <a:endParaRPr kumimoji="0" lang="en-CA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AutoShape 8">
                <a:extLst>
                  <a:ext uri="{FF2B5EF4-FFF2-40B4-BE49-F238E27FC236}">
                    <a16:creationId xmlns:a16="http://schemas.microsoft.com/office/drawing/2014/main" id="{429362E4-44D0-2782-5C72-268B970C827E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862885" y="461105"/>
                <a:ext cx="191343" cy="3516313"/>
              </a:xfrm>
              <a:prstGeom prst="leftBrace">
                <a:avLst>
                  <a:gd name="adj1" fmla="val 87500"/>
                  <a:gd name="adj2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081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2800" i="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i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</a:ln>
      </a:spPr>
      <a:bodyPr wrap="square" rtlCol="0" anchor="ctr">
        <a:spAutoFit/>
      </a:bodyPr>
      <a:lstStyle>
        <a:defPPr marL="0" algn="l">
          <a:defRPr sz="2800" dirty="0" smtClean="0">
            <a:latin typeface="+mj-lt"/>
          </a:defRPr>
        </a:defPPr>
      </a:lstStyle>
    </a:spDef>
    <a:lnDef>
      <a:spPr bwMode="auto"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ed bar footer BODY/MAIN CONTENT">
  <a:themeElements>
    <a:clrScheme name="Custom 14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13159</TotalTime>
  <Words>3318</Words>
  <Application>Microsoft Office PowerPoint</Application>
  <PresentationFormat>On-screen Show (4:3)</PresentationFormat>
  <Paragraphs>695</Paragraphs>
  <Slides>46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Calibri</vt:lpstr>
      <vt:lpstr>Century Schoolbook</vt:lpstr>
      <vt:lpstr>Symbol</vt:lpstr>
      <vt:lpstr>Times New Roman</vt:lpstr>
      <vt:lpstr>WP MathA</vt:lpstr>
      <vt:lpstr>Default Design</vt:lpstr>
      <vt:lpstr>1_Default Design</vt:lpstr>
      <vt:lpstr>2_Default Design</vt:lpstr>
      <vt:lpstr>Red bar footer BODY/MAIN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are more alike?</vt:lpstr>
      <vt:lpstr>Which are more alike?</vt:lpstr>
      <vt:lpstr>PowerPoint Presentation</vt:lpstr>
      <vt:lpstr>Which are more alike?</vt:lpstr>
      <vt:lpstr>Which are more alike?</vt:lpstr>
      <vt:lpstr>Which are more alike?</vt:lpstr>
      <vt:lpstr>Which are more alike?</vt:lpstr>
      <vt:lpstr>PowerPoint Presentation</vt:lpstr>
      <vt:lpstr>PowerPoint Presentation</vt:lpstr>
      <vt:lpstr>PowerPoint Presentation</vt:lpstr>
      <vt:lpstr>PowerPoint Presentation</vt:lpstr>
      <vt:lpstr>Notations</vt:lpstr>
      <vt:lpstr>Notations</vt:lpstr>
      <vt:lpstr>Notations</vt:lpstr>
      <vt:lpstr>Intuition</vt:lpstr>
      <vt:lpstr>Intuition</vt:lpstr>
      <vt:lpstr>Intuition</vt:lpstr>
      <vt:lpstr>Definition of  Theta</vt:lpstr>
      <vt:lpstr>Definition of  Theta</vt:lpstr>
      <vt:lpstr>Proofs</vt:lpstr>
      <vt:lpstr>Proofs</vt:lpstr>
      <vt:lpstr>Proofs</vt:lpstr>
      <vt:lpstr>Proofs</vt:lpstr>
      <vt:lpstr>Proofs</vt:lpstr>
      <vt:lpstr>Proofs</vt:lpstr>
      <vt:lpstr>Proofs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222</cp:revision>
  <dcterms:created xsi:type="dcterms:W3CDTF">2000-08-25T17:31:26Z</dcterms:created>
  <dcterms:modified xsi:type="dcterms:W3CDTF">2023-12-03T16:48:44Z</dcterms:modified>
</cp:coreProperties>
</file>