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7" r:id="rId2"/>
    <p:sldMasterId id="2147483811" r:id="rId3"/>
    <p:sldMasterId id="2147483822" r:id="rId4"/>
    <p:sldMasterId id="2147483835" r:id="rId5"/>
    <p:sldMasterId id="2147483851" r:id="rId6"/>
    <p:sldMasterId id="2147483871" r:id="rId7"/>
    <p:sldMasterId id="2147483903" r:id="rId8"/>
  </p:sldMasterIdLst>
  <p:notesMasterIdLst>
    <p:notesMasterId r:id="rId127"/>
  </p:notesMasterIdLst>
  <p:handoutMasterIdLst>
    <p:handoutMasterId r:id="rId128"/>
  </p:handoutMasterIdLst>
  <p:sldIdLst>
    <p:sldId id="1383" r:id="rId9"/>
    <p:sldId id="1118" r:id="rId10"/>
    <p:sldId id="3425" r:id="rId11"/>
    <p:sldId id="411" r:id="rId12"/>
    <p:sldId id="3426" r:id="rId13"/>
    <p:sldId id="615" r:id="rId14"/>
    <p:sldId id="3428" r:id="rId15"/>
    <p:sldId id="3639" r:id="rId16"/>
    <p:sldId id="412" r:id="rId17"/>
    <p:sldId id="3427" r:id="rId18"/>
    <p:sldId id="3513" r:id="rId19"/>
    <p:sldId id="3521" r:id="rId20"/>
    <p:sldId id="413" r:id="rId21"/>
    <p:sldId id="3429" r:id="rId22"/>
    <p:sldId id="3430" r:id="rId23"/>
    <p:sldId id="3431" r:id="rId24"/>
    <p:sldId id="580" r:id="rId25"/>
    <p:sldId id="3433" r:id="rId26"/>
    <p:sldId id="3432" r:id="rId27"/>
    <p:sldId id="3628" r:id="rId28"/>
    <p:sldId id="3434" r:id="rId29"/>
    <p:sldId id="3625" r:id="rId30"/>
    <p:sldId id="3621" r:id="rId31"/>
    <p:sldId id="3623" r:id="rId32"/>
    <p:sldId id="3437" r:id="rId33"/>
    <p:sldId id="3472" r:id="rId34"/>
    <p:sldId id="3438" r:id="rId35"/>
    <p:sldId id="3440" r:id="rId36"/>
    <p:sldId id="3441" r:id="rId37"/>
    <p:sldId id="3452" r:id="rId38"/>
    <p:sldId id="3627" r:id="rId39"/>
    <p:sldId id="3447" r:id="rId40"/>
    <p:sldId id="3448" r:id="rId41"/>
    <p:sldId id="3449" r:id="rId42"/>
    <p:sldId id="3450" r:id="rId43"/>
    <p:sldId id="3442" r:id="rId44"/>
    <p:sldId id="3443" r:id="rId45"/>
    <p:sldId id="3451" r:id="rId46"/>
    <p:sldId id="3453" r:id="rId47"/>
    <p:sldId id="3454" r:id="rId48"/>
    <p:sldId id="3456" r:id="rId49"/>
    <p:sldId id="3455" r:id="rId50"/>
    <p:sldId id="3446" r:id="rId51"/>
    <p:sldId id="3457" r:id="rId52"/>
    <p:sldId id="3459" r:id="rId53"/>
    <p:sldId id="3460" r:id="rId54"/>
    <p:sldId id="3461" r:id="rId55"/>
    <p:sldId id="3462" r:id="rId56"/>
    <p:sldId id="3465" r:id="rId57"/>
    <p:sldId id="3466" r:id="rId58"/>
    <p:sldId id="3463" r:id="rId59"/>
    <p:sldId id="3470" r:id="rId60"/>
    <p:sldId id="637" r:id="rId61"/>
    <p:sldId id="474" r:id="rId62"/>
    <p:sldId id="475" r:id="rId63"/>
    <p:sldId id="639" r:id="rId64"/>
    <p:sldId id="3473" r:id="rId65"/>
    <p:sldId id="3474" r:id="rId66"/>
    <p:sldId id="782" r:id="rId67"/>
    <p:sldId id="783" r:id="rId68"/>
    <p:sldId id="3629" r:id="rId69"/>
    <p:sldId id="3630" r:id="rId70"/>
    <p:sldId id="3634" r:id="rId71"/>
    <p:sldId id="3636" r:id="rId72"/>
    <p:sldId id="3637" r:id="rId73"/>
    <p:sldId id="3481" r:id="rId74"/>
    <p:sldId id="3482" r:id="rId75"/>
    <p:sldId id="3483" r:id="rId76"/>
    <p:sldId id="3484" r:id="rId77"/>
    <p:sldId id="3479" r:id="rId78"/>
    <p:sldId id="3491" r:id="rId79"/>
    <p:sldId id="3489" r:id="rId80"/>
    <p:sldId id="3493" r:id="rId81"/>
    <p:sldId id="3492" r:id="rId82"/>
    <p:sldId id="3486" r:id="rId83"/>
    <p:sldId id="3494" r:id="rId84"/>
    <p:sldId id="3499" r:id="rId85"/>
    <p:sldId id="3485" r:id="rId86"/>
    <p:sldId id="3496" r:id="rId87"/>
    <p:sldId id="3495" r:id="rId88"/>
    <p:sldId id="3500" r:id="rId89"/>
    <p:sldId id="907" r:id="rId90"/>
    <p:sldId id="909" r:id="rId91"/>
    <p:sldId id="910" r:id="rId92"/>
    <p:sldId id="802" r:id="rId93"/>
    <p:sldId id="3094" r:id="rId94"/>
    <p:sldId id="797" r:id="rId95"/>
    <p:sldId id="3640" r:id="rId96"/>
    <p:sldId id="3642" r:id="rId97"/>
    <p:sldId id="3502" r:id="rId98"/>
    <p:sldId id="3503" r:id="rId99"/>
    <p:sldId id="3652" r:id="rId100"/>
    <p:sldId id="3643" r:id="rId101"/>
    <p:sldId id="3647" r:id="rId102"/>
    <p:sldId id="3651" r:id="rId103"/>
    <p:sldId id="3648" r:id="rId104"/>
    <p:sldId id="3649" r:id="rId105"/>
    <p:sldId id="3650" r:id="rId106"/>
    <p:sldId id="800" r:id="rId107"/>
    <p:sldId id="801" r:id="rId108"/>
    <p:sldId id="3506" r:id="rId109"/>
    <p:sldId id="3507" r:id="rId110"/>
    <p:sldId id="3508" r:id="rId111"/>
    <p:sldId id="3509" r:id="rId112"/>
    <p:sldId id="3458" r:id="rId113"/>
    <p:sldId id="3510" r:id="rId114"/>
    <p:sldId id="886" r:id="rId115"/>
    <p:sldId id="1022" r:id="rId116"/>
    <p:sldId id="842" r:id="rId117"/>
    <p:sldId id="1070" r:id="rId118"/>
    <p:sldId id="924" r:id="rId119"/>
    <p:sldId id="3638" r:id="rId120"/>
    <p:sldId id="629" r:id="rId121"/>
    <p:sldId id="634" r:id="rId122"/>
    <p:sldId id="635" r:id="rId123"/>
    <p:sldId id="502" r:id="rId124"/>
    <p:sldId id="636" r:id="rId125"/>
    <p:sldId id="472" r:id="rId126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F14B0E-9698-4E88-AF1B-82399B4C4CAE}">
          <p14:sldIdLst>
            <p14:sldId id="1383"/>
            <p14:sldId id="1118"/>
            <p14:sldId id="3425"/>
            <p14:sldId id="411"/>
            <p14:sldId id="3426"/>
            <p14:sldId id="615"/>
            <p14:sldId id="3428"/>
            <p14:sldId id="3639"/>
            <p14:sldId id="412"/>
            <p14:sldId id="3427"/>
            <p14:sldId id="3513"/>
            <p14:sldId id="3521"/>
            <p14:sldId id="413"/>
            <p14:sldId id="3429"/>
            <p14:sldId id="3430"/>
            <p14:sldId id="3431"/>
            <p14:sldId id="580"/>
            <p14:sldId id="3433"/>
            <p14:sldId id="3432"/>
            <p14:sldId id="3628"/>
            <p14:sldId id="3434"/>
            <p14:sldId id="3625"/>
            <p14:sldId id="3621"/>
            <p14:sldId id="3623"/>
          </p14:sldIdLst>
        </p14:section>
        <p14:section name="Appendix: Image Descriptions for Unsighted Students" id="{C765636F-7B38-4D83-87FB-30B50E8FEB1B}">
          <p14:sldIdLst>
            <p14:sldId id="3437"/>
            <p14:sldId id="3472"/>
            <p14:sldId id="3438"/>
            <p14:sldId id="3440"/>
            <p14:sldId id="3441"/>
            <p14:sldId id="3452"/>
            <p14:sldId id="3627"/>
            <p14:sldId id="3447"/>
            <p14:sldId id="3448"/>
            <p14:sldId id="3449"/>
            <p14:sldId id="3450"/>
            <p14:sldId id="3442"/>
            <p14:sldId id="3443"/>
            <p14:sldId id="3451"/>
            <p14:sldId id="3453"/>
            <p14:sldId id="3454"/>
            <p14:sldId id="3456"/>
            <p14:sldId id="3455"/>
            <p14:sldId id="3446"/>
            <p14:sldId id="3457"/>
            <p14:sldId id="3459"/>
            <p14:sldId id="3460"/>
            <p14:sldId id="3461"/>
            <p14:sldId id="3462"/>
            <p14:sldId id="3465"/>
            <p14:sldId id="3466"/>
            <p14:sldId id="3463"/>
            <p14:sldId id="3470"/>
            <p14:sldId id="637"/>
            <p14:sldId id="474"/>
            <p14:sldId id="475"/>
            <p14:sldId id="639"/>
            <p14:sldId id="3473"/>
            <p14:sldId id="3474"/>
            <p14:sldId id="782"/>
            <p14:sldId id="783"/>
            <p14:sldId id="3629"/>
            <p14:sldId id="3630"/>
            <p14:sldId id="3634"/>
            <p14:sldId id="3636"/>
            <p14:sldId id="3637"/>
            <p14:sldId id="3481"/>
            <p14:sldId id="3482"/>
            <p14:sldId id="3483"/>
            <p14:sldId id="3484"/>
            <p14:sldId id="3479"/>
            <p14:sldId id="3491"/>
            <p14:sldId id="3489"/>
            <p14:sldId id="3493"/>
            <p14:sldId id="3492"/>
            <p14:sldId id="3486"/>
            <p14:sldId id="3494"/>
            <p14:sldId id="3499"/>
            <p14:sldId id="3485"/>
            <p14:sldId id="3496"/>
            <p14:sldId id="3495"/>
            <p14:sldId id="3500"/>
            <p14:sldId id="907"/>
            <p14:sldId id="909"/>
            <p14:sldId id="910"/>
            <p14:sldId id="802"/>
            <p14:sldId id="3094"/>
            <p14:sldId id="797"/>
            <p14:sldId id="3640"/>
            <p14:sldId id="3642"/>
            <p14:sldId id="3502"/>
            <p14:sldId id="3503"/>
            <p14:sldId id="3652"/>
            <p14:sldId id="3643"/>
            <p14:sldId id="3647"/>
            <p14:sldId id="3651"/>
            <p14:sldId id="3648"/>
            <p14:sldId id="3649"/>
            <p14:sldId id="3650"/>
            <p14:sldId id="800"/>
            <p14:sldId id="801"/>
            <p14:sldId id="3506"/>
            <p14:sldId id="3507"/>
            <p14:sldId id="3508"/>
            <p14:sldId id="3509"/>
            <p14:sldId id="3458"/>
            <p14:sldId id="3510"/>
            <p14:sldId id="886"/>
            <p14:sldId id="1022"/>
            <p14:sldId id="842"/>
            <p14:sldId id="1070"/>
            <p14:sldId id="924"/>
            <p14:sldId id="3638"/>
            <p14:sldId id="629"/>
            <p14:sldId id="634"/>
            <p14:sldId id="635"/>
            <p14:sldId id="502"/>
            <p14:sldId id="636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2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EFEFE"/>
    <a:srgbClr val="FFFFFF"/>
    <a:srgbClr val="FF00FF"/>
    <a:srgbClr val="66FF66"/>
    <a:srgbClr val="99FF66"/>
    <a:srgbClr val="E6E6E6"/>
    <a:srgbClr val="CCFFCC"/>
    <a:srgbClr val="4D0201"/>
    <a:srgbClr val="D5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4" autoAdjust="0"/>
    <p:restoredTop sz="92895" autoAdjust="0"/>
  </p:normalViewPr>
  <p:slideViewPr>
    <p:cSldViewPr>
      <p:cViewPr varScale="1">
        <p:scale>
          <a:sx n="59" d="100"/>
          <a:sy n="59" d="100"/>
        </p:scale>
        <p:origin x="1159" y="34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commentAuthors" Target="commentAuthors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presProps" Target="presProps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theme" Target="theme/theme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73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28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38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643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33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73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828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676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36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59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17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29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8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506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520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656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043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198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685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503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98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3D26689-AD2C-4F1F-BF64-2E81F68B6E3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689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502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687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34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679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96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12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E3D3A4D-385A-4BCA-83D3-509F56DD71EF}" type="slidenum">
              <a:rPr lang="en-US" altLang="en-US" smtClean="0"/>
              <a:pPr eaLnBrk="1" hangingPunct="1">
                <a:spcBef>
                  <a:spcPct val="50000"/>
                </a:spcBef>
              </a:pPr>
              <a:t>59</a:t>
            </a:fld>
            <a:endParaRPr lang="en-US" altLang="en-US"/>
          </a:p>
        </p:txBody>
      </p:sp>
      <p:sp>
        <p:nvSpPr>
          <p:cNvPr id="638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24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CB3B574-3B67-46DD-BD4D-57A818CADB33}" type="slidenum">
              <a:rPr lang="en-US" altLang="en-US" smtClean="0"/>
              <a:pPr eaLnBrk="1" hangingPunct="1">
                <a:spcBef>
                  <a:spcPct val="50000"/>
                </a:spcBef>
              </a:pPr>
              <a:t>60</a:t>
            </a:fld>
            <a:endParaRPr lang="en-US" altLang="en-US"/>
          </a:p>
        </p:txBody>
      </p:sp>
      <p:sp>
        <p:nvSpPr>
          <p:cNvPr id="640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464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15733B7-3DA5-4742-893D-987BD00F7F00}" type="slidenum">
              <a:rPr lang="en-US" altLang="en-US" smtClean="0"/>
              <a:pPr eaLnBrk="1" hangingPunct="1">
                <a:spcBef>
                  <a:spcPct val="50000"/>
                </a:spcBef>
              </a:pPr>
              <a:t>61</a:t>
            </a:fld>
            <a:endParaRPr lang="en-US" altLang="en-US"/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235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15733B7-3DA5-4742-893D-987BD00F7F00}" type="slidenum">
              <a:rPr lang="en-US" altLang="en-US" smtClean="0"/>
              <a:pPr eaLnBrk="1" hangingPunct="1">
                <a:spcBef>
                  <a:spcPct val="50000"/>
                </a:spcBef>
              </a:pPr>
              <a:t>62</a:t>
            </a:fld>
            <a:endParaRPr lang="en-US" altLang="en-US"/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341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15733B7-3DA5-4742-893D-987BD00F7F00}" type="slidenum">
              <a:rPr lang="en-US" altLang="en-US" smtClean="0"/>
              <a:pPr eaLnBrk="1" hangingPunct="1">
                <a:spcBef>
                  <a:spcPct val="50000"/>
                </a:spcBef>
              </a:pPr>
              <a:t>63</a:t>
            </a:fld>
            <a:endParaRPr lang="en-US" altLang="en-US"/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123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15733B7-3DA5-4742-893D-987BD00F7F00}" type="slidenum">
              <a:rPr lang="en-US" altLang="en-US" smtClean="0"/>
              <a:pPr eaLnBrk="1" hangingPunct="1">
                <a:spcBef>
                  <a:spcPct val="50000"/>
                </a:spcBef>
              </a:pPr>
              <a:t>64</a:t>
            </a:fld>
            <a:endParaRPr lang="en-US" altLang="en-US"/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86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15733B7-3DA5-4742-893D-987BD00F7F00}" type="slidenum">
              <a:rPr lang="en-US" altLang="en-US" smtClean="0"/>
              <a:pPr eaLnBrk="1" hangingPunct="1">
                <a:spcBef>
                  <a:spcPct val="50000"/>
                </a:spcBef>
              </a:pPr>
              <a:t>65</a:t>
            </a:fld>
            <a:endParaRPr lang="en-US" altLang="en-US"/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0588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432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45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54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224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219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30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4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9549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533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539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4079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611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7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135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888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3433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0E951-0976-4F77-BF8B-306D4FD6B541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234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B251A-F93F-41F8-A419-832BEBE8A56D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9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636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40BE2-6970-47DE-A638-38475EB4B2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4328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AC41C-94B9-4A18-B964-C42C2477AEB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93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39131E4-6903-4C66-A7D6-63F8F5992275}" type="slidenum">
              <a:rPr lang="en-US" altLang="en-US" smtClean="0"/>
              <a:pPr eaLnBrk="1" hangingPunct="1">
                <a:spcBef>
                  <a:spcPct val="50000"/>
                </a:spcBef>
              </a:pPr>
              <a:t>85</a:t>
            </a:fld>
            <a:endParaRPr lang="en-US" altLang="en-US"/>
          </a:p>
        </p:txBody>
      </p:sp>
      <p:sp>
        <p:nvSpPr>
          <p:cNvPr id="642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434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470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356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415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455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339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1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5831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03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717B2-2470-4192-B072-B1976093DE8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835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104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8531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03D02-7E89-4EBF-B123-9C334E1BF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7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27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9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6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25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5858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7169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53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10791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852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44303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8284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7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32580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73825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5F25-6287-2136-CF12-944F2E56F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6E62C-DE5E-1F4A-63FB-86CF15F3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36A7C-8B79-2C29-E093-ABE8935838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1BBB8E-455D-4500-88FA-C0F930986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76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2301-D88B-E3DE-2DB3-B45AACBE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9315-23A4-3D00-642F-8B1650778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FBFD4-DBB1-51AE-B180-38CD6CFF8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ADEEF4-DEE3-4338-9DD7-B7D48B599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271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CEAA-5E76-4528-E8CA-5743A630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F8A5-E415-B396-44FE-F6BFEA76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374C-604A-2D10-098D-4E5AF0173A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CE6DD-22FA-424B-B472-D1114A19F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840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7518-C0C2-D186-A734-86EA3CB1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2CA2-C5CD-27E5-BF2C-80972EB9B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7CD57-1CA9-6717-7BBC-0BFCD255E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BFFCB-392E-7355-475D-243B8A8C9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2DE15-CE79-42A3-9AA2-8FC0FE113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904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245B-AE63-6691-7EB9-27693E3A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D7795-A821-4589-503A-3D2AD03B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6B889-E768-3AE8-04AA-5860BB29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254E1-0EF0-8928-E90E-FE6067F8B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80829-2D21-CC67-D199-1ECA86CB2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D0F9F-67DA-44D9-7724-02F4B77FD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676ED8-4CE3-4B09-A4BB-85D5752A9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66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420A-4D06-D1F0-D8E3-E31B076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6038C-56AF-EBC9-CD8C-778582E58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F2E1B1-DB8F-4202-8F4D-C491C1CC1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E409D-5BA2-6BC2-81D6-BE1992108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343B0-E60C-4EA4-8B4F-EFC600B38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25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A689-6A3B-B1BE-270D-3E50D94C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E672-5FB5-EC59-ADCF-A1D85DBB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ACA49-9F34-A2C4-0B0B-4351363B5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C82EF-B127-C161-0845-7FFEA6353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E5D33E-232B-4EE0-8FFD-D136D35DB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0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9283-70CA-A4E2-87FE-077EC281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C8889-6F21-2305-784D-F838BFAC6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ED85F-549E-501F-7BFA-BDCCA7AE0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3B83F-8647-B68C-25EE-5D6803CBD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497F7B-E8A6-4B4B-AFCD-C3FC405F5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28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772B-4A68-BDFE-80A8-65C17323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467D6-9884-3C3C-5376-C0703DB2F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0B3BC-F0FD-5AA6-241C-61DF79C14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E66CB-CE59-4A0D-92E5-695AD44F8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13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BDEFE-8355-CABF-BC7D-77728495D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98E6C-44B7-B9F0-4137-4B15CB6CD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A73E4-4AF2-EE43-37F1-F6A7166F2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FB0D9-517D-41A0-8B24-F66E39FF3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562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9873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2056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39843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1E2D5-81F4-48AD-9748-ECDA5F8BF7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255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F002-DE5B-4647-B19B-40DB012A5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40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2BF1-5AA5-4394-9EE7-3568888B43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548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6469-F9AE-4321-B7A7-BDA4EDDB57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59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B049-28FB-4A13-8FC3-4537FF0E13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941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4003-D2F5-492C-895A-73083B05A1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738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A59-6D52-4A07-84EB-1A392F46D1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802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891-2F6D-4541-BBDC-F3390B7318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641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114-EC89-42A0-8D6F-04CD081FC1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196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60A0-795C-45C4-B041-D597757AF5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286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E97E-3253-4F31-A44C-93AECB507D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452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6A3B-44D9-4F3E-88CF-74565B57D6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114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1C19-911F-439B-A1B1-7AFC6706A8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18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B227D-B095-4C1C-8DFB-2BD06871E7BA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28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B8BA-0433-406C-AFBA-EC17BC5ABB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86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1230-C27D-4EAE-9B8E-9C5B973CA6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239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586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07714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7925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542582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7342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05603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78050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1463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704516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41061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786586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6608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22811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21239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21" name="Content Placeholder 1"/>
          <p:cNvSpPr>
            <a:spLocks noGrp="1"/>
          </p:cNvSpPr>
          <p:nvPr>
            <p:ph idx="27"/>
          </p:nvPr>
        </p:nvSpPr>
        <p:spPr>
          <a:xfrm>
            <a:off x="457200" y="64160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"/>
          <p:cNvSpPr>
            <a:spLocks noGrp="1"/>
          </p:cNvSpPr>
          <p:nvPr>
            <p:ph idx="28"/>
          </p:nvPr>
        </p:nvSpPr>
        <p:spPr>
          <a:xfrm>
            <a:off x="4663440" y="64160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"/>
          <p:cNvSpPr>
            <a:spLocks noGrp="1"/>
          </p:cNvSpPr>
          <p:nvPr>
            <p:ph idx="29"/>
          </p:nvPr>
        </p:nvSpPr>
        <p:spPr>
          <a:xfrm>
            <a:off x="457200" y="7288209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idx="30"/>
          </p:nvPr>
        </p:nvSpPr>
        <p:spPr>
          <a:xfrm>
            <a:off x="4663440" y="7288209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92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0201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49856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51370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2085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92198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73247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93376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2336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762B-602A-4636-85AC-12840A9A08D1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72449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8F4C-3D74-45AB-8C34-2EA55E4198FE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081966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1A70-D53D-450C-948E-1A55C6C4B7C4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524133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7C6D-6538-46B2-AD6D-228E1B0598D9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732943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C71D-2207-4E0E-88E5-4AE5190C17BA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4030340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D06E-A7BB-4FF5-8794-53EDEC2B8E62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233663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4ACC3-4023-4C6C-BC11-F72E0EF1C994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2019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848489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158D-4E7E-442E-BC55-0A1707B4D34E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289895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B0C3-73AA-4E9A-876C-EAC35273432D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902807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34B0-BC4F-45DB-B4AA-D87E196F4AD7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960534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3371-89C3-43C9-8FD5-0192A79AD69F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521224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8DBC-3D49-4E2A-80E8-21D459AEC7FB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64035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832" r:id="rId4"/>
    <p:sldLayoutId id="214748390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139031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1746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2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35401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3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4F08FD-CDC3-79C2-65D4-21F524146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3C7AF7-BEA4-9D6B-0A03-2A23B5C3E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6FE0CCB-575D-4642-4EA6-293B7C83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0198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CA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755C28-2578-B98A-0E0D-7A0C2E3357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C98789-1C9E-4157-80D5-BA64D3138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4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>
              <a:defRPr/>
            </a:pPr>
            <a:fld id="{BF8234D7-B698-4A2C-8F5E-4301F1C58A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83E3F17D-4235-4A17-ACC5-44D1A319AA14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119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8" r:id="rId16"/>
    <p:sldLayoutId id="2147483869" r:id="rId17"/>
    <p:sldLayoutId id="214748387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&#10;">
            <a:extLst>
              <a:ext uri="{FF2B5EF4-FFF2-40B4-BE49-F238E27FC236}">
                <a16:creationId xmlns:a16="http://schemas.microsoft.com/office/drawing/2014/main" id="{81301203-A49F-48D4-BA81-8741E546B555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35146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905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  <a:effectLst/>
              </a:defRPr>
            </a:lvl1pPr>
          </a:lstStyle>
          <a:p>
            <a:pPr>
              <a:defRPr/>
            </a:pPr>
            <a:fld id="{0F59DD60-AFCC-48E5-82F5-F3E8AB739566}" type="datetime1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folHlink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4048457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858838" algn="l"/>
        </a:tabLs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04813" indent="-2905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3200">
          <a:solidFill>
            <a:schemeClr val="tx1"/>
          </a:solidFill>
          <a:latin typeface="Arial" charset="0"/>
        </a:defRPr>
      </a:lvl2pPr>
      <a:lvl3pPr marL="858838" indent="-3397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800">
          <a:solidFill>
            <a:schemeClr val="tx1"/>
          </a:solidFill>
          <a:latin typeface="Arial" charset="0"/>
        </a:defRPr>
      </a:lvl3pPr>
      <a:lvl4pPr marL="1200150" indent="-2270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4pPr>
      <a:lvl5pPr marL="16557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5pPr>
      <a:lvl6pPr marL="21129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6pPr>
      <a:lvl7pPr marL="25701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7pPr>
      <a:lvl8pPr marL="30273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8pPr>
      <a:lvl9pPr marL="34845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57.xml"/><Relationship Id="rId18" Type="http://schemas.openxmlformats.org/officeDocument/2006/relationships/slide" Target="slide86.xml"/><Relationship Id="rId3" Type="http://schemas.openxmlformats.org/officeDocument/2006/relationships/image" Target="../media/image1.png"/><Relationship Id="rId7" Type="http://schemas.openxmlformats.org/officeDocument/2006/relationships/slide" Target="slide30.xml"/><Relationship Id="rId12" Type="http://schemas.openxmlformats.org/officeDocument/2006/relationships/slide" Target="slide54.xml"/><Relationship Id="rId17" Type="http://schemas.openxmlformats.org/officeDocument/2006/relationships/slide" Target="slide80.xml"/><Relationship Id="rId2" Type="http://schemas.openxmlformats.org/officeDocument/2006/relationships/notesSlide" Target="../notesSlides/notesSlide1.xml"/><Relationship Id="rId16" Type="http://schemas.openxmlformats.org/officeDocument/2006/relationships/slide" Target="slide78.xml"/><Relationship Id="rId20" Type="http://schemas.openxmlformats.org/officeDocument/2006/relationships/slide" Target="slide1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slide" Target="slide53.xml"/><Relationship Id="rId5" Type="http://schemas.openxmlformats.org/officeDocument/2006/relationships/slide" Target="slide11.xml"/><Relationship Id="rId15" Type="http://schemas.openxmlformats.org/officeDocument/2006/relationships/slide" Target="slide70.xml"/><Relationship Id="rId10" Type="http://schemas.openxmlformats.org/officeDocument/2006/relationships/slide" Target="slide46.xml"/><Relationship Id="rId19" Type="http://schemas.openxmlformats.org/officeDocument/2006/relationships/slide" Target="slide107.xml"/><Relationship Id="rId4" Type="http://schemas.openxmlformats.org/officeDocument/2006/relationships/slide" Target="slide2.xml"/><Relationship Id="rId9" Type="http://schemas.openxmlformats.org/officeDocument/2006/relationships/slide" Target="slide43.xml"/><Relationship Id="rId14" Type="http://schemas.openxmlformats.org/officeDocument/2006/relationships/slide" Target="slide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9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69.wmf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76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58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41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43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6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5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46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4.bin"/><Relationship Id="rId21" Type="http://schemas.openxmlformats.org/officeDocument/2006/relationships/image" Target="../media/image25.w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17" Type="http://schemas.openxmlformats.org/officeDocument/2006/relationships/image" Target="../media/image33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wmf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37.png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6.wmf"/><Relationship Id="rId10" Type="http://schemas.openxmlformats.org/officeDocument/2006/relationships/image" Target="../media/image20.wmf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5.bin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7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4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126" y="5143023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Lecture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2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0" y="868025"/>
            <a:ext cx="448552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4" action="ppaction://hlinksldjump"/>
              </a:rPr>
              <a:t>Sets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4" action="ppaction://hlinksldjump"/>
              </a:rPr>
              <a:t>Introduction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5" action="ppaction://hlinksldjump"/>
              </a:rPr>
              <a:t>Proofs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6" action="ppaction://hlinksldjump"/>
              </a:rPr>
              <a:t>Functions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6" action="ppaction://hlinksldjump"/>
              </a:rPr>
              <a:t>Introduction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7" action="ppaction://hlinksldjump"/>
              </a:rPr>
              <a:t>Onto, One-to-One, &amp; Bijections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8" action="ppaction://hlinksldjump"/>
              </a:rPr>
              <a:t>Inverses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9" action="ppaction://hlinksldjump"/>
              </a:rPr>
              <a:t>Function Operations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0" action="ppaction://hlinksldjump"/>
              </a:rPr>
              <a:t>Proofs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1" action="ppaction://hlinksldjump"/>
              </a:rPr>
              <a:t>Graphs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2" action="ppaction://hlinksldjump"/>
              </a:rPr>
              <a:t>Important Functions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3" action="ppaction://hlinksldjump"/>
              </a:rPr>
              <a:t>Sequences/Recurrences/Sums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4" action="ppaction://hlinksldjump"/>
              </a:rPr>
              <a:t>Arithmetic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5" action="ppaction://hlinksldjump"/>
              </a:rPr>
              <a:t>Geometric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6" action="ppaction://hlinksldjump"/>
              </a:rPr>
              <a:t>Fibonacci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7" action="ppaction://hlinksldjump"/>
              </a:rPr>
              <a:t>Harmonic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6E5708-DA66-4631-2C58-B6E9009CEF5F}"/>
              </a:ext>
            </a:extLst>
          </p:cNvPr>
          <p:cNvSpPr txBox="1">
            <a:spLocks/>
          </p:cNvSpPr>
          <p:nvPr/>
        </p:nvSpPr>
        <p:spPr>
          <a:xfrm>
            <a:off x="304800" y="204912"/>
            <a:ext cx="8229600" cy="21945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Sets, Functions, Sequences, Sums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4286F62C-4D62-3D5B-3C4C-97A8B304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95800"/>
            <a:ext cx="23407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8" action="ppaction://hlinksldjump"/>
              </a:rPr>
              <a:t>Infinity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8" action="ppaction://hlinksldjump"/>
              </a:rPr>
              <a:t>Countable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9" action="ppaction://hlinksldjump"/>
              </a:rPr>
              <a:t>Uncountable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>
                <a:hlinkClick r:id="rId20" action="ppaction://hlinksldjump"/>
              </a:rPr>
              <a:t>Uncomputable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F3E9259-56F9-35D4-CBEB-14596E8A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356344"/>
            <a:ext cx="2051164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solidFill>
                  <a:schemeClr val="accent2"/>
                </a:solidFill>
              </a:rPr>
              <a:t>EECS 1019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AB73A3C-058D-F636-51CA-0BAC5EC2A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6400800"/>
          </a:xfrm>
        </p:spPr>
        <p:txBody>
          <a:bodyPr/>
          <a:lstStyle/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Power set P(S) :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 set of all subsets of S.</a:t>
            </a:r>
          </a:p>
          <a:p>
            <a:pPr lvl="1"/>
            <a:r>
              <a:rPr lang="en-US" altLang="en-US" sz="20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P(S) = </a:t>
            </a:r>
            <a:r>
              <a:rPr lang="en-US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baseline="30000" dirty="0">
                <a:solidFill>
                  <a:schemeClr val="bg2"/>
                </a:solidFill>
                <a:sym typeface="Symbol" panose="05050102010706020507" pitchFamily="18" charset="2"/>
              </a:rPr>
              <a:t>S </a:t>
            </a:r>
            <a:r>
              <a:rPr lang="en-US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= </a:t>
            </a:r>
            <a:r>
              <a:rPr lang="en-US" altLang="en-US" sz="20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{ A | AS } </a:t>
            </a:r>
          </a:p>
          <a:p>
            <a:pPr lvl="1"/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P({ 1,2,3} ) = 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                       { {1,2,3}, {1,2   },    {   2,3}, {   2   }, 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                         {1,   3}, {1      },    {      3}, {        }  }</a:t>
            </a:r>
          </a:p>
          <a:p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|P(S)| = 2</a:t>
            </a:r>
            <a:r>
              <a:rPr lang="en-US" altLang="en-US" sz="2400" baseline="300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|S|      </a:t>
            </a:r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|P( {1,2,3} )| = 2</a:t>
            </a:r>
            <a:r>
              <a:rPr lang="en-US" altLang="en-US" sz="2400" baseline="30000" dirty="0">
                <a:solidFill>
                  <a:schemeClr val="bg2"/>
                </a:solidFill>
                <a:sym typeface="Symbol" panose="05050102010706020507" pitchFamily="18" charset="2"/>
              </a:rPr>
              <a:t>3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= 8</a:t>
            </a:r>
          </a:p>
          <a:p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|P( {1} )| = 2</a:t>
            </a:r>
            <a:r>
              <a:rPr lang="en-US" altLang="en-US" sz="2400" baseline="30000" dirty="0">
                <a:solidFill>
                  <a:schemeClr val="bg2"/>
                </a:solidFill>
                <a:sym typeface="Symbol" panose="05050102010706020507" pitchFamily="18" charset="2"/>
              </a:rPr>
              <a:t>1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= 2, P( {1} ) = { {1}, {} }</a:t>
            </a:r>
          </a:p>
          <a:p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|P({})| = 2</a:t>
            </a:r>
            <a:r>
              <a:rPr lang="en-US" altLang="en-US" sz="2400" baseline="30000" dirty="0">
                <a:solidFill>
                  <a:schemeClr val="bg2"/>
                </a:solidFill>
                <a:sym typeface="Symbol" panose="05050102010706020507" pitchFamily="18" charset="2"/>
              </a:rPr>
              <a:t>0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= 1,     </a:t>
            </a:r>
            <a:r>
              <a:rPr lang="en-US" altLang="en-US" sz="2400" dirty="0">
                <a:solidFill>
                  <a:schemeClr val="bg2"/>
                </a:solidFill>
              </a:rPr>
              <a:t>P(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{}</a:t>
            </a:r>
            <a:r>
              <a:rPr lang="en-US" altLang="en-US" sz="2400" dirty="0">
                <a:solidFill>
                  <a:schemeClr val="bg2"/>
                </a:solidFill>
              </a:rPr>
              <a:t>) = {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{} }</a:t>
            </a:r>
          </a:p>
          <a:p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P(S) includes {} and S.</a:t>
            </a:r>
            <a:endParaRPr lang="en-US" altLang="en-US" sz="2400" dirty="0">
              <a:solidFill>
                <a:schemeClr val="bg2"/>
              </a:solidFill>
              <a:latin typeface="+mj-lt"/>
            </a:endParaRPr>
          </a:p>
          <a:p>
            <a:endParaRPr lang="en-US" altLang="en-US" sz="24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05A3D-9DF2-D17B-C07E-894CC87DE440}"/>
              </a:ext>
            </a:extLst>
          </p:cNvPr>
          <p:cNvGrpSpPr/>
          <p:nvPr/>
        </p:nvGrpSpPr>
        <p:grpSpPr>
          <a:xfrm>
            <a:off x="2362200" y="1628795"/>
            <a:ext cx="4944454" cy="1495405"/>
            <a:chOff x="2294546" y="1704995"/>
            <a:chExt cx="4944454" cy="14954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22FEFB-C5EA-0486-5808-CF97942A28F4}"/>
                </a:ext>
              </a:extLst>
            </p:cNvPr>
            <p:cNvSpPr txBox="1"/>
            <p:nvPr/>
          </p:nvSpPr>
          <p:spPr>
            <a:xfrm>
              <a:off x="3276600" y="2057235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+3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5F242-C155-5800-7988-0FB49D0E42C2}"/>
                </a:ext>
              </a:extLst>
            </p:cNvPr>
            <p:cNvSpPr txBox="1"/>
            <p:nvPr/>
          </p:nvSpPr>
          <p:spPr>
            <a:xfrm>
              <a:off x="4267200" y="2069068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-3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089CE5-BFC8-8E1C-FF3E-B6AADA5200EC}"/>
                </a:ext>
              </a:extLst>
            </p:cNvPr>
            <p:cNvSpPr txBox="1"/>
            <p:nvPr/>
          </p:nvSpPr>
          <p:spPr>
            <a:xfrm>
              <a:off x="5638800" y="2085995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+3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9098BE-6122-B0FB-4BDD-CAA847C0264F}"/>
                </a:ext>
              </a:extLst>
            </p:cNvPr>
            <p:cNvSpPr txBox="1"/>
            <p:nvPr/>
          </p:nvSpPr>
          <p:spPr>
            <a:xfrm>
              <a:off x="6629400" y="2097828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-3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B4A3B-03E1-3195-0C2B-22AC1025AD92}"/>
                </a:ext>
              </a:extLst>
            </p:cNvPr>
            <p:cNvSpPr txBox="1"/>
            <p:nvPr/>
          </p:nvSpPr>
          <p:spPr>
            <a:xfrm>
              <a:off x="3733800" y="1704995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+1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DDD4DB-2CC8-8B52-E764-05543C81149D}"/>
                </a:ext>
              </a:extLst>
            </p:cNvPr>
            <p:cNvSpPr txBox="1"/>
            <p:nvPr/>
          </p:nvSpPr>
          <p:spPr>
            <a:xfrm>
              <a:off x="6096000" y="1716828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-1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30CFFC-0072-2474-459A-54D4F763D3F2}"/>
                </a:ext>
              </a:extLst>
            </p:cNvPr>
            <p:cNvSpPr txBox="1"/>
            <p:nvPr/>
          </p:nvSpPr>
          <p:spPr>
            <a:xfrm>
              <a:off x="2294546" y="2385536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+2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90641-470B-2C17-BBF5-064BDD1B3F16}"/>
                </a:ext>
              </a:extLst>
            </p:cNvPr>
            <p:cNvSpPr txBox="1"/>
            <p:nvPr/>
          </p:nvSpPr>
          <p:spPr>
            <a:xfrm>
              <a:off x="2294546" y="2831068"/>
              <a:ext cx="60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-2</a:t>
              </a:r>
              <a:endParaRPr lang="en-CA" sz="1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483BF21-EB8B-2C8D-5455-DC2EF686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Sets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602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Text Box 3"/>
          <p:cNvSpPr txBox="1">
            <a:spLocks noChangeArrowheads="1"/>
          </p:cNvSpPr>
          <p:nvPr/>
        </p:nvSpPr>
        <p:spPr bwMode="auto">
          <a:xfrm>
            <a:off x="923925" y="6251575"/>
            <a:ext cx="3648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{ 1, 2, 3, 4, 5, 6, …. }</a:t>
            </a:r>
          </a:p>
        </p:txBody>
      </p:sp>
      <p:sp>
        <p:nvSpPr>
          <p:cNvPr id="1262596" name="Line 4"/>
          <p:cNvSpPr>
            <a:spLocks noChangeShapeType="1"/>
          </p:cNvSpPr>
          <p:nvPr/>
        </p:nvSpPr>
        <p:spPr bwMode="auto">
          <a:xfrm>
            <a:off x="1524000" y="4159250"/>
            <a:ext cx="381000" cy="21097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597" name="Line 5"/>
          <p:cNvSpPr>
            <a:spLocks noChangeShapeType="1"/>
          </p:cNvSpPr>
          <p:nvPr/>
        </p:nvSpPr>
        <p:spPr bwMode="auto">
          <a:xfrm>
            <a:off x="1524000" y="4710113"/>
            <a:ext cx="76200" cy="1541462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598" name="Line 6"/>
          <p:cNvSpPr>
            <a:spLocks noChangeShapeType="1"/>
          </p:cNvSpPr>
          <p:nvPr/>
        </p:nvSpPr>
        <p:spPr bwMode="auto">
          <a:xfrm>
            <a:off x="1955800" y="4710113"/>
            <a:ext cx="3302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599" name="Freeform 7"/>
          <p:cNvSpPr>
            <a:spLocks/>
          </p:cNvSpPr>
          <p:nvPr/>
        </p:nvSpPr>
        <p:spPr bwMode="auto">
          <a:xfrm>
            <a:off x="1195388" y="1371600"/>
            <a:ext cx="4519612" cy="36576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2304"/>
              </a:cxn>
              <a:cxn ang="0">
                <a:pos x="2847" y="2304"/>
              </a:cxn>
            </a:cxnLst>
            <a:rect l="0" t="0" r="r" b="b"/>
            <a:pathLst>
              <a:path w="2847" h="2304">
                <a:moveTo>
                  <a:pt x="15" y="0"/>
                </a:moveTo>
                <a:lnTo>
                  <a:pt x="0" y="2304"/>
                </a:lnTo>
                <a:lnTo>
                  <a:pt x="2847" y="2304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609600" y="4419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01" name="Rectangle 9"/>
          <p:cNvSpPr>
            <a:spLocks noChangeArrowheads="1"/>
          </p:cNvSpPr>
          <p:nvPr/>
        </p:nvSpPr>
        <p:spPr bwMode="auto">
          <a:xfrm>
            <a:off x="1066800" y="4419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02" name="Rectangle 10"/>
          <p:cNvSpPr>
            <a:spLocks noChangeArrowheads="1"/>
          </p:cNvSpPr>
          <p:nvPr/>
        </p:nvSpPr>
        <p:spPr bwMode="auto">
          <a:xfrm>
            <a:off x="1625600" y="4422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03" name="Rectangle 11"/>
          <p:cNvSpPr>
            <a:spLocks noChangeArrowheads="1"/>
          </p:cNvSpPr>
          <p:nvPr/>
        </p:nvSpPr>
        <p:spPr bwMode="auto">
          <a:xfrm>
            <a:off x="2184400" y="4425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04" name="Rectangle 12"/>
          <p:cNvSpPr>
            <a:spLocks noChangeArrowheads="1"/>
          </p:cNvSpPr>
          <p:nvPr/>
        </p:nvSpPr>
        <p:spPr bwMode="auto">
          <a:xfrm>
            <a:off x="2743200" y="4429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05" name="Rectangle 13"/>
          <p:cNvSpPr>
            <a:spLocks noChangeArrowheads="1"/>
          </p:cNvSpPr>
          <p:nvPr/>
        </p:nvSpPr>
        <p:spPr bwMode="auto">
          <a:xfrm>
            <a:off x="3302000" y="4432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3860800" y="4435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07" name="Rectangle 15"/>
          <p:cNvSpPr>
            <a:spLocks noChangeArrowheads="1"/>
          </p:cNvSpPr>
          <p:nvPr/>
        </p:nvSpPr>
        <p:spPr bwMode="auto">
          <a:xfrm>
            <a:off x="4419600" y="4438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08" name="Rectangle 16"/>
          <p:cNvSpPr>
            <a:spLocks noChangeArrowheads="1"/>
          </p:cNvSpPr>
          <p:nvPr/>
        </p:nvSpPr>
        <p:spPr bwMode="auto">
          <a:xfrm>
            <a:off x="4978400" y="4441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09" name="Rectangle 17"/>
          <p:cNvSpPr>
            <a:spLocks noChangeArrowheads="1"/>
          </p:cNvSpPr>
          <p:nvPr/>
        </p:nvSpPr>
        <p:spPr bwMode="auto">
          <a:xfrm>
            <a:off x="5775325" y="3886200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2610" name="Rectangle 18"/>
          <p:cNvSpPr>
            <a:spLocks noChangeArrowheads="1"/>
          </p:cNvSpPr>
          <p:nvPr/>
        </p:nvSpPr>
        <p:spPr bwMode="auto">
          <a:xfrm>
            <a:off x="609600" y="38862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11" name="Rectangle 19"/>
          <p:cNvSpPr>
            <a:spLocks noChangeArrowheads="1"/>
          </p:cNvSpPr>
          <p:nvPr/>
        </p:nvSpPr>
        <p:spPr bwMode="auto">
          <a:xfrm>
            <a:off x="1066800" y="38862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12" name="Rectangle 20"/>
          <p:cNvSpPr>
            <a:spLocks noChangeArrowheads="1"/>
          </p:cNvSpPr>
          <p:nvPr/>
        </p:nvSpPr>
        <p:spPr bwMode="auto">
          <a:xfrm>
            <a:off x="1625600" y="38893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13" name="Rectangle 21"/>
          <p:cNvSpPr>
            <a:spLocks noChangeArrowheads="1"/>
          </p:cNvSpPr>
          <p:nvPr/>
        </p:nvSpPr>
        <p:spPr bwMode="auto">
          <a:xfrm>
            <a:off x="2184400" y="38925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14" name="Rectangle 22"/>
          <p:cNvSpPr>
            <a:spLocks noChangeArrowheads="1"/>
          </p:cNvSpPr>
          <p:nvPr/>
        </p:nvSpPr>
        <p:spPr bwMode="auto">
          <a:xfrm>
            <a:off x="2743200" y="38957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15" name="Rectangle 23"/>
          <p:cNvSpPr>
            <a:spLocks noChangeArrowheads="1"/>
          </p:cNvSpPr>
          <p:nvPr/>
        </p:nvSpPr>
        <p:spPr bwMode="auto">
          <a:xfrm>
            <a:off x="3302000" y="38989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16" name="Rectangle 24"/>
          <p:cNvSpPr>
            <a:spLocks noChangeArrowheads="1"/>
          </p:cNvSpPr>
          <p:nvPr/>
        </p:nvSpPr>
        <p:spPr bwMode="auto">
          <a:xfrm>
            <a:off x="3860800" y="39020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17" name="Rectangle 25"/>
          <p:cNvSpPr>
            <a:spLocks noChangeArrowheads="1"/>
          </p:cNvSpPr>
          <p:nvPr/>
        </p:nvSpPr>
        <p:spPr bwMode="auto">
          <a:xfrm>
            <a:off x="4419600" y="39052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18" name="Rectangle 26"/>
          <p:cNvSpPr>
            <a:spLocks noChangeArrowheads="1"/>
          </p:cNvSpPr>
          <p:nvPr/>
        </p:nvSpPr>
        <p:spPr bwMode="auto">
          <a:xfrm>
            <a:off x="4978400" y="39084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19" name="Rectangle 27"/>
          <p:cNvSpPr>
            <a:spLocks noChangeArrowheads="1"/>
          </p:cNvSpPr>
          <p:nvPr/>
        </p:nvSpPr>
        <p:spPr bwMode="auto">
          <a:xfrm>
            <a:off x="609600" y="33528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20" name="Rectangle 28"/>
          <p:cNvSpPr>
            <a:spLocks noChangeArrowheads="1"/>
          </p:cNvSpPr>
          <p:nvPr/>
        </p:nvSpPr>
        <p:spPr bwMode="auto">
          <a:xfrm>
            <a:off x="1066800" y="33528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21" name="Rectangle 29"/>
          <p:cNvSpPr>
            <a:spLocks noChangeArrowheads="1"/>
          </p:cNvSpPr>
          <p:nvPr/>
        </p:nvSpPr>
        <p:spPr bwMode="auto">
          <a:xfrm>
            <a:off x="1625600" y="33559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22" name="Rectangle 30"/>
          <p:cNvSpPr>
            <a:spLocks noChangeArrowheads="1"/>
          </p:cNvSpPr>
          <p:nvPr/>
        </p:nvSpPr>
        <p:spPr bwMode="auto">
          <a:xfrm>
            <a:off x="2184400" y="33591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23" name="Rectangle 31"/>
          <p:cNvSpPr>
            <a:spLocks noChangeArrowheads="1"/>
          </p:cNvSpPr>
          <p:nvPr/>
        </p:nvSpPr>
        <p:spPr bwMode="auto">
          <a:xfrm>
            <a:off x="2743200" y="33623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24" name="Rectangle 32"/>
          <p:cNvSpPr>
            <a:spLocks noChangeArrowheads="1"/>
          </p:cNvSpPr>
          <p:nvPr/>
        </p:nvSpPr>
        <p:spPr bwMode="auto">
          <a:xfrm>
            <a:off x="3302000" y="33655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25" name="Rectangle 33"/>
          <p:cNvSpPr>
            <a:spLocks noChangeArrowheads="1"/>
          </p:cNvSpPr>
          <p:nvPr/>
        </p:nvSpPr>
        <p:spPr bwMode="auto">
          <a:xfrm>
            <a:off x="3860800" y="33686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26" name="Rectangle 34"/>
          <p:cNvSpPr>
            <a:spLocks noChangeArrowheads="1"/>
          </p:cNvSpPr>
          <p:nvPr/>
        </p:nvSpPr>
        <p:spPr bwMode="auto">
          <a:xfrm>
            <a:off x="4419600" y="33718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27" name="Rectangle 35"/>
          <p:cNvSpPr>
            <a:spLocks noChangeArrowheads="1"/>
          </p:cNvSpPr>
          <p:nvPr/>
        </p:nvSpPr>
        <p:spPr bwMode="auto">
          <a:xfrm>
            <a:off x="4978400" y="33750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28" name="Rectangle 36"/>
          <p:cNvSpPr>
            <a:spLocks noChangeArrowheads="1"/>
          </p:cNvSpPr>
          <p:nvPr/>
        </p:nvSpPr>
        <p:spPr bwMode="auto">
          <a:xfrm>
            <a:off x="609600" y="28194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29" name="Rectangle 37"/>
          <p:cNvSpPr>
            <a:spLocks noChangeArrowheads="1"/>
          </p:cNvSpPr>
          <p:nvPr/>
        </p:nvSpPr>
        <p:spPr bwMode="auto">
          <a:xfrm>
            <a:off x="1066800" y="28194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30" name="Rectangle 38"/>
          <p:cNvSpPr>
            <a:spLocks noChangeArrowheads="1"/>
          </p:cNvSpPr>
          <p:nvPr/>
        </p:nvSpPr>
        <p:spPr bwMode="auto">
          <a:xfrm>
            <a:off x="1625600" y="28225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31" name="Rectangle 39"/>
          <p:cNvSpPr>
            <a:spLocks noChangeArrowheads="1"/>
          </p:cNvSpPr>
          <p:nvPr/>
        </p:nvSpPr>
        <p:spPr bwMode="auto">
          <a:xfrm>
            <a:off x="2184400" y="28257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32" name="Rectangle 40"/>
          <p:cNvSpPr>
            <a:spLocks noChangeArrowheads="1"/>
          </p:cNvSpPr>
          <p:nvPr/>
        </p:nvSpPr>
        <p:spPr bwMode="auto">
          <a:xfrm>
            <a:off x="2743200" y="28289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33" name="Rectangle 41"/>
          <p:cNvSpPr>
            <a:spLocks noChangeArrowheads="1"/>
          </p:cNvSpPr>
          <p:nvPr/>
        </p:nvSpPr>
        <p:spPr bwMode="auto">
          <a:xfrm>
            <a:off x="3302000" y="28321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34" name="Rectangle 42"/>
          <p:cNvSpPr>
            <a:spLocks noChangeArrowheads="1"/>
          </p:cNvSpPr>
          <p:nvPr/>
        </p:nvSpPr>
        <p:spPr bwMode="auto">
          <a:xfrm>
            <a:off x="3860800" y="28352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35" name="Rectangle 43"/>
          <p:cNvSpPr>
            <a:spLocks noChangeArrowheads="1"/>
          </p:cNvSpPr>
          <p:nvPr/>
        </p:nvSpPr>
        <p:spPr bwMode="auto">
          <a:xfrm>
            <a:off x="4419600" y="28384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36" name="Rectangle 44"/>
          <p:cNvSpPr>
            <a:spLocks noChangeArrowheads="1"/>
          </p:cNvSpPr>
          <p:nvPr/>
        </p:nvSpPr>
        <p:spPr bwMode="auto">
          <a:xfrm>
            <a:off x="4978400" y="28416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37" name="Rectangle 45"/>
          <p:cNvSpPr>
            <a:spLocks noChangeArrowheads="1"/>
          </p:cNvSpPr>
          <p:nvPr/>
        </p:nvSpPr>
        <p:spPr bwMode="auto">
          <a:xfrm>
            <a:off x="609600" y="22860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38" name="Rectangle 46"/>
          <p:cNvSpPr>
            <a:spLocks noChangeArrowheads="1"/>
          </p:cNvSpPr>
          <p:nvPr/>
        </p:nvSpPr>
        <p:spPr bwMode="auto">
          <a:xfrm>
            <a:off x="1066800" y="22860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39" name="Rectangle 47"/>
          <p:cNvSpPr>
            <a:spLocks noChangeArrowheads="1"/>
          </p:cNvSpPr>
          <p:nvPr/>
        </p:nvSpPr>
        <p:spPr bwMode="auto">
          <a:xfrm>
            <a:off x="1625600" y="22891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40" name="Rectangle 48"/>
          <p:cNvSpPr>
            <a:spLocks noChangeArrowheads="1"/>
          </p:cNvSpPr>
          <p:nvPr/>
        </p:nvSpPr>
        <p:spPr bwMode="auto">
          <a:xfrm>
            <a:off x="2184400" y="22923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41" name="Rectangle 49"/>
          <p:cNvSpPr>
            <a:spLocks noChangeArrowheads="1"/>
          </p:cNvSpPr>
          <p:nvPr/>
        </p:nvSpPr>
        <p:spPr bwMode="auto">
          <a:xfrm>
            <a:off x="2743200" y="22955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42" name="Rectangle 50"/>
          <p:cNvSpPr>
            <a:spLocks noChangeArrowheads="1"/>
          </p:cNvSpPr>
          <p:nvPr/>
        </p:nvSpPr>
        <p:spPr bwMode="auto">
          <a:xfrm>
            <a:off x="3302000" y="22987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43" name="Rectangle 51"/>
          <p:cNvSpPr>
            <a:spLocks noChangeArrowheads="1"/>
          </p:cNvSpPr>
          <p:nvPr/>
        </p:nvSpPr>
        <p:spPr bwMode="auto">
          <a:xfrm>
            <a:off x="3860800" y="23018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44" name="Rectangle 52"/>
          <p:cNvSpPr>
            <a:spLocks noChangeArrowheads="1"/>
          </p:cNvSpPr>
          <p:nvPr/>
        </p:nvSpPr>
        <p:spPr bwMode="auto">
          <a:xfrm>
            <a:off x="4419600" y="23050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45" name="Rectangle 53"/>
          <p:cNvSpPr>
            <a:spLocks noChangeArrowheads="1"/>
          </p:cNvSpPr>
          <p:nvPr/>
        </p:nvSpPr>
        <p:spPr bwMode="auto">
          <a:xfrm>
            <a:off x="4978400" y="23082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46" name="Rectangle 54"/>
          <p:cNvSpPr>
            <a:spLocks noChangeArrowheads="1"/>
          </p:cNvSpPr>
          <p:nvPr/>
        </p:nvSpPr>
        <p:spPr bwMode="auto">
          <a:xfrm>
            <a:off x="609600" y="1752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47" name="Rectangle 55"/>
          <p:cNvSpPr>
            <a:spLocks noChangeArrowheads="1"/>
          </p:cNvSpPr>
          <p:nvPr/>
        </p:nvSpPr>
        <p:spPr bwMode="auto">
          <a:xfrm>
            <a:off x="1066800" y="1752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48" name="Rectangle 56"/>
          <p:cNvSpPr>
            <a:spLocks noChangeArrowheads="1"/>
          </p:cNvSpPr>
          <p:nvPr/>
        </p:nvSpPr>
        <p:spPr bwMode="auto">
          <a:xfrm>
            <a:off x="1625600" y="1755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49" name="Rectangle 57"/>
          <p:cNvSpPr>
            <a:spLocks noChangeArrowheads="1"/>
          </p:cNvSpPr>
          <p:nvPr/>
        </p:nvSpPr>
        <p:spPr bwMode="auto">
          <a:xfrm>
            <a:off x="2184400" y="1758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50" name="Rectangle 58"/>
          <p:cNvSpPr>
            <a:spLocks noChangeArrowheads="1"/>
          </p:cNvSpPr>
          <p:nvPr/>
        </p:nvSpPr>
        <p:spPr bwMode="auto">
          <a:xfrm>
            <a:off x="2743200" y="1762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51" name="Rectangle 59"/>
          <p:cNvSpPr>
            <a:spLocks noChangeArrowheads="1"/>
          </p:cNvSpPr>
          <p:nvPr/>
        </p:nvSpPr>
        <p:spPr bwMode="auto">
          <a:xfrm>
            <a:off x="3302000" y="1765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52" name="Rectangle 60"/>
          <p:cNvSpPr>
            <a:spLocks noChangeArrowheads="1"/>
          </p:cNvSpPr>
          <p:nvPr/>
        </p:nvSpPr>
        <p:spPr bwMode="auto">
          <a:xfrm>
            <a:off x="3860800" y="1768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53" name="Rectangle 61"/>
          <p:cNvSpPr>
            <a:spLocks noChangeArrowheads="1"/>
          </p:cNvSpPr>
          <p:nvPr/>
        </p:nvSpPr>
        <p:spPr bwMode="auto">
          <a:xfrm>
            <a:off x="4419600" y="1771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54" name="Rectangle 62"/>
          <p:cNvSpPr>
            <a:spLocks noChangeArrowheads="1"/>
          </p:cNvSpPr>
          <p:nvPr/>
        </p:nvSpPr>
        <p:spPr bwMode="auto">
          <a:xfrm>
            <a:off x="4978400" y="1774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55" name="Rectangle 63"/>
          <p:cNvSpPr>
            <a:spLocks noChangeArrowheads="1"/>
          </p:cNvSpPr>
          <p:nvPr/>
        </p:nvSpPr>
        <p:spPr bwMode="auto">
          <a:xfrm>
            <a:off x="1177925" y="4967288"/>
            <a:ext cx="49942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1    2     3    4    5    6     7    8</a:t>
            </a:r>
          </a:p>
        </p:txBody>
      </p:sp>
      <p:sp>
        <p:nvSpPr>
          <p:cNvPr id="1262656" name="Rectangle 64"/>
          <p:cNvSpPr>
            <a:spLocks noChangeArrowheads="1"/>
          </p:cNvSpPr>
          <p:nvPr/>
        </p:nvSpPr>
        <p:spPr bwMode="auto">
          <a:xfrm rot="5400000">
            <a:off x="1432719" y="762794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2657" name="Rectangle 65"/>
          <p:cNvSpPr>
            <a:spLocks noChangeArrowheads="1"/>
          </p:cNvSpPr>
          <p:nvPr/>
        </p:nvSpPr>
        <p:spPr bwMode="auto">
          <a:xfrm rot="7732067">
            <a:off x="5714206" y="1370807"/>
            <a:ext cx="1006475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2658" name="Text Box 66"/>
          <p:cNvSpPr txBox="1">
            <a:spLocks noChangeArrowheads="1"/>
          </p:cNvSpPr>
          <p:nvPr/>
        </p:nvSpPr>
        <p:spPr bwMode="auto">
          <a:xfrm>
            <a:off x="6354763" y="1881188"/>
            <a:ext cx="230505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fractions</a:t>
            </a:r>
          </a:p>
        </p:txBody>
      </p:sp>
      <p:sp>
        <p:nvSpPr>
          <p:cNvPr id="1262659" name="Text Box 67"/>
          <p:cNvSpPr txBox="1">
            <a:spLocks noChangeArrowheads="1"/>
          </p:cNvSpPr>
          <p:nvPr/>
        </p:nvSpPr>
        <p:spPr bwMode="auto">
          <a:xfrm>
            <a:off x="5105400" y="6262688"/>
            <a:ext cx="35179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integers </a:t>
            </a:r>
          </a:p>
        </p:txBody>
      </p:sp>
      <p:grpSp>
        <p:nvGrpSpPr>
          <p:cNvPr id="14403" name="Group 68"/>
          <p:cNvGrpSpPr>
            <a:grpSpLocks/>
          </p:cNvGrpSpPr>
          <p:nvPr/>
        </p:nvGrpSpPr>
        <p:grpSpPr bwMode="auto">
          <a:xfrm>
            <a:off x="6400800" y="3581400"/>
            <a:ext cx="2935288" cy="2362200"/>
            <a:chOff x="4032" y="2256"/>
            <a:chExt cx="1849" cy="1488"/>
          </a:xfrm>
        </p:grpSpPr>
        <p:sp>
          <p:nvSpPr>
            <p:cNvPr id="1262661" name="AutoShape 69"/>
            <p:cNvSpPr>
              <a:spLocks noChangeArrowheads="1"/>
            </p:cNvSpPr>
            <p:nvPr/>
          </p:nvSpPr>
          <p:spPr bwMode="auto">
            <a:xfrm>
              <a:off x="4032" y="2256"/>
              <a:ext cx="432" cy="1488"/>
            </a:xfrm>
            <a:prstGeom prst="curvedLeftArrow">
              <a:avLst>
                <a:gd name="adj1" fmla="val 68889"/>
                <a:gd name="adj2" fmla="val 137778"/>
                <a:gd name="adj3" fmla="val 33333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62662" name="Text Box 70"/>
            <p:cNvSpPr txBox="1">
              <a:spLocks noChangeArrowheads="1"/>
            </p:cNvSpPr>
            <p:nvPr/>
          </p:nvSpPr>
          <p:spPr bwMode="auto">
            <a:xfrm>
              <a:off x="4416" y="2620"/>
              <a:ext cx="1465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 them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by mapping.</a:t>
              </a:r>
            </a:p>
          </p:txBody>
        </p:sp>
      </p:grpSp>
      <p:sp>
        <p:nvSpPr>
          <p:cNvPr id="1262663" name="Line 71"/>
          <p:cNvSpPr>
            <a:spLocks noChangeShapeType="1"/>
          </p:cNvSpPr>
          <p:nvPr/>
        </p:nvSpPr>
        <p:spPr bwMode="auto">
          <a:xfrm>
            <a:off x="1524000" y="3581400"/>
            <a:ext cx="1143000" cy="2701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4" name="Line 72"/>
          <p:cNvSpPr>
            <a:spLocks noChangeShapeType="1"/>
          </p:cNvSpPr>
          <p:nvPr/>
        </p:nvSpPr>
        <p:spPr bwMode="auto">
          <a:xfrm>
            <a:off x="2184400" y="4405313"/>
            <a:ext cx="863600" cy="18637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5" name="Text Box 73"/>
          <p:cNvSpPr txBox="1">
            <a:spLocks noChangeArrowheads="1"/>
          </p:cNvSpPr>
          <p:nvPr/>
        </p:nvSpPr>
        <p:spPr bwMode="auto">
          <a:xfrm>
            <a:off x="2743200" y="5370513"/>
            <a:ext cx="4110038" cy="95408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Every rational gets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mapped to some integer!</a:t>
            </a:r>
          </a:p>
        </p:txBody>
      </p:sp>
      <p:sp>
        <p:nvSpPr>
          <p:cNvPr id="1262666" name="Line 74"/>
          <p:cNvSpPr>
            <a:spLocks noChangeShapeType="1"/>
          </p:cNvSpPr>
          <p:nvPr/>
        </p:nvSpPr>
        <p:spPr bwMode="auto">
          <a:xfrm>
            <a:off x="1514475" y="4191000"/>
            <a:ext cx="619125" cy="62388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7" name="Line 75"/>
          <p:cNvSpPr>
            <a:spLocks noChangeShapeType="1"/>
          </p:cNvSpPr>
          <p:nvPr/>
        </p:nvSpPr>
        <p:spPr bwMode="auto">
          <a:xfrm>
            <a:off x="1514475" y="3643313"/>
            <a:ext cx="1000125" cy="106680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8" name="Line 76"/>
          <p:cNvSpPr>
            <a:spLocks noChangeShapeType="1"/>
          </p:cNvSpPr>
          <p:nvPr/>
        </p:nvSpPr>
        <p:spPr bwMode="auto">
          <a:xfrm>
            <a:off x="1514475" y="3095625"/>
            <a:ext cx="1787525" cy="1719263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9" name="Line 77"/>
          <p:cNvSpPr>
            <a:spLocks noChangeShapeType="1"/>
          </p:cNvSpPr>
          <p:nvPr/>
        </p:nvSpPr>
        <p:spPr bwMode="auto">
          <a:xfrm>
            <a:off x="1514475" y="2547938"/>
            <a:ext cx="2268538" cy="226695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70" name="Line 78"/>
          <p:cNvSpPr>
            <a:spLocks noChangeShapeType="1"/>
          </p:cNvSpPr>
          <p:nvPr/>
        </p:nvSpPr>
        <p:spPr bwMode="auto">
          <a:xfrm>
            <a:off x="1514475" y="2000250"/>
            <a:ext cx="2828925" cy="281463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71" name="Line 79"/>
          <p:cNvSpPr>
            <a:spLocks noChangeShapeType="1"/>
          </p:cNvSpPr>
          <p:nvPr/>
        </p:nvSpPr>
        <p:spPr bwMode="auto">
          <a:xfrm>
            <a:off x="1514475" y="1452563"/>
            <a:ext cx="3276600" cy="325755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73" name="Text Box 81"/>
          <p:cNvSpPr txBox="1">
            <a:spLocks noChangeArrowheads="1"/>
          </p:cNvSpPr>
          <p:nvPr/>
        </p:nvSpPr>
        <p:spPr bwMode="auto">
          <a:xfrm>
            <a:off x="7100888" y="5334000"/>
            <a:ext cx="1649412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N|=|Q|</a:t>
            </a:r>
          </a:p>
        </p:txBody>
      </p:sp>
      <p:sp>
        <p:nvSpPr>
          <p:cNvPr id="1262674" name="Text Box 82"/>
          <p:cNvSpPr txBox="1">
            <a:spLocks noChangeArrowheads="1"/>
          </p:cNvSpPr>
          <p:nvPr/>
        </p:nvSpPr>
        <p:spPr bwMode="auto">
          <a:xfrm>
            <a:off x="6400800" y="5805488"/>
            <a:ext cx="299402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is “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65" grpId="0"/>
      <p:bldP spid="1262673" grpId="0"/>
      <p:bldP spid="126267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" y="388938"/>
            <a:ext cx="86164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 the set of all objects that have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grpSp>
        <p:nvGrpSpPr>
          <p:cNvPr id="50" name="Group 29">
            <a:extLst>
              <a:ext uri="{FF2B5EF4-FFF2-40B4-BE49-F238E27FC236}">
                <a16:creationId xmlns:a16="http://schemas.microsoft.com/office/drawing/2014/main" id="{11C0091A-3118-7613-252D-3D9B507BF248}"/>
              </a:ext>
            </a:extLst>
          </p:cNvPr>
          <p:cNvGrpSpPr>
            <a:grpSpLocks/>
          </p:cNvGrpSpPr>
          <p:nvPr/>
        </p:nvGrpSpPr>
        <p:grpSpPr bwMode="auto">
          <a:xfrm>
            <a:off x="7350751" y="5023714"/>
            <a:ext cx="917591" cy="929993"/>
            <a:chOff x="2065" y="1551"/>
            <a:chExt cx="1628" cy="1988"/>
          </a:xfrm>
        </p:grpSpPr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651DFFA3-C4B8-D7D4-2D4A-34031B302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9487C-46E4-9432-BEC7-899C9C0E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6C9D6B74-6B9D-6860-1549-763D9687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B2711E61-73B0-62B1-3353-AD589978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DA32FB67-A45D-B765-6290-300F639F6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E11F27E-0BE3-9546-5F67-CAFB2549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D00DB69-6829-512E-561B-5AB2B35CD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EBA69C34-EF1F-16EA-A72A-996856A59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69D278DC-8177-AD6A-CD0D-3AF15AD5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51F41D3A-5B7E-8DB1-CE18-C2D8C9C95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337B539F-0FF4-B7B2-0368-CB31F0FAD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75CA0EC0-9E42-81BA-EDA5-DD99A83A0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85A3F5E7-748D-4585-A5A7-38D46C478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4" name="Freeform 43">
              <a:extLst>
                <a:ext uri="{FF2B5EF4-FFF2-40B4-BE49-F238E27FC236}">
                  <a16:creationId xmlns:a16="http://schemas.microsoft.com/office/drawing/2014/main" id="{840F551F-11DE-E11E-7B8D-6E204C39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5" name="Freeform 44">
              <a:extLst>
                <a:ext uri="{FF2B5EF4-FFF2-40B4-BE49-F238E27FC236}">
                  <a16:creationId xmlns:a16="http://schemas.microsoft.com/office/drawing/2014/main" id="{F789C562-605D-5178-D455-4E1E895D8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7" name="Freeform 45">
              <a:extLst>
                <a:ext uri="{FF2B5EF4-FFF2-40B4-BE49-F238E27FC236}">
                  <a16:creationId xmlns:a16="http://schemas.microsoft.com/office/drawing/2014/main" id="{7E1365B1-9D79-BDD6-0AB8-145ABE40B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9" name="Freeform 46">
              <a:extLst>
                <a:ext uri="{FF2B5EF4-FFF2-40B4-BE49-F238E27FC236}">
                  <a16:creationId xmlns:a16="http://schemas.microsoft.com/office/drawing/2014/main" id="{082417EB-95AC-B0BC-8CEC-15D6FA64A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031" name="AutoShape 35">
            <a:extLst>
              <a:ext uri="{FF2B5EF4-FFF2-40B4-BE49-F238E27FC236}">
                <a16:creationId xmlns:a16="http://schemas.microsoft.com/office/drawing/2014/main" id="{FB4185EF-4F55-F2D9-9A1C-2DD0B08C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2" y="4495800"/>
            <a:ext cx="4436829" cy="922017"/>
          </a:xfrm>
          <a:prstGeom prst="wedgeRoundRectCallout">
            <a:avLst>
              <a:gd name="adj1" fmla="val 51575"/>
              <a:gd name="adj2" fmla="val 411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“Uniquely Identifies” assures that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no description is hit twice.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33" name="Group 26">
            <a:extLst>
              <a:ext uri="{FF2B5EF4-FFF2-40B4-BE49-F238E27FC236}">
                <a16:creationId xmlns:a16="http://schemas.microsoft.com/office/drawing/2014/main" id="{D0966C7F-60C6-09CE-1764-5F9F1A5380F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3813"/>
            <a:ext cx="4572000" cy="725487"/>
            <a:chOff x="1116" y="2356"/>
            <a:chExt cx="2880" cy="456"/>
          </a:xfrm>
        </p:grpSpPr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971E35E6-1F5B-E9B9-B44F-BB556817C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2356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= {     ,  4,           , …..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35" name="Picture 6" descr="j0295019">
              <a:extLst>
                <a:ext uri="{FF2B5EF4-FFF2-40B4-BE49-F238E27FC236}">
                  <a16:creationId xmlns:a16="http://schemas.microsoft.com/office/drawing/2014/main" id="{ECAC2B4A-E6B2-D073-F5EB-C50340832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84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7" descr="MCj04283710000[1]">
              <a:extLst>
                <a:ext uri="{FF2B5EF4-FFF2-40B4-BE49-F238E27FC236}">
                  <a16:creationId xmlns:a16="http://schemas.microsoft.com/office/drawing/2014/main" id="{B2709959-3F39-FA9F-6F4B-A78F065E8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7" name="Group 31">
            <a:extLst>
              <a:ext uri="{FF2B5EF4-FFF2-40B4-BE49-F238E27FC236}">
                <a16:creationId xmlns:a16="http://schemas.microsoft.com/office/drawing/2014/main" id="{9957725B-7988-70AC-96F0-7FBE79E8C39E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1905000"/>
            <a:ext cx="2552700" cy="533400"/>
            <a:chOff x="2325888" y="1336149"/>
            <a:chExt cx="2552302" cy="534035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0D2A4B55-7B74-C809-E1B7-7B26FD991AD5}"/>
                </a:ext>
              </a:extLst>
            </p:cNvPr>
            <p:cNvSpPr/>
            <p:nvPr/>
          </p:nvSpPr>
          <p:spPr>
            <a:xfrm>
              <a:off x="2325888" y="1469658"/>
              <a:ext cx="2552302" cy="400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“apple”  “four” “chair”</a:t>
              </a: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39" name="Line 12">
              <a:extLst>
                <a:ext uri="{FF2B5EF4-FFF2-40B4-BE49-F238E27FC236}">
                  <a16:creationId xmlns:a16="http://schemas.microsoft.com/office/drawing/2014/main" id="{5BC6D08F-A00A-1B40-B6D4-373FE49ED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4597" y="1336149"/>
              <a:ext cx="0" cy="187548"/>
            </a:xfrm>
            <a:prstGeom prst="lin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0" name="Line 27">
              <a:extLst>
                <a:ext uri="{FF2B5EF4-FFF2-40B4-BE49-F238E27FC236}">
                  <a16:creationId xmlns:a16="http://schemas.microsoft.com/office/drawing/2014/main" id="{A893E59E-8523-3584-2DF5-07D97E5C5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1336149"/>
              <a:ext cx="0" cy="187548"/>
            </a:xfrm>
            <a:prstGeom prst="lin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1" name="Line 28">
              <a:extLst>
                <a:ext uri="{FF2B5EF4-FFF2-40B4-BE49-F238E27FC236}">
                  <a16:creationId xmlns:a16="http://schemas.microsoft.com/office/drawing/2014/main" id="{1D130A4A-F61C-90EB-E7A8-D743BBE12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2967" y="1336149"/>
              <a:ext cx="0" cy="187548"/>
            </a:xfrm>
            <a:prstGeom prst="lin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42" name="Picture 2" descr="MAMMUT Children's chair, indoor/outdoor/red - IKEA CA">
            <a:extLst>
              <a:ext uri="{FF2B5EF4-FFF2-40B4-BE49-F238E27FC236}">
                <a16:creationId xmlns:a16="http://schemas.microsoft.com/office/drawing/2014/main" id="{13F36312-19C9-7539-F640-65F33BCA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67" y="1379105"/>
            <a:ext cx="521492" cy="5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FBEEA3A-35DC-77D5-E7BE-833583A18110}"/>
              </a:ext>
            </a:extLst>
          </p:cNvPr>
          <p:cNvSpPr/>
          <p:nvPr/>
        </p:nvSpPr>
        <p:spPr bwMode="auto">
          <a:xfrm>
            <a:off x="6991350" y="2038350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 “red chair”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" name="Line 27">
            <a:extLst>
              <a:ext uri="{FF2B5EF4-FFF2-40B4-BE49-F238E27FC236}">
                <a16:creationId xmlns:a16="http://schemas.microsoft.com/office/drawing/2014/main" id="{59691B9E-3AA6-EC0B-68F5-437DB9B23A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0349" y="1828382"/>
            <a:ext cx="683815" cy="226979"/>
          </a:xfrm>
          <a:prstGeom prst="line">
            <a:avLst/>
          </a:prstGeom>
          <a:noFill/>
          <a:ln w="38100" cap="sq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 wrap="squar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5" name="Line 28">
            <a:extLst>
              <a:ext uri="{FF2B5EF4-FFF2-40B4-BE49-F238E27FC236}">
                <a16:creationId xmlns:a16="http://schemas.microsoft.com/office/drawing/2014/main" id="{1D79B2F0-DA82-E984-5AC8-8502EA4BAC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4913" y="1950316"/>
            <a:ext cx="0" cy="187325"/>
          </a:xfrm>
          <a:prstGeom prst="line">
            <a:avLst/>
          </a:prstGeom>
          <a:noFill/>
          <a:ln w="38100" cap="sq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721A6E98-25DB-234D-FC94-D1040B856C80}"/>
              </a:ext>
            </a:extLst>
          </p:cNvPr>
          <p:cNvSpPr/>
          <p:nvPr/>
        </p:nvSpPr>
        <p:spPr bwMode="auto">
          <a:xfrm>
            <a:off x="7926532" y="1653309"/>
            <a:ext cx="518359" cy="517236"/>
          </a:xfrm>
          <a:custGeom>
            <a:avLst/>
            <a:gdLst>
              <a:gd name="connsiteX0" fmla="*/ 110836 w 518359"/>
              <a:gd name="connsiteY0" fmla="*/ 517236 h 517236"/>
              <a:gd name="connsiteX1" fmla="*/ 517236 w 518359"/>
              <a:gd name="connsiteY1" fmla="*/ 110836 h 517236"/>
              <a:gd name="connsiteX2" fmla="*/ 0 w 518359"/>
              <a:gd name="connsiteY2" fmla="*/ 0 h 51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359" h="517236">
                <a:moveTo>
                  <a:pt x="110836" y="517236"/>
                </a:moveTo>
                <a:cubicBezTo>
                  <a:pt x="323272" y="357139"/>
                  <a:pt x="535709" y="197042"/>
                  <a:pt x="517236" y="110836"/>
                </a:cubicBezTo>
                <a:cubicBezTo>
                  <a:pt x="498763" y="24630"/>
                  <a:pt x="249381" y="12315"/>
                  <a:pt x="0" y="0"/>
                </a:cubicBezTo>
              </a:path>
            </a:pathLst>
          </a:custGeom>
          <a:noFill/>
          <a:ln w="38100" cap="sq" cmpd="sng" algn="ctr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274320" tIns="45720" rIns="2743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146DC7CA-0FA5-5E57-ADA6-9C55284E5EBA}"/>
              </a:ext>
            </a:extLst>
          </p:cNvPr>
          <p:cNvCxnSpPr>
            <a:cxnSpLocks/>
          </p:cNvCxnSpPr>
          <p:nvPr/>
        </p:nvCxnSpPr>
        <p:spPr bwMode="auto">
          <a:xfrm>
            <a:off x="6919768" y="1782296"/>
            <a:ext cx="228611" cy="310029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7165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43" grpId="0"/>
      <p:bldP spid="1044" grpId="0" animBg="1"/>
      <p:bldP spid="1044" grpId="1" animBg="1"/>
      <p:bldP spid="1045" grpId="0" animBg="1"/>
      <p:bldP spid="104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364C31F0-47B8-50CF-B300-87E0EC98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68" y="3276600"/>
            <a:ext cx="1895711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Hex-Ascii.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D0D9160A-CA93-6696-C147-08A806E16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2703625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Concatenate into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one Hex int: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56FCAC86-708A-52F2-22A8-AA84F4C7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595" y="4087167"/>
            <a:ext cx="7848601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squar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6170706C65        666F7572        6368616972</a:t>
            </a:r>
          </a:p>
        </p:txBody>
      </p:sp>
      <p:grpSp>
        <p:nvGrpSpPr>
          <p:cNvPr id="23" name="Group 30">
            <a:extLst>
              <a:ext uri="{FF2B5EF4-FFF2-40B4-BE49-F238E27FC236}">
                <a16:creationId xmlns:a16="http://schemas.microsoft.com/office/drawing/2014/main" id="{8A393037-B9A6-6D6C-DA0B-9C3889A54E20}"/>
              </a:ext>
            </a:extLst>
          </p:cNvPr>
          <p:cNvGrpSpPr>
            <a:grpSpLocks/>
          </p:cNvGrpSpPr>
          <p:nvPr/>
        </p:nvGrpSpPr>
        <p:grpSpPr bwMode="auto">
          <a:xfrm>
            <a:off x="2597130" y="2419349"/>
            <a:ext cx="6858001" cy="704850"/>
            <a:chOff x="47" y="3120"/>
            <a:chExt cx="4320" cy="444"/>
          </a:xfrm>
        </p:grpSpPr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01ADA9F1-46D0-5B01-91C9-D7FE0AC4E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" y="3273"/>
              <a:ext cx="1585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‘a’ ‘p’ ‘p’ ‘l’ ‘e’</a:t>
              </a: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97183C65-5103-7B12-2759-4B28C38E8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" y="3120"/>
              <a:ext cx="0" cy="179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1C45FA4-9DA8-4BD5-E780-AEE97B64C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133"/>
              <a:ext cx="288" cy="179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56D50B17-75F0-5EBE-FFFA-02A875778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120"/>
              <a:ext cx="339" cy="192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51F7EA1B-E34E-D85C-B37C-F67B06378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" y="3264"/>
              <a:ext cx="1309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‘f’ ‘o’ ‘u’ ‘r’</a:t>
              </a:r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EFA653F5-6079-BAB3-623C-7D0EC2315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252"/>
              <a:ext cx="1679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‘c’ ‘h’ ‘a’ ‘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’ ‘r’</a:t>
              </a:r>
            </a:p>
          </p:txBody>
        </p:sp>
      </p:grpSp>
      <p:sp>
        <p:nvSpPr>
          <p:cNvPr id="31" name="Text Box 25">
            <a:extLst>
              <a:ext uri="{FF2B5EF4-FFF2-40B4-BE49-F238E27FC236}">
                <a16:creationId xmlns:a16="http://schemas.microsoft.com/office/drawing/2014/main" id="{366A3978-04DD-9B3C-8B44-2BB7CFD5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68" y="2621260"/>
            <a:ext cx="2450351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String of chars: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C2BEB1-2D8A-0556-A9ED-9F8B013A7F41}"/>
              </a:ext>
            </a:extLst>
          </p:cNvPr>
          <p:cNvGrpSpPr>
            <a:grpSpLocks/>
          </p:cNvGrpSpPr>
          <p:nvPr/>
        </p:nvGrpSpPr>
        <p:grpSpPr bwMode="auto">
          <a:xfrm>
            <a:off x="2597130" y="3352800"/>
            <a:ext cx="6591300" cy="486928"/>
            <a:chOff x="-14288" y="3311525"/>
            <a:chExt cx="6591300" cy="486928"/>
          </a:xfrm>
        </p:grpSpPr>
        <p:sp>
          <p:nvSpPr>
            <p:cNvPr id="33" name="Text Box 20">
              <a:extLst>
                <a:ext uri="{FF2B5EF4-FFF2-40B4-BE49-F238E27FC236}">
                  <a16:creationId xmlns:a16="http://schemas.microsoft.com/office/drawing/2014/main" id="{95DB07D7-55DC-9619-CD98-2DB1F3C7A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288" y="3325813"/>
              <a:ext cx="2452688" cy="46196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61 70 70 6C 65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AC60DD0F-1680-7628-CAD1-854DFCEC3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524" y="3336491"/>
              <a:ext cx="2033588" cy="46196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66 6F 75 72</a:t>
              </a:r>
            </a:p>
          </p:txBody>
        </p:sp>
        <p:sp>
          <p:nvSpPr>
            <p:cNvPr id="35" name="Text Box 20">
              <a:extLst>
                <a:ext uri="{FF2B5EF4-FFF2-40B4-BE49-F238E27FC236}">
                  <a16:creationId xmlns:a16="http://schemas.microsoft.com/office/drawing/2014/main" id="{E24E3ADC-AF70-C68F-48BB-8710F0DEE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712" y="3311525"/>
              <a:ext cx="2400300" cy="46196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63 68 61 69 72</a:t>
              </a:r>
            </a:p>
          </p:txBody>
        </p:sp>
      </p:grpSp>
      <p:sp>
        <p:nvSpPr>
          <p:cNvPr id="39" name="Text Box 25">
            <a:extLst>
              <a:ext uri="{FF2B5EF4-FFF2-40B4-BE49-F238E27FC236}">
                <a16:creationId xmlns:a16="http://schemas.microsoft.com/office/drawing/2014/main" id="{4A1386D8-466E-5EBE-5209-E3737C7A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68" y="2092325"/>
            <a:ext cx="2790187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description:</a:t>
            </a:r>
          </a:p>
        </p:txBody>
      </p:sp>
      <p:sp>
        <p:nvSpPr>
          <p:cNvPr id="40" name="Text Box 25">
            <a:extLst>
              <a:ext uri="{FF2B5EF4-FFF2-40B4-BE49-F238E27FC236}">
                <a16:creationId xmlns:a16="http://schemas.microsoft.com/office/drawing/2014/main" id="{9A2EE171-3160-9DD7-3874-4E5DA259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3" y="4824914"/>
            <a:ext cx="1100622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88591B-8598-C971-1743-1CE92E980EE4}"/>
              </a:ext>
            </a:extLst>
          </p:cNvPr>
          <p:cNvSpPr txBox="1"/>
          <p:nvPr/>
        </p:nvSpPr>
        <p:spPr bwMode="auto">
          <a:xfrm>
            <a:off x="3581400" y="5434562"/>
            <a:ext cx="50962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E347BD6D-74DB-5CD4-4C7B-9C256C62907E}"/>
              </a:ext>
            </a:extLst>
          </p:cNvPr>
          <p:cNvGrpSpPr/>
          <p:nvPr/>
        </p:nvGrpSpPr>
        <p:grpSpPr>
          <a:xfrm>
            <a:off x="3892530" y="3042371"/>
            <a:ext cx="4038600" cy="338138"/>
            <a:chOff x="1219200" y="3090862"/>
            <a:chExt cx="4038600" cy="338138"/>
          </a:xfrm>
        </p:grpSpPr>
        <p:sp>
          <p:nvSpPr>
            <p:cNvPr id="1041" name="Line 21">
              <a:extLst>
                <a:ext uri="{FF2B5EF4-FFF2-40B4-BE49-F238E27FC236}">
                  <a16:creationId xmlns:a16="http://schemas.microsoft.com/office/drawing/2014/main" id="{A8A40863-EC19-5067-CDE5-E8F924F7E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144837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2" name="Line 21">
              <a:extLst>
                <a:ext uri="{FF2B5EF4-FFF2-40B4-BE49-F238E27FC236}">
                  <a16:creationId xmlns:a16="http://schemas.microsoft.com/office/drawing/2014/main" id="{5793D982-6664-CC9F-14A1-8EFE4D18E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636" y="3124200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3" name="Line 21">
              <a:extLst>
                <a:ext uri="{FF2B5EF4-FFF2-40B4-BE49-F238E27FC236}">
                  <a16:creationId xmlns:a16="http://schemas.microsoft.com/office/drawing/2014/main" id="{7A0411F1-79C4-EBCE-861A-EC166C59E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090862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127429A9-12C4-0563-56E9-532999DC8A4C}"/>
              </a:ext>
            </a:extLst>
          </p:cNvPr>
          <p:cNvGrpSpPr/>
          <p:nvPr/>
        </p:nvGrpSpPr>
        <p:grpSpPr>
          <a:xfrm>
            <a:off x="3892530" y="3837708"/>
            <a:ext cx="4038600" cy="319666"/>
            <a:chOff x="1219200" y="3090862"/>
            <a:chExt cx="4038600" cy="319666"/>
          </a:xfrm>
        </p:grpSpPr>
        <p:sp>
          <p:nvSpPr>
            <p:cNvPr id="1046" name="Line 21">
              <a:extLst>
                <a:ext uri="{FF2B5EF4-FFF2-40B4-BE49-F238E27FC236}">
                  <a16:creationId xmlns:a16="http://schemas.microsoft.com/office/drawing/2014/main" id="{21F378F9-81C1-638F-61D3-C9553A940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126365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7" name="Line 21">
              <a:extLst>
                <a:ext uri="{FF2B5EF4-FFF2-40B4-BE49-F238E27FC236}">
                  <a16:creationId xmlns:a16="http://schemas.microsoft.com/office/drawing/2014/main" id="{FAE2641A-E2B2-2D4A-70D4-344027752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636" y="3124200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48" name="Line 21">
              <a:extLst>
                <a:ext uri="{FF2B5EF4-FFF2-40B4-BE49-F238E27FC236}">
                  <a16:creationId xmlns:a16="http://schemas.microsoft.com/office/drawing/2014/main" id="{574FD82D-B22D-2B49-3532-28D49D9E9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090862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49" name="Text Box 7">
            <a:extLst>
              <a:ext uri="{FF2B5EF4-FFF2-40B4-BE49-F238E27FC236}">
                <a16:creationId xmlns:a16="http://schemas.microsoft.com/office/drawing/2014/main" id="{15A9674A-19A9-CAA5-D965-5888B15BA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45259"/>
            <a:ext cx="7848601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squar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418498243685     1718580594    426952976754</a:t>
            </a: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AD890D37-79D0-F1D9-5A5E-4E3B587C5D84}"/>
              </a:ext>
            </a:extLst>
          </p:cNvPr>
          <p:cNvGrpSpPr/>
          <p:nvPr/>
        </p:nvGrpSpPr>
        <p:grpSpPr>
          <a:xfrm>
            <a:off x="3887335" y="4495800"/>
            <a:ext cx="4038600" cy="319666"/>
            <a:chOff x="1219200" y="3090862"/>
            <a:chExt cx="4038600" cy="319666"/>
          </a:xfrm>
        </p:grpSpPr>
        <p:sp>
          <p:nvSpPr>
            <p:cNvPr id="1051" name="Line 21">
              <a:extLst>
                <a:ext uri="{FF2B5EF4-FFF2-40B4-BE49-F238E27FC236}">
                  <a16:creationId xmlns:a16="http://schemas.microsoft.com/office/drawing/2014/main" id="{E550A523-89DE-4FF6-8DF2-DF1DA54CB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3126365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52" name="Line 21">
              <a:extLst>
                <a:ext uri="{FF2B5EF4-FFF2-40B4-BE49-F238E27FC236}">
                  <a16:creationId xmlns:a16="http://schemas.microsoft.com/office/drawing/2014/main" id="{32290455-C378-3CF3-12EC-31499C213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636" y="3124200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53" name="Line 21">
              <a:extLst>
                <a:ext uri="{FF2B5EF4-FFF2-40B4-BE49-F238E27FC236}">
                  <a16:creationId xmlns:a16="http://schemas.microsoft.com/office/drawing/2014/main" id="{1291E9F6-D872-4152-7AE3-317F0FD70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090862"/>
              <a:ext cx="0" cy="28416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squar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54" name="Group 26">
            <a:extLst>
              <a:ext uri="{FF2B5EF4-FFF2-40B4-BE49-F238E27FC236}">
                <a16:creationId xmlns:a16="http://schemas.microsoft.com/office/drawing/2014/main" id="{8772594A-7472-C1D3-DA88-89233B683D2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3813"/>
            <a:ext cx="4572000" cy="725487"/>
            <a:chOff x="1116" y="2356"/>
            <a:chExt cx="2880" cy="456"/>
          </a:xfrm>
        </p:grpSpPr>
        <p:sp>
          <p:nvSpPr>
            <p:cNvPr id="1055" name="Rectangle 5">
              <a:extLst>
                <a:ext uri="{FF2B5EF4-FFF2-40B4-BE49-F238E27FC236}">
                  <a16:creationId xmlns:a16="http://schemas.microsoft.com/office/drawing/2014/main" id="{633E7815-FE55-0F00-B800-B790B9F4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2356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= {     ,  4,           , …..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56" name="Picture 6" descr="j0295019">
              <a:extLst>
                <a:ext uri="{FF2B5EF4-FFF2-40B4-BE49-F238E27FC236}">
                  <a16:creationId xmlns:a16="http://schemas.microsoft.com/office/drawing/2014/main" id="{D31F3BB0-43C6-9298-41F3-56DC217E9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84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7" descr="MCj04283710000[1]">
              <a:extLst>
                <a:ext uri="{FF2B5EF4-FFF2-40B4-BE49-F238E27FC236}">
                  <a16:creationId xmlns:a16="http://schemas.microsoft.com/office/drawing/2014/main" id="{169A7358-9A6A-DFB8-F792-B05890A37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8" name="Group 31">
            <a:extLst>
              <a:ext uri="{FF2B5EF4-FFF2-40B4-BE49-F238E27FC236}">
                <a16:creationId xmlns:a16="http://schemas.microsoft.com/office/drawing/2014/main" id="{006EA77C-5DED-C3DE-608C-B1938372669D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1905000"/>
            <a:ext cx="2552700" cy="533400"/>
            <a:chOff x="2325888" y="1336149"/>
            <a:chExt cx="2552302" cy="534035"/>
          </a:xfrm>
        </p:grpSpPr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8803A7C1-F360-A248-1EDE-68784D473502}"/>
                </a:ext>
              </a:extLst>
            </p:cNvPr>
            <p:cNvSpPr/>
            <p:nvPr/>
          </p:nvSpPr>
          <p:spPr>
            <a:xfrm>
              <a:off x="2325888" y="1469658"/>
              <a:ext cx="2552302" cy="400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“apple”  “four” “chair”</a:t>
              </a: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0" name="Line 12">
              <a:extLst>
                <a:ext uri="{FF2B5EF4-FFF2-40B4-BE49-F238E27FC236}">
                  <a16:creationId xmlns:a16="http://schemas.microsoft.com/office/drawing/2014/main" id="{D943F66F-4C25-4C20-7B20-C5E7023F3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4597" y="1336149"/>
              <a:ext cx="0" cy="187548"/>
            </a:xfrm>
            <a:prstGeom prst="lin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1" name="Line 27">
              <a:extLst>
                <a:ext uri="{FF2B5EF4-FFF2-40B4-BE49-F238E27FC236}">
                  <a16:creationId xmlns:a16="http://schemas.microsoft.com/office/drawing/2014/main" id="{C3FF8FB4-DDC8-232C-A28E-5B06CEE8A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800" y="1336149"/>
              <a:ext cx="0" cy="187548"/>
            </a:xfrm>
            <a:prstGeom prst="lin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62" name="Line 28">
              <a:extLst>
                <a:ext uri="{FF2B5EF4-FFF2-40B4-BE49-F238E27FC236}">
                  <a16:creationId xmlns:a16="http://schemas.microsoft.com/office/drawing/2014/main" id="{930BC34A-266E-8974-8D76-74607E2FB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2967" y="1336149"/>
              <a:ext cx="0" cy="187548"/>
            </a:xfrm>
            <a:prstGeom prst="lin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69" name="TextBox 1068">
            <a:extLst>
              <a:ext uri="{FF2B5EF4-FFF2-40B4-BE49-F238E27FC236}">
                <a16:creationId xmlns:a16="http://schemas.microsoft.com/office/drawing/2014/main" id="{BAEE4053-A5C0-0B05-F276-E59DEE364F5D}"/>
              </a:ext>
            </a:extLst>
          </p:cNvPr>
          <p:cNvSpPr txBox="1"/>
          <p:nvPr/>
        </p:nvSpPr>
        <p:spPr bwMode="auto">
          <a:xfrm>
            <a:off x="190500" y="388938"/>
            <a:ext cx="86164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 the set of all objects that have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</p:spTree>
    <p:extLst>
      <p:ext uri="{BB962C8B-B14F-4D97-AF65-F5344CB8AC3E}">
        <p14:creationId xmlns:p14="http://schemas.microsoft.com/office/powerpoint/2010/main" val="21445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" grpId="0" autoUpdateAnimBg="0"/>
      <p:bldP spid="18" grpId="0"/>
      <p:bldP spid="31" grpId="0" autoUpdateAnimBg="0"/>
      <p:bldP spid="39" grpId="0"/>
      <p:bldP spid="40" grpId="0" autoUpdateAnimBg="0"/>
      <p:bldP spid="43" grpId="0"/>
      <p:bldP spid="104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" y="388938"/>
            <a:ext cx="86164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 the set of all objects that have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D8E1F-380B-A2B8-FBDA-6A7847783F9F}"/>
              </a:ext>
            </a:extLst>
          </p:cNvPr>
          <p:cNvGrpSpPr>
            <a:grpSpLocks/>
          </p:cNvGrpSpPr>
          <p:nvPr/>
        </p:nvGrpSpPr>
        <p:grpSpPr bwMode="auto">
          <a:xfrm>
            <a:off x="1540164" y="2397619"/>
            <a:ext cx="3352800" cy="738188"/>
            <a:chOff x="2133600" y="1752599"/>
            <a:chExt cx="3352800" cy="738098"/>
          </a:xfrm>
        </p:grpSpPr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355DFEC4-A75D-A81F-4C72-FF6754998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3200" y="1762123"/>
              <a:ext cx="152400" cy="303176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5A41FC8-A05E-ADA1-A910-E2247FADE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028790"/>
              <a:ext cx="3352800" cy="46190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 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  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8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D91DED23-B378-A6A2-0277-89819674B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9000" y="1762123"/>
              <a:ext cx="0" cy="26349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FCBB4FD0-83AA-34E5-A34B-5C4CD4BD4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1752599"/>
              <a:ext cx="228600" cy="312700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Rectangle 24">
            <a:extLst>
              <a:ext uri="{FF2B5EF4-FFF2-40B4-BE49-F238E27FC236}">
                <a16:creationId xmlns:a16="http://schemas.microsoft.com/office/drawing/2014/main" id="{D0C2EC52-B5C1-37FB-4170-92C85474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4" y="1508619"/>
            <a:ext cx="3736975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|Q| = |{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,...  }|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C7E1880-35F2-6C48-F84E-788D57A37EC4}"/>
              </a:ext>
            </a:extLst>
          </p:cNvPr>
          <p:cNvSpPr txBox="1"/>
          <p:nvPr/>
        </p:nvSpPr>
        <p:spPr bwMode="auto">
          <a:xfrm>
            <a:off x="680144" y="3278098"/>
            <a:ext cx="52357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|Q| ≤ |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35" name="Group 29">
            <a:extLst>
              <a:ext uri="{FF2B5EF4-FFF2-40B4-BE49-F238E27FC236}">
                <a16:creationId xmlns:a16="http://schemas.microsoft.com/office/drawing/2014/main" id="{D3147344-DD39-5B2D-529E-6626786217D7}"/>
              </a:ext>
            </a:extLst>
          </p:cNvPr>
          <p:cNvGrpSpPr>
            <a:grpSpLocks/>
          </p:cNvGrpSpPr>
          <p:nvPr/>
        </p:nvGrpSpPr>
        <p:grpSpPr bwMode="auto">
          <a:xfrm>
            <a:off x="7927184" y="2783716"/>
            <a:ext cx="917591" cy="929993"/>
            <a:chOff x="2065" y="1551"/>
            <a:chExt cx="1628" cy="1988"/>
          </a:xfrm>
        </p:grpSpPr>
        <p:sp>
          <p:nvSpPr>
            <p:cNvPr id="1036" name="Freeform 30">
              <a:extLst>
                <a:ext uri="{FF2B5EF4-FFF2-40B4-BE49-F238E27FC236}">
                  <a16:creationId xmlns:a16="http://schemas.microsoft.com/office/drawing/2014/main" id="{D375C799-E468-5901-E5E1-7F34A7C8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7" name="Freeform 31">
              <a:extLst>
                <a:ext uri="{FF2B5EF4-FFF2-40B4-BE49-F238E27FC236}">
                  <a16:creationId xmlns:a16="http://schemas.microsoft.com/office/drawing/2014/main" id="{4CBCBFAD-7507-9DC5-7036-751117CF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8" name="Freeform 32">
              <a:extLst>
                <a:ext uri="{FF2B5EF4-FFF2-40B4-BE49-F238E27FC236}">
                  <a16:creationId xmlns:a16="http://schemas.microsoft.com/office/drawing/2014/main" id="{4611F9FA-3D3A-EA34-8F16-2C0B3915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9" name="Freeform 33">
              <a:extLst>
                <a:ext uri="{FF2B5EF4-FFF2-40B4-BE49-F238E27FC236}">
                  <a16:creationId xmlns:a16="http://schemas.microsoft.com/office/drawing/2014/main" id="{FBDAED33-A005-8259-B974-55C71C422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0" name="Freeform 34">
              <a:extLst>
                <a:ext uri="{FF2B5EF4-FFF2-40B4-BE49-F238E27FC236}">
                  <a16:creationId xmlns:a16="http://schemas.microsoft.com/office/drawing/2014/main" id="{895519CB-3DAD-BFE4-D8B3-3825CB3B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1" name="Freeform 35">
              <a:extLst>
                <a:ext uri="{FF2B5EF4-FFF2-40B4-BE49-F238E27FC236}">
                  <a16:creationId xmlns:a16="http://schemas.microsoft.com/office/drawing/2014/main" id="{9919DB81-0635-50ED-AC0F-FDECA927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2" name="Freeform 36">
              <a:extLst>
                <a:ext uri="{FF2B5EF4-FFF2-40B4-BE49-F238E27FC236}">
                  <a16:creationId xmlns:a16="http://schemas.microsoft.com/office/drawing/2014/main" id="{10ABA89C-5526-3DBF-535D-D1964D7E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3" name="Freeform 37">
              <a:extLst>
                <a:ext uri="{FF2B5EF4-FFF2-40B4-BE49-F238E27FC236}">
                  <a16:creationId xmlns:a16="http://schemas.microsoft.com/office/drawing/2014/main" id="{4FB9E0FE-9109-627F-0840-7B1C851D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4" name="Freeform 38">
              <a:extLst>
                <a:ext uri="{FF2B5EF4-FFF2-40B4-BE49-F238E27FC236}">
                  <a16:creationId xmlns:a16="http://schemas.microsoft.com/office/drawing/2014/main" id="{54F04E7E-5261-354C-753A-97789789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5" name="Freeform 39">
              <a:extLst>
                <a:ext uri="{FF2B5EF4-FFF2-40B4-BE49-F238E27FC236}">
                  <a16:creationId xmlns:a16="http://schemas.microsoft.com/office/drawing/2014/main" id="{1ACC632F-F910-E424-EE5F-9C32CFEE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6" name="Freeform 40">
              <a:extLst>
                <a:ext uri="{FF2B5EF4-FFF2-40B4-BE49-F238E27FC236}">
                  <a16:creationId xmlns:a16="http://schemas.microsoft.com/office/drawing/2014/main" id="{EA55B6A1-2C49-738A-4DB5-C22E6025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7" name="Freeform 41">
              <a:extLst>
                <a:ext uri="{FF2B5EF4-FFF2-40B4-BE49-F238E27FC236}">
                  <a16:creationId xmlns:a16="http://schemas.microsoft.com/office/drawing/2014/main" id="{C74DEB4B-055F-4FCB-8942-3B1D0828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8" name="Freeform 42">
              <a:extLst>
                <a:ext uri="{FF2B5EF4-FFF2-40B4-BE49-F238E27FC236}">
                  <a16:creationId xmlns:a16="http://schemas.microsoft.com/office/drawing/2014/main" id="{EE8220D8-6A3E-251C-4D39-71E5EB44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9" name="Freeform 43">
              <a:extLst>
                <a:ext uri="{FF2B5EF4-FFF2-40B4-BE49-F238E27FC236}">
                  <a16:creationId xmlns:a16="http://schemas.microsoft.com/office/drawing/2014/main" id="{A0D3860F-233E-B55A-B22F-968E0B58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0" name="Freeform 44">
              <a:extLst>
                <a:ext uri="{FF2B5EF4-FFF2-40B4-BE49-F238E27FC236}">
                  <a16:creationId xmlns:a16="http://schemas.microsoft.com/office/drawing/2014/main" id="{806581CA-C5EF-650D-C2FB-EC73F975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1" name="Freeform 45">
              <a:extLst>
                <a:ext uri="{FF2B5EF4-FFF2-40B4-BE49-F238E27FC236}">
                  <a16:creationId xmlns:a16="http://schemas.microsoft.com/office/drawing/2014/main" id="{7078A374-F48A-9D66-B70C-1868789F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2" name="Freeform 46">
              <a:extLst>
                <a:ext uri="{FF2B5EF4-FFF2-40B4-BE49-F238E27FC236}">
                  <a16:creationId xmlns:a16="http://schemas.microsoft.com/office/drawing/2014/main" id="{7DD1989D-70E2-CEF0-F6CA-D1D750E3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053" name="AutoShape 35">
            <a:extLst>
              <a:ext uri="{FF2B5EF4-FFF2-40B4-BE49-F238E27FC236}">
                <a16:creationId xmlns:a16="http://schemas.microsoft.com/office/drawing/2014/main" id="{F24C679B-274F-0326-3D8E-16DC4D05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581" y="1829608"/>
            <a:ext cx="3123174" cy="954108"/>
          </a:xfrm>
          <a:prstGeom prst="wedgeRoundRectCallout">
            <a:avLst>
              <a:gd name="adj1" fmla="val 51575"/>
              <a:gd name="adj2" fmla="val 411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Do these have a finite description? </a:t>
            </a:r>
          </a:p>
        </p:txBody>
      </p:sp>
    </p:spTree>
    <p:extLst>
      <p:ext uri="{BB962C8B-B14F-4D97-AF65-F5344CB8AC3E}">
        <p14:creationId xmlns:p14="http://schemas.microsoft.com/office/powerpoint/2010/main" val="31537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33" grpId="0"/>
      <p:bldP spid="105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" y="388938"/>
            <a:ext cx="86164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 the set of all objects that have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D0C2EC52-B5C1-37FB-4170-92C85474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08619"/>
            <a:ext cx="4601581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C7E1880-35F2-6C48-F84E-788D57A37EC4}"/>
              </a:ext>
            </a:extLst>
          </p:cNvPr>
          <p:cNvSpPr txBox="1"/>
          <p:nvPr/>
        </p:nvSpPr>
        <p:spPr bwMode="auto">
          <a:xfrm>
            <a:off x="924876" y="5349381"/>
            <a:ext cx="7002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r>
              <a:rPr lang="en-US" altLang="en-US" sz="2800" dirty="0">
                <a:solidFill>
                  <a:srgbClr val="FF00FF"/>
                </a:solidFill>
              </a:rPr>
              <a:t>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|Reals|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35" name="Group 29">
            <a:extLst>
              <a:ext uri="{FF2B5EF4-FFF2-40B4-BE49-F238E27FC236}">
                <a16:creationId xmlns:a16="http://schemas.microsoft.com/office/drawing/2014/main" id="{D3147344-DD39-5B2D-529E-6626786217D7}"/>
              </a:ext>
            </a:extLst>
          </p:cNvPr>
          <p:cNvGrpSpPr>
            <a:grpSpLocks/>
          </p:cNvGrpSpPr>
          <p:nvPr/>
        </p:nvGrpSpPr>
        <p:grpSpPr bwMode="auto">
          <a:xfrm>
            <a:off x="7927184" y="2783716"/>
            <a:ext cx="917591" cy="929993"/>
            <a:chOff x="2065" y="1551"/>
            <a:chExt cx="1628" cy="1988"/>
          </a:xfrm>
        </p:grpSpPr>
        <p:sp>
          <p:nvSpPr>
            <p:cNvPr id="1036" name="Freeform 30">
              <a:extLst>
                <a:ext uri="{FF2B5EF4-FFF2-40B4-BE49-F238E27FC236}">
                  <a16:creationId xmlns:a16="http://schemas.microsoft.com/office/drawing/2014/main" id="{D375C799-E468-5901-E5E1-7F34A7C8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7" name="Freeform 31">
              <a:extLst>
                <a:ext uri="{FF2B5EF4-FFF2-40B4-BE49-F238E27FC236}">
                  <a16:creationId xmlns:a16="http://schemas.microsoft.com/office/drawing/2014/main" id="{4CBCBFAD-7507-9DC5-7036-751117CF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8" name="Freeform 32">
              <a:extLst>
                <a:ext uri="{FF2B5EF4-FFF2-40B4-BE49-F238E27FC236}">
                  <a16:creationId xmlns:a16="http://schemas.microsoft.com/office/drawing/2014/main" id="{4611F9FA-3D3A-EA34-8F16-2C0B3915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9" name="Freeform 33">
              <a:extLst>
                <a:ext uri="{FF2B5EF4-FFF2-40B4-BE49-F238E27FC236}">
                  <a16:creationId xmlns:a16="http://schemas.microsoft.com/office/drawing/2014/main" id="{FBDAED33-A005-8259-B974-55C71C422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0" name="Freeform 34">
              <a:extLst>
                <a:ext uri="{FF2B5EF4-FFF2-40B4-BE49-F238E27FC236}">
                  <a16:creationId xmlns:a16="http://schemas.microsoft.com/office/drawing/2014/main" id="{895519CB-3DAD-BFE4-D8B3-3825CB3B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1" name="Freeform 35">
              <a:extLst>
                <a:ext uri="{FF2B5EF4-FFF2-40B4-BE49-F238E27FC236}">
                  <a16:creationId xmlns:a16="http://schemas.microsoft.com/office/drawing/2014/main" id="{9919DB81-0635-50ED-AC0F-FDECA927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2" name="Freeform 36">
              <a:extLst>
                <a:ext uri="{FF2B5EF4-FFF2-40B4-BE49-F238E27FC236}">
                  <a16:creationId xmlns:a16="http://schemas.microsoft.com/office/drawing/2014/main" id="{10ABA89C-5526-3DBF-535D-D1964D7E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3" name="Freeform 37">
              <a:extLst>
                <a:ext uri="{FF2B5EF4-FFF2-40B4-BE49-F238E27FC236}">
                  <a16:creationId xmlns:a16="http://schemas.microsoft.com/office/drawing/2014/main" id="{4FB9E0FE-9109-627F-0840-7B1C851D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4" name="Freeform 38">
              <a:extLst>
                <a:ext uri="{FF2B5EF4-FFF2-40B4-BE49-F238E27FC236}">
                  <a16:creationId xmlns:a16="http://schemas.microsoft.com/office/drawing/2014/main" id="{54F04E7E-5261-354C-753A-97789789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5" name="Freeform 39">
              <a:extLst>
                <a:ext uri="{FF2B5EF4-FFF2-40B4-BE49-F238E27FC236}">
                  <a16:creationId xmlns:a16="http://schemas.microsoft.com/office/drawing/2014/main" id="{1ACC632F-F910-E424-EE5F-9C32CFEE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6" name="Freeform 40">
              <a:extLst>
                <a:ext uri="{FF2B5EF4-FFF2-40B4-BE49-F238E27FC236}">
                  <a16:creationId xmlns:a16="http://schemas.microsoft.com/office/drawing/2014/main" id="{EA55B6A1-2C49-738A-4DB5-C22E6025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7" name="Freeform 41">
              <a:extLst>
                <a:ext uri="{FF2B5EF4-FFF2-40B4-BE49-F238E27FC236}">
                  <a16:creationId xmlns:a16="http://schemas.microsoft.com/office/drawing/2014/main" id="{C74DEB4B-055F-4FCB-8942-3B1D0828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8" name="Freeform 42">
              <a:extLst>
                <a:ext uri="{FF2B5EF4-FFF2-40B4-BE49-F238E27FC236}">
                  <a16:creationId xmlns:a16="http://schemas.microsoft.com/office/drawing/2014/main" id="{EE8220D8-6A3E-251C-4D39-71E5EB44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9" name="Freeform 43">
              <a:extLst>
                <a:ext uri="{FF2B5EF4-FFF2-40B4-BE49-F238E27FC236}">
                  <a16:creationId xmlns:a16="http://schemas.microsoft.com/office/drawing/2014/main" id="{A0D3860F-233E-B55A-B22F-968E0B58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0" name="Freeform 44">
              <a:extLst>
                <a:ext uri="{FF2B5EF4-FFF2-40B4-BE49-F238E27FC236}">
                  <a16:creationId xmlns:a16="http://schemas.microsoft.com/office/drawing/2014/main" id="{806581CA-C5EF-650D-C2FB-EC73F975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1" name="Freeform 45">
              <a:extLst>
                <a:ext uri="{FF2B5EF4-FFF2-40B4-BE49-F238E27FC236}">
                  <a16:creationId xmlns:a16="http://schemas.microsoft.com/office/drawing/2014/main" id="{7078A374-F48A-9D66-B70C-1868789F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2" name="Freeform 46">
              <a:extLst>
                <a:ext uri="{FF2B5EF4-FFF2-40B4-BE49-F238E27FC236}">
                  <a16:creationId xmlns:a16="http://schemas.microsoft.com/office/drawing/2014/main" id="{7DD1989D-70E2-CEF0-F6CA-D1D750E3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053" name="AutoShape 35">
            <a:extLst>
              <a:ext uri="{FF2B5EF4-FFF2-40B4-BE49-F238E27FC236}">
                <a16:creationId xmlns:a16="http://schemas.microsoft.com/office/drawing/2014/main" id="{F24C679B-274F-0326-3D8E-16DC4D05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581" y="1829608"/>
            <a:ext cx="3123174" cy="954108"/>
          </a:xfrm>
          <a:prstGeom prst="wedgeRoundRectCallout">
            <a:avLst>
              <a:gd name="adj1" fmla="val 51575"/>
              <a:gd name="adj2" fmla="val 411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Do these have a finite description? </a:t>
            </a: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4A4CFA09-4E72-6AE0-EEC1-42C71F87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67" y="2546644"/>
            <a:ext cx="4357014" cy="1806165"/>
          </a:xfrm>
          <a:prstGeom prst="wedgeRoundRectCallout">
            <a:avLst>
              <a:gd name="adj1" fmla="val 55603"/>
              <a:gd name="adj2" fmla="val 21706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No. If you choose a real number by rolling a dice for each digit,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then it requires an infinite description.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6CA12-D121-58D1-8C61-1D784F68C440}"/>
              </a:ext>
            </a:extLst>
          </p:cNvPr>
          <p:cNvGrpSpPr>
            <a:grpSpLocks/>
          </p:cNvGrpSpPr>
          <p:nvPr/>
        </p:nvGrpSpPr>
        <p:grpSpPr bwMode="auto">
          <a:xfrm>
            <a:off x="6125058" y="3012850"/>
            <a:ext cx="1400900" cy="2050146"/>
            <a:chOff x="6996285" y="4096888"/>
            <a:chExt cx="1919115" cy="2699557"/>
          </a:xfrm>
        </p:grpSpPr>
        <p:pic>
          <p:nvPicPr>
            <p:cNvPr id="10" name="Picture 5" descr="CantorGeorg">
              <a:extLst>
                <a:ext uri="{FF2B5EF4-FFF2-40B4-BE49-F238E27FC236}">
                  <a16:creationId xmlns:a16="http://schemas.microsoft.com/office/drawing/2014/main" id="{86F1458C-2242-9630-BBEF-5B3B25049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1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88A1A8-CD44-B36D-EF77-4A93E4E578A7}"/>
                </a:ext>
              </a:extLst>
            </p:cNvPr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5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33" grpId="0"/>
      <p:bldP spid="1053" grpId="0" animBg="1"/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" y="388938"/>
            <a:ext cx="86164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 the set of all objects that have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D0C2EC52-B5C1-37FB-4170-92C85474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08619"/>
            <a:ext cx="4601581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</a:t>
            </a:r>
          </a:p>
        </p:txBody>
      </p:sp>
      <p:grpSp>
        <p:nvGrpSpPr>
          <p:cNvPr id="1035" name="Group 29">
            <a:extLst>
              <a:ext uri="{FF2B5EF4-FFF2-40B4-BE49-F238E27FC236}">
                <a16:creationId xmlns:a16="http://schemas.microsoft.com/office/drawing/2014/main" id="{D3147344-DD39-5B2D-529E-6626786217D7}"/>
              </a:ext>
            </a:extLst>
          </p:cNvPr>
          <p:cNvGrpSpPr>
            <a:grpSpLocks/>
          </p:cNvGrpSpPr>
          <p:nvPr/>
        </p:nvGrpSpPr>
        <p:grpSpPr bwMode="auto">
          <a:xfrm>
            <a:off x="7927184" y="2783716"/>
            <a:ext cx="917591" cy="929993"/>
            <a:chOff x="2065" y="1551"/>
            <a:chExt cx="1628" cy="1988"/>
          </a:xfrm>
        </p:grpSpPr>
        <p:sp>
          <p:nvSpPr>
            <p:cNvPr id="1036" name="Freeform 30">
              <a:extLst>
                <a:ext uri="{FF2B5EF4-FFF2-40B4-BE49-F238E27FC236}">
                  <a16:creationId xmlns:a16="http://schemas.microsoft.com/office/drawing/2014/main" id="{D375C799-E468-5901-E5E1-7F34A7C8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7" name="Freeform 31">
              <a:extLst>
                <a:ext uri="{FF2B5EF4-FFF2-40B4-BE49-F238E27FC236}">
                  <a16:creationId xmlns:a16="http://schemas.microsoft.com/office/drawing/2014/main" id="{4CBCBFAD-7507-9DC5-7036-751117CF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8" name="Freeform 32">
              <a:extLst>
                <a:ext uri="{FF2B5EF4-FFF2-40B4-BE49-F238E27FC236}">
                  <a16:creationId xmlns:a16="http://schemas.microsoft.com/office/drawing/2014/main" id="{4611F9FA-3D3A-EA34-8F16-2C0B3915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9" name="Freeform 33">
              <a:extLst>
                <a:ext uri="{FF2B5EF4-FFF2-40B4-BE49-F238E27FC236}">
                  <a16:creationId xmlns:a16="http://schemas.microsoft.com/office/drawing/2014/main" id="{FBDAED33-A005-8259-B974-55C71C422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0" name="Freeform 34">
              <a:extLst>
                <a:ext uri="{FF2B5EF4-FFF2-40B4-BE49-F238E27FC236}">
                  <a16:creationId xmlns:a16="http://schemas.microsoft.com/office/drawing/2014/main" id="{895519CB-3DAD-BFE4-D8B3-3825CB3B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1" name="Freeform 35">
              <a:extLst>
                <a:ext uri="{FF2B5EF4-FFF2-40B4-BE49-F238E27FC236}">
                  <a16:creationId xmlns:a16="http://schemas.microsoft.com/office/drawing/2014/main" id="{9919DB81-0635-50ED-AC0F-FDECA927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2" name="Freeform 36">
              <a:extLst>
                <a:ext uri="{FF2B5EF4-FFF2-40B4-BE49-F238E27FC236}">
                  <a16:creationId xmlns:a16="http://schemas.microsoft.com/office/drawing/2014/main" id="{10ABA89C-5526-3DBF-535D-D1964D7E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3" name="Freeform 37">
              <a:extLst>
                <a:ext uri="{FF2B5EF4-FFF2-40B4-BE49-F238E27FC236}">
                  <a16:creationId xmlns:a16="http://schemas.microsoft.com/office/drawing/2014/main" id="{4FB9E0FE-9109-627F-0840-7B1C851D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4" name="Freeform 38">
              <a:extLst>
                <a:ext uri="{FF2B5EF4-FFF2-40B4-BE49-F238E27FC236}">
                  <a16:creationId xmlns:a16="http://schemas.microsoft.com/office/drawing/2014/main" id="{54F04E7E-5261-354C-753A-97789789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5" name="Freeform 39">
              <a:extLst>
                <a:ext uri="{FF2B5EF4-FFF2-40B4-BE49-F238E27FC236}">
                  <a16:creationId xmlns:a16="http://schemas.microsoft.com/office/drawing/2014/main" id="{1ACC632F-F910-E424-EE5F-9C32CFEE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6" name="Freeform 40">
              <a:extLst>
                <a:ext uri="{FF2B5EF4-FFF2-40B4-BE49-F238E27FC236}">
                  <a16:creationId xmlns:a16="http://schemas.microsoft.com/office/drawing/2014/main" id="{EA55B6A1-2C49-738A-4DB5-C22E6025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7" name="Freeform 41">
              <a:extLst>
                <a:ext uri="{FF2B5EF4-FFF2-40B4-BE49-F238E27FC236}">
                  <a16:creationId xmlns:a16="http://schemas.microsoft.com/office/drawing/2014/main" id="{C74DEB4B-055F-4FCB-8942-3B1D0828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8" name="Freeform 42">
              <a:extLst>
                <a:ext uri="{FF2B5EF4-FFF2-40B4-BE49-F238E27FC236}">
                  <a16:creationId xmlns:a16="http://schemas.microsoft.com/office/drawing/2014/main" id="{EE8220D8-6A3E-251C-4D39-71E5EB44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9" name="Freeform 43">
              <a:extLst>
                <a:ext uri="{FF2B5EF4-FFF2-40B4-BE49-F238E27FC236}">
                  <a16:creationId xmlns:a16="http://schemas.microsoft.com/office/drawing/2014/main" id="{A0D3860F-233E-B55A-B22F-968E0B58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0" name="Freeform 44">
              <a:extLst>
                <a:ext uri="{FF2B5EF4-FFF2-40B4-BE49-F238E27FC236}">
                  <a16:creationId xmlns:a16="http://schemas.microsoft.com/office/drawing/2014/main" id="{806581CA-C5EF-650D-C2FB-EC73F975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1" name="Freeform 45">
              <a:extLst>
                <a:ext uri="{FF2B5EF4-FFF2-40B4-BE49-F238E27FC236}">
                  <a16:creationId xmlns:a16="http://schemas.microsoft.com/office/drawing/2014/main" id="{7078A374-F48A-9D66-B70C-1868789F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2" name="Freeform 46">
              <a:extLst>
                <a:ext uri="{FF2B5EF4-FFF2-40B4-BE49-F238E27FC236}">
                  <a16:creationId xmlns:a16="http://schemas.microsoft.com/office/drawing/2014/main" id="{7DD1989D-70E2-CEF0-F6CA-D1D750E3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6" name="AutoShape 35">
            <a:extLst>
              <a:ext uri="{FF2B5EF4-FFF2-40B4-BE49-F238E27FC236}">
                <a16:creationId xmlns:a16="http://schemas.microsoft.com/office/drawing/2014/main" id="{DF5497EA-33FB-1C17-7F7A-3C76B84C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67" y="2546645"/>
            <a:ext cx="4294838" cy="592602"/>
          </a:xfrm>
          <a:prstGeom prst="wedgeRoundRectCallout">
            <a:avLst>
              <a:gd name="adj1" fmla="val 55603"/>
              <a:gd name="adj2" fmla="val 21706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Yes. 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” is a 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finite description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64DBC-5647-6B7A-E351-46277615BA38}"/>
              </a:ext>
            </a:extLst>
          </p:cNvPr>
          <p:cNvGrpSpPr>
            <a:grpSpLocks/>
          </p:cNvGrpSpPr>
          <p:nvPr/>
        </p:nvGrpSpPr>
        <p:grpSpPr bwMode="auto">
          <a:xfrm>
            <a:off x="6125058" y="3012850"/>
            <a:ext cx="1400900" cy="2050146"/>
            <a:chOff x="6996285" y="4096888"/>
            <a:chExt cx="1919115" cy="2699557"/>
          </a:xfrm>
        </p:grpSpPr>
        <p:pic>
          <p:nvPicPr>
            <p:cNvPr id="8" name="Picture 5" descr="CantorGeorg">
              <a:extLst>
                <a:ext uri="{FF2B5EF4-FFF2-40B4-BE49-F238E27FC236}">
                  <a16:creationId xmlns:a16="http://schemas.microsoft.com/office/drawing/2014/main" id="{340D4707-F682-05B0-07FD-70AFB2178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1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CB00A4-CF39-0874-0EE1-2FC67BAA7E0C}"/>
                </a:ext>
              </a:extLst>
            </p:cNvPr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AutoShape 35">
            <a:extLst>
              <a:ext uri="{FF2B5EF4-FFF2-40B4-BE49-F238E27FC236}">
                <a16:creationId xmlns:a16="http://schemas.microsoft.com/office/drawing/2014/main" id="{0AC60A55-4AD6-A1E2-3EB9-1A92991E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91" y="3200400"/>
            <a:ext cx="5063839" cy="2057400"/>
          </a:xfrm>
          <a:prstGeom prst="wedgeRoundRectCallout">
            <a:avLst>
              <a:gd name="adj1" fmla="val 53049"/>
              <a:gd name="adj2" fmla="val -26779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Any number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(even with infinite # of digits)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that can be printed by an algorithm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has a finite description.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Ie the code for algorithm.</a:t>
            </a: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D2349A5B-72DE-5265-3B4D-6E41D526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26" y="1847272"/>
            <a:ext cx="3123174" cy="954108"/>
          </a:xfrm>
          <a:prstGeom prst="wedgeRoundRectCallout">
            <a:avLst>
              <a:gd name="adj1" fmla="val 51575"/>
              <a:gd name="adj2" fmla="val 411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Does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have a finite description? </a:t>
            </a:r>
          </a:p>
        </p:txBody>
      </p:sp>
    </p:spTree>
    <p:extLst>
      <p:ext uri="{BB962C8B-B14F-4D97-AF65-F5344CB8AC3E}">
        <p14:creationId xmlns:p14="http://schemas.microsoft.com/office/powerpoint/2010/main" val="22325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" y="388938"/>
            <a:ext cx="86164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 the set of all objects that have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grpSp>
        <p:nvGrpSpPr>
          <p:cNvPr id="1035" name="Group 29">
            <a:extLst>
              <a:ext uri="{FF2B5EF4-FFF2-40B4-BE49-F238E27FC236}">
                <a16:creationId xmlns:a16="http://schemas.microsoft.com/office/drawing/2014/main" id="{D3147344-DD39-5B2D-529E-6626786217D7}"/>
              </a:ext>
            </a:extLst>
          </p:cNvPr>
          <p:cNvGrpSpPr>
            <a:grpSpLocks/>
          </p:cNvGrpSpPr>
          <p:nvPr/>
        </p:nvGrpSpPr>
        <p:grpSpPr bwMode="auto">
          <a:xfrm>
            <a:off x="7927184" y="2783716"/>
            <a:ext cx="917591" cy="929993"/>
            <a:chOff x="2065" y="1551"/>
            <a:chExt cx="1628" cy="1988"/>
          </a:xfrm>
        </p:grpSpPr>
        <p:sp>
          <p:nvSpPr>
            <p:cNvPr id="1036" name="Freeform 30">
              <a:extLst>
                <a:ext uri="{FF2B5EF4-FFF2-40B4-BE49-F238E27FC236}">
                  <a16:creationId xmlns:a16="http://schemas.microsoft.com/office/drawing/2014/main" id="{D375C799-E468-5901-E5E1-7F34A7C8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7" name="Freeform 31">
              <a:extLst>
                <a:ext uri="{FF2B5EF4-FFF2-40B4-BE49-F238E27FC236}">
                  <a16:creationId xmlns:a16="http://schemas.microsoft.com/office/drawing/2014/main" id="{4CBCBFAD-7507-9DC5-7036-751117CFC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8" name="Freeform 32">
              <a:extLst>
                <a:ext uri="{FF2B5EF4-FFF2-40B4-BE49-F238E27FC236}">
                  <a16:creationId xmlns:a16="http://schemas.microsoft.com/office/drawing/2014/main" id="{4611F9FA-3D3A-EA34-8F16-2C0B3915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39" name="Freeform 33">
              <a:extLst>
                <a:ext uri="{FF2B5EF4-FFF2-40B4-BE49-F238E27FC236}">
                  <a16:creationId xmlns:a16="http://schemas.microsoft.com/office/drawing/2014/main" id="{FBDAED33-A005-8259-B974-55C71C422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0" name="Freeform 34">
              <a:extLst>
                <a:ext uri="{FF2B5EF4-FFF2-40B4-BE49-F238E27FC236}">
                  <a16:creationId xmlns:a16="http://schemas.microsoft.com/office/drawing/2014/main" id="{895519CB-3DAD-BFE4-D8B3-3825CB3B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1" name="Freeform 35">
              <a:extLst>
                <a:ext uri="{FF2B5EF4-FFF2-40B4-BE49-F238E27FC236}">
                  <a16:creationId xmlns:a16="http://schemas.microsoft.com/office/drawing/2014/main" id="{9919DB81-0635-50ED-AC0F-FDECA927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2" name="Freeform 36">
              <a:extLst>
                <a:ext uri="{FF2B5EF4-FFF2-40B4-BE49-F238E27FC236}">
                  <a16:creationId xmlns:a16="http://schemas.microsoft.com/office/drawing/2014/main" id="{10ABA89C-5526-3DBF-535D-D1964D7E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3" name="Freeform 37">
              <a:extLst>
                <a:ext uri="{FF2B5EF4-FFF2-40B4-BE49-F238E27FC236}">
                  <a16:creationId xmlns:a16="http://schemas.microsoft.com/office/drawing/2014/main" id="{4FB9E0FE-9109-627F-0840-7B1C851D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4" name="Freeform 38">
              <a:extLst>
                <a:ext uri="{FF2B5EF4-FFF2-40B4-BE49-F238E27FC236}">
                  <a16:creationId xmlns:a16="http://schemas.microsoft.com/office/drawing/2014/main" id="{54F04E7E-5261-354C-753A-97789789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5" name="Freeform 39">
              <a:extLst>
                <a:ext uri="{FF2B5EF4-FFF2-40B4-BE49-F238E27FC236}">
                  <a16:creationId xmlns:a16="http://schemas.microsoft.com/office/drawing/2014/main" id="{1ACC632F-F910-E424-EE5F-9C32CFEE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6" name="Freeform 40">
              <a:extLst>
                <a:ext uri="{FF2B5EF4-FFF2-40B4-BE49-F238E27FC236}">
                  <a16:creationId xmlns:a16="http://schemas.microsoft.com/office/drawing/2014/main" id="{EA55B6A1-2C49-738A-4DB5-C22E6025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7" name="Freeform 41">
              <a:extLst>
                <a:ext uri="{FF2B5EF4-FFF2-40B4-BE49-F238E27FC236}">
                  <a16:creationId xmlns:a16="http://schemas.microsoft.com/office/drawing/2014/main" id="{C74DEB4B-055F-4FCB-8942-3B1D0828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8" name="Freeform 42">
              <a:extLst>
                <a:ext uri="{FF2B5EF4-FFF2-40B4-BE49-F238E27FC236}">
                  <a16:creationId xmlns:a16="http://schemas.microsoft.com/office/drawing/2014/main" id="{EE8220D8-6A3E-251C-4D39-71E5EB44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49" name="Freeform 43">
              <a:extLst>
                <a:ext uri="{FF2B5EF4-FFF2-40B4-BE49-F238E27FC236}">
                  <a16:creationId xmlns:a16="http://schemas.microsoft.com/office/drawing/2014/main" id="{A0D3860F-233E-B55A-B22F-968E0B58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0" name="Freeform 44">
              <a:extLst>
                <a:ext uri="{FF2B5EF4-FFF2-40B4-BE49-F238E27FC236}">
                  <a16:creationId xmlns:a16="http://schemas.microsoft.com/office/drawing/2014/main" id="{806581CA-C5EF-650D-C2FB-EC73F975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1" name="Freeform 45">
              <a:extLst>
                <a:ext uri="{FF2B5EF4-FFF2-40B4-BE49-F238E27FC236}">
                  <a16:creationId xmlns:a16="http://schemas.microsoft.com/office/drawing/2014/main" id="{7078A374-F48A-9D66-B70C-1868789F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52" name="Freeform 46">
              <a:extLst>
                <a:ext uri="{FF2B5EF4-FFF2-40B4-BE49-F238E27FC236}">
                  <a16:creationId xmlns:a16="http://schemas.microsoft.com/office/drawing/2014/main" id="{7DD1989D-70E2-CEF0-F6CA-D1D750E3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6" name="AutoShape 35">
            <a:extLst>
              <a:ext uri="{FF2B5EF4-FFF2-40B4-BE49-F238E27FC236}">
                <a16:creationId xmlns:a16="http://schemas.microsoft.com/office/drawing/2014/main" id="{DF5497EA-33FB-1C17-7F7A-3C76B84C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67" y="2546645"/>
            <a:ext cx="4672932" cy="886850"/>
          </a:xfrm>
          <a:prstGeom prst="wedgeRoundRectCallout">
            <a:avLst>
              <a:gd name="adj1" fmla="val 55603"/>
              <a:gd name="adj2" fmla="val 21706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Impossible. If you can tell it to me,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then it has a finite description.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64DBC-5647-6B7A-E351-46277615BA38}"/>
              </a:ext>
            </a:extLst>
          </p:cNvPr>
          <p:cNvGrpSpPr>
            <a:grpSpLocks/>
          </p:cNvGrpSpPr>
          <p:nvPr/>
        </p:nvGrpSpPr>
        <p:grpSpPr bwMode="auto">
          <a:xfrm>
            <a:off x="6125058" y="3012850"/>
            <a:ext cx="1400900" cy="2050146"/>
            <a:chOff x="6996285" y="4096888"/>
            <a:chExt cx="1919115" cy="2699557"/>
          </a:xfrm>
        </p:grpSpPr>
        <p:pic>
          <p:nvPicPr>
            <p:cNvPr id="8" name="Picture 5" descr="CantorGeorg">
              <a:extLst>
                <a:ext uri="{FF2B5EF4-FFF2-40B4-BE49-F238E27FC236}">
                  <a16:creationId xmlns:a16="http://schemas.microsoft.com/office/drawing/2014/main" id="{340D4707-F682-05B0-07FD-70AFB2178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1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CB00A4-CF39-0874-0EE1-2FC67BAA7E0C}"/>
                </a:ext>
              </a:extLst>
            </p:cNvPr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" name="AutoShape 35">
            <a:extLst>
              <a:ext uri="{FF2B5EF4-FFF2-40B4-BE49-F238E27FC236}">
                <a16:creationId xmlns:a16="http://schemas.microsoft.com/office/drawing/2014/main" id="{D2349A5B-72DE-5265-3B4D-6E41D526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225" y="1525488"/>
            <a:ext cx="3149479" cy="1275892"/>
          </a:xfrm>
          <a:prstGeom prst="wedgeRoundRectCallout">
            <a:avLst>
              <a:gd name="adj1" fmla="val 51575"/>
              <a:gd name="adj2" fmla="val 411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Tell me something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needs an infinite description.</a:t>
            </a: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36DD7BF0-6643-3CE6-2412-260807BE3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68700"/>
            <a:ext cx="3118524" cy="2146300"/>
          </a:xfrm>
          <a:prstGeom prst="wedgeRoundRectCallout">
            <a:avLst>
              <a:gd name="adj1" fmla="val 55906"/>
              <a:gd name="adj2" fmla="val -4451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In Jeff’s religion,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in this finite universe,</a:t>
            </a:r>
          </a:p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objects that require an </a:t>
            </a:r>
            <a:r>
              <a:rPr lang="en-US" altLang="en-US" sz="2400" dirty="0" err="1">
                <a:solidFill>
                  <a:srgbClr val="FFFFFF"/>
                </a:solidFill>
              </a:rPr>
              <a:t>infitie</a:t>
            </a:r>
            <a:r>
              <a:rPr lang="en-US" altLang="en-US" sz="2400" dirty="0">
                <a:solidFill>
                  <a:srgbClr val="FFFFFF"/>
                </a:solidFill>
              </a:rPr>
              <a:t> description,</a:t>
            </a:r>
          </a:p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simply don’t exists.</a:t>
            </a:r>
          </a:p>
        </p:txBody>
      </p:sp>
    </p:spTree>
    <p:extLst>
      <p:ext uri="{BB962C8B-B14F-4D97-AF65-F5344CB8AC3E}">
        <p14:creationId xmlns:p14="http://schemas.microsoft.com/office/powerpoint/2010/main" val="36429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Infinity</a:t>
            </a:r>
          </a:p>
        </p:txBody>
      </p:sp>
      <p:sp>
        <p:nvSpPr>
          <p:cNvPr id="1270787" name="Text Box 3"/>
          <p:cNvSpPr txBox="1">
            <a:spLocks noChangeArrowheads="1"/>
          </p:cNvSpPr>
          <p:nvPr/>
        </p:nvSpPr>
        <p:spPr bwMode="auto">
          <a:xfrm>
            <a:off x="244475" y="685800"/>
            <a:ext cx="3198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Proof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 &gt; 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</a:p>
        </p:txBody>
      </p:sp>
      <p:sp>
        <p:nvSpPr>
          <p:cNvPr id="1270788" name="Text Box 4"/>
          <p:cNvSpPr txBox="1">
            <a:spLocks noChangeArrowheads="1"/>
          </p:cNvSpPr>
          <p:nvPr/>
        </p:nvSpPr>
        <p:spPr bwMode="auto">
          <a:xfrm>
            <a:off x="146050" y="4611688"/>
            <a:ext cx="8024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We find a real number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diagonal</a:t>
            </a:r>
            <a:r>
              <a:rPr kumimoji="0" 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that is not in the list.</a:t>
            </a:r>
          </a:p>
        </p:txBody>
      </p:sp>
      <p:sp>
        <p:nvSpPr>
          <p:cNvPr id="1270789" name="Rectangle 5"/>
          <p:cNvSpPr>
            <a:spLocks noChangeArrowheads="1"/>
          </p:cNvSpPr>
          <p:nvPr/>
        </p:nvSpPr>
        <p:spPr bwMode="auto">
          <a:xfrm>
            <a:off x="619125" y="2052638"/>
            <a:ext cx="6162675" cy="265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12.34323834749308477599304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8.50949039988484877588487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930.93994885783998573895002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34.39498837792008948859069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0.00343988348757590125473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…..</a:t>
            </a:r>
          </a:p>
        </p:txBody>
      </p:sp>
      <p:sp>
        <p:nvSpPr>
          <p:cNvPr id="1270793" name="Text Box 9"/>
          <p:cNvSpPr txBox="1">
            <a:spLocks noChangeArrowheads="1"/>
          </p:cNvSpPr>
          <p:nvPr/>
        </p:nvSpPr>
        <p:spPr bwMode="auto">
          <a:xfrm>
            <a:off x="152400" y="5068888"/>
            <a:ext cx="8495274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digit will be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digit of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number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increased by one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(mod 10).</a:t>
            </a:r>
          </a:p>
        </p:txBody>
      </p:sp>
      <p:sp>
        <p:nvSpPr>
          <p:cNvPr id="1270794" name="Text Box 10"/>
          <p:cNvSpPr txBox="1">
            <a:spLocks noChangeArrowheads="1"/>
          </p:cNvSpPr>
          <p:nvPr/>
        </p:nvSpPr>
        <p:spPr bwMode="auto">
          <a:xfrm>
            <a:off x="141288" y="6181725"/>
            <a:ext cx="356235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diagonal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0.41004 …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79600" y="2141538"/>
            <a:ext cx="393700" cy="4470400"/>
            <a:chOff x="1568" y="1400"/>
            <a:chExt cx="248" cy="2816"/>
          </a:xfrm>
        </p:grpSpPr>
        <p:sp>
          <p:nvSpPr>
            <p:cNvPr id="1270795" name="Oval 11"/>
            <p:cNvSpPr>
              <a:spLocks noChangeArrowheads="1"/>
            </p:cNvSpPr>
            <p:nvPr/>
          </p:nvSpPr>
          <p:spPr bwMode="auto">
            <a:xfrm>
              <a:off x="1568" y="1400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0" name="Oval 16"/>
            <p:cNvSpPr>
              <a:spLocks noChangeArrowheads="1"/>
            </p:cNvSpPr>
            <p:nvPr/>
          </p:nvSpPr>
          <p:spPr bwMode="auto">
            <a:xfrm>
              <a:off x="1592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57400" y="2586038"/>
            <a:ext cx="368300" cy="4025900"/>
            <a:chOff x="1680" y="1680"/>
            <a:chExt cx="232" cy="2536"/>
          </a:xfrm>
        </p:grpSpPr>
        <p:sp>
          <p:nvSpPr>
            <p:cNvPr id="1270796" name="Oval 12"/>
            <p:cNvSpPr>
              <a:spLocks noChangeArrowheads="1"/>
            </p:cNvSpPr>
            <p:nvPr/>
          </p:nvSpPr>
          <p:spPr bwMode="auto">
            <a:xfrm>
              <a:off x="1688" y="1680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1" name="Oval 17"/>
            <p:cNvSpPr>
              <a:spLocks noChangeArrowheads="1"/>
            </p:cNvSpPr>
            <p:nvPr/>
          </p:nvSpPr>
          <p:spPr bwMode="auto">
            <a:xfrm>
              <a:off x="1680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35200" y="3005138"/>
            <a:ext cx="406400" cy="3606800"/>
            <a:chOff x="1792" y="1944"/>
            <a:chExt cx="256" cy="2272"/>
          </a:xfrm>
        </p:grpSpPr>
        <p:sp>
          <p:nvSpPr>
            <p:cNvPr id="1270797" name="Oval 13"/>
            <p:cNvSpPr>
              <a:spLocks noChangeArrowheads="1"/>
            </p:cNvSpPr>
            <p:nvPr/>
          </p:nvSpPr>
          <p:spPr bwMode="auto">
            <a:xfrm>
              <a:off x="1792" y="1944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2" name="Oval 18"/>
            <p:cNvSpPr>
              <a:spLocks noChangeArrowheads="1"/>
            </p:cNvSpPr>
            <p:nvPr/>
          </p:nvSpPr>
          <p:spPr bwMode="auto">
            <a:xfrm>
              <a:off x="1824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438400" y="3436938"/>
            <a:ext cx="368300" cy="3175000"/>
            <a:chOff x="1920" y="2216"/>
            <a:chExt cx="232" cy="2000"/>
          </a:xfrm>
        </p:grpSpPr>
        <p:sp>
          <p:nvSpPr>
            <p:cNvPr id="1270798" name="Oval 14"/>
            <p:cNvSpPr>
              <a:spLocks noChangeArrowheads="1"/>
            </p:cNvSpPr>
            <p:nvPr/>
          </p:nvSpPr>
          <p:spPr bwMode="auto">
            <a:xfrm>
              <a:off x="1928" y="22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3" name="Oval 19"/>
            <p:cNvSpPr>
              <a:spLocks noChangeArrowheads="1"/>
            </p:cNvSpPr>
            <p:nvPr/>
          </p:nvSpPr>
          <p:spPr bwMode="auto">
            <a:xfrm>
              <a:off x="1920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590800" y="3868738"/>
            <a:ext cx="368300" cy="2743200"/>
            <a:chOff x="2016" y="2488"/>
            <a:chExt cx="232" cy="1728"/>
          </a:xfrm>
        </p:grpSpPr>
        <p:sp>
          <p:nvSpPr>
            <p:cNvPr id="1270799" name="Oval 15"/>
            <p:cNvSpPr>
              <a:spLocks noChangeArrowheads="1"/>
            </p:cNvSpPr>
            <p:nvPr/>
          </p:nvSpPr>
          <p:spPr bwMode="auto">
            <a:xfrm>
              <a:off x="2024" y="2488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4" name="Oval 20"/>
            <p:cNvSpPr>
              <a:spLocks noChangeArrowheads="1"/>
            </p:cNvSpPr>
            <p:nvPr/>
          </p:nvSpPr>
          <p:spPr bwMode="auto">
            <a:xfrm>
              <a:off x="2016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006600" y="2116138"/>
            <a:ext cx="6723063" cy="2133600"/>
            <a:chOff x="1648" y="1384"/>
            <a:chExt cx="4235" cy="1344"/>
          </a:xfrm>
        </p:grpSpPr>
        <p:sp>
          <p:nvSpPr>
            <p:cNvPr id="1270792" name="Line 8"/>
            <p:cNvSpPr>
              <a:spLocks noChangeShapeType="1"/>
            </p:cNvSpPr>
            <p:nvPr/>
          </p:nvSpPr>
          <p:spPr bwMode="auto">
            <a:xfrm>
              <a:off x="1648" y="1384"/>
              <a:ext cx="528" cy="1344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10" name="Text Box 26"/>
            <p:cNvSpPr txBox="1">
              <a:spLocks noChangeArrowheads="1"/>
            </p:cNvSpPr>
            <p:nvPr/>
          </p:nvSpPr>
          <p:spPr bwMode="auto">
            <a:xfrm>
              <a:off x="4109" y="1872"/>
              <a:ext cx="1774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Proof by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Diagonalization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832225" y="701675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i.e.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List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xϵR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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 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8625" y="1136650"/>
            <a:ext cx="70104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be an arbitrary mapping from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0900" y="1606550"/>
            <a:ext cx="40259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    x=List(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5800" y="5484813"/>
            <a:ext cx="4572000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be arbitrary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 prove that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  <a:r>
              <a:rPr kumimoji="0" 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diagonal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They differ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digit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6" grpId="0"/>
      <p:bldP spid="1270787" grpId="0"/>
      <p:bldP spid="1270788" grpId="0"/>
      <p:bldP spid="1270789" grpId="0"/>
      <p:bldP spid="1270793" grpId="0"/>
      <p:bldP spid="1270794" grpId="0"/>
      <p:bldP spid="30" grpId="0"/>
      <p:bldP spid="31" grpId="0"/>
      <p:bldP spid="3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Infinity</a:t>
            </a:r>
          </a:p>
        </p:txBody>
      </p:sp>
      <p:sp>
        <p:nvSpPr>
          <p:cNvPr id="1270787" name="Text Box 3"/>
          <p:cNvSpPr txBox="1">
            <a:spLocks noChangeArrowheads="1"/>
          </p:cNvSpPr>
          <p:nvPr/>
        </p:nvSpPr>
        <p:spPr bwMode="auto">
          <a:xfrm>
            <a:off x="244475" y="685800"/>
            <a:ext cx="3198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Proof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 &gt; 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32225" y="701675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i.e.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List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xϵR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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 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663" y="1152525"/>
            <a:ext cx="8897937" cy="5781675"/>
            <a:chOff x="93663" y="1152525"/>
            <a:chExt cx="8897937" cy="5781675"/>
          </a:xfrm>
        </p:grpSpPr>
        <p:pic>
          <p:nvPicPr>
            <p:cNvPr id="147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152525"/>
              <a:ext cx="8897937" cy="578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971800" y="2209145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757543" y="2121243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37328" y="4544573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323071" y="4456671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66857" y="6552545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752600" y="6464643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83115" y="6201863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068858" y="6113961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1730" y="3192992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97473" y="3105090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53729" y="1870820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339472" y="1782918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17" name="Text Box 17"/>
          <p:cNvSpPr txBox="1">
            <a:spLocks noChangeArrowheads="1"/>
          </p:cNvSpPr>
          <p:nvPr/>
        </p:nvSpPr>
        <p:spPr bwMode="auto">
          <a:xfrm>
            <a:off x="762000" y="957263"/>
            <a:ext cx="18367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|Integers|</a:t>
            </a:r>
          </a:p>
        </p:txBody>
      </p:sp>
      <p:sp>
        <p:nvSpPr>
          <p:cNvPr id="1254418" name="Text Box 18"/>
          <p:cNvSpPr txBox="1">
            <a:spLocks noChangeArrowheads="1"/>
          </p:cNvSpPr>
          <p:nvPr/>
        </p:nvSpPr>
        <p:spPr bwMode="auto">
          <a:xfrm>
            <a:off x="3581400" y="957263"/>
            <a:ext cx="20145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|Fractions|</a:t>
            </a:r>
          </a:p>
        </p:txBody>
      </p:sp>
      <p:sp>
        <p:nvSpPr>
          <p:cNvPr id="1254419" name="Text Box 19"/>
          <p:cNvSpPr txBox="1">
            <a:spLocks noChangeArrowheads="1"/>
          </p:cNvSpPr>
          <p:nvPr/>
        </p:nvSpPr>
        <p:spPr bwMode="auto">
          <a:xfrm>
            <a:off x="6815138" y="957263"/>
            <a:ext cx="147955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|Reals|</a:t>
            </a:r>
          </a:p>
        </p:txBody>
      </p:sp>
      <p:sp>
        <p:nvSpPr>
          <p:cNvPr id="1254421" name="Text Box 21"/>
          <p:cNvSpPr txBox="1">
            <a:spLocks noChangeArrowheads="1"/>
          </p:cNvSpPr>
          <p:nvPr/>
        </p:nvSpPr>
        <p:spPr bwMode="auto">
          <a:xfrm>
            <a:off x="2747963" y="828675"/>
            <a:ext cx="893762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254422" name="Text Box 22"/>
          <p:cNvSpPr txBox="1">
            <a:spLocks noChangeArrowheads="1"/>
          </p:cNvSpPr>
          <p:nvPr/>
        </p:nvSpPr>
        <p:spPr bwMode="auto">
          <a:xfrm>
            <a:off x="5622424" y="838200"/>
            <a:ext cx="1102226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≪</a:t>
            </a:r>
            <a:endParaRPr lang="en-CA" altLang="en-US" sz="4800" baseline="30000" dirty="0">
              <a:solidFill>
                <a:srgbClr val="FF0000"/>
              </a:solidFill>
            </a:endParaRPr>
          </a:p>
        </p:txBody>
      </p:sp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1571625" y="2603500"/>
            <a:ext cx="5514975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finite subsets of the integers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{{2,3},{1,3,5,6}, …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a 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The set is countable in size</a:t>
            </a:r>
          </a:p>
        </p:txBody>
      </p:sp>
      <p:sp>
        <p:nvSpPr>
          <p:cNvPr id="1254426" name="Text Box 26"/>
          <p:cNvSpPr txBox="1">
            <a:spLocks noChangeArrowheads="1"/>
          </p:cNvSpPr>
          <p:nvPr/>
        </p:nvSpPr>
        <p:spPr bwMode="auto">
          <a:xfrm>
            <a:off x="198438" y="1568450"/>
            <a:ext cx="29464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Each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finite string</a:t>
            </a:r>
          </a:p>
        </p:txBody>
      </p:sp>
      <p:sp>
        <p:nvSpPr>
          <p:cNvPr id="1254428" name="Text Box 28"/>
          <p:cNvSpPr txBox="1">
            <a:spLocks noChangeArrowheads="1"/>
          </p:cNvSpPr>
          <p:nvPr/>
        </p:nvSpPr>
        <p:spPr bwMode="auto">
          <a:xfrm>
            <a:off x="3084513" y="1539875"/>
            <a:ext cx="28575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Each defined by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a finite string</a:t>
            </a:r>
          </a:p>
        </p:txBody>
      </p: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5914352" y="1511300"/>
            <a:ext cx="2995372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 infinite string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600200" y="4572000"/>
            <a:ext cx="7100888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possibly infinite subsets of the integers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{{2,3,…},{1,3,…}, …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Most defined by a infinite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is uncountable in size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C7341D-81BC-14F4-C50F-D2764B29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4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7535 3.7037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17951 3.33333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4 4.81481E-6 L -0.15746 4.8148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6181 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001 -3.7037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2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17" grpId="0"/>
      <p:bldP spid="1254418" grpId="0"/>
      <p:bldP spid="1254419" grpId="0"/>
      <p:bldP spid="1254421" grpId="0"/>
      <p:bldP spid="1254422" grpId="0"/>
      <p:bldP spid="1254423" grpId="0" build="allAtOnce"/>
      <p:bldP spid="1254426" grpId="0"/>
      <p:bldP spid="1254428" grpId="0"/>
      <p:bldP spid="1254429" grpId="0"/>
      <p:bldP spid="1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3E6FBF9-3BC9-1671-22D5-C1CB2D63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510" y="711656"/>
            <a:ext cx="6929653" cy="7045504"/>
          </a:xfrm>
        </p:spPr>
        <p:txBody>
          <a:bodyPr/>
          <a:lstStyle/>
          <a:p>
            <a:r>
              <a:rPr lang="en-US" altLang="en-US" sz="2400" dirty="0"/>
              <a:t>Subset: A </a:t>
            </a:r>
            <a:r>
              <a:rPr lang="en-US" altLang="en-US" sz="2400" dirty="0">
                <a:sym typeface="Symbol" panose="05050102010706020507" pitchFamily="18" charset="2"/>
              </a:rPr>
              <a:t> B: 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x (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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xB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5B9DFB-7477-A0D9-1B29-84E71A7C0480}"/>
              </a:ext>
            </a:extLst>
          </p:cNvPr>
          <p:cNvGrpSpPr/>
          <p:nvPr/>
        </p:nvGrpSpPr>
        <p:grpSpPr>
          <a:xfrm>
            <a:off x="6454472" y="574450"/>
            <a:ext cx="2104785" cy="1295902"/>
            <a:chOff x="7130467" y="1151361"/>
            <a:chExt cx="1394918" cy="8298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3CD2FD-15F9-4E19-9F13-4E8ECEFC52E0}"/>
                </a:ext>
              </a:extLst>
            </p:cNvPr>
            <p:cNvSpPr/>
            <p:nvPr/>
          </p:nvSpPr>
          <p:spPr>
            <a:xfrm>
              <a:off x="7130467" y="1204644"/>
              <a:ext cx="1394918" cy="776556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F36505-0242-C591-042B-D61236BB9185}"/>
                </a:ext>
              </a:extLst>
            </p:cNvPr>
            <p:cNvSpPr/>
            <p:nvPr/>
          </p:nvSpPr>
          <p:spPr>
            <a:xfrm>
              <a:off x="7779624" y="1372833"/>
              <a:ext cx="385050" cy="420736"/>
            </a:xfrm>
            <a:prstGeom prst="ellipse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1DC043-CC5A-5C79-4BDC-311C1D749A70}"/>
                </a:ext>
              </a:extLst>
            </p:cNvPr>
            <p:cNvSpPr/>
            <p:nvPr/>
          </p:nvSpPr>
          <p:spPr>
            <a:xfrm>
              <a:off x="7627224" y="1220611"/>
              <a:ext cx="1784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824B13-3086-9772-FA18-ED243BF33DD1}"/>
                </a:ext>
              </a:extLst>
            </p:cNvPr>
            <p:cNvSpPr/>
            <p:nvPr/>
          </p:nvSpPr>
          <p:spPr>
            <a:xfrm>
              <a:off x="7347399" y="1271460"/>
              <a:ext cx="1044126" cy="645126"/>
            </a:xfrm>
            <a:prstGeom prst="ellipse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B23F5B-7CA1-9D46-B54F-EEFF9B3FB3FF}"/>
                </a:ext>
              </a:extLst>
            </p:cNvPr>
            <p:cNvSpPr/>
            <p:nvPr/>
          </p:nvSpPr>
          <p:spPr>
            <a:xfrm>
              <a:off x="8153400" y="1151361"/>
              <a:ext cx="194946" cy="2956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9473C-49F4-3F13-7442-029B5178EF54}"/>
              </a:ext>
            </a:extLst>
          </p:cNvPr>
          <p:cNvGrpSpPr/>
          <p:nvPr/>
        </p:nvGrpSpPr>
        <p:grpSpPr>
          <a:xfrm>
            <a:off x="587072" y="1663707"/>
            <a:ext cx="3673112" cy="952500"/>
            <a:chOff x="2057400" y="4946060"/>
            <a:chExt cx="3673112" cy="952500"/>
          </a:xfrm>
        </p:grpSpPr>
        <p:sp>
          <p:nvSpPr>
            <p:cNvPr id="3" name="AutoShape 55">
              <a:extLst>
                <a:ext uri="{FF2B5EF4-FFF2-40B4-BE49-F238E27FC236}">
                  <a16:creationId xmlns:a16="http://schemas.microsoft.com/office/drawing/2014/main" id="{3BEFED49-7A76-CCE4-66C4-7FCCD3BD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5000516"/>
              <a:ext cx="3065469" cy="485884"/>
            </a:xfrm>
            <a:prstGeom prst="wedgeRoundRectCallout">
              <a:avLst>
                <a:gd name="adj1" fmla="val -54810"/>
                <a:gd name="adj2" fmla="val 34627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arbitrary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x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4" name="Group 45">
              <a:extLst>
                <a:ext uri="{FF2B5EF4-FFF2-40B4-BE49-F238E27FC236}">
                  <a16:creationId xmlns:a16="http://schemas.microsoft.com/office/drawing/2014/main" id="{0414FF0D-069E-9DD1-20E0-4C756A34C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5" name="Freeform 46">
                <a:extLst>
                  <a:ext uri="{FF2B5EF4-FFF2-40B4-BE49-F238E27FC236}">
                    <a16:creationId xmlns:a16="http://schemas.microsoft.com/office/drawing/2014/main" id="{3ABEB6E3-D993-4705-004B-D9401E47F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" name="Freeform 47">
                <a:extLst>
                  <a:ext uri="{FF2B5EF4-FFF2-40B4-BE49-F238E27FC236}">
                    <a16:creationId xmlns:a16="http://schemas.microsoft.com/office/drawing/2014/main" id="{C534CD7E-86C2-1BBE-8F4C-DC47DCAB1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" name="Freeform 48">
                <a:extLst>
                  <a:ext uri="{FF2B5EF4-FFF2-40B4-BE49-F238E27FC236}">
                    <a16:creationId xmlns:a16="http://schemas.microsoft.com/office/drawing/2014/main" id="{E9E09D40-6BC8-CA91-8778-C9756F941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" name="Freeform 49">
                <a:extLst>
                  <a:ext uri="{FF2B5EF4-FFF2-40B4-BE49-F238E27FC236}">
                    <a16:creationId xmlns:a16="http://schemas.microsoft.com/office/drawing/2014/main" id="{63FE011A-CC93-3BDD-C7C7-4C0241AE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" name="Freeform 50">
                <a:extLst>
                  <a:ext uri="{FF2B5EF4-FFF2-40B4-BE49-F238E27FC236}">
                    <a16:creationId xmlns:a16="http://schemas.microsoft.com/office/drawing/2014/main" id="{5E196934-5107-99C0-4B9E-259E305E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0" name="Freeform 51">
                <a:extLst>
                  <a:ext uri="{FF2B5EF4-FFF2-40B4-BE49-F238E27FC236}">
                    <a16:creationId xmlns:a16="http://schemas.microsoft.com/office/drawing/2014/main" id="{678DAF58-AF40-5B07-8719-7614534C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" name="Freeform 52">
                <a:extLst>
                  <a:ext uri="{FF2B5EF4-FFF2-40B4-BE49-F238E27FC236}">
                    <a16:creationId xmlns:a16="http://schemas.microsoft.com/office/drawing/2014/main" id="{4DB8B4B1-5EF3-D542-80FE-3D620E9B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12" name="Group 53">
                <a:extLst>
                  <a:ext uri="{FF2B5EF4-FFF2-40B4-BE49-F238E27FC236}">
                    <a16:creationId xmlns:a16="http://schemas.microsoft.com/office/drawing/2014/main" id="{B1E8F5AF-4CDF-5D1E-B967-DC73FF0E9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13" name="Freeform 54">
                  <a:extLst>
                    <a:ext uri="{FF2B5EF4-FFF2-40B4-BE49-F238E27FC236}">
                      <a16:creationId xmlns:a16="http://schemas.microsoft.com/office/drawing/2014/main" id="{4245EAD0-B03A-3505-1912-E070B1538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55">
                  <a:extLst>
                    <a:ext uri="{FF2B5EF4-FFF2-40B4-BE49-F238E27FC236}">
                      <a16:creationId xmlns:a16="http://schemas.microsoft.com/office/drawing/2014/main" id="{BC24F9B9-3191-1D13-A8B1-DC7583465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3411F-157B-BC98-C298-A308F3FA608B}"/>
              </a:ext>
            </a:extLst>
          </p:cNvPr>
          <p:cNvGrpSpPr/>
          <p:nvPr/>
        </p:nvGrpSpPr>
        <p:grpSpPr>
          <a:xfrm>
            <a:off x="4831845" y="2169163"/>
            <a:ext cx="2309364" cy="894087"/>
            <a:chOff x="1524000" y="5268785"/>
            <a:chExt cx="2309364" cy="894087"/>
          </a:xfrm>
        </p:grpSpPr>
        <p:sp>
          <p:nvSpPr>
            <p:cNvPr id="16" name="AutoShape 46">
              <a:extLst>
                <a:ext uri="{FF2B5EF4-FFF2-40B4-BE49-F238E27FC236}">
                  <a16:creationId xmlns:a16="http://schemas.microsoft.com/office/drawing/2014/main" id="{7C712A4E-AEB9-2382-3BA2-D2EFFDDF6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1774369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 prove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xB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1329CC-9416-5C09-227E-0878D4FA8A0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18" name="Group 27">
                <a:extLst>
                  <a:ext uri="{FF2B5EF4-FFF2-40B4-BE49-F238E27FC236}">
                    <a16:creationId xmlns:a16="http://schemas.microsoft.com/office/drawing/2014/main" id="{0F0EFF2C-B954-42AD-A197-D50C16796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7" name="Freeform 28">
                  <a:extLst>
                    <a:ext uri="{FF2B5EF4-FFF2-40B4-BE49-F238E27FC236}">
                      <a16:creationId xmlns:a16="http://schemas.microsoft.com/office/drawing/2014/main" id="{78347B22-0FAF-2274-6E2A-0542DA9E8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9">
                  <a:extLst>
                    <a:ext uri="{FF2B5EF4-FFF2-40B4-BE49-F238E27FC236}">
                      <a16:creationId xmlns:a16="http://schemas.microsoft.com/office/drawing/2014/main" id="{81796141-9A44-72E9-6EB6-B35012ECA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928B308E-DDF4-00B8-9D3E-043776ACA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0434D5BB-4C11-AA5D-EE7E-F15DF138E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6066117D-8DF2-672D-E19A-24AFF3118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D077026D-BD0E-35E1-5C78-61C142FFE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ED732402-1DF5-966B-D373-9FB5EE5D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F6AA7AFF-E7E7-D723-5238-3FA979050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36">
                <a:extLst>
                  <a:ext uri="{FF2B5EF4-FFF2-40B4-BE49-F238E27FC236}">
                    <a16:creationId xmlns:a16="http://schemas.microsoft.com/office/drawing/2014/main" id="{1D4BFD21-B50D-65E7-9AD2-AC651F2A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37">
                <a:extLst>
                  <a:ext uri="{FF2B5EF4-FFF2-40B4-BE49-F238E27FC236}">
                    <a16:creationId xmlns:a16="http://schemas.microsoft.com/office/drawing/2014/main" id="{619D67F6-2873-6EC2-F33C-7E6B47580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38">
                <a:extLst>
                  <a:ext uri="{FF2B5EF4-FFF2-40B4-BE49-F238E27FC236}">
                    <a16:creationId xmlns:a16="http://schemas.microsoft.com/office/drawing/2014/main" id="{83595A00-957C-F68C-392A-30DA8020E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39">
                <a:extLst>
                  <a:ext uri="{FF2B5EF4-FFF2-40B4-BE49-F238E27FC236}">
                    <a16:creationId xmlns:a16="http://schemas.microsoft.com/office/drawing/2014/main" id="{2F0CB73B-4E01-5B7D-4C1D-C0A57A26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40">
                <a:extLst>
                  <a:ext uri="{FF2B5EF4-FFF2-40B4-BE49-F238E27FC236}">
                    <a16:creationId xmlns:a16="http://schemas.microsoft.com/office/drawing/2014/main" id="{FD3E400E-DDE0-3B77-D1A9-AFD228649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59" name="Group 10258">
            <a:extLst>
              <a:ext uri="{FF2B5EF4-FFF2-40B4-BE49-F238E27FC236}">
                <a16:creationId xmlns:a16="http://schemas.microsoft.com/office/drawing/2014/main" id="{6092DFDC-8339-76DF-DE86-18AAF14F6092}"/>
              </a:ext>
            </a:extLst>
          </p:cNvPr>
          <p:cNvGrpSpPr/>
          <p:nvPr/>
        </p:nvGrpSpPr>
        <p:grpSpPr>
          <a:xfrm>
            <a:off x="637118" y="2286000"/>
            <a:ext cx="3934882" cy="664842"/>
            <a:chOff x="3228863" y="5297652"/>
            <a:chExt cx="3934882" cy="664842"/>
          </a:xfrm>
        </p:grpSpPr>
        <p:pic>
          <p:nvPicPr>
            <p:cNvPr id="10260" name="Picture 10259" descr="http://www.swordofthespirit.net/bulwark/mosesbush.gif">
              <a:extLst>
                <a:ext uri="{FF2B5EF4-FFF2-40B4-BE49-F238E27FC236}">
                  <a16:creationId xmlns:a16="http://schemas.microsoft.com/office/drawing/2014/main" id="{1698ACF5-980C-05F6-6AD3-301089387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863" y="5500829"/>
              <a:ext cx="793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AutoShape 38">
              <a:extLst>
                <a:ext uri="{FF2B5EF4-FFF2-40B4-BE49-F238E27FC236}">
                  <a16:creationId xmlns:a16="http://schemas.microsoft.com/office/drawing/2014/main" id="{7183D13B-ECCC-2D12-ADAE-D502A4ED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277" y="5297652"/>
              <a:ext cx="3065468" cy="540340"/>
            </a:xfrm>
            <a:prstGeom prst="wedgeRoundRectCallout">
              <a:avLst>
                <a:gd name="adj1" fmla="val -60725"/>
                <a:gd name="adj2" fmla="val 9804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 assure you that </a:t>
              </a:r>
              <a:r>
                <a:rPr lang="en-US" altLang="en-US" sz="2400" dirty="0" err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xA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263" name="Picture 4" descr="Could Parallel Universes Be Physically Real?">
            <a:extLst>
              <a:ext uri="{FF2B5EF4-FFF2-40B4-BE49-F238E27FC236}">
                <a16:creationId xmlns:a16="http://schemas.microsoft.com/office/drawing/2014/main" id="{0BFD3D70-6515-E938-471A-B6A1324BA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7696200" y="115570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Rectangle 2">
            <a:extLst>
              <a:ext uri="{FF2B5EF4-FFF2-40B4-BE49-F238E27FC236}">
                <a16:creationId xmlns:a16="http://schemas.microsoft.com/office/drawing/2014/main" id="{969E5058-F47F-57ED-1A72-8CF03ACE3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10266" name="Oval 10265">
            <a:extLst>
              <a:ext uri="{FF2B5EF4-FFF2-40B4-BE49-F238E27FC236}">
                <a16:creationId xmlns:a16="http://schemas.microsoft.com/office/drawing/2014/main" id="{989D53B3-65FA-970C-5745-447E0E4EB98E}"/>
              </a:ext>
            </a:extLst>
          </p:cNvPr>
          <p:cNvSpPr/>
          <p:nvPr/>
        </p:nvSpPr>
        <p:spPr>
          <a:xfrm>
            <a:off x="2689529" y="694144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67" name="Oval 10266">
            <a:extLst>
              <a:ext uri="{FF2B5EF4-FFF2-40B4-BE49-F238E27FC236}">
                <a16:creationId xmlns:a16="http://schemas.microsoft.com/office/drawing/2014/main" id="{F3FFF450-B867-7B49-7D27-EEF4C0135A40}"/>
              </a:ext>
            </a:extLst>
          </p:cNvPr>
          <p:cNvSpPr/>
          <p:nvPr/>
        </p:nvSpPr>
        <p:spPr>
          <a:xfrm>
            <a:off x="3283273" y="712368"/>
            <a:ext cx="689209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68" name="Oval 10267">
            <a:extLst>
              <a:ext uri="{FF2B5EF4-FFF2-40B4-BE49-F238E27FC236}">
                <a16:creationId xmlns:a16="http://schemas.microsoft.com/office/drawing/2014/main" id="{A85E384E-A86F-B673-6FDE-9220FD16C39E}"/>
              </a:ext>
            </a:extLst>
          </p:cNvPr>
          <p:cNvSpPr/>
          <p:nvPr/>
        </p:nvSpPr>
        <p:spPr>
          <a:xfrm>
            <a:off x="4304699" y="712368"/>
            <a:ext cx="914113" cy="518232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7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6" grpId="0" animBg="1"/>
      <p:bldP spid="10266" grpId="1" animBg="1"/>
      <p:bldP spid="10267" grpId="0" animBg="1"/>
      <p:bldP spid="10267" grpId="1" animBg="1"/>
      <p:bldP spid="1026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203200" y="2924175"/>
            <a:ext cx="3311227" cy="181588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Algorithms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a finite 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Countable in size</a:t>
            </a:r>
          </a:p>
        </p:txBody>
      </p:sp>
      <p:sp>
        <p:nvSpPr>
          <p:cNvPr id="1254427" name="Text Box 27"/>
          <p:cNvSpPr txBox="1">
            <a:spLocks noChangeArrowheads="1"/>
          </p:cNvSpPr>
          <p:nvPr/>
        </p:nvSpPr>
        <p:spPr bwMode="auto">
          <a:xfrm>
            <a:off x="5029200" y="2971800"/>
            <a:ext cx="4407104" cy="2677656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Comp.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For each input I,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must define what P does.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an infinite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 size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8438" y="828675"/>
            <a:ext cx="8711286" cy="1685925"/>
            <a:chOff x="198438" y="828675"/>
            <a:chExt cx="8711286" cy="1685925"/>
          </a:xfrm>
        </p:grpSpPr>
        <p:sp>
          <p:nvSpPr>
            <p:cNvPr id="1254417" name="Text Box 17"/>
            <p:cNvSpPr txBox="1">
              <a:spLocks noChangeArrowheads="1"/>
            </p:cNvSpPr>
            <p:nvPr/>
          </p:nvSpPr>
          <p:spPr bwMode="auto">
            <a:xfrm>
              <a:off x="762000" y="957263"/>
              <a:ext cx="1836738" cy="51911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|Integers|</a:t>
              </a:r>
            </a:p>
          </p:txBody>
        </p:sp>
        <p:sp>
          <p:nvSpPr>
            <p:cNvPr id="1254418" name="Text Box 18"/>
            <p:cNvSpPr txBox="1">
              <a:spLocks noChangeArrowheads="1"/>
            </p:cNvSpPr>
            <p:nvPr/>
          </p:nvSpPr>
          <p:spPr bwMode="auto">
            <a:xfrm>
              <a:off x="3581400" y="957263"/>
              <a:ext cx="2014538" cy="51911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|Fractions|</a:t>
              </a:r>
            </a:p>
          </p:txBody>
        </p:sp>
        <p:sp>
          <p:nvSpPr>
            <p:cNvPr id="1254419" name="Text Box 19"/>
            <p:cNvSpPr txBox="1">
              <a:spLocks noChangeArrowheads="1"/>
            </p:cNvSpPr>
            <p:nvPr/>
          </p:nvSpPr>
          <p:spPr bwMode="auto">
            <a:xfrm>
              <a:off x="6815138" y="957263"/>
              <a:ext cx="1479550" cy="51911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|Reals|</a:t>
              </a:r>
            </a:p>
          </p:txBody>
        </p:sp>
        <p:sp>
          <p:nvSpPr>
            <p:cNvPr id="1254421" name="Text Box 21"/>
            <p:cNvSpPr txBox="1">
              <a:spLocks noChangeArrowheads="1"/>
            </p:cNvSpPr>
            <p:nvPr/>
          </p:nvSpPr>
          <p:spPr bwMode="auto">
            <a:xfrm>
              <a:off x="2747963" y="828675"/>
              <a:ext cx="893762" cy="82391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54422" name="Text Box 22"/>
            <p:cNvSpPr txBox="1">
              <a:spLocks noChangeArrowheads="1"/>
            </p:cNvSpPr>
            <p:nvPr/>
          </p:nvSpPr>
          <p:spPr bwMode="auto">
            <a:xfrm>
              <a:off x="5622425" y="838200"/>
              <a:ext cx="1102225" cy="83099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r>
                <a:rPr lang="en-US" altLang="en-US" sz="4800" dirty="0">
                  <a:solidFill>
                    <a:srgbClr val="FF0000"/>
                  </a:solidFill>
                </a:rPr>
                <a:t>≪</a:t>
              </a:r>
              <a:endParaRPr lang="en-CA" altLang="en-US" sz="48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254426" name="Text Box 26"/>
            <p:cNvSpPr txBox="1">
              <a:spLocks noChangeArrowheads="1"/>
            </p:cNvSpPr>
            <p:nvPr/>
          </p:nvSpPr>
          <p:spPr bwMode="auto">
            <a:xfrm>
              <a:off x="198438" y="1568450"/>
              <a:ext cx="2946400" cy="94615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Each defined by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finite string</a:t>
              </a:r>
            </a:p>
          </p:txBody>
        </p:sp>
        <p:sp>
          <p:nvSpPr>
            <p:cNvPr id="1254428" name="Text Box 28"/>
            <p:cNvSpPr txBox="1">
              <a:spLocks noChangeArrowheads="1"/>
            </p:cNvSpPr>
            <p:nvPr/>
          </p:nvSpPr>
          <p:spPr bwMode="auto">
            <a:xfrm>
              <a:off x="3084513" y="1539875"/>
              <a:ext cx="2857500" cy="94615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Each defined by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a finite string</a:t>
              </a:r>
            </a:p>
          </p:txBody>
        </p:sp>
        <p:sp>
          <p:nvSpPr>
            <p:cNvPr id="1254429" name="Text Box 29"/>
            <p:cNvSpPr txBox="1">
              <a:spLocks noChangeArrowheads="1"/>
            </p:cNvSpPr>
            <p:nvPr/>
          </p:nvSpPr>
          <p:spPr bwMode="auto">
            <a:xfrm>
              <a:off x="5914352" y="1511300"/>
              <a:ext cx="2995372" cy="95410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Most defined by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 infinite string</a:t>
              </a:r>
            </a:p>
          </p:txBody>
        </p:sp>
      </p:grpSp>
      <p:sp>
        <p:nvSpPr>
          <p:cNvPr id="1254430" name="Text Box 30"/>
          <p:cNvSpPr txBox="1">
            <a:spLocks noChangeArrowheads="1"/>
          </p:cNvSpPr>
          <p:nvPr/>
        </p:nvSpPr>
        <p:spPr bwMode="auto">
          <a:xfrm>
            <a:off x="4098425" y="2786063"/>
            <a:ext cx="1102225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</a:rPr>
              <a:t>≪</a:t>
            </a:r>
            <a:endParaRPr lang="en-CA" altLang="en-US" sz="4800" baseline="30000" dirty="0">
              <a:solidFill>
                <a:srgbClr val="FF0000"/>
              </a:solidFill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8438" y="5378450"/>
            <a:ext cx="3276600" cy="1384300"/>
            <a:chOff x="125" y="3450"/>
            <a:chExt cx="2064" cy="872"/>
          </a:xfrm>
        </p:grpSpPr>
        <p:sp>
          <p:nvSpPr>
            <p:cNvPr id="1254431" name="Text Box 31"/>
            <p:cNvSpPr txBox="1">
              <a:spLocks noChangeArrowheads="1"/>
            </p:cNvSpPr>
            <p:nvPr/>
          </p:nvSpPr>
          <p:spPr bwMode="auto">
            <a:xfrm>
              <a:off x="465" y="3450"/>
              <a:ext cx="1724" cy="8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Most problems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do not have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 algorithm!!!</a:t>
              </a:r>
            </a:p>
          </p:txBody>
        </p:sp>
        <p:sp>
          <p:nvSpPr>
            <p:cNvPr id="1254432" name="AutoShape 32"/>
            <p:cNvSpPr>
              <a:spLocks noChangeArrowheads="1"/>
            </p:cNvSpPr>
            <p:nvPr/>
          </p:nvSpPr>
          <p:spPr bwMode="auto">
            <a:xfrm>
              <a:off x="125" y="3600"/>
              <a:ext cx="307" cy="288"/>
            </a:xfrm>
            <a:prstGeom prst="rightArrow">
              <a:avLst>
                <a:gd name="adj1" fmla="val 50000"/>
                <a:gd name="adj2" fmla="val 26649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186443" y="5953557"/>
            <a:ext cx="463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Prob Alg I  Alg(I)≠Prob(I)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5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30" grpId="0"/>
      <p:bldP spid="18" grpId="0"/>
      <p:bldP spid="19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977379" y="838200"/>
            <a:ext cx="5257800" cy="4800600"/>
            <a:chOff x="2400" y="528"/>
            <a:chExt cx="3312" cy="3728"/>
          </a:xfrm>
        </p:grpSpPr>
        <p:sp>
          <p:nvSpPr>
            <p:cNvPr id="1148931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851" name="Text Box 4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</a:t>
              </a:r>
            </a:p>
          </p:txBody>
        </p:sp>
      </p:grpSp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3946684" y="5100935"/>
            <a:ext cx="1459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Sorting</a:t>
            </a:r>
          </a:p>
        </p:txBody>
      </p:sp>
      <p:sp>
        <p:nvSpPr>
          <p:cNvPr id="1148955" name="Text Box 27"/>
          <p:cNvSpPr txBox="1">
            <a:spLocks noChangeArrowheads="1"/>
          </p:cNvSpPr>
          <p:nvPr/>
        </p:nvSpPr>
        <p:spPr bwMode="auto">
          <a:xfrm>
            <a:off x="6168379" y="533400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problem</a:t>
            </a:r>
          </a:p>
        </p:txBody>
      </p:sp>
      <p:sp>
        <p:nvSpPr>
          <p:cNvPr id="1148960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Some Uncomputable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350C66-8079-4343-157F-AA1E7BD58DF8}"/>
              </a:ext>
            </a:extLst>
          </p:cNvPr>
          <p:cNvSpPr/>
          <p:nvPr/>
        </p:nvSpPr>
        <p:spPr>
          <a:xfrm>
            <a:off x="4186443" y="5953557"/>
            <a:ext cx="463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Prob Alg I  Alg(I)≠Prob(I)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C22CFB58-A057-CD7F-A33F-3469F6C4DA6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371600"/>
            <a:ext cx="917591" cy="929993"/>
            <a:chOff x="2065" y="1551"/>
            <a:chExt cx="1628" cy="1988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6C1CE1BC-F032-85CD-9F29-50818324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13B0DDAA-94A9-E382-E797-F8E12DC2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9D3857F9-9FBC-84A1-EEDC-3E6B4F992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5288F11F-31F6-4E17-804F-551C1D48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73AD08E6-F73E-90B7-680E-86BB73ED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04456C00-3F88-9B59-FDA0-B353C9C6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796CFE9F-30D1-EFF9-E36F-F2B64B57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A200D4AD-B221-3E7A-B6A4-BBC6EB844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E870D779-8687-A179-4528-0B6E96B97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309031D7-6D08-30D2-1CED-B682FC73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A9B49FF9-C699-9354-9870-71BA47CA2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6249659-51CC-D796-AC5A-128BF08D3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9FF4094D-85FF-56AC-C007-1E3AE088C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71765041-F3A1-89E1-B134-5AC96058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2867DF38-04BC-40AD-4B77-3981A40A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FAF35D63-E8A8-46D3-5840-A336F555E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E0F1B7C5-BE04-2422-F69C-4D56D603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3" name="AutoShape 35">
            <a:extLst>
              <a:ext uri="{FF2B5EF4-FFF2-40B4-BE49-F238E27FC236}">
                <a16:creationId xmlns:a16="http://schemas.microsoft.com/office/drawing/2014/main" id="{4B8F9AE6-BF6C-1157-C356-9033EB26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06" y="1633889"/>
            <a:ext cx="5010347" cy="2104564"/>
          </a:xfrm>
          <a:prstGeom prst="wedgeRoundRectCallout">
            <a:avLst>
              <a:gd name="adj1" fmla="val -52800"/>
              <a:gd name="adj2" fmla="val -43704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Non-Constructive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Proofs that something exists,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in previous sections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do so by constructing the thing.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           This proof does not!</a:t>
            </a:r>
          </a:p>
        </p:txBody>
      </p:sp>
      <p:sp>
        <p:nvSpPr>
          <p:cNvPr id="24" name="AutoShape 35">
            <a:extLst>
              <a:ext uri="{FF2B5EF4-FFF2-40B4-BE49-F238E27FC236}">
                <a16:creationId xmlns:a16="http://schemas.microsoft.com/office/drawing/2014/main" id="{F4133688-7B6C-748B-677B-EC24086E4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05583"/>
            <a:ext cx="4923393" cy="1354472"/>
          </a:xfrm>
          <a:prstGeom prst="wedgeRoundRectCallout">
            <a:avLst>
              <a:gd name="adj1" fmla="val -52800"/>
              <a:gd name="adj2" fmla="val -43704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Halting Problem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Turing proves that a very useful problem does not have an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1148955" grpId="0"/>
      <p:bldP spid="23" grpId="0" animBg="1"/>
      <p:bldP spid="2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977379" y="838200"/>
            <a:ext cx="5257800" cy="4800600"/>
            <a:chOff x="2400" y="528"/>
            <a:chExt cx="3312" cy="3728"/>
          </a:xfrm>
        </p:grpSpPr>
        <p:sp>
          <p:nvSpPr>
            <p:cNvPr id="1148931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851" name="Text Box 4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</a:t>
              </a:r>
            </a:p>
          </p:txBody>
        </p:sp>
      </p:grpSp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3946684" y="5100935"/>
            <a:ext cx="1459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Sorting</a:t>
            </a:r>
          </a:p>
        </p:txBody>
      </p:sp>
      <p:sp>
        <p:nvSpPr>
          <p:cNvPr id="1148955" name="Text Box 27"/>
          <p:cNvSpPr txBox="1">
            <a:spLocks noChangeArrowheads="1"/>
          </p:cNvSpPr>
          <p:nvPr/>
        </p:nvSpPr>
        <p:spPr bwMode="auto">
          <a:xfrm>
            <a:off x="6168379" y="533400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problem</a:t>
            </a:r>
          </a:p>
        </p:txBody>
      </p:sp>
      <p:sp>
        <p:nvSpPr>
          <p:cNvPr id="1148960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Some Uncomputable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350C66-8079-4343-157F-AA1E7BD58DF8}"/>
              </a:ext>
            </a:extLst>
          </p:cNvPr>
          <p:cNvSpPr/>
          <p:nvPr/>
        </p:nvSpPr>
        <p:spPr>
          <a:xfrm>
            <a:off x="4186443" y="5953557"/>
            <a:ext cx="463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Prob Alg I  Alg(I)≠Prob(I)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2" descr="What is the Turing machine?. The Turing machine is a computer device… | by  Hasanzada Khadija | Medium">
            <a:extLst>
              <a:ext uri="{FF2B5EF4-FFF2-40B4-BE49-F238E27FC236}">
                <a16:creationId xmlns:a16="http://schemas.microsoft.com/office/drawing/2014/main" id="{A56784FF-1309-CECF-B981-84DFAAD1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42" y="1420495"/>
            <a:ext cx="7339577" cy="35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7">
            <a:extLst>
              <a:ext uri="{FF2B5EF4-FFF2-40B4-BE49-F238E27FC236}">
                <a16:creationId xmlns:a16="http://schemas.microsoft.com/office/drawing/2014/main" id="{B7DBB22A-FA2A-A706-AB02-9C665F31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379" y="914400"/>
            <a:ext cx="2594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Halting Problem</a:t>
            </a:r>
          </a:p>
        </p:txBody>
      </p:sp>
    </p:spTree>
    <p:extLst>
      <p:ext uri="{BB962C8B-B14F-4D97-AF65-F5344CB8AC3E}">
        <p14:creationId xmlns:p14="http://schemas.microsoft.com/office/powerpoint/2010/main" val="17244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C5CE-DC07-41F4-ACCB-DC8F8209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6BDA-8CAD-4274-86FA-8B4F511B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4960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Example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3319D0C-3653-4597-86E4-9BD3004C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4480" y="1295400"/>
          <a:ext cx="6521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160" imgH="253800" progId="Equation.DSMT4">
                  <p:embed/>
                </p:oleObj>
              </mc:Choice>
              <mc:Fallback>
                <p:oleObj name="Equation" r:id="rId2" imgW="396216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3319D0C-3653-4597-86E4-9BD3004C26E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480" y="1295400"/>
                        <a:ext cx="65214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116F0-DFC9-4C79-BCFA-9BF171F7A9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6310" y="1742169"/>
            <a:ext cx="1870707" cy="329045"/>
          </a:xfrm>
        </p:spPr>
        <p:txBody>
          <a:bodyPr/>
          <a:lstStyle/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∪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         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EF6C59-B9F6-4A57-AF3E-CCC208FFCE5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0101" y="2150069"/>
            <a:ext cx="1143000" cy="32904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Solution: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5F68E21-D927-4EB4-B68C-60CB1E0B4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67128"/>
          <a:ext cx="1447799" cy="32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5F68E21-D927-4EB4-B68C-60CB1E0B428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167128"/>
                        <a:ext cx="1447799" cy="32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82345-3EAA-437E-97C0-C968BF9BA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1144" y="2544983"/>
            <a:ext cx="1661795" cy="335262"/>
          </a:xfrm>
        </p:spPr>
        <p:txBody>
          <a:bodyPr/>
          <a:lstStyle/>
          <a:p>
            <a:pPr marL="347472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∩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     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D34263-76C4-4702-B1BA-31411C70E1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0101" y="2938642"/>
            <a:ext cx="1028779" cy="372588"/>
          </a:xfrm>
        </p:spPr>
        <p:txBody>
          <a:bodyPr/>
          <a:lstStyle/>
          <a:p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Solution: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2A040C4-D7ED-4F3E-BE80-5E00396A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971800"/>
          <a:ext cx="491212" cy="338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53800" progId="Equation.DSMT4">
                  <p:embed/>
                </p:oleObj>
              </mc:Choice>
              <mc:Fallback>
                <p:oleObj name="Equation" r:id="rId6" imgW="36828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2A040C4-D7ED-4F3E-BE80-5E00396A991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6400" y="2971800"/>
                        <a:ext cx="491212" cy="338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FF15A9-9E45-4AE4-9995-97EE206A7C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8619" y="3336963"/>
            <a:ext cx="457200" cy="319528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0E91A6E-5127-4565-8D18-402161616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352800"/>
          <a:ext cx="232143" cy="27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0E91A6E-5127-4565-8D18-40216161667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3352800"/>
                        <a:ext cx="232143" cy="270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4402E2-7B28-4C4B-954E-D1C64C16FAB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3816" y="3733800"/>
            <a:ext cx="990600" cy="3541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Solution: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92BA7C-AECF-42FA-BEF3-48481AEC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751011"/>
          <a:ext cx="1182255" cy="31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253800" progId="Equation.DSMT4">
                  <p:embed/>
                </p:oleObj>
              </mc:Choice>
              <mc:Fallback>
                <p:oleObj name="Equation" r:id="rId10" imgW="93960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92BA7C-AECF-42FA-BEF3-48481AEC547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400" y="3751011"/>
                        <a:ext cx="1182255" cy="319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1F1E8D-9441-4FE4-8F1A-6EE39038DFA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8619" y="4129828"/>
            <a:ext cx="457200" cy="412518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Calibri (Body)"/>
                <a:ea typeface="Cambria Math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8B7905E-6624-4E7A-BA53-3AD0A487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8162" y="4070538"/>
          <a:ext cx="212181" cy="33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203040" progId="Equation.DSMT4">
                  <p:embed/>
                </p:oleObj>
              </mc:Choice>
              <mc:Fallback>
                <p:oleObj name="Equation" r:id="rId12" imgW="12672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8B7905E-6624-4E7A-BA53-3AD0A487196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8162" y="4070538"/>
                        <a:ext cx="212181" cy="339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B397AB-5205-4223-BCE9-68B302B300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3816" y="4534878"/>
            <a:ext cx="1028779" cy="41812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Solution: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F030764-7FF3-431D-A3FC-8952DB167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4553712"/>
          <a:ext cx="1292467" cy="3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253800" progId="Equation.DSMT4">
                  <p:embed/>
                </p:oleObj>
              </mc:Choice>
              <mc:Fallback>
                <p:oleObj name="Equation" r:id="rId14" imgW="92700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F030764-7FF3-431D-A3FC-8952DB1673A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76400" y="4553712"/>
                        <a:ext cx="1292467" cy="3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5066A6-6773-493C-B4A5-FD712F6AEFE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68542" y="4921483"/>
            <a:ext cx="513438" cy="412517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91D4ACB-7276-493B-BB54-74A22E3A4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8163" y="4989003"/>
          <a:ext cx="513438" cy="22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152280" progId="Equation.DSMT4">
                  <p:embed/>
                </p:oleObj>
              </mc:Choice>
              <mc:Fallback>
                <p:oleObj name="Equation" r:id="rId16" imgW="355320" imgH="1522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091D4ACB-7276-493B-BB54-74A22E3A4FC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8163" y="4989003"/>
                        <a:ext cx="513438" cy="22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7C9F7B6-54BB-4690-810D-59065E9BBA8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3816" y="5296878"/>
            <a:ext cx="1182255" cy="41812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Solution: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12BF8C5-4DA8-4B18-8CD1-94F3D8DFB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5334000"/>
          <a:ext cx="621479" cy="33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253800" progId="Equation.DSMT4">
                  <p:embed/>
                </p:oleObj>
              </mc:Choice>
              <mc:Fallback>
                <p:oleObj name="Equation" r:id="rId18" imgW="46980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12BF8C5-4DA8-4B18-8CD1-94F3D8DFB07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76400" y="5334000"/>
                        <a:ext cx="621479" cy="335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EC2EC6E-B0F0-4DD8-B9B9-017F2466490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5488" y="5696051"/>
            <a:ext cx="533400" cy="41910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E83631BD-3750-4D16-A3F2-9F9FBB44A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8839" y="5769864"/>
          <a:ext cx="5127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152280" progId="Equation.DSMT4">
                  <p:embed/>
                </p:oleObj>
              </mc:Choice>
              <mc:Fallback>
                <p:oleObj name="Equation" r:id="rId20" imgW="355320" imgH="1522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E83631BD-3750-4D16-A3F2-9F9FBB44A42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8839" y="5769864"/>
                        <a:ext cx="512762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BFA8BCE-DA7D-4E06-908A-F6AB689B467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4580" y="6105733"/>
            <a:ext cx="990600" cy="4191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Solution: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C97C763-FDA1-40E9-86F3-944558B1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6141066"/>
          <a:ext cx="655071" cy="33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253800" progId="Equation.DSMT4">
                  <p:embed/>
                </p:oleObj>
              </mc:Choice>
              <mc:Fallback>
                <p:oleObj name="Equation" r:id="rId22" imgW="49500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C97C763-FDA1-40E9-86F3-944558B135E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76400" y="6141066"/>
                        <a:ext cx="655071" cy="335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3BDB2C6-1E35-4ECE-90A0-E861CF510B35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70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1CE2-EEE2-45A7-93DF-E74B748E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sz="1500" dirty="0"/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564A-E79A-4A3E-8516-388002E5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Example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: Let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be the function from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2893DE4-7E28-4A8F-BAD1-62684E927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1475" y="1285875"/>
          <a:ext cx="17192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253800" progId="Equation.DSMT4">
                  <p:embed/>
                </p:oleObj>
              </mc:Choice>
              <mc:Fallback>
                <p:oleObj name="Equation" r:id="rId3" imgW="6602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2893DE4-7E28-4A8F-BAD1-62684E92763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21475" y="1285875"/>
                        <a:ext cx="1719263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9DF138A-3910-4A67-9C11-2BE6943B2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776724"/>
          <a:ext cx="1224101" cy="66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9DF138A-3910-4A67-9C11-2BE6943B284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776724"/>
                        <a:ext cx="1224101" cy="66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CA556-065E-439B-B003-2B628873BD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1776724"/>
            <a:ext cx="6934200" cy="579120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such that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. Is</a:t>
            </a:r>
            <a:endParaRPr lang="en-US" dirty="0">
              <a:latin typeface="Calibri (Body)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2E63C3-5863-45B0-B448-6805365549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02966"/>
            <a:ext cx="6705600" cy="579119"/>
          </a:xfrm>
        </p:spPr>
        <p:txBody>
          <a:bodyPr/>
          <a:lstStyle/>
          <a:p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invertible and if so what is its inverse?</a:t>
            </a:r>
            <a:endParaRPr lang="en-US" dirty="0">
              <a:latin typeface="Calibri (Body)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2F2D87-733A-4A21-95A4-BE23CDB268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799616"/>
            <a:ext cx="8382000" cy="1676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Solution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: The function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is invertible because it is a one-to-one correspondence. The inverse function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34B169B-E4FC-4F49-8F1F-0CE2B7E97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1944" y="4768993"/>
          <a:ext cx="609600" cy="5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28600" progId="Equation.DSMT4">
                  <p:embed/>
                </p:oleObj>
              </mc:Choice>
              <mc:Fallback>
                <p:oleObj name="Equation" r:id="rId7" imgW="24120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34B169B-E4FC-4F49-8F1F-0CE2B7E973C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1944" y="4768993"/>
                        <a:ext cx="609600" cy="57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CA0902-7B82-479F-B647-7AFB955B2EF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486890" y="4769341"/>
            <a:ext cx="6008255" cy="620622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reverses the correspondence given</a:t>
            </a:r>
            <a:endParaRPr lang="en-US" dirty="0">
              <a:latin typeface="Calibri (Body)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D68915-069D-4D65-A43E-B7A8C0B991F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265450"/>
            <a:ext cx="1447800" cy="635493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by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so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F5A4302-EA72-498B-B9EE-79C1ACD60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6691" y="5287470"/>
          <a:ext cx="5853309" cy="6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36760" imgH="253800" progId="Equation.DSMT4">
                  <p:embed/>
                </p:oleObj>
              </mc:Choice>
              <mc:Fallback>
                <p:oleObj name="Equation" r:id="rId9" imgW="233676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F5A4302-EA72-498B-B9EE-79C1ACD60589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6691" y="5287470"/>
                        <a:ext cx="5853309" cy="6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28458E7-182E-47F3-A195-C7A9AE18EF57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6313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8DB-0BAF-41AE-99F8-A53527AA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sz="1500" dirty="0"/>
              <a:t>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F2A06-5CA2-43D5-A194-3BC3BF11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1676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Example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Let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Z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Symbol" panose="05050102010706020507" pitchFamily="18" charset="2"/>
              </a:rPr>
              <a:t>→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Z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be such that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)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=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+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  <a:sym typeface="Wingdings" pitchFamily="2" charset="2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. Is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invertible, and if so, what is its inverse?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4030DC-B172-4079-BB2D-47E2767A846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3810000"/>
            <a:ext cx="8229600" cy="220979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Solution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: The function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is invertible because it is a one-to-one correspondence. The inverse function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AAE4028-ECDC-4C46-9C7B-D062538DE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800600"/>
          <a:ext cx="609600" cy="5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28600" progId="Equation.DSMT4">
                  <p:embed/>
                </p:oleObj>
              </mc:Choice>
              <mc:Fallback>
                <p:oleObj name="Equation" r:id="rId2" imgW="2412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AAE4028-ECDC-4C46-9C7B-D062538DEBC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4800600"/>
                        <a:ext cx="609600" cy="57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49137-488D-4551-A303-C667D40454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401455" y="4800600"/>
            <a:ext cx="5562600" cy="615831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reverses the correspondence so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2657F8B-71CD-4E37-B247-CCFF78D3E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4800600"/>
          <a:ext cx="609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558" imgH="577907" progId="Equation.DSMT4">
                  <p:embed/>
                </p:oleObj>
              </mc:Choice>
              <mc:Fallback>
                <p:oleObj name="Equation" r:id="rId4" imgW="609558" imgH="57790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2657F8B-71CD-4E37-B247-CCFF78D3EEF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4800600"/>
                        <a:ext cx="6096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287DAB-8344-4977-9CDA-D7B4175D2F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5289885"/>
            <a:ext cx="1944255" cy="577515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)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=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  <a:cs typeface="Calibri" panose="020F0502020204030204" pitchFamily="34" charset="0"/>
              </a:rPr>
              <a:t>−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1.</a:t>
            </a:r>
            <a:endParaRPr lang="en-US" dirty="0">
              <a:latin typeface="Calibri (Body)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774C445-C943-4231-A53B-DFAF5E506524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462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sz="1500" dirty="0"/>
              <a:t> 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248400" cy="533400"/>
          </a:xfrm>
        </p:spPr>
        <p:txBody>
          <a:bodyPr/>
          <a:lstStyle/>
          <a:p>
            <a:r>
              <a:rPr lang="en-US" b="1" dirty="0">
                <a:latin typeface="Calibri (Body)"/>
              </a:rPr>
              <a:t>Example </a:t>
            </a:r>
            <a:r>
              <a:rPr lang="en-US" b="1" dirty="0">
                <a:latin typeface="Calibri (Body)"/>
                <a:ea typeface="Cambria Math" pitchFamily="18" charset="0"/>
              </a:rPr>
              <a:t>3</a:t>
            </a:r>
            <a:r>
              <a:rPr lang="en-US" dirty="0">
                <a:latin typeface="Calibri (Body)"/>
                <a:ea typeface="Cambria Math" pitchFamily="18" charset="0"/>
              </a:rPr>
              <a:t>: </a:t>
            </a:r>
            <a:r>
              <a:rPr lang="en-US" dirty="0">
                <a:latin typeface="Calibri (Body)"/>
              </a:rPr>
              <a:t>Let </a:t>
            </a:r>
            <a:r>
              <a:rPr lang="en-US" i="1" dirty="0">
                <a:latin typeface="Calibri (Body)"/>
              </a:rPr>
              <a:t>f: </a:t>
            </a:r>
            <a:r>
              <a:rPr lang="en-US" b="1" dirty="0">
                <a:latin typeface="Calibri (Body)"/>
              </a:rPr>
              <a:t>R</a:t>
            </a:r>
            <a:r>
              <a:rPr lang="en-US" i="1" dirty="0">
                <a:latin typeface="Calibri (Body)"/>
              </a:rPr>
              <a:t> </a:t>
            </a:r>
            <a:r>
              <a:rPr lang="en-US" dirty="0">
                <a:latin typeface="Calibri (Body)"/>
                <a:ea typeface="Cambria Math"/>
                <a:sym typeface="Symbol" panose="05050102010706020507" pitchFamily="18" charset="2"/>
              </a:rPr>
              <a:t>→</a:t>
            </a:r>
            <a:r>
              <a:rPr lang="en-US" i="1" dirty="0">
                <a:latin typeface="Calibri (Body)"/>
                <a:sym typeface="Wingdings" pitchFamily="2" charset="2"/>
              </a:rPr>
              <a:t> </a:t>
            </a:r>
            <a:r>
              <a:rPr lang="en-US" b="1" dirty="0">
                <a:latin typeface="Calibri (Body)"/>
                <a:sym typeface="Wingdings" pitchFamily="2" charset="2"/>
              </a:rPr>
              <a:t>R</a:t>
            </a:r>
            <a:r>
              <a:rPr lang="en-US" i="1" dirty="0">
                <a:latin typeface="Calibri (Body)"/>
                <a:sym typeface="Wingdings" pitchFamily="2" charset="2"/>
              </a:rPr>
              <a:t> </a:t>
            </a:r>
            <a:r>
              <a:rPr lang="en-US" dirty="0">
                <a:latin typeface="Calibri (Body)"/>
                <a:sym typeface="Wingdings" pitchFamily="2" charset="2"/>
              </a:rPr>
              <a:t>be such that    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1327265"/>
          <a:ext cx="1375756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53800" progId="Equation.DSMT4">
                  <p:embed/>
                </p:oleObj>
              </mc:Choice>
              <mc:Fallback>
                <p:oleObj name="Equation" r:id="rId2" imgW="609480" imgH="253800" progId="Equation.DSMT4">
                  <p:embed/>
                  <p:pic>
                    <p:nvPicPr>
                      <p:cNvPr id="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29400" y="1327265"/>
                        <a:ext cx="1375756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13"/>
          </p:nvPr>
        </p:nvSpPr>
        <p:spPr>
          <a:xfrm>
            <a:off x="457200" y="1828800"/>
            <a:ext cx="8229600" cy="533400"/>
          </a:xfrm>
        </p:spPr>
        <p:txBody>
          <a:bodyPr/>
          <a:lstStyle/>
          <a:p>
            <a:r>
              <a:rPr lang="en-US" dirty="0">
                <a:latin typeface="Calibri (Body)"/>
                <a:sym typeface="Wingdings" pitchFamily="2" charset="2"/>
              </a:rPr>
              <a:t>Is </a:t>
            </a:r>
            <a:r>
              <a:rPr lang="en-US" i="1" dirty="0">
                <a:latin typeface="Calibri (Body)"/>
                <a:sym typeface="Wingdings" pitchFamily="2" charset="2"/>
              </a:rPr>
              <a:t>f</a:t>
            </a:r>
            <a:r>
              <a:rPr lang="en-US" dirty="0">
                <a:latin typeface="Calibri (Body)"/>
                <a:sym typeface="Wingdings" pitchFamily="2" charset="2"/>
              </a:rPr>
              <a:t> invertible, and if so, what is its inverse?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5"/>
          <p:cNvSpPr>
            <a:spLocks noGrp="1"/>
          </p:cNvSpPr>
          <p:nvPr>
            <p:ph idx="14"/>
          </p:nvPr>
        </p:nvSpPr>
        <p:spPr>
          <a:xfrm>
            <a:off x="457200" y="3657600"/>
            <a:ext cx="8229600" cy="990600"/>
          </a:xfrm>
        </p:spPr>
        <p:txBody>
          <a:bodyPr/>
          <a:lstStyle/>
          <a:p>
            <a:r>
              <a:rPr lang="en-US" b="1" dirty="0">
                <a:latin typeface="Calibri (Body)"/>
              </a:rPr>
              <a:t>Solution</a:t>
            </a:r>
            <a:r>
              <a:rPr lang="en-US" dirty="0">
                <a:latin typeface="Calibri (Body)"/>
              </a:rPr>
              <a:t>: The function </a:t>
            </a:r>
            <a:r>
              <a:rPr lang="en-US" i="1" dirty="0">
                <a:latin typeface="Calibri (Body)"/>
              </a:rPr>
              <a:t>f</a:t>
            </a:r>
            <a:r>
              <a:rPr lang="en-US" dirty="0">
                <a:latin typeface="Calibri (Body)"/>
              </a:rPr>
              <a:t> is not invertible because it is not one-to-one.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0C5094-70E2-487A-9F30-5993DB8AB52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787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9026-78C5-4B4F-88C5-2C5F6395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Questions</a:t>
            </a:r>
            <a:r>
              <a:rPr lang="en-US" sz="1500" dirty="0"/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0A9E-F0F7-4B26-91EF-5B158970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1242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Example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: Let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be the function from the set {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a,b,c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}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to itself such that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. Let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be the function from the set {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a,b,c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}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to the set {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1,2,3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}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such that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3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=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What is the composition of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, and what is the composition of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Solution: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The composition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2F8F317-2133-4935-A022-E68C7E5C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5114" y="38862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160" imgH="203040" progId="Equation.DSMT4">
                  <p:embed/>
                </p:oleObj>
              </mc:Choice>
              <mc:Fallback>
                <p:oleObj name="Equation" r:id="rId2" imgW="3171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2F8F317-2133-4935-A022-E68C7E5CA5C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5114" y="3886200"/>
                        <a:ext cx="7143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263E4-8A75-44E4-935F-F091F9FC29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24400" y="3855720"/>
            <a:ext cx="2057400" cy="457200"/>
          </a:xfrm>
        </p:spPr>
        <p:txBody>
          <a:bodyPr/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is defined by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FF178D-A231-41F3-AB22-94C6BB4E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638" y="4312920"/>
          <a:ext cx="3588901" cy="137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711000" progId="Equation.DSMT4">
                  <p:embed/>
                </p:oleObj>
              </mc:Choice>
              <mc:Fallback>
                <p:oleObj name="Equation" r:id="rId4" imgW="1854000" imgH="7110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FFF178D-A231-41F3-AB22-94C6BB4EE3A7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638" y="4312920"/>
                        <a:ext cx="3588901" cy="1376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73F3BE-DA83-47F9-881D-76DF6D37435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767533"/>
            <a:ext cx="1752600" cy="518159"/>
          </a:xfrm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Note that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555EFB0-E5CD-4023-9139-815547B8C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9523" y="5817467"/>
          <a:ext cx="673333" cy="43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555EFB0-E5CD-4023-9139-815547B8C6B2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9523" y="5817467"/>
                        <a:ext cx="673333" cy="430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9903C5C-CDB9-4E4C-8BB1-C907D78706A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438400" y="5767532"/>
            <a:ext cx="6248400" cy="518160"/>
          </a:xfrm>
        </p:spPr>
        <p:txBody>
          <a:bodyPr/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is not defined, because the range of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 is not a</a:t>
            </a:r>
            <a:endParaRPr lang="en-US" dirty="0">
              <a:latin typeface="Calibri (Body)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2B4F7D-52A7-447C-8618-43D76682304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172200"/>
            <a:ext cx="3771900" cy="457199"/>
          </a:xfrm>
        </p:spPr>
        <p:txBody>
          <a:bodyPr/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subset of the domain of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/>
              </a:rPr>
              <a:t>.</a:t>
            </a:r>
            <a:endParaRPr lang="en-US" dirty="0">
              <a:latin typeface="Calibri (Body)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11F1D2F-A463-4D20-947A-DBC5EC1E9936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46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Questions</a:t>
            </a:r>
            <a:r>
              <a:rPr lang="en-US" sz="1500" dirty="0"/>
              <a:t> 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 (Body)"/>
              </a:rPr>
              <a:t>Example </a:t>
            </a:r>
            <a:r>
              <a:rPr lang="en-US" b="1" dirty="0">
                <a:latin typeface="Calibri (Body)"/>
                <a:ea typeface="Cambria Math" pitchFamily="18" charset="0"/>
              </a:rPr>
              <a:t>2</a:t>
            </a:r>
            <a:r>
              <a:rPr lang="en-US" dirty="0">
                <a:latin typeface="Calibri (Body)"/>
              </a:rPr>
              <a:t>: Let f and g be functions from the set of integers to the set of integers defined by </a:t>
            </a:r>
          </a:p>
        </p:txBody>
      </p:sp>
      <p:graphicFrame>
        <p:nvGraphicFramePr>
          <p:cNvPr id="6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8" y="2417517"/>
          <a:ext cx="49450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53800" progId="Equation.DSMT4">
                  <p:embed/>
                </p:oleObj>
              </mc:Choice>
              <mc:Fallback>
                <p:oleObj name="Equation" r:id="rId2" imgW="2247840" imgH="253800" progId="Equation.DSMT4">
                  <p:embed/>
                  <p:pic>
                    <p:nvPicPr>
                      <p:cNvPr id="6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6288" y="2417517"/>
                        <a:ext cx="494506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785447"/>
          </a:xfrm>
        </p:spPr>
        <p:txBody>
          <a:bodyPr/>
          <a:lstStyle/>
          <a:p>
            <a:r>
              <a:rPr lang="en-US" dirty="0">
                <a:latin typeface="Calibri (Body)"/>
              </a:rPr>
              <a:t>What is the composition of </a:t>
            </a:r>
            <a:r>
              <a:rPr lang="en-US" i="1" dirty="0">
                <a:latin typeface="Calibri (Body)"/>
              </a:rPr>
              <a:t>f</a:t>
            </a:r>
            <a:r>
              <a:rPr lang="en-US" dirty="0">
                <a:latin typeface="Calibri (Body)"/>
              </a:rPr>
              <a:t> and </a:t>
            </a:r>
            <a:r>
              <a:rPr lang="en-US" i="1" dirty="0">
                <a:latin typeface="Calibri (Body)"/>
              </a:rPr>
              <a:t>g</a:t>
            </a:r>
            <a:r>
              <a:rPr lang="en-US" dirty="0">
                <a:latin typeface="Calibri (Body)"/>
              </a:rPr>
              <a:t>, and also the composition of </a:t>
            </a:r>
            <a:r>
              <a:rPr lang="en-US" i="1" dirty="0">
                <a:latin typeface="Calibri (Body)"/>
              </a:rPr>
              <a:t>g</a:t>
            </a:r>
            <a:r>
              <a:rPr lang="en-US" dirty="0">
                <a:latin typeface="Calibri (Body)"/>
              </a:rPr>
              <a:t> and </a:t>
            </a:r>
            <a:r>
              <a:rPr lang="en-US" i="1" dirty="0">
                <a:latin typeface="Calibri (Body)"/>
              </a:rPr>
              <a:t>f </a:t>
            </a:r>
            <a:r>
              <a:rPr lang="en-US" dirty="0">
                <a:latin typeface="Calibri (Body)"/>
              </a:rPr>
              <a:t>?</a:t>
            </a:r>
          </a:p>
          <a:p>
            <a:r>
              <a:rPr lang="en-US" b="1" dirty="0">
                <a:latin typeface="Calibri (Body)"/>
              </a:rPr>
              <a:t>Solution: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FADC492-4E58-4EF3-94F3-2B1658BF4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8" y="4970462"/>
          <a:ext cx="7373937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545760" progId="Equation.DSMT4">
                  <p:embed/>
                </p:oleObj>
              </mc:Choice>
              <mc:Fallback>
                <p:oleObj name="Equation" r:id="rId4" imgW="3352680" imgH="5457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FADC492-4E58-4EF3-94F3-2B1658BF48A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288" y="4970462"/>
                        <a:ext cx="7373937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E72EDC-C6E4-4A9E-9EA7-60DF75577EBB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2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3E6FBF9-3BC9-1671-22D5-C1CB2D63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510" y="711656"/>
            <a:ext cx="6929653" cy="7045504"/>
          </a:xfrm>
        </p:spPr>
        <p:txBody>
          <a:bodyPr/>
          <a:lstStyle/>
          <a:p>
            <a:r>
              <a:rPr lang="en-US" altLang="en-US" sz="2400" dirty="0"/>
              <a:t>Subset: A </a:t>
            </a:r>
            <a:r>
              <a:rPr lang="en-US" altLang="en-US" sz="2400" dirty="0">
                <a:sym typeface="Symbol" panose="05050102010706020507" pitchFamily="18" charset="2"/>
              </a:rPr>
              <a:t> B: 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x (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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xB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                     iff 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xB</a:t>
            </a:r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Proper subset: </a:t>
            </a:r>
            <a:r>
              <a:rPr lang="en-US" altLang="en-US" sz="2400" dirty="0">
                <a:solidFill>
                  <a:schemeClr val="bg2"/>
                </a:solidFill>
              </a:rPr>
              <a:t>A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 B:  … &amp;  x (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xB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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xA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)</a:t>
            </a:r>
          </a:p>
          <a:p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endParaRPr lang="en-US" altLang="en-US" sz="2400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Note:   B and B  B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400" dirty="0">
              <a:sym typeface="Symbol" panose="05050102010706020507" pitchFamily="18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9473C-49F4-3F13-7442-029B5178EF54}"/>
              </a:ext>
            </a:extLst>
          </p:cNvPr>
          <p:cNvGrpSpPr/>
          <p:nvPr/>
        </p:nvGrpSpPr>
        <p:grpSpPr>
          <a:xfrm>
            <a:off x="587072" y="1663707"/>
            <a:ext cx="4061128" cy="952500"/>
            <a:chOff x="2057400" y="4946060"/>
            <a:chExt cx="4061128" cy="952500"/>
          </a:xfrm>
        </p:grpSpPr>
        <p:sp>
          <p:nvSpPr>
            <p:cNvPr id="3" name="AutoShape 55">
              <a:extLst>
                <a:ext uri="{FF2B5EF4-FFF2-40B4-BE49-F238E27FC236}">
                  <a16:creationId xmlns:a16="http://schemas.microsoft.com/office/drawing/2014/main" id="{3BEFED49-7A76-CCE4-66C4-7FCCD3BD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4946060"/>
              <a:ext cx="3453485" cy="540340"/>
            </a:xfrm>
            <a:prstGeom prst="wedgeRoundRectCallout">
              <a:avLst>
                <a:gd name="adj1" fmla="val -54810"/>
                <a:gd name="adj2" fmla="val 34627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arbitrary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xA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4" name="Group 45">
              <a:extLst>
                <a:ext uri="{FF2B5EF4-FFF2-40B4-BE49-F238E27FC236}">
                  <a16:creationId xmlns:a16="http://schemas.microsoft.com/office/drawing/2014/main" id="{0414FF0D-069E-9DD1-20E0-4C756A34C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5" name="Freeform 46">
                <a:extLst>
                  <a:ext uri="{FF2B5EF4-FFF2-40B4-BE49-F238E27FC236}">
                    <a16:creationId xmlns:a16="http://schemas.microsoft.com/office/drawing/2014/main" id="{3ABEB6E3-D993-4705-004B-D9401E47F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" name="Freeform 47">
                <a:extLst>
                  <a:ext uri="{FF2B5EF4-FFF2-40B4-BE49-F238E27FC236}">
                    <a16:creationId xmlns:a16="http://schemas.microsoft.com/office/drawing/2014/main" id="{C534CD7E-86C2-1BBE-8F4C-DC47DCAB1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" name="Freeform 48">
                <a:extLst>
                  <a:ext uri="{FF2B5EF4-FFF2-40B4-BE49-F238E27FC236}">
                    <a16:creationId xmlns:a16="http://schemas.microsoft.com/office/drawing/2014/main" id="{E9E09D40-6BC8-CA91-8778-C9756F941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" name="Freeform 49">
                <a:extLst>
                  <a:ext uri="{FF2B5EF4-FFF2-40B4-BE49-F238E27FC236}">
                    <a16:creationId xmlns:a16="http://schemas.microsoft.com/office/drawing/2014/main" id="{63FE011A-CC93-3BDD-C7C7-4C0241AE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" name="Freeform 50">
                <a:extLst>
                  <a:ext uri="{FF2B5EF4-FFF2-40B4-BE49-F238E27FC236}">
                    <a16:creationId xmlns:a16="http://schemas.microsoft.com/office/drawing/2014/main" id="{5E196934-5107-99C0-4B9E-259E305E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0" name="Freeform 51">
                <a:extLst>
                  <a:ext uri="{FF2B5EF4-FFF2-40B4-BE49-F238E27FC236}">
                    <a16:creationId xmlns:a16="http://schemas.microsoft.com/office/drawing/2014/main" id="{678DAF58-AF40-5B07-8719-7614534C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" name="Freeform 52">
                <a:extLst>
                  <a:ext uri="{FF2B5EF4-FFF2-40B4-BE49-F238E27FC236}">
                    <a16:creationId xmlns:a16="http://schemas.microsoft.com/office/drawing/2014/main" id="{4DB8B4B1-5EF3-D542-80FE-3D620E9B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12" name="Group 53">
                <a:extLst>
                  <a:ext uri="{FF2B5EF4-FFF2-40B4-BE49-F238E27FC236}">
                    <a16:creationId xmlns:a16="http://schemas.microsoft.com/office/drawing/2014/main" id="{B1E8F5AF-4CDF-5D1E-B967-DC73FF0E9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13" name="Freeform 54">
                  <a:extLst>
                    <a:ext uri="{FF2B5EF4-FFF2-40B4-BE49-F238E27FC236}">
                      <a16:creationId xmlns:a16="http://schemas.microsoft.com/office/drawing/2014/main" id="{4245EAD0-B03A-3505-1912-E070B1538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55">
                  <a:extLst>
                    <a:ext uri="{FF2B5EF4-FFF2-40B4-BE49-F238E27FC236}">
                      <a16:creationId xmlns:a16="http://schemas.microsoft.com/office/drawing/2014/main" id="{BC24F9B9-3191-1D13-A8B1-DC7583465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4" name="Rectangle 2">
            <a:extLst>
              <a:ext uri="{FF2B5EF4-FFF2-40B4-BE49-F238E27FC236}">
                <a16:creationId xmlns:a16="http://schemas.microsoft.com/office/drawing/2014/main" id="{F6EC41C6-06A2-649D-B7EA-D8883A3E6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3A536B-0ABC-7D03-928B-6B4165626E1E}"/>
              </a:ext>
            </a:extLst>
          </p:cNvPr>
          <p:cNvSpPr/>
          <p:nvPr/>
        </p:nvSpPr>
        <p:spPr>
          <a:xfrm>
            <a:off x="6454472" y="657658"/>
            <a:ext cx="2104785" cy="1212694"/>
          </a:xfrm>
          <a:prstGeom prst="rect">
            <a:avLst/>
          </a:prstGeom>
          <a:ln w="3175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9ADAF6-E1A8-D9D0-4C26-0741390A266E}"/>
              </a:ext>
            </a:extLst>
          </p:cNvPr>
          <p:cNvSpPr/>
          <p:nvPr/>
        </p:nvSpPr>
        <p:spPr>
          <a:xfrm>
            <a:off x="7433982" y="920307"/>
            <a:ext cx="581000" cy="657034"/>
          </a:xfrm>
          <a:prstGeom prst="ellipse">
            <a:avLst/>
          </a:prstGeom>
          <a:ln w="3175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51D5E6-6084-5D7A-C2FE-6AA7C162C7EE}"/>
              </a:ext>
            </a:extLst>
          </p:cNvPr>
          <p:cNvSpPr/>
          <p:nvPr/>
        </p:nvSpPr>
        <p:spPr>
          <a:xfrm>
            <a:off x="7204026" y="682593"/>
            <a:ext cx="269265" cy="7209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EC069E-FA2F-BD75-0230-4C43BE282430}"/>
              </a:ext>
            </a:extLst>
          </p:cNvPr>
          <p:cNvSpPr/>
          <p:nvPr/>
        </p:nvSpPr>
        <p:spPr>
          <a:xfrm>
            <a:off x="6781800" y="762000"/>
            <a:ext cx="1575477" cy="1007449"/>
          </a:xfrm>
          <a:prstGeom prst="ellipse">
            <a:avLst/>
          </a:prstGeom>
          <a:ln w="3175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D086F9-A2C7-B639-7CDF-51647D93C8B2}"/>
              </a:ext>
            </a:extLst>
          </p:cNvPr>
          <p:cNvSpPr/>
          <p:nvPr/>
        </p:nvSpPr>
        <p:spPr>
          <a:xfrm>
            <a:off x="7997971" y="574450"/>
            <a:ext cx="2941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47" name="Picture 4" descr="Could Parallel Universes Be Physically Real?">
            <a:extLst>
              <a:ext uri="{FF2B5EF4-FFF2-40B4-BE49-F238E27FC236}">
                <a16:creationId xmlns:a16="http://schemas.microsoft.com/office/drawing/2014/main" id="{CFDF77C6-AE5B-C9D6-3EC0-1714B8663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7696200" y="115570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4143621-7594-F817-6677-47071239D976}"/>
              </a:ext>
            </a:extLst>
          </p:cNvPr>
          <p:cNvGrpSpPr/>
          <p:nvPr/>
        </p:nvGrpSpPr>
        <p:grpSpPr>
          <a:xfrm>
            <a:off x="4831845" y="2169163"/>
            <a:ext cx="2309364" cy="894087"/>
            <a:chOff x="1524000" y="5268785"/>
            <a:chExt cx="2309364" cy="894087"/>
          </a:xfrm>
        </p:grpSpPr>
        <p:sp>
          <p:nvSpPr>
            <p:cNvPr id="49" name="AutoShape 46">
              <a:extLst>
                <a:ext uri="{FF2B5EF4-FFF2-40B4-BE49-F238E27FC236}">
                  <a16:creationId xmlns:a16="http://schemas.microsoft.com/office/drawing/2014/main" id="{0AA05BD6-C829-AD23-FA86-C5AA3830E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1774369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 prove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xB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968E9BE-3B06-0290-028C-E9B82D64C04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51" name="Group 27">
                <a:extLst>
                  <a:ext uri="{FF2B5EF4-FFF2-40B4-BE49-F238E27FC236}">
                    <a16:creationId xmlns:a16="http://schemas.microsoft.com/office/drawing/2014/main" id="{D0F5FE16-DECD-CE86-32D0-9A5513A94A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CD9298D9-3FD6-DC92-04EB-DD8ADB76D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618388A3-76A8-3470-04DB-9FA17FAFD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30">
                  <a:extLst>
                    <a:ext uri="{FF2B5EF4-FFF2-40B4-BE49-F238E27FC236}">
                      <a16:creationId xmlns:a16="http://schemas.microsoft.com/office/drawing/2014/main" id="{B72B998B-0781-9C05-7C67-E63DF16A5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6FB7B56A-1733-C675-569D-81B202105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F832B5C5-B3C3-BEEA-EAFB-576A1ADA7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40" name="Freeform 33">
                  <a:extLst>
                    <a:ext uri="{FF2B5EF4-FFF2-40B4-BE49-F238E27FC236}">
                      <a16:creationId xmlns:a16="http://schemas.microsoft.com/office/drawing/2014/main" id="{6AB6B983-D51B-390E-D3E9-8A5287631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0384D560-6B1B-BC4F-CB6A-E45C25227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BF2E35A5-688A-CCC6-D62B-2EC6FD85F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Oval 36">
                <a:extLst>
                  <a:ext uri="{FF2B5EF4-FFF2-40B4-BE49-F238E27FC236}">
                    <a16:creationId xmlns:a16="http://schemas.microsoft.com/office/drawing/2014/main" id="{34F150C2-1EB4-FC4F-4A44-D14CDB743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Oval 37">
                <a:extLst>
                  <a:ext uri="{FF2B5EF4-FFF2-40B4-BE49-F238E27FC236}">
                    <a16:creationId xmlns:a16="http://schemas.microsoft.com/office/drawing/2014/main" id="{A364AC43-DC3E-1E33-B8B2-0BEC3B464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38">
                <a:extLst>
                  <a:ext uri="{FF2B5EF4-FFF2-40B4-BE49-F238E27FC236}">
                    <a16:creationId xmlns:a16="http://schemas.microsoft.com/office/drawing/2014/main" id="{B4B2EDD9-B749-462F-E608-FF9CB3CFB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39">
                <a:extLst>
                  <a:ext uri="{FF2B5EF4-FFF2-40B4-BE49-F238E27FC236}">
                    <a16:creationId xmlns:a16="http://schemas.microsoft.com/office/drawing/2014/main" id="{CDFF6636-12B9-816E-7DB7-CD4CE5FAE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40">
                <a:extLst>
                  <a:ext uri="{FF2B5EF4-FFF2-40B4-BE49-F238E27FC236}">
                    <a16:creationId xmlns:a16="http://schemas.microsoft.com/office/drawing/2014/main" id="{5AB02687-8E26-8BB9-FD76-F04798767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41" name="Group 10240">
            <a:extLst>
              <a:ext uri="{FF2B5EF4-FFF2-40B4-BE49-F238E27FC236}">
                <a16:creationId xmlns:a16="http://schemas.microsoft.com/office/drawing/2014/main" id="{54E21C95-2F6E-D52F-95BA-8F5A1FB2B337}"/>
              </a:ext>
            </a:extLst>
          </p:cNvPr>
          <p:cNvGrpSpPr/>
          <p:nvPr/>
        </p:nvGrpSpPr>
        <p:grpSpPr>
          <a:xfrm>
            <a:off x="1447800" y="3995406"/>
            <a:ext cx="3702058" cy="957594"/>
            <a:chOff x="1524000" y="5268785"/>
            <a:chExt cx="3702058" cy="957594"/>
          </a:xfrm>
        </p:grpSpPr>
        <p:sp>
          <p:nvSpPr>
            <p:cNvPr id="10242" name="AutoShape 46">
              <a:extLst>
                <a:ext uri="{FF2B5EF4-FFF2-40B4-BE49-F238E27FC236}">
                  <a16:creationId xmlns:a16="http://schemas.microsoft.com/office/drawing/2014/main" id="{E2AEFB9A-90B6-A1E3-40BB-3C312033B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3167063" cy="957594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an x,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chemeClr val="bg2"/>
                  </a:solidFill>
                </a:rPr>
                <a:t>and prove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xB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 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xA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0244" name="Group 10243">
              <a:extLst>
                <a:ext uri="{FF2B5EF4-FFF2-40B4-BE49-F238E27FC236}">
                  <a16:creationId xmlns:a16="http://schemas.microsoft.com/office/drawing/2014/main" id="{F3C7F349-C82D-5271-109D-197BAFC306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10245" name="Group 27">
                <a:extLst>
                  <a:ext uri="{FF2B5EF4-FFF2-40B4-BE49-F238E27FC236}">
                    <a16:creationId xmlns:a16="http://schemas.microsoft.com/office/drawing/2014/main" id="{E7C6F1F7-710B-1A3A-B8E7-B4A11DEE6D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0253" name="Freeform 28">
                  <a:extLst>
                    <a:ext uri="{FF2B5EF4-FFF2-40B4-BE49-F238E27FC236}">
                      <a16:creationId xmlns:a16="http://schemas.microsoft.com/office/drawing/2014/main" id="{EF15B3B5-864A-DE90-0FE3-921F73B99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4" name="Freeform 29">
                  <a:extLst>
                    <a:ext uri="{FF2B5EF4-FFF2-40B4-BE49-F238E27FC236}">
                      <a16:creationId xmlns:a16="http://schemas.microsoft.com/office/drawing/2014/main" id="{0460185F-C271-A740-278D-9FD513A0C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5" name="Freeform 30">
                  <a:extLst>
                    <a:ext uri="{FF2B5EF4-FFF2-40B4-BE49-F238E27FC236}">
                      <a16:creationId xmlns:a16="http://schemas.microsoft.com/office/drawing/2014/main" id="{9F6042EE-BFD2-C4FA-41AA-10475ED43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6" name="Freeform 31">
                  <a:extLst>
                    <a:ext uri="{FF2B5EF4-FFF2-40B4-BE49-F238E27FC236}">
                      <a16:creationId xmlns:a16="http://schemas.microsoft.com/office/drawing/2014/main" id="{0FB08FAD-258E-F379-1DA3-6C1ACFA94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7" name="Freeform 32">
                  <a:extLst>
                    <a:ext uri="{FF2B5EF4-FFF2-40B4-BE49-F238E27FC236}">
                      <a16:creationId xmlns:a16="http://schemas.microsoft.com/office/drawing/2014/main" id="{208AE11F-53D3-CE02-58FB-89339C0DF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9" name="Freeform 33">
                  <a:extLst>
                    <a:ext uri="{FF2B5EF4-FFF2-40B4-BE49-F238E27FC236}">
                      <a16:creationId xmlns:a16="http://schemas.microsoft.com/office/drawing/2014/main" id="{925E0B65-FB7C-EDC9-CBD0-ADFF8CA96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46" name="Freeform 34">
                <a:extLst>
                  <a:ext uri="{FF2B5EF4-FFF2-40B4-BE49-F238E27FC236}">
                    <a16:creationId xmlns:a16="http://schemas.microsoft.com/office/drawing/2014/main" id="{38A385BE-7CE0-6CC5-2508-98C9A6E98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7" name="Freeform 35">
                <a:extLst>
                  <a:ext uri="{FF2B5EF4-FFF2-40B4-BE49-F238E27FC236}">
                    <a16:creationId xmlns:a16="http://schemas.microsoft.com/office/drawing/2014/main" id="{529918F7-0AFE-F8EA-5AA6-2B35C0082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8" name="Oval 36">
                <a:extLst>
                  <a:ext uri="{FF2B5EF4-FFF2-40B4-BE49-F238E27FC236}">
                    <a16:creationId xmlns:a16="http://schemas.microsoft.com/office/drawing/2014/main" id="{E443F548-EB01-6023-982B-207F30FF9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9" name="Oval 37">
                <a:extLst>
                  <a:ext uri="{FF2B5EF4-FFF2-40B4-BE49-F238E27FC236}">
                    <a16:creationId xmlns:a16="http://schemas.microsoft.com/office/drawing/2014/main" id="{025CD78D-7CAA-AC01-D3B2-3C8E970DD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50" name="Oval 38">
                <a:extLst>
                  <a:ext uri="{FF2B5EF4-FFF2-40B4-BE49-F238E27FC236}">
                    <a16:creationId xmlns:a16="http://schemas.microsoft.com/office/drawing/2014/main" id="{6B8A103D-D125-2A43-A992-2301AB4A6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51" name="Oval 39">
                <a:extLst>
                  <a:ext uri="{FF2B5EF4-FFF2-40B4-BE49-F238E27FC236}">
                    <a16:creationId xmlns:a16="http://schemas.microsoft.com/office/drawing/2014/main" id="{CC95FC65-091D-432F-28F2-027403DB5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52" name="Oval 40">
                <a:extLst>
                  <a:ext uri="{FF2B5EF4-FFF2-40B4-BE49-F238E27FC236}">
                    <a16:creationId xmlns:a16="http://schemas.microsoft.com/office/drawing/2014/main" id="{0F506900-EE9C-54BF-86A1-6BC84EF55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0" name="Picture 4" descr="Could Parallel Universes Be Physically Real?">
            <a:extLst>
              <a:ext uri="{FF2B5EF4-FFF2-40B4-BE49-F238E27FC236}">
                <a16:creationId xmlns:a16="http://schemas.microsoft.com/office/drawing/2014/main" id="{F7B69026-27C4-BC45-F4B9-EB36B0F64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7023100" y="121920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Rectangle 10263">
            <a:extLst>
              <a:ext uri="{FF2B5EF4-FFF2-40B4-BE49-F238E27FC236}">
                <a16:creationId xmlns:a16="http://schemas.microsoft.com/office/drawing/2014/main" id="{8EBC20DA-4ABB-90F5-D5C4-F83C335BEA98}"/>
              </a:ext>
            </a:extLst>
          </p:cNvPr>
          <p:cNvSpPr/>
          <p:nvPr/>
        </p:nvSpPr>
        <p:spPr>
          <a:xfrm>
            <a:off x="7229353" y="1044698"/>
            <a:ext cx="926843" cy="584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CA" altLang="en-US" b="1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}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265" name="Oval 10264">
            <a:extLst>
              <a:ext uri="{FF2B5EF4-FFF2-40B4-BE49-F238E27FC236}">
                <a16:creationId xmlns:a16="http://schemas.microsoft.com/office/drawing/2014/main" id="{8B658C5F-704C-2310-4429-3B564C8D0E4B}"/>
              </a:ext>
            </a:extLst>
          </p:cNvPr>
          <p:cNvSpPr/>
          <p:nvPr/>
        </p:nvSpPr>
        <p:spPr>
          <a:xfrm>
            <a:off x="6816090" y="829428"/>
            <a:ext cx="1575477" cy="1007449"/>
          </a:xfrm>
          <a:prstGeom prst="ellipse">
            <a:avLst/>
          </a:prstGeom>
          <a:ln w="3175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800" i="0" dirty="0"/>
          </a:p>
        </p:txBody>
      </p:sp>
      <p:sp>
        <p:nvSpPr>
          <p:cNvPr id="10269" name="Oval 10268">
            <a:extLst>
              <a:ext uri="{FF2B5EF4-FFF2-40B4-BE49-F238E27FC236}">
                <a16:creationId xmlns:a16="http://schemas.microsoft.com/office/drawing/2014/main" id="{7DB74BF2-E6A6-C8B5-9667-E838E50D65B2}"/>
              </a:ext>
            </a:extLst>
          </p:cNvPr>
          <p:cNvSpPr/>
          <p:nvPr/>
        </p:nvSpPr>
        <p:spPr>
          <a:xfrm>
            <a:off x="2667000" y="1075396"/>
            <a:ext cx="9906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70" name="Oval 10269">
            <a:extLst>
              <a:ext uri="{FF2B5EF4-FFF2-40B4-BE49-F238E27FC236}">
                <a16:creationId xmlns:a16="http://schemas.microsoft.com/office/drawing/2014/main" id="{7247CE00-C506-E118-865F-CEC94BCEA29F}"/>
              </a:ext>
            </a:extLst>
          </p:cNvPr>
          <p:cNvSpPr/>
          <p:nvPr/>
        </p:nvSpPr>
        <p:spPr>
          <a:xfrm>
            <a:off x="3505200" y="1063744"/>
            <a:ext cx="9906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72" name="Oval 10271">
            <a:extLst>
              <a:ext uri="{FF2B5EF4-FFF2-40B4-BE49-F238E27FC236}">
                <a16:creationId xmlns:a16="http://schemas.microsoft.com/office/drawing/2014/main" id="{C6E45D87-DE22-B035-EC9A-96AAA969E18C}"/>
              </a:ext>
            </a:extLst>
          </p:cNvPr>
          <p:cNvSpPr/>
          <p:nvPr/>
        </p:nvSpPr>
        <p:spPr>
          <a:xfrm>
            <a:off x="4343400" y="3273543"/>
            <a:ext cx="488445" cy="540339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5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10264" grpId="0"/>
      <p:bldP spid="10265" grpId="0" animBg="1"/>
      <p:bldP spid="10269" grpId="0" animBg="1"/>
      <p:bldP spid="10269" grpId="1" animBg="1"/>
      <p:bldP spid="10270" grpId="0" animBg="1"/>
      <p:bldP spid="10270" grpId="1" animBg="1"/>
      <p:bldP spid="10272" grpId="0" animBg="1"/>
      <p:bldP spid="1027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03E6FBF9-3BC9-1671-22D5-C1CB2D63D3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1510" y="803096"/>
                <a:ext cx="6929653" cy="7045504"/>
              </a:xfrm>
            </p:spPr>
            <p:txBody>
              <a:bodyPr/>
              <a:lstStyle/>
              <a:p>
                <a:r>
                  <a:rPr lang="en-US" altLang="en-US" sz="2400" dirty="0">
                    <a:sym typeface="Symbol" panose="05050102010706020507" pitchFamily="18" charset="2"/>
                  </a:rPr>
                  <a:t>Equal: 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x ( 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xA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xB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       iff        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A 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 B      &amp;        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B 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 A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       iff [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xA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xB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] &amp; [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xB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xA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]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endParaRPr lang="en-US" altLang="en-US" sz="2400" dirty="0">
                  <a:sym typeface="Symbol" panose="05050102010706020507" pitchFamily="18" charset="2"/>
                </a:endParaRPr>
              </a:p>
              <a:p>
                <a:endParaRPr lang="en-US" altLang="en-US" sz="2400" dirty="0">
                  <a:sym typeface="Symbol" panose="05050102010706020507" pitchFamily="18" charset="2"/>
                </a:endParaRPr>
              </a:p>
              <a:p>
                <a:endParaRPr lang="en-US" altLang="en-US" sz="2400" dirty="0">
                  <a:sym typeface="Symbol" panose="05050102010706020507" pitchFamily="18" charset="2"/>
                </a:endParaRPr>
              </a:p>
              <a:p>
                <a:endParaRPr lang="en-US" altLang="en-US" sz="2400" dirty="0">
                  <a:sym typeface="Symbol" panose="05050102010706020507" pitchFamily="18" charset="2"/>
                </a:endParaRPr>
              </a:p>
              <a:p>
                <a:r>
                  <a:rPr lang="en-US" altLang="en-US" sz="2400" dirty="0">
                    <a:sym typeface="Symbol" panose="05050102010706020507" pitchFamily="18" charset="2"/>
                  </a:rPr>
                  <a:t>Disjoint sets: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AB =  = {}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                         iff 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xA</a:t>
                </a:r>
                <a:r>
                  <a:rPr lang="en-US" altLang="en-US" sz="24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en-US" altLang="en-US" sz="24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xB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03E6FBF9-3BC9-1671-22D5-C1CB2D63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1510" y="803096"/>
                <a:ext cx="6929653" cy="7045504"/>
              </a:xfrm>
              <a:blipFill>
                <a:blip r:embed="rId2"/>
                <a:stretch>
                  <a:fillRect l="-1143" t="-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1FF1940-823F-4EB2-DBA5-95984D8A70EF}"/>
              </a:ext>
            </a:extLst>
          </p:cNvPr>
          <p:cNvGrpSpPr/>
          <p:nvPr/>
        </p:nvGrpSpPr>
        <p:grpSpPr>
          <a:xfrm>
            <a:off x="7167759" y="3619500"/>
            <a:ext cx="1839960" cy="1371601"/>
            <a:chOff x="7096264" y="1072609"/>
            <a:chExt cx="1429121" cy="90859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B8378E-4ACA-D198-AF4F-80FABD8F39B0}"/>
                </a:ext>
              </a:extLst>
            </p:cNvPr>
            <p:cNvSpPr/>
            <p:nvPr/>
          </p:nvSpPr>
          <p:spPr>
            <a:xfrm>
              <a:off x="7130467" y="1204644"/>
              <a:ext cx="1394918" cy="776556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FBB068E-8ECE-1EA1-B7BD-BEB4F463B799}"/>
                </a:ext>
              </a:extLst>
            </p:cNvPr>
            <p:cNvSpPr/>
            <p:nvPr/>
          </p:nvSpPr>
          <p:spPr>
            <a:xfrm>
              <a:off x="7226300" y="1276096"/>
              <a:ext cx="534481" cy="476217"/>
            </a:xfrm>
            <a:prstGeom prst="ellipse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7DA012-5904-3153-6B4A-4A024B33EFA1}"/>
                </a:ext>
              </a:extLst>
            </p:cNvPr>
            <p:cNvSpPr/>
            <p:nvPr/>
          </p:nvSpPr>
          <p:spPr>
            <a:xfrm>
              <a:off x="7096264" y="1072609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8678D93-C049-7EF8-0D94-0FE405F56C9F}"/>
                </a:ext>
              </a:extLst>
            </p:cNvPr>
            <p:cNvSpPr/>
            <p:nvPr/>
          </p:nvSpPr>
          <p:spPr>
            <a:xfrm>
              <a:off x="7857044" y="1280844"/>
              <a:ext cx="534481" cy="461665"/>
            </a:xfrm>
            <a:prstGeom prst="ellipse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E1D78C2-AC6A-98B8-9097-83F6B76DF28A}"/>
                </a:ext>
              </a:extLst>
            </p:cNvPr>
            <p:cNvSpPr/>
            <p:nvPr/>
          </p:nvSpPr>
          <p:spPr>
            <a:xfrm>
              <a:off x="8153400" y="1093157"/>
              <a:ext cx="194946" cy="3058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C46A12-BC67-28B0-567A-41D03DF3B1C6}"/>
              </a:ext>
            </a:extLst>
          </p:cNvPr>
          <p:cNvGrpSpPr/>
          <p:nvPr/>
        </p:nvGrpSpPr>
        <p:grpSpPr>
          <a:xfrm>
            <a:off x="7149755" y="685800"/>
            <a:ext cx="1750039" cy="1269043"/>
            <a:chOff x="7258037" y="1093157"/>
            <a:chExt cx="1394918" cy="88804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2E27BA-792E-71C0-796C-A2B03F5176A6}"/>
                </a:ext>
              </a:extLst>
            </p:cNvPr>
            <p:cNvSpPr/>
            <p:nvPr/>
          </p:nvSpPr>
          <p:spPr>
            <a:xfrm>
              <a:off x="7258037" y="1204644"/>
              <a:ext cx="1394918" cy="776556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AE4743-2FBD-C986-4801-E7BBFD81A846}"/>
                </a:ext>
              </a:extLst>
            </p:cNvPr>
            <p:cNvSpPr/>
            <p:nvPr/>
          </p:nvSpPr>
          <p:spPr>
            <a:xfrm>
              <a:off x="7394659" y="1138535"/>
              <a:ext cx="17845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6946358-E707-DB02-4E5F-23B71FED9FD2}"/>
                </a:ext>
              </a:extLst>
            </p:cNvPr>
            <p:cNvSpPr/>
            <p:nvPr/>
          </p:nvSpPr>
          <p:spPr>
            <a:xfrm>
              <a:off x="7620000" y="1280844"/>
              <a:ext cx="771525" cy="603504"/>
            </a:xfrm>
            <a:prstGeom prst="ellipse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B05444-E57B-4E3A-EAD4-10FCFCAD1391}"/>
                </a:ext>
              </a:extLst>
            </p:cNvPr>
            <p:cNvSpPr/>
            <p:nvPr/>
          </p:nvSpPr>
          <p:spPr>
            <a:xfrm>
              <a:off x="8153400" y="1093157"/>
              <a:ext cx="194946" cy="3230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9473C-49F4-3F13-7442-029B5178EF54}"/>
              </a:ext>
            </a:extLst>
          </p:cNvPr>
          <p:cNvGrpSpPr/>
          <p:nvPr/>
        </p:nvGrpSpPr>
        <p:grpSpPr>
          <a:xfrm>
            <a:off x="587072" y="5049983"/>
            <a:ext cx="4061128" cy="952500"/>
            <a:chOff x="2057400" y="4946060"/>
            <a:chExt cx="4061128" cy="952500"/>
          </a:xfrm>
        </p:grpSpPr>
        <p:sp>
          <p:nvSpPr>
            <p:cNvPr id="3" name="AutoShape 55">
              <a:extLst>
                <a:ext uri="{FF2B5EF4-FFF2-40B4-BE49-F238E27FC236}">
                  <a16:creationId xmlns:a16="http://schemas.microsoft.com/office/drawing/2014/main" id="{3BEFED49-7A76-CCE4-66C4-7FCCD3BD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4946060"/>
              <a:ext cx="3453485" cy="540340"/>
            </a:xfrm>
            <a:prstGeom prst="wedgeRoundRectCallout">
              <a:avLst>
                <a:gd name="adj1" fmla="val -54810"/>
                <a:gd name="adj2" fmla="val 34627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arbitrary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xA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4" name="Group 45">
              <a:extLst>
                <a:ext uri="{FF2B5EF4-FFF2-40B4-BE49-F238E27FC236}">
                  <a16:creationId xmlns:a16="http://schemas.microsoft.com/office/drawing/2014/main" id="{0414FF0D-069E-9DD1-20E0-4C756A34C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5" name="Freeform 46">
                <a:extLst>
                  <a:ext uri="{FF2B5EF4-FFF2-40B4-BE49-F238E27FC236}">
                    <a16:creationId xmlns:a16="http://schemas.microsoft.com/office/drawing/2014/main" id="{3ABEB6E3-D993-4705-004B-D9401E47F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" name="Freeform 47">
                <a:extLst>
                  <a:ext uri="{FF2B5EF4-FFF2-40B4-BE49-F238E27FC236}">
                    <a16:creationId xmlns:a16="http://schemas.microsoft.com/office/drawing/2014/main" id="{C534CD7E-86C2-1BBE-8F4C-DC47DCAB1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" name="Freeform 48">
                <a:extLst>
                  <a:ext uri="{FF2B5EF4-FFF2-40B4-BE49-F238E27FC236}">
                    <a16:creationId xmlns:a16="http://schemas.microsoft.com/office/drawing/2014/main" id="{E9E09D40-6BC8-CA91-8778-C9756F941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8" name="Freeform 49">
                <a:extLst>
                  <a:ext uri="{FF2B5EF4-FFF2-40B4-BE49-F238E27FC236}">
                    <a16:creationId xmlns:a16="http://schemas.microsoft.com/office/drawing/2014/main" id="{63FE011A-CC93-3BDD-C7C7-4C0241AE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" name="Freeform 50">
                <a:extLst>
                  <a:ext uri="{FF2B5EF4-FFF2-40B4-BE49-F238E27FC236}">
                    <a16:creationId xmlns:a16="http://schemas.microsoft.com/office/drawing/2014/main" id="{5E196934-5107-99C0-4B9E-259E305E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0" name="Freeform 51">
                <a:extLst>
                  <a:ext uri="{FF2B5EF4-FFF2-40B4-BE49-F238E27FC236}">
                    <a16:creationId xmlns:a16="http://schemas.microsoft.com/office/drawing/2014/main" id="{678DAF58-AF40-5B07-8719-7614534C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" name="Freeform 52">
                <a:extLst>
                  <a:ext uri="{FF2B5EF4-FFF2-40B4-BE49-F238E27FC236}">
                    <a16:creationId xmlns:a16="http://schemas.microsoft.com/office/drawing/2014/main" id="{4DB8B4B1-5EF3-D542-80FE-3D620E9B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12" name="Group 53">
                <a:extLst>
                  <a:ext uri="{FF2B5EF4-FFF2-40B4-BE49-F238E27FC236}">
                    <a16:creationId xmlns:a16="http://schemas.microsoft.com/office/drawing/2014/main" id="{B1E8F5AF-4CDF-5D1E-B967-DC73FF0E9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13" name="Freeform 54">
                  <a:extLst>
                    <a:ext uri="{FF2B5EF4-FFF2-40B4-BE49-F238E27FC236}">
                      <a16:creationId xmlns:a16="http://schemas.microsoft.com/office/drawing/2014/main" id="{4245EAD0-B03A-3505-1912-E070B1538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55">
                  <a:extLst>
                    <a:ext uri="{FF2B5EF4-FFF2-40B4-BE49-F238E27FC236}">
                      <a16:creationId xmlns:a16="http://schemas.microsoft.com/office/drawing/2014/main" id="{BC24F9B9-3191-1D13-A8B1-DC7583465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3411F-157B-BC98-C298-A308F3FA608B}"/>
              </a:ext>
            </a:extLst>
          </p:cNvPr>
          <p:cNvGrpSpPr/>
          <p:nvPr/>
        </p:nvGrpSpPr>
        <p:grpSpPr>
          <a:xfrm>
            <a:off x="4337936" y="2291541"/>
            <a:ext cx="2309364" cy="894087"/>
            <a:chOff x="1524000" y="5268785"/>
            <a:chExt cx="2309364" cy="894087"/>
          </a:xfrm>
        </p:grpSpPr>
        <p:sp>
          <p:nvSpPr>
            <p:cNvPr id="16" name="AutoShape 46">
              <a:extLst>
                <a:ext uri="{FF2B5EF4-FFF2-40B4-BE49-F238E27FC236}">
                  <a16:creationId xmlns:a16="http://schemas.microsoft.com/office/drawing/2014/main" id="{7C712A4E-AEB9-2382-3BA2-D2EFFDDF6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1774369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 prove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xB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1329CC-9416-5C09-227E-0878D4FA8A0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18" name="Group 27">
                <a:extLst>
                  <a:ext uri="{FF2B5EF4-FFF2-40B4-BE49-F238E27FC236}">
                    <a16:creationId xmlns:a16="http://schemas.microsoft.com/office/drawing/2014/main" id="{0F0EFF2C-B954-42AD-A197-D50C16796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7" name="Freeform 28">
                  <a:extLst>
                    <a:ext uri="{FF2B5EF4-FFF2-40B4-BE49-F238E27FC236}">
                      <a16:creationId xmlns:a16="http://schemas.microsoft.com/office/drawing/2014/main" id="{78347B22-0FAF-2274-6E2A-0542DA9E8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9">
                  <a:extLst>
                    <a:ext uri="{FF2B5EF4-FFF2-40B4-BE49-F238E27FC236}">
                      <a16:creationId xmlns:a16="http://schemas.microsoft.com/office/drawing/2014/main" id="{81796141-9A44-72E9-6EB6-B35012ECA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928B308E-DDF4-00B8-9D3E-043776ACA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0434D5BB-4C11-AA5D-EE7E-F15DF138E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6066117D-8DF2-672D-E19A-24AFF3118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D077026D-BD0E-35E1-5C78-61C142FFE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ED732402-1DF5-966B-D373-9FB5EE5D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F6AA7AFF-E7E7-D723-5238-3FA979050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36">
                <a:extLst>
                  <a:ext uri="{FF2B5EF4-FFF2-40B4-BE49-F238E27FC236}">
                    <a16:creationId xmlns:a16="http://schemas.microsoft.com/office/drawing/2014/main" id="{1D4BFD21-B50D-65E7-9AD2-AC651F2A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37">
                <a:extLst>
                  <a:ext uri="{FF2B5EF4-FFF2-40B4-BE49-F238E27FC236}">
                    <a16:creationId xmlns:a16="http://schemas.microsoft.com/office/drawing/2014/main" id="{619D67F6-2873-6EC2-F33C-7E6B47580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38">
                <a:extLst>
                  <a:ext uri="{FF2B5EF4-FFF2-40B4-BE49-F238E27FC236}">
                    <a16:creationId xmlns:a16="http://schemas.microsoft.com/office/drawing/2014/main" id="{83595A00-957C-F68C-392A-30DA8020E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39">
                <a:extLst>
                  <a:ext uri="{FF2B5EF4-FFF2-40B4-BE49-F238E27FC236}">
                    <a16:creationId xmlns:a16="http://schemas.microsoft.com/office/drawing/2014/main" id="{2F0CB73B-4E01-5B7D-4C1D-C0A57A26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40">
                <a:extLst>
                  <a:ext uri="{FF2B5EF4-FFF2-40B4-BE49-F238E27FC236}">
                    <a16:creationId xmlns:a16="http://schemas.microsoft.com/office/drawing/2014/main" id="{FD3E400E-DDE0-3B77-D1A9-AFD228649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D4E9E9-1D71-3988-3D4A-1AF8B93AE61A}"/>
              </a:ext>
            </a:extLst>
          </p:cNvPr>
          <p:cNvGrpSpPr/>
          <p:nvPr/>
        </p:nvGrpSpPr>
        <p:grpSpPr>
          <a:xfrm>
            <a:off x="206072" y="2286000"/>
            <a:ext cx="4061128" cy="952500"/>
            <a:chOff x="2057400" y="4946060"/>
            <a:chExt cx="4061128" cy="952500"/>
          </a:xfrm>
        </p:grpSpPr>
        <p:sp>
          <p:nvSpPr>
            <p:cNvPr id="34" name="AutoShape 55">
              <a:extLst>
                <a:ext uri="{FF2B5EF4-FFF2-40B4-BE49-F238E27FC236}">
                  <a16:creationId xmlns:a16="http://schemas.microsoft.com/office/drawing/2014/main" id="{29FEA968-B32A-FA48-CD9E-94AC4EE5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4946060"/>
              <a:ext cx="3453485" cy="540340"/>
            </a:xfrm>
            <a:prstGeom prst="wedgeRoundRectCallout">
              <a:avLst>
                <a:gd name="adj1" fmla="val -54810"/>
                <a:gd name="adj2" fmla="val 34627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arbitrary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xA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35" name="Group 45">
              <a:extLst>
                <a:ext uri="{FF2B5EF4-FFF2-40B4-BE49-F238E27FC236}">
                  <a16:creationId xmlns:a16="http://schemas.microsoft.com/office/drawing/2014/main" id="{923C4F7F-7FE1-FDDA-6C1E-83EAF5FC6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C8E7EA04-25A3-9524-A352-268EEC084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3" name="Freeform 47">
                <a:extLst>
                  <a:ext uri="{FF2B5EF4-FFF2-40B4-BE49-F238E27FC236}">
                    <a16:creationId xmlns:a16="http://schemas.microsoft.com/office/drawing/2014/main" id="{F823B269-E75A-AFD1-C6BA-572C7012F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4" name="Freeform 48">
                <a:extLst>
                  <a:ext uri="{FF2B5EF4-FFF2-40B4-BE49-F238E27FC236}">
                    <a16:creationId xmlns:a16="http://schemas.microsoft.com/office/drawing/2014/main" id="{73BDBFCE-99A4-D946-6E2E-7DFD77B58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5" name="Freeform 49">
                <a:extLst>
                  <a:ext uri="{FF2B5EF4-FFF2-40B4-BE49-F238E27FC236}">
                    <a16:creationId xmlns:a16="http://schemas.microsoft.com/office/drawing/2014/main" id="{E37DDA65-0A14-96F0-EEED-58A58E980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6" name="Freeform 50">
                <a:extLst>
                  <a:ext uri="{FF2B5EF4-FFF2-40B4-BE49-F238E27FC236}">
                    <a16:creationId xmlns:a16="http://schemas.microsoft.com/office/drawing/2014/main" id="{54E1E635-386D-2761-1E41-45CA0B610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7" name="Freeform 51">
                <a:extLst>
                  <a:ext uri="{FF2B5EF4-FFF2-40B4-BE49-F238E27FC236}">
                    <a16:creationId xmlns:a16="http://schemas.microsoft.com/office/drawing/2014/main" id="{98009811-4B17-46CA-2AC8-1425214E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8" name="Freeform 52">
                <a:extLst>
                  <a:ext uri="{FF2B5EF4-FFF2-40B4-BE49-F238E27FC236}">
                    <a16:creationId xmlns:a16="http://schemas.microsoft.com/office/drawing/2014/main" id="{76334252-93CC-5192-B2C9-BEDCB98EB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49" name="Group 53">
                <a:extLst>
                  <a:ext uri="{FF2B5EF4-FFF2-40B4-BE49-F238E27FC236}">
                    <a16:creationId xmlns:a16="http://schemas.microsoft.com/office/drawing/2014/main" id="{CB7772D8-06A2-801C-453C-78DE4667FE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50" name="Freeform 54">
                  <a:extLst>
                    <a:ext uri="{FF2B5EF4-FFF2-40B4-BE49-F238E27FC236}">
                      <a16:creationId xmlns:a16="http://schemas.microsoft.com/office/drawing/2014/main" id="{896E7A1D-3D87-846E-B488-CDA19BA08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2885CAC8-C163-67A0-1A93-CF70D3550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A063A7-E6AC-C1C8-EED9-B3286FDC590D}"/>
              </a:ext>
            </a:extLst>
          </p:cNvPr>
          <p:cNvGrpSpPr/>
          <p:nvPr/>
        </p:nvGrpSpPr>
        <p:grpSpPr>
          <a:xfrm>
            <a:off x="4806690" y="5030760"/>
            <a:ext cx="2361068" cy="894087"/>
            <a:chOff x="1524000" y="5268785"/>
            <a:chExt cx="2314755" cy="894087"/>
          </a:xfrm>
        </p:grpSpPr>
        <p:sp>
          <p:nvSpPr>
            <p:cNvPr id="10240" name="AutoShape 46">
              <a:extLst>
                <a:ext uri="{FF2B5EF4-FFF2-40B4-BE49-F238E27FC236}">
                  <a16:creationId xmlns:a16="http://schemas.microsoft.com/office/drawing/2014/main" id="{4083A760-41CF-E8C6-D929-043E4B907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1779760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 prove </a:t>
              </a:r>
              <a:r>
                <a:rPr lang="en-US" altLang="en-US" sz="24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xB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0241" name="Group 10240">
              <a:extLst>
                <a:ext uri="{FF2B5EF4-FFF2-40B4-BE49-F238E27FC236}">
                  <a16:creationId xmlns:a16="http://schemas.microsoft.com/office/drawing/2014/main" id="{770BBAF7-BBA9-A335-B0BF-8E7482FFF04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10242" name="Group 27">
                <a:extLst>
                  <a:ext uri="{FF2B5EF4-FFF2-40B4-BE49-F238E27FC236}">
                    <a16:creationId xmlns:a16="http://schemas.microsoft.com/office/drawing/2014/main" id="{8FDFE2C3-2248-4287-5F1E-F7E833731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0251" name="Freeform 28">
                  <a:extLst>
                    <a:ext uri="{FF2B5EF4-FFF2-40B4-BE49-F238E27FC236}">
                      <a16:creationId xmlns:a16="http://schemas.microsoft.com/office/drawing/2014/main" id="{BAD1A484-912C-F238-D5EE-146CB1E58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2" name="Freeform 29">
                  <a:extLst>
                    <a:ext uri="{FF2B5EF4-FFF2-40B4-BE49-F238E27FC236}">
                      <a16:creationId xmlns:a16="http://schemas.microsoft.com/office/drawing/2014/main" id="{C01A3908-29D6-DD99-88BD-99CBFB2CD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3" name="Freeform 30">
                  <a:extLst>
                    <a:ext uri="{FF2B5EF4-FFF2-40B4-BE49-F238E27FC236}">
                      <a16:creationId xmlns:a16="http://schemas.microsoft.com/office/drawing/2014/main" id="{3DDE5FF4-FEBB-858A-93D0-41315F4D8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4" name="Freeform 31">
                  <a:extLst>
                    <a:ext uri="{FF2B5EF4-FFF2-40B4-BE49-F238E27FC236}">
                      <a16:creationId xmlns:a16="http://schemas.microsoft.com/office/drawing/2014/main" id="{8EB6C251-FE01-F9FF-110A-63E3E48C4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5" name="Freeform 32">
                  <a:extLst>
                    <a:ext uri="{FF2B5EF4-FFF2-40B4-BE49-F238E27FC236}">
                      <a16:creationId xmlns:a16="http://schemas.microsoft.com/office/drawing/2014/main" id="{D327E126-2FEF-F037-139F-ACFA9E477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6" name="Freeform 33">
                  <a:extLst>
                    <a:ext uri="{FF2B5EF4-FFF2-40B4-BE49-F238E27FC236}">
                      <a16:creationId xmlns:a16="http://schemas.microsoft.com/office/drawing/2014/main" id="{5652E709-5A67-D781-0AA0-3A6D39615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44" name="Freeform 34">
                <a:extLst>
                  <a:ext uri="{FF2B5EF4-FFF2-40B4-BE49-F238E27FC236}">
                    <a16:creationId xmlns:a16="http://schemas.microsoft.com/office/drawing/2014/main" id="{8FD8C6AE-FB55-24F2-3256-CE95A20F2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5" name="Freeform 35">
                <a:extLst>
                  <a:ext uri="{FF2B5EF4-FFF2-40B4-BE49-F238E27FC236}">
                    <a16:creationId xmlns:a16="http://schemas.microsoft.com/office/drawing/2014/main" id="{FA6D1428-5B0F-735B-5729-870CAAEE3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6" name="Oval 36">
                <a:extLst>
                  <a:ext uri="{FF2B5EF4-FFF2-40B4-BE49-F238E27FC236}">
                    <a16:creationId xmlns:a16="http://schemas.microsoft.com/office/drawing/2014/main" id="{D5FB4749-6367-FBC9-AAE7-3AF75B97F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7" name="Oval 37">
                <a:extLst>
                  <a:ext uri="{FF2B5EF4-FFF2-40B4-BE49-F238E27FC236}">
                    <a16:creationId xmlns:a16="http://schemas.microsoft.com/office/drawing/2014/main" id="{FD2C5A6C-1C56-78F8-74A4-2C297BD5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8" name="Oval 38">
                <a:extLst>
                  <a:ext uri="{FF2B5EF4-FFF2-40B4-BE49-F238E27FC236}">
                    <a16:creationId xmlns:a16="http://schemas.microsoft.com/office/drawing/2014/main" id="{0060AA56-0E33-5CAE-F577-C46948C13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49" name="Oval 39">
                <a:extLst>
                  <a:ext uri="{FF2B5EF4-FFF2-40B4-BE49-F238E27FC236}">
                    <a16:creationId xmlns:a16="http://schemas.microsoft.com/office/drawing/2014/main" id="{C0BC6722-1398-7913-4687-40CFDAA9D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50" name="Oval 40">
                <a:extLst>
                  <a:ext uri="{FF2B5EF4-FFF2-40B4-BE49-F238E27FC236}">
                    <a16:creationId xmlns:a16="http://schemas.microsoft.com/office/drawing/2014/main" id="{D4F3E849-E1FF-CEE8-6A7C-70EC39770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57" name="AutoShape 55">
            <a:extLst>
              <a:ext uri="{FF2B5EF4-FFF2-40B4-BE49-F238E27FC236}">
                <a16:creationId xmlns:a16="http://schemas.microsoft.com/office/drawing/2014/main" id="{B89BC839-5250-6B63-E557-EF375A0F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15" y="2903220"/>
            <a:ext cx="3453485" cy="540340"/>
          </a:xfrm>
          <a:prstGeom prst="wedgeRoundRectCallout">
            <a:avLst>
              <a:gd name="adj1" fmla="val -54148"/>
              <a:gd name="adj2" fmla="val -20372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 arbitrary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259" name="AutoShape 46">
            <a:extLst>
              <a:ext uri="{FF2B5EF4-FFF2-40B4-BE49-F238E27FC236}">
                <a16:creationId xmlns:a16="http://schemas.microsoft.com/office/drawing/2014/main" id="{61A8366C-0878-DF0D-64D7-F6ED993C5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710" y="2854444"/>
            <a:ext cx="1774369" cy="536456"/>
          </a:xfrm>
          <a:prstGeom prst="wedgeRoundRectCallout">
            <a:avLst>
              <a:gd name="adj1" fmla="val -54407"/>
              <a:gd name="adj2" fmla="val 2080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prove </a:t>
            </a:r>
            <a:r>
              <a:rPr lang="en-US" altLang="en-US" sz="2400" dirty="0" err="1">
                <a:solidFill>
                  <a:schemeClr val="bg2"/>
                </a:solidFill>
                <a:sym typeface="Symbol" panose="05050102010706020507" pitchFamily="18" charset="2"/>
              </a:rPr>
              <a:t>xA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61" name="Rectangle 2">
            <a:extLst>
              <a:ext uri="{FF2B5EF4-FFF2-40B4-BE49-F238E27FC236}">
                <a16:creationId xmlns:a16="http://schemas.microsoft.com/office/drawing/2014/main" id="{0E7844B0-EA67-03EA-22BC-FE116AA4D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pic>
        <p:nvPicPr>
          <p:cNvPr id="10262" name="Picture 4" descr="Could Parallel Universes Be Physically Real?">
            <a:extLst>
              <a:ext uri="{FF2B5EF4-FFF2-40B4-BE49-F238E27FC236}">
                <a16:creationId xmlns:a16="http://schemas.microsoft.com/office/drawing/2014/main" id="{438973E4-B7F0-3934-08FE-7BB8CDE9B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7620000" y="415290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4" descr="Could Parallel Universes Be Physically Real?">
            <a:extLst>
              <a:ext uri="{FF2B5EF4-FFF2-40B4-BE49-F238E27FC236}">
                <a16:creationId xmlns:a16="http://schemas.microsoft.com/office/drawing/2014/main" id="{DE0FCB29-8C91-6FE9-AD1C-BFC7CDCCB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7819182" y="126218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4" descr="Could Parallel Universes Be Physically Real?">
            <a:extLst>
              <a:ext uri="{FF2B5EF4-FFF2-40B4-BE49-F238E27FC236}">
                <a16:creationId xmlns:a16="http://schemas.microsoft.com/office/drawing/2014/main" id="{EC6E9D06-CD94-E42A-98A5-697286AA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8166100" y="12763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Oval 10264">
            <a:extLst>
              <a:ext uri="{FF2B5EF4-FFF2-40B4-BE49-F238E27FC236}">
                <a16:creationId xmlns:a16="http://schemas.microsoft.com/office/drawing/2014/main" id="{E28642EB-BA53-18F8-F3CA-381A13545440}"/>
              </a:ext>
            </a:extLst>
          </p:cNvPr>
          <p:cNvSpPr/>
          <p:nvPr/>
        </p:nvSpPr>
        <p:spPr>
          <a:xfrm>
            <a:off x="1305264" y="1665642"/>
            <a:ext cx="914400" cy="49230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66" name="Oval 10265">
            <a:extLst>
              <a:ext uri="{FF2B5EF4-FFF2-40B4-BE49-F238E27FC236}">
                <a16:creationId xmlns:a16="http://schemas.microsoft.com/office/drawing/2014/main" id="{2D2C7A2F-79FF-0CD8-E810-63991A48BC5B}"/>
              </a:ext>
            </a:extLst>
          </p:cNvPr>
          <p:cNvSpPr/>
          <p:nvPr/>
        </p:nvSpPr>
        <p:spPr>
          <a:xfrm>
            <a:off x="2057400" y="1697916"/>
            <a:ext cx="914400" cy="49230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67" name="Oval 10266">
            <a:extLst>
              <a:ext uri="{FF2B5EF4-FFF2-40B4-BE49-F238E27FC236}">
                <a16:creationId xmlns:a16="http://schemas.microsoft.com/office/drawing/2014/main" id="{88A60C7C-9401-518B-1B74-313E9906C105}"/>
              </a:ext>
            </a:extLst>
          </p:cNvPr>
          <p:cNvSpPr/>
          <p:nvPr/>
        </p:nvSpPr>
        <p:spPr>
          <a:xfrm>
            <a:off x="3305329" y="1665642"/>
            <a:ext cx="914400" cy="49230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68" name="Oval 10267">
            <a:extLst>
              <a:ext uri="{FF2B5EF4-FFF2-40B4-BE49-F238E27FC236}">
                <a16:creationId xmlns:a16="http://schemas.microsoft.com/office/drawing/2014/main" id="{27ACC356-E255-6214-049B-F1BC860BA99A}"/>
              </a:ext>
            </a:extLst>
          </p:cNvPr>
          <p:cNvSpPr/>
          <p:nvPr/>
        </p:nvSpPr>
        <p:spPr>
          <a:xfrm>
            <a:off x="4136316" y="1675506"/>
            <a:ext cx="914400" cy="49230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69" name="Oval 10268">
            <a:extLst>
              <a:ext uri="{FF2B5EF4-FFF2-40B4-BE49-F238E27FC236}">
                <a16:creationId xmlns:a16="http://schemas.microsoft.com/office/drawing/2014/main" id="{6A38CA79-6C94-61B5-A5BB-2CC66499590E}"/>
              </a:ext>
            </a:extLst>
          </p:cNvPr>
          <p:cNvSpPr/>
          <p:nvPr/>
        </p:nvSpPr>
        <p:spPr>
          <a:xfrm>
            <a:off x="2698448" y="4325848"/>
            <a:ext cx="914400" cy="49230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270" name="Oval 10269">
            <a:extLst>
              <a:ext uri="{FF2B5EF4-FFF2-40B4-BE49-F238E27FC236}">
                <a16:creationId xmlns:a16="http://schemas.microsoft.com/office/drawing/2014/main" id="{E299756A-AAC1-6EE7-D557-4DB5CA7124AF}"/>
              </a:ext>
            </a:extLst>
          </p:cNvPr>
          <p:cNvSpPr/>
          <p:nvPr/>
        </p:nvSpPr>
        <p:spPr>
          <a:xfrm>
            <a:off x="3493548" y="4332642"/>
            <a:ext cx="914400" cy="49230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9" grpId="0" animBg="1"/>
      <p:bldP spid="10265" grpId="0" animBg="1"/>
      <p:bldP spid="10265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03E6FBF9-3BC9-1671-22D5-C1CB2D63D3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1510" y="533400"/>
                <a:ext cx="6929653" cy="7045504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  <a:buClr>
                    <a:srgbClr val="777777"/>
                  </a:buClr>
                  <a:buSzPct val="95000"/>
                  <a:defRPr/>
                </a:pPr>
                <a:r>
                  <a:rPr lang="en-US" sz="2400" dirty="0">
                    <a:latin typeface="Arial Body"/>
                  </a:rPr>
                  <a:t>Inclusion-Exclusion</a:t>
                </a:r>
                <a:r>
                  <a:rPr lang="en-US" sz="2400" dirty="0">
                    <a:latin typeface="Calibri (Body)"/>
                  </a:rPr>
                  <a:t>:</a:t>
                </a:r>
                <a:r>
                  <a:rPr lang="en-US" sz="2400" dirty="0">
                    <a:solidFill>
                      <a:prstClr val="black"/>
                    </a:solidFill>
                    <a:latin typeface="Calibri (Body)"/>
                  </a:rPr>
                  <a:t> </a:t>
                </a:r>
                <a:br>
                  <a:rPr lang="en-CA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CA" sz="2400" dirty="0"/>
              </a:p>
              <a:p>
                <a:pPr marL="0" lvl="0" indent="0" fontAlgn="auto">
                  <a:spcAft>
                    <a:spcPts val="0"/>
                  </a:spcAft>
                  <a:buClr>
                    <a:srgbClr val="777777"/>
                  </a:buClr>
                  <a:buSzPct val="95000"/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 (Body)"/>
                </a:endParaRPr>
              </a:p>
              <a:p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243" name="Rectangle 3">
                <a:extLst>
                  <a:ext uri="{FF2B5EF4-FFF2-40B4-BE49-F238E27FC236}">
                    <a16:creationId xmlns:a16="http://schemas.microsoft.com/office/drawing/2014/main" id="{03E6FBF9-3BC9-1671-22D5-C1CB2D63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1510" y="533400"/>
                <a:ext cx="6929653" cy="7045504"/>
              </a:xfrm>
              <a:blipFill>
                <a:blip r:embed="rId2"/>
                <a:stretch>
                  <a:fillRect l="-1055" t="-7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59" name="Group 10258">
            <a:extLst>
              <a:ext uri="{FF2B5EF4-FFF2-40B4-BE49-F238E27FC236}">
                <a16:creationId xmlns:a16="http://schemas.microsoft.com/office/drawing/2014/main" id="{4BF7C78D-0169-809B-7449-D0D37907C87F}"/>
              </a:ext>
            </a:extLst>
          </p:cNvPr>
          <p:cNvGrpSpPr/>
          <p:nvPr/>
        </p:nvGrpSpPr>
        <p:grpSpPr>
          <a:xfrm>
            <a:off x="1524000" y="1514572"/>
            <a:ext cx="6705600" cy="958932"/>
            <a:chOff x="1524000" y="5448208"/>
            <a:chExt cx="6705600" cy="9589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69BDE06-3C22-3DFC-E108-845B8512F31D}"/>
                </a:ext>
              </a:extLst>
            </p:cNvPr>
            <p:cNvGrpSpPr/>
            <p:nvPr/>
          </p:nvGrpSpPr>
          <p:grpSpPr>
            <a:xfrm>
              <a:off x="1524000" y="5448208"/>
              <a:ext cx="1429121" cy="908591"/>
              <a:chOff x="7096264" y="1072609"/>
              <a:chExt cx="1429121" cy="90859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985EFFB-F5C9-E80D-6F33-F5C3518DC8AE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A778EFC-9807-022B-DA55-C8DA551BD71A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514C63-6E9C-DC60-BCB3-E886022E4269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4286048-F9DC-5C76-D3FB-F0FCF391D70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272041-180F-0FFE-F2A0-8BF75C77954E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70A07CF-3EF3-C0D1-CB5B-0F334A7C186D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62547B3-54B7-5473-B811-B0D36BA35D4D}"/>
                </a:ext>
              </a:extLst>
            </p:cNvPr>
            <p:cNvGrpSpPr/>
            <p:nvPr/>
          </p:nvGrpSpPr>
          <p:grpSpPr>
            <a:xfrm>
              <a:off x="6800479" y="5498549"/>
              <a:ext cx="1429121" cy="908591"/>
              <a:chOff x="7096264" y="416104"/>
              <a:chExt cx="1429121" cy="90859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1F533E2-0E3C-4E5E-2C5C-1FC76225EAAA}"/>
                  </a:ext>
                </a:extLst>
              </p:cNvPr>
              <p:cNvGrpSpPr/>
              <p:nvPr/>
            </p:nvGrpSpPr>
            <p:grpSpPr>
              <a:xfrm>
                <a:off x="7096264" y="416104"/>
                <a:ext cx="1429121" cy="908591"/>
                <a:chOff x="7096264" y="1072609"/>
                <a:chExt cx="1429121" cy="908591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ED96CB5-0A18-B5E6-AE67-DA7F549568B0}"/>
                    </a:ext>
                  </a:extLst>
                </p:cNvPr>
                <p:cNvSpPr/>
                <p:nvPr/>
              </p:nvSpPr>
              <p:spPr>
                <a:xfrm>
                  <a:off x="7130467" y="1204644"/>
                  <a:ext cx="1394918" cy="776556"/>
                </a:xfrm>
                <a:prstGeom prst="rect">
                  <a:avLst/>
                </a:prstGeom>
                <a:ln w="317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2800" i="0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6983ADC-D4C6-05ED-3D13-B9115EBEA50A}"/>
                    </a:ext>
                  </a:extLst>
                </p:cNvPr>
                <p:cNvSpPr/>
                <p:nvPr/>
              </p:nvSpPr>
              <p:spPr>
                <a:xfrm>
                  <a:off x="7226300" y="1276096"/>
                  <a:ext cx="771525" cy="603504"/>
                </a:xfrm>
                <a:prstGeom prst="ellipse">
                  <a:avLst/>
                </a:prstGeom>
                <a:ln w="317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2800" i="0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279A474-43CD-DF06-0D6E-BB1BA4A7D1F0}"/>
                    </a:ext>
                  </a:extLst>
                </p:cNvPr>
                <p:cNvSpPr/>
                <p:nvPr/>
              </p:nvSpPr>
              <p:spPr>
                <a:xfrm>
                  <a:off x="7096264" y="1072609"/>
                  <a:ext cx="229210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CA" altLang="en-US" sz="2400" dirty="0">
                      <a:solidFill>
                        <a:schemeClr val="bg2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A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50AE011C-F7C5-DD35-EBF3-9E7BD05F7040}"/>
                    </a:ext>
                  </a:extLst>
                </p:cNvPr>
                <p:cNvSpPr/>
                <p:nvPr/>
              </p:nvSpPr>
              <p:spPr>
                <a:xfrm>
                  <a:off x="7620000" y="1280844"/>
                  <a:ext cx="771525" cy="603504"/>
                </a:xfrm>
                <a:prstGeom prst="ellipse">
                  <a:avLst/>
                </a:prstGeom>
                <a:ln w="317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2800" i="0" dirty="0"/>
                </a:p>
              </p:txBody>
            </p:sp>
            <p:sp>
              <p:nvSpPr>
                <p:cNvPr id="10240" name="Rectangle 10239">
                  <a:extLst>
                    <a:ext uri="{FF2B5EF4-FFF2-40B4-BE49-F238E27FC236}">
                      <a16:creationId xmlns:a16="http://schemas.microsoft.com/office/drawing/2014/main" id="{6D9A5633-ADAF-1654-B2CB-CD877574727C}"/>
                    </a:ext>
                  </a:extLst>
                </p:cNvPr>
                <p:cNvSpPr/>
                <p:nvPr/>
              </p:nvSpPr>
              <p:spPr>
                <a:xfrm>
                  <a:off x="8153400" y="1093157"/>
                  <a:ext cx="194946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CA" altLang="en-US" sz="2400" b="1" dirty="0">
                      <a:solidFill>
                        <a:schemeClr val="bg2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B</a:t>
                  </a:r>
                  <a:endParaRPr lang="en-US" sz="2400" b="1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BBBDCC1-7086-1FD4-0712-7433A92C7ADF}"/>
                  </a:ext>
                </a:extLst>
              </p:cNvPr>
              <p:cNvSpPr/>
              <p:nvPr/>
            </p:nvSpPr>
            <p:spPr bwMode="auto">
              <a:xfrm>
                <a:off x="7609026" y="660194"/>
                <a:ext cx="409238" cy="517050"/>
              </a:xfrm>
              <a:custGeom>
                <a:avLst/>
                <a:gdLst>
                  <a:gd name="connsiteX0" fmla="*/ 366713 w 738189"/>
                  <a:gd name="connsiteY0" fmla="*/ 10 h 1195407"/>
                  <a:gd name="connsiteX1" fmla="*/ 1 w 738189"/>
                  <a:gd name="connsiteY1" fmla="*/ 604847 h 1195407"/>
                  <a:gd name="connsiteX2" fmla="*/ 361951 w 738189"/>
                  <a:gd name="connsiteY2" fmla="*/ 1195397 h 1195407"/>
                  <a:gd name="connsiteX3" fmla="*/ 738188 w 738189"/>
                  <a:gd name="connsiteY3" fmla="*/ 590560 h 1195407"/>
                  <a:gd name="connsiteX4" fmla="*/ 366713 w 738189"/>
                  <a:gd name="connsiteY4" fmla="*/ 10 h 1195407"/>
                  <a:gd name="connsiteX0" fmla="*/ 366713 w 738189"/>
                  <a:gd name="connsiteY0" fmla="*/ 10 h 1195407"/>
                  <a:gd name="connsiteX1" fmla="*/ 1 w 738189"/>
                  <a:gd name="connsiteY1" fmla="*/ 604847 h 1195407"/>
                  <a:gd name="connsiteX2" fmla="*/ 361951 w 738189"/>
                  <a:gd name="connsiteY2" fmla="*/ 1195397 h 1195407"/>
                  <a:gd name="connsiteX3" fmla="*/ 738188 w 738189"/>
                  <a:gd name="connsiteY3" fmla="*/ 590560 h 1195407"/>
                  <a:gd name="connsiteX4" fmla="*/ 366713 w 738189"/>
                  <a:gd name="connsiteY4" fmla="*/ 10 h 1195407"/>
                  <a:gd name="connsiteX0" fmla="*/ 379748 w 751224"/>
                  <a:gd name="connsiteY0" fmla="*/ 9922 h 1205318"/>
                  <a:gd name="connsiteX1" fmla="*/ 108286 w 751224"/>
                  <a:gd name="connsiteY1" fmla="*/ 257572 h 1205318"/>
                  <a:gd name="connsiteX2" fmla="*/ 13036 w 751224"/>
                  <a:gd name="connsiteY2" fmla="*/ 614759 h 1205318"/>
                  <a:gd name="connsiteX3" fmla="*/ 374986 w 751224"/>
                  <a:gd name="connsiteY3" fmla="*/ 1205309 h 1205318"/>
                  <a:gd name="connsiteX4" fmla="*/ 751223 w 751224"/>
                  <a:gd name="connsiteY4" fmla="*/ 600472 h 1205318"/>
                  <a:gd name="connsiteX5" fmla="*/ 379748 w 751224"/>
                  <a:gd name="connsiteY5" fmla="*/ 9922 h 1205318"/>
                  <a:gd name="connsiteX0" fmla="*/ 366763 w 738239"/>
                  <a:gd name="connsiteY0" fmla="*/ 9922 h 1205318"/>
                  <a:gd name="connsiteX1" fmla="*/ 95301 w 738239"/>
                  <a:gd name="connsiteY1" fmla="*/ 257572 h 1205318"/>
                  <a:gd name="connsiteX2" fmla="*/ 51 w 738239"/>
                  <a:gd name="connsiteY2" fmla="*/ 614759 h 1205318"/>
                  <a:gd name="connsiteX3" fmla="*/ 362001 w 738239"/>
                  <a:gd name="connsiteY3" fmla="*/ 1205309 h 1205318"/>
                  <a:gd name="connsiteX4" fmla="*/ 738238 w 738239"/>
                  <a:gd name="connsiteY4" fmla="*/ 600472 h 1205318"/>
                  <a:gd name="connsiteX5" fmla="*/ 366763 w 738239"/>
                  <a:gd name="connsiteY5" fmla="*/ 9922 h 1205318"/>
                  <a:gd name="connsiteX0" fmla="*/ 385795 w 757271"/>
                  <a:gd name="connsiteY0" fmla="*/ 9922 h 1205318"/>
                  <a:gd name="connsiteX1" fmla="*/ 114333 w 757271"/>
                  <a:gd name="connsiteY1" fmla="*/ 257572 h 1205318"/>
                  <a:gd name="connsiteX2" fmla="*/ 33 w 757271"/>
                  <a:gd name="connsiteY2" fmla="*/ 614759 h 1205318"/>
                  <a:gd name="connsiteX3" fmla="*/ 381033 w 757271"/>
                  <a:gd name="connsiteY3" fmla="*/ 1205309 h 1205318"/>
                  <a:gd name="connsiteX4" fmla="*/ 757270 w 757271"/>
                  <a:gd name="connsiteY4" fmla="*/ 600472 h 1205318"/>
                  <a:gd name="connsiteX5" fmla="*/ 385795 w 757271"/>
                  <a:gd name="connsiteY5" fmla="*/ 9922 h 1205318"/>
                  <a:gd name="connsiteX0" fmla="*/ 385804 w 757280"/>
                  <a:gd name="connsiteY0" fmla="*/ 9922 h 1214707"/>
                  <a:gd name="connsiteX1" fmla="*/ 114342 w 757280"/>
                  <a:gd name="connsiteY1" fmla="*/ 257572 h 1214707"/>
                  <a:gd name="connsiteX2" fmla="*/ 42 w 757280"/>
                  <a:gd name="connsiteY2" fmla="*/ 614759 h 1214707"/>
                  <a:gd name="connsiteX3" fmla="*/ 104817 w 757280"/>
                  <a:gd name="connsiteY3" fmla="*/ 957659 h 1214707"/>
                  <a:gd name="connsiteX4" fmla="*/ 381042 w 757280"/>
                  <a:gd name="connsiteY4" fmla="*/ 1205309 h 1214707"/>
                  <a:gd name="connsiteX5" fmla="*/ 757279 w 757280"/>
                  <a:gd name="connsiteY5" fmla="*/ 600472 h 1214707"/>
                  <a:gd name="connsiteX6" fmla="*/ 385804 w 757280"/>
                  <a:gd name="connsiteY6" fmla="*/ 9922 h 1214707"/>
                  <a:gd name="connsiteX0" fmla="*/ 385804 w 770499"/>
                  <a:gd name="connsiteY0" fmla="*/ 0 h 1204785"/>
                  <a:gd name="connsiteX1" fmla="*/ 114342 w 770499"/>
                  <a:gd name="connsiteY1" fmla="*/ 247650 h 1204785"/>
                  <a:gd name="connsiteX2" fmla="*/ 42 w 770499"/>
                  <a:gd name="connsiteY2" fmla="*/ 604837 h 1204785"/>
                  <a:gd name="connsiteX3" fmla="*/ 104817 w 770499"/>
                  <a:gd name="connsiteY3" fmla="*/ 947737 h 1204785"/>
                  <a:gd name="connsiteX4" fmla="*/ 381042 w 770499"/>
                  <a:gd name="connsiteY4" fmla="*/ 1195387 h 1204785"/>
                  <a:gd name="connsiteX5" fmla="*/ 757279 w 770499"/>
                  <a:gd name="connsiteY5" fmla="*/ 590550 h 1204785"/>
                  <a:gd name="connsiteX6" fmla="*/ 657267 w 770499"/>
                  <a:gd name="connsiteY6" fmla="*/ 247650 h 1204785"/>
                  <a:gd name="connsiteX7" fmla="*/ 385804 w 770499"/>
                  <a:gd name="connsiteY7" fmla="*/ 0 h 1204785"/>
                  <a:gd name="connsiteX0" fmla="*/ 385804 w 757431"/>
                  <a:gd name="connsiteY0" fmla="*/ 0 h 1195532"/>
                  <a:gd name="connsiteX1" fmla="*/ 114342 w 757431"/>
                  <a:gd name="connsiteY1" fmla="*/ 247650 h 1195532"/>
                  <a:gd name="connsiteX2" fmla="*/ 42 w 757431"/>
                  <a:gd name="connsiteY2" fmla="*/ 604837 h 1195532"/>
                  <a:gd name="connsiteX3" fmla="*/ 104817 w 757431"/>
                  <a:gd name="connsiteY3" fmla="*/ 947737 h 1195532"/>
                  <a:gd name="connsiteX4" fmla="*/ 381042 w 757431"/>
                  <a:gd name="connsiteY4" fmla="*/ 1195387 h 1195532"/>
                  <a:gd name="connsiteX5" fmla="*/ 671554 w 757431"/>
                  <a:gd name="connsiteY5" fmla="*/ 947737 h 1195532"/>
                  <a:gd name="connsiteX6" fmla="*/ 757279 w 757431"/>
                  <a:gd name="connsiteY6" fmla="*/ 590550 h 1195532"/>
                  <a:gd name="connsiteX7" fmla="*/ 657267 w 757431"/>
                  <a:gd name="connsiteY7" fmla="*/ 247650 h 1195532"/>
                  <a:gd name="connsiteX8" fmla="*/ 385804 w 757431"/>
                  <a:gd name="connsiteY8" fmla="*/ 0 h 1195532"/>
                  <a:gd name="connsiteX0" fmla="*/ 385762 w 757389"/>
                  <a:gd name="connsiteY0" fmla="*/ 3 h 1195535"/>
                  <a:gd name="connsiteX1" fmla="*/ 104775 w 757389"/>
                  <a:gd name="connsiteY1" fmla="*/ 242891 h 1195535"/>
                  <a:gd name="connsiteX2" fmla="*/ 0 w 757389"/>
                  <a:gd name="connsiteY2" fmla="*/ 604840 h 1195535"/>
                  <a:gd name="connsiteX3" fmla="*/ 104775 w 757389"/>
                  <a:gd name="connsiteY3" fmla="*/ 947740 h 1195535"/>
                  <a:gd name="connsiteX4" fmla="*/ 381000 w 757389"/>
                  <a:gd name="connsiteY4" fmla="*/ 1195390 h 1195535"/>
                  <a:gd name="connsiteX5" fmla="*/ 671512 w 757389"/>
                  <a:gd name="connsiteY5" fmla="*/ 947740 h 1195535"/>
                  <a:gd name="connsiteX6" fmla="*/ 757237 w 757389"/>
                  <a:gd name="connsiteY6" fmla="*/ 590553 h 1195535"/>
                  <a:gd name="connsiteX7" fmla="*/ 657225 w 757389"/>
                  <a:gd name="connsiteY7" fmla="*/ 247653 h 1195535"/>
                  <a:gd name="connsiteX8" fmla="*/ 385762 w 757389"/>
                  <a:gd name="connsiteY8" fmla="*/ 3 h 1195535"/>
                  <a:gd name="connsiteX0" fmla="*/ 385762 w 757237"/>
                  <a:gd name="connsiteY0" fmla="*/ 0 h 1195532"/>
                  <a:gd name="connsiteX1" fmla="*/ 104775 w 757237"/>
                  <a:gd name="connsiteY1" fmla="*/ 242888 h 1195532"/>
                  <a:gd name="connsiteX2" fmla="*/ 0 w 757237"/>
                  <a:gd name="connsiteY2" fmla="*/ 604837 h 1195532"/>
                  <a:gd name="connsiteX3" fmla="*/ 104775 w 757237"/>
                  <a:gd name="connsiteY3" fmla="*/ 947737 h 1195532"/>
                  <a:gd name="connsiteX4" fmla="*/ 381000 w 757237"/>
                  <a:gd name="connsiteY4" fmla="*/ 1195387 h 1195532"/>
                  <a:gd name="connsiteX5" fmla="*/ 671512 w 757237"/>
                  <a:gd name="connsiteY5" fmla="*/ 947737 h 1195532"/>
                  <a:gd name="connsiteX6" fmla="*/ 757237 w 757237"/>
                  <a:gd name="connsiteY6" fmla="*/ 590550 h 1195532"/>
                  <a:gd name="connsiteX7" fmla="*/ 671513 w 757237"/>
                  <a:gd name="connsiteY7" fmla="*/ 242887 h 1195532"/>
                  <a:gd name="connsiteX8" fmla="*/ 385762 w 757237"/>
                  <a:gd name="connsiteY8" fmla="*/ 0 h 1195532"/>
                  <a:gd name="connsiteX0" fmla="*/ 385816 w 757291"/>
                  <a:gd name="connsiteY0" fmla="*/ 0 h 1195532"/>
                  <a:gd name="connsiteX1" fmla="*/ 104829 w 757291"/>
                  <a:gd name="connsiteY1" fmla="*/ 242888 h 1195532"/>
                  <a:gd name="connsiteX2" fmla="*/ 54 w 757291"/>
                  <a:gd name="connsiteY2" fmla="*/ 604837 h 1195532"/>
                  <a:gd name="connsiteX3" fmla="*/ 95304 w 757291"/>
                  <a:gd name="connsiteY3" fmla="*/ 947737 h 1195532"/>
                  <a:gd name="connsiteX4" fmla="*/ 381054 w 757291"/>
                  <a:gd name="connsiteY4" fmla="*/ 1195387 h 1195532"/>
                  <a:gd name="connsiteX5" fmla="*/ 671566 w 757291"/>
                  <a:gd name="connsiteY5" fmla="*/ 947737 h 1195532"/>
                  <a:gd name="connsiteX6" fmla="*/ 757291 w 757291"/>
                  <a:gd name="connsiteY6" fmla="*/ 590550 h 1195532"/>
                  <a:gd name="connsiteX7" fmla="*/ 671567 w 757291"/>
                  <a:gd name="connsiteY7" fmla="*/ 242887 h 1195532"/>
                  <a:gd name="connsiteX8" fmla="*/ 385816 w 757291"/>
                  <a:gd name="connsiteY8" fmla="*/ 0 h 1195532"/>
                  <a:gd name="connsiteX0" fmla="*/ 385816 w 766816"/>
                  <a:gd name="connsiteY0" fmla="*/ 0 h 1195532"/>
                  <a:gd name="connsiteX1" fmla="*/ 104829 w 766816"/>
                  <a:gd name="connsiteY1" fmla="*/ 242888 h 1195532"/>
                  <a:gd name="connsiteX2" fmla="*/ 54 w 766816"/>
                  <a:gd name="connsiteY2" fmla="*/ 604837 h 1195532"/>
                  <a:gd name="connsiteX3" fmla="*/ 95304 w 766816"/>
                  <a:gd name="connsiteY3" fmla="*/ 947737 h 1195532"/>
                  <a:gd name="connsiteX4" fmla="*/ 381054 w 766816"/>
                  <a:gd name="connsiteY4" fmla="*/ 1195387 h 1195532"/>
                  <a:gd name="connsiteX5" fmla="*/ 671566 w 766816"/>
                  <a:gd name="connsiteY5" fmla="*/ 947737 h 1195532"/>
                  <a:gd name="connsiteX6" fmla="*/ 766816 w 766816"/>
                  <a:gd name="connsiteY6" fmla="*/ 590550 h 1195532"/>
                  <a:gd name="connsiteX7" fmla="*/ 671567 w 766816"/>
                  <a:gd name="connsiteY7" fmla="*/ 242887 h 1195532"/>
                  <a:gd name="connsiteX8" fmla="*/ 385816 w 766816"/>
                  <a:gd name="connsiteY8" fmla="*/ 0 h 1195532"/>
                  <a:gd name="connsiteX0" fmla="*/ 381054 w 766816"/>
                  <a:gd name="connsiteY0" fmla="*/ 0 h 1214582"/>
                  <a:gd name="connsiteX1" fmla="*/ 104829 w 766816"/>
                  <a:gd name="connsiteY1" fmla="*/ 261938 h 1214582"/>
                  <a:gd name="connsiteX2" fmla="*/ 54 w 766816"/>
                  <a:gd name="connsiteY2" fmla="*/ 623887 h 1214582"/>
                  <a:gd name="connsiteX3" fmla="*/ 95304 w 766816"/>
                  <a:gd name="connsiteY3" fmla="*/ 966787 h 1214582"/>
                  <a:gd name="connsiteX4" fmla="*/ 381054 w 766816"/>
                  <a:gd name="connsiteY4" fmla="*/ 1214437 h 1214582"/>
                  <a:gd name="connsiteX5" fmla="*/ 671566 w 766816"/>
                  <a:gd name="connsiteY5" fmla="*/ 966787 h 1214582"/>
                  <a:gd name="connsiteX6" fmla="*/ 766816 w 766816"/>
                  <a:gd name="connsiteY6" fmla="*/ 609600 h 1214582"/>
                  <a:gd name="connsiteX7" fmla="*/ 671567 w 766816"/>
                  <a:gd name="connsiteY7" fmla="*/ 261937 h 1214582"/>
                  <a:gd name="connsiteX8" fmla="*/ 381054 w 766816"/>
                  <a:gd name="connsiteY8" fmla="*/ 0 h 121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6816" h="1214582">
                    <a:moveTo>
                      <a:pt x="381054" y="0"/>
                    </a:moveTo>
                    <a:cubicBezTo>
                      <a:pt x="286598" y="0"/>
                      <a:pt x="165948" y="161132"/>
                      <a:pt x="104829" y="261938"/>
                    </a:cubicBezTo>
                    <a:cubicBezTo>
                      <a:pt x="43710" y="362744"/>
                      <a:pt x="1641" y="506412"/>
                      <a:pt x="54" y="623887"/>
                    </a:cubicBezTo>
                    <a:cubicBezTo>
                      <a:pt x="-1533" y="741362"/>
                      <a:pt x="31804" y="868362"/>
                      <a:pt x="95304" y="966787"/>
                    </a:cubicBezTo>
                    <a:cubicBezTo>
                      <a:pt x="158804" y="1065212"/>
                      <a:pt x="300092" y="1219993"/>
                      <a:pt x="381054" y="1214437"/>
                    </a:cubicBezTo>
                    <a:cubicBezTo>
                      <a:pt x="462017" y="1208881"/>
                      <a:pt x="608860" y="1067593"/>
                      <a:pt x="671566" y="966787"/>
                    </a:cubicBezTo>
                    <a:cubicBezTo>
                      <a:pt x="734272" y="865981"/>
                      <a:pt x="766816" y="727075"/>
                      <a:pt x="766816" y="609600"/>
                    </a:cubicBezTo>
                    <a:cubicBezTo>
                      <a:pt x="766816" y="492125"/>
                      <a:pt x="733479" y="360362"/>
                      <a:pt x="671567" y="261937"/>
                    </a:cubicBezTo>
                    <a:cubicBezTo>
                      <a:pt x="609655" y="163512"/>
                      <a:pt x="475510" y="0"/>
                      <a:pt x="381054" y="0"/>
                    </a:cubicBezTo>
                    <a:close/>
                  </a:path>
                </a:pathLst>
              </a:custGeom>
              <a:solidFill>
                <a:srgbClr val="66FF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algn="ctr" eaLnBrk="1" hangingPunct="1">
                  <a:spcBef>
                    <a:spcPct val="0"/>
                  </a:spcBef>
                  <a:buNone/>
                </a:pPr>
                <a:endParaRPr lang="en-US" sz="2400" dirty="0"/>
              </a:p>
            </p:txBody>
          </p:sp>
        </p:grpSp>
        <p:grpSp>
          <p:nvGrpSpPr>
            <p:cNvPr id="10241" name="Group 10240">
              <a:extLst>
                <a:ext uri="{FF2B5EF4-FFF2-40B4-BE49-F238E27FC236}">
                  <a16:creationId xmlns:a16="http://schemas.microsoft.com/office/drawing/2014/main" id="{BB7FC88F-28A2-070E-FCAA-08BC9AD2FD8B}"/>
                </a:ext>
              </a:extLst>
            </p:cNvPr>
            <p:cNvGrpSpPr/>
            <p:nvPr/>
          </p:nvGrpSpPr>
          <p:grpSpPr>
            <a:xfrm>
              <a:off x="3295279" y="5492209"/>
              <a:ext cx="1429121" cy="908591"/>
              <a:chOff x="7096264" y="1072609"/>
              <a:chExt cx="1429121" cy="908591"/>
            </a:xfrm>
          </p:grpSpPr>
          <p:sp>
            <p:nvSpPr>
              <p:cNvPr id="10242" name="Rectangle 10241">
                <a:extLst>
                  <a:ext uri="{FF2B5EF4-FFF2-40B4-BE49-F238E27FC236}">
                    <a16:creationId xmlns:a16="http://schemas.microsoft.com/office/drawing/2014/main" id="{BE87D2D0-68AC-4723-D707-160D1BD2B8B3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44" name="Oval 10243">
                <a:extLst>
                  <a:ext uri="{FF2B5EF4-FFF2-40B4-BE49-F238E27FC236}">
                    <a16:creationId xmlns:a16="http://schemas.microsoft.com/office/drawing/2014/main" id="{791E52E3-7CE6-61C8-2A5D-76077F6ADFA2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45" name="Rectangle 10244">
                <a:extLst>
                  <a:ext uri="{FF2B5EF4-FFF2-40B4-BE49-F238E27FC236}">
                    <a16:creationId xmlns:a16="http://schemas.microsoft.com/office/drawing/2014/main" id="{2C2F9002-8AD3-4EFE-39DA-31243564E8C7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46" name="Oval 10245">
                <a:extLst>
                  <a:ext uri="{FF2B5EF4-FFF2-40B4-BE49-F238E27FC236}">
                    <a16:creationId xmlns:a16="http://schemas.microsoft.com/office/drawing/2014/main" id="{E0586C3A-3079-839E-677E-244344BF63FE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47" name="Rectangle 10246">
                <a:extLst>
                  <a:ext uri="{FF2B5EF4-FFF2-40B4-BE49-F238E27FC236}">
                    <a16:creationId xmlns:a16="http://schemas.microsoft.com/office/drawing/2014/main" id="{F319251E-3202-F76C-BDEE-E2936D6F6ABE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249" name="Group 10248">
              <a:extLst>
                <a:ext uri="{FF2B5EF4-FFF2-40B4-BE49-F238E27FC236}">
                  <a16:creationId xmlns:a16="http://schemas.microsoft.com/office/drawing/2014/main" id="{38732223-81EC-9BBF-2B31-4AE7A370DB91}"/>
                </a:ext>
              </a:extLst>
            </p:cNvPr>
            <p:cNvGrpSpPr/>
            <p:nvPr/>
          </p:nvGrpSpPr>
          <p:grpSpPr>
            <a:xfrm>
              <a:off x="5040442" y="5486400"/>
              <a:ext cx="1429121" cy="908591"/>
              <a:chOff x="7096264" y="1072609"/>
              <a:chExt cx="1429121" cy="908591"/>
            </a:xfrm>
          </p:grpSpPr>
          <p:sp>
            <p:nvSpPr>
              <p:cNvPr id="10250" name="Rectangle 10249">
                <a:extLst>
                  <a:ext uri="{FF2B5EF4-FFF2-40B4-BE49-F238E27FC236}">
                    <a16:creationId xmlns:a16="http://schemas.microsoft.com/office/drawing/2014/main" id="{3BD3D6C0-AC99-E01F-0100-1049BBA35BDE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51" name="Oval 10250">
                <a:extLst>
                  <a:ext uri="{FF2B5EF4-FFF2-40B4-BE49-F238E27FC236}">
                    <a16:creationId xmlns:a16="http://schemas.microsoft.com/office/drawing/2014/main" id="{E1B23C5C-0C62-7C05-1749-51807BD6EA72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52" name="Rectangle 10251">
                <a:extLst>
                  <a:ext uri="{FF2B5EF4-FFF2-40B4-BE49-F238E27FC236}">
                    <a16:creationId xmlns:a16="http://schemas.microsoft.com/office/drawing/2014/main" id="{DC6848A4-CFCE-B2B0-467D-1A9FFC2A5D31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53" name="Oval 10252">
                <a:extLst>
                  <a:ext uri="{FF2B5EF4-FFF2-40B4-BE49-F238E27FC236}">
                    <a16:creationId xmlns:a16="http://schemas.microsoft.com/office/drawing/2014/main" id="{DF110A7A-C180-85EB-ABD4-60E98A9D7FDE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54" name="Rectangle 10253">
                <a:extLst>
                  <a:ext uri="{FF2B5EF4-FFF2-40B4-BE49-F238E27FC236}">
                    <a16:creationId xmlns:a16="http://schemas.microsoft.com/office/drawing/2014/main" id="{0EFDB7C8-15C6-864A-B68C-EA556940431C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0256" name="Rectangle 10255">
              <a:extLst>
                <a:ext uri="{FF2B5EF4-FFF2-40B4-BE49-F238E27FC236}">
                  <a16:creationId xmlns:a16="http://schemas.microsoft.com/office/drawing/2014/main" id="{36189892-7A8C-907F-7BB8-F58359961AB1}"/>
                </a:ext>
              </a:extLst>
            </p:cNvPr>
            <p:cNvSpPr/>
            <p:nvPr/>
          </p:nvSpPr>
          <p:spPr>
            <a:xfrm>
              <a:off x="2971800" y="5710535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257" name="Rectangle 10256">
              <a:extLst>
                <a:ext uri="{FF2B5EF4-FFF2-40B4-BE49-F238E27FC236}">
                  <a16:creationId xmlns:a16="http://schemas.microsoft.com/office/drawing/2014/main" id="{1AC5D60A-AB7C-B173-A793-1EB48C98FD84}"/>
                </a:ext>
              </a:extLst>
            </p:cNvPr>
            <p:cNvSpPr/>
            <p:nvPr/>
          </p:nvSpPr>
          <p:spPr>
            <a:xfrm>
              <a:off x="4723790" y="5689987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+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258" name="Rectangle 10257">
              <a:extLst>
                <a:ext uri="{FF2B5EF4-FFF2-40B4-BE49-F238E27FC236}">
                  <a16:creationId xmlns:a16="http://schemas.microsoft.com/office/drawing/2014/main" id="{9C652420-8B45-7EEF-693A-A3D3D14020ED}"/>
                </a:ext>
              </a:extLst>
            </p:cNvPr>
            <p:cNvSpPr/>
            <p:nvPr/>
          </p:nvSpPr>
          <p:spPr>
            <a:xfrm>
              <a:off x="6539002" y="5689987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03154CB-B2CE-C7B8-B40C-75AB05EF7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29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3E6FBF9-3BC9-1671-22D5-C1CB2D63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510" y="533400"/>
            <a:ext cx="6929653" cy="7045504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US" sz="2400" dirty="0">
                <a:latin typeface="Arial Body"/>
              </a:rPr>
              <a:t>Inclusion-Exclusion</a:t>
            </a:r>
            <a:r>
              <a:rPr lang="en-US" sz="2400" dirty="0">
                <a:latin typeface="Calibri (Body)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Calibri (Body)"/>
              </a:rPr>
              <a:t> </a:t>
            </a:r>
            <a:endParaRPr lang="en-CA" sz="2400" dirty="0"/>
          </a:p>
          <a:p>
            <a:pPr marL="0" lvl="0" indent="0" fontAlgn="auto">
              <a:spcAft>
                <a:spcPts val="0"/>
              </a:spcAft>
              <a:buClr>
                <a:srgbClr val="777777"/>
              </a:buClr>
              <a:buSzPct val="95000"/>
              <a:buNone/>
              <a:defRPr/>
            </a:pPr>
            <a:endParaRPr lang="en-US" sz="2400" dirty="0">
              <a:solidFill>
                <a:prstClr val="black"/>
              </a:solidFill>
              <a:latin typeface="Calibri (Body)"/>
            </a:endParaRPr>
          </a:p>
          <a:p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4D7877-46F9-DFDE-EF59-ACE341FF4B72}"/>
              </a:ext>
            </a:extLst>
          </p:cNvPr>
          <p:cNvSpPr/>
          <p:nvPr/>
        </p:nvSpPr>
        <p:spPr>
          <a:xfrm>
            <a:off x="2621000" y="2703219"/>
            <a:ext cx="22921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10280" name="Group 10279">
            <a:extLst>
              <a:ext uri="{FF2B5EF4-FFF2-40B4-BE49-F238E27FC236}">
                <a16:creationId xmlns:a16="http://schemas.microsoft.com/office/drawing/2014/main" id="{8B753F18-C283-425F-E925-BA5529B11BDF}"/>
              </a:ext>
            </a:extLst>
          </p:cNvPr>
          <p:cNvGrpSpPr/>
          <p:nvPr/>
        </p:nvGrpSpPr>
        <p:grpSpPr>
          <a:xfrm>
            <a:off x="1162926" y="2292426"/>
            <a:ext cx="1594208" cy="1263732"/>
            <a:chOff x="1600200" y="3079668"/>
            <a:chExt cx="1594208" cy="1263732"/>
          </a:xfrm>
        </p:grpSpPr>
        <p:sp>
          <p:nvSpPr>
            <p:cNvPr id="10261" name="Rectangle 10260">
              <a:extLst>
                <a:ext uri="{FF2B5EF4-FFF2-40B4-BE49-F238E27FC236}">
                  <a16:creationId xmlns:a16="http://schemas.microsoft.com/office/drawing/2014/main" id="{85492A5C-3A79-2F99-424A-0967630EE40C}"/>
                </a:ext>
              </a:extLst>
            </p:cNvPr>
            <p:cNvSpPr/>
            <p:nvPr/>
          </p:nvSpPr>
          <p:spPr>
            <a:xfrm>
              <a:off x="1634402" y="3159304"/>
              <a:ext cx="1413597" cy="1131697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262" name="Oval 10261">
              <a:extLst>
                <a:ext uri="{FF2B5EF4-FFF2-40B4-BE49-F238E27FC236}">
                  <a16:creationId xmlns:a16="http://schemas.microsoft.com/office/drawing/2014/main" id="{E649D8E1-7A8B-5BF6-4284-EB2756072446}"/>
                </a:ext>
              </a:extLst>
            </p:cNvPr>
            <p:cNvSpPr/>
            <p:nvPr/>
          </p:nvSpPr>
          <p:spPr>
            <a:xfrm>
              <a:off x="1730236" y="3283155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263" name="Rectangle 10262">
              <a:extLst>
                <a:ext uri="{FF2B5EF4-FFF2-40B4-BE49-F238E27FC236}">
                  <a16:creationId xmlns:a16="http://schemas.microsoft.com/office/drawing/2014/main" id="{167183A3-E30B-A8EC-968D-C635A19608F0}"/>
                </a:ext>
              </a:extLst>
            </p:cNvPr>
            <p:cNvSpPr/>
            <p:nvPr/>
          </p:nvSpPr>
          <p:spPr>
            <a:xfrm>
              <a:off x="1600200" y="3079668"/>
              <a:ext cx="229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264" name="Oval 10263">
              <a:extLst>
                <a:ext uri="{FF2B5EF4-FFF2-40B4-BE49-F238E27FC236}">
                  <a16:creationId xmlns:a16="http://schemas.microsoft.com/office/drawing/2014/main" id="{ABE561FF-5DFF-8BEC-94C3-E7A669A30C1B}"/>
                </a:ext>
              </a:extLst>
            </p:cNvPr>
            <p:cNvSpPr/>
            <p:nvPr/>
          </p:nvSpPr>
          <p:spPr>
            <a:xfrm>
              <a:off x="2123936" y="3287903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265" name="Rectangle 10264">
              <a:extLst>
                <a:ext uri="{FF2B5EF4-FFF2-40B4-BE49-F238E27FC236}">
                  <a16:creationId xmlns:a16="http://schemas.microsoft.com/office/drawing/2014/main" id="{AD46D5E6-98F3-FC10-8A4B-A7A27FADA1CE}"/>
                </a:ext>
              </a:extLst>
            </p:cNvPr>
            <p:cNvSpPr/>
            <p:nvPr/>
          </p:nvSpPr>
          <p:spPr>
            <a:xfrm>
              <a:off x="2657336" y="3100216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266" name="Oval 10265">
              <a:extLst>
                <a:ext uri="{FF2B5EF4-FFF2-40B4-BE49-F238E27FC236}">
                  <a16:creationId xmlns:a16="http://schemas.microsoft.com/office/drawing/2014/main" id="{7398F519-3679-0A9E-F062-AC7BBC226C71}"/>
                </a:ext>
              </a:extLst>
            </p:cNvPr>
            <p:cNvSpPr/>
            <p:nvPr/>
          </p:nvSpPr>
          <p:spPr>
            <a:xfrm>
              <a:off x="1981200" y="3331047"/>
              <a:ext cx="592981" cy="513955"/>
            </a:xfrm>
            <a:prstGeom prst="ellipse">
              <a:avLst/>
            </a:prstGeom>
            <a:noFill/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267" name="Oval 10266">
              <a:extLst>
                <a:ext uri="{FF2B5EF4-FFF2-40B4-BE49-F238E27FC236}">
                  <a16:creationId xmlns:a16="http://schemas.microsoft.com/office/drawing/2014/main" id="{9AC652DD-A342-A804-0710-A116B2B982A9}"/>
                </a:ext>
              </a:extLst>
            </p:cNvPr>
            <p:cNvSpPr/>
            <p:nvPr/>
          </p:nvSpPr>
          <p:spPr>
            <a:xfrm>
              <a:off x="1975945" y="3540487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268" name="Rectangle 10267">
              <a:extLst>
                <a:ext uri="{FF2B5EF4-FFF2-40B4-BE49-F238E27FC236}">
                  <a16:creationId xmlns:a16="http://schemas.microsoft.com/office/drawing/2014/main" id="{1D91C639-0365-66CF-ABAB-51E27943F0F6}"/>
                </a:ext>
              </a:extLst>
            </p:cNvPr>
            <p:cNvSpPr/>
            <p:nvPr/>
          </p:nvSpPr>
          <p:spPr>
            <a:xfrm>
              <a:off x="2472054" y="3881735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269" name="TextBox 10268">
              <a:extLst>
                <a:ext uri="{FF2B5EF4-FFF2-40B4-BE49-F238E27FC236}">
                  <a16:creationId xmlns:a16="http://schemas.microsoft.com/office/drawing/2014/main" id="{E9581837-CD6A-91FB-F5BF-D8FCF64E4734}"/>
                </a:ext>
              </a:extLst>
            </p:cNvPr>
            <p:cNvSpPr txBox="1"/>
            <p:nvPr/>
          </p:nvSpPr>
          <p:spPr>
            <a:xfrm>
              <a:off x="1773148" y="3352800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274" name="TextBox 10273">
              <a:extLst>
                <a:ext uri="{FF2B5EF4-FFF2-40B4-BE49-F238E27FC236}">
                  <a16:creationId xmlns:a16="http://schemas.microsoft.com/office/drawing/2014/main" id="{E6D865ED-DCE8-C955-8389-9F6763CDC5F6}"/>
                </a:ext>
              </a:extLst>
            </p:cNvPr>
            <p:cNvSpPr txBox="1"/>
            <p:nvPr/>
          </p:nvSpPr>
          <p:spPr>
            <a:xfrm>
              <a:off x="2178978" y="329115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275" name="TextBox 10274">
              <a:extLst>
                <a:ext uri="{FF2B5EF4-FFF2-40B4-BE49-F238E27FC236}">
                  <a16:creationId xmlns:a16="http://schemas.microsoft.com/office/drawing/2014/main" id="{D83DE497-F86D-10A9-F060-5ABFC6AAFFFF}"/>
                </a:ext>
              </a:extLst>
            </p:cNvPr>
            <p:cNvSpPr txBox="1"/>
            <p:nvPr/>
          </p:nvSpPr>
          <p:spPr>
            <a:xfrm>
              <a:off x="2584808" y="3363074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276" name="TextBox 10275">
              <a:extLst>
                <a:ext uri="{FF2B5EF4-FFF2-40B4-BE49-F238E27FC236}">
                  <a16:creationId xmlns:a16="http://schemas.microsoft.com/office/drawing/2014/main" id="{319D8F64-8106-BB13-C0DC-EE306575D168}"/>
                </a:ext>
              </a:extLst>
            </p:cNvPr>
            <p:cNvSpPr txBox="1"/>
            <p:nvPr/>
          </p:nvSpPr>
          <p:spPr>
            <a:xfrm>
              <a:off x="1956370" y="36135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277" name="TextBox 10276">
              <a:extLst>
                <a:ext uri="{FF2B5EF4-FFF2-40B4-BE49-F238E27FC236}">
                  <a16:creationId xmlns:a16="http://schemas.microsoft.com/office/drawing/2014/main" id="{1C092733-A933-E998-E117-A5A50F4BEF96}"/>
                </a:ext>
              </a:extLst>
            </p:cNvPr>
            <p:cNvSpPr txBox="1"/>
            <p:nvPr/>
          </p:nvSpPr>
          <p:spPr>
            <a:xfrm>
              <a:off x="2224356" y="385379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278" name="TextBox 10277">
              <a:extLst>
                <a:ext uri="{FF2B5EF4-FFF2-40B4-BE49-F238E27FC236}">
                  <a16:creationId xmlns:a16="http://schemas.microsoft.com/office/drawing/2014/main" id="{D5D5D63E-A1C2-7F35-F3EC-0DC3A58092F7}"/>
                </a:ext>
              </a:extLst>
            </p:cNvPr>
            <p:cNvSpPr txBox="1"/>
            <p:nvPr/>
          </p:nvSpPr>
          <p:spPr>
            <a:xfrm>
              <a:off x="2428126" y="3626778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279" name="TextBox 10278">
              <a:extLst>
                <a:ext uri="{FF2B5EF4-FFF2-40B4-BE49-F238E27FC236}">
                  <a16:creationId xmlns:a16="http://schemas.microsoft.com/office/drawing/2014/main" id="{0F4318A3-B885-B391-2474-35489A962F7B}"/>
                </a:ext>
              </a:extLst>
            </p:cNvPr>
            <p:cNvSpPr txBox="1"/>
            <p:nvPr/>
          </p:nvSpPr>
          <p:spPr>
            <a:xfrm>
              <a:off x="2154148" y="35373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0292" name="Group 10291">
            <a:extLst>
              <a:ext uri="{FF2B5EF4-FFF2-40B4-BE49-F238E27FC236}">
                <a16:creationId xmlns:a16="http://schemas.microsoft.com/office/drawing/2014/main" id="{599DB495-2BEF-932C-0B62-FD2AA9F24974}"/>
              </a:ext>
            </a:extLst>
          </p:cNvPr>
          <p:cNvGrpSpPr/>
          <p:nvPr/>
        </p:nvGrpSpPr>
        <p:grpSpPr>
          <a:xfrm>
            <a:off x="2936074" y="2312128"/>
            <a:ext cx="5064926" cy="1302127"/>
            <a:chOff x="2936074" y="2312128"/>
            <a:chExt cx="5064926" cy="130212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7636CD-51B2-B170-22C2-94A7C28D8A60}"/>
                </a:ext>
              </a:extLst>
            </p:cNvPr>
            <p:cNvSpPr/>
            <p:nvPr/>
          </p:nvSpPr>
          <p:spPr>
            <a:xfrm>
              <a:off x="4393538" y="2663833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+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grpSp>
          <p:nvGrpSpPr>
            <p:cNvPr id="10281" name="Group 10280">
              <a:extLst>
                <a:ext uri="{FF2B5EF4-FFF2-40B4-BE49-F238E27FC236}">
                  <a16:creationId xmlns:a16="http://schemas.microsoft.com/office/drawing/2014/main" id="{F7F9AFCE-CA49-CE5A-432E-13A83F85A681}"/>
                </a:ext>
              </a:extLst>
            </p:cNvPr>
            <p:cNvGrpSpPr/>
            <p:nvPr/>
          </p:nvGrpSpPr>
          <p:grpSpPr>
            <a:xfrm>
              <a:off x="2936074" y="2312128"/>
              <a:ext cx="1447799" cy="1263732"/>
              <a:chOff x="1600200" y="3079668"/>
              <a:chExt cx="1447799" cy="1263732"/>
            </a:xfrm>
          </p:grpSpPr>
          <p:sp>
            <p:nvSpPr>
              <p:cNvPr id="10282" name="Rectangle 10281">
                <a:extLst>
                  <a:ext uri="{FF2B5EF4-FFF2-40B4-BE49-F238E27FC236}">
                    <a16:creationId xmlns:a16="http://schemas.microsoft.com/office/drawing/2014/main" id="{53A2DD9D-03FD-A161-8000-1E6358A20A88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83" name="Oval 10282">
                <a:extLst>
                  <a:ext uri="{FF2B5EF4-FFF2-40B4-BE49-F238E27FC236}">
                    <a16:creationId xmlns:a16="http://schemas.microsoft.com/office/drawing/2014/main" id="{58D0E736-C21A-F3ED-0899-F036DDBC764D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84" name="Rectangle 10283">
                <a:extLst>
                  <a:ext uri="{FF2B5EF4-FFF2-40B4-BE49-F238E27FC236}">
                    <a16:creationId xmlns:a16="http://schemas.microsoft.com/office/drawing/2014/main" id="{221C2491-173F-E32C-A855-377A01279EE4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85" name="Oval 10284">
                <a:extLst>
                  <a:ext uri="{FF2B5EF4-FFF2-40B4-BE49-F238E27FC236}">
                    <a16:creationId xmlns:a16="http://schemas.microsoft.com/office/drawing/2014/main" id="{7CA628D0-7948-321E-529A-615E49141A51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86" name="Rectangle 10285">
                <a:extLst>
                  <a:ext uri="{FF2B5EF4-FFF2-40B4-BE49-F238E27FC236}">
                    <a16:creationId xmlns:a16="http://schemas.microsoft.com/office/drawing/2014/main" id="{6B3EBD30-D779-BE63-08D4-A33D256A079E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87" name="Oval 10286">
                <a:extLst>
                  <a:ext uri="{FF2B5EF4-FFF2-40B4-BE49-F238E27FC236}">
                    <a16:creationId xmlns:a16="http://schemas.microsoft.com/office/drawing/2014/main" id="{3DF7F86E-0520-C6B1-CD5C-BDA385FF7CD6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88" name="Oval 10287">
                <a:extLst>
                  <a:ext uri="{FF2B5EF4-FFF2-40B4-BE49-F238E27FC236}">
                    <a16:creationId xmlns:a16="http://schemas.microsoft.com/office/drawing/2014/main" id="{892068FA-0D42-684C-241A-FE574C0F532C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89" name="Rectangle 10288">
                <a:extLst>
                  <a:ext uri="{FF2B5EF4-FFF2-40B4-BE49-F238E27FC236}">
                    <a16:creationId xmlns:a16="http://schemas.microsoft.com/office/drawing/2014/main" id="{48226D92-6F1E-7CA3-42A6-45349BCCD236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90" name="TextBox 10289">
                <a:extLst>
                  <a:ext uri="{FF2B5EF4-FFF2-40B4-BE49-F238E27FC236}">
                    <a16:creationId xmlns:a16="http://schemas.microsoft.com/office/drawing/2014/main" id="{2299591D-9032-3698-3D67-A50D7D8DC5C3}"/>
                  </a:ext>
                </a:extLst>
              </p:cNvPr>
              <p:cNvSpPr txBox="1"/>
              <p:nvPr/>
            </p:nvSpPr>
            <p:spPr>
              <a:xfrm>
                <a:off x="1773148" y="33528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291" name="TextBox 10290">
                <a:extLst>
                  <a:ext uri="{FF2B5EF4-FFF2-40B4-BE49-F238E27FC236}">
                    <a16:creationId xmlns:a16="http://schemas.microsoft.com/office/drawing/2014/main" id="{DD7C3730-6709-581C-B8E6-CA71E77F4FB8}"/>
                  </a:ext>
                </a:extLst>
              </p:cNvPr>
              <p:cNvSpPr txBox="1"/>
              <p:nvPr/>
            </p:nvSpPr>
            <p:spPr>
              <a:xfrm>
                <a:off x="2178978" y="3291156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293" name="TextBox 10292">
                <a:extLst>
                  <a:ext uri="{FF2B5EF4-FFF2-40B4-BE49-F238E27FC236}">
                    <a16:creationId xmlns:a16="http://schemas.microsoft.com/office/drawing/2014/main" id="{AB63AF2F-FACE-72DE-ABEE-3FFC49E23F1D}"/>
                  </a:ext>
                </a:extLst>
              </p:cNvPr>
              <p:cNvSpPr txBox="1"/>
              <p:nvPr/>
            </p:nvSpPr>
            <p:spPr>
              <a:xfrm>
                <a:off x="1956370" y="36135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296" name="TextBox 10295">
                <a:extLst>
                  <a:ext uri="{FF2B5EF4-FFF2-40B4-BE49-F238E27FC236}">
                    <a16:creationId xmlns:a16="http://schemas.microsoft.com/office/drawing/2014/main" id="{6FC6E95F-4E3E-A19C-3079-9B747AA37D43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  <p:grpSp>
          <p:nvGrpSpPr>
            <p:cNvPr id="10298" name="Group 10297">
              <a:extLst>
                <a:ext uri="{FF2B5EF4-FFF2-40B4-BE49-F238E27FC236}">
                  <a16:creationId xmlns:a16="http://schemas.microsoft.com/office/drawing/2014/main" id="{9ADD17FE-C96A-F37C-58E5-29874FC63356}"/>
                </a:ext>
              </a:extLst>
            </p:cNvPr>
            <p:cNvGrpSpPr/>
            <p:nvPr/>
          </p:nvGrpSpPr>
          <p:grpSpPr>
            <a:xfrm>
              <a:off x="4684404" y="2350523"/>
              <a:ext cx="1594208" cy="1263732"/>
              <a:chOff x="1600200" y="3079668"/>
              <a:chExt cx="1594208" cy="1263732"/>
            </a:xfrm>
          </p:grpSpPr>
          <p:sp>
            <p:nvSpPr>
              <p:cNvPr id="10299" name="Rectangle 10298">
                <a:extLst>
                  <a:ext uri="{FF2B5EF4-FFF2-40B4-BE49-F238E27FC236}">
                    <a16:creationId xmlns:a16="http://schemas.microsoft.com/office/drawing/2014/main" id="{79B681DB-69DC-DFBB-F694-61E4FA5A91C9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00" name="Oval 10299">
                <a:extLst>
                  <a:ext uri="{FF2B5EF4-FFF2-40B4-BE49-F238E27FC236}">
                    <a16:creationId xmlns:a16="http://schemas.microsoft.com/office/drawing/2014/main" id="{8A45F88C-3C68-73C8-B550-1A4A55E52744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01" name="Rectangle 10300">
                <a:extLst>
                  <a:ext uri="{FF2B5EF4-FFF2-40B4-BE49-F238E27FC236}">
                    <a16:creationId xmlns:a16="http://schemas.microsoft.com/office/drawing/2014/main" id="{E124A552-8E68-1624-CA95-01A69229FD2C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02" name="Oval 10301">
                <a:extLst>
                  <a:ext uri="{FF2B5EF4-FFF2-40B4-BE49-F238E27FC236}">
                    <a16:creationId xmlns:a16="http://schemas.microsoft.com/office/drawing/2014/main" id="{0FC93DF1-7BBE-F2E9-AFE4-A86011C11480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03" name="Rectangle 10302">
                <a:extLst>
                  <a:ext uri="{FF2B5EF4-FFF2-40B4-BE49-F238E27FC236}">
                    <a16:creationId xmlns:a16="http://schemas.microsoft.com/office/drawing/2014/main" id="{26C933D6-7BD0-E46E-1502-601BEE9CC9CA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04" name="Oval 10303">
                <a:extLst>
                  <a:ext uri="{FF2B5EF4-FFF2-40B4-BE49-F238E27FC236}">
                    <a16:creationId xmlns:a16="http://schemas.microsoft.com/office/drawing/2014/main" id="{4A8DBAF3-573E-56F0-639E-A4B7F43411CE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05" name="Oval 10304">
                <a:extLst>
                  <a:ext uri="{FF2B5EF4-FFF2-40B4-BE49-F238E27FC236}">
                    <a16:creationId xmlns:a16="http://schemas.microsoft.com/office/drawing/2014/main" id="{E1997224-2273-D3E2-05E7-A5CAC397AF63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06" name="Rectangle 10305">
                <a:extLst>
                  <a:ext uri="{FF2B5EF4-FFF2-40B4-BE49-F238E27FC236}">
                    <a16:creationId xmlns:a16="http://schemas.microsoft.com/office/drawing/2014/main" id="{59F61E15-2F11-AA31-D94A-B81681C9C67D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08" name="TextBox 10307">
                <a:extLst>
                  <a:ext uri="{FF2B5EF4-FFF2-40B4-BE49-F238E27FC236}">
                    <a16:creationId xmlns:a16="http://schemas.microsoft.com/office/drawing/2014/main" id="{439AF722-DEF9-05DE-973D-132E10D59035}"/>
                  </a:ext>
                </a:extLst>
              </p:cNvPr>
              <p:cNvSpPr txBox="1"/>
              <p:nvPr/>
            </p:nvSpPr>
            <p:spPr>
              <a:xfrm>
                <a:off x="2178978" y="3291156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09" name="TextBox 10308">
                <a:extLst>
                  <a:ext uri="{FF2B5EF4-FFF2-40B4-BE49-F238E27FC236}">
                    <a16:creationId xmlns:a16="http://schemas.microsoft.com/office/drawing/2014/main" id="{194C6857-E83C-FC05-8680-F9FCF01C4B51}"/>
                  </a:ext>
                </a:extLst>
              </p:cNvPr>
              <p:cNvSpPr txBox="1"/>
              <p:nvPr/>
            </p:nvSpPr>
            <p:spPr>
              <a:xfrm>
                <a:off x="2584808" y="3363074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12" name="TextBox 10311">
                <a:extLst>
                  <a:ext uri="{FF2B5EF4-FFF2-40B4-BE49-F238E27FC236}">
                    <a16:creationId xmlns:a16="http://schemas.microsoft.com/office/drawing/2014/main" id="{E2D2B77C-CAF1-79FC-DB9F-3CDCAC2A03A6}"/>
                  </a:ext>
                </a:extLst>
              </p:cNvPr>
              <p:cNvSpPr txBox="1"/>
              <p:nvPr/>
            </p:nvSpPr>
            <p:spPr>
              <a:xfrm>
                <a:off x="2428126" y="3626778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13" name="TextBox 10312">
                <a:extLst>
                  <a:ext uri="{FF2B5EF4-FFF2-40B4-BE49-F238E27FC236}">
                    <a16:creationId xmlns:a16="http://schemas.microsoft.com/office/drawing/2014/main" id="{A51699BA-487D-6173-1BAC-A951A8BAE9AD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10314" name="Rectangle 10313">
              <a:extLst>
                <a:ext uri="{FF2B5EF4-FFF2-40B4-BE49-F238E27FC236}">
                  <a16:creationId xmlns:a16="http://schemas.microsoft.com/office/drawing/2014/main" id="{41D107F7-67F2-D704-DE0A-76942B3A5846}"/>
                </a:ext>
              </a:extLst>
            </p:cNvPr>
            <p:cNvSpPr/>
            <p:nvPr/>
          </p:nvSpPr>
          <p:spPr>
            <a:xfrm>
              <a:off x="6115926" y="2647555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+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grpSp>
          <p:nvGrpSpPr>
            <p:cNvPr id="10315" name="Group 10314">
              <a:extLst>
                <a:ext uri="{FF2B5EF4-FFF2-40B4-BE49-F238E27FC236}">
                  <a16:creationId xmlns:a16="http://schemas.microsoft.com/office/drawing/2014/main" id="{6D2FC7B2-F1D4-1F5F-182D-237A9C2352B9}"/>
                </a:ext>
              </a:extLst>
            </p:cNvPr>
            <p:cNvGrpSpPr/>
            <p:nvPr/>
          </p:nvGrpSpPr>
          <p:grpSpPr>
            <a:xfrm>
              <a:off x="6406792" y="2334245"/>
              <a:ext cx="1594208" cy="1263732"/>
              <a:chOff x="1600200" y="3079668"/>
              <a:chExt cx="1594208" cy="1263732"/>
            </a:xfrm>
          </p:grpSpPr>
          <p:sp>
            <p:nvSpPr>
              <p:cNvPr id="10316" name="Rectangle 10315">
                <a:extLst>
                  <a:ext uri="{FF2B5EF4-FFF2-40B4-BE49-F238E27FC236}">
                    <a16:creationId xmlns:a16="http://schemas.microsoft.com/office/drawing/2014/main" id="{4CB34860-52A1-15A5-83BD-D91D4F2BDBA0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17" name="Oval 10316">
                <a:extLst>
                  <a:ext uri="{FF2B5EF4-FFF2-40B4-BE49-F238E27FC236}">
                    <a16:creationId xmlns:a16="http://schemas.microsoft.com/office/drawing/2014/main" id="{410328D6-F94C-0682-8176-81FDCFF1CC65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18" name="Rectangle 10317">
                <a:extLst>
                  <a:ext uri="{FF2B5EF4-FFF2-40B4-BE49-F238E27FC236}">
                    <a16:creationId xmlns:a16="http://schemas.microsoft.com/office/drawing/2014/main" id="{623E04D0-C989-38CD-B160-D4C098981AC3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19" name="Oval 10318">
                <a:extLst>
                  <a:ext uri="{FF2B5EF4-FFF2-40B4-BE49-F238E27FC236}">
                    <a16:creationId xmlns:a16="http://schemas.microsoft.com/office/drawing/2014/main" id="{F2EC02BE-7E16-3B75-FB59-CE36E56D626D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20" name="Rectangle 10319">
                <a:extLst>
                  <a:ext uri="{FF2B5EF4-FFF2-40B4-BE49-F238E27FC236}">
                    <a16:creationId xmlns:a16="http://schemas.microsoft.com/office/drawing/2014/main" id="{3CFBCCF6-ED22-33C6-E81A-D753F87D7775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21" name="Oval 10320">
                <a:extLst>
                  <a:ext uri="{FF2B5EF4-FFF2-40B4-BE49-F238E27FC236}">
                    <a16:creationId xmlns:a16="http://schemas.microsoft.com/office/drawing/2014/main" id="{8A7AFB9C-6172-9332-1CDE-C250E477FFC0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22" name="Oval 10321">
                <a:extLst>
                  <a:ext uri="{FF2B5EF4-FFF2-40B4-BE49-F238E27FC236}">
                    <a16:creationId xmlns:a16="http://schemas.microsoft.com/office/drawing/2014/main" id="{83339D90-1834-6AED-6B18-B8B4616817D1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23" name="Rectangle 10322">
                <a:extLst>
                  <a:ext uri="{FF2B5EF4-FFF2-40B4-BE49-F238E27FC236}">
                    <a16:creationId xmlns:a16="http://schemas.microsoft.com/office/drawing/2014/main" id="{A5530CBE-032C-5E60-4E56-F131F71C4369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26" name="TextBox 10325">
                <a:extLst>
                  <a:ext uri="{FF2B5EF4-FFF2-40B4-BE49-F238E27FC236}">
                    <a16:creationId xmlns:a16="http://schemas.microsoft.com/office/drawing/2014/main" id="{3C0961CE-FC15-5013-2CF4-902ECFF20400}"/>
                  </a:ext>
                </a:extLst>
              </p:cNvPr>
              <p:cNvSpPr txBox="1"/>
              <p:nvPr/>
            </p:nvSpPr>
            <p:spPr>
              <a:xfrm>
                <a:off x="2584808" y="3363074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27" name="TextBox 10326">
                <a:extLst>
                  <a:ext uri="{FF2B5EF4-FFF2-40B4-BE49-F238E27FC236}">
                    <a16:creationId xmlns:a16="http://schemas.microsoft.com/office/drawing/2014/main" id="{F9BD009A-15FF-696E-8779-67169F1FB1B5}"/>
                  </a:ext>
                </a:extLst>
              </p:cNvPr>
              <p:cNvSpPr txBox="1"/>
              <p:nvPr/>
            </p:nvSpPr>
            <p:spPr>
              <a:xfrm>
                <a:off x="1956370" y="36135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28" name="TextBox 10327">
                <a:extLst>
                  <a:ext uri="{FF2B5EF4-FFF2-40B4-BE49-F238E27FC236}">
                    <a16:creationId xmlns:a16="http://schemas.microsoft.com/office/drawing/2014/main" id="{90BAB409-ED45-A8FE-13DE-C843189AD3B7}"/>
                  </a:ext>
                </a:extLst>
              </p:cNvPr>
              <p:cNvSpPr txBox="1"/>
              <p:nvPr/>
            </p:nvSpPr>
            <p:spPr>
              <a:xfrm>
                <a:off x="2224356" y="3853796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29" name="TextBox 10328">
                <a:extLst>
                  <a:ext uri="{FF2B5EF4-FFF2-40B4-BE49-F238E27FC236}">
                    <a16:creationId xmlns:a16="http://schemas.microsoft.com/office/drawing/2014/main" id="{DA553B42-EA1E-45F9-81A8-9486BE33E7B9}"/>
                  </a:ext>
                </a:extLst>
              </p:cNvPr>
              <p:cNvSpPr txBox="1"/>
              <p:nvPr/>
            </p:nvSpPr>
            <p:spPr>
              <a:xfrm>
                <a:off x="2428126" y="3626778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30" name="TextBox 10329">
                <a:extLst>
                  <a:ext uri="{FF2B5EF4-FFF2-40B4-BE49-F238E27FC236}">
                    <a16:creationId xmlns:a16="http://schemas.microsoft.com/office/drawing/2014/main" id="{E09C0EE0-B62D-EB0D-2DDF-D291C68F4E09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34" name="TextBox 10333">
                <a:extLst>
                  <a:ext uri="{FF2B5EF4-FFF2-40B4-BE49-F238E27FC236}">
                    <a16:creationId xmlns:a16="http://schemas.microsoft.com/office/drawing/2014/main" id="{E031686F-5598-03C5-55AC-5F37F68C54B1}"/>
                  </a:ext>
                </a:extLst>
              </p:cNvPr>
              <p:cNvSpPr txBox="1"/>
              <p:nvPr/>
            </p:nvSpPr>
            <p:spPr>
              <a:xfrm>
                <a:off x="668921" y="940308"/>
                <a:ext cx="21812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CA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CA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∪</m:t>
                          </m:r>
                          <m: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kumimoji="0" lang="en-CA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334" name="TextBox 10333">
                <a:extLst>
                  <a:ext uri="{FF2B5EF4-FFF2-40B4-BE49-F238E27FC236}">
                    <a16:creationId xmlns:a16="http://schemas.microsoft.com/office/drawing/2014/main" id="{E031686F-5598-03C5-55AC-5F37F68C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1" y="940308"/>
                <a:ext cx="218128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5" name="TextBox 10334">
                <a:extLst>
                  <a:ext uri="{FF2B5EF4-FFF2-40B4-BE49-F238E27FC236}">
                    <a16:creationId xmlns:a16="http://schemas.microsoft.com/office/drawing/2014/main" id="{24D85B04-F1EC-7AE7-E667-112C0788C302}"/>
                  </a:ext>
                </a:extLst>
              </p:cNvPr>
              <p:cNvSpPr txBox="1"/>
              <p:nvPr/>
            </p:nvSpPr>
            <p:spPr>
              <a:xfrm>
                <a:off x="1508822" y="924331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CA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CA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CA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+|</m:t>
                      </m:r>
                      <m:r>
                        <a:rPr kumimoji="0" lang="en-CA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CA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335" name="TextBox 10334">
                <a:extLst>
                  <a:ext uri="{FF2B5EF4-FFF2-40B4-BE49-F238E27FC236}">
                    <a16:creationId xmlns:a16="http://schemas.microsoft.com/office/drawing/2014/main" id="{24D85B04-F1EC-7AE7-E667-112C0788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22" y="924331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7" name="Rectangle 10336">
            <a:extLst>
              <a:ext uri="{FF2B5EF4-FFF2-40B4-BE49-F238E27FC236}">
                <a16:creationId xmlns:a16="http://schemas.microsoft.com/office/drawing/2014/main" id="{D33CA92C-713E-0B42-6F54-C75D08F78496}"/>
              </a:ext>
            </a:extLst>
          </p:cNvPr>
          <p:cNvSpPr/>
          <p:nvPr/>
        </p:nvSpPr>
        <p:spPr>
          <a:xfrm>
            <a:off x="761390" y="5862935"/>
            <a:ext cx="22921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10338" name="Group 10337">
            <a:extLst>
              <a:ext uri="{FF2B5EF4-FFF2-40B4-BE49-F238E27FC236}">
                <a16:creationId xmlns:a16="http://schemas.microsoft.com/office/drawing/2014/main" id="{4EEA7B1D-0D2C-5789-1379-D798282A66DC}"/>
              </a:ext>
            </a:extLst>
          </p:cNvPr>
          <p:cNvGrpSpPr/>
          <p:nvPr/>
        </p:nvGrpSpPr>
        <p:grpSpPr>
          <a:xfrm>
            <a:off x="1106822" y="5453860"/>
            <a:ext cx="1594208" cy="1263732"/>
            <a:chOff x="1600200" y="3079668"/>
            <a:chExt cx="1594208" cy="1263732"/>
          </a:xfrm>
        </p:grpSpPr>
        <p:sp>
          <p:nvSpPr>
            <p:cNvPr id="10339" name="Rectangle 10338">
              <a:extLst>
                <a:ext uri="{FF2B5EF4-FFF2-40B4-BE49-F238E27FC236}">
                  <a16:creationId xmlns:a16="http://schemas.microsoft.com/office/drawing/2014/main" id="{E3CCF96B-0669-C44A-948D-FDB800D82D90}"/>
                </a:ext>
              </a:extLst>
            </p:cNvPr>
            <p:cNvSpPr/>
            <p:nvPr/>
          </p:nvSpPr>
          <p:spPr>
            <a:xfrm>
              <a:off x="1634402" y="3159304"/>
              <a:ext cx="1413597" cy="1131697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40" name="Oval 10339">
              <a:extLst>
                <a:ext uri="{FF2B5EF4-FFF2-40B4-BE49-F238E27FC236}">
                  <a16:creationId xmlns:a16="http://schemas.microsoft.com/office/drawing/2014/main" id="{624388BF-30FA-D2D5-22C4-534CB350AD0B}"/>
                </a:ext>
              </a:extLst>
            </p:cNvPr>
            <p:cNvSpPr/>
            <p:nvPr/>
          </p:nvSpPr>
          <p:spPr>
            <a:xfrm>
              <a:off x="1730236" y="3283155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41" name="Rectangle 10340">
              <a:extLst>
                <a:ext uri="{FF2B5EF4-FFF2-40B4-BE49-F238E27FC236}">
                  <a16:creationId xmlns:a16="http://schemas.microsoft.com/office/drawing/2014/main" id="{9CE0CA4D-668C-7C13-A803-088DD25DBE37}"/>
                </a:ext>
              </a:extLst>
            </p:cNvPr>
            <p:cNvSpPr/>
            <p:nvPr/>
          </p:nvSpPr>
          <p:spPr>
            <a:xfrm>
              <a:off x="1600200" y="3079668"/>
              <a:ext cx="229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42" name="Oval 10341">
              <a:extLst>
                <a:ext uri="{FF2B5EF4-FFF2-40B4-BE49-F238E27FC236}">
                  <a16:creationId xmlns:a16="http://schemas.microsoft.com/office/drawing/2014/main" id="{BD1144CA-82D1-3E3E-4E5F-66A3EA731CA7}"/>
                </a:ext>
              </a:extLst>
            </p:cNvPr>
            <p:cNvSpPr/>
            <p:nvPr/>
          </p:nvSpPr>
          <p:spPr>
            <a:xfrm>
              <a:off x="2123936" y="3287903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43" name="Rectangle 10342">
              <a:extLst>
                <a:ext uri="{FF2B5EF4-FFF2-40B4-BE49-F238E27FC236}">
                  <a16:creationId xmlns:a16="http://schemas.microsoft.com/office/drawing/2014/main" id="{22F25D3D-ADB6-E9E3-9E48-56646DB1F8CD}"/>
                </a:ext>
              </a:extLst>
            </p:cNvPr>
            <p:cNvSpPr/>
            <p:nvPr/>
          </p:nvSpPr>
          <p:spPr>
            <a:xfrm>
              <a:off x="2657336" y="3100216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44" name="Oval 10343">
              <a:extLst>
                <a:ext uri="{FF2B5EF4-FFF2-40B4-BE49-F238E27FC236}">
                  <a16:creationId xmlns:a16="http://schemas.microsoft.com/office/drawing/2014/main" id="{ECE30728-DC33-1B71-4762-BF7DAECB1FB4}"/>
                </a:ext>
              </a:extLst>
            </p:cNvPr>
            <p:cNvSpPr/>
            <p:nvPr/>
          </p:nvSpPr>
          <p:spPr>
            <a:xfrm>
              <a:off x="1981200" y="3331047"/>
              <a:ext cx="592981" cy="513955"/>
            </a:xfrm>
            <a:prstGeom prst="ellipse">
              <a:avLst/>
            </a:prstGeom>
            <a:noFill/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45" name="Oval 10344">
              <a:extLst>
                <a:ext uri="{FF2B5EF4-FFF2-40B4-BE49-F238E27FC236}">
                  <a16:creationId xmlns:a16="http://schemas.microsoft.com/office/drawing/2014/main" id="{2C829D79-93BF-98C1-0A73-ECB14A4390C6}"/>
                </a:ext>
              </a:extLst>
            </p:cNvPr>
            <p:cNvSpPr/>
            <p:nvPr/>
          </p:nvSpPr>
          <p:spPr>
            <a:xfrm>
              <a:off x="1975945" y="3540487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46" name="Rectangle 10345">
              <a:extLst>
                <a:ext uri="{FF2B5EF4-FFF2-40B4-BE49-F238E27FC236}">
                  <a16:creationId xmlns:a16="http://schemas.microsoft.com/office/drawing/2014/main" id="{2F51F276-595D-EECA-5D59-570B921DF98D}"/>
                </a:ext>
              </a:extLst>
            </p:cNvPr>
            <p:cNvSpPr/>
            <p:nvPr/>
          </p:nvSpPr>
          <p:spPr>
            <a:xfrm>
              <a:off x="2472054" y="3881735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47" name="TextBox 10346">
              <a:extLst>
                <a:ext uri="{FF2B5EF4-FFF2-40B4-BE49-F238E27FC236}">
                  <a16:creationId xmlns:a16="http://schemas.microsoft.com/office/drawing/2014/main" id="{6F5B00D8-2E67-2B10-5780-FE2E87922BEA}"/>
                </a:ext>
              </a:extLst>
            </p:cNvPr>
            <p:cNvSpPr txBox="1"/>
            <p:nvPr/>
          </p:nvSpPr>
          <p:spPr>
            <a:xfrm>
              <a:off x="1773148" y="3352800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48" name="TextBox 10347">
              <a:extLst>
                <a:ext uri="{FF2B5EF4-FFF2-40B4-BE49-F238E27FC236}">
                  <a16:creationId xmlns:a16="http://schemas.microsoft.com/office/drawing/2014/main" id="{743ECF87-7A5F-073E-C794-82B4C348D21D}"/>
                </a:ext>
              </a:extLst>
            </p:cNvPr>
            <p:cNvSpPr txBox="1"/>
            <p:nvPr/>
          </p:nvSpPr>
          <p:spPr>
            <a:xfrm>
              <a:off x="2178978" y="329115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2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49" name="TextBox 10348">
              <a:extLst>
                <a:ext uri="{FF2B5EF4-FFF2-40B4-BE49-F238E27FC236}">
                  <a16:creationId xmlns:a16="http://schemas.microsoft.com/office/drawing/2014/main" id="{BF3EC548-C5AD-CBD3-2449-06D47A786D2B}"/>
                </a:ext>
              </a:extLst>
            </p:cNvPr>
            <p:cNvSpPr txBox="1"/>
            <p:nvPr/>
          </p:nvSpPr>
          <p:spPr>
            <a:xfrm>
              <a:off x="2584808" y="3363074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0" name="TextBox 10349">
              <a:extLst>
                <a:ext uri="{FF2B5EF4-FFF2-40B4-BE49-F238E27FC236}">
                  <a16:creationId xmlns:a16="http://schemas.microsoft.com/office/drawing/2014/main" id="{E04C9935-74EF-5697-0B40-BC55CE340C08}"/>
                </a:ext>
              </a:extLst>
            </p:cNvPr>
            <p:cNvSpPr txBox="1"/>
            <p:nvPr/>
          </p:nvSpPr>
          <p:spPr>
            <a:xfrm>
              <a:off x="1956370" y="36135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2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1" name="TextBox 10350">
              <a:extLst>
                <a:ext uri="{FF2B5EF4-FFF2-40B4-BE49-F238E27FC236}">
                  <a16:creationId xmlns:a16="http://schemas.microsoft.com/office/drawing/2014/main" id="{70072845-686C-C542-38BF-9CE87BA498C1}"/>
                </a:ext>
              </a:extLst>
            </p:cNvPr>
            <p:cNvSpPr txBox="1"/>
            <p:nvPr/>
          </p:nvSpPr>
          <p:spPr>
            <a:xfrm>
              <a:off x="2224356" y="385379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2" name="TextBox 10351">
              <a:extLst>
                <a:ext uri="{FF2B5EF4-FFF2-40B4-BE49-F238E27FC236}">
                  <a16:creationId xmlns:a16="http://schemas.microsoft.com/office/drawing/2014/main" id="{50DC5582-7C46-9CE9-A3CE-2D2D250D4643}"/>
                </a:ext>
              </a:extLst>
            </p:cNvPr>
            <p:cNvSpPr txBox="1"/>
            <p:nvPr/>
          </p:nvSpPr>
          <p:spPr>
            <a:xfrm>
              <a:off x="2428126" y="3626778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2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3" name="TextBox 10352">
              <a:extLst>
                <a:ext uri="{FF2B5EF4-FFF2-40B4-BE49-F238E27FC236}">
                  <a16:creationId xmlns:a16="http://schemas.microsoft.com/office/drawing/2014/main" id="{C9ACDEFD-2F88-4CF1-73BB-570BE7B44483}"/>
                </a:ext>
              </a:extLst>
            </p:cNvPr>
            <p:cNvSpPr txBox="1"/>
            <p:nvPr/>
          </p:nvSpPr>
          <p:spPr>
            <a:xfrm>
              <a:off x="2154148" y="35373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3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0297" name="Group 10296">
            <a:extLst>
              <a:ext uri="{FF2B5EF4-FFF2-40B4-BE49-F238E27FC236}">
                <a16:creationId xmlns:a16="http://schemas.microsoft.com/office/drawing/2014/main" id="{3445F86D-2A39-8745-7F36-BFBA35D47F36}"/>
              </a:ext>
            </a:extLst>
          </p:cNvPr>
          <p:cNvGrpSpPr/>
          <p:nvPr/>
        </p:nvGrpSpPr>
        <p:grpSpPr>
          <a:xfrm>
            <a:off x="2286000" y="1318413"/>
            <a:ext cx="4297096" cy="497831"/>
            <a:chOff x="2286000" y="1318413"/>
            <a:chExt cx="4297096" cy="49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6" name="TextBox 10335">
                  <a:extLst>
                    <a:ext uri="{FF2B5EF4-FFF2-40B4-BE49-F238E27FC236}">
                      <a16:creationId xmlns:a16="http://schemas.microsoft.com/office/drawing/2014/main" id="{891D3979-37CB-FFF6-3E00-6CD56D00AB76}"/>
                    </a:ext>
                  </a:extLst>
                </p:cNvPr>
                <p:cNvSpPr txBox="1"/>
                <p:nvPr/>
              </p:nvSpPr>
              <p:spPr>
                <a:xfrm>
                  <a:off x="2286000" y="1318413"/>
                  <a:ext cx="17742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CA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∩</m:t>
                            </m:r>
                            <m: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336" name="TextBox 10335">
                  <a:extLst>
                    <a:ext uri="{FF2B5EF4-FFF2-40B4-BE49-F238E27FC236}">
                      <a16:creationId xmlns:a16="http://schemas.microsoft.com/office/drawing/2014/main" id="{891D3979-37CB-FFF6-3E00-6CD56D00A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318413"/>
                  <a:ext cx="177421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A5C7F3D-A85C-E557-E974-0ED0B927659D}"/>
                    </a:ext>
                  </a:extLst>
                </p:cNvPr>
                <p:cNvSpPr txBox="1"/>
                <p:nvPr/>
              </p:nvSpPr>
              <p:spPr>
                <a:xfrm>
                  <a:off x="3547443" y="1336496"/>
                  <a:ext cx="17742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CA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∩</m:t>
                            </m:r>
                            <m:r>
                              <a:rPr kumimoji="0" lang="en-CA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A5C7F3D-A85C-E557-E974-0ED0B92765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443" y="1336496"/>
                  <a:ext cx="177421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C2C5BA8-6601-4D4F-1CB6-65616A162841}"/>
                    </a:ext>
                  </a:extLst>
                </p:cNvPr>
                <p:cNvSpPr txBox="1"/>
                <p:nvPr/>
              </p:nvSpPr>
              <p:spPr>
                <a:xfrm>
                  <a:off x="4808886" y="1354579"/>
                  <a:ext cx="17742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CA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CA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  <m:r>
                              <a:rPr kumimoji="0" lang="en-CA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∩</m:t>
                            </m:r>
                            <m:r>
                              <a:rPr kumimoji="0" lang="en-CA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C2C5BA8-6601-4D4F-1CB6-65616A162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8886" y="1354579"/>
                  <a:ext cx="177421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A0E1D-8A82-0186-F52C-D0E2F6B1E90D}"/>
                  </a:ext>
                </a:extLst>
              </p:cNvPr>
              <p:cNvSpPr txBox="1"/>
              <p:nvPr/>
            </p:nvSpPr>
            <p:spPr>
              <a:xfrm>
                <a:off x="2362200" y="1748135"/>
                <a:ext cx="2150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CA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kumimoji="0" lang="en-CA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CA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∩</m:t>
                          </m:r>
                          <m:r>
                            <a:rPr kumimoji="0" lang="en-CA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A0E1D-8A82-0186-F52C-D0E2F6B1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48135"/>
                <a:ext cx="215012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94" name="Group 10293">
            <a:extLst>
              <a:ext uri="{FF2B5EF4-FFF2-40B4-BE49-F238E27FC236}">
                <a16:creationId xmlns:a16="http://schemas.microsoft.com/office/drawing/2014/main" id="{2AB2A9A7-570C-AB84-B465-3642E8E29DFE}"/>
              </a:ext>
            </a:extLst>
          </p:cNvPr>
          <p:cNvGrpSpPr/>
          <p:nvPr/>
        </p:nvGrpSpPr>
        <p:grpSpPr>
          <a:xfrm>
            <a:off x="2621622" y="3516320"/>
            <a:ext cx="5380000" cy="1302127"/>
            <a:chOff x="2621622" y="3516320"/>
            <a:chExt cx="5380000" cy="13021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11ED99-B682-B848-A7DF-605A47806086}"/>
                </a:ext>
              </a:extLst>
            </p:cNvPr>
            <p:cNvSpPr/>
            <p:nvPr/>
          </p:nvSpPr>
          <p:spPr>
            <a:xfrm>
              <a:off x="2621622" y="3907411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46253D-C081-E77F-1CDA-6ABBB520B548}"/>
                </a:ext>
              </a:extLst>
            </p:cNvPr>
            <p:cNvSpPr/>
            <p:nvPr/>
          </p:nvSpPr>
          <p:spPr>
            <a:xfrm>
              <a:off x="4394160" y="3868025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F14C38-3E20-9FE8-74CA-5641893A1BEE}"/>
                </a:ext>
              </a:extLst>
            </p:cNvPr>
            <p:cNvGrpSpPr/>
            <p:nvPr/>
          </p:nvGrpSpPr>
          <p:grpSpPr>
            <a:xfrm>
              <a:off x="2936696" y="3516320"/>
              <a:ext cx="1447799" cy="1263732"/>
              <a:chOff x="1600200" y="3079668"/>
              <a:chExt cx="1447799" cy="12637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FF988F-6D52-6066-47DC-529DE0CADC45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3AAB2E2-0E61-F37E-FA25-F0BB49698066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33C636-C5F4-9C47-2080-123313CD09AE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E9BBEEA-AF0A-E3E4-0C5E-CD1B6C910202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DDBF71-152C-636B-27C8-5C08C5E74509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39ABBF4-E1A3-850B-CE40-A810A8014E5B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479A94E-B36B-A264-2DBA-7AD9113E4507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9824C9-6808-9C43-C47F-73AD923EC53F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E4561B-BE63-C5BC-9D61-F665EE0096D8}"/>
                  </a:ext>
                </a:extLst>
              </p:cNvPr>
              <p:cNvSpPr txBox="1"/>
              <p:nvPr/>
            </p:nvSpPr>
            <p:spPr>
              <a:xfrm>
                <a:off x="2178978" y="3291156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F507A4-B27F-C1A2-4FFC-803A9CAFD92D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DCE909E-AC5A-9ADD-DF95-74220F6B36E6}"/>
                </a:ext>
              </a:extLst>
            </p:cNvPr>
            <p:cNvGrpSpPr/>
            <p:nvPr/>
          </p:nvGrpSpPr>
          <p:grpSpPr>
            <a:xfrm>
              <a:off x="4685026" y="3554715"/>
              <a:ext cx="1447799" cy="1263732"/>
              <a:chOff x="1600200" y="3079668"/>
              <a:chExt cx="1447799" cy="12637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51A082B-C8C1-6D79-4396-4323532A5E3F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2F9E5F-9D1A-D1C3-B799-4FFA9AEA11BC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4FD153B-7542-893E-E2FA-3CE51D9BF68F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0E5B85B-434A-24FF-E500-8B357F8ACE8F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6B2AEC-445F-D1A9-F652-450B1EA147D2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9CE37C3-C9CC-F7C8-69AE-E04F8DA4F93F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2732454-6644-E209-1738-E7A12AD9C1AD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7D2CFB3-46C4-5697-F233-94AB9AA11EF6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D8969CE-5109-7286-2EE2-26D791A76BF9}"/>
                  </a:ext>
                </a:extLst>
              </p:cNvPr>
              <p:cNvSpPr txBox="1"/>
              <p:nvPr/>
            </p:nvSpPr>
            <p:spPr>
              <a:xfrm>
                <a:off x="2428126" y="3626778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B087C2-0E5F-7D50-6ECD-87B43C10C9E2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3E8DF13-9FE5-6285-D994-6FEB5928455F}"/>
                </a:ext>
              </a:extLst>
            </p:cNvPr>
            <p:cNvSpPr/>
            <p:nvPr/>
          </p:nvSpPr>
          <p:spPr>
            <a:xfrm>
              <a:off x="6116548" y="3851747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C233E9B-7452-79F9-42C0-A1DAD5DDEC7C}"/>
                </a:ext>
              </a:extLst>
            </p:cNvPr>
            <p:cNvGrpSpPr/>
            <p:nvPr/>
          </p:nvGrpSpPr>
          <p:grpSpPr>
            <a:xfrm>
              <a:off x="6407414" y="3538437"/>
              <a:ext cx="1594208" cy="1263732"/>
              <a:chOff x="1600200" y="3079668"/>
              <a:chExt cx="1594208" cy="12637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0AA06FD-EFB6-290C-96B5-CBCF5DDE44A4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A6029B4-36CC-82C8-B04D-E1A665610F0A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BC35831-B424-7F12-DE61-D1B9EB1492B6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46784A5-0608-6554-6D5D-4C891D21F4DD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C06C039-B82E-3367-75AA-D04EB71ACF8D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B55B81F-39AB-314F-CE66-39C91870FB65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DBE059E-A5D8-79F6-4179-70D880C75379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8A835EF-C0BF-47A0-BFA3-3E8EEA8920BA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4207EAE-2620-E40F-C726-C6EBC9C03472}"/>
                  </a:ext>
                </a:extLst>
              </p:cNvPr>
              <p:cNvSpPr txBox="1"/>
              <p:nvPr/>
            </p:nvSpPr>
            <p:spPr>
              <a:xfrm>
                <a:off x="2584808" y="3363074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F8DD07-EC00-D71A-CBB6-F5D272F2FF6A}"/>
                  </a:ext>
                </a:extLst>
              </p:cNvPr>
              <p:cNvSpPr txBox="1"/>
              <p:nvPr/>
            </p:nvSpPr>
            <p:spPr>
              <a:xfrm>
                <a:off x="2428126" y="3626778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307" name="TextBox 10306">
                <a:extLst>
                  <a:ext uri="{FF2B5EF4-FFF2-40B4-BE49-F238E27FC236}">
                    <a16:creationId xmlns:a16="http://schemas.microsoft.com/office/drawing/2014/main" id="{0C927C35-13E3-4258-217A-7096569036BC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</p:grpSp>
      <p:grpSp>
        <p:nvGrpSpPr>
          <p:cNvPr id="10310" name="Group 10309">
            <a:extLst>
              <a:ext uri="{FF2B5EF4-FFF2-40B4-BE49-F238E27FC236}">
                <a16:creationId xmlns:a16="http://schemas.microsoft.com/office/drawing/2014/main" id="{8E2E28CB-99C4-A3C6-4641-B60BD68E6A5B}"/>
              </a:ext>
            </a:extLst>
          </p:cNvPr>
          <p:cNvGrpSpPr/>
          <p:nvPr/>
        </p:nvGrpSpPr>
        <p:grpSpPr>
          <a:xfrm>
            <a:off x="2667003" y="5452039"/>
            <a:ext cx="1594208" cy="1263732"/>
            <a:chOff x="1600200" y="3079668"/>
            <a:chExt cx="1594208" cy="1263732"/>
          </a:xfrm>
        </p:grpSpPr>
        <p:sp>
          <p:nvSpPr>
            <p:cNvPr id="10311" name="Rectangle 10310">
              <a:extLst>
                <a:ext uri="{FF2B5EF4-FFF2-40B4-BE49-F238E27FC236}">
                  <a16:creationId xmlns:a16="http://schemas.microsoft.com/office/drawing/2014/main" id="{07A76826-F7BD-9120-A7A4-E20B65281FC3}"/>
                </a:ext>
              </a:extLst>
            </p:cNvPr>
            <p:cNvSpPr/>
            <p:nvPr/>
          </p:nvSpPr>
          <p:spPr>
            <a:xfrm>
              <a:off x="1634402" y="3159304"/>
              <a:ext cx="1413597" cy="1131697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24" name="Oval 10323">
              <a:extLst>
                <a:ext uri="{FF2B5EF4-FFF2-40B4-BE49-F238E27FC236}">
                  <a16:creationId xmlns:a16="http://schemas.microsoft.com/office/drawing/2014/main" id="{8DB440A5-9ADE-9D2F-533F-3DA85A4B9D73}"/>
                </a:ext>
              </a:extLst>
            </p:cNvPr>
            <p:cNvSpPr/>
            <p:nvPr/>
          </p:nvSpPr>
          <p:spPr>
            <a:xfrm>
              <a:off x="1730236" y="3283155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25" name="Rectangle 10324">
              <a:extLst>
                <a:ext uri="{FF2B5EF4-FFF2-40B4-BE49-F238E27FC236}">
                  <a16:creationId xmlns:a16="http://schemas.microsoft.com/office/drawing/2014/main" id="{6F6C75FA-AF18-829F-5E71-168F8BCFAFA7}"/>
                </a:ext>
              </a:extLst>
            </p:cNvPr>
            <p:cNvSpPr/>
            <p:nvPr/>
          </p:nvSpPr>
          <p:spPr>
            <a:xfrm>
              <a:off x="1600200" y="3079668"/>
              <a:ext cx="229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31" name="Oval 10330">
              <a:extLst>
                <a:ext uri="{FF2B5EF4-FFF2-40B4-BE49-F238E27FC236}">
                  <a16:creationId xmlns:a16="http://schemas.microsoft.com/office/drawing/2014/main" id="{4D597C85-DDC2-83D0-93AD-E2669030E165}"/>
                </a:ext>
              </a:extLst>
            </p:cNvPr>
            <p:cNvSpPr/>
            <p:nvPr/>
          </p:nvSpPr>
          <p:spPr>
            <a:xfrm>
              <a:off x="2123936" y="3287903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32" name="Rectangle 10331">
              <a:extLst>
                <a:ext uri="{FF2B5EF4-FFF2-40B4-BE49-F238E27FC236}">
                  <a16:creationId xmlns:a16="http://schemas.microsoft.com/office/drawing/2014/main" id="{29FA4255-7F80-DBF2-81BB-6A9C1AFBE0C2}"/>
                </a:ext>
              </a:extLst>
            </p:cNvPr>
            <p:cNvSpPr/>
            <p:nvPr/>
          </p:nvSpPr>
          <p:spPr>
            <a:xfrm>
              <a:off x="2657336" y="3100216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33" name="Oval 10332">
              <a:extLst>
                <a:ext uri="{FF2B5EF4-FFF2-40B4-BE49-F238E27FC236}">
                  <a16:creationId xmlns:a16="http://schemas.microsoft.com/office/drawing/2014/main" id="{EB534BF2-B924-88A4-69E8-881466573575}"/>
                </a:ext>
              </a:extLst>
            </p:cNvPr>
            <p:cNvSpPr/>
            <p:nvPr/>
          </p:nvSpPr>
          <p:spPr>
            <a:xfrm>
              <a:off x="1981200" y="3331047"/>
              <a:ext cx="592981" cy="513955"/>
            </a:xfrm>
            <a:prstGeom prst="ellipse">
              <a:avLst/>
            </a:prstGeom>
            <a:noFill/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54" name="Oval 10353">
              <a:extLst>
                <a:ext uri="{FF2B5EF4-FFF2-40B4-BE49-F238E27FC236}">
                  <a16:creationId xmlns:a16="http://schemas.microsoft.com/office/drawing/2014/main" id="{04033DD7-DF68-1239-F75B-6C73D0D501F5}"/>
                </a:ext>
              </a:extLst>
            </p:cNvPr>
            <p:cNvSpPr/>
            <p:nvPr/>
          </p:nvSpPr>
          <p:spPr>
            <a:xfrm>
              <a:off x="1975945" y="3540487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55" name="Rectangle 10354">
              <a:extLst>
                <a:ext uri="{FF2B5EF4-FFF2-40B4-BE49-F238E27FC236}">
                  <a16:creationId xmlns:a16="http://schemas.microsoft.com/office/drawing/2014/main" id="{530C07EB-AB3D-B893-45A9-F94D9A803938}"/>
                </a:ext>
              </a:extLst>
            </p:cNvPr>
            <p:cNvSpPr/>
            <p:nvPr/>
          </p:nvSpPr>
          <p:spPr>
            <a:xfrm>
              <a:off x="2472054" y="3881735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56" name="TextBox 10355">
              <a:extLst>
                <a:ext uri="{FF2B5EF4-FFF2-40B4-BE49-F238E27FC236}">
                  <a16:creationId xmlns:a16="http://schemas.microsoft.com/office/drawing/2014/main" id="{01D3F420-E2EC-5686-B502-99CE8ACEB198}"/>
                </a:ext>
              </a:extLst>
            </p:cNvPr>
            <p:cNvSpPr txBox="1"/>
            <p:nvPr/>
          </p:nvSpPr>
          <p:spPr>
            <a:xfrm>
              <a:off x="1773148" y="3352800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7" name="TextBox 10356">
              <a:extLst>
                <a:ext uri="{FF2B5EF4-FFF2-40B4-BE49-F238E27FC236}">
                  <a16:creationId xmlns:a16="http://schemas.microsoft.com/office/drawing/2014/main" id="{8452A931-293C-F51D-2D80-AC5595133B01}"/>
                </a:ext>
              </a:extLst>
            </p:cNvPr>
            <p:cNvSpPr txBox="1"/>
            <p:nvPr/>
          </p:nvSpPr>
          <p:spPr>
            <a:xfrm>
              <a:off x="2178978" y="329115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8" name="TextBox 10357">
              <a:extLst>
                <a:ext uri="{FF2B5EF4-FFF2-40B4-BE49-F238E27FC236}">
                  <a16:creationId xmlns:a16="http://schemas.microsoft.com/office/drawing/2014/main" id="{39197598-B2D6-69DF-ED1E-9F28EB29B821}"/>
                </a:ext>
              </a:extLst>
            </p:cNvPr>
            <p:cNvSpPr txBox="1"/>
            <p:nvPr/>
          </p:nvSpPr>
          <p:spPr>
            <a:xfrm>
              <a:off x="2584808" y="3363074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59" name="TextBox 10358">
              <a:extLst>
                <a:ext uri="{FF2B5EF4-FFF2-40B4-BE49-F238E27FC236}">
                  <a16:creationId xmlns:a16="http://schemas.microsoft.com/office/drawing/2014/main" id="{041C3C93-01D3-CEFF-BA4A-510217721602}"/>
                </a:ext>
              </a:extLst>
            </p:cNvPr>
            <p:cNvSpPr txBox="1"/>
            <p:nvPr/>
          </p:nvSpPr>
          <p:spPr>
            <a:xfrm>
              <a:off x="1956370" y="36135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60" name="TextBox 10359">
              <a:extLst>
                <a:ext uri="{FF2B5EF4-FFF2-40B4-BE49-F238E27FC236}">
                  <a16:creationId xmlns:a16="http://schemas.microsoft.com/office/drawing/2014/main" id="{DC865D13-8189-CA58-24F2-2593D290D370}"/>
                </a:ext>
              </a:extLst>
            </p:cNvPr>
            <p:cNvSpPr txBox="1"/>
            <p:nvPr/>
          </p:nvSpPr>
          <p:spPr>
            <a:xfrm>
              <a:off x="2224356" y="385379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61" name="TextBox 10360">
              <a:extLst>
                <a:ext uri="{FF2B5EF4-FFF2-40B4-BE49-F238E27FC236}">
                  <a16:creationId xmlns:a16="http://schemas.microsoft.com/office/drawing/2014/main" id="{9BBADE75-E6AE-B48C-822B-5DB9EB092562}"/>
                </a:ext>
              </a:extLst>
            </p:cNvPr>
            <p:cNvSpPr txBox="1"/>
            <p:nvPr/>
          </p:nvSpPr>
          <p:spPr>
            <a:xfrm>
              <a:off x="2428126" y="3626778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0295" name="Group 10294">
            <a:extLst>
              <a:ext uri="{FF2B5EF4-FFF2-40B4-BE49-F238E27FC236}">
                <a16:creationId xmlns:a16="http://schemas.microsoft.com/office/drawing/2014/main" id="{A2FA36C9-3956-DA6F-16FD-A3BCBC961131}"/>
              </a:ext>
            </a:extLst>
          </p:cNvPr>
          <p:cNvGrpSpPr/>
          <p:nvPr/>
        </p:nvGrpSpPr>
        <p:grpSpPr>
          <a:xfrm>
            <a:off x="6122552" y="4727653"/>
            <a:ext cx="1763495" cy="1263732"/>
            <a:chOff x="2621000" y="4734674"/>
            <a:chExt cx="1763495" cy="1263732"/>
          </a:xfrm>
        </p:grpSpPr>
        <p:sp>
          <p:nvSpPr>
            <p:cNvPr id="10363" name="Rectangle 10362">
              <a:extLst>
                <a:ext uri="{FF2B5EF4-FFF2-40B4-BE49-F238E27FC236}">
                  <a16:creationId xmlns:a16="http://schemas.microsoft.com/office/drawing/2014/main" id="{1DB91E54-FA36-F4EC-623E-240ACEE40D8F}"/>
                </a:ext>
              </a:extLst>
            </p:cNvPr>
            <p:cNvSpPr/>
            <p:nvPr/>
          </p:nvSpPr>
          <p:spPr>
            <a:xfrm>
              <a:off x="2621000" y="5071831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+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grpSp>
          <p:nvGrpSpPr>
            <p:cNvPr id="10364" name="Group 10363">
              <a:extLst>
                <a:ext uri="{FF2B5EF4-FFF2-40B4-BE49-F238E27FC236}">
                  <a16:creationId xmlns:a16="http://schemas.microsoft.com/office/drawing/2014/main" id="{8B845E94-295C-C95C-848A-8704B371D117}"/>
                </a:ext>
              </a:extLst>
            </p:cNvPr>
            <p:cNvGrpSpPr/>
            <p:nvPr/>
          </p:nvGrpSpPr>
          <p:grpSpPr>
            <a:xfrm>
              <a:off x="2936696" y="4734674"/>
              <a:ext cx="1447799" cy="1263732"/>
              <a:chOff x="1600200" y="3079668"/>
              <a:chExt cx="1447799" cy="1263732"/>
            </a:xfrm>
          </p:grpSpPr>
          <p:sp>
            <p:nvSpPr>
              <p:cNvPr id="10365" name="Rectangle 10364">
                <a:extLst>
                  <a:ext uri="{FF2B5EF4-FFF2-40B4-BE49-F238E27FC236}">
                    <a16:creationId xmlns:a16="http://schemas.microsoft.com/office/drawing/2014/main" id="{CB987B09-3BD0-3E8A-5628-99C335AE9297}"/>
                  </a:ext>
                </a:extLst>
              </p:cNvPr>
              <p:cNvSpPr/>
              <p:nvPr/>
            </p:nvSpPr>
            <p:spPr>
              <a:xfrm>
                <a:off x="1634402" y="3159304"/>
                <a:ext cx="1413597" cy="1131697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66" name="Oval 10365">
                <a:extLst>
                  <a:ext uri="{FF2B5EF4-FFF2-40B4-BE49-F238E27FC236}">
                    <a16:creationId xmlns:a16="http://schemas.microsoft.com/office/drawing/2014/main" id="{54A87A87-EEB1-3575-A41D-584ED0C7BE4D}"/>
                  </a:ext>
                </a:extLst>
              </p:cNvPr>
              <p:cNvSpPr/>
              <p:nvPr/>
            </p:nvSpPr>
            <p:spPr>
              <a:xfrm>
                <a:off x="1730236" y="3283155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367" name="Rectangle 10366">
                <a:extLst>
                  <a:ext uri="{FF2B5EF4-FFF2-40B4-BE49-F238E27FC236}">
                    <a16:creationId xmlns:a16="http://schemas.microsoft.com/office/drawing/2014/main" id="{D2C8A690-CE6F-1E50-B16A-5AF8883BEC0C}"/>
                  </a:ext>
                </a:extLst>
              </p:cNvPr>
              <p:cNvSpPr/>
              <p:nvPr/>
            </p:nvSpPr>
            <p:spPr>
              <a:xfrm>
                <a:off x="1600200" y="3079668"/>
                <a:ext cx="2292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48" name="Oval 10247">
                <a:extLst>
                  <a:ext uri="{FF2B5EF4-FFF2-40B4-BE49-F238E27FC236}">
                    <a16:creationId xmlns:a16="http://schemas.microsoft.com/office/drawing/2014/main" id="{22529CF1-9A7A-E65E-8B1B-84B11D839E27}"/>
                  </a:ext>
                </a:extLst>
              </p:cNvPr>
              <p:cNvSpPr/>
              <p:nvPr/>
            </p:nvSpPr>
            <p:spPr>
              <a:xfrm>
                <a:off x="2123936" y="3287903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55" name="Rectangle 10254">
                <a:extLst>
                  <a:ext uri="{FF2B5EF4-FFF2-40B4-BE49-F238E27FC236}">
                    <a16:creationId xmlns:a16="http://schemas.microsoft.com/office/drawing/2014/main" id="{2F5276A8-6C38-3CAF-0235-82B2971E9DA6}"/>
                  </a:ext>
                </a:extLst>
              </p:cNvPr>
              <p:cNvSpPr/>
              <p:nvPr/>
            </p:nvSpPr>
            <p:spPr>
              <a:xfrm>
                <a:off x="2657336" y="3100216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60" name="Oval 10259">
                <a:extLst>
                  <a:ext uri="{FF2B5EF4-FFF2-40B4-BE49-F238E27FC236}">
                    <a16:creationId xmlns:a16="http://schemas.microsoft.com/office/drawing/2014/main" id="{8DB9D4E6-1F67-149C-E11B-737C4017A99A}"/>
                  </a:ext>
                </a:extLst>
              </p:cNvPr>
              <p:cNvSpPr/>
              <p:nvPr/>
            </p:nvSpPr>
            <p:spPr>
              <a:xfrm>
                <a:off x="1981200" y="3331047"/>
                <a:ext cx="592981" cy="513955"/>
              </a:xfrm>
              <a:prstGeom prst="ellipse">
                <a:avLst/>
              </a:prstGeom>
              <a:noFill/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70" name="Oval 10269">
                <a:extLst>
                  <a:ext uri="{FF2B5EF4-FFF2-40B4-BE49-F238E27FC236}">
                    <a16:creationId xmlns:a16="http://schemas.microsoft.com/office/drawing/2014/main" id="{C7EE9ED0-9265-53C8-1263-55C5132E57EB}"/>
                  </a:ext>
                </a:extLst>
              </p:cNvPr>
              <p:cNvSpPr/>
              <p:nvPr/>
            </p:nvSpPr>
            <p:spPr>
              <a:xfrm>
                <a:off x="1975945" y="3540487"/>
                <a:ext cx="771525" cy="603504"/>
              </a:xfrm>
              <a:prstGeom prst="ellipse">
                <a:avLst/>
              </a:prstGeom>
              <a:noFill/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71" name="Rectangle 10270">
                <a:extLst>
                  <a:ext uri="{FF2B5EF4-FFF2-40B4-BE49-F238E27FC236}">
                    <a16:creationId xmlns:a16="http://schemas.microsoft.com/office/drawing/2014/main" id="{4AAEE9A2-3EA4-7366-B887-51E4DFD8F6E9}"/>
                  </a:ext>
                </a:extLst>
              </p:cNvPr>
              <p:cNvSpPr/>
              <p:nvPr/>
            </p:nvSpPr>
            <p:spPr>
              <a:xfrm>
                <a:off x="2472054" y="3881735"/>
                <a:ext cx="1949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72" name="TextBox 10271">
                <a:extLst>
                  <a:ext uri="{FF2B5EF4-FFF2-40B4-BE49-F238E27FC236}">
                    <a16:creationId xmlns:a16="http://schemas.microsoft.com/office/drawing/2014/main" id="{8E230B94-C053-0DDA-F149-87A8B2F9490B}"/>
                  </a:ext>
                </a:extLst>
              </p:cNvPr>
              <p:cNvSpPr txBox="1"/>
              <p:nvPr/>
            </p:nvSpPr>
            <p:spPr>
              <a:xfrm>
                <a:off x="2178978" y="3291156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273" name="TextBox 10272">
                <a:extLst>
                  <a:ext uri="{FF2B5EF4-FFF2-40B4-BE49-F238E27FC236}">
                    <a16:creationId xmlns:a16="http://schemas.microsoft.com/office/drawing/2014/main" id="{99F28B3C-FB91-7EB9-D44F-0879B84BDA1A}"/>
                  </a:ext>
                </a:extLst>
              </p:cNvPr>
              <p:cNvSpPr txBox="1"/>
              <p:nvPr/>
            </p:nvSpPr>
            <p:spPr>
              <a:xfrm>
                <a:off x="2154148" y="3537372"/>
                <a:ext cx="609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1600" dirty="0">
                    <a:solidFill>
                      <a:srgbClr val="FF00FF"/>
                    </a:solidFill>
                    <a:latin typeface="+mj-lt"/>
                    <a:sym typeface="Symbol" panose="05050102010706020507" pitchFamily="18" charset="2"/>
                  </a:rPr>
                  <a:t>1</a:t>
                </a:r>
                <a:endParaRPr lang="en-CA" sz="1600" dirty="0">
                  <a:solidFill>
                    <a:srgbClr val="FF00FF"/>
                  </a:solidFill>
                </a:endParaRPr>
              </a:p>
            </p:txBody>
          </p:sp>
        </p:grpSp>
      </p:grpSp>
      <p:grpSp>
        <p:nvGrpSpPr>
          <p:cNvPr id="10368" name="Group 10367">
            <a:extLst>
              <a:ext uri="{FF2B5EF4-FFF2-40B4-BE49-F238E27FC236}">
                <a16:creationId xmlns:a16="http://schemas.microsoft.com/office/drawing/2014/main" id="{746024B4-FC37-BACF-B432-01996A159373}"/>
              </a:ext>
            </a:extLst>
          </p:cNvPr>
          <p:cNvGrpSpPr/>
          <p:nvPr/>
        </p:nvGrpSpPr>
        <p:grpSpPr>
          <a:xfrm>
            <a:off x="4164466" y="5448178"/>
            <a:ext cx="1594208" cy="1263732"/>
            <a:chOff x="1600200" y="3079668"/>
            <a:chExt cx="1594208" cy="1263732"/>
          </a:xfrm>
        </p:grpSpPr>
        <p:sp>
          <p:nvSpPr>
            <p:cNvPr id="10369" name="Rectangle 10368">
              <a:extLst>
                <a:ext uri="{FF2B5EF4-FFF2-40B4-BE49-F238E27FC236}">
                  <a16:creationId xmlns:a16="http://schemas.microsoft.com/office/drawing/2014/main" id="{7A620C74-FB66-2128-8A46-A1E3B7E31960}"/>
                </a:ext>
              </a:extLst>
            </p:cNvPr>
            <p:cNvSpPr/>
            <p:nvPr/>
          </p:nvSpPr>
          <p:spPr>
            <a:xfrm>
              <a:off x="1634402" y="3159304"/>
              <a:ext cx="1413597" cy="1131697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70" name="Oval 10369">
              <a:extLst>
                <a:ext uri="{FF2B5EF4-FFF2-40B4-BE49-F238E27FC236}">
                  <a16:creationId xmlns:a16="http://schemas.microsoft.com/office/drawing/2014/main" id="{C984611F-D4A0-9D54-0A1A-1CC909F1C880}"/>
                </a:ext>
              </a:extLst>
            </p:cNvPr>
            <p:cNvSpPr/>
            <p:nvPr/>
          </p:nvSpPr>
          <p:spPr>
            <a:xfrm>
              <a:off x="1730236" y="3283155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71" name="Rectangle 10370">
              <a:extLst>
                <a:ext uri="{FF2B5EF4-FFF2-40B4-BE49-F238E27FC236}">
                  <a16:creationId xmlns:a16="http://schemas.microsoft.com/office/drawing/2014/main" id="{9DAEAE57-037D-27DF-8757-E54DD184227E}"/>
                </a:ext>
              </a:extLst>
            </p:cNvPr>
            <p:cNvSpPr/>
            <p:nvPr/>
          </p:nvSpPr>
          <p:spPr>
            <a:xfrm>
              <a:off x="1600200" y="3079668"/>
              <a:ext cx="229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72" name="Oval 10371">
              <a:extLst>
                <a:ext uri="{FF2B5EF4-FFF2-40B4-BE49-F238E27FC236}">
                  <a16:creationId xmlns:a16="http://schemas.microsoft.com/office/drawing/2014/main" id="{C152BEDC-DCCB-2ECA-6FC0-0C3480534780}"/>
                </a:ext>
              </a:extLst>
            </p:cNvPr>
            <p:cNvSpPr/>
            <p:nvPr/>
          </p:nvSpPr>
          <p:spPr>
            <a:xfrm>
              <a:off x="2123936" y="3287903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73" name="Rectangle 10372">
              <a:extLst>
                <a:ext uri="{FF2B5EF4-FFF2-40B4-BE49-F238E27FC236}">
                  <a16:creationId xmlns:a16="http://schemas.microsoft.com/office/drawing/2014/main" id="{63F44D86-DBBE-3C74-F336-9012CD4B2E62}"/>
                </a:ext>
              </a:extLst>
            </p:cNvPr>
            <p:cNvSpPr/>
            <p:nvPr/>
          </p:nvSpPr>
          <p:spPr>
            <a:xfrm>
              <a:off x="2657336" y="3100216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74" name="Oval 10373">
              <a:extLst>
                <a:ext uri="{FF2B5EF4-FFF2-40B4-BE49-F238E27FC236}">
                  <a16:creationId xmlns:a16="http://schemas.microsoft.com/office/drawing/2014/main" id="{15A3AFA6-B077-8C29-CD4B-A298F1AE1F6D}"/>
                </a:ext>
              </a:extLst>
            </p:cNvPr>
            <p:cNvSpPr/>
            <p:nvPr/>
          </p:nvSpPr>
          <p:spPr>
            <a:xfrm>
              <a:off x="1981200" y="3331047"/>
              <a:ext cx="592981" cy="513955"/>
            </a:xfrm>
            <a:prstGeom prst="ellipse">
              <a:avLst/>
            </a:prstGeom>
            <a:noFill/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75" name="Oval 10374">
              <a:extLst>
                <a:ext uri="{FF2B5EF4-FFF2-40B4-BE49-F238E27FC236}">
                  <a16:creationId xmlns:a16="http://schemas.microsoft.com/office/drawing/2014/main" id="{C4F80B35-A6BF-9004-B2D1-9AE693E23455}"/>
                </a:ext>
              </a:extLst>
            </p:cNvPr>
            <p:cNvSpPr/>
            <p:nvPr/>
          </p:nvSpPr>
          <p:spPr>
            <a:xfrm>
              <a:off x="1975945" y="3540487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0376" name="Rectangle 10375">
              <a:extLst>
                <a:ext uri="{FF2B5EF4-FFF2-40B4-BE49-F238E27FC236}">
                  <a16:creationId xmlns:a16="http://schemas.microsoft.com/office/drawing/2014/main" id="{2E3BE575-6E63-4DE4-6093-0AE1E23C590E}"/>
                </a:ext>
              </a:extLst>
            </p:cNvPr>
            <p:cNvSpPr/>
            <p:nvPr/>
          </p:nvSpPr>
          <p:spPr>
            <a:xfrm>
              <a:off x="2472054" y="3881735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0377" name="TextBox 10376">
              <a:extLst>
                <a:ext uri="{FF2B5EF4-FFF2-40B4-BE49-F238E27FC236}">
                  <a16:creationId xmlns:a16="http://schemas.microsoft.com/office/drawing/2014/main" id="{B15E5626-77C9-637D-CD2D-F2BD44526BDB}"/>
                </a:ext>
              </a:extLst>
            </p:cNvPr>
            <p:cNvSpPr txBox="1"/>
            <p:nvPr/>
          </p:nvSpPr>
          <p:spPr>
            <a:xfrm>
              <a:off x="1773148" y="3352800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78" name="TextBox 10377">
              <a:extLst>
                <a:ext uri="{FF2B5EF4-FFF2-40B4-BE49-F238E27FC236}">
                  <a16:creationId xmlns:a16="http://schemas.microsoft.com/office/drawing/2014/main" id="{D721ECA2-8F65-0737-416A-3365274830C2}"/>
                </a:ext>
              </a:extLst>
            </p:cNvPr>
            <p:cNvSpPr txBox="1"/>
            <p:nvPr/>
          </p:nvSpPr>
          <p:spPr>
            <a:xfrm>
              <a:off x="2178978" y="329115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79" name="TextBox 10378">
              <a:extLst>
                <a:ext uri="{FF2B5EF4-FFF2-40B4-BE49-F238E27FC236}">
                  <a16:creationId xmlns:a16="http://schemas.microsoft.com/office/drawing/2014/main" id="{47A872DA-7FEF-5C20-7D95-13210F1F2AEF}"/>
                </a:ext>
              </a:extLst>
            </p:cNvPr>
            <p:cNvSpPr txBox="1"/>
            <p:nvPr/>
          </p:nvSpPr>
          <p:spPr>
            <a:xfrm>
              <a:off x="2584808" y="3363074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80" name="TextBox 10379">
              <a:extLst>
                <a:ext uri="{FF2B5EF4-FFF2-40B4-BE49-F238E27FC236}">
                  <a16:creationId xmlns:a16="http://schemas.microsoft.com/office/drawing/2014/main" id="{0B89C20F-6728-0525-8268-182C73B7DAF5}"/>
                </a:ext>
              </a:extLst>
            </p:cNvPr>
            <p:cNvSpPr txBox="1"/>
            <p:nvPr/>
          </p:nvSpPr>
          <p:spPr>
            <a:xfrm>
              <a:off x="1956370" y="36135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81" name="TextBox 10380">
              <a:extLst>
                <a:ext uri="{FF2B5EF4-FFF2-40B4-BE49-F238E27FC236}">
                  <a16:creationId xmlns:a16="http://schemas.microsoft.com/office/drawing/2014/main" id="{53984432-63BB-6C80-4036-7DB893F6C31C}"/>
                </a:ext>
              </a:extLst>
            </p:cNvPr>
            <p:cNvSpPr txBox="1"/>
            <p:nvPr/>
          </p:nvSpPr>
          <p:spPr>
            <a:xfrm>
              <a:off x="2224356" y="3853796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82" name="TextBox 10381">
              <a:extLst>
                <a:ext uri="{FF2B5EF4-FFF2-40B4-BE49-F238E27FC236}">
                  <a16:creationId xmlns:a16="http://schemas.microsoft.com/office/drawing/2014/main" id="{456FFFBC-428F-6C60-CFAC-C1BA8AA0B9E6}"/>
                </a:ext>
              </a:extLst>
            </p:cNvPr>
            <p:cNvSpPr txBox="1"/>
            <p:nvPr/>
          </p:nvSpPr>
          <p:spPr>
            <a:xfrm>
              <a:off x="2428126" y="3626778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  <p:sp>
          <p:nvSpPr>
            <p:cNvPr id="10383" name="TextBox 10382">
              <a:extLst>
                <a:ext uri="{FF2B5EF4-FFF2-40B4-BE49-F238E27FC236}">
                  <a16:creationId xmlns:a16="http://schemas.microsoft.com/office/drawing/2014/main" id="{BEFAEA38-EF62-C6F8-3DDD-4FF5CF8C9DD4}"/>
                </a:ext>
              </a:extLst>
            </p:cNvPr>
            <p:cNvSpPr txBox="1"/>
            <p:nvPr/>
          </p:nvSpPr>
          <p:spPr>
            <a:xfrm>
              <a:off x="2154148" y="3537372"/>
              <a:ext cx="609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600" dirty="0">
                  <a:solidFill>
                    <a:srgbClr val="FF00FF"/>
                  </a:solidFill>
                  <a:latin typeface="+mj-lt"/>
                  <a:sym typeface="Symbol" panose="05050102010706020507" pitchFamily="18" charset="2"/>
                </a:rPr>
                <a:t>1</a:t>
              </a:r>
              <a:endParaRPr lang="en-CA" sz="1600" dirty="0">
                <a:solidFill>
                  <a:srgbClr val="FF00FF"/>
                </a:solidFill>
              </a:endParaRPr>
            </a:p>
          </p:txBody>
        </p:sp>
      </p:grpSp>
      <p:cxnSp>
        <p:nvCxnSpPr>
          <p:cNvPr id="10385" name="Straight Connector 10384">
            <a:extLst>
              <a:ext uri="{FF2B5EF4-FFF2-40B4-BE49-F238E27FC236}">
                <a16:creationId xmlns:a16="http://schemas.microsoft.com/office/drawing/2014/main" id="{36B4E960-9BE6-A15A-587A-9BE9102A745F}"/>
              </a:ext>
            </a:extLst>
          </p:cNvPr>
          <p:cNvCxnSpPr/>
          <p:nvPr/>
        </p:nvCxnSpPr>
        <p:spPr bwMode="auto">
          <a:xfrm flipV="1">
            <a:off x="1010175" y="5386032"/>
            <a:ext cx="1610825" cy="1401633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88" name="Straight Connector 10387">
            <a:extLst>
              <a:ext uri="{FF2B5EF4-FFF2-40B4-BE49-F238E27FC236}">
                <a16:creationId xmlns:a16="http://schemas.microsoft.com/office/drawing/2014/main" id="{E4B4C579-88B0-B263-38FA-26EE0256932D}"/>
              </a:ext>
            </a:extLst>
          </p:cNvPr>
          <p:cNvCxnSpPr/>
          <p:nvPr/>
        </p:nvCxnSpPr>
        <p:spPr bwMode="auto">
          <a:xfrm flipV="1">
            <a:off x="2539080" y="5399740"/>
            <a:ext cx="1610825" cy="1401633"/>
          </a:xfrm>
          <a:prstGeom prst="line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0774024-5B70-4FE0-3C6A-3EA8352D0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11954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334" grpId="0"/>
      <p:bldP spid="10335" grpId="0"/>
      <p:bldP spid="1033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B655EA-5A5D-46F0-9C34-48CB4D616F6A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57987"/>
          <a:ext cx="8977286" cy="585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63">
                  <a:extLst>
                    <a:ext uri="{9D8B030D-6E8A-4147-A177-3AD203B41FA5}">
                      <a16:colId xmlns:a16="http://schemas.microsoft.com/office/drawing/2014/main" val="1561835000"/>
                    </a:ext>
                  </a:extLst>
                </a:gridCol>
                <a:gridCol w="3913176">
                  <a:extLst>
                    <a:ext uri="{9D8B030D-6E8A-4147-A177-3AD203B41FA5}">
                      <a16:colId xmlns:a16="http://schemas.microsoft.com/office/drawing/2014/main" val="365351071"/>
                    </a:ext>
                  </a:extLst>
                </a:gridCol>
                <a:gridCol w="3836447">
                  <a:extLst>
                    <a:ext uri="{9D8B030D-6E8A-4147-A177-3AD203B41FA5}">
                      <a16:colId xmlns:a16="http://schemas.microsoft.com/office/drawing/2014/main" val="682990331"/>
                    </a:ext>
                  </a:extLst>
                </a:gridCol>
              </a:tblGrid>
              <a:tr h="79246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2358"/>
                  </a:ext>
                </a:extLst>
              </a:tr>
              <a:tr h="719327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algn="ctr"/>
                      <a:r>
                        <a:rPr lang="en-US" altLang="en-US" sz="2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: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9045"/>
                  </a:ext>
                </a:extLst>
              </a:tr>
              <a:tr h="1390386"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2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Or </a:t>
                      </a:r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9688"/>
                  </a:ext>
                </a:extLst>
              </a:tr>
              <a:tr h="2949537">
                <a:tc>
                  <a:txBody>
                    <a:bodyPr/>
                    <a:lstStyle/>
                    <a:p>
                      <a:pPr algn="ctr"/>
                      <a:r>
                        <a:rPr lang="en-US" sz="100" b="1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en-US" sz="700" b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Implies </a:t>
                      </a:r>
                    </a:p>
                    <a:p>
                      <a:pPr algn="ctr"/>
                      <a:r>
                        <a:rPr lang="en-US" altLang="en-US" sz="20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1007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59CF9-053D-46BC-9041-F38AE97C2DAD}"/>
              </a:ext>
            </a:extLst>
          </p:cNvPr>
          <p:cNvGrpSpPr/>
          <p:nvPr/>
        </p:nvGrpSpPr>
        <p:grpSpPr>
          <a:xfrm>
            <a:off x="1295400" y="1562141"/>
            <a:ext cx="3908330" cy="689028"/>
            <a:chOff x="1359258" y="1778062"/>
            <a:chExt cx="3908330" cy="6890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E6E6F2-7016-4FC3-9F39-7E300B4EAADA}"/>
                </a:ext>
              </a:extLst>
            </p:cNvPr>
            <p:cNvSpPr/>
            <p:nvPr/>
          </p:nvSpPr>
          <p:spPr>
            <a:xfrm>
              <a:off x="13592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    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04D6BB-167D-45BB-8050-76395D7CECF7}"/>
                </a:ext>
              </a:extLst>
            </p:cNvPr>
            <p:cNvSpPr/>
            <p:nvPr/>
          </p:nvSpPr>
          <p:spPr>
            <a:xfrm>
              <a:off x="33077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4FEDDC-38D7-49A5-9E08-015E04FA1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008" y="215842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3C733-F4CE-4470-A494-7DFD20DB99BD}"/>
                </a:ext>
              </a:extLst>
            </p:cNvPr>
            <p:cNvSpPr/>
            <p:nvPr/>
          </p:nvSpPr>
          <p:spPr>
            <a:xfrm>
              <a:off x="1362983" y="1778062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Selecting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FD5B8-BE07-4E85-B0CC-1BBBBE7C361D}"/>
              </a:ext>
            </a:extLst>
          </p:cNvPr>
          <p:cNvGrpSpPr/>
          <p:nvPr/>
        </p:nvGrpSpPr>
        <p:grpSpPr>
          <a:xfrm>
            <a:off x="1295400" y="2247900"/>
            <a:ext cx="4060730" cy="700074"/>
            <a:chOff x="1206858" y="2467091"/>
            <a:chExt cx="4060730" cy="70007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AB03E4-B592-4B8B-BB49-2CF6AE8149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2467091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6D72D7-6A23-4657-8513-D03327952C66}"/>
                </a:ext>
              </a:extLst>
            </p:cNvPr>
            <p:cNvSpPr/>
            <p:nvPr/>
          </p:nvSpPr>
          <p:spPr>
            <a:xfrm>
              <a:off x="1206858" y="2749638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03CEFB2-E7D9-4608-A94C-BC0DE9915109}"/>
                </a:ext>
              </a:extLst>
            </p:cNvPr>
            <p:cNvSpPr/>
            <p:nvPr/>
          </p:nvSpPr>
          <p:spPr>
            <a:xfrm>
              <a:off x="3307706" y="2767055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D4E79-0C33-41DB-B87D-0AA913DEE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6654" y="2858496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4EEF78-BFE8-405F-9115-7351797209DD}"/>
                </a:ext>
              </a:extLst>
            </p:cNvPr>
            <p:cNvSpPr/>
            <p:nvPr/>
          </p:nvSpPr>
          <p:spPr>
            <a:xfrm>
              <a:off x="1362983" y="24781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32505-2664-48B1-A0F1-3D660ADA0EE0}"/>
              </a:ext>
            </a:extLst>
          </p:cNvPr>
          <p:cNvGrpSpPr/>
          <p:nvPr/>
        </p:nvGrpSpPr>
        <p:grpSpPr>
          <a:xfrm>
            <a:off x="5109030" y="2914650"/>
            <a:ext cx="4034970" cy="751285"/>
            <a:chOff x="5172888" y="3159665"/>
            <a:chExt cx="4034970" cy="7512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453F82-459F-4FAA-B9E2-9A401D12468E}"/>
                </a:ext>
              </a:extLst>
            </p:cNvPr>
            <p:cNvSpPr/>
            <p:nvPr/>
          </p:nvSpPr>
          <p:spPr>
            <a:xfrm>
              <a:off x="5172888" y="3449285"/>
              <a:ext cx="2079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Assume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prove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BAAFA9-7A76-4B8F-89AD-E89E980EAC33}"/>
                </a:ext>
              </a:extLst>
            </p:cNvPr>
            <p:cNvSpPr/>
            <p:nvPr/>
          </p:nvSpPr>
          <p:spPr>
            <a:xfrm>
              <a:off x="72479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→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058A71-9CE6-4BEA-A057-0A287E70C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9038" y="357265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C9710-FBE2-4DC7-A355-629D01DAF15A}"/>
                </a:ext>
              </a:extLst>
            </p:cNvPr>
            <p:cNvSpPr/>
            <p:nvPr/>
          </p:nvSpPr>
          <p:spPr>
            <a:xfrm>
              <a:off x="5288644" y="3159665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Deduction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02FCB-BA2F-40D3-98F4-34AF0B9816E0}"/>
              </a:ext>
            </a:extLst>
          </p:cNvPr>
          <p:cNvGrpSpPr/>
          <p:nvPr/>
        </p:nvGrpSpPr>
        <p:grpSpPr>
          <a:xfrm>
            <a:off x="1279430" y="3620069"/>
            <a:ext cx="4060730" cy="700074"/>
            <a:chOff x="1268544" y="3848669"/>
            <a:chExt cx="4060730" cy="70007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5C9342-C56B-471F-AD4A-8B408F45F51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3848669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B0FF84-1D5D-4183-98DB-27F025A40D7E}"/>
                </a:ext>
              </a:extLst>
            </p:cNvPr>
            <p:cNvSpPr/>
            <p:nvPr/>
          </p:nvSpPr>
          <p:spPr>
            <a:xfrm>
              <a:off x="1268544" y="413121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αβ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F7842B-DFDC-486F-A2A0-13BD30E6ACB3}"/>
                </a:ext>
              </a:extLst>
            </p:cNvPr>
            <p:cNvSpPr/>
            <p:nvPr/>
          </p:nvSpPr>
          <p:spPr>
            <a:xfrm>
              <a:off x="3369392" y="414863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F77CBA-2720-4132-9574-2466F832BB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2854" y="424007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6227671-8732-4400-8AE7-15705DC2B2D8}"/>
                </a:ext>
              </a:extLst>
            </p:cNvPr>
            <p:cNvSpPr/>
            <p:nvPr/>
          </p:nvSpPr>
          <p:spPr>
            <a:xfrm>
              <a:off x="1381032" y="38587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27202-0657-4742-BBDF-F29332857A6F}"/>
              </a:ext>
            </a:extLst>
          </p:cNvPr>
          <p:cNvGrpSpPr/>
          <p:nvPr/>
        </p:nvGrpSpPr>
        <p:grpSpPr>
          <a:xfrm>
            <a:off x="5239395" y="2258544"/>
            <a:ext cx="3907971" cy="700074"/>
            <a:chOff x="5303253" y="2477735"/>
            <a:chExt cx="3907971" cy="700074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D7DED36-FF78-4446-AEDD-DFA979B4350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0686" y="2477735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DDFCA1-A55D-4895-9F6A-6AA12F564852}"/>
                </a:ext>
              </a:extLst>
            </p:cNvPr>
            <p:cNvSpPr/>
            <p:nvPr/>
          </p:nvSpPr>
          <p:spPr>
            <a:xfrm>
              <a:off x="6896100" y="2777699"/>
              <a:ext cx="2315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C89C79-EA21-46CC-B5D6-F580FC6B95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2869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AEF3DD0-9C85-4CA6-AD5D-461DD21C80D8}"/>
                </a:ext>
              </a:extLst>
            </p:cNvPr>
            <p:cNvSpPr/>
            <p:nvPr/>
          </p:nvSpPr>
          <p:spPr>
            <a:xfrm>
              <a:off x="5303253" y="248878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Excluded Middle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A4BE63-2F47-4ECF-8024-DA750BD7C599}"/>
              </a:ext>
            </a:extLst>
          </p:cNvPr>
          <p:cNvGrpSpPr/>
          <p:nvPr/>
        </p:nvGrpSpPr>
        <p:grpSpPr>
          <a:xfrm>
            <a:off x="1289958" y="4516308"/>
            <a:ext cx="4060730" cy="690006"/>
            <a:chOff x="1293586" y="4577771"/>
            <a:chExt cx="4060730" cy="690006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D93440-5D37-4779-8C52-BECC5FA03E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33788" y="4639457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708EC9-69E1-4825-95E0-E889C73C2186}"/>
                </a:ext>
              </a:extLst>
            </p:cNvPr>
            <p:cNvSpPr/>
            <p:nvPr/>
          </p:nvSpPr>
          <p:spPr>
            <a:xfrm>
              <a:off x="1293586" y="485025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→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β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→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3F22A98-EA2A-47C0-80B0-8C1A92B2CD66}"/>
                </a:ext>
              </a:extLst>
            </p:cNvPr>
            <p:cNvSpPr/>
            <p:nvPr/>
          </p:nvSpPr>
          <p:spPr>
            <a:xfrm>
              <a:off x="3394434" y="4867667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α 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iff 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3F2E9E-A8B6-41D4-B1DE-C6FE13B602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7896" y="4959108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B1B773-C7B5-4D66-894E-2E6DEB9116D5}"/>
                </a:ext>
              </a:extLst>
            </p:cNvPr>
            <p:cNvSpPr/>
            <p:nvPr/>
          </p:nvSpPr>
          <p:spPr>
            <a:xfrm>
              <a:off x="1406074" y="457777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Equivalence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4300A3-8096-41E9-8916-17B208A1AD0F}"/>
              </a:ext>
            </a:extLst>
          </p:cNvPr>
          <p:cNvGrpSpPr/>
          <p:nvPr/>
        </p:nvGrpSpPr>
        <p:grpSpPr>
          <a:xfrm>
            <a:off x="5175442" y="4572000"/>
            <a:ext cx="3859344" cy="698863"/>
            <a:chOff x="5175442" y="4572000"/>
            <a:chExt cx="3859344" cy="698863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3C7F437-D1BA-46D9-93F8-1E3A199A43E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08958" y="4591642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58A216-D078-4562-AA5E-D8EC4F216FFF}"/>
                </a:ext>
              </a:extLst>
            </p:cNvPr>
            <p:cNvGrpSpPr/>
            <p:nvPr/>
          </p:nvGrpSpPr>
          <p:grpSpPr>
            <a:xfrm>
              <a:off x="5175442" y="4572000"/>
              <a:ext cx="3859344" cy="698863"/>
              <a:chOff x="5175442" y="4572000"/>
              <a:chExt cx="3859344" cy="698863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8326523-AD0F-4765-9E5B-E099A8A8656A}"/>
                  </a:ext>
                </a:extLst>
              </p:cNvPr>
              <p:cNvSpPr/>
              <p:nvPr/>
            </p:nvSpPr>
            <p:spPr>
              <a:xfrm>
                <a:off x="5175442" y="4870753"/>
                <a:ext cx="35007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iff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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β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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iff </a:t>
                </a: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endPara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97314E3-2256-45AD-9AE7-303A8B9D9DB5}"/>
                  </a:ext>
                </a:extLst>
              </p:cNvPr>
              <p:cNvSpPr/>
              <p:nvPr/>
            </p:nvSpPr>
            <p:spPr>
              <a:xfrm>
                <a:off x="5181244" y="457200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Contrapositive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068B6-3345-4A63-8E1D-3EF42665227C}"/>
              </a:ext>
            </a:extLst>
          </p:cNvPr>
          <p:cNvGrpSpPr/>
          <p:nvPr/>
        </p:nvGrpSpPr>
        <p:grpSpPr>
          <a:xfrm>
            <a:off x="1257300" y="2915291"/>
            <a:ext cx="3908330" cy="706506"/>
            <a:chOff x="1413328" y="3160306"/>
            <a:chExt cx="3908330" cy="7065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D42639-2840-49F5-B53F-0BFBCFD2F83A}"/>
                </a:ext>
              </a:extLst>
            </p:cNvPr>
            <p:cNvSpPr/>
            <p:nvPr/>
          </p:nvSpPr>
          <p:spPr>
            <a:xfrm>
              <a:off x="1413328" y="3449285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   α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950876-7770-47D8-AAFE-CB5D3C7A6875}"/>
                </a:ext>
              </a:extLst>
            </p:cNvPr>
            <p:cNvSpPr/>
            <p:nvPr/>
          </p:nvSpPr>
          <p:spPr>
            <a:xfrm>
              <a:off x="33617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97F99A-C174-432A-9F9C-40D2E7354D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61228" y="3558143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D1D701-5A04-4C0B-A8F9-7171E3FDF35A}"/>
                </a:ext>
              </a:extLst>
            </p:cNvPr>
            <p:cNvSpPr/>
            <p:nvPr/>
          </p:nvSpPr>
          <p:spPr>
            <a:xfrm>
              <a:off x="1417053" y="3160306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Modus Ponens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0CE17-7ADC-4D31-AA95-580F3E9FF4D2}"/>
              </a:ext>
            </a:extLst>
          </p:cNvPr>
          <p:cNvGrpSpPr/>
          <p:nvPr/>
        </p:nvGrpSpPr>
        <p:grpSpPr>
          <a:xfrm>
            <a:off x="1300844" y="5174836"/>
            <a:ext cx="4060730" cy="690006"/>
            <a:chOff x="1304472" y="5249057"/>
            <a:chExt cx="4060730" cy="690006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29E76B-0D34-4D95-82ED-45B8059E91A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44674" y="53107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E667AF4-667D-4BB8-935C-A812C5E669F9}"/>
                </a:ext>
              </a:extLst>
            </p:cNvPr>
            <p:cNvSpPr/>
            <p:nvPr/>
          </p:nvSpPr>
          <p:spPr>
            <a:xfrm>
              <a:off x="1304472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4021FD-B4EE-4FF2-B5D8-4D5BAF8DCEB0}"/>
                </a:ext>
              </a:extLst>
            </p:cNvPr>
            <p:cNvSpPr/>
            <p:nvPr/>
          </p:nvSpPr>
          <p:spPr>
            <a:xfrm>
              <a:off x="3405320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E11C54-83E9-4EF9-B3E3-7069243A63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8782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FB2EDD4-AC74-41E9-B608-D23220E4B465}"/>
                </a:ext>
              </a:extLst>
            </p:cNvPr>
            <p:cNvSpPr/>
            <p:nvPr/>
          </p:nvSpPr>
          <p:spPr>
            <a:xfrm>
              <a:off x="1416960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C81CC1-BF24-4A9A-AE52-05B40519F2E7}"/>
              </a:ext>
            </a:extLst>
          </p:cNvPr>
          <p:cNvGrpSpPr/>
          <p:nvPr/>
        </p:nvGrpSpPr>
        <p:grpSpPr>
          <a:xfrm>
            <a:off x="1295400" y="819024"/>
            <a:ext cx="3908330" cy="689028"/>
            <a:chOff x="1359258" y="1036018"/>
            <a:chExt cx="3908330" cy="689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EE7C38-9598-4D98-BCDF-4E5D3C649674}"/>
                </a:ext>
              </a:extLst>
            </p:cNvPr>
            <p:cNvSpPr/>
            <p:nvPr/>
          </p:nvSpPr>
          <p:spPr>
            <a:xfrm>
              <a:off x="13592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   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AAA65C-47B9-4165-8847-4C818DFDFEDF}"/>
                </a:ext>
              </a:extLst>
            </p:cNvPr>
            <p:cNvSpPr/>
            <p:nvPr/>
          </p:nvSpPr>
          <p:spPr>
            <a:xfrm>
              <a:off x="33077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  α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&amp;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E112D7-44F1-443C-BDF6-7BFDFF3C1B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0008" y="141637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FB4447-4290-4A0F-9A17-887E9C1962BC}"/>
                </a:ext>
              </a:extLst>
            </p:cNvPr>
            <p:cNvSpPr/>
            <p:nvPr/>
          </p:nvSpPr>
          <p:spPr>
            <a:xfrm>
              <a:off x="1362983" y="1036018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Separating And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457DE-7C09-4FEE-B775-72701A8EBAE9}"/>
              </a:ext>
            </a:extLst>
          </p:cNvPr>
          <p:cNvGrpSpPr/>
          <p:nvPr/>
        </p:nvGrpSpPr>
        <p:grpSpPr>
          <a:xfrm>
            <a:off x="323850" y="38100"/>
            <a:ext cx="8736425" cy="5853121"/>
            <a:chOff x="266700" y="149039"/>
            <a:chExt cx="8736425" cy="58531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65F08C-9F07-4E3F-AC15-1B505E711FCF}"/>
                </a:ext>
              </a:extLst>
            </p:cNvPr>
            <p:cNvGrpSpPr/>
            <p:nvPr/>
          </p:nvGrpSpPr>
          <p:grpSpPr>
            <a:xfrm>
              <a:off x="266700" y="149039"/>
              <a:ext cx="8736425" cy="5853121"/>
              <a:chOff x="266700" y="149039"/>
              <a:chExt cx="8736425" cy="585312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F85432-6AE5-4B59-A4CB-42F2426668CF}"/>
                  </a:ext>
                </a:extLst>
              </p:cNvPr>
              <p:cNvGrpSpPr/>
              <p:nvPr/>
            </p:nvGrpSpPr>
            <p:grpSpPr>
              <a:xfrm>
                <a:off x="266700" y="149039"/>
                <a:ext cx="8714922" cy="5853121"/>
                <a:chOff x="266700" y="149039"/>
                <a:chExt cx="8714922" cy="5853121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E7E3C9D-2006-4344-AFF3-ECFE5C584C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74893" y="1668268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A0EEDB0-2892-4F41-9EC5-A9E25806F6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285422" y="5997389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BF20F04-19F8-44A0-9D4D-9F4998247946}"/>
                    </a:ext>
                  </a:extLst>
                </p:cNvPr>
                <p:cNvGrpSpPr/>
                <p:nvPr/>
              </p:nvGrpSpPr>
              <p:grpSpPr>
                <a:xfrm>
                  <a:off x="266700" y="149039"/>
                  <a:ext cx="8466507" cy="875454"/>
                  <a:chOff x="228600" y="38946"/>
                  <a:chExt cx="8466507" cy="87545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6FEAA4F6-8676-4A67-854B-85F6129D7648}"/>
                      </a:ext>
                    </a:extLst>
                  </p:cNvPr>
                  <p:cNvSpPr/>
                  <p:nvPr/>
                </p:nvSpPr>
                <p:spPr>
                  <a:xfrm>
                    <a:off x="228600" y="83403"/>
                    <a:ext cx="1354477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marR="0" lvl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Symbol" panose="05050102010706020507" pitchFamily="18" charset="2"/>
                      <a:buChar char="Ù"/>
                      <a:tabLst/>
                      <a:defRPr/>
                    </a:pPr>
                    <a: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a:t>And </a:t>
                    </a:r>
                  </a:p>
                  <a:p>
                    <a:pPr marL="342900" marR="0" lvl="0" indent="-3429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Symbol" panose="05050102010706020507" pitchFamily="18" charset="2"/>
                      <a:buChar char="Ú"/>
                      <a:tabLst/>
                      <a:defRPr/>
                    </a:pPr>
                    <a: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a:t>Or</a:t>
                    </a: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82FB5337-2755-42A7-B55A-C4640BE473E5}"/>
                      </a:ext>
                    </a:extLst>
                  </p:cNvPr>
                  <p:cNvSpPr/>
                  <p:nvPr/>
                </p:nvSpPr>
                <p:spPr>
                  <a:xfrm>
                    <a:off x="3776657" y="482438"/>
                    <a:ext cx="13099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Conclude:</a:t>
                    </a: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ABBF9F08-2E86-4896-958E-28E633929C20}"/>
                      </a:ext>
                    </a:extLst>
                  </p:cNvPr>
                  <p:cNvSpPr/>
                  <p:nvPr/>
                </p:nvSpPr>
                <p:spPr>
                  <a:xfrm>
                    <a:off x="1954124" y="478808"/>
                    <a:ext cx="9414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From: </a:t>
                    </a: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B6BC2BD3-97B9-4E23-B2A5-59BEFD071467}"/>
                      </a:ext>
                    </a:extLst>
                  </p:cNvPr>
                  <p:cNvSpPr/>
                  <p:nvPr/>
                </p:nvSpPr>
                <p:spPr>
                  <a:xfrm>
                    <a:off x="2899087" y="304800"/>
                    <a:ext cx="89639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Using:</a:t>
                    </a: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DA041B2F-FF1E-43BC-B6F6-84703B25B25E}"/>
                      </a:ext>
                    </a:extLst>
                  </p:cNvPr>
                  <p:cNvSpPr/>
                  <p:nvPr/>
                </p:nvSpPr>
                <p:spPr>
                  <a:xfrm>
                    <a:off x="7385133" y="482438"/>
                    <a:ext cx="13099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Conclude:</a:t>
                    </a: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0DAE97C-EE94-4F5F-AB17-7B56345845D6}"/>
                      </a:ext>
                    </a:extLst>
                  </p:cNvPr>
                  <p:cNvSpPr/>
                  <p:nvPr/>
                </p:nvSpPr>
                <p:spPr>
                  <a:xfrm>
                    <a:off x="5562600" y="478808"/>
                    <a:ext cx="9414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From: </a:t>
                    </a: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7411F84A-F1A0-4723-8859-83536D5B7488}"/>
                      </a:ext>
                    </a:extLst>
                  </p:cNvPr>
                  <p:cNvSpPr/>
                  <p:nvPr/>
                </p:nvSpPr>
                <p:spPr>
                  <a:xfrm>
                    <a:off x="6507563" y="304800"/>
                    <a:ext cx="1133837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Proving:</a:t>
                    </a:r>
                  </a:p>
                </p:txBody>
              </p: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28D8DDEA-5922-4754-92CE-7B09A4142E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170714" y="96158"/>
                    <a:ext cx="7711" cy="34766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FF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D2797C4A-B463-4FA7-A28D-F000766B7703}"/>
                      </a:ext>
                    </a:extLst>
                  </p:cNvPr>
                  <p:cNvSpPr/>
                  <p:nvPr/>
                </p:nvSpPr>
                <p:spPr>
                  <a:xfrm>
                    <a:off x="3624257" y="38946"/>
                    <a:ext cx="30918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Proof Techniques/Lemmas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1CCC3F8-F939-4B43-9D92-CAD251AB9B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990699" y="951470"/>
                <a:ext cx="12426" cy="5045919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C18419E-09AF-4160-9550-39B7028A217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38250" y="3044639"/>
              <a:ext cx="7696200" cy="4771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9ECD86-F480-4120-895C-64F8AF364919}"/>
              </a:ext>
            </a:extLst>
          </p:cNvPr>
          <p:cNvGrpSpPr/>
          <p:nvPr/>
        </p:nvGrpSpPr>
        <p:grpSpPr>
          <a:xfrm>
            <a:off x="5183373" y="1524000"/>
            <a:ext cx="3853542" cy="774679"/>
            <a:chOff x="9505044" y="2501921"/>
            <a:chExt cx="3853542" cy="77467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322C716-6732-4C1C-A9A3-9DCB9A4753AE}"/>
                </a:ext>
              </a:extLst>
            </p:cNvPr>
            <p:cNvSpPr/>
            <p:nvPr/>
          </p:nvSpPr>
          <p:spPr>
            <a:xfrm>
              <a:off x="10211862" y="2735963"/>
              <a:ext cx="11425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3D04839-9D47-4BA8-BD3A-3A091ABFF184}"/>
                </a:ext>
              </a:extLst>
            </p:cNvPr>
            <p:cNvSpPr/>
            <p:nvPr/>
          </p:nvSpPr>
          <p:spPr>
            <a:xfrm>
              <a:off x="11541333" y="2753380"/>
              <a:ext cx="8930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b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8B5FB67-CAF5-470F-8244-F634E1E2EF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31815" y="2849031"/>
              <a:ext cx="2" cy="34665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2733E06-2005-44B5-94B8-9E95625DEE2A}"/>
                </a:ext>
              </a:extLst>
            </p:cNvPr>
            <p:cNvSpPr/>
            <p:nvPr/>
          </p:nvSpPr>
          <p:spPr>
            <a:xfrm>
              <a:off x="9505044" y="25019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l-G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0AFBE85-AF37-416B-8F5B-2AD93C584C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3027071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88E037-5A1D-4908-8B13-C2D848C9FCB2}"/>
              </a:ext>
            </a:extLst>
          </p:cNvPr>
          <p:cNvGrpSpPr/>
          <p:nvPr/>
        </p:nvGrpSpPr>
        <p:grpSpPr>
          <a:xfrm>
            <a:off x="5183556" y="800100"/>
            <a:ext cx="3853542" cy="774679"/>
            <a:chOff x="9505044" y="3187721"/>
            <a:chExt cx="3853542" cy="774679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597EB81-5359-4E45-B026-6F728F6644DD}"/>
                </a:ext>
              </a:extLst>
            </p:cNvPr>
            <p:cNvSpPr/>
            <p:nvPr/>
          </p:nvSpPr>
          <p:spPr>
            <a:xfrm>
              <a:off x="10383771" y="3421763"/>
              <a:ext cx="7987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6186455-1626-4002-9957-D2B73189AE39}"/>
                </a:ext>
              </a:extLst>
            </p:cNvPr>
            <p:cNvSpPr/>
            <p:nvPr/>
          </p:nvSpPr>
          <p:spPr>
            <a:xfrm>
              <a:off x="11541329" y="3439180"/>
              <a:ext cx="893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66B80E0-2CD0-4B95-B9FD-8EB41034EC9D}"/>
                </a:ext>
              </a:extLst>
            </p:cNvPr>
            <p:cNvSpPr/>
            <p:nvPr/>
          </p:nvSpPr>
          <p:spPr>
            <a:xfrm>
              <a:off x="9505044" y="31877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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5083CB-8534-4E6E-BD46-D6B866696F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3712871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555B3C6-EB47-4D11-A348-EB0C16A22B0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429998" y="3516690"/>
              <a:ext cx="2" cy="34665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8C82F7-AC60-44DE-8CE7-979404E908F6}"/>
              </a:ext>
            </a:extLst>
          </p:cNvPr>
          <p:cNvGrpSpPr/>
          <p:nvPr/>
        </p:nvGrpSpPr>
        <p:grpSpPr>
          <a:xfrm>
            <a:off x="5224689" y="3581400"/>
            <a:ext cx="3853542" cy="1000471"/>
            <a:chOff x="9505044" y="4057609"/>
            <a:chExt cx="3853542" cy="1000471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65F1529-C70B-49C5-AD6B-E82C9203EDA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639301" y="4113211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0116106-FBC5-4FF4-97DA-E33148D61014}"/>
                </a:ext>
              </a:extLst>
            </p:cNvPr>
            <p:cNvSpPr/>
            <p:nvPr/>
          </p:nvSpPr>
          <p:spPr>
            <a:xfrm>
              <a:off x="10258562" y="4301999"/>
              <a:ext cx="104919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&amp; 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1572459-FBD0-409E-80E3-3204B08DB8A4}"/>
                </a:ext>
              </a:extLst>
            </p:cNvPr>
            <p:cNvSpPr/>
            <p:nvPr/>
          </p:nvSpPr>
          <p:spPr>
            <a:xfrm>
              <a:off x="11430000" y="4319416"/>
              <a:ext cx="11156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r>
                <a:rPr kumimoji="0" lang="el-G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247C062-9D90-4DEE-B875-F5DE535093F8}"/>
                </a:ext>
              </a:extLst>
            </p:cNvPr>
            <p:cNvSpPr/>
            <p:nvPr/>
          </p:nvSpPr>
          <p:spPr>
            <a:xfrm>
              <a:off x="9505044" y="4057609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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5AFFA85-A005-4D15-8930-8D69C3A395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4601525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E3616AB-AD27-4656-BBC4-9F85E39756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415" y="4803236"/>
              <a:ext cx="2590800" cy="0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BAE40E-7F6E-4CA7-AC2D-33A43248F6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28184" y="4434840"/>
              <a:ext cx="1719" cy="520842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Text Box 21">
            <a:extLst>
              <a:ext uri="{FF2B5EF4-FFF2-40B4-BE49-F238E27FC236}">
                <a16:creationId xmlns:a16="http://schemas.microsoft.com/office/drawing/2014/main" id="{A8BE088E-773C-4C72-9932-2673FADD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88903"/>
            <a:ext cx="5824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Double Negation: 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α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iff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α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Commutative: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Distributive: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γ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(α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α)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(α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α)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β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8" name="Text Box 21">
            <a:extLst>
              <a:ext uri="{FF2B5EF4-FFF2-40B4-BE49-F238E27FC236}">
                <a16:creationId xmlns:a16="http://schemas.microsoft.com/office/drawing/2014/main" id="{F521024E-D428-4E15-8A1C-3BB4C09C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542" y="5987475"/>
            <a:ext cx="4426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By Contradiction:  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(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conclude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Inconsistent: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From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and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conclude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anything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CF33D7-C35E-4F44-81EB-8F6B5436352B}"/>
              </a:ext>
            </a:extLst>
          </p:cNvPr>
          <p:cNvGrpSpPr/>
          <p:nvPr/>
        </p:nvGrpSpPr>
        <p:grpSpPr>
          <a:xfrm>
            <a:off x="5173986" y="5219700"/>
            <a:ext cx="3884838" cy="690006"/>
            <a:chOff x="5173986" y="5219700"/>
            <a:chExt cx="3884838" cy="6900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028FB2-4239-4B5D-885A-A74091982519}"/>
                </a:ext>
              </a:extLst>
            </p:cNvPr>
            <p:cNvGrpSpPr/>
            <p:nvPr/>
          </p:nvGrpSpPr>
          <p:grpSpPr>
            <a:xfrm>
              <a:off x="5173986" y="5219700"/>
              <a:ext cx="3884838" cy="690006"/>
              <a:chOff x="5237844" y="5924550"/>
              <a:chExt cx="3884838" cy="690006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4051B3A-C14B-4FA2-8D1B-6C95FF746FAC}"/>
                  </a:ext>
                </a:extLst>
              </p:cNvPr>
              <p:cNvSpPr/>
              <p:nvPr/>
            </p:nvSpPr>
            <p:spPr>
              <a:xfrm>
                <a:off x="5638800" y="6197029"/>
                <a:ext cx="228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¬(α</a:t>
                </a: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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β)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iff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1C2780-0105-433B-9FFC-3226CD7B2091}"/>
                  </a:ext>
                </a:extLst>
              </p:cNvPr>
              <p:cNvSpPr/>
              <p:nvPr/>
            </p:nvSpPr>
            <p:spPr>
              <a:xfrm>
                <a:off x="7162800" y="6214446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α</a:t>
                </a:r>
                <a:r>
                  <a:rPr kumimoji="0" lang="el-G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¬β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8DB647B-5F0C-4F53-AEEB-8AF9EC6A23EB}"/>
                  </a:ext>
                </a:extLst>
              </p:cNvPr>
              <p:cNvSpPr/>
              <p:nvPr/>
            </p:nvSpPr>
            <p:spPr>
              <a:xfrm>
                <a:off x="5237844" y="592455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De Morgan's Law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2CD903A-7D85-4C10-9DC7-3E09B53B91F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12392" y="5274050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43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2442" y="609600"/>
            <a:ext cx="8229600" cy="609600"/>
          </a:xfrm>
        </p:spPr>
        <p:txBody>
          <a:bodyPr/>
          <a:lstStyle/>
          <a:p>
            <a:r>
              <a:rPr lang="en-US" dirty="0">
                <a:latin typeface="+mn-lt"/>
              </a:rPr>
              <a:t>Identity laws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97A86A2-8918-4357-8448-633763B7F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73199"/>
              </p:ext>
            </p:extLst>
          </p:nvPr>
        </p:nvGraphicFramePr>
        <p:xfrm>
          <a:off x="4073165" y="609600"/>
          <a:ext cx="1955006" cy="52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177480" progId="Equation.DSMT4">
                  <p:embed/>
                </p:oleObj>
              </mc:Choice>
              <mc:Fallback>
                <p:oleObj name="Equation" r:id="rId3" imgW="6602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97A86A2-8918-4357-8448-633763B7FBD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165" y="609600"/>
                        <a:ext cx="1955006" cy="526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0152379-63C4-42F8-92C4-3062DDDA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26613"/>
              </p:ext>
            </p:extLst>
          </p:nvPr>
        </p:nvGraphicFramePr>
        <p:xfrm>
          <a:off x="6732587" y="669985"/>
          <a:ext cx="1878013" cy="48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680" imgH="164880" progId="Equation.DSMT4">
                  <p:embed/>
                </p:oleObj>
              </mc:Choice>
              <mc:Fallback>
                <p:oleObj name="Equation" r:id="rId5" imgW="63468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0152379-63C4-42F8-92C4-3062DDDA66D7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2587" y="669985"/>
                        <a:ext cx="1878013" cy="488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3"/>
          </p:nvPr>
        </p:nvSpPr>
        <p:spPr>
          <a:xfrm>
            <a:off x="282442" y="1143000"/>
            <a:ext cx="8229600" cy="533400"/>
          </a:xfrm>
        </p:spPr>
        <p:txBody>
          <a:bodyPr/>
          <a:lstStyle/>
          <a:p>
            <a:r>
              <a:rPr lang="en-US" dirty="0">
                <a:latin typeface="+mn-lt"/>
              </a:rPr>
              <a:t>Domination laws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4F95FFD-CDF6-423E-B377-993A184F6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88257"/>
              </p:ext>
            </p:extLst>
          </p:nvPr>
        </p:nvGraphicFramePr>
        <p:xfrm>
          <a:off x="4188069" y="1188319"/>
          <a:ext cx="1831731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164880" progId="Equation.DSMT4">
                  <p:embed/>
                </p:oleObj>
              </mc:Choice>
              <mc:Fallback>
                <p:oleObj name="Equation" r:id="rId7" imgW="63468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4F95FFD-CDF6-423E-B377-993A184F636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8069" y="1188319"/>
                        <a:ext cx="1831731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36EE861-663C-49C2-A276-17D919A9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059618"/>
              </p:ext>
            </p:extLst>
          </p:nvPr>
        </p:nvGraphicFramePr>
        <p:xfrm>
          <a:off x="6633460" y="1157437"/>
          <a:ext cx="2038784" cy="51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177480" progId="Equation.DSMT4">
                  <p:embed/>
                </p:oleObj>
              </mc:Choice>
              <mc:Fallback>
                <p:oleObj name="Equation" r:id="rId9" imgW="6984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36EE861-663C-49C2-A276-17D919A939A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33460" y="1157437"/>
                        <a:ext cx="2038784" cy="51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6"/>
          <p:cNvSpPr>
            <a:spLocks noGrp="1"/>
          </p:cNvSpPr>
          <p:nvPr>
            <p:ph idx="14"/>
          </p:nvPr>
        </p:nvSpPr>
        <p:spPr>
          <a:xfrm>
            <a:off x="282442" y="1747887"/>
            <a:ext cx="8229600" cy="609600"/>
          </a:xfrm>
        </p:spPr>
        <p:txBody>
          <a:bodyPr/>
          <a:lstStyle/>
          <a:p>
            <a:r>
              <a:rPr lang="en-US" dirty="0">
                <a:latin typeface="+mn-lt"/>
              </a:rPr>
              <a:t>Idempotent laws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487833D-7897-43E9-A9CF-43214BA8E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01499"/>
              </p:ext>
            </p:extLst>
          </p:nvPr>
        </p:nvGraphicFramePr>
        <p:xfrm>
          <a:off x="4169233" y="1728391"/>
          <a:ext cx="1844675" cy="44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152280" progId="Equation.DSMT4">
                  <p:embed/>
                </p:oleObj>
              </mc:Choice>
              <mc:Fallback>
                <p:oleObj name="Equation" r:id="rId11" imgW="634680" imgH="1522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487833D-7897-43E9-A9CF-43214BA8EAB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69233" y="1728391"/>
                        <a:ext cx="1844675" cy="44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AF80940-67CC-4E08-A6B2-DDA36BF3F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69224"/>
              </p:ext>
            </p:extLst>
          </p:nvPr>
        </p:nvGraphicFramePr>
        <p:xfrm>
          <a:off x="6732587" y="1711033"/>
          <a:ext cx="1779455" cy="42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680" imgH="152280" progId="Equation.DSMT4">
                  <p:embed/>
                </p:oleObj>
              </mc:Choice>
              <mc:Fallback>
                <p:oleObj name="Equation" r:id="rId13" imgW="634680" imgH="1522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AF80940-67CC-4E08-A6B2-DDA36BF3F4E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32587" y="1711033"/>
                        <a:ext cx="1779455" cy="427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8"/>
          <p:cNvSpPr>
            <a:spLocks noGrp="1"/>
          </p:cNvSpPr>
          <p:nvPr>
            <p:ph idx="15"/>
          </p:nvPr>
        </p:nvSpPr>
        <p:spPr>
          <a:xfrm>
            <a:off x="282442" y="2286000"/>
            <a:ext cx="8229600" cy="533400"/>
          </a:xfrm>
        </p:spPr>
        <p:txBody>
          <a:bodyPr/>
          <a:lstStyle/>
          <a:p>
            <a:r>
              <a:rPr lang="en-US" dirty="0">
                <a:latin typeface="+mn-lt"/>
              </a:rPr>
              <a:t>Complement laws</a:t>
            </a:r>
          </a:p>
        </p:txBody>
      </p:sp>
      <p:graphicFrame>
        <p:nvGraphicFramePr>
          <p:cNvPr id="13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458249"/>
              </p:ext>
            </p:extLst>
          </p:nvPr>
        </p:nvGraphicFramePr>
        <p:xfrm>
          <a:off x="4191000" y="2212181"/>
          <a:ext cx="11096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95000" imgH="304560" progId="Equation.DSMT4">
                  <p:embed/>
                </p:oleObj>
              </mc:Choice>
              <mc:Fallback>
                <p:oleObj name="Equation" r:id="rId15" imgW="495000" imgH="304560" progId="Equation.DSMT4">
                  <p:embed/>
                  <p:pic>
                    <p:nvPicPr>
                      <p:cNvPr id="13" name="Object 9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91000" y="2212181"/>
                        <a:ext cx="1109663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1A35BB0C-E3A4-AB1A-38EB-6117DCF6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Sets</a:t>
            </a:r>
            <a:endParaRPr lang="en-US" altLang="en-US" sz="3600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C335DCB-D858-AE06-6CE0-F197B0E95B52}"/>
              </a:ext>
            </a:extLst>
          </p:cNvPr>
          <p:cNvSpPr txBox="1">
            <a:spLocks/>
          </p:cNvSpPr>
          <p:nvPr/>
        </p:nvSpPr>
        <p:spPr bwMode="auto">
          <a:xfrm>
            <a:off x="282442" y="2890887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</a:rPr>
              <a:t>Commutative laws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">
                <a:extLst>
                  <a:ext uri="{FF2B5EF4-FFF2-40B4-BE49-F238E27FC236}">
                    <a16:creationId xmlns:a16="http://schemas.microsoft.com/office/drawing/2014/main" id="{526EA5EC-2BAB-7C6A-B160-2CACBC8EDD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3744913" y="2876550"/>
                <a:ext cx="6465887" cy="47625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   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A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Object 3">
                <a:extLst>
                  <a:ext uri="{FF2B5EF4-FFF2-40B4-BE49-F238E27FC236}">
                    <a16:creationId xmlns:a16="http://schemas.microsoft.com/office/drawing/2014/main" id="{526EA5EC-2BAB-7C6A-B160-2CACBC8EDD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13" y="2876550"/>
                <a:ext cx="6465887" cy="476250"/>
              </a:xfrm>
              <a:prstGeom prst="rect">
                <a:avLst/>
              </a:prstGeom>
              <a:blipFill>
                <a:blip r:embed="rId17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6318C94B-4F35-09D3-CCF7-6EE0522B5847}"/>
              </a:ext>
            </a:extLst>
          </p:cNvPr>
          <p:cNvSpPr txBox="1">
            <a:spLocks/>
          </p:cNvSpPr>
          <p:nvPr/>
        </p:nvSpPr>
        <p:spPr bwMode="auto">
          <a:xfrm>
            <a:off x="282442" y="3475654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Associative laws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D922B20-472B-F61C-DFAD-F77806875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081473"/>
              </p:ext>
            </p:extLst>
          </p:nvPr>
        </p:nvGraphicFramePr>
        <p:xfrm>
          <a:off x="4143777" y="3467795"/>
          <a:ext cx="4815898" cy="72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76160" imgH="253800" progId="Equation.DSMT4">
                  <p:embed/>
                </p:oleObj>
              </mc:Choice>
              <mc:Fallback>
                <p:oleObj name="Equation" r:id="rId18" imgW="16761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1908BC-72F2-4F6D-8EC7-8ABA0ED8A79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43777" y="3467795"/>
                        <a:ext cx="4815898" cy="729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B22C1E1-7BB4-5373-1EEA-A1DC0AA22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60135"/>
              </p:ext>
            </p:extLst>
          </p:nvPr>
        </p:nvGraphicFramePr>
        <p:xfrm>
          <a:off x="4143375" y="3989820"/>
          <a:ext cx="4848225" cy="73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76160" imgH="253800" progId="Equation.DSMT4">
                  <p:embed/>
                </p:oleObj>
              </mc:Choice>
              <mc:Fallback>
                <p:oleObj name="Equation" r:id="rId20" imgW="167616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71F2807-6298-4F64-9142-EA39F565544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43375" y="3989820"/>
                        <a:ext cx="4848225" cy="73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6022F5C0-42BE-FAFE-A77A-C1A5EF7C0803}"/>
              </a:ext>
            </a:extLst>
          </p:cNvPr>
          <p:cNvSpPr txBox="1">
            <a:spLocks/>
          </p:cNvSpPr>
          <p:nvPr/>
        </p:nvSpPr>
        <p:spPr bwMode="auto">
          <a:xfrm>
            <a:off x="282442" y="4697204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Distributive laws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50B3225-B79C-7200-D0F8-5F3DBB8B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14661"/>
              </p:ext>
            </p:extLst>
          </p:nvPr>
        </p:nvGraphicFramePr>
        <p:xfrm>
          <a:off x="3429000" y="4675188"/>
          <a:ext cx="59134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44440" imgH="253800" progId="Equation.DSMT4">
                  <p:embed/>
                </p:oleObj>
              </mc:Choice>
              <mc:Fallback>
                <p:oleObj name="Equation" r:id="rId22" imgW="204444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F8464DA-0762-4CD7-89BB-6C2365D6070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29000" y="4675188"/>
                        <a:ext cx="5913437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CBAB8D8-DA3B-8CBA-2737-883745E42DF3}"/>
              </a:ext>
            </a:extLst>
          </p:cNvPr>
          <p:cNvSpPr txBox="1">
            <a:spLocks/>
          </p:cNvSpPr>
          <p:nvPr/>
        </p:nvSpPr>
        <p:spPr bwMode="auto">
          <a:xfrm>
            <a:off x="282442" y="5410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</a:rPr>
              <a:t>De Morgan’s laws</a:t>
            </a:r>
            <a:endParaRPr lang="en-US" dirty="0">
              <a:latin typeface="+mn-lt"/>
            </a:endParaRPr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44753623-648B-5A7B-39E8-00F3D3D7E505}"/>
              </a:ext>
            </a:extLst>
          </p:cNvPr>
          <p:cNvSpPr txBox="1">
            <a:spLocks/>
          </p:cNvSpPr>
          <p:nvPr/>
        </p:nvSpPr>
        <p:spPr bwMode="auto">
          <a:xfrm>
            <a:off x="282442" y="6023641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Absorption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id="{EB1A7B6F-85C9-DE71-9A09-5EB9B6330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3119438" y="5943600"/>
                <a:ext cx="6634162" cy="7127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   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id="{EB1A7B6F-85C9-DE71-9A09-5EB9B6330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8" y="5943600"/>
                <a:ext cx="6634162" cy="7127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ject 7">
                <a:extLst>
                  <a:ext uri="{FF2B5EF4-FFF2-40B4-BE49-F238E27FC236}">
                    <a16:creationId xmlns:a16="http://schemas.microsoft.com/office/drawing/2014/main" id="{50F90B3C-E2F7-0F7D-E0A4-BAEE6A9C56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486400" y="2183776"/>
                <a:ext cx="4433887" cy="60642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bar>
                        <m:barPr>
                          <m:pos m:val="top"/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   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9" name="Object 7">
                <a:extLst>
                  <a:ext uri="{FF2B5EF4-FFF2-40B4-BE49-F238E27FC236}">
                    <a16:creationId xmlns:a16="http://schemas.microsoft.com/office/drawing/2014/main" id="{50F90B3C-E2F7-0F7D-E0A4-BAEE6A9C56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83776"/>
                <a:ext cx="4433887" cy="60642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A6AF7EA-1416-9440-FC8C-58464992F02A}"/>
              </a:ext>
            </a:extLst>
          </p:cNvPr>
          <p:cNvSpPr txBox="1">
            <a:spLocks/>
          </p:cNvSpPr>
          <p:nvPr/>
        </p:nvSpPr>
        <p:spPr>
          <a:xfrm>
            <a:off x="8686800" y="108204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5" name="Object 3">
            <a:extLst>
              <a:ext uri="{FF2B5EF4-FFF2-40B4-BE49-F238E27FC236}">
                <a16:creationId xmlns:a16="http://schemas.microsoft.com/office/drawing/2014/main" id="{7C694FF4-2268-10FE-2C03-F9D585CAE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37528"/>
              </p:ext>
            </p:extLst>
          </p:nvPr>
        </p:nvGraphicFramePr>
        <p:xfrm>
          <a:off x="3657600" y="5391541"/>
          <a:ext cx="62452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34880" imgH="215640" progId="Equation.DSMT4">
                  <p:embed/>
                </p:oleObj>
              </mc:Choice>
              <mc:Fallback>
                <p:oleObj name="Equation" r:id="rId26" imgW="2234880" imgH="215640" progId="Equation.DSMT4">
                  <p:embed/>
                  <p:pic>
                    <p:nvPicPr>
                      <p:cNvPr id="10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57600" y="5391541"/>
                        <a:ext cx="6245225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8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  <p:bldP spid="5" grpId="0" build="p"/>
      <p:bldP spid="6" grpId="0" build="p"/>
      <p:bldP spid="35" grpId="0"/>
      <p:bldP spid="36" grpId="0"/>
      <p:bldP spid="37" grpId="0"/>
      <p:bldP spid="40" grpId="0"/>
      <p:bldP spid="44" grpId="0"/>
      <p:bldP spid="46" grpId="0"/>
      <p:bldP spid="47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EB0DD2F-6D3B-9A24-15C7-C725224DAC36}"/>
              </a:ext>
            </a:extLst>
          </p:cNvPr>
          <p:cNvGrpSpPr/>
          <p:nvPr/>
        </p:nvGrpSpPr>
        <p:grpSpPr>
          <a:xfrm>
            <a:off x="5594394" y="1540082"/>
            <a:ext cx="1429121" cy="1306246"/>
            <a:chOff x="5594394" y="1519534"/>
            <a:chExt cx="1429121" cy="13062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0209628-E5B8-1193-CBF2-6BD8DB079DCF}"/>
                </a:ext>
              </a:extLst>
            </p:cNvPr>
            <p:cNvGrpSpPr/>
            <p:nvPr/>
          </p:nvGrpSpPr>
          <p:grpSpPr>
            <a:xfrm>
              <a:off x="5594394" y="1917189"/>
              <a:ext cx="1429121" cy="908591"/>
              <a:chOff x="7096264" y="1072609"/>
              <a:chExt cx="1429121" cy="90859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F37F92-DDE3-C45D-4C30-B1CBAE918CCF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6215EF0-6131-E11C-B13D-910BB9B4BFBB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B5483C-2DBE-AA86-2E79-BAF2CEB85071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3A1EA19-9C97-0477-096F-E968647480D8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03E0EF-9E36-3FF3-FF97-AC351FD7A6A4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8CFFE02-7912-B924-8DE2-ECC2413FEBA8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F61A3554-C6ED-0D34-229C-18B336DF9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344" y="1519534"/>
              <a:ext cx="965656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AB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1F60CA0-B9FA-965A-4ACB-0BCD767AEC79}"/>
              </a:ext>
            </a:extLst>
          </p:cNvPr>
          <p:cNvGrpSpPr/>
          <p:nvPr/>
        </p:nvGrpSpPr>
        <p:grpSpPr>
          <a:xfrm>
            <a:off x="355229" y="1568184"/>
            <a:ext cx="1429121" cy="1257208"/>
            <a:chOff x="355229" y="1568184"/>
            <a:chExt cx="1429121" cy="12572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4BC175-0F4A-B66E-E174-12BE7F54D7A5}"/>
                </a:ext>
              </a:extLst>
            </p:cNvPr>
            <p:cNvGrpSpPr/>
            <p:nvPr/>
          </p:nvGrpSpPr>
          <p:grpSpPr>
            <a:xfrm>
              <a:off x="355229" y="1916801"/>
              <a:ext cx="1429121" cy="908591"/>
              <a:chOff x="7096264" y="1072609"/>
              <a:chExt cx="1429121" cy="9085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715CEC-3E19-6871-DB25-9120D5E4B014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685EBD-E477-3430-BFAC-266ABC8462B2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D0EA1E-E8A5-9A41-5E41-6A237FBAD490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40C4C8E-A62F-9FDB-6ADA-AB1D05EA24CD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B5D34CF-1900-2644-C1BE-A4AF27A5E4B0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FD0584AF-B96E-6D3F-04E6-E13F51889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" y="1568184"/>
              <a:ext cx="612775" cy="41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B6A9E0E-255D-54D8-17E6-A7E79F45DF07}"/>
              </a:ext>
            </a:extLst>
          </p:cNvPr>
          <p:cNvGrpSpPr/>
          <p:nvPr/>
        </p:nvGrpSpPr>
        <p:grpSpPr>
          <a:xfrm>
            <a:off x="2152279" y="1616283"/>
            <a:ext cx="1429121" cy="1201068"/>
            <a:chOff x="2152279" y="1616283"/>
            <a:chExt cx="1429121" cy="1201068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018BE0B9-BA88-F00A-AD78-931CB5A9F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285" y="1616283"/>
              <a:ext cx="10799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B-A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2253D4C-D36E-D21B-29C1-81EE7A500C74}"/>
                </a:ext>
              </a:extLst>
            </p:cNvPr>
            <p:cNvGrpSpPr/>
            <p:nvPr/>
          </p:nvGrpSpPr>
          <p:grpSpPr>
            <a:xfrm>
              <a:off x="2152279" y="1908760"/>
              <a:ext cx="1429121" cy="908591"/>
              <a:chOff x="7096264" y="1072609"/>
              <a:chExt cx="1429121" cy="90859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8B85997-625A-8869-6C75-339FA386C3F1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B300829-A3CE-B6DF-F851-6E2D7DB24204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F1AD1A4-D806-A4E9-D24B-7E62E1DCC45F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8318BB4-0454-4747-BFCC-81AB3AF49C08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D27A3BA-961B-57E6-C5BB-29C09DBFD782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B9A162E-65F6-557A-7E7C-295B7F4A88A7}"/>
              </a:ext>
            </a:extLst>
          </p:cNvPr>
          <p:cNvGrpSpPr/>
          <p:nvPr/>
        </p:nvGrpSpPr>
        <p:grpSpPr>
          <a:xfrm>
            <a:off x="1447800" y="2965286"/>
            <a:ext cx="1453242" cy="1301914"/>
            <a:chOff x="1447800" y="2965286"/>
            <a:chExt cx="1453242" cy="1301914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AB04F80A-BEC8-2570-A914-31A83212A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65286"/>
              <a:ext cx="1429122" cy="480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A(B-A)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E4221A0-5C19-92F4-F4DA-314EBDEF2ECA}"/>
                </a:ext>
              </a:extLst>
            </p:cNvPr>
            <p:cNvGrpSpPr/>
            <p:nvPr/>
          </p:nvGrpSpPr>
          <p:grpSpPr>
            <a:xfrm>
              <a:off x="1471921" y="3358609"/>
              <a:ext cx="1429121" cy="908591"/>
              <a:chOff x="7096264" y="1072609"/>
              <a:chExt cx="1429121" cy="90859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44B373B-328E-C20C-E28F-F89FC36A8F97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D6E1E5E-3CB8-ED6F-0185-66478181A8ED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93D1621-4420-29AD-EC86-F49B52D222AB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B89A4C2-48C8-B06A-195F-414FFFFD608A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B048A61-C1B9-A2DE-9175-F2C6899C3283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7E29353-0E0F-9028-947A-4D72B7D47F55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sp>
        <p:nvSpPr>
          <p:cNvPr id="73" name="AutoShape 35">
            <a:extLst>
              <a:ext uri="{FF2B5EF4-FFF2-40B4-BE49-F238E27FC236}">
                <a16:creationId xmlns:a16="http://schemas.microsoft.com/office/drawing/2014/main" id="{C29830CE-0AE8-9C95-6F4B-31C7D52C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44" y="1085673"/>
            <a:ext cx="5024437" cy="401147"/>
          </a:xfrm>
          <a:prstGeom prst="wedgeRoundRectCallout">
            <a:avLst>
              <a:gd name="adj1" fmla="val -46372"/>
              <a:gd name="adj2" fmla="val 509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solidFill>
                  <a:schemeClr val="bg2"/>
                </a:solidFill>
              </a:rPr>
              <a:t>Proof by Venn Diagrams / Tables.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grpSp>
        <p:nvGrpSpPr>
          <p:cNvPr id="74" name="Group 29">
            <a:extLst>
              <a:ext uri="{FF2B5EF4-FFF2-40B4-BE49-F238E27FC236}">
                <a16:creationId xmlns:a16="http://schemas.microsoft.com/office/drawing/2014/main" id="{8C6598C2-A2DF-5D04-3605-4526E7F5BCDC}"/>
              </a:ext>
            </a:extLst>
          </p:cNvPr>
          <p:cNvGrpSpPr>
            <a:grpSpLocks/>
          </p:cNvGrpSpPr>
          <p:nvPr/>
        </p:nvGrpSpPr>
        <p:grpSpPr bwMode="auto">
          <a:xfrm>
            <a:off x="-69273" y="4876800"/>
            <a:ext cx="1066800" cy="825617"/>
            <a:chOff x="2065" y="1551"/>
            <a:chExt cx="1628" cy="1988"/>
          </a:xfrm>
        </p:grpSpPr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14FD787B-1131-43F2-F972-3F0001320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B0371B82-24BA-A29C-52C3-A59C8A680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45D94B25-2BBD-10A3-14FE-5DCA96B4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7A57D630-593D-AF71-DC03-189DA40B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4463C3BA-70BC-FFDE-9E94-3BAE7779B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B2381BE8-2F23-B0A0-063E-19152E21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B687731F-1655-5A5A-9DDB-4DC7CCA47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80D40B00-E6FB-2C97-12FD-1A1656AF8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567BAE62-80D7-DED8-A439-938ECB0B4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1A49214E-96F5-4432-2BFA-C2293E15D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012A0D17-67CD-83B2-5560-1B3D326F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14CDA327-168E-D43B-449D-885D0203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1150E946-3648-AAAA-2E25-63AB437C5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221EEE8C-E2D4-4977-C7CE-D8891AB0C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89" name="Freeform 44">
              <a:extLst>
                <a:ext uri="{FF2B5EF4-FFF2-40B4-BE49-F238E27FC236}">
                  <a16:creationId xmlns:a16="http://schemas.microsoft.com/office/drawing/2014/main" id="{B508E52C-13A2-A7FE-5C20-33AEBC42E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E1D14F4B-EB9F-6B2C-BDC9-231A50FE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id="{8AD7391F-CFD7-0C14-6928-164E4763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4469C1EF-B8FE-CF2A-11C6-E20B5973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91" y="3927279"/>
            <a:ext cx="5665754" cy="2244921"/>
          </a:xfrm>
          <a:prstGeom prst="rect">
            <a:avLst/>
          </a:prstGeom>
        </p:spPr>
      </p:pic>
      <p:sp>
        <p:nvSpPr>
          <p:cNvPr id="99" name="Arrow: Left-Right 98">
            <a:extLst>
              <a:ext uri="{FF2B5EF4-FFF2-40B4-BE49-F238E27FC236}">
                <a16:creationId xmlns:a16="http://schemas.microsoft.com/office/drawing/2014/main" id="{CA48CC79-C728-F68D-DCF8-FF609EDC72A0}"/>
              </a:ext>
            </a:extLst>
          </p:cNvPr>
          <p:cNvSpPr/>
          <p:nvPr/>
        </p:nvSpPr>
        <p:spPr bwMode="auto">
          <a:xfrm rot="20681143">
            <a:off x="3481795" y="3058513"/>
            <a:ext cx="1394918" cy="446926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CA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Arrow: Left-Right 99">
            <a:extLst>
              <a:ext uri="{FF2B5EF4-FFF2-40B4-BE49-F238E27FC236}">
                <a16:creationId xmlns:a16="http://schemas.microsoft.com/office/drawing/2014/main" id="{D12C47F0-5E0B-EC0F-4BE7-B0A955ECA329}"/>
              </a:ext>
            </a:extLst>
          </p:cNvPr>
          <p:cNvSpPr/>
          <p:nvPr/>
        </p:nvSpPr>
        <p:spPr bwMode="auto">
          <a:xfrm>
            <a:off x="5724636" y="5082374"/>
            <a:ext cx="1301071" cy="499730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CA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AutoShape 35">
            <a:extLst>
              <a:ext uri="{FF2B5EF4-FFF2-40B4-BE49-F238E27FC236}">
                <a16:creationId xmlns:a16="http://schemas.microsoft.com/office/drawing/2014/main" id="{2CDD774A-41DC-8F86-7C8A-5A4DC7F2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597" y="6329473"/>
            <a:ext cx="2228426" cy="528527"/>
          </a:xfrm>
          <a:prstGeom prst="wedgeRoundRectCallout">
            <a:avLst>
              <a:gd name="adj1" fmla="val -57437"/>
              <a:gd name="adj2" fmla="val -4237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solidFill>
                  <a:schemeClr val="bg2"/>
                </a:solidFill>
              </a:rPr>
              <a:t>But |proof| = 2</a:t>
            </a:r>
            <a:r>
              <a:rPr lang="en-CA" altLang="en-US" sz="2400" baseline="30000" dirty="0">
                <a:solidFill>
                  <a:schemeClr val="bg2"/>
                </a:solidFill>
              </a:rPr>
              <a:t>n</a:t>
            </a:r>
            <a:endParaRPr lang="en-US" altLang="en-US" sz="2400" baseline="30000" dirty="0">
              <a:solidFill>
                <a:schemeClr val="bg2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E37DC8F-A29E-9AD6-9B59-D9EA3B4A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844909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3474608-3330-DCD3-27C6-0965A90B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498296"/>
            <a:ext cx="6019801" cy="5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Difference: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A–B = {x | (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 (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xB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33247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9" grpId="0" animBg="1"/>
      <p:bldP spid="100" grpId="0" animBg="1"/>
      <p:bldP spid="101" grpId="0" animBg="1"/>
      <p:bldP spid="16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FA7690-15D7-C0E6-4DE9-FEFAD0148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31"/>
          <a:stretch/>
        </p:blipFill>
        <p:spPr>
          <a:xfrm>
            <a:off x="80212" y="1591649"/>
            <a:ext cx="9063788" cy="5031888"/>
          </a:xfrm>
          <a:prstGeom prst="rect">
            <a:avLst/>
          </a:prstGeom>
        </p:spPr>
      </p:pic>
      <p:sp>
        <p:nvSpPr>
          <p:cNvPr id="11" name="AutoShape 35">
            <a:extLst>
              <a:ext uri="{FF2B5EF4-FFF2-40B4-BE49-F238E27FC236}">
                <a16:creationId xmlns:a16="http://schemas.microsoft.com/office/drawing/2014/main" id="{F34EA59A-150C-DD9B-E43A-CDFCCD74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0" y="3008508"/>
            <a:ext cx="2362200" cy="1692396"/>
          </a:xfrm>
          <a:prstGeom prst="wedgeRoundRectCallout">
            <a:avLst>
              <a:gd name="adj1" fmla="val -46372"/>
              <a:gd name="adj2" fmla="val 5093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 err="1">
                <a:solidFill>
                  <a:schemeClr val="bg2"/>
                </a:solidFill>
              </a:rPr>
              <a:t>Aaaaah</a:t>
            </a:r>
            <a:r>
              <a:rPr lang="en-CA" altLang="en-US" sz="2400" dirty="0">
                <a:solidFill>
                  <a:schemeClr val="bg2"/>
                </a:solidFill>
              </a:rPr>
              <a:t>!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solidFill>
                  <a:schemeClr val="bg2"/>
                </a:solidFill>
              </a:rPr>
              <a:t>Reading other people’s proof can be hard.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grpSp>
        <p:nvGrpSpPr>
          <p:cNvPr id="12" name="Group 29">
            <a:extLst>
              <a:ext uri="{FF2B5EF4-FFF2-40B4-BE49-F238E27FC236}">
                <a16:creationId xmlns:a16="http://schemas.microsoft.com/office/drawing/2014/main" id="{8E3404C3-997E-1BAF-91BE-273696C761C2}"/>
              </a:ext>
            </a:extLst>
          </p:cNvPr>
          <p:cNvGrpSpPr>
            <a:grpSpLocks/>
          </p:cNvGrpSpPr>
          <p:nvPr/>
        </p:nvGrpSpPr>
        <p:grpSpPr bwMode="auto">
          <a:xfrm>
            <a:off x="-69273" y="4876800"/>
            <a:ext cx="1066800" cy="825617"/>
            <a:chOff x="2065" y="1551"/>
            <a:chExt cx="1628" cy="1988"/>
          </a:xfrm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D756A1FA-28AF-4D79-03F5-73E317B95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A65BE769-A26A-3306-F202-1B1E64B2F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7483BEE8-1F1D-D9EF-DA14-88A860DA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66061D1E-5197-22EE-DFC3-9193E0DA1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BBBD9CF7-9ADF-ABCC-1801-BD5002851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D4588F1A-FF58-F43D-D188-83F4C3881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3D375384-29CF-C944-AC96-49C6E0E1F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7FB532CD-1855-5C9E-5B2D-EE3401B11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F862A55-B04F-5DC9-EEA6-13C5122C0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387761B7-67D3-9121-1E67-794D33ED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868DD3D5-F1CE-6C2B-4BEA-F07A773C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0763DBE7-AA9D-09EF-01ED-8F9AC804D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526CDC19-23CF-8481-7912-43DF3CD3C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43942688-2E50-6CB8-6291-04D5050D7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997C3870-C71A-DF15-65CF-4A840EB6B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B6B100FB-BFB0-CD6A-3573-6D9954851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A4C98F4A-F1C5-072A-8913-A414D0B1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</p:grpSp>
      <p:sp>
        <p:nvSpPr>
          <p:cNvPr id="31" name="AutoShape 35">
            <a:extLst>
              <a:ext uri="{FF2B5EF4-FFF2-40B4-BE49-F238E27FC236}">
                <a16:creationId xmlns:a16="http://schemas.microsoft.com/office/drawing/2014/main" id="{BAE7FF02-1958-9BD4-F5B5-BD2381880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8" y="1113621"/>
            <a:ext cx="2212871" cy="485802"/>
          </a:xfrm>
          <a:prstGeom prst="wedgeRoundRectCallout">
            <a:avLst>
              <a:gd name="adj1" fmla="val -46372"/>
              <a:gd name="adj2" fmla="val 50938"/>
              <a:gd name="adj3" fmla="val 16667"/>
            </a:avLst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CA" altLang="en-US" sz="2400" dirty="0">
                <a:solidFill>
                  <a:schemeClr val="bg2"/>
                </a:solidFill>
              </a:rPr>
              <a:t>Proof by logic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E3AAB88-AC25-5453-74E0-E11B8CF5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844909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52DC2E1-68E6-9048-30A3-34707A0F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498296"/>
            <a:ext cx="6019801" cy="5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Difference: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A–B = {x | (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 (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xB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5627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Sets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Set: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Collects an unordered bunch of elements together.</a:t>
            </a:r>
            <a:endParaRPr kumimoji="0" lang="en-CA" altLang="en-US" sz="28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FF"/>
                </a:solidFill>
                <a:cs typeface="Arial" charset="0"/>
              </a:rPr>
              <a:t>        Items do not appear more than once.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4" descr="http://upload.wikimedia.org/wikipedia/commons/thumb/6/6d/Venn_A_intersect_B.svg/2000px-Venn_A_intersect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159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s://drawception.com/pub/panels/2012/10-22/MgHydhZfwE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D078753-7F8A-70F2-5B84-8195BE5B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8458200" cy="5181600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latin typeface="Calibri (Body)"/>
                    <a:ea typeface="Cambria Math" pitchFamily="18" charset="0"/>
                  </a:rPr>
                  <a:t>a</a:t>
                </a:r>
                <a:r>
                  <a:rPr lang="en-US" dirty="0">
                    <a:latin typeface="Calibri (Body)"/>
                    <a:ea typeface="Cambria Math" pitchFamily="18" charset="0"/>
                  </a:rPr>
                  <a:t> ∈ </a:t>
                </a:r>
                <a:r>
                  <a:rPr lang="en-US" i="1" dirty="0">
                    <a:latin typeface="Calibri (Body)"/>
                    <a:ea typeface="Cambria Math" pitchFamily="18" charset="0"/>
                  </a:rPr>
                  <a:t>A</a:t>
                </a:r>
                <a:r>
                  <a:rPr lang="en-US" dirty="0">
                    <a:latin typeface="Calibri (Body)"/>
                    <a:ea typeface="Cambria Math" pitchFamily="18" charset="0"/>
                  </a:rPr>
                  <a:t> </a:t>
                </a:r>
                <a:r>
                  <a:rPr lang="en-US" dirty="0">
                    <a:latin typeface="Calibri (Body)"/>
                  </a:rPr>
                  <a:t>denotes that </a:t>
                </a:r>
                <a:r>
                  <a:rPr lang="en-US" i="1" dirty="0">
                    <a:latin typeface="Calibri (Body)"/>
                    <a:ea typeface="Cambria Math" pitchFamily="18" charset="0"/>
                  </a:rPr>
                  <a:t>a</a:t>
                </a:r>
                <a:r>
                  <a:rPr lang="en-US" dirty="0">
                    <a:latin typeface="Calibri (Body)"/>
                  </a:rPr>
                  <a:t> is an element of the set </a:t>
                </a:r>
                <a:r>
                  <a:rPr lang="en-US" i="1" dirty="0">
                    <a:latin typeface="Calibri (Body)"/>
                    <a:ea typeface="Cambria Math" pitchFamily="18" charset="0"/>
                  </a:rPr>
                  <a:t>A</a:t>
                </a:r>
                <a:r>
                  <a:rPr lang="en-US" dirty="0">
                    <a:latin typeface="Calibri (Body)"/>
                  </a:rPr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latin typeface="Calibri (Body)"/>
                    <a:ea typeface="Cambria Math" pitchFamily="18" charset="0"/>
                  </a:rPr>
                  <a:t>a</a:t>
                </a:r>
                <a:r>
                  <a:rPr lang="en-US" dirty="0">
                    <a:latin typeface="Calibri (Body)"/>
                    <a:ea typeface="Cambria Math" pitchFamily="18" charset="0"/>
                  </a:rPr>
                  <a:t> </a:t>
                </a:r>
                <a:r>
                  <a:rPr lang="en-US" dirty="0">
                    <a:latin typeface="Calibri (Body)"/>
                    <a:ea typeface="Cambria Math"/>
                  </a:rPr>
                  <a:t>∉</a:t>
                </a:r>
                <a:r>
                  <a:rPr lang="en-US" dirty="0">
                    <a:latin typeface="Calibri (Body)"/>
                    <a:ea typeface="Cambria Math" pitchFamily="18" charset="0"/>
                  </a:rPr>
                  <a:t> </a:t>
                </a:r>
                <a:r>
                  <a:rPr lang="en-US" i="1" dirty="0">
                    <a:latin typeface="Calibri (Body)"/>
                    <a:ea typeface="Cambria Math" pitchFamily="18" charset="0"/>
                  </a:rPr>
                  <a:t>A </a:t>
                </a:r>
                <a:r>
                  <a:rPr lang="en-US" dirty="0">
                    <a:latin typeface="Calibri (Body)"/>
                  </a:rPr>
                  <a:t>denotes that it is not.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CA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CA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D078753-7F8A-70F2-5B84-8195BE5B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8458200" cy="5181600"/>
              </a:xfrm>
              <a:blipFill>
                <a:blip r:embed="rId4"/>
                <a:stretch>
                  <a:fillRect l="-1441" t="-1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A9854-47A5-39FE-863D-6D534687432D}"/>
              </a:ext>
            </a:extLst>
          </p:cNvPr>
          <p:cNvGrpSpPr/>
          <p:nvPr/>
        </p:nvGrpSpPr>
        <p:grpSpPr>
          <a:xfrm>
            <a:off x="5352679" y="1219200"/>
            <a:ext cx="1429121" cy="1306246"/>
            <a:chOff x="5594394" y="1519534"/>
            <a:chExt cx="1429121" cy="13062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86F72B-689D-8214-9D5E-E9C39B81662F}"/>
                </a:ext>
              </a:extLst>
            </p:cNvPr>
            <p:cNvGrpSpPr/>
            <p:nvPr/>
          </p:nvGrpSpPr>
          <p:grpSpPr>
            <a:xfrm>
              <a:off x="5594394" y="1917189"/>
              <a:ext cx="1429121" cy="908591"/>
              <a:chOff x="7096264" y="1072609"/>
              <a:chExt cx="1429121" cy="9085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20F205-7974-7E18-BB4E-D5B9E409DF87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99A2C5-BD97-ADE0-15B4-109D52F897DF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2A4F2A-E990-A9E3-B38D-424D0DCA0A16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B4A8BF-67FF-E11C-9E14-0008CEE9FD69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408EC4-B472-82D6-9303-B9142FF3C803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0B62171-573E-E005-4199-644325EEFA7D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207B021-A26C-C094-7366-5F8B86B92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344" y="1519534"/>
              <a:ext cx="965656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AB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56E45-CC67-6CF6-95EF-2BE33CBF6B56}"/>
              </a:ext>
            </a:extLst>
          </p:cNvPr>
          <p:cNvGrpSpPr/>
          <p:nvPr/>
        </p:nvGrpSpPr>
        <p:grpSpPr>
          <a:xfrm>
            <a:off x="1912531" y="1231910"/>
            <a:ext cx="1429121" cy="1257208"/>
            <a:chOff x="355229" y="1568184"/>
            <a:chExt cx="1429121" cy="12572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635DAE-163F-B07B-71DD-3401B0A67DEF}"/>
                </a:ext>
              </a:extLst>
            </p:cNvPr>
            <p:cNvGrpSpPr/>
            <p:nvPr/>
          </p:nvGrpSpPr>
          <p:grpSpPr>
            <a:xfrm>
              <a:off x="355229" y="1916801"/>
              <a:ext cx="1429121" cy="908591"/>
              <a:chOff x="7096264" y="1072609"/>
              <a:chExt cx="1429121" cy="9085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1447AF-A95D-BDA2-F48F-EF21D2F4F142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1DC671-57CB-FDA8-BACE-DA9C113A2170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17F239D-BD14-5938-4E99-6F53ED0A02DD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593524-F780-D774-0704-685397E7F5B4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1161558-914F-315D-3232-7A3308677615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97E1998-6B30-8E1E-A581-260EC086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" y="1568184"/>
              <a:ext cx="612775" cy="41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59F623-B261-C4EE-9B63-40B5D0689566}"/>
              </a:ext>
            </a:extLst>
          </p:cNvPr>
          <p:cNvGrpSpPr/>
          <p:nvPr/>
        </p:nvGrpSpPr>
        <p:grpSpPr>
          <a:xfrm>
            <a:off x="3526357" y="1309444"/>
            <a:ext cx="1429121" cy="1201068"/>
            <a:chOff x="2152279" y="1616283"/>
            <a:chExt cx="1429121" cy="1201068"/>
          </a:xfrm>
        </p:grpSpPr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F778DAED-C7B9-D975-2C43-42B0AB236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285" y="1616283"/>
              <a:ext cx="10799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B-A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E57EA6-736D-00B5-C1D9-BCCE73A820F9}"/>
                </a:ext>
              </a:extLst>
            </p:cNvPr>
            <p:cNvGrpSpPr/>
            <p:nvPr/>
          </p:nvGrpSpPr>
          <p:grpSpPr>
            <a:xfrm>
              <a:off x="2152279" y="1908760"/>
              <a:ext cx="1429121" cy="908591"/>
              <a:chOff x="7096264" y="1072609"/>
              <a:chExt cx="1429121" cy="9085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589F91-B3AD-C67A-6E9C-2B95BF20D79F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B8A6230-E02E-699E-5D7B-AA722F40A548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983AD6-A450-9A84-07DC-ED04A08A91DB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E5523F-0C57-8378-9794-3EB4AFF5F52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7AB77D-9C12-4B46-0141-F6151EAC9093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C63EE8F1-3520-F096-285E-D258C30A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9211090" cy="14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1D93BCD-A230-73F5-2492-66974582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498296"/>
            <a:ext cx="6019801" cy="56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Difference: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A–B = {x | (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 (</a:t>
            </a:r>
            <a:r>
              <a:rPr lang="en-US" alt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xB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31934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A9854-47A5-39FE-863D-6D534687432D}"/>
              </a:ext>
            </a:extLst>
          </p:cNvPr>
          <p:cNvGrpSpPr/>
          <p:nvPr/>
        </p:nvGrpSpPr>
        <p:grpSpPr>
          <a:xfrm>
            <a:off x="5352679" y="1219200"/>
            <a:ext cx="1429121" cy="1306246"/>
            <a:chOff x="5594394" y="1519534"/>
            <a:chExt cx="1429121" cy="13062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86F72B-689D-8214-9D5E-E9C39B81662F}"/>
                </a:ext>
              </a:extLst>
            </p:cNvPr>
            <p:cNvGrpSpPr/>
            <p:nvPr/>
          </p:nvGrpSpPr>
          <p:grpSpPr>
            <a:xfrm>
              <a:off x="5594394" y="1917189"/>
              <a:ext cx="1429121" cy="908591"/>
              <a:chOff x="7096264" y="1072609"/>
              <a:chExt cx="1429121" cy="9085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20F205-7974-7E18-BB4E-D5B9E409DF87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99A2C5-BD97-ADE0-15B4-109D52F897DF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2A4F2A-E990-A9E3-B38D-424D0DCA0A16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B4A8BF-67FF-E11C-9E14-0008CEE9FD69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408EC4-B472-82D6-9303-B9142FF3C803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0B62171-573E-E005-4199-644325EEFA7D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207B021-A26C-C094-7366-5F8B86B92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344" y="1519534"/>
              <a:ext cx="965656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AB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56E45-CC67-6CF6-95EF-2BE33CBF6B56}"/>
              </a:ext>
            </a:extLst>
          </p:cNvPr>
          <p:cNvGrpSpPr/>
          <p:nvPr/>
        </p:nvGrpSpPr>
        <p:grpSpPr>
          <a:xfrm>
            <a:off x="1912531" y="1231910"/>
            <a:ext cx="1429121" cy="1257208"/>
            <a:chOff x="355229" y="1568184"/>
            <a:chExt cx="1429121" cy="12572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635DAE-163F-B07B-71DD-3401B0A67DEF}"/>
                </a:ext>
              </a:extLst>
            </p:cNvPr>
            <p:cNvGrpSpPr/>
            <p:nvPr/>
          </p:nvGrpSpPr>
          <p:grpSpPr>
            <a:xfrm>
              <a:off x="355229" y="1916801"/>
              <a:ext cx="1429121" cy="908591"/>
              <a:chOff x="7096264" y="1072609"/>
              <a:chExt cx="1429121" cy="9085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1447AF-A95D-BDA2-F48F-EF21D2F4F142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1DC671-57CB-FDA8-BACE-DA9C113A2170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17F239D-BD14-5938-4E99-6F53ED0A02DD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593524-F780-D774-0704-685397E7F5B4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1161558-914F-315D-3232-7A3308677615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97E1998-6B30-8E1E-A581-260EC086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" y="1568184"/>
              <a:ext cx="612775" cy="41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59F623-B261-C4EE-9B63-40B5D0689566}"/>
              </a:ext>
            </a:extLst>
          </p:cNvPr>
          <p:cNvGrpSpPr/>
          <p:nvPr/>
        </p:nvGrpSpPr>
        <p:grpSpPr>
          <a:xfrm>
            <a:off x="3526357" y="1309444"/>
            <a:ext cx="1429121" cy="1201068"/>
            <a:chOff x="2152279" y="1616283"/>
            <a:chExt cx="1429121" cy="1201068"/>
          </a:xfrm>
        </p:grpSpPr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F778DAED-C7B9-D975-2C43-42B0AB236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285" y="1616283"/>
              <a:ext cx="10799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B-A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E57EA6-736D-00B5-C1D9-BCCE73A820F9}"/>
                </a:ext>
              </a:extLst>
            </p:cNvPr>
            <p:cNvGrpSpPr/>
            <p:nvPr/>
          </p:nvGrpSpPr>
          <p:grpSpPr>
            <a:xfrm>
              <a:off x="2152279" y="1908760"/>
              <a:ext cx="1429121" cy="908591"/>
              <a:chOff x="7096264" y="1072609"/>
              <a:chExt cx="1429121" cy="9085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589F91-B3AD-C67A-6E9C-2B95BF20D79F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B8A6230-E02E-699E-5D7B-AA722F40A548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983AD6-A450-9A84-07DC-ED04A08A91DB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E5523F-0C57-8378-9794-3EB4AFF5F52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7AB77D-9C12-4B46-0141-F6151EAC9093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C63EE8F1-3520-F096-285E-D258C30A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9211090" cy="14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i.e.        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 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&amp;   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i.e. [x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&amp; [x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9" name="AutoShape 35">
            <a:extLst>
              <a:ext uri="{FF2B5EF4-FFF2-40B4-BE49-F238E27FC236}">
                <a16:creationId xmlns:a16="http://schemas.microsoft.com/office/drawing/2014/main" id="{F16B31E1-0741-BB23-2B11-D43D848F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590800"/>
            <a:ext cx="7641771" cy="4343400"/>
          </a:xfrm>
          <a:prstGeom prst="wedgeRoundRectCallout">
            <a:avLst>
              <a:gd name="adj1" fmla="val -53814"/>
              <a:gd name="adj2" fmla="val -4314"/>
              <a:gd name="adj3" fmla="val 16667"/>
            </a:avLst>
          </a:prstGeom>
          <a:noFill/>
          <a:ln w="12700" cap="flat" cmpd="sng" algn="ctr">
            <a:solidFill>
              <a:srgbClr val="4D0201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Proof by cases: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 &amp;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B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 &amp;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B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 &amp;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B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 &amp;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B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Prove: </a:t>
            </a:r>
            <a:r>
              <a:rPr lang="en-CA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…. &amp; …..</a:t>
            </a:r>
          </a:p>
          <a:p>
            <a:pPr>
              <a:spcBef>
                <a:spcPts val="0"/>
              </a:spcBef>
              <a:buNone/>
            </a:pP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pic>
        <p:nvPicPr>
          <p:cNvPr id="60" name="Picture 59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1C7F4AD7-93F3-88AF-5496-5B8915E3D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25279"/>
            <a:ext cx="851477" cy="872008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FB604E02-A165-5703-A1EA-0ABBF60E16C6}"/>
              </a:ext>
            </a:extLst>
          </p:cNvPr>
          <p:cNvSpPr/>
          <p:nvPr/>
        </p:nvSpPr>
        <p:spPr bwMode="auto">
          <a:xfrm>
            <a:off x="4675908" y="856672"/>
            <a:ext cx="469533" cy="5204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2" name="Picture 4" descr="Could Parallel Universes Be Physically Real?">
            <a:extLst>
              <a:ext uri="{FF2B5EF4-FFF2-40B4-BE49-F238E27FC236}">
                <a16:creationId xmlns:a16="http://schemas.microsoft.com/office/drawing/2014/main" id="{CD1B3AD0-F5B2-61E0-B18B-B69F8AD4B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5577360" y="202921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uld Parallel Universes Be Physically Real?">
            <a:extLst>
              <a:ext uri="{FF2B5EF4-FFF2-40B4-BE49-F238E27FC236}">
                <a16:creationId xmlns:a16="http://schemas.microsoft.com/office/drawing/2014/main" id="{E8ACDC54-7912-45A7-F6E3-35CBFEE43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6237364" y="2030267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ould Parallel Universes Be Physically Real?">
            <a:extLst>
              <a:ext uri="{FF2B5EF4-FFF2-40B4-BE49-F238E27FC236}">
                <a16:creationId xmlns:a16="http://schemas.microsoft.com/office/drawing/2014/main" id="{60022B52-0DD1-868B-2E52-507A0A71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5935752" y="2016304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ould Parallel Universes Be Physically Real?">
            <a:extLst>
              <a:ext uri="{FF2B5EF4-FFF2-40B4-BE49-F238E27FC236}">
                <a16:creationId xmlns:a16="http://schemas.microsoft.com/office/drawing/2014/main" id="{E4C98FD6-F101-BD37-950E-81F0CE500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6489700" y="228600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E0E7327-1AC1-B718-0D0A-C9EF58ADFCF6}"/>
              </a:ext>
            </a:extLst>
          </p:cNvPr>
          <p:cNvGrpSpPr/>
          <p:nvPr/>
        </p:nvGrpSpPr>
        <p:grpSpPr>
          <a:xfrm>
            <a:off x="4343599" y="4886251"/>
            <a:ext cx="2900840" cy="894087"/>
            <a:chOff x="1524000" y="5268785"/>
            <a:chExt cx="2900840" cy="894087"/>
          </a:xfrm>
        </p:grpSpPr>
        <p:sp>
          <p:nvSpPr>
            <p:cNvPr id="27" name="AutoShape 46">
              <a:extLst>
                <a:ext uri="{FF2B5EF4-FFF2-40B4-BE49-F238E27FC236}">
                  <a16:creationId xmlns:a16="http://schemas.microsoft.com/office/drawing/2014/main" id="{71C90796-8702-13C9-6CB7-1F71A20E1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2365845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chemeClr val="bg2"/>
                  </a:solidFill>
                </a:rPr>
                <a:t>Must p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rove both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59AE926-548E-264F-81BE-8EDA2E500A7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B53AC438-F548-4324-5F7B-0B0C819DA7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id="{2123100F-2D42-CC67-B8E6-1C488BC85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id="{30291375-BD6B-EA1C-0919-51C72F07C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30">
                  <a:extLst>
                    <a:ext uri="{FF2B5EF4-FFF2-40B4-BE49-F238E27FC236}">
                      <a16:creationId xmlns:a16="http://schemas.microsoft.com/office/drawing/2014/main" id="{7C719597-5EAB-2099-2662-E3066CF48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7058083E-36E5-24AD-90BA-1C952F9A6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4637743D-372C-E7A6-4702-16B2CAB03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4994F5C4-10B3-546F-2C27-86E4B4EE0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3000BFAC-7F23-03F5-B86C-90A23C0CB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70EFC5A5-03A4-0E0D-261F-2477323E8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36">
                <a:extLst>
                  <a:ext uri="{FF2B5EF4-FFF2-40B4-BE49-F238E27FC236}">
                    <a16:creationId xmlns:a16="http://schemas.microsoft.com/office/drawing/2014/main" id="{01AC980E-AEF1-2978-61E5-B351267D6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2" name="Oval 37">
                <a:extLst>
                  <a:ext uri="{FF2B5EF4-FFF2-40B4-BE49-F238E27FC236}">
                    <a16:creationId xmlns:a16="http://schemas.microsoft.com/office/drawing/2014/main" id="{A34D936B-B8F2-337F-2AC1-77F870E13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3" name="Oval 38">
                <a:extLst>
                  <a:ext uri="{FF2B5EF4-FFF2-40B4-BE49-F238E27FC236}">
                    <a16:creationId xmlns:a16="http://schemas.microsoft.com/office/drawing/2014/main" id="{84B1777D-638F-F254-D6DF-ACFFD726A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4" name="Oval 39">
                <a:extLst>
                  <a:ext uri="{FF2B5EF4-FFF2-40B4-BE49-F238E27FC236}">
                    <a16:creationId xmlns:a16="http://schemas.microsoft.com/office/drawing/2014/main" id="{129A0D68-9222-6E33-8BC0-05ADD822F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" name="Oval 40">
                <a:extLst>
                  <a:ext uri="{FF2B5EF4-FFF2-40B4-BE49-F238E27FC236}">
                    <a16:creationId xmlns:a16="http://schemas.microsoft.com/office/drawing/2014/main" id="{704E48E5-7382-88D0-7BCB-C58BFC9D8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089EE52-A58C-5124-3207-CD49D68AD6A9}"/>
              </a:ext>
            </a:extLst>
          </p:cNvPr>
          <p:cNvGrpSpPr/>
          <p:nvPr/>
        </p:nvGrpSpPr>
        <p:grpSpPr>
          <a:xfrm>
            <a:off x="4331669" y="3366759"/>
            <a:ext cx="3396999" cy="894088"/>
            <a:chOff x="1524000" y="5268784"/>
            <a:chExt cx="3396999" cy="894088"/>
          </a:xfrm>
        </p:grpSpPr>
        <p:sp>
          <p:nvSpPr>
            <p:cNvPr id="66" name="AutoShape 46">
              <a:extLst>
                <a:ext uri="{FF2B5EF4-FFF2-40B4-BE49-F238E27FC236}">
                  <a16:creationId xmlns:a16="http://schemas.microsoft.com/office/drawing/2014/main" id="{36DF93DE-340E-C247-FE0E-A43D11E0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4"/>
              <a:ext cx="2862004" cy="894087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chemeClr val="bg2"/>
                  </a:solidFill>
                </a:rPr>
                <a:t>Let’s try to do it with only two cases.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04C7CFE-B26E-81D1-1A93-D1AC6845C78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68" name="Group 27">
                <a:extLst>
                  <a:ext uri="{FF2B5EF4-FFF2-40B4-BE49-F238E27FC236}">
                    <a16:creationId xmlns:a16="http://schemas.microsoft.com/office/drawing/2014/main" id="{7DF863FD-C423-7D74-F100-1B1B0F9F23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76" name="Freeform 28">
                  <a:extLst>
                    <a:ext uri="{FF2B5EF4-FFF2-40B4-BE49-F238E27FC236}">
                      <a16:creationId xmlns:a16="http://schemas.microsoft.com/office/drawing/2014/main" id="{9C261539-0F34-3390-7BEA-63561B0C1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9">
                  <a:extLst>
                    <a:ext uri="{FF2B5EF4-FFF2-40B4-BE49-F238E27FC236}">
                      <a16:creationId xmlns:a16="http://schemas.microsoft.com/office/drawing/2014/main" id="{19C95E87-9305-3070-C532-E19D881A6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0">
                  <a:extLst>
                    <a:ext uri="{FF2B5EF4-FFF2-40B4-BE49-F238E27FC236}">
                      <a16:creationId xmlns:a16="http://schemas.microsoft.com/office/drawing/2014/main" id="{DCDB0710-6496-7D91-FCD6-0E196A165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1">
                  <a:extLst>
                    <a:ext uri="{FF2B5EF4-FFF2-40B4-BE49-F238E27FC236}">
                      <a16:creationId xmlns:a16="http://schemas.microsoft.com/office/drawing/2014/main" id="{8FDB9A47-E3C3-A9AA-CB2D-6E3BE748CE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2">
                  <a:extLst>
                    <a:ext uri="{FF2B5EF4-FFF2-40B4-BE49-F238E27FC236}">
                      <a16:creationId xmlns:a16="http://schemas.microsoft.com/office/drawing/2014/main" id="{2A9A4C9B-B263-4A1D-A30C-234C63D73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">
                  <a:extLst>
                    <a:ext uri="{FF2B5EF4-FFF2-40B4-BE49-F238E27FC236}">
                      <a16:creationId xmlns:a16="http://schemas.microsoft.com/office/drawing/2014/main" id="{5171920F-2B9B-8CCA-57F8-E9C538441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" name="Freeform 34">
                <a:extLst>
                  <a:ext uri="{FF2B5EF4-FFF2-40B4-BE49-F238E27FC236}">
                    <a16:creationId xmlns:a16="http://schemas.microsoft.com/office/drawing/2014/main" id="{D81D4951-163B-1D94-6B42-EA5FB743D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5">
                <a:extLst>
                  <a:ext uri="{FF2B5EF4-FFF2-40B4-BE49-F238E27FC236}">
                    <a16:creationId xmlns:a16="http://schemas.microsoft.com/office/drawing/2014/main" id="{8D7F8791-B004-F590-EDFB-68D28A8FC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36">
                <a:extLst>
                  <a:ext uri="{FF2B5EF4-FFF2-40B4-BE49-F238E27FC236}">
                    <a16:creationId xmlns:a16="http://schemas.microsoft.com/office/drawing/2014/main" id="{557926C1-2451-16CD-5231-99B90FD1C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2" name="Oval 37">
                <a:extLst>
                  <a:ext uri="{FF2B5EF4-FFF2-40B4-BE49-F238E27FC236}">
                    <a16:creationId xmlns:a16="http://schemas.microsoft.com/office/drawing/2014/main" id="{6351A376-CCCC-977A-8B1A-4B4794062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3" name="Oval 38">
                <a:extLst>
                  <a:ext uri="{FF2B5EF4-FFF2-40B4-BE49-F238E27FC236}">
                    <a16:creationId xmlns:a16="http://schemas.microsoft.com/office/drawing/2014/main" id="{3DD70059-391B-FFB8-7D5A-D0B4FE8BD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4" name="Oval 39">
                <a:extLst>
                  <a:ext uri="{FF2B5EF4-FFF2-40B4-BE49-F238E27FC236}">
                    <a16:creationId xmlns:a16="http://schemas.microsoft.com/office/drawing/2014/main" id="{38F69521-E49E-5618-E507-912EE53B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75" name="Oval 40">
                <a:extLst>
                  <a:ext uri="{FF2B5EF4-FFF2-40B4-BE49-F238E27FC236}">
                    <a16:creationId xmlns:a16="http://schemas.microsoft.com/office/drawing/2014/main" id="{1B837BCF-69CF-1499-13FD-0603089CE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A9854-47A5-39FE-863D-6D534687432D}"/>
              </a:ext>
            </a:extLst>
          </p:cNvPr>
          <p:cNvGrpSpPr/>
          <p:nvPr/>
        </p:nvGrpSpPr>
        <p:grpSpPr>
          <a:xfrm>
            <a:off x="5352679" y="1219200"/>
            <a:ext cx="1429121" cy="1306246"/>
            <a:chOff x="5594394" y="1519534"/>
            <a:chExt cx="1429121" cy="13062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86F72B-689D-8214-9D5E-E9C39B81662F}"/>
                </a:ext>
              </a:extLst>
            </p:cNvPr>
            <p:cNvGrpSpPr/>
            <p:nvPr/>
          </p:nvGrpSpPr>
          <p:grpSpPr>
            <a:xfrm>
              <a:off x="5594394" y="1917189"/>
              <a:ext cx="1429121" cy="908591"/>
              <a:chOff x="7096264" y="1072609"/>
              <a:chExt cx="1429121" cy="9085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20F205-7974-7E18-BB4E-D5B9E409DF87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99A2C5-BD97-ADE0-15B4-109D52F897DF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2A4F2A-E990-A9E3-B38D-424D0DCA0A16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B4A8BF-67FF-E11C-9E14-0008CEE9FD69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408EC4-B472-82D6-9303-B9142FF3C803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0B62171-573E-E005-4199-644325EEFA7D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207B021-A26C-C094-7366-5F8B86B92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344" y="1519534"/>
              <a:ext cx="965656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AB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56E45-CC67-6CF6-95EF-2BE33CBF6B56}"/>
              </a:ext>
            </a:extLst>
          </p:cNvPr>
          <p:cNvGrpSpPr/>
          <p:nvPr/>
        </p:nvGrpSpPr>
        <p:grpSpPr>
          <a:xfrm>
            <a:off x="1912531" y="1231910"/>
            <a:ext cx="1429121" cy="1257208"/>
            <a:chOff x="355229" y="1568184"/>
            <a:chExt cx="1429121" cy="12572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635DAE-163F-B07B-71DD-3401B0A67DEF}"/>
                </a:ext>
              </a:extLst>
            </p:cNvPr>
            <p:cNvGrpSpPr/>
            <p:nvPr/>
          </p:nvGrpSpPr>
          <p:grpSpPr>
            <a:xfrm>
              <a:off x="355229" y="1916801"/>
              <a:ext cx="1429121" cy="908591"/>
              <a:chOff x="7096264" y="1072609"/>
              <a:chExt cx="1429121" cy="9085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1447AF-A95D-BDA2-F48F-EF21D2F4F142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1DC671-57CB-FDA8-BACE-DA9C113A2170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17F239D-BD14-5938-4E99-6F53ED0A02DD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593524-F780-D774-0704-685397E7F5B4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1161558-914F-315D-3232-7A3308677615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97E1998-6B30-8E1E-A581-260EC086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" y="1568184"/>
              <a:ext cx="612775" cy="41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59F623-B261-C4EE-9B63-40B5D0689566}"/>
              </a:ext>
            </a:extLst>
          </p:cNvPr>
          <p:cNvGrpSpPr/>
          <p:nvPr/>
        </p:nvGrpSpPr>
        <p:grpSpPr>
          <a:xfrm>
            <a:off x="3526357" y="1309444"/>
            <a:ext cx="1429121" cy="1201068"/>
            <a:chOff x="2152279" y="1616283"/>
            <a:chExt cx="1429121" cy="1201068"/>
          </a:xfrm>
        </p:grpSpPr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F778DAED-C7B9-D975-2C43-42B0AB236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285" y="1616283"/>
              <a:ext cx="10799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B-A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E57EA6-736D-00B5-C1D9-BCCE73A820F9}"/>
                </a:ext>
              </a:extLst>
            </p:cNvPr>
            <p:cNvGrpSpPr/>
            <p:nvPr/>
          </p:nvGrpSpPr>
          <p:grpSpPr>
            <a:xfrm>
              <a:off x="2152279" y="1908760"/>
              <a:ext cx="1429121" cy="908591"/>
              <a:chOff x="7096264" y="1072609"/>
              <a:chExt cx="1429121" cy="9085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589F91-B3AD-C67A-6E9C-2B95BF20D79F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B8A6230-E02E-699E-5D7B-AA722F40A548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983AD6-A450-9A84-07DC-ED04A08A91DB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E5523F-0C57-8378-9794-3EB4AFF5F52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7AB77D-9C12-4B46-0141-F6151EAC9093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C63EE8F1-3520-F096-285E-D258C30A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9211090" cy="14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i.e.        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 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&amp;   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i.e. [x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&amp; [x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9" name="AutoShape 35">
            <a:extLst>
              <a:ext uri="{FF2B5EF4-FFF2-40B4-BE49-F238E27FC236}">
                <a16:creationId xmlns:a16="http://schemas.microsoft.com/office/drawing/2014/main" id="{F16B31E1-0741-BB23-2B11-D43D848F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590800"/>
            <a:ext cx="7641771" cy="4343400"/>
          </a:xfrm>
          <a:prstGeom prst="wedgeRoundRectCallout">
            <a:avLst>
              <a:gd name="adj1" fmla="val -53814"/>
              <a:gd name="adj2" fmla="val -4314"/>
              <a:gd name="adj3" fmla="val 16667"/>
            </a:avLst>
          </a:prstGeom>
          <a:noFill/>
          <a:ln w="12700" cap="flat" cmpd="sng" algn="ctr">
            <a:solidFill>
              <a:srgbClr val="4D0201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Prove: x</a:t>
            </a:r>
            <a:r>
              <a:rPr lang="en-CA" sz="2400" dirty="0">
                <a:solidFill>
                  <a:srgbClr val="000000"/>
                </a:solidFill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Let x be an arbitrary element in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</a:t>
            </a:r>
            <a:r>
              <a:rPr 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or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B-A)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Cases Goal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B]. Cases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B-A) </a:t>
            </a:r>
            <a:endParaRPr lang="en-US" altLang="en-US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   Case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   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   Case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B-A)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   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endParaRPr lang="en-CA" altLang="en-US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Hence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x</a:t>
            </a:r>
            <a:r>
              <a:rPr lang="en-CA" sz="2400" dirty="0">
                <a:solidFill>
                  <a:srgbClr val="000000"/>
                </a:solidFill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 </a:t>
            </a:r>
            <a:endParaRPr lang="en-CA" altLang="en-US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0" name="Picture 59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1C7F4AD7-93F3-88AF-5496-5B8915E3D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25279"/>
            <a:ext cx="851477" cy="87200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292CC09-0E41-6A09-CF8A-D6B017278CD3}"/>
              </a:ext>
            </a:extLst>
          </p:cNvPr>
          <p:cNvSpPr/>
          <p:nvPr/>
        </p:nvSpPr>
        <p:spPr>
          <a:xfrm>
            <a:off x="5646241" y="3557052"/>
            <a:ext cx="2888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  </a:t>
            </a: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By Cases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2, 5, 8</a:t>
            </a: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</p:txBody>
      </p:sp>
      <p:grpSp>
        <p:nvGrpSpPr>
          <p:cNvPr id="77" name="Group 47">
            <a:extLst>
              <a:ext uri="{FF2B5EF4-FFF2-40B4-BE49-F238E27FC236}">
                <a16:creationId xmlns:a16="http://schemas.microsoft.com/office/drawing/2014/main" id="{CEAA3B06-19E5-D96B-6045-FD876398BAA9}"/>
              </a:ext>
            </a:extLst>
          </p:cNvPr>
          <p:cNvGrpSpPr>
            <a:grpSpLocks/>
          </p:cNvGrpSpPr>
          <p:nvPr/>
        </p:nvGrpSpPr>
        <p:grpSpPr bwMode="auto">
          <a:xfrm>
            <a:off x="254098" y="2947452"/>
            <a:ext cx="556558" cy="857031"/>
            <a:chOff x="2593" y="768"/>
            <a:chExt cx="849" cy="1475"/>
          </a:xfrm>
        </p:grpSpPr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87F1A4F6-A10D-83D8-BEE6-9D92D7537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" name="Freeform 49">
              <a:extLst>
                <a:ext uri="{FF2B5EF4-FFF2-40B4-BE49-F238E27FC236}">
                  <a16:creationId xmlns:a16="http://schemas.microsoft.com/office/drawing/2014/main" id="{D78891E7-5CA1-EEC5-5552-B498B380A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E8C924AE-5082-06D7-B65B-DB33E0F16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7C4FC7A1-6F43-91FF-FBA9-AC4D2802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45069856-ADB6-39A9-95FD-403B0E68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281A47B8-C2A4-8E2C-A318-819EC205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EA6B8B3A-B2D5-7D27-A11C-A1A91F58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85" name="Group 55">
              <a:extLst>
                <a:ext uri="{FF2B5EF4-FFF2-40B4-BE49-F238E27FC236}">
                  <a16:creationId xmlns:a16="http://schemas.microsoft.com/office/drawing/2014/main" id="{9DBDDFA9-A4B6-B2F8-446F-0D8448A72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1CD6A71F-FF95-F2C6-0059-0DA8B4768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AC709F38-96A8-2BCC-1A45-D4A89E514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D75B6D4C-55FA-622E-68DD-CE607BC419C3}"/>
              </a:ext>
            </a:extLst>
          </p:cNvPr>
          <p:cNvSpPr/>
          <p:nvPr/>
        </p:nvSpPr>
        <p:spPr bwMode="auto">
          <a:xfrm>
            <a:off x="2286000" y="2762778"/>
            <a:ext cx="2133967" cy="5391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A46D2DB-7ECC-B555-C49C-C7B167611C33}"/>
              </a:ext>
            </a:extLst>
          </p:cNvPr>
          <p:cNvSpPr/>
          <p:nvPr/>
        </p:nvSpPr>
        <p:spPr bwMode="auto">
          <a:xfrm>
            <a:off x="933173" y="887912"/>
            <a:ext cx="4096027" cy="494837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4" name="Picture 4" descr="Could Parallel Universes Be Physically Real?">
            <a:extLst>
              <a:ext uri="{FF2B5EF4-FFF2-40B4-BE49-F238E27FC236}">
                <a16:creationId xmlns:a16="http://schemas.microsoft.com/office/drawing/2014/main" id="{4760EB83-0064-80B0-99E0-3CFFE859D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2192494" y="1971127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ould Parallel Universes Be Physically Real?">
            <a:extLst>
              <a:ext uri="{FF2B5EF4-FFF2-40B4-BE49-F238E27FC236}">
                <a16:creationId xmlns:a16="http://schemas.microsoft.com/office/drawing/2014/main" id="{B1730F1A-44C9-8867-DC43-381C49002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5577360" y="202921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Could Parallel Universes Be Physically Real?">
            <a:extLst>
              <a:ext uri="{FF2B5EF4-FFF2-40B4-BE49-F238E27FC236}">
                <a16:creationId xmlns:a16="http://schemas.microsoft.com/office/drawing/2014/main" id="{BAEB5146-CF5C-9766-5DFF-434ABB620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4496167" y="2000269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ould Parallel Universes Be Physically Real?">
            <a:extLst>
              <a:ext uri="{FF2B5EF4-FFF2-40B4-BE49-F238E27FC236}">
                <a16:creationId xmlns:a16="http://schemas.microsoft.com/office/drawing/2014/main" id="{2C71CD6F-0EC1-274C-5773-968D67CA9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6237364" y="2030267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1FC5B976-B155-6576-DF3B-F0827668AE4E}"/>
              </a:ext>
            </a:extLst>
          </p:cNvPr>
          <p:cNvSpPr/>
          <p:nvPr/>
        </p:nvSpPr>
        <p:spPr bwMode="auto">
          <a:xfrm>
            <a:off x="4343034" y="2795052"/>
            <a:ext cx="1533382" cy="5391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108" grpId="0" animBg="1"/>
      <p:bldP spid="108" grpId="1" animBg="1"/>
      <p:bldP spid="10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A9854-47A5-39FE-863D-6D534687432D}"/>
              </a:ext>
            </a:extLst>
          </p:cNvPr>
          <p:cNvGrpSpPr/>
          <p:nvPr/>
        </p:nvGrpSpPr>
        <p:grpSpPr>
          <a:xfrm>
            <a:off x="5352679" y="1219200"/>
            <a:ext cx="1429121" cy="1306246"/>
            <a:chOff x="5594394" y="1519534"/>
            <a:chExt cx="1429121" cy="13062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86F72B-689D-8214-9D5E-E9C39B81662F}"/>
                </a:ext>
              </a:extLst>
            </p:cNvPr>
            <p:cNvGrpSpPr/>
            <p:nvPr/>
          </p:nvGrpSpPr>
          <p:grpSpPr>
            <a:xfrm>
              <a:off x="5594394" y="1917189"/>
              <a:ext cx="1429121" cy="908591"/>
              <a:chOff x="7096264" y="1072609"/>
              <a:chExt cx="1429121" cy="9085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20F205-7974-7E18-BB4E-D5B9E409DF87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99A2C5-BD97-ADE0-15B4-109D52F897DF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2A4F2A-E990-A9E3-B38D-424D0DCA0A16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B4A8BF-67FF-E11C-9E14-0008CEE9FD69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408EC4-B472-82D6-9303-B9142FF3C803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0B62171-573E-E005-4199-644325EEFA7D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207B021-A26C-C094-7366-5F8B86B92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344" y="1519534"/>
              <a:ext cx="965656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AB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56E45-CC67-6CF6-95EF-2BE33CBF6B56}"/>
              </a:ext>
            </a:extLst>
          </p:cNvPr>
          <p:cNvGrpSpPr/>
          <p:nvPr/>
        </p:nvGrpSpPr>
        <p:grpSpPr>
          <a:xfrm>
            <a:off x="1912531" y="1231910"/>
            <a:ext cx="1429121" cy="1257208"/>
            <a:chOff x="355229" y="1568184"/>
            <a:chExt cx="1429121" cy="12572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635DAE-163F-B07B-71DD-3401B0A67DEF}"/>
                </a:ext>
              </a:extLst>
            </p:cNvPr>
            <p:cNvGrpSpPr/>
            <p:nvPr/>
          </p:nvGrpSpPr>
          <p:grpSpPr>
            <a:xfrm>
              <a:off x="355229" y="1916801"/>
              <a:ext cx="1429121" cy="908591"/>
              <a:chOff x="7096264" y="1072609"/>
              <a:chExt cx="1429121" cy="9085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1447AF-A95D-BDA2-F48F-EF21D2F4F142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1DC671-57CB-FDA8-BACE-DA9C113A2170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17F239D-BD14-5938-4E99-6F53ED0A02DD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593524-F780-D774-0704-685397E7F5B4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1161558-914F-315D-3232-7A3308677615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97E1998-6B30-8E1E-A581-260EC086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" y="1568184"/>
              <a:ext cx="612775" cy="41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59F623-B261-C4EE-9B63-40B5D0689566}"/>
              </a:ext>
            </a:extLst>
          </p:cNvPr>
          <p:cNvGrpSpPr/>
          <p:nvPr/>
        </p:nvGrpSpPr>
        <p:grpSpPr>
          <a:xfrm>
            <a:off x="3526357" y="1309444"/>
            <a:ext cx="1429121" cy="1201068"/>
            <a:chOff x="2152279" y="1616283"/>
            <a:chExt cx="1429121" cy="1201068"/>
          </a:xfrm>
        </p:grpSpPr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F778DAED-C7B9-D975-2C43-42B0AB236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285" y="1616283"/>
              <a:ext cx="10799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B-A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E57EA6-736D-00B5-C1D9-BCCE73A820F9}"/>
                </a:ext>
              </a:extLst>
            </p:cNvPr>
            <p:cNvGrpSpPr/>
            <p:nvPr/>
          </p:nvGrpSpPr>
          <p:grpSpPr>
            <a:xfrm>
              <a:off x="2152279" y="1908760"/>
              <a:ext cx="1429121" cy="908591"/>
              <a:chOff x="7096264" y="1072609"/>
              <a:chExt cx="1429121" cy="9085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589F91-B3AD-C67A-6E9C-2B95BF20D79F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B8A6230-E02E-699E-5D7B-AA722F40A548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983AD6-A450-9A84-07DC-ED04A08A91DB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E5523F-0C57-8378-9794-3EB4AFF5F52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7AB77D-9C12-4B46-0141-F6151EAC9093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sp>
        <p:nvSpPr>
          <p:cNvPr id="59" name="AutoShape 35">
            <a:extLst>
              <a:ext uri="{FF2B5EF4-FFF2-40B4-BE49-F238E27FC236}">
                <a16:creationId xmlns:a16="http://schemas.microsoft.com/office/drawing/2014/main" id="{F16B31E1-0741-BB23-2B11-D43D848F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590800"/>
            <a:ext cx="7641771" cy="4343400"/>
          </a:xfrm>
          <a:prstGeom prst="wedgeRoundRectCallout">
            <a:avLst>
              <a:gd name="adj1" fmla="val -53814"/>
              <a:gd name="adj2" fmla="val -4314"/>
              <a:gd name="adj3" fmla="val 16667"/>
            </a:avLst>
          </a:prstGeom>
          <a:noFill/>
          <a:ln w="12700" cap="flat" cmpd="sng" algn="ctr">
            <a:solidFill>
              <a:srgbClr val="4D0201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Prove: 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x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Let x be an arbitrary element in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altLang="en-US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Cases Goal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(B-A)]. Cases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endParaRPr lang="en-US" altLang="en-US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   Case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   x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   Case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</a:t>
            </a:r>
            <a:endParaRPr lang="en-CA" altLang="en-US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0" name="Picture 59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1C7F4AD7-93F3-88AF-5496-5B8915E3D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25279"/>
            <a:ext cx="851477" cy="87200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292CC09-0E41-6A09-CF8A-D6B017278CD3}"/>
              </a:ext>
            </a:extLst>
          </p:cNvPr>
          <p:cNvSpPr/>
          <p:nvPr/>
        </p:nvSpPr>
        <p:spPr>
          <a:xfrm>
            <a:off x="5646241" y="3557052"/>
            <a:ext cx="2888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77" name="Group 47">
            <a:extLst>
              <a:ext uri="{FF2B5EF4-FFF2-40B4-BE49-F238E27FC236}">
                <a16:creationId xmlns:a16="http://schemas.microsoft.com/office/drawing/2014/main" id="{CEAA3B06-19E5-D96B-6045-FD876398BAA9}"/>
              </a:ext>
            </a:extLst>
          </p:cNvPr>
          <p:cNvGrpSpPr>
            <a:grpSpLocks/>
          </p:cNvGrpSpPr>
          <p:nvPr/>
        </p:nvGrpSpPr>
        <p:grpSpPr bwMode="auto">
          <a:xfrm>
            <a:off x="254098" y="2947452"/>
            <a:ext cx="556558" cy="857031"/>
            <a:chOff x="2593" y="768"/>
            <a:chExt cx="849" cy="1475"/>
          </a:xfrm>
        </p:grpSpPr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87F1A4F6-A10D-83D8-BEE6-9D92D7537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" name="Freeform 49">
              <a:extLst>
                <a:ext uri="{FF2B5EF4-FFF2-40B4-BE49-F238E27FC236}">
                  <a16:creationId xmlns:a16="http://schemas.microsoft.com/office/drawing/2014/main" id="{D78891E7-5CA1-EEC5-5552-B498B380A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E8C924AE-5082-06D7-B65B-DB33E0F16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7C4FC7A1-6F43-91FF-FBA9-AC4D2802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45069856-ADB6-39A9-95FD-403B0E68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281A47B8-C2A4-8E2C-A318-819EC205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EA6B8B3A-B2D5-7D27-A11C-A1A91F58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85" name="Group 55">
              <a:extLst>
                <a:ext uri="{FF2B5EF4-FFF2-40B4-BE49-F238E27FC236}">
                  <a16:creationId xmlns:a16="http://schemas.microsoft.com/office/drawing/2014/main" id="{9DBDDFA9-A4B6-B2F8-446F-0D8448A72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1CD6A71F-FF95-F2C6-0059-0DA8B4768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AC709F38-96A8-2BCC-1A45-D4A89E514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D75B6D4C-55FA-622E-68DD-CE607BC419C3}"/>
              </a:ext>
            </a:extLst>
          </p:cNvPr>
          <p:cNvSpPr/>
          <p:nvPr/>
        </p:nvSpPr>
        <p:spPr bwMode="auto">
          <a:xfrm>
            <a:off x="2286000" y="2762778"/>
            <a:ext cx="1579659" cy="5391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A46D2DB-7ECC-B555-C49C-C7B167611C33}"/>
              </a:ext>
            </a:extLst>
          </p:cNvPr>
          <p:cNvSpPr/>
          <p:nvPr/>
        </p:nvSpPr>
        <p:spPr bwMode="auto">
          <a:xfrm>
            <a:off x="4819373" y="887912"/>
            <a:ext cx="4096027" cy="494837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4" name="Picture 4" descr="Could Parallel Universes Be Physically Real?">
            <a:extLst>
              <a:ext uri="{FF2B5EF4-FFF2-40B4-BE49-F238E27FC236}">
                <a16:creationId xmlns:a16="http://schemas.microsoft.com/office/drawing/2014/main" id="{4760EB83-0064-80B0-99E0-3CFFE859D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5666446" y="199111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ould Parallel Universes Be Physically Real?">
            <a:extLst>
              <a:ext uri="{FF2B5EF4-FFF2-40B4-BE49-F238E27FC236}">
                <a16:creationId xmlns:a16="http://schemas.microsoft.com/office/drawing/2014/main" id="{B1730F1A-44C9-8867-DC43-381C49002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2135266" y="196129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Could Parallel Universes Be Physically Real?">
            <a:extLst>
              <a:ext uri="{FF2B5EF4-FFF2-40B4-BE49-F238E27FC236}">
                <a16:creationId xmlns:a16="http://schemas.microsoft.com/office/drawing/2014/main" id="{BAEB5146-CF5C-9766-5DFF-434ABB620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5998693" y="2042192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1FC5B976-B155-6576-DF3B-F0827668AE4E}"/>
              </a:ext>
            </a:extLst>
          </p:cNvPr>
          <p:cNvSpPr/>
          <p:nvPr/>
        </p:nvSpPr>
        <p:spPr bwMode="auto">
          <a:xfrm>
            <a:off x="3865659" y="2795052"/>
            <a:ext cx="2010757" cy="5391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F6284FD-3DA8-A0FE-3F03-CD7DC5A8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9211090" cy="14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i.e.        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 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&amp;   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i.e. [x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&amp; [x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9268FCE7-123F-B6B4-6F03-8A209D91A78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99407"/>
            <a:ext cx="917591" cy="929993"/>
            <a:chOff x="2065" y="1551"/>
            <a:chExt cx="1628" cy="1988"/>
          </a:xfrm>
        </p:grpSpPr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45F34E3C-0946-C87A-3E01-E4D89686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6103581-171B-FCE0-2518-B6166FC95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74C42371-4691-9DF7-F19F-32654AFC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F8C78B71-40E3-9A99-6E8A-BAC9DFCF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F6C0A53C-4A28-D730-9DC4-040032D4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C8772BFD-0C32-82D2-1633-BF58B8CB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BF351E9D-5E7B-B469-FFA4-DB234224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F3E55785-3976-9892-654B-943968048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638FDF4F-6F19-2808-2B80-F3212883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670BDBF6-16B8-0C5F-EACD-E1BC7D6F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9AC09942-18A2-8E94-6C98-4660EE55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FDAEF799-9A57-30A9-8FCF-CD5D35968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8CDA7E65-E97A-AB00-06D5-2788479FF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E5214851-7E8A-1EF0-4396-C53ADBE3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3A78F8B7-4D0A-0321-10AF-DACCE131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2C925ED7-6794-1FE9-644B-73505F40B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19384B52-1F4E-1A23-CB9C-749282453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chemeClr val="bg2"/>
                </a:solidFill>
                <a:latin typeface="Times New Roman"/>
              </a:endParaRPr>
            </a:p>
          </p:txBody>
        </p:sp>
      </p:grpSp>
      <p:sp>
        <p:nvSpPr>
          <p:cNvPr id="29" name="AutoShape 35">
            <a:extLst>
              <a:ext uri="{FF2B5EF4-FFF2-40B4-BE49-F238E27FC236}">
                <a16:creationId xmlns:a16="http://schemas.microsoft.com/office/drawing/2014/main" id="{D035555E-6DB4-5DFB-D35F-B1CBBBBC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64" y="5537065"/>
            <a:ext cx="3406251" cy="812121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How do we prove the –A does not destroy x?</a:t>
            </a:r>
          </a:p>
        </p:txBody>
      </p:sp>
    </p:spTree>
    <p:extLst>
      <p:ext uri="{BB962C8B-B14F-4D97-AF65-F5344CB8AC3E}">
        <p14:creationId xmlns:p14="http://schemas.microsoft.com/office/powerpoint/2010/main" val="15173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108" grpId="1" animBg="1"/>
      <p:bldP spid="108" grpId="2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A9854-47A5-39FE-863D-6D534687432D}"/>
              </a:ext>
            </a:extLst>
          </p:cNvPr>
          <p:cNvGrpSpPr/>
          <p:nvPr/>
        </p:nvGrpSpPr>
        <p:grpSpPr>
          <a:xfrm>
            <a:off x="5352679" y="1219200"/>
            <a:ext cx="1429121" cy="1306246"/>
            <a:chOff x="5594394" y="1519534"/>
            <a:chExt cx="1429121" cy="13062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86F72B-689D-8214-9D5E-E9C39B81662F}"/>
                </a:ext>
              </a:extLst>
            </p:cNvPr>
            <p:cNvGrpSpPr/>
            <p:nvPr/>
          </p:nvGrpSpPr>
          <p:grpSpPr>
            <a:xfrm>
              <a:off x="5594394" y="1917189"/>
              <a:ext cx="1429121" cy="908591"/>
              <a:chOff x="7096264" y="1072609"/>
              <a:chExt cx="1429121" cy="9085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20F205-7974-7E18-BB4E-D5B9E409DF87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199A2C5-BD97-ADE0-15B4-109D52F897DF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2A4F2A-E990-A9E3-B38D-424D0DCA0A16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7B4A8BF-67FF-E11C-9E14-0008CEE9FD69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408EC4-B472-82D6-9303-B9142FF3C803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0B62171-573E-E005-4199-644325EEFA7D}"/>
                  </a:ext>
                </a:extLst>
              </p:cNvPr>
              <p:cNvSpPr/>
              <p:nvPr/>
            </p:nvSpPr>
            <p:spPr>
              <a:xfrm>
                <a:off x="7477264" y="1323988"/>
                <a:ext cx="592981" cy="513955"/>
              </a:xfrm>
              <a:prstGeom prst="ellipse">
                <a:avLst/>
              </a:prstGeom>
              <a:solidFill>
                <a:srgbClr val="66FF66"/>
              </a:solidFill>
              <a:ln w="317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207B021-A26C-C094-7366-5F8B86B92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344" y="1519534"/>
              <a:ext cx="965656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AB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56E45-CC67-6CF6-95EF-2BE33CBF6B56}"/>
              </a:ext>
            </a:extLst>
          </p:cNvPr>
          <p:cNvGrpSpPr/>
          <p:nvPr/>
        </p:nvGrpSpPr>
        <p:grpSpPr>
          <a:xfrm>
            <a:off x="1912531" y="1231910"/>
            <a:ext cx="1429121" cy="1257208"/>
            <a:chOff x="355229" y="1568184"/>
            <a:chExt cx="1429121" cy="12572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635DAE-163F-B07B-71DD-3401B0A67DEF}"/>
                </a:ext>
              </a:extLst>
            </p:cNvPr>
            <p:cNvGrpSpPr/>
            <p:nvPr/>
          </p:nvGrpSpPr>
          <p:grpSpPr>
            <a:xfrm>
              <a:off x="355229" y="1916801"/>
              <a:ext cx="1429121" cy="908591"/>
              <a:chOff x="7096264" y="1072609"/>
              <a:chExt cx="1429121" cy="90859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1447AF-A95D-BDA2-F48F-EF21D2F4F142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71DC671-57CB-FDA8-BACE-DA9C113A2170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17F239D-BD14-5938-4E99-6F53ED0A02DD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593524-F780-D774-0704-685397E7F5B4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1161558-914F-315D-3232-7A3308677615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97E1998-6B30-8E1E-A581-260EC086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" y="1568184"/>
              <a:ext cx="612775" cy="41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59F623-B261-C4EE-9B63-40B5D0689566}"/>
              </a:ext>
            </a:extLst>
          </p:cNvPr>
          <p:cNvGrpSpPr/>
          <p:nvPr/>
        </p:nvGrpSpPr>
        <p:grpSpPr>
          <a:xfrm>
            <a:off x="3526357" y="1309444"/>
            <a:ext cx="1429121" cy="1201068"/>
            <a:chOff x="2152279" y="1616283"/>
            <a:chExt cx="1429121" cy="1201068"/>
          </a:xfrm>
        </p:grpSpPr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F778DAED-C7B9-D975-2C43-42B0AB236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285" y="1616283"/>
              <a:ext cx="10799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-34290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04617B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82296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B60000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188720" indent="-274320" algn="l" rtl="0" fontAlgn="base">
                <a:spcBef>
                  <a:spcPts val="1200"/>
                </a:spcBef>
                <a:spcAft>
                  <a:spcPts val="600"/>
                </a:spcAft>
                <a:buClr>
                  <a:srgbClr val="663F78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554480" indent="-228600" algn="l" rtl="0" fontAlgn="base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>
                  <a:sym typeface="Symbol" panose="05050102010706020507" pitchFamily="18" charset="2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sym typeface="Symbol" panose="05050102010706020507" pitchFamily="18" charset="2"/>
                </a:rPr>
                <a:t>B-A</a:t>
              </a:r>
              <a:endParaRPr lang="en-US" altLang="en-US" sz="2400" dirty="0">
                <a:sym typeface="Symbol" panose="05050102010706020507" pitchFamily="18" charset="2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E57EA6-736D-00B5-C1D9-BCCE73A820F9}"/>
                </a:ext>
              </a:extLst>
            </p:cNvPr>
            <p:cNvGrpSpPr/>
            <p:nvPr/>
          </p:nvGrpSpPr>
          <p:grpSpPr>
            <a:xfrm>
              <a:off x="2152279" y="1908760"/>
              <a:ext cx="1429121" cy="908591"/>
              <a:chOff x="7096264" y="1072609"/>
              <a:chExt cx="1429121" cy="9085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589F91-B3AD-C67A-6E9C-2B95BF20D79F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B8A6230-E02E-699E-5D7B-AA722F40A548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8983AD6-A450-9A84-07DC-ED04A08A91DB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b="1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E5523F-0C57-8378-9794-3EB4AFF5F52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7AB77D-9C12-4B46-0141-F6151EAC9093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</p:grpSp>
      <p:sp>
        <p:nvSpPr>
          <p:cNvPr id="59" name="AutoShape 35">
            <a:extLst>
              <a:ext uri="{FF2B5EF4-FFF2-40B4-BE49-F238E27FC236}">
                <a16:creationId xmlns:a16="http://schemas.microsoft.com/office/drawing/2014/main" id="{F16B31E1-0741-BB23-2B11-D43D848F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590800"/>
            <a:ext cx="7641771" cy="4343400"/>
          </a:xfrm>
          <a:prstGeom prst="wedgeRoundRectCallout">
            <a:avLst>
              <a:gd name="adj1" fmla="val -53814"/>
              <a:gd name="adj2" fmla="val -4314"/>
              <a:gd name="adj3" fmla="val 16667"/>
            </a:avLst>
          </a:prstGeom>
          <a:noFill/>
          <a:ln w="12700" cap="flat" cmpd="sng" algn="ctr">
            <a:solidFill>
              <a:srgbClr val="4D0201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Prove: 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x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Let x be an arbitrary element in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altLang="en-US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Cases Goal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(B-A)]. Cases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  </a:t>
            </a:r>
            <a:endParaRPr lang="en-US" altLang="en-US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   Case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   x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   Case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x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        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B-A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x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endParaRPr lang="en-CA" altLang="en-US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0" name="Picture 59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1C7F4AD7-93F3-88AF-5496-5B8915E3D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25279"/>
            <a:ext cx="851477" cy="87200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292CC09-0E41-6A09-CF8A-D6B017278CD3}"/>
              </a:ext>
            </a:extLst>
          </p:cNvPr>
          <p:cNvSpPr/>
          <p:nvPr/>
        </p:nvSpPr>
        <p:spPr>
          <a:xfrm>
            <a:off x="5646241" y="3557052"/>
            <a:ext cx="2888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>
                <a:solidFill>
                  <a:schemeClr val="bg2"/>
                </a:solidFill>
              </a:rPr>
              <a:t>Excluded Middle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 (1&amp;5)</a:t>
            </a:r>
          </a:p>
          <a:p>
            <a:pPr algn="l"/>
            <a:r>
              <a:rPr lang="en-US" altLang="en-US" sz="2400" dirty="0">
                <a:solidFill>
                  <a:schemeClr val="bg2"/>
                </a:solidFill>
              </a:rPr>
              <a:t>Def of </a:t>
            </a:r>
            <a:r>
              <a:rPr lang="el-GR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endParaRPr lang="en-CA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r>
              <a:rPr lang="en-CA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By cases 2, 5, &amp; 9</a:t>
            </a:r>
          </a:p>
          <a:p>
            <a:pPr algn="l"/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A46D2DB-7ECC-B555-C49C-C7B167611C33}"/>
              </a:ext>
            </a:extLst>
          </p:cNvPr>
          <p:cNvSpPr/>
          <p:nvPr/>
        </p:nvSpPr>
        <p:spPr bwMode="auto">
          <a:xfrm>
            <a:off x="4819373" y="887912"/>
            <a:ext cx="4096027" cy="494837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6" name="Picture 4" descr="Could Parallel Universes Be Physically Real?">
            <a:extLst>
              <a:ext uri="{FF2B5EF4-FFF2-40B4-BE49-F238E27FC236}">
                <a16:creationId xmlns:a16="http://schemas.microsoft.com/office/drawing/2014/main" id="{BAEB5146-CF5C-9766-5DFF-434ABB620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6248408" y="1989077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ould Parallel Universes Be Physically Real?">
            <a:extLst>
              <a:ext uri="{FF2B5EF4-FFF2-40B4-BE49-F238E27FC236}">
                <a16:creationId xmlns:a16="http://schemas.microsoft.com/office/drawing/2014/main" id="{2C71CD6F-0EC1-274C-5773-968D67CA9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5331" r="57911" b="41543"/>
          <a:stretch/>
        </p:blipFill>
        <p:spPr bwMode="auto">
          <a:xfrm>
            <a:off x="4508795" y="1979721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1FC5B976-B155-6576-DF3B-F0827668AE4E}"/>
              </a:ext>
            </a:extLst>
          </p:cNvPr>
          <p:cNvSpPr/>
          <p:nvPr/>
        </p:nvSpPr>
        <p:spPr bwMode="auto">
          <a:xfrm>
            <a:off x="3865659" y="2795052"/>
            <a:ext cx="2010757" cy="5391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F6284FD-3DA8-A0FE-3F03-CD7DC5A8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76200"/>
            <a:ext cx="9211090" cy="14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-342900" algn="l" rtl="0" fontAlgn="base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82296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188720" indent="-274320" algn="l" rtl="0" fontAlgn="base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554480" indent="-228600" algn="l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95000"/>
              <a:defRPr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Prove: 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= 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(for all sets A and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i.e.        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   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&amp;    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 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 </a:t>
            </a:r>
            <a:endParaRPr lang="en-US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i.e. [x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 &amp; [x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x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C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(B-A)]</a:t>
            </a:r>
            <a:r>
              <a:rPr lang="en-US" alt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999283-8721-0D82-BFCA-872C0A531046}"/>
              </a:ext>
            </a:extLst>
          </p:cNvPr>
          <p:cNvSpPr/>
          <p:nvPr/>
        </p:nvSpPr>
        <p:spPr bwMode="auto">
          <a:xfrm>
            <a:off x="5761644" y="3170272"/>
            <a:ext cx="885178" cy="483409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BCF785-308E-536A-37E3-2BB48611DA75}"/>
              </a:ext>
            </a:extLst>
          </p:cNvPr>
          <p:cNvSpPr/>
          <p:nvPr/>
        </p:nvSpPr>
        <p:spPr bwMode="auto">
          <a:xfrm>
            <a:off x="2772422" y="5029200"/>
            <a:ext cx="885178" cy="483409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1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7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8" grpId="0" animBg="1"/>
      <p:bldP spid="108" grpId="1" animBg="1"/>
      <p:bldP spid="3" grpId="0" animBg="1"/>
      <p:bldP spid="3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Functions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34C1AE5-02FD-840B-EC7F-D165CDA5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ym typeface="Symbol" panose="05050102010706020507" pitchFamily="18" charset="2"/>
              </a:rPr>
              <a:t>E.g.:  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f(a)=2</a:t>
            </a:r>
          </a:p>
          <a:p>
            <a:pPr lvl="1" eaLnBrk="1" hangingPunct="1"/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r>
              <a:rPr lang="en-US" altLang="en-US" kern="0" dirty="0">
                <a:sym typeface="Symbol" panose="05050102010706020507" pitchFamily="18" charset="2"/>
              </a:rPr>
              <a:t> is called the </a:t>
            </a:r>
            <a:r>
              <a:rPr lang="en-US" altLang="en-US" kern="0" dirty="0">
                <a:solidFill>
                  <a:srgbClr val="FFFF00"/>
                </a:solidFill>
                <a:sym typeface="Symbol" panose="05050102010706020507" pitchFamily="18" charset="2"/>
              </a:rPr>
              <a:t>image</a:t>
            </a:r>
            <a:r>
              <a:rPr lang="en-US" altLang="en-US" kern="0" dirty="0">
                <a:sym typeface="Symbol" panose="05050102010706020507" pitchFamily="18" charset="2"/>
              </a:rPr>
              <a:t> of 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a </a:t>
            </a:r>
            <a:r>
              <a:rPr lang="en-US" altLang="en-US" kern="0" dirty="0">
                <a:sym typeface="Symbol" panose="05050102010706020507" pitchFamily="18" charset="2"/>
              </a:rPr>
              <a:t>under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f.</a:t>
            </a:r>
          </a:p>
          <a:p>
            <a:pPr lvl="1" eaLnBrk="1" hangingPunct="1"/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a</a:t>
            </a:r>
            <a:r>
              <a:rPr lang="en-US" altLang="en-US" kern="0" dirty="0">
                <a:sym typeface="Symbol" panose="05050102010706020507" pitchFamily="18" charset="2"/>
              </a:rPr>
              <a:t> is called the </a:t>
            </a:r>
            <a:r>
              <a:rPr lang="en-US" altLang="en-US" kern="0" dirty="0">
                <a:solidFill>
                  <a:srgbClr val="FFFF00"/>
                </a:solidFill>
                <a:sym typeface="Symbol" panose="05050102010706020507" pitchFamily="18" charset="2"/>
              </a:rPr>
              <a:t>preimage</a:t>
            </a:r>
            <a:r>
              <a:rPr lang="en-US" altLang="en-US" kern="0" dirty="0">
                <a:sym typeface="Symbol" panose="05050102010706020507" pitchFamily="18" charset="2"/>
              </a:rPr>
              <a:t> of 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2.</a:t>
            </a:r>
          </a:p>
          <a:p>
            <a:pPr eaLnBrk="1" hangingPunct="1"/>
            <a:r>
              <a:rPr lang="en-US" altLang="en-US" kern="0" dirty="0">
                <a:sym typeface="Symbol" panose="05050102010706020507" pitchFamily="18" charset="2"/>
              </a:rPr>
              <a:t>Set: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f({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a,b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}) = {2,1}</a:t>
            </a: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          </a:t>
            </a:r>
            <a:r>
              <a:rPr lang="en-US" kern="0" dirty="0">
                <a:solidFill>
                  <a:srgbClr val="FFC000"/>
                </a:solidFill>
              </a:rPr>
              <a:t>∀S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A:  f(S) = { f(x) | </a:t>
            </a:r>
            <a:r>
              <a:rPr lang="en-US" alt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xS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 }</a:t>
            </a:r>
            <a:endParaRPr lang="en-US" altLang="en-US" kern="0" dirty="0">
              <a:solidFill>
                <a:srgbClr val="FFC000"/>
              </a:solidFill>
              <a:sym typeface="Symbol" panose="05050102010706020507" pitchFamily="18" charset="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653A4E-D312-DDD6-270E-9B189D3B9DCF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D903B5-D8A8-E0D2-E797-18E0DBABE43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7DC3FF-A2E1-0780-4489-C52C249099D7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C7CF13-B3AC-3066-7C7B-6C6F282F90ED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63089F-BD2B-9398-05CC-B91F8FCC1DB2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05470F-537E-246E-AE57-24571A215A6F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696B17-93F1-59A8-7A70-9264B47602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73939A5-3291-4060-0C2B-39B470C0DD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F430C1A-8B5C-BF23-6C80-31AA8B59BF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B97F02-02AA-595D-2D8B-23CC29493378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9EEC8D-69C1-37F5-AD8D-3D05BC1B3257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6A3DD8-80F5-61B2-63F7-CC74C24D0FED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Functions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34C1AE5-02FD-840B-EC7F-D165CDA5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ym typeface="Symbol" panose="05050102010706020507" pitchFamily="18" charset="2"/>
              </a:rPr>
              <a:t>E.g.:  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f(x)=x</a:t>
            </a:r>
            <a:r>
              <a:rPr lang="en-US" altLang="en-US" kern="0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 </a:t>
            </a:r>
            <a:r>
              <a:rPr lang="en-US" altLang="en-US" kern="0" baseline="30000" dirty="0">
                <a:sym typeface="Symbol" panose="05050102010706020507" pitchFamily="18" charset="2"/>
              </a:rPr>
              <a:t>   </a:t>
            </a:r>
            <a:r>
              <a:rPr lang="en-US" altLang="en-US" kern="0" dirty="0">
                <a:sym typeface="Symbol" panose="05050102010706020507" pitchFamily="18" charset="2"/>
              </a:rPr>
              <a:t>(where A = B = reals/integers)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653A4E-D312-DDD6-270E-9B189D3B9DCF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D903B5-D8A8-E0D2-E797-18E0DBABE43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7DC3FF-A2E1-0780-4489-C52C249099D7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C7CF13-B3AC-3066-7C7B-6C6F282F90ED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63089F-BD2B-9398-05CC-B91F8FCC1DB2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05470F-537E-246E-AE57-24571A215A6F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696B17-93F1-59A8-7A70-9264B47602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73939A5-3291-4060-0C2B-39B470C0DD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F430C1A-8B5C-BF23-6C80-31AA8B59BF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B97F02-02AA-595D-2D8B-23CC29493378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9EEC8D-69C1-37F5-AD8D-3D05BC1B3257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CD0592-1CD7-B853-BD66-AE6AA47A5E23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28" name="Picture 4" descr="y = x^2 - 2">
              <a:extLst>
                <a:ext uri="{FF2B5EF4-FFF2-40B4-BE49-F238E27FC236}">
                  <a16:creationId xmlns:a16="http://schemas.microsoft.com/office/drawing/2014/main" id="{19E88B64-173D-2692-4E4F-77A05EFB5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CF9692-5579-AECE-EDAE-CA1EFCA24236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FA03BB-C133-0FF3-A755-130A3F5ED244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6A3DD8-80F5-61B2-63F7-CC74C24D0FED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Functions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34C1AE5-02FD-840B-EC7F-D165CDA5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2"/>
                </a:solidFill>
              </a:rPr>
              <a:t>Domain: </a:t>
            </a:r>
            <a:r>
              <a:rPr lang="en-US" altLang="en-US" kern="0" dirty="0">
                <a:solidFill>
                  <a:srgbClr val="FFC000"/>
                </a:solidFill>
              </a:rPr>
              <a:t>A 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chemeClr val="tx2"/>
                </a:solidFill>
              </a:rPr>
              <a:t>Co-domain:</a:t>
            </a:r>
            <a:r>
              <a:rPr lang="en-US" altLang="en-US" dirty="0">
                <a:solidFill>
                  <a:srgbClr val="FFC000"/>
                </a:solidFill>
              </a:rPr>
              <a:t> B</a:t>
            </a:r>
            <a:endParaRPr lang="en-US" altLang="en-US" kern="0" dirty="0">
              <a:solidFill>
                <a:srgbClr val="FFC000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</a:t>
            </a:r>
            <a:r>
              <a:rPr lang="en-US" altLang="en-US" dirty="0"/>
              <a:t>                (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/>
              <a:t> is not “implies”)</a:t>
            </a:r>
          </a:p>
          <a:p>
            <a:pPr lvl="1" eaLnBrk="1" hangingPunct="1"/>
            <a:r>
              <a:rPr lang="en-US" altLang="en-US" kern="0" dirty="0"/>
              <a:t>We assume that</a:t>
            </a:r>
            <a:r>
              <a:rPr lang="en-US" altLang="en-US" kern="0" dirty="0">
                <a:solidFill>
                  <a:srgbClr val="FFC000"/>
                </a:solidFill>
              </a:rPr>
              <a:t> f </a:t>
            </a:r>
            <a:r>
              <a:rPr lang="en-US" altLang="en-US" kern="0" dirty="0"/>
              <a:t>is </a:t>
            </a:r>
            <a:r>
              <a:rPr lang="en-US" altLang="en-US" kern="0" dirty="0">
                <a:solidFill>
                  <a:schemeClr val="tx2"/>
                </a:solidFill>
              </a:rPr>
              <a:t>well defined</a:t>
            </a:r>
            <a:r>
              <a:rPr lang="en-US" altLang="en-US" kern="0" dirty="0"/>
              <a:t> on </a:t>
            </a:r>
            <a:r>
              <a:rPr lang="en-US" altLang="en-US" kern="0" dirty="0">
                <a:solidFill>
                  <a:srgbClr val="FFC000"/>
                </a:solidFill>
              </a:rPr>
              <a:t>A</a:t>
            </a:r>
            <a:r>
              <a:rPr lang="en-US" altLang="en-US" kern="0" dirty="0"/>
              <a:t>: </a:t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>
                <a:solidFill>
                  <a:schemeClr val="tx2"/>
                </a:solidFill>
              </a:rPr>
              <a:t> </a:t>
            </a:r>
            <a:r>
              <a:rPr lang="en-US" altLang="en-US" kern="0" dirty="0"/>
              <a:t>Each object/element </a:t>
            </a:r>
            <a:r>
              <a:rPr lang="en-US" altLang="en-US" kern="0" dirty="0">
                <a:solidFill>
                  <a:srgbClr val="FFC000"/>
                </a:solidFill>
              </a:rPr>
              <a:t>x</a:t>
            </a:r>
            <a:r>
              <a:rPr lang="en-US" altLang="en-US" kern="0" dirty="0"/>
              <a:t> in </a:t>
            </a:r>
            <a:r>
              <a:rPr lang="en-US" altLang="en-US" kern="0" dirty="0">
                <a:solidFill>
                  <a:srgbClr val="FFC000"/>
                </a:solidFill>
              </a:rPr>
              <a:t>A</a:t>
            </a:r>
            <a:r>
              <a:rPr lang="en-US" altLang="en-US" kern="0" dirty="0"/>
              <a:t> </a:t>
            </a:r>
            <a:br>
              <a:rPr lang="en-US" altLang="en-US" kern="0" dirty="0"/>
            </a:br>
            <a:r>
              <a:rPr lang="en-US" altLang="en-US" kern="0" dirty="0"/>
              <a:t>   is mapped to some element </a:t>
            </a:r>
            <a:r>
              <a:rPr lang="en-US" altLang="en-US" kern="0" dirty="0">
                <a:solidFill>
                  <a:srgbClr val="FFC000"/>
                </a:solidFill>
              </a:rPr>
              <a:t>y</a:t>
            </a:r>
            <a:r>
              <a:rPr lang="en-US" altLang="en-US" kern="0" dirty="0"/>
              <a:t> in </a:t>
            </a:r>
            <a:r>
              <a:rPr lang="en-US" altLang="en-US" kern="0" dirty="0">
                <a:solidFill>
                  <a:srgbClr val="FFC000"/>
                </a:solidFill>
              </a:rPr>
              <a:t>B</a:t>
            </a:r>
            <a:r>
              <a:rPr lang="en-US" altLang="en-US" kern="0" dirty="0"/>
              <a:t>.</a:t>
            </a:r>
          </a:p>
          <a:p>
            <a:pPr marL="457200" lvl="1" indent="0" eaLnBrk="1" hangingPunct="1">
              <a:buFontTx/>
              <a:buNone/>
            </a:pPr>
            <a:r>
              <a:rPr lang="en-US" kern="0" dirty="0">
                <a:solidFill>
                  <a:srgbClr val="FFC000"/>
                </a:solidFill>
                <a:latin typeface="Times New Roman"/>
              </a:rPr>
              <a:t>    ∀</a:t>
            </a:r>
            <a:r>
              <a:rPr lang="en-US" kern="0" dirty="0" err="1">
                <a:solidFill>
                  <a:srgbClr val="FFC000"/>
                </a:solidFill>
                <a:latin typeface="Times New Roman"/>
              </a:rPr>
              <a:t>x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A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f(x)B</a:t>
            </a:r>
          </a:p>
          <a:p>
            <a:pPr lvl="1" eaLnBrk="1" hangingPunct="1"/>
            <a:r>
              <a:rPr lang="en-US" altLang="en-US" kern="0" dirty="0">
                <a:sym typeface="Symbol" panose="05050102010706020507" pitchFamily="18" charset="2"/>
              </a:rPr>
              <a:t>Eg 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f(x) = x</a:t>
            </a:r>
            <a:r>
              <a:rPr lang="en-US" altLang="en-US" kern="0" dirty="0">
                <a:sym typeface="Symbol" panose="05050102010706020507" pitchFamily="18" charset="2"/>
              </a:rPr>
              <a:t> is not defined on negative reals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BE45ED-8BE2-F318-57BF-FC9614954A0B}"/>
              </a:ext>
            </a:extLst>
          </p:cNvPr>
          <p:cNvGrpSpPr/>
          <p:nvPr/>
        </p:nvGrpSpPr>
        <p:grpSpPr>
          <a:xfrm>
            <a:off x="1905000" y="1890117"/>
            <a:ext cx="609600" cy="523220"/>
            <a:chOff x="1905000" y="2118717"/>
            <a:chExt cx="609600" cy="5232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E3A87B-15A9-282A-3267-ED89608DE756}"/>
                </a:ext>
              </a:extLst>
            </p:cNvPr>
            <p:cNvSpPr/>
            <p:nvPr/>
          </p:nvSpPr>
          <p:spPr>
            <a:xfrm>
              <a:off x="1905000" y="2118717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DBC653-96A0-C7F9-0A2F-98F030572865}"/>
                </a:ext>
              </a:extLst>
            </p:cNvPr>
            <p:cNvCxnSpPr/>
            <p:nvPr/>
          </p:nvCxnSpPr>
          <p:spPr bwMode="auto">
            <a:xfrm flipV="1">
              <a:off x="1966644" y="2230348"/>
              <a:ext cx="238874" cy="355937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CAD2D4-277E-5ABB-9B3B-8F9FA66C5DF0}"/>
              </a:ext>
            </a:extLst>
          </p:cNvPr>
          <p:cNvGrpSpPr/>
          <p:nvPr/>
        </p:nvGrpSpPr>
        <p:grpSpPr>
          <a:xfrm>
            <a:off x="6224106" y="1248642"/>
            <a:ext cx="2486988" cy="2076450"/>
            <a:chOff x="6224106" y="1556042"/>
            <a:chExt cx="2486988" cy="2076450"/>
          </a:xfrm>
        </p:grpSpPr>
        <p:pic>
          <p:nvPicPr>
            <p:cNvPr id="23" name="Picture 4" descr="y = x^2 - 2">
              <a:extLst>
                <a:ext uri="{FF2B5EF4-FFF2-40B4-BE49-F238E27FC236}">
                  <a16:creationId xmlns:a16="http://schemas.microsoft.com/office/drawing/2014/main" id="{7458154C-C700-5D57-D98E-E799D0C10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48894" y="1494129"/>
              <a:ext cx="2076450" cy="220027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1713C6-80AA-18CB-B3B2-688D706663B8}"/>
                </a:ext>
              </a:extLst>
            </p:cNvPr>
            <p:cNvSpPr txBox="1"/>
            <p:nvPr/>
          </p:nvSpPr>
          <p:spPr>
            <a:xfrm>
              <a:off x="6224106" y="1806442"/>
              <a:ext cx="76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906C12-CE4C-7EC4-0C8E-F919F6A4E2CE}"/>
                </a:ext>
              </a:extLst>
            </p:cNvPr>
            <p:cNvSpPr/>
            <p:nvPr/>
          </p:nvSpPr>
          <p:spPr>
            <a:xfrm>
              <a:off x="7216151" y="2671082"/>
              <a:ext cx="1242049" cy="96141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0A469A-814D-555F-270D-2DD82D64D455}"/>
                </a:ext>
              </a:extLst>
            </p:cNvPr>
            <p:cNvSpPr txBox="1"/>
            <p:nvPr/>
          </p:nvSpPr>
          <p:spPr>
            <a:xfrm>
              <a:off x="7949094" y="2640561"/>
              <a:ext cx="76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B8056E-CAF7-FE5F-1C42-8DAB8633E7E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19739" y="2400978"/>
              <a:ext cx="238874" cy="355937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EF7FBE-5786-6D67-720B-2B2FD8AD6B4F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F88B8C-D98A-9F7F-3D1F-2AB7CA71028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1B9ACE-FC98-442D-82EB-6C6DC3085DD4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6DAAD4-3E0C-9A95-8ED6-6D203ED1C725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7780EC-960B-B8D4-E556-3485C8AC994F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77B7CB-91E5-2645-BC66-09DA701CED5A}"/>
                </a:ext>
              </a:extLst>
            </p:cNvPr>
            <p:cNvCxnSpPr>
              <a:cxnSpLocks/>
              <a:endCxn id="27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F2E4938-1DD8-4009-5695-F0746F5C7D0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E38CD83-9A5B-A0DB-BDD6-850B4739D9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9CAC228-7F0C-718D-9BCC-211B6D1D25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6B2BF9-C232-A69B-F4AC-19F8B780AB8C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1FCD3D-374F-BDCB-8A9B-55369DD34248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B8FA234-D54F-3F30-6CA9-E76A452B289C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Functions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2"/>
                </a:solidFill>
              </a:rPr>
              <a:t>Function vs Relation:</a:t>
            </a:r>
          </a:p>
          <a:p>
            <a:pPr lvl="1" eaLnBrk="1" hangingPunct="1"/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f(x) </a:t>
            </a:r>
            <a:r>
              <a:rPr lang="en-US" altLang="en-US" kern="0" dirty="0"/>
              <a:t>is one well defined object.</a:t>
            </a:r>
          </a:p>
          <a:p>
            <a:pPr lvl="1" eaLnBrk="1" hangingPunct="1"/>
            <a:r>
              <a:rPr lang="en-US" altLang="en-US" kern="0" dirty="0"/>
              <a:t>If f maps </a:t>
            </a:r>
            <a:r>
              <a:rPr lang="en-US" altLang="en-US" kern="0" dirty="0">
                <a:solidFill>
                  <a:srgbClr val="FFC000"/>
                </a:solidFill>
              </a:rPr>
              <a:t>a</a:t>
            </a:r>
            <a:r>
              <a:rPr lang="en-US" altLang="en-US" kern="0" dirty="0"/>
              <a:t> to both </a:t>
            </a:r>
            <a:r>
              <a:rPr lang="en-US" altLang="en-US" kern="0" dirty="0">
                <a:solidFill>
                  <a:srgbClr val="FFC000"/>
                </a:solidFill>
              </a:rPr>
              <a:t>2</a:t>
            </a:r>
            <a:r>
              <a:rPr lang="en-US" altLang="en-US" kern="0" dirty="0"/>
              <a:t> and to </a:t>
            </a:r>
            <a:r>
              <a:rPr lang="en-US" altLang="en-US" kern="0" dirty="0">
                <a:solidFill>
                  <a:srgbClr val="FFC000"/>
                </a:solidFill>
              </a:rPr>
              <a:t>3</a:t>
            </a:r>
            <a:r>
              <a:rPr lang="en-US" altLang="en-US" kern="0" dirty="0"/>
              <a:t>,</a:t>
            </a:r>
            <a:br>
              <a:rPr lang="en-US" altLang="en-US" kern="0" dirty="0"/>
            </a:br>
            <a:r>
              <a:rPr lang="en-US" altLang="en-US" kern="0" dirty="0"/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a,2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&amp;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a,3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 R</a:t>
            </a:r>
            <a:r>
              <a:rPr lang="en-US" altLang="en-US" kern="0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b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</a:br>
            <a:r>
              <a:rPr lang="en-US" altLang="en-US" kern="0" dirty="0">
                <a:sym typeface="Symbol" panose="05050102010706020507" pitchFamily="18" charset="2"/>
              </a:rPr>
              <a:t>then it is a relation.</a:t>
            </a:r>
            <a:endParaRPr lang="en-US" altLang="en-US" kern="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y</a:t>
            </a:r>
            <a:r>
              <a:rPr lang="en-US" altLang="en-US" kern="0" baseline="30000" dirty="0">
                <a:solidFill>
                  <a:srgbClr val="FFC000"/>
                </a:solidFill>
                <a:sym typeface="Symbol" panose="05050102010706020507" pitchFamily="18" charset="2"/>
              </a:rPr>
              <a:t>2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=x</a:t>
            </a:r>
            <a:r>
              <a:rPr lang="en-US" altLang="en-US" kern="0" dirty="0">
                <a:sym typeface="Symbol" panose="05050102010706020507" pitchFamily="18" charset="2"/>
              </a:rPr>
              <a:t> is a relation</a:t>
            </a:r>
          </a:p>
          <a:p>
            <a:pPr lvl="1" eaLnBrk="1" hangingPunct="1"/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y = f(x) = x</a:t>
            </a:r>
            <a:r>
              <a:rPr lang="en-US" altLang="en-US" kern="0" dirty="0">
                <a:sym typeface="Symbol" panose="05050102010706020507" pitchFamily="18" charset="2"/>
              </a:rPr>
              <a:t> is a function</a:t>
            </a:r>
          </a:p>
        </p:txBody>
      </p:sp>
      <p:pic>
        <p:nvPicPr>
          <p:cNvPr id="18" name="Picture 4" descr="y = x^2 - 2">
            <a:extLst>
              <a:ext uri="{FF2B5EF4-FFF2-40B4-BE49-F238E27FC236}">
                <a16:creationId xmlns:a16="http://schemas.microsoft.com/office/drawing/2014/main" id="{D908092F-ED38-C714-387F-683AA2EC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8894" y="1189329"/>
            <a:ext cx="2076450" cy="2200275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21AF8D-7C0E-2F7A-3B3A-968D892A30CE}"/>
              </a:ext>
            </a:extLst>
          </p:cNvPr>
          <p:cNvSpPr txBox="1"/>
          <p:nvPr/>
        </p:nvSpPr>
        <p:spPr>
          <a:xfrm>
            <a:off x="6224106" y="1501642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B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FA8C12-0E0C-7AA6-763D-84F189290501}"/>
              </a:ext>
            </a:extLst>
          </p:cNvPr>
          <p:cNvSpPr/>
          <p:nvPr/>
        </p:nvSpPr>
        <p:spPr>
          <a:xfrm>
            <a:off x="7216151" y="2366282"/>
            <a:ext cx="1242049" cy="96141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39470-056E-6696-4CD8-FD8C2E52F9FE}"/>
              </a:ext>
            </a:extLst>
          </p:cNvPr>
          <p:cNvSpPr txBox="1"/>
          <p:nvPr/>
        </p:nvSpPr>
        <p:spPr>
          <a:xfrm>
            <a:off x="7949094" y="2335761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A</a:t>
            </a:r>
            <a:endParaRPr lang="en-CA" dirty="0">
              <a:solidFill>
                <a:srgbClr val="FFC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5A6458-2813-0B85-9286-FC51B1E2A7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800" y="2768263"/>
            <a:ext cx="238874" cy="355937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79E01C-22C7-FC26-4F33-9F83EE0C89B4}"/>
              </a:ext>
            </a:extLst>
          </p:cNvPr>
          <p:cNvCxnSpPr>
            <a:cxnSpLocks/>
          </p:cNvCxnSpPr>
          <p:nvPr/>
        </p:nvCxnSpPr>
        <p:spPr bwMode="auto">
          <a:xfrm>
            <a:off x="2582409" y="1752600"/>
            <a:ext cx="2135087" cy="442627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C9C9D0-3401-91BC-C08A-137324321407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112173"/>
            <a:chExt cx="4393059" cy="217460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3973EF-4127-FD9F-127A-52A891AAFD27}"/>
                </a:ext>
              </a:extLst>
            </p:cNvPr>
            <p:cNvSpPr/>
            <p:nvPr/>
          </p:nvSpPr>
          <p:spPr>
            <a:xfrm>
              <a:off x="1676400" y="12954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1D37E0-FF64-862D-A5FD-03C47B62B017}"/>
                </a:ext>
              </a:extLst>
            </p:cNvPr>
            <p:cNvSpPr/>
            <p:nvPr/>
          </p:nvSpPr>
          <p:spPr>
            <a:xfrm>
              <a:off x="2296274" y="14437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399244C-7B85-5310-E79C-4B13EE3C9232}"/>
                </a:ext>
              </a:extLst>
            </p:cNvPr>
            <p:cNvSpPr/>
            <p:nvPr/>
          </p:nvSpPr>
          <p:spPr>
            <a:xfrm>
              <a:off x="4191000" y="12852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339952-605F-925E-E3C7-2CD04729345E}"/>
                </a:ext>
              </a:extLst>
            </p:cNvPr>
            <p:cNvSpPr/>
            <p:nvPr/>
          </p:nvSpPr>
          <p:spPr>
            <a:xfrm>
              <a:off x="4810874" y="14335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9960FFF-3E52-EEE1-4D94-29482E1AB9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7526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499051A-BA8D-E898-447D-2A7CA23B3FD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7526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3B3BF09-DC20-D1B3-8848-9E4BFFDE191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7526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A87B2C-E821-4D67-B03A-B6E70D6C6B1B}"/>
                </a:ext>
              </a:extLst>
            </p:cNvPr>
            <p:cNvSpPr txBox="1"/>
            <p:nvPr/>
          </p:nvSpPr>
          <p:spPr>
            <a:xfrm>
              <a:off x="1474341" y="11328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2B7504-D6BA-A5E4-6BB6-E0CA9757BADB}"/>
                </a:ext>
              </a:extLst>
            </p:cNvPr>
            <p:cNvSpPr txBox="1"/>
            <p:nvPr/>
          </p:nvSpPr>
          <p:spPr>
            <a:xfrm>
              <a:off x="4003496" y="11121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3D83D6-7C86-E1B8-DE41-8AEA40B9C13E}"/>
              </a:ext>
            </a:extLst>
          </p:cNvPr>
          <p:cNvGrpSpPr/>
          <p:nvPr/>
        </p:nvGrpSpPr>
        <p:grpSpPr>
          <a:xfrm>
            <a:off x="2601074" y="1747005"/>
            <a:ext cx="2220192" cy="954254"/>
            <a:chOff x="2601074" y="1747005"/>
            <a:chExt cx="2220192" cy="95425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4E4627-1DC3-531A-FE9E-AED1E57B0F3C}"/>
                </a:ext>
              </a:extLst>
            </p:cNvPr>
            <p:cNvCxnSpPr/>
            <p:nvPr/>
          </p:nvCxnSpPr>
          <p:spPr bwMode="auto">
            <a:xfrm flipV="1">
              <a:off x="2937809" y="1747005"/>
              <a:ext cx="238874" cy="355937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A5C8F5E-C970-1F29-6C33-FB9F4CCA70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1074" y="1752600"/>
              <a:ext cx="2220192" cy="94865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53184B3-3611-0682-030B-09EDDC34AFF0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Functions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2"/>
                </a:solidFill>
              </a:rPr>
              <a:t>Range:</a:t>
            </a:r>
          </a:p>
          <a:p>
            <a:pPr lvl="1" eaLnBrk="1" hangingPunct="1"/>
            <a:r>
              <a:rPr lang="en-US" altLang="en-US" kern="0" dirty="0">
                <a:solidFill>
                  <a:srgbClr val="FFFFFF"/>
                </a:solidFill>
              </a:rPr>
              <a:t>The set of elements mapped too.</a:t>
            </a:r>
            <a:br>
              <a:rPr lang="en-US" altLang="en-US" kern="0" dirty="0">
                <a:solidFill>
                  <a:schemeClr val="tx2"/>
                </a:solidFill>
              </a:rPr>
            </a:br>
            <a:r>
              <a:rPr lang="en-US" altLang="en-US" kern="0" dirty="0">
                <a:solidFill>
                  <a:schemeClr val="tx2"/>
                </a:solidFill>
              </a:rPr>
              <a:t> </a:t>
            </a:r>
            <a:r>
              <a:rPr lang="en-US" altLang="en-US" kern="0" dirty="0">
                <a:solidFill>
                  <a:srgbClr val="FFC000"/>
                </a:solidFill>
              </a:rPr>
              <a:t> </a:t>
            </a:r>
            <a:r>
              <a:rPr lang="en-US" altLang="en-US" dirty="0">
                <a:solidFill>
                  <a:srgbClr val="FFC000"/>
                </a:solidFill>
              </a:rPr>
              <a:t>range(f) = {y |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 f(x)=y}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 B</a:t>
            </a:r>
          </a:p>
          <a:p>
            <a:pPr lvl="1" eaLnBrk="1" hangingPunct="1"/>
            <a:endParaRPr lang="en-US" altLang="en-US" kern="0" dirty="0">
              <a:sym typeface="Symbol" panose="05050102010706020507" pitchFamily="18" charset="2"/>
            </a:endParaRPr>
          </a:p>
        </p:txBody>
      </p:sp>
      <p:pic>
        <p:nvPicPr>
          <p:cNvPr id="18" name="Picture 4" descr="y = x^2 - 2">
            <a:extLst>
              <a:ext uri="{FF2B5EF4-FFF2-40B4-BE49-F238E27FC236}">
                <a16:creationId xmlns:a16="http://schemas.microsoft.com/office/drawing/2014/main" id="{D908092F-ED38-C714-387F-683AA2EC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8894" y="1189329"/>
            <a:ext cx="2076450" cy="2200275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21AF8D-7C0E-2F7A-3B3A-968D892A30CE}"/>
              </a:ext>
            </a:extLst>
          </p:cNvPr>
          <p:cNvSpPr txBox="1"/>
          <p:nvPr/>
        </p:nvSpPr>
        <p:spPr>
          <a:xfrm>
            <a:off x="6224106" y="1501642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B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FA8C12-0E0C-7AA6-763D-84F189290501}"/>
              </a:ext>
            </a:extLst>
          </p:cNvPr>
          <p:cNvSpPr/>
          <p:nvPr/>
        </p:nvSpPr>
        <p:spPr>
          <a:xfrm>
            <a:off x="7216151" y="2366282"/>
            <a:ext cx="1242049" cy="96141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39470-056E-6696-4CD8-FD8C2E52F9FE}"/>
              </a:ext>
            </a:extLst>
          </p:cNvPr>
          <p:cNvSpPr txBox="1"/>
          <p:nvPr/>
        </p:nvSpPr>
        <p:spPr>
          <a:xfrm>
            <a:off x="7949094" y="2335761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A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ABEFE9C-BDF4-906F-EEB8-032953201D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010E5E-E159-C5C8-0C0D-49CCD556D4C8}"/>
              </a:ext>
            </a:extLst>
          </p:cNvPr>
          <p:cNvGrpSpPr/>
          <p:nvPr/>
        </p:nvGrpSpPr>
        <p:grpSpPr>
          <a:xfrm>
            <a:off x="4561726" y="1264573"/>
            <a:ext cx="2488004" cy="1235471"/>
            <a:chOff x="4561726" y="1264573"/>
            <a:chExt cx="2488004" cy="123547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B93106-46E5-5885-C974-2E1625408773}"/>
                </a:ext>
              </a:extLst>
            </p:cNvPr>
            <p:cNvSpPr/>
            <p:nvPr/>
          </p:nvSpPr>
          <p:spPr>
            <a:xfrm>
              <a:off x="4561726" y="1499264"/>
              <a:ext cx="897447" cy="10007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BB8841-E057-6CF0-85F9-6DBFBA27A6BE}"/>
                </a:ext>
              </a:extLst>
            </p:cNvPr>
            <p:cNvSpPr txBox="1"/>
            <p:nvPr/>
          </p:nvSpPr>
          <p:spPr>
            <a:xfrm>
              <a:off x="4952999" y="1264573"/>
              <a:ext cx="20967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Range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760F31E2-09DB-CCA2-0F30-DA0A194730D5}"/>
              </a:ext>
            </a:extLst>
          </p:cNvPr>
          <p:cNvSpPr/>
          <p:nvPr/>
        </p:nvSpPr>
        <p:spPr>
          <a:xfrm>
            <a:off x="6788509" y="1143000"/>
            <a:ext cx="897447" cy="111600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909B65-C26E-B2DC-C8CB-B9D842453FE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E8191-0FEC-49A1-8E32-E0B9C6983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7924800" cy="705015"/>
              </a:xfrm>
            </p:spPr>
            <p:txBody>
              <a:bodyPr/>
              <a:lstStyle/>
              <a:p>
                <a:pPr>
                  <a:defRPr/>
                </a:pPr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  <a:ea typeface="Cambria Math" pitchFamily="18" charset="0"/>
                  </a:rPr>
                  <a:t>N</a:t>
                </a: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 = natural numbers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0,1,2,3….</m:t>
                        </m:r>
                      </m:e>
                    </m:d>
                  </m:oMath>
                </a14:m>
                <a:endParaRPr lang="en-CA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E8191-0FEC-49A1-8E32-E0B9C6983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7924800" cy="705015"/>
              </a:xfrm>
              <a:blipFill>
                <a:blip r:embed="rId3"/>
                <a:stretch>
                  <a:fillRect l="-1154" t="-69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2D0FC-DA7D-43E5-A1CA-07185E2E84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261546"/>
            <a:ext cx="2590800" cy="795854"/>
          </a:xfrm>
        </p:spPr>
        <p:txBody>
          <a:bodyPr/>
          <a:lstStyle/>
          <a:p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Z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(Body)"/>
              </a:rPr>
              <a:t> = integers =</a:t>
            </a:r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E6A2B6DA-746A-4FBE-A863-CBEED055A7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286000" y="1219200"/>
                <a:ext cx="3560618" cy="56517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CA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CA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…,−3,−2,−1,0,1,2,3,…</m:t>
                          </m:r>
                        </m:e>
                      </m:d>
                    </m:oMath>
                  </m:oMathPara>
                </a14:m>
                <a:endPara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E6A2B6DA-746A-4FBE-A863-CBEED055A7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19200"/>
                <a:ext cx="3560618" cy="565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66985A3E-0C05-487D-AC4A-30773A8FE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05177" y="1965312"/>
                <a:ext cx="441549" cy="4730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CA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CA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Z</m:t>
                          </m:r>
                        </m:e>
                        <m:sup>
                          <m:r>
                            <a:rPr kumimoji="0" lang="en-CA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66985A3E-0C05-487D-AC4A-30773A8FE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7" y="1965312"/>
                <a:ext cx="441549" cy="473088"/>
              </a:xfrm>
              <a:prstGeom prst="rect">
                <a:avLst/>
              </a:prstGeom>
              <a:blipFill>
                <a:blip r:embed="rId5"/>
                <a:stretch>
                  <a:fillRect l="-4167" r="-152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DB809-5836-4759-8C59-08C70FB661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58982" y="1965312"/>
            <a:ext cx="3560618" cy="565177"/>
          </a:xfrm>
        </p:spPr>
        <p:txBody>
          <a:bodyPr/>
          <a:lstStyle/>
          <a:p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(Body)"/>
              </a:rPr>
              <a:t>= positive integers =</a:t>
            </a:r>
            <a:endParaRPr lang="en-US" dirty="0">
              <a:solidFill>
                <a:schemeClr val="bg2"/>
              </a:solidFill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9D2B6E81-6931-4213-B4E8-68354C42A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3541004" y="1939912"/>
                <a:ext cx="1859036" cy="64104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CA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CA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1,2,3,…..</m:t>
                          </m:r>
                        </m:e>
                      </m:d>
                    </m:oMath>
                  </m:oMathPara>
                </a14:m>
                <a:endPara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9D2B6E81-6931-4213-B4E8-68354C42A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04" y="1939912"/>
                <a:ext cx="1859036" cy="641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2F33E-BAD0-4065-B789-43696FB2567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2582" y="2668521"/>
            <a:ext cx="4267202" cy="55007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R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(Body)"/>
              </a:rPr>
              <a:t> = set of real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786A34B7-25C1-41C4-AC3E-F1C2E9579D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10540" y="3347357"/>
                <a:ext cx="502920" cy="53884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CA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 (Body)"/>
                              <a:ea typeface="Cambria Math" pitchFamily="18" charset="0"/>
                              <a:cs typeface="+mn-cs"/>
                            </a:rPr>
                            <m:t>R</m:t>
                          </m:r>
                        </m:e>
                        <m:sup>
                          <m:r>
                            <a:rPr kumimoji="0" lang="en-CA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en-C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786A34B7-25C1-41C4-AC3E-F1C2E9579D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3347357"/>
                <a:ext cx="502920" cy="538843"/>
              </a:xfrm>
              <a:prstGeom prst="rect">
                <a:avLst/>
              </a:prstGeom>
              <a:blipFill>
                <a:blip r:embed="rId7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B5DD43-9434-42CF-A98A-A84D6155DD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043" y="3402495"/>
            <a:ext cx="5181600" cy="55990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(Body)"/>
              </a:rPr>
              <a:t>= set of positive real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9A2D8B8-32D1-4E4D-9E54-2C92E49C91D0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457200" y="4114800"/>
                <a:ext cx="7924800" cy="1475595"/>
              </a:xfrm>
            </p:spPr>
            <p:txBody>
              <a:bodyPr/>
              <a:lstStyle/>
              <a:p>
                <a:pPr>
                  <a:defRPr/>
                </a:pPr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Q</a:t>
                </a: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 = set of rational numbers</a:t>
                </a:r>
                <a:r>
                  <a:rPr kumimoji="0" lang="en-US" b="0" u="none" strike="noStrike" kern="1200" cap="none" spc="0" normalizeH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CA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CA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CA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CA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2"/>
                        </a:solidFill>
                        <a:latin typeface="Calibri (Body)"/>
                      </a:rPr>
                      <m:t>| </m:t>
                    </m:r>
                    <m:r>
                      <m:rPr>
                        <m:nor/>
                      </m:rPr>
                      <a:rPr lang="en-CA" b="0" i="0" dirty="0" smtClean="0">
                        <a:solidFill>
                          <a:schemeClr val="bg2"/>
                        </a:solidFill>
                        <a:latin typeface="Calibri (Body)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2"/>
                        </a:solidFill>
                        <a:latin typeface="Calibri (Body)"/>
                      </a:rPr>
                      <m:t>,</m:t>
                    </m:r>
                    <m:r>
                      <m:rPr>
                        <m:nor/>
                      </m:rPr>
                      <a:rPr lang="en-CA" b="0" i="0" dirty="0" smtClean="0">
                        <a:solidFill>
                          <a:schemeClr val="bg2"/>
                        </a:solidFill>
                        <a:latin typeface="Calibri (Body)"/>
                      </a:rPr>
                      <m:t>q</m:t>
                    </m:r>
                    <m:r>
                      <m:rPr>
                        <m:nor/>
                      </m:rPr>
                      <a:rPr lang="en-CA" dirty="0">
                        <a:solidFill>
                          <a:schemeClr val="bg2"/>
                        </a:solidFill>
                      </a:rPr>
                      <m:t> </m:t>
                    </m:r>
                    <m:r>
                      <a:rPr lang="en-CA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2"/>
                        </a:solidFill>
                        <a:latin typeface="Calibri (Body)"/>
                      </a:rPr>
                      <m:t> </m:t>
                    </m:r>
                    <m:r>
                      <m:rPr>
                        <m:nor/>
                      </m:rPr>
                      <a:rPr lang="en-CA" b="1" i="0" dirty="0" smtClean="0">
                        <a:solidFill>
                          <a:schemeClr val="bg2"/>
                        </a:solidFill>
                        <a:latin typeface="Calibri (Body)"/>
                      </a:rPr>
                      <m:t>Z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bg2"/>
                        </a:solidFill>
                        <a:latin typeface="Calibri (Body)"/>
                        <a:ea typeface="Cambria Math" pitchFamily="18" charset="0"/>
                      </a:rPr>
                      <m:t>}</m:t>
                    </m:r>
                  </m:oMath>
                </a14:m>
                <a:endParaRPr lang="en-CA" dirty="0">
                  <a:solidFill>
                    <a:schemeClr val="bg2"/>
                  </a:solidFill>
                </a:endParaRPr>
              </a:p>
              <a:p>
                <a:pPr defTabSz="457200" fontAlgn="auto">
                  <a:defRPr/>
                </a:pPr>
                <a:r>
                  <a:rPr lang="en-US" b="1" dirty="0">
                    <a:solidFill>
                      <a:schemeClr val="bg2"/>
                    </a:solidFill>
                    <a:latin typeface="Calibri (Body)"/>
                    <a:ea typeface="Cambria Math" pitchFamily="18" charset="0"/>
                  </a:rPr>
                  <a:t>C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=  set of complex numbers = { </a:t>
                </a:r>
                <a:r>
                  <a:rPr lang="en-US" dirty="0" err="1">
                    <a:solidFill>
                      <a:schemeClr val="bg2"/>
                    </a:solidFill>
                    <a:latin typeface="Calibri (Body)"/>
                  </a:rPr>
                  <a:t>x+i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y | x,y</a:t>
                </a:r>
                <a:r>
                  <a:rPr lang="en-CA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</a:t>
                </a:r>
                <a:r>
                  <a:rPr lang="en-US" b="1" dirty="0">
                    <a:solidFill>
                      <a:schemeClr val="bg2"/>
                    </a:solidFill>
                    <a:latin typeface="Calibri (Body)"/>
                    <a:ea typeface="Cambria Math" pitchFamily="18" charset="0"/>
                  </a:rPr>
                  <a:t>R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  <a:ea typeface="Cambria Math" pitchFamily="18" charset="0"/>
                  </a:rPr>
                  <a:t>}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, </a:t>
                </a:r>
                <a:r>
                  <a:rPr lang="en-US" dirty="0" err="1">
                    <a:solidFill>
                      <a:schemeClr val="bg2"/>
                    </a:solidFill>
                    <a:latin typeface="Calibri (Body)"/>
                  </a:rPr>
                  <a:t>i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= </a:t>
                </a:r>
                <a:r>
                  <a:rPr lang="en-US" dirty="0">
                    <a:solidFill>
                      <a:schemeClr val="bg2"/>
                    </a:solidFill>
                  </a:rPr>
                  <a:t>√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-1  </a:t>
                </a:r>
              </a:p>
              <a:p>
                <a:pPr defTabSz="457200" fontAlgn="auto">
                  <a:defRPr/>
                </a:pP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Points in plain </a:t>
                </a: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= {</a:t>
                </a:r>
                <a:r>
                  <a:rPr lang="el-GR" altLang="en-US" dirty="0">
                    <a:solidFill>
                      <a:schemeClr val="bg2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x,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y</a:t>
                </a:r>
                <a:r>
                  <a:rPr lang="en-US" altLang="en-US" dirty="0">
                    <a:solidFill>
                      <a:schemeClr val="bg2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dirty="0">
                    <a:solidFill>
                      <a:schemeClr val="bg2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| x,y</a:t>
                </a:r>
                <a:r>
                  <a:rPr lang="en-CA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</a:t>
                </a:r>
                <a:r>
                  <a:rPr lang="en-US" b="1" dirty="0">
                    <a:solidFill>
                      <a:schemeClr val="bg2"/>
                    </a:solidFill>
                    <a:latin typeface="Calibri (Body)"/>
                    <a:ea typeface="Cambria Math" pitchFamily="18" charset="0"/>
                  </a:rPr>
                  <a:t>R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  <a:ea typeface="Cambria Math" pitchFamily="18" charset="0"/>
                  </a:rPr>
                  <a:t>}</a:t>
                </a:r>
                <a:r>
                  <a:rPr lang="en-US" dirty="0">
                    <a:solidFill>
                      <a:schemeClr val="bg2"/>
                    </a:solidFill>
                    <a:latin typeface="Calibri (Body)"/>
                  </a:rPr>
                  <a:t> </a:t>
                </a: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(Body)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b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 (Body)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9A2D8B8-32D1-4E4D-9E54-2C92E49C9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457200" y="4114800"/>
                <a:ext cx="7924800" cy="1475595"/>
              </a:xfrm>
              <a:blipFill>
                <a:blip r:embed="rId8"/>
                <a:stretch>
                  <a:fillRect l="-1154" t="-3306" b="-210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BB37D64-232C-4EFD-A4D3-63E000398198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47A6AB7-ED92-4CC2-895B-E46908831F7A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628B4-DAC2-6238-2828-2BD4DD37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8132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5" grpId="0"/>
      <p:bldP spid="19" grpId="0"/>
      <p:bldP spid="5" grpId="0" build="p"/>
      <p:bldP spid="20" grpId="0"/>
      <p:bldP spid="6" grpId="0" build="p"/>
      <p:bldP spid="21" grpId="0"/>
      <p:bldP spid="7" grpId="0" build="p"/>
      <p:bldP spid="8" grpId="0" build="p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Onto / Surjective function:</a:t>
            </a:r>
          </a:p>
          <a:p>
            <a:pPr lvl="1" eaLnBrk="1" hangingPunct="1"/>
            <a:r>
              <a:rPr lang="en-US" dirty="0"/>
              <a:t>Every element </a:t>
            </a:r>
            <a:r>
              <a:rPr lang="en-US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dirty="0"/>
              <a:t> is mapped to. 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Range = </a:t>
            </a:r>
            <a:r>
              <a:rPr lang="en-US" altLang="en-US" dirty="0">
                <a:solidFill>
                  <a:srgbClr val="FFC000"/>
                </a:solidFill>
              </a:rPr>
              <a:t>Co-domain B </a:t>
            </a:r>
            <a:endParaRPr lang="en-US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∀</a:t>
            </a:r>
            <a:r>
              <a:rPr lang="en-US" kern="0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, f(x)=y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ABEFE9C-BDF4-906F-EEB8-032953201D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1B8C5F-66F3-08E4-0E62-EEA570DE863E}"/>
              </a:ext>
            </a:extLst>
          </p:cNvPr>
          <p:cNvCxnSpPr>
            <a:cxnSpLocks/>
          </p:cNvCxnSpPr>
          <p:nvPr/>
        </p:nvCxnSpPr>
        <p:spPr bwMode="auto">
          <a:xfrm>
            <a:off x="4819863" y="2501494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30A027-A075-7BCE-5D2D-4AB798D5DD28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9835" y="2615091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1F777C-CF16-AF99-F584-B4BD76FD4B50}"/>
              </a:ext>
            </a:extLst>
          </p:cNvPr>
          <p:cNvCxnSpPr>
            <a:cxnSpLocks/>
          </p:cNvCxnSpPr>
          <p:nvPr/>
        </p:nvCxnSpPr>
        <p:spPr bwMode="auto">
          <a:xfrm>
            <a:off x="6885612" y="2875052"/>
            <a:ext cx="962988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602C7-FB6E-C124-A9F7-6584583814BA}"/>
              </a:ext>
            </a:extLst>
          </p:cNvPr>
          <p:cNvGrpSpPr/>
          <p:nvPr/>
        </p:nvGrpSpPr>
        <p:grpSpPr>
          <a:xfrm>
            <a:off x="4561726" y="1264573"/>
            <a:ext cx="2488004" cy="1235471"/>
            <a:chOff x="4561726" y="1264573"/>
            <a:chExt cx="2488004" cy="12354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4B5436-3884-3381-2FBC-C9A68B2AA715}"/>
                </a:ext>
              </a:extLst>
            </p:cNvPr>
            <p:cNvSpPr/>
            <p:nvPr/>
          </p:nvSpPr>
          <p:spPr>
            <a:xfrm>
              <a:off x="4561726" y="1499264"/>
              <a:ext cx="897447" cy="10007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FDE444-2F03-AD52-9623-C94B620BCE3E}"/>
                </a:ext>
              </a:extLst>
            </p:cNvPr>
            <p:cNvSpPr txBox="1"/>
            <p:nvPr/>
          </p:nvSpPr>
          <p:spPr>
            <a:xfrm>
              <a:off x="4952999" y="1264573"/>
              <a:ext cx="20967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Range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DC8BB1-17BC-7FBC-7E1E-E65C8B3B1A11}"/>
              </a:ext>
            </a:extLst>
          </p:cNvPr>
          <p:cNvGrpSpPr/>
          <p:nvPr/>
        </p:nvGrpSpPr>
        <p:grpSpPr>
          <a:xfrm>
            <a:off x="739472" y="5324363"/>
            <a:ext cx="4061128" cy="952500"/>
            <a:chOff x="2057400" y="4946060"/>
            <a:chExt cx="4061128" cy="952500"/>
          </a:xfrm>
        </p:grpSpPr>
        <p:sp>
          <p:nvSpPr>
            <p:cNvPr id="14" name="AutoShape 55">
              <a:extLst>
                <a:ext uri="{FF2B5EF4-FFF2-40B4-BE49-F238E27FC236}">
                  <a16:creationId xmlns:a16="http://schemas.microsoft.com/office/drawing/2014/main" id="{0C1DF6AF-F9DB-EDE1-D9AA-33D1D8F6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4946060"/>
              <a:ext cx="3453485" cy="540340"/>
            </a:xfrm>
            <a:prstGeom prst="wedgeRoundRectCallout">
              <a:avLst>
                <a:gd name="adj1" fmla="val -54810"/>
                <a:gd name="adj2" fmla="val 34627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arbitrary </a:t>
              </a:r>
              <a:r>
                <a:rPr lang="en-US" altLang="en-US" sz="2400" dirty="0" err="1">
                  <a:solidFill>
                    <a:srgbClr val="FFC000"/>
                  </a:solidFill>
                  <a:sym typeface="Symbol" panose="05050102010706020507" pitchFamily="18" charset="2"/>
                </a:rPr>
                <a:t>yB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A0ED8680-6375-858A-B6DA-5DE227CD6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17" name="Freeform 46">
                <a:extLst>
                  <a:ext uri="{FF2B5EF4-FFF2-40B4-BE49-F238E27FC236}">
                    <a16:creationId xmlns:a16="http://schemas.microsoft.com/office/drawing/2014/main" id="{2422F70B-FFF2-1955-DE7A-E15A41EA8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8" name="Freeform 47">
                <a:extLst>
                  <a:ext uri="{FF2B5EF4-FFF2-40B4-BE49-F238E27FC236}">
                    <a16:creationId xmlns:a16="http://schemas.microsoft.com/office/drawing/2014/main" id="{7EBE31F4-4E52-2E33-1C32-0BF8A17A6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" name="Freeform 48">
                <a:extLst>
                  <a:ext uri="{FF2B5EF4-FFF2-40B4-BE49-F238E27FC236}">
                    <a16:creationId xmlns:a16="http://schemas.microsoft.com/office/drawing/2014/main" id="{75D9F7D4-C2C0-7B0F-7B16-8967C2B8E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" name="Freeform 49">
                <a:extLst>
                  <a:ext uri="{FF2B5EF4-FFF2-40B4-BE49-F238E27FC236}">
                    <a16:creationId xmlns:a16="http://schemas.microsoft.com/office/drawing/2014/main" id="{6756D5E1-7273-A11F-BCA8-B5093FF7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5F702AF9-A76C-5DDD-7A7D-E59588D45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9" name="Freeform 51">
                <a:extLst>
                  <a:ext uri="{FF2B5EF4-FFF2-40B4-BE49-F238E27FC236}">
                    <a16:creationId xmlns:a16="http://schemas.microsoft.com/office/drawing/2014/main" id="{988F1E7E-B190-67CC-0FFF-744FFEEC7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B8F5CCDE-16C8-2627-2A34-DFE97316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32" name="Group 53">
                <a:extLst>
                  <a:ext uri="{FF2B5EF4-FFF2-40B4-BE49-F238E27FC236}">
                    <a16:creationId xmlns:a16="http://schemas.microsoft.com/office/drawing/2014/main" id="{3476C40F-F7BC-D1EA-5DB5-DDD0E9228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33" name="Freeform 54">
                  <a:extLst>
                    <a:ext uri="{FF2B5EF4-FFF2-40B4-BE49-F238E27FC236}">
                      <a16:creationId xmlns:a16="http://schemas.microsoft.com/office/drawing/2014/main" id="{39E7EA7D-571C-5E2A-CFB4-2DBD32E18B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55">
                  <a:extLst>
                    <a:ext uri="{FF2B5EF4-FFF2-40B4-BE49-F238E27FC236}">
                      <a16:creationId xmlns:a16="http://schemas.microsoft.com/office/drawing/2014/main" id="{F5A69C4B-A191-548B-057E-403739CE8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85E816-B694-BDDE-5436-3847FBD6CDF3}"/>
              </a:ext>
            </a:extLst>
          </p:cNvPr>
          <p:cNvGrpSpPr/>
          <p:nvPr/>
        </p:nvGrpSpPr>
        <p:grpSpPr>
          <a:xfrm>
            <a:off x="1671379" y="5928210"/>
            <a:ext cx="2864355" cy="894087"/>
            <a:chOff x="1524000" y="5268785"/>
            <a:chExt cx="2864355" cy="894087"/>
          </a:xfrm>
        </p:grpSpPr>
        <p:sp>
          <p:nvSpPr>
            <p:cNvPr id="37" name="AutoShape 46">
              <a:extLst>
                <a:ext uri="{FF2B5EF4-FFF2-40B4-BE49-F238E27FC236}">
                  <a16:creationId xmlns:a16="http://schemas.microsoft.com/office/drawing/2014/main" id="{0B547FB6-E3E5-A1CD-541F-5AFFDF3D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2329360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lang="en-US" altLang="en-US" sz="2400" dirty="0">
                  <a:sym typeface="Symbol" panose="05050102010706020507" pitchFamily="18" charset="2"/>
                </a:rPr>
                <a:t> construct</a:t>
              </a:r>
              <a:r>
                <a:rPr lang="en-US" altLang="en-US" sz="2400" dirty="0">
                  <a:solidFill>
                    <a:srgbClr val="FFC0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en-US" sz="2400" dirty="0" err="1">
                  <a:solidFill>
                    <a:srgbClr val="FFC000"/>
                  </a:solidFill>
                  <a:sym typeface="Symbol" panose="05050102010706020507" pitchFamily="18" charset="2"/>
                </a:rPr>
                <a:t>xA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5519029-93E4-1302-5581-9C6FAC3F6B4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39" name="Group 27">
                <a:extLst>
                  <a:ext uri="{FF2B5EF4-FFF2-40B4-BE49-F238E27FC236}">
                    <a16:creationId xmlns:a16="http://schemas.microsoft.com/office/drawing/2014/main" id="{E027B750-C875-CF87-E42E-5172A3537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51" name="Freeform 28">
                  <a:extLst>
                    <a:ext uri="{FF2B5EF4-FFF2-40B4-BE49-F238E27FC236}">
                      <a16:creationId xmlns:a16="http://schemas.microsoft.com/office/drawing/2014/main" id="{0AF3B67E-0ECA-EDAB-2121-D17589044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id="{7C433078-3867-9E49-4AB6-5B735D2A6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id="{94030FF6-B310-BF9A-6C37-39657E505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60779AA7-F963-7C59-CB04-A449EF1AF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929690C3-3AA5-2811-E42C-155C2F53A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8E205790-5902-B834-D29A-A49699A61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5879B388-92B7-8936-5139-ECBE6F413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BD328D07-43BA-A94C-C586-B0A0CB54F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36">
                <a:extLst>
                  <a:ext uri="{FF2B5EF4-FFF2-40B4-BE49-F238E27FC236}">
                    <a16:creationId xmlns:a16="http://schemas.microsoft.com/office/drawing/2014/main" id="{1C08E842-68CB-2CBA-3CF8-E2067B193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37">
                <a:extLst>
                  <a:ext uri="{FF2B5EF4-FFF2-40B4-BE49-F238E27FC236}">
                    <a16:creationId xmlns:a16="http://schemas.microsoft.com/office/drawing/2014/main" id="{51F0B20E-8716-2A6E-547A-1AB31CFC4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Oval 38">
                <a:extLst>
                  <a:ext uri="{FF2B5EF4-FFF2-40B4-BE49-F238E27FC236}">
                    <a16:creationId xmlns:a16="http://schemas.microsoft.com/office/drawing/2014/main" id="{FC53353F-4C0C-C4D5-A6B3-728E7D127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39">
                <a:extLst>
                  <a:ext uri="{FF2B5EF4-FFF2-40B4-BE49-F238E27FC236}">
                    <a16:creationId xmlns:a16="http://schemas.microsoft.com/office/drawing/2014/main" id="{955253F6-8511-6307-14E9-DF8DDC4C8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Oval 40">
                <a:extLst>
                  <a:ext uri="{FF2B5EF4-FFF2-40B4-BE49-F238E27FC236}">
                    <a16:creationId xmlns:a16="http://schemas.microsoft.com/office/drawing/2014/main" id="{39633503-B212-56A8-4BA4-056E9D16E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A49267C3-EF7B-44A1-6F0C-673DCEFAC01E}"/>
              </a:ext>
            </a:extLst>
          </p:cNvPr>
          <p:cNvSpPr/>
          <p:nvPr/>
        </p:nvSpPr>
        <p:spPr>
          <a:xfrm>
            <a:off x="1598928" y="4724400"/>
            <a:ext cx="1068071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B8341B2-316F-5A6A-3E60-EC5FDAA4B1A4}"/>
              </a:ext>
            </a:extLst>
          </p:cNvPr>
          <p:cNvSpPr/>
          <p:nvPr/>
        </p:nvSpPr>
        <p:spPr>
          <a:xfrm>
            <a:off x="2590800" y="4724400"/>
            <a:ext cx="11430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2A302E4-F65C-0145-E77C-47D0F2243BF3}"/>
              </a:ext>
            </a:extLst>
          </p:cNvPr>
          <p:cNvSpPr/>
          <p:nvPr/>
        </p:nvSpPr>
        <p:spPr>
          <a:xfrm>
            <a:off x="3657600" y="4724400"/>
            <a:ext cx="11430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62" name="AutoShape 46">
            <a:extLst>
              <a:ext uri="{FF2B5EF4-FFF2-40B4-BE49-F238E27FC236}">
                <a16:creationId xmlns:a16="http://schemas.microsoft.com/office/drawing/2014/main" id="{0067DA3D-329A-EFDB-BCB7-21126888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3600"/>
            <a:ext cx="2329360" cy="536456"/>
          </a:xfrm>
          <a:prstGeom prst="wedgeRoundRectCallout">
            <a:avLst>
              <a:gd name="adj1" fmla="val -54407"/>
              <a:gd name="adj2" fmla="val 2080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 prove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f(x)=y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C78974-93D7-6C2C-1C8F-F2ED6E439108}"/>
              </a:ext>
            </a:extLst>
          </p:cNvPr>
          <p:cNvSpPr/>
          <p:nvPr/>
        </p:nvSpPr>
        <p:spPr>
          <a:xfrm>
            <a:off x="4419600" y="25908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y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D80A958-A0A0-B61D-A196-748B802EE645}"/>
              </a:ext>
            </a:extLst>
          </p:cNvPr>
          <p:cNvCxnSpPr>
            <a:cxnSpLocks/>
          </p:cNvCxnSpPr>
          <p:nvPr/>
        </p:nvCxnSpPr>
        <p:spPr bwMode="auto">
          <a:xfrm>
            <a:off x="2981971" y="2881219"/>
            <a:ext cx="1543153" cy="1451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5E66ADCF-5A82-C66B-8740-39AA1AC25505}"/>
              </a:ext>
            </a:extLst>
          </p:cNvPr>
          <p:cNvSpPr/>
          <p:nvPr/>
        </p:nvSpPr>
        <p:spPr>
          <a:xfrm>
            <a:off x="2590800" y="2583261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3282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 animBg="1"/>
      <p:bldP spid="58" grpId="1" animBg="1"/>
      <p:bldP spid="59" grpId="0" animBg="1"/>
      <p:bldP spid="59" grpId="1" animBg="1"/>
      <p:bldP spid="60" grpId="0" animBg="1"/>
      <p:bldP spid="62" grpId="0" animBg="1"/>
      <p:bldP spid="78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Onto / Surjective function:</a:t>
            </a:r>
          </a:p>
          <a:p>
            <a:pPr lvl="1" eaLnBrk="1" hangingPunct="1"/>
            <a:r>
              <a:rPr lang="en-US" dirty="0"/>
              <a:t>Every element </a:t>
            </a:r>
            <a:r>
              <a:rPr lang="en-US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dirty="0"/>
              <a:t> is mapped to. 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Range = </a:t>
            </a:r>
            <a:r>
              <a:rPr lang="en-US" altLang="en-US" dirty="0">
                <a:solidFill>
                  <a:srgbClr val="FFC000"/>
                </a:solidFill>
              </a:rPr>
              <a:t>Co-domain B </a:t>
            </a:r>
            <a:endParaRPr lang="en-US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∀</a:t>
            </a:r>
            <a:r>
              <a:rPr lang="en-US" kern="0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, f(x)=y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|A|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≥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|B|</a:t>
            </a:r>
          </a:p>
          <a:p>
            <a:pPr marL="857250" lvl="2" indent="0" eaLnBrk="1" hangingPunct="1">
              <a:buNone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Everything in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is hit – maybe twice</a:t>
            </a:r>
            <a:b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But things in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can’t hit more than once each.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ABEFE9C-BDF4-906F-EEB8-032953201D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1B8C5F-66F3-08E4-0E62-EEA570DE863E}"/>
              </a:ext>
            </a:extLst>
          </p:cNvPr>
          <p:cNvCxnSpPr>
            <a:cxnSpLocks/>
          </p:cNvCxnSpPr>
          <p:nvPr/>
        </p:nvCxnSpPr>
        <p:spPr bwMode="auto">
          <a:xfrm>
            <a:off x="4819863" y="2501494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30A027-A075-7BCE-5D2D-4AB798D5DD28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9835" y="2615091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1F777C-CF16-AF99-F584-B4BD76FD4B50}"/>
              </a:ext>
            </a:extLst>
          </p:cNvPr>
          <p:cNvCxnSpPr>
            <a:cxnSpLocks/>
          </p:cNvCxnSpPr>
          <p:nvPr/>
        </p:nvCxnSpPr>
        <p:spPr bwMode="auto">
          <a:xfrm>
            <a:off x="6885612" y="2875052"/>
            <a:ext cx="962988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602C7-FB6E-C124-A9F7-6584583814BA}"/>
              </a:ext>
            </a:extLst>
          </p:cNvPr>
          <p:cNvGrpSpPr/>
          <p:nvPr/>
        </p:nvGrpSpPr>
        <p:grpSpPr>
          <a:xfrm>
            <a:off x="4561726" y="1264573"/>
            <a:ext cx="2488004" cy="1235471"/>
            <a:chOff x="4561726" y="1264573"/>
            <a:chExt cx="2488004" cy="12354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E4B5436-3884-3381-2FBC-C9A68B2AA715}"/>
                </a:ext>
              </a:extLst>
            </p:cNvPr>
            <p:cNvSpPr/>
            <p:nvPr/>
          </p:nvSpPr>
          <p:spPr>
            <a:xfrm>
              <a:off x="4561726" y="1499264"/>
              <a:ext cx="897447" cy="10007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FDE444-2F03-AD52-9623-C94B620BCE3E}"/>
                </a:ext>
              </a:extLst>
            </p:cNvPr>
            <p:cNvSpPr txBox="1"/>
            <p:nvPr/>
          </p:nvSpPr>
          <p:spPr>
            <a:xfrm>
              <a:off x="4952999" y="1264573"/>
              <a:ext cx="20967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Range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2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 ∀</a:t>
            </a:r>
            <a:r>
              <a:rPr lang="en-US" kern="0" dirty="0" err="1">
                <a:solidFill>
                  <a:srgbClr val="FFC000"/>
                </a:solidFill>
              </a:rPr>
              <a:t>x,x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A </a:t>
            </a:r>
            <a:r>
              <a:rPr lang="en-US" dirty="0">
                <a:solidFill>
                  <a:srgbClr val="FFC000"/>
                </a:solidFill>
              </a:rPr>
              <a:t>[f(x)=f(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dirty="0">
                <a:solidFill>
                  <a:srgbClr val="FFC000"/>
                </a:solidFill>
              </a:rPr>
              <a:t>)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x=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</a:p>
          <a:p>
            <a:pPr marL="0" indent="0" eaLnBrk="1" hangingPunct="1">
              <a:buNone/>
            </a:pP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                        [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  </a:t>
            </a:r>
            <a:r>
              <a:rPr lang="en-US" dirty="0">
                <a:solidFill>
                  <a:srgbClr val="FFC000"/>
                </a:solidFill>
              </a:rPr>
              <a:t>f(x)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dirty="0">
                <a:solidFill>
                  <a:srgbClr val="FFC000"/>
                </a:solidFill>
              </a:rPr>
              <a:t>f(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dirty="0">
                <a:solidFill>
                  <a:srgbClr val="FFC000"/>
                </a:solidFill>
              </a:rPr>
              <a:t>)]</a:t>
            </a:r>
            <a:endParaRPr lang="en-US" dirty="0"/>
          </a:p>
          <a:p>
            <a:pPr marL="0" indent="0" eaLnBrk="1" hangingPunct="1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857417-3FA3-8D7B-90F0-54D151D1D10B}"/>
              </a:ext>
            </a:extLst>
          </p:cNvPr>
          <p:cNvCxnSpPr>
            <a:cxnSpLocks/>
          </p:cNvCxnSpPr>
          <p:nvPr/>
        </p:nvCxnSpPr>
        <p:spPr bwMode="auto">
          <a:xfrm>
            <a:off x="4318570" y="1645578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466E86-9EC9-1ABB-3607-88132E070FF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106" y="1666340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8AD39B-480F-F64C-6D54-85387A088580}"/>
              </a:ext>
            </a:extLst>
          </p:cNvPr>
          <p:cNvCxnSpPr>
            <a:cxnSpLocks/>
          </p:cNvCxnSpPr>
          <p:nvPr/>
        </p:nvCxnSpPr>
        <p:spPr bwMode="auto">
          <a:xfrm>
            <a:off x="6553200" y="1905000"/>
            <a:ext cx="1617216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787162-2894-AD4B-9FFE-B9B0A57A32F6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7896" y="1752600"/>
            <a:ext cx="2242586" cy="893007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79231F7-9422-FC4B-2E4F-2F55ADDE5583}"/>
              </a:ext>
            </a:extLst>
          </p:cNvPr>
          <p:cNvGrpSpPr/>
          <p:nvPr/>
        </p:nvGrpSpPr>
        <p:grpSpPr>
          <a:xfrm>
            <a:off x="739472" y="5436266"/>
            <a:ext cx="5661328" cy="952500"/>
            <a:chOff x="2057400" y="4946060"/>
            <a:chExt cx="5661328" cy="952500"/>
          </a:xfrm>
        </p:grpSpPr>
        <p:sp>
          <p:nvSpPr>
            <p:cNvPr id="7" name="AutoShape 55">
              <a:extLst>
                <a:ext uri="{FF2B5EF4-FFF2-40B4-BE49-F238E27FC236}">
                  <a16:creationId xmlns:a16="http://schemas.microsoft.com/office/drawing/2014/main" id="{E6946F90-E7BC-F52D-7F39-E68D6344C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4946060"/>
              <a:ext cx="5053685" cy="540340"/>
            </a:xfrm>
            <a:prstGeom prst="wedgeRoundRectCallout">
              <a:avLst>
                <a:gd name="adj1" fmla="val -54810"/>
                <a:gd name="adj2" fmla="val 34627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 give you arbitrary </a:t>
              </a:r>
              <a:r>
                <a:rPr lang="en-US" sz="2400" kern="0" dirty="0" err="1">
                  <a:solidFill>
                    <a:srgbClr val="FFC000"/>
                  </a:solidFill>
                </a:rPr>
                <a:t>x,x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US" altLang="en-US" sz="2400" kern="0" dirty="0">
                  <a:solidFill>
                    <a:srgbClr val="FFC000"/>
                  </a:solidFill>
                  <a:sym typeface="Symbol" panose="05050102010706020507" pitchFamily="18" charset="2"/>
                </a:rPr>
                <a:t>A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with </a:t>
              </a:r>
              <a:r>
                <a:rPr lang="en-US" sz="2400" dirty="0">
                  <a:solidFill>
                    <a:srgbClr val="FFC000"/>
                  </a:solidFill>
                </a:rPr>
                <a:t>x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sz="2400" kern="0" dirty="0">
                  <a:solidFill>
                    <a:srgbClr val="FFC000"/>
                  </a:solidFill>
                </a:rPr>
                <a:t>x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8" name="Group 45">
              <a:extLst>
                <a:ext uri="{FF2B5EF4-FFF2-40B4-BE49-F238E27FC236}">
                  <a16:creationId xmlns:a16="http://schemas.microsoft.com/office/drawing/2014/main" id="{7C17CE5E-F223-6313-5A88-1F6571F15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2F8588E3-B6D3-6D95-D8F4-CB4B536BF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7" name="Freeform 47">
                <a:extLst>
                  <a:ext uri="{FF2B5EF4-FFF2-40B4-BE49-F238E27FC236}">
                    <a16:creationId xmlns:a16="http://schemas.microsoft.com/office/drawing/2014/main" id="{7CED578E-E2CD-E262-9593-E722284C3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B188AF1A-81A0-2D25-7659-F60E883DF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" name="Freeform 49">
                <a:extLst>
                  <a:ext uri="{FF2B5EF4-FFF2-40B4-BE49-F238E27FC236}">
                    <a16:creationId xmlns:a16="http://schemas.microsoft.com/office/drawing/2014/main" id="{5D3A344F-8187-4F3A-33DE-F1F8B88C1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" name="Freeform 50">
                <a:extLst>
                  <a:ext uri="{FF2B5EF4-FFF2-40B4-BE49-F238E27FC236}">
                    <a16:creationId xmlns:a16="http://schemas.microsoft.com/office/drawing/2014/main" id="{16054CB7-7269-0452-D66A-D8DF4D21A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28F22A6A-AEC0-6BC3-66FF-E335C1DF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7991935E-6318-4E09-9E7B-B1FDBEA2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29" name="Group 53">
                <a:extLst>
                  <a:ext uri="{FF2B5EF4-FFF2-40B4-BE49-F238E27FC236}">
                    <a16:creationId xmlns:a16="http://schemas.microsoft.com/office/drawing/2014/main" id="{2CA40E4F-BDD1-3752-ECDD-2A7B2060E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31" name="Freeform 54">
                  <a:extLst>
                    <a:ext uri="{FF2B5EF4-FFF2-40B4-BE49-F238E27FC236}">
                      <a16:creationId xmlns:a16="http://schemas.microsoft.com/office/drawing/2014/main" id="{E6544A14-B9FF-A7A8-C75C-9DD8626D0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:a16="http://schemas.microsoft.com/office/drawing/2014/main" id="{124B1DF7-8203-252B-096E-D69596320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CA4A64-DDCD-9CCA-B738-00D57E3B49FF}"/>
              </a:ext>
            </a:extLst>
          </p:cNvPr>
          <p:cNvGrpSpPr/>
          <p:nvPr/>
        </p:nvGrpSpPr>
        <p:grpSpPr>
          <a:xfrm>
            <a:off x="1671379" y="6040113"/>
            <a:ext cx="3149887" cy="894087"/>
            <a:chOff x="1524000" y="5268785"/>
            <a:chExt cx="3149887" cy="894087"/>
          </a:xfrm>
        </p:grpSpPr>
        <p:sp>
          <p:nvSpPr>
            <p:cNvPr id="36" name="AutoShape 46">
              <a:extLst>
                <a:ext uri="{FF2B5EF4-FFF2-40B4-BE49-F238E27FC236}">
                  <a16:creationId xmlns:a16="http://schemas.microsoft.com/office/drawing/2014/main" id="{7ACA5F65-3E05-9F10-C6D5-D6AA6BBEE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2614892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algn="ctr" eaLnBrk="1" hangingPunct="1">
                <a:spcBef>
                  <a:spcPct val="0"/>
                </a:spcBef>
                <a:buNone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lang="en-US" altLang="en-US" sz="2400" dirty="0">
                  <a:sym typeface="Symbol" panose="05050102010706020507" pitchFamily="18" charset="2"/>
                </a:rPr>
                <a:t>  prove </a:t>
              </a:r>
              <a:r>
                <a:rPr lang="en-US" sz="2400" dirty="0">
                  <a:solidFill>
                    <a:srgbClr val="FFC000"/>
                  </a:solidFill>
                </a:rPr>
                <a:t>f(x)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sz="2400" dirty="0">
                  <a:solidFill>
                    <a:srgbClr val="FFC000"/>
                  </a:solidFill>
                </a:rPr>
                <a:t>f(</a:t>
              </a:r>
              <a:r>
                <a:rPr lang="en-US" sz="2400" kern="0" dirty="0">
                  <a:solidFill>
                    <a:srgbClr val="FFC000"/>
                  </a:solidFill>
                </a:rPr>
                <a:t>x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US" sz="2400" dirty="0">
                  <a:solidFill>
                    <a:srgbClr val="FFC000"/>
                  </a:solidFill>
                </a:rPr>
                <a:t>)</a:t>
              </a:r>
              <a:r>
                <a:rPr lang="en-US" altLang="en-US" sz="2400" dirty="0">
                  <a:sym typeface="Symbol" panose="05050102010706020507" pitchFamily="18" charset="2"/>
                </a:rPr>
                <a:t>.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955CA06-CF35-5073-9B0C-EAB8680B8EB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38" name="Group 27">
                <a:extLst>
                  <a:ext uri="{FF2B5EF4-FFF2-40B4-BE49-F238E27FC236}">
                    <a16:creationId xmlns:a16="http://schemas.microsoft.com/office/drawing/2014/main" id="{E79A0B89-423D-3024-825E-4CAAD4BB6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8" name="Freeform 28">
                  <a:extLst>
                    <a:ext uri="{FF2B5EF4-FFF2-40B4-BE49-F238E27FC236}">
                      <a16:creationId xmlns:a16="http://schemas.microsoft.com/office/drawing/2014/main" id="{917DF26E-D616-B17F-3F0F-E47E29469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9">
                  <a:extLst>
                    <a:ext uri="{FF2B5EF4-FFF2-40B4-BE49-F238E27FC236}">
                      <a16:creationId xmlns:a16="http://schemas.microsoft.com/office/drawing/2014/main" id="{760B704B-CA33-54C0-D715-66DC42DD9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0">
                  <a:extLst>
                    <a:ext uri="{FF2B5EF4-FFF2-40B4-BE49-F238E27FC236}">
                      <a16:creationId xmlns:a16="http://schemas.microsoft.com/office/drawing/2014/main" id="{71459348-0933-5D2D-82EE-F102A6059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0C9A14D4-7D39-529C-5A9C-3822B24B7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32">
                  <a:extLst>
                    <a:ext uri="{FF2B5EF4-FFF2-40B4-BE49-F238E27FC236}">
                      <a16:creationId xmlns:a16="http://schemas.microsoft.com/office/drawing/2014/main" id="{A17AB16B-7C4D-DF58-C120-C6EC71F6F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33">
                  <a:extLst>
                    <a:ext uri="{FF2B5EF4-FFF2-40B4-BE49-F238E27FC236}">
                      <a16:creationId xmlns:a16="http://schemas.microsoft.com/office/drawing/2014/main" id="{F6E2B409-CFB3-67F3-2916-C76C282E5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F22593B6-6E7B-7B46-2B80-45DBE1487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E0A180B6-3484-941B-7370-E207EAE49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36">
                <a:extLst>
                  <a:ext uri="{FF2B5EF4-FFF2-40B4-BE49-F238E27FC236}">
                    <a16:creationId xmlns:a16="http://schemas.microsoft.com/office/drawing/2014/main" id="{D08918E6-A841-EE51-BC4A-7F83AF84C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37">
                <a:extLst>
                  <a:ext uri="{FF2B5EF4-FFF2-40B4-BE49-F238E27FC236}">
                    <a16:creationId xmlns:a16="http://schemas.microsoft.com/office/drawing/2014/main" id="{A6259BFC-B4A5-6265-3128-B2771F748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Oval 38">
                <a:extLst>
                  <a:ext uri="{FF2B5EF4-FFF2-40B4-BE49-F238E27FC236}">
                    <a16:creationId xmlns:a16="http://schemas.microsoft.com/office/drawing/2014/main" id="{DD7BD0CC-BDCE-3BEB-05E1-DAC7E1494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39">
                <a:extLst>
                  <a:ext uri="{FF2B5EF4-FFF2-40B4-BE49-F238E27FC236}">
                    <a16:creationId xmlns:a16="http://schemas.microsoft.com/office/drawing/2014/main" id="{76DFC5F6-0604-E72A-40A8-570F7FB24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31306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40">
                <a:extLst>
                  <a:ext uri="{FF2B5EF4-FFF2-40B4-BE49-F238E27FC236}">
                    <a16:creationId xmlns:a16="http://schemas.microsoft.com/office/drawing/2014/main" id="{2DAFC390-08E5-9EF0-BE0D-620F0185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B083493-BF03-5CCC-1F13-0E70F04761EF}"/>
              </a:ext>
            </a:extLst>
          </p:cNvPr>
          <p:cNvSpPr/>
          <p:nvPr/>
        </p:nvSpPr>
        <p:spPr>
          <a:xfrm>
            <a:off x="1671379" y="4263897"/>
            <a:ext cx="1529021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8468258-4329-5B74-3151-05107A978BC5}"/>
              </a:ext>
            </a:extLst>
          </p:cNvPr>
          <p:cNvSpPr/>
          <p:nvPr/>
        </p:nvSpPr>
        <p:spPr>
          <a:xfrm>
            <a:off x="3086100" y="4836303"/>
            <a:ext cx="917396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9491F9-2B79-CD6C-D54A-CC619688871D}"/>
              </a:ext>
            </a:extLst>
          </p:cNvPr>
          <p:cNvSpPr/>
          <p:nvPr/>
        </p:nvSpPr>
        <p:spPr>
          <a:xfrm>
            <a:off x="4318570" y="4836303"/>
            <a:ext cx="1676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D6A18F-FCC9-41B3-01AC-FA9ECBC32686}"/>
              </a:ext>
            </a:extLst>
          </p:cNvPr>
          <p:cNvSpPr/>
          <p:nvPr/>
        </p:nvSpPr>
        <p:spPr>
          <a:xfrm>
            <a:off x="4419600" y="2445939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9E6B0AE-CA2E-E67D-AAD4-F2B2C1AE0B7D}"/>
              </a:ext>
            </a:extLst>
          </p:cNvPr>
          <p:cNvCxnSpPr>
            <a:cxnSpLocks/>
          </p:cNvCxnSpPr>
          <p:nvPr/>
        </p:nvCxnSpPr>
        <p:spPr bwMode="auto">
          <a:xfrm>
            <a:off x="2981971" y="2736358"/>
            <a:ext cx="1543153" cy="1451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96085A0-6FEF-9254-5998-FEC725B165EF}"/>
              </a:ext>
            </a:extLst>
          </p:cNvPr>
          <p:cNvSpPr/>
          <p:nvPr/>
        </p:nvSpPr>
        <p:spPr>
          <a:xfrm>
            <a:off x="2590800" y="24384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x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A3C37E-698E-ADC9-2EA6-35F459FDF852}"/>
              </a:ext>
            </a:extLst>
          </p:cNvPr>
          <p:cNvSpPr/>
          <p:nvPr/>
        </p:nvSpPr>
        <p:spPr>
          <a:xfrm>
            <a:off x="4419600" y="275338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y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endParaRPr lang="en-CA" altLang="en-US" sz="2800" dirty="0">
              <a:solidFill>
                <a:srgbClr val="FFC000"/>
              </a:solidFill>
              <a:cs typeface="Arial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A07AD58-47AC-4142-B7CE-F104E143E0BF}"/>
              </a:ext>
            </a:extLst>
          </p:cNvPr>
          <p:cNvCxnSpPr>
            <a:cxnSpLocks/>
          </p:cNvCxnSpPr>
          <p:nvPr/>
        </p:nvCxnSpPr>
        <p:spPr bwMode="auto">
          <a:xfrm>
            <a:off x="2981971" y="3043799"/>
            <a:ext cx="1543153" cy="1451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0AE5CC8-E065-F66E-FD98-474F0DEB3926}"/>
              </a:ext>
            </a:extLst>
          </p:cNvPr>
          <p:cNvSpPr/>
          <p:nvPr/>
        </p:nvSpPr>
        <p:spPr>
          <a:xfrm>
            <a:off x="2590800" y="2745841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x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endParaRPr lang="en-CA" altLang="en-US" sz="2800" dirty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8" grpId="0"/>
      <p:bldP spid="60" grpId="0"/>
      <p:bldP spid="61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 </a:t>
            </a:r>
            <a:r>
              <a:rPr lang="en-US" dirty="0"/>
              <a:t>do not get mapped to twice.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|A|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|B|</a:t>
            </a:r>
          </a:p>
          <a:p>
            <a:pPr marL="857250" lvl="2" indent="0" eaLnBrk="1" hangingPunct="1">
              <a:buNone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Every element of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“counts” off one element of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b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dirty="0">
                <a:sym typeface="Symbol" panose="05050102010706020507" pitchFamily="18" charset="2"/>
              </a:rPr>
              <a:t>i</a:t>
            </a:r>
            <a:r>
              <a:rPr lang="en-US" dirty="0"/>
              <a:t>e point to each as you say 1, 2, 3, 4, …</a:t>
            </a:r>
            <a:endParaRPr lang="en-CA" altLang="en-US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57250" lvl="2" indent="0" eaLnBrk="1" hangingPunct="1">
              <a:buNone/>
            </a:pP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And there may be some elements of 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CA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not hit.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17D383-48F4-75DE-0804-CE5B3969DFE4}"/>
              </a:ext>
            </a:extLst>
          </p:cNvPr>
          <p:cNvSpPr/>
          <p:nvPr/>
        </p:nvSpPr>
        <p:spPr>
          <a:xfrm>
            <a:off x="7329755" y="2448674"/>
            <a:ext cx="976045" cy="588582"/>
          </a:xfrm>
          <a:custGeom>
            <a:avLst/>
            <a:gdLst>
              <a:gd name="connsiteX0" fmla="*/ 0 w 1839074"/>
              <a:gd name="connsiteY0" fmla="*/ 1613043 h 1613043"/>
              <a:gd name="connsiteX1" fmla="*/ 575353 w 1839074"/>
              <a:gd name="connsiteY1" fmla="*/ 750013 h 1613043"/>
              <a:gd name="connsiteX2" fmla="*/ 1273996 w 1839074"/>
              <a:gd name="connsiteY2" fmla="*/ 534256 h 1613043"/>
              <a:gd name="connsiteX3" fmla="*/ 1839074 w 1839074"/>
              <a:gd name="connsiteY3" fmla="*/ 0 h 1613043"/>
              <a:gd name="connsiteX0" fmla="*/ 0 w 1551398"/>
              <a:gd name="connsiteY0" fmla="*/ 1088465 h 1088465"/>
              <a:gd name="connsiteX1" fmla="*/ 575353 w 1551398"/>
              <a:gd name="connsiteY1" fmla="*/ 225435 h 1088465"/>
              <a:gd name="connsiteX2" fmla="*/ 1273996 w 1551398"/>
              <a:gd name="connsiteY2" fmla="*/ 9678 h 1088465"/>
              <a:gd name="connsiteX3" fmla="*/ 1551398 w 1551398"/>
              <a:gd name="connsiteY3" fmla="*/ 811062 h 1088465"/>
              <a:gd name="connsiteX0" fmla="*/ 0 w 1551398"/>
              <a:gd name="connsiteY0" fmla="*/ 865985 h 865985"/>
              <a:gd name="connsiteX1" fmla="*/ 575353 w 1551398"/>
              <a:gd name="connsiteY1" fmla="*/ 2955 h 865985"/>
              <a:gd name="connsiteX2" fmla="*/ 1551398 w 1551398"/>
              <a:gd name="connsiteY2" fmla="*/ 588582 h 865985"/>
              <a:gd name="connsiteX0" fmla="*/ 0 w 976045"/>
              <a:gd name="connsiteY0" fmla="*/ 2955 h 588582"/>
              <a:gd name="connsiteX1" fmla="*/ 976045 w 976045"/>
              <a:gd name="connsiteY1" fmla="*/ 588582 h 5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045" h="588582">
                <a:moveTo>
                  <a:pt x="0" y="2955"/>
                </a:moveTo>
                <a:cubicBezTo>
                  <a:pt x="258566" y="-43279"/>
                  <a:pt x="772702" y="466577"/>
                  <a:pt x="976045" y="588582"/>
                </a:cubicBezTo>
              </a:path>
            </a:pathLst>
          </a:custGeom>
          <a:noFill/>
          <a:ln w="9525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758BA4-F258-2278-0253-537C2C4FC7D7}"/>
              </a:ext>
            </a:extLst>
          </p:cNvPr>
          <p:cNvSpPr/>
          <p:nvPr/>
        </p:nvSpPr>
        <p:spPr>
          <a:xfrm>
            <a:off x="7434477" y="1274847"/>
            <a:ext cx="922811" cy="115327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9DAC5-DD3C-23AC-02C7-4E303C75EE52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1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|A|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|B|</a:t>
            </a:r>
          </a:p>
          <a:p>
            <a:pPr marL="857250" lvl="2" indent="0" eaLnBrk="1" hangingPunct="1">
              <a:buNone/>
            </a:pPr>
            <a:r>
              <a:rPr lang="en-US" dirty="0"/>
              <a:t>Even if infinite, we say</a:t>
            </a:r>
            <a:r>
              <a:rPr lang="en-US" dirty="0">
                <a:solidFill>
                  <a:srgbClr val="FFC000"/>
                </a:solidFill>
              </a:rPr>
              <a:t> A </a:t>
            </a:r>
            <a:r>
              <a:rPr lang="en-US" dirty="0"/>
              <a:t>is </a:t>
            </a:r>
            <a:r>
              <a:rPr lang="en-CA" altLang="en-US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“countable”</a:t>
            </a:r>
            <a:br>
              <a:rPr lang="en-US" dirty="0"/>
            </a:br>
            <a:r>
              <a:rPr lang="en-US" dirty="0"/>
              <a:t>  if it has a 1-1 mapping to the integers.</a:t>
            </a:r>
          </a:p>
          <a:p>
            <a:pPr marL="857250" lvl="2" indent="0" eaLnBrk="1" hangingPunct="1">
              <a:buNone/>
            </a:pP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17D383-48F4-75DE-0804-CE5B3969DFE4}"/>
              </a:ext>
            </a:extLst>
          </p:cNvPr>
          <p:cNvSpPr/>
          <p:nvPr/>
        </p:nvSpPr>
        <p:spPr>
          <a:xfrm>
            <a:off x="7329755" y="2448674"/>
            <a:ext cx="976045" cy="588582"/>
          </a:xfrm>
          <a:custGeom>
            <a:avLst/>
            <a:gdLst>
              <a:gd name="connsiteX0" fmla="*/ 0 w 1839074"/>
              <a:gd name="connsiteY0" fmla="*/ 1613043 h 1613043"/>
              <a:gd name="connsiteX1" fmla="*/ 575353 w 1839074"/>
              <a:gd name="connsiteY1" fmla="*/ 750013 h 1613043"/>
              <a:gd name="connsiteX2" fmla="*/ 1273996 w 1839074"/>
              <a:gd name="connsiteY2" fmla="*/ 534256 h 1613043"/>
              <a:gd name="connsiteX3" fmla="*/ 1839074 w 1839074"/>
              <a:gd name="connsiteY3" fmla="*/ 0 h 1613043"/>
              <a:gd name="connsiteX0" fmla="*/ 0 w 1551398"/>
              <a:gd name="connsiteY0" fmla="*/ 1088465 h 1088465"/>
              <a:gd name="connsiteX1" fmla="*/ 575353 w 1551398"/>
              <a:gd name="connsiteY1" fmla="*/ 225435 h 1088465"/>
              <a:gd name="connsiteX2" fmla="*/ 1273996 w 1551398"/>
              <a:gd name="connsiteY2" fmla="*/ 9678 h 1088465"/>
              <a:gd name="connsiteX3" fmla="*/ 1551398 w 1551398"/>
              <a:gd name="connsiteY3" fmla="*/ 811062 h 1088465"/>
              <a:gd name="connsiteX0" fmla="*/ 0 w 1551398"/>
              <a:gd name="connsiteY0" fmla="*/ 865985 h 865985"/>
              <a:gd name="connsiteX1" fmla="*/ 575353 w 1551398"/>
              <a:gd name="connsiteY1" fmla="*/ 2955 h 865985"/>
              <a:gd name="connsiteX2" fmla="*/ 1551398 w 1551398"/>
              <a:gd name="connsiteY2" fmla="*/ 588582 h 865985"/>
              <a:gd name="connsiteX0" fmla="*/ 0 w 976045"/>
              <a:gd name="connsiteY0" fmla="*/ 2955 h 588582"/>
              <a:gd name="connsiteX1" fmla="*/ 976045 w 976045"/>
              <a:gd name="connsiteY1" fmla="*/ 588582 h 5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045" h="588582">
                <a:moveTo>
                  <a:pt x="0" y="2955"/>
                </a:moveTo>
                <a:cubicBezTo>
                  <a:pt x="258566" y="-43279"/>
                  <a:pt x="772702" y="466577"/>
                  <a:pt x="976045" y="588582"/>
                </a:cubicBezTo>
              </a:path>
            </a:pathLst>
          </a:custGeom>
          <a:noFill/>
          <a:ln w="9525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758BA4-F258-2278-0253-537C2C4FC7D7}"/>
              </a:ext>
            </a:extLst>
          </p:cNvPr>
          <p:cNvSpPr/>
          <p:nvPr/>
        </p:nvSpPr>
        <p:spPr>
          <a:xfrm>
            <a:off x="7434477" y="1274847"/>
            <a:ext cx="922811" cy="115327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A25B28-0293-61ED-7910-091752975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94908"/>
            <a:ext cx="5029200" cy="61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|Set of Integers| = </a:t>
            </a:r>
            <a:r>
              <a:rPr lang="en-CA" altLang="en-US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“countable”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91EDE-476C-AEB5-F765-09059D83BBBE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12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lvl="1" eaLnBrk="1" hangingPunct="1"/>
            <a:r>
              <a:rPr lang="en-US" dirty="0"/>
              <a:t>If</a:t>
            </a:r>
            <a:r>
              <a:rPr lang="en-US" dirty="0">
                <a:solidFill>
                  <a:srgbClr val="FFC000"/>
                </a:solidFill>
              </a:rPr>
              <a:t> f </a:t>
            </a:r>
            <a:r>
              <a:rPr lang="en-US" dirty="0"/>
              <a:t>is continuous, then </a:t>
            </a:r>
            <a:r>
              <a:rPr lang="en-US" dirty="0">
                <a:solidFill>
                  <a:srgbClr val="FFC000"/>
                </a:solidFill>
              </a:rPr>
              <a:t>f </a:t>
            </a:r>
            <a:r>
              <a:rPr lang="en-US" dirty="0"/>
              <a:t>is monotone </a:t>
            </a:r>
            <a:br>
              <a:rPr lang="en-US" dirty="0"/>
            </a:br>
            <a:r>
              <a:rPr lang="en-US" dirty="0"/>
              <a:t> increasing or decreasing.</a:t>
            </a:r>
          </a:p>
          <a:p>
            <a:pPr marL="457200" lvl="1" indent="0" eaLnBrk="1" hangingPunct="1">
              <a:buNone/>
            </a:pPr>
            <a:r>
              <a:rPr lang="en-US" dirty="0"/>
              <a:t>    Because if it increases &amp; decreases </a:t>
            </a:r>
            <a:br>
              <a:rPr lang="en-US" dirty="0"/>
            </a:br>
            <a:r>
              <a:rPr lang="en-US" dirty="0"/>
              <a:t>      it would not be 1-1.</a:t>
            </a:r>
            <a:br>
              <a:rPr lang="en-US" dirty="0"/>
            </a:br>
            <a:endParaRPr lang="en-CA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17D383-48F4-75DE-0804-CE5B3969DFE4}"/>
              </a:ext>
            </a:extLst>
          </p:cNvPr>
          <p:cNvSpPr/>
          <p:nvPr/>
        </p:nvSpPr>
        <p:spPr>
          <a:xfrm>
            <a:off x="7329755" y="2448674"/>
            <a:ext cx="976045" cy="588582"/>
          </a:xfrm>
          <a:custGeom>
            <a:avLst/>
            <a:gdLst>
              <a:gd name="connsiteX0" fmla="*/ 0 w 1839074"/>
              <a:gd name="connsiteY0" fmla="*/ 1613043 h 1613043"/>
              <a:gd name="connsiteX1" fmla="*/ 575353 w 1839074"/>
              <a:gd name="connsiteY1" fmla="*/ 750013 h 1613043"/>
              <a:gd name="connsiteX2" fmla="*/ 1273996 w 1839074"/>
              <a:gd name="connsiteY2" fmla="*/ 534256 h 1613043"/>
              <a:gd name="connsiteX3" fmla="*/ 1839074 w 1839074"/>
              <a:gd name="connsiteY3" fmla="*/ 0 h 1613043"/>
              <a:gd name="connsiteX0" fmla="*/ 0 w 1551398"/>
              <a:gd name="connsiteY0" fmla="*/ 1088465 h 1088465"/>
              <a:gd name="connsiteX1" fmla="*/ 575353 w 1551398"/>
              <a:gd name="connsiteY1" fmla="*/ 225435 h 1088465"/>
              <a:gd name="connsiteX2" fmla="*/ 1273996 w 1551398"/>
              <a:gd name="connsiteY2" fmla="*/ 9678 h 1088465"/>
              <a:gd name="connsiteX3" fmla="*/ 1551398 w 1551398"/>
              <a:gd name="connsiteY3" fmla="*/ 811062 h 1088465"/>
              <a:gd name="connsiteX0" fmla="*/ 0 w 1551398"/>
              <a:gd name="connsiteY0" fmla="*/ 865985 h 865985"/>
              <a:gd name="connsiteX1" fmla="*/ 575353 w 1551398"/>
              <a:gd name="connsiteY1" fmla="*/ 2955 h 865985"/>
              <a:gd name="connsiteX2" fmla="*/ 1551398 w 1551398"/>
              <a:gd name="connsiteY2" fmla="*/ 588582 h 865985"/>
              <a:gd name="connsiteX0" fmla="*/ 0 w 976045"/>
              <a:gd name="connsiteY0" fmla="*/ 2955 h 588582"/>
              <a:gd name="connsiteX1" fmla="*/ 976045 w 976045"/>
              <a:gd name="connsiteY1" fmla="*/ 588582 h 5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045" h="588582">
                <a:moveTo>
                  <a:pt x="0" y="2955"/>
                </a:moveTo>
                <a:cubicBezTo>
                  <a:pt x="258566" y="-43279"/>
                  <a:pt x="772702" y="466577"/>
                  <a:pt x="976045" y="588582"/>
                </a:cubicBezTo>
              </a:path>
            </a:pathLst>
          </a:custGeom>
          <a:noFill/>
          <a:ln w="9525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758BA4-F258-2278-0253-537C2C4FC7D7}"/>
              </a:ext>
            </a:extLst>
          </p:cNvPr>
          <p:cNvSpPr/>
          <p:nvPr/>
        </p:nvSpPr>
        <p:spPr>
          <a:xfrm>
            <a:off x="7434477" y="1274847"/>
            <a:ext cx="922811" cy="115327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7F19C7-ED29-A385-98B7-7FD1DD1CF269}"/>
              </a:ext>
            </a:extLst>
          </p:cNvPr>
          <p:cNvGrpSpPr/>
          <p:nvPr/>
        </p:nvGrpSpPr>
        <p:grpSpPr>
          <a:xfrm>
            <a:off x="6705600" y="1524000"/>
            <a:ext cx="1617216" cy="865985"/>
            <a:chOff x="6705600" y="1524000"/>
            <a:chExt cx="1617216" cy="8659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75AA09-169C-7E57-1654-0520CF190EC4}"/>
                </a:ext>
              </a:extLst>
            </p:cNvPr>
            <p:cNvSpPr/>
            <p:nvPr/>
          </p:nvSpPr>
          <p:spPr>
            <a:xfrm>
              <a:off x="6732998" y="1524000"/>
              <a:ext cx="1551398" cy="865985"/>
            </a:xfrm>
            <a:custGeom>
              <a:avLst/>
              <a:gdLst>
                <a:gd name="connsiteX0" fmla="*/ 0 w 1839074"/>
                <a:gd name="connsiteY0" fmla="*/ 1613043 h 1613043"/>
                <a:gd name="connsiteX1" fmla="*/ 575353 w 1839074"/>
                <a:gd name="connsiteY1" fmla="*/ 750013 h 1613043"/>
                <a:gd name="connsiteX2" fmla="*/ 1273996 w 1839074"/>
                <a:gd name="connsiteY2" fmla="*/ 534256 h 1613043"/>
                <a:gd name="connsiteX3" fmla="*/ 1839074 w 1839074"/>
                <a:gd name="connsiteY3" fmla="*/ 0 h 1613043"/>
                <a:gd name="connsiteX0" fmla="*/ 0 w 1551398"/>
                <a:gd name="connsiteY0" fmla="*/ 1088465 h 1088465"/>
                <a:gd name="connsiteX1" fmla="*/ 575353 w 1551398"/>
                <a:gd name="connsiteY1" fmla="*/ 225435 h 1088465"/>
                <a:gd name="connsiteX2" fmla="*/ 1273996 w 1551398"/>
                <a:gd name="connsiteY2" fmla="*/ 9678 h 1088465"/>
                <a:gd name="connsiteX3" fmla="*/ 1551398 w 1551398"/>
                <a:gd name="connsiteY3" fmla="*/ 811062 h 1088465"/>
                <a:gd name="connsiteX0" fmla="*/ 0 w 1551398"/>
                <a:gd name="connsiteY0" fmla="*/ 865985 h 865985"/>
                <a:gd name="connsiteX1" fmla="*/ 575353 w 1551398"/>
                <a:gd name="connsiteY1" fmla="*/ 2955 h 865985"/>
                <a:gd name="connsiteX2" fmla="*/ 1551398 w 1551398"/>
                <a:gd name="connsiteY2" fmla="*/ 588582 h 86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1398" h="865985">
                  <a:moveTo>
                    <a:pt x="0" y="865985"/>
                  </a:moveTo>
                  <a:cubicBezTo>
                    <a:pt x="181510" y="524369"/>
                    <a:pt x="316787" y="49189"/>
                    <a:pt x="575353" y="2955"/>
                  </a:cubicBezTo>
                  <a:cubicBezTo>
                    <a:pt x="833919" y="-43279"/>
                    <a:pt x="1348055" y="466577"/>
                    <a:pt x="1551398" y="58858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</a:ln>
          </p:spPr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2F84E0-E3EB-8F8C-03A2-73D5D9F70E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5600" y="1812844"/>
              <a:ext cx="1617216" cy="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C8C97E4-B52B-1C47-392F-2FDE0EA4FA51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51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023F47-0AD8-2026-9822-C90327CE4EC2}"/>
              </a:ext>
            </a:extLst>
          </p:cNvPr>
          <p:cNvGrpSpPr/>
          <p:nvPr/>
        </p:nvGrpSpPr>
        <p:grpSpPr>
          <a:xfrm>
            <a:off x="6267003" y="1228725"/>
            <a:ext cx="2486988" cy="2200275"/>
            <a:chOff x="2820470" y="4288593"/>
            <a:chExt cx="2486988" cy="2200275"/>
          </a:xfrm>
        </p:grpSpPr>
        <p:pic>
          <p:nvPicPr>
            <p:cNvPr id="4" name="Picture 4" descr="y = x^2 - 2">
              <a:extLst>
                <a:ext uri="{FF2B5EF4-FFF2-40B4-BE49-F238E27FC236}">
                  <a16:creationId xmlns:a16="http://schemas.microsoft.com/office/drawing/2014/main" id="{C40E0BF9-7925-E9CA-B27E-4C7427905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FBFDCB-48EE-E915-16FB-3CD74841FB7E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B5B05D-F18A-5BBF-8F33-4EC59C3E2D4B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ABEFE9C-BDF4-906F-EEB8-032953201D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7896" y="1981200"/>
              <a:ext cx="2242586" cy="89300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857417-3FA3-8D7B-90F0-54D151D1D10B}"/>
              </a:ext>
            </a:extLst>
          </p:cNvPr>
          <p:cNvCxnSpPr>
            <a:cxnSpLocks/>
          </p:cNvCxnSpPr>
          <p:nvPr/>
        </p:nvCxnSpPr>
        <p:spPr bwMode="auto">
          <a:xfrm>
            <a:off x="4318570" y="1645578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466E86-9EC9-1ABB-3607-88132E070FF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5106" y="1666340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1B8C5F-66F3-08E4-0E62-EEA570DE863E}"/>
              </a:ext>
            </a:extLst>
          </p:cNvPr>
          <p:cNvCxnSpPr>
            <a:cxnSpLocks/>
          </p:cNvCxnSpPr>
          <p:nvPr/>
        </p:nvCxnSpPr>
        <p:spPr bwMode="auto">
          <a:xfrm>
            <a:off x="4789041" y="2522042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30A027-A075-7BCE-5D2D-4AB798D5DD28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9835" y="2615091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8AD39B-480F-F64C-6D54-85387A088580}"/>
              </a:ext>
            </a:extLst>
          </p:cNvPr>
          <p:cNvCxnSpPr>
            <a:cxnSpLocks/>
          </p:cNvCxnSpPr>
          <p:nvPr/>
        </p:nvCxnSpPr>
        <p:spPr bwMode="auto">
          <a:xfrm>
            <a:off x="6553200" y="1905000"/>
            <a:ext cx="1617216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1F777C-CF16-AF99-F584-B4BD76FD4B50}"/>
              </a:ext>
            </a:extLst>
          </p:cNvPr>
          <p:cNvCxnSpPr>
            <a:cxnSpLocks/>
          </p:cNvCxnSpPr>
          <p:nvPr/>
        </p:nvCxnSpPr>
        <p:spPr bwMode="auto">
          <a:xfrm>
            <a:off x="6885612" y="2875052"/>
            <a:ext cx="962988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C6AA568F-961C-8D97-9DD3-31EE94AE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Onto / Surjective function:</a:t>
            </a:r>
          </a:p>
          <a:p>
            <a:pPr lvl="1" eaLnBrk="1" hangingPunct="1"/>
            <a:r>
              <a:rPr lang="en-US" dirty="0"/>
              <a:t>Every element </a:t>
            </a:r>
            <a:r>
              <a:rPr lang="en-US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dirty="0"/>
              <a:t> is mapped to.  </a:t>
            </a: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∀</a:t>
            </a:r>
            <a:r>
              <a:rPr lang="en-US" kern="0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, f(x)=y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 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 ∀</a:t>
            </a:r>
            <a:r>
              <a:rPr lang="en-US" kern="0" dirty="0" err="1">
                <a:solidFill>
                  <a:srgbClr val="FFC000"/>
                </a:solidFill>
              </a:rPr>
              <a:t>x,x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A [</a:t>
            </a:r>
            <a:r>
              <a:rPr lang="en-US" dirty="0">
                <a:solidFill>
                  <a:srgbClr val="FFC000"/>
                </a:solidFill>
              </a:rPr>
              <a:t>f(x)=f(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dirty="0">
                <a:solidFill>
                  <a:srgbClr val="FFC000"/>
                </a:solidFill>
              </a:rPr>
              <a:t>)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x=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dirty="0">
                <a:solidFill>
                  <a:srgbClr val="FFC000"/>
                </a:solidFill>
              </a:rPr>
              <a:t>].</a:t>
            </a: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Bijection: </a:t>
            </a:r>
            <a:r>
              <a:rPr lang="en-US" dirty="0"/>
              <a:t>Both 1-1 and onto.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Onto, One-to-One, &amp; Bijections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2B474-E1DB-65E1-714E-808C448CAE0A}"/>
              </a:ext>
            </a:extLst>
          </p:cNvPr>
          <p:cNvGrpSpPr/>
          <p:nvPr/>
        </p:nvGrpSpPr>
        <p:grpSpPr>
          <a:xfrm>
            <a:off x="2557896" y="1752600"/>
            <a:ext cx="2252978" cy="976044"/>
            <a:chOff x="2557896" y="1752600"/>
            <a:chExt cx="2252978" cy="97604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163CD4A-C6F3-1B40-E127-A3495B6EC3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1074" y="1752600"/>
              <a:ext cx="22098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B622BA-14E8-7011-A2BB-76F32ED209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21858" y="2236323"/>
              <a:ext cx="2189016" cy="77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BA43F9-6707-06DC-FD1E-050103CED1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7896" y="2728644"/>
              <a:ext cx="222643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869260-8C35-B199-7458-20D68A122E8A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CB60F7-3919-D2A0-51E2-B233424E024E}"/>
              </a:ext>
            </a:extLst>
          </p:cNvPr>
          <p:cNvGrpSpPr/>
          <p:nvPr/>
        </p:nvGrpSpPr>
        <p:grpSpPr>
          <a:xfrm>
            <a:off x="6248400" y="4267200"/>
            <a:ext cx="1752600" cy="2514600"/>
            <a:chOff x="9259455" y="4267200"/>
            <a:chExt cx="1752600" cy="25146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7DE9FB-3F73-E3FE-13C6-09FDB2C130E6}"/>
                </a:ext>
              </a:extLst>
            </p:cNvPr>
            <p:cNvSpPr txBox="1"/>
            <p:nvPr/>
          </p:nvSpPr>
          <p:spPr>
            <a:xfrm>
              <a:off x="9259455" y="4267200"/>
              <a:ext cx="1676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|A|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≥</a:t>
              </a:r>
              <a:r>
                <a: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>
                  <a:solidFill>
                    <a:srgbClr val="FFC000"/>
                  </a:solidFill>
                </a:rPr>
                <a:t>|B|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B7E4AB-87AD-F94C-72E0-963D125B10BB}"/>
                </a:ext>
              </a:extLst>
            </p:cNvPr>
            <p:cNvSpPr txBox="1"/>
            <p:nvPr/>
          </p:nvSpPr>
          <p:spPr>
            <a:xfrm>
              <a:off x="9326419" y="5791200"/>
              <a:ext cx="1676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|A|</a:t>
              </a: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≤ </a:t>
              </a:r>
              <a:r>
                <a:rPr lang="en-US" sz="2400" dirty="0">
                  <a:solidFill>
                    <a:srgbClr val="FFC000"/>
                  </a:solidFill>
                </a:rPr>
                <a:t>|B|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388DB5B-9FA0-7E5C-5BBA-2BE4B4897C1D}"/>
                </a:ext>
              </a:extLst>
            </p:cNvPr>
            <p:cNvSpPr txBox="1"/>
            <p:nvPr/>
          </p:nvSpPr>
          <p:spPr>
            <a:xfrm>
              <a:off x="9335655" y="6320135"/>
              <a:ext cx="1676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rgbClr val="FFC000"/>
                  </a:solidFill>
                </a:rPr>
                <a:t>|A|=|B| </a:t>
              </a:r>
            </a:p>
          </p:txBody>
        </p:sp>
      </p:grpSp>
      <p:sp>
        <p:nvSpPr>
          <p:cNvPr id="46" name="Rectangle 3">
            <a:extLst>
              <a:ext uri="{FF2B5EF4-FFF2-40B4-BE49-F238E27FC236}">
                <a16:creationId xmlns:a16="http://schemas.microsoft.com/office/drawing/2014/main" id="{2ADEE21C-1F1E-ADE8-B87D-AA7582C5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Onto / Surjective function:</a:t>
            </a:r>
          </a:p>
          <a:p>
            <a:pPr lvl="1" eaLnBrk="1" hangingPunct="1"/>
            <a:r>
              <a:rPr lang="en-US" dirty="0"/>
              <a:t>Every element </a:t>
            </a:r>
            <a:r>
              <a:rPr lang="en-US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dirty="0"/>
              <a:t> is mapped to.  </a:t>
            </a: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∀</a:t>
            </a:r>
            <a:r>
              <a:rPr lang="en-US" kern="0" dirty="0" err="1">
                <a:solidFill>
                  <a:srgbClr val="FFC000"/>
                </a:solidFill>
              </a:rPr>
              <a:t>y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, f(x)=y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 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marL="0" indent="0" eaLnBrk="1" hangingPunct="1">
              <a:buNone/>
            </a:pPr>
            <a:r>
              <a:rPr lang="en-US" kern="0" dirty="0">
                <a:solidFill>
                  <a:srgbClr val="FFC000"/>
                </a:solidFill>
              </a:rPr>
              <a:t>          ∀</a:t>
            </a:r>
            <a:r>
              <a:rPr lang="en-US" kern="0" dirty="0" err="1">
                <a:solidFill>
                  <a:srgbClr val="FFC000"/>
                </a:solidFill>
              </a:rPr>
              <a:t>x,x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A [</a:t>
            </a:r>
            <a:r>
              <a:rPr lang="en-US" dirty="0">
                <a:solidFill>
                  <a:srgbClr val="FFC000"/>
                </a:solidFill>
              </a:rPr>
              <a:t>f(x)=f(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dirty="0">
                <a:solidFill>
                  <a:srgbClr val="FFC000"/>
                </a:solidFill>
              </a:rPr>
              <a:t>) 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x=</a:t>
            </a:r>
            <a:r>
              <a:rPr lang="en-US" kern="0" dirty="0">
                <a:solidFill>
                  <a:srgbClr val="FFC000"/>
                </a:solidFill>
              </a:rPr>
              <a:t>x</a:t>
            </a:r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dirty="0">
                <a:solidFill>
                  <a:srgbClr val="FFC000"/>
                </a:solidFill>
              </a:rPr>
              <a:t>].</a:t>
            </a: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Bijection: </a:t>
            </a:r>
            <a:r>
              <a:rPr lang="en-US" dirty="0"/>
              <a:t>Both 1-1 and onto.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Inverses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Inverse: Mapping in the reverse direction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 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: </a:t>
            </a:r>
            <a:r>
              <a:rPr lang="en-US" altLang="en-US" dirty="0">
                <a:solidFill>
                  <a:srgbClr val="FFC000"/>
                </a:solidFill>
              </a:rPr>
              <a:t>B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A 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∀x,y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(</a:t>
            </a:r>
            <a:r>
              <a:rPr lang="en-US" altLang="en-US" dirty="0">
                <a:solidFill>
                  <a:srgbClr val="FFC000"/>
                </a:solidFill>
              </a:rPr>
              <a:t>y</a:t>
            </a:r>
            <a:r>
              <a:rPr lang="en-US" altLang="en-US" dirty="0">
                <a:solidFill>
                  <a:srgbClr val="66FF66"/>
                </a:solidFill>
              </a:rPr>
              <a:t>)</a:t>
            </a:r>
            <a:r>
              <a:rPr lang="en-US" altLang="en-US" dirty="0">
                <a:solidFill>
                  <a:srgbClr val="FFC000"/>
                </a:solidFill>
              </a:rPr>
              <a:t>=x iff f(x)=y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</a:t>
            </a:r>
            <a:r>
              <a:rPr lang="en-US" altLang="en-US" dirty="0"/>
              <a:t> needs to be o</a:t>
            </a:r>
            <a:r>
              <a:rPr lang="en-US" dirty="0"/>
              <a:t>ne-to-one.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17D383-48F4-75DE-0804-CE5B3969DFE4}"/>
              </a:ext>
            </a:extLst>
          </p:cNvPr>
          <p:cNvSpPr/>
          <p:nvPr/>
        </p:nvSpPr>
        <p:spPr>
          <a:xfrm>
            <a:off x="7329755" y="2448674"/>
            <a:ext cx="976045" cy="588582"/>
          </a:xfrm>
          <a:custGeom>
            <a:avLst/>
            <a:gdLst>
              <a:gd name="connsiteX0" fmla="*/ 0 w 1839074"/>
              <a:gd name="connsiteY0" fmla="*/ 1613043 h 1613043"/>
              <a:gd name="connsiteX1" fmla="*/ 575353 w 1839074"/>
              <a:gd name="connsiteY1" fmla="*/ 750013 h 1613043"/>
              <a:gd name="connsiteX2" fmla="*/ 1273996 w 1839074"/>
              <a:gd name="connsiteY2" fmla="*/ 534256 h 1613043"/>
              <a:gd name="connsiteX3" fmla="*/ 1839074 w 1839074"/>
              <a:gd name="connsiteY3" fmla="*/ 0 h 1613043"/>
              <a:gd name="connsiteX0" fmla="*/ 0 w 1551398"/>
              <a:gd name="connsiteY0" fmla="*/ 1088465 h 1088465"/>
              <a:gd name="connsiteX1" fmla="*/ 575353 w 1551398"/>
              <a:gd name="connsiteY1" fmla="*/ 225435 h 1088465"/>
              <a:gd name="connsiteX2" fmla="*/ 1273996 w 1551398"/>
              <a:gd name="connsiteY2" fmla="*/ 9678 h 1088465"/>
              <a:gd name="connsiteX3" fmla="*/ 1551398 w 1551398"/>
              <a:gd name="connsiteY3" fmla="*/ 811062 h 1088465"/>
              <a:gd name="connsiteX0" fmla="*/ 0 w 1551398"/>
              <a:gd name="connsiteY0" fmla="*/ 865985 h 865985"/>
              <a:gd name="connsiteX1" fmla="*/ 575353 w 1551398"/>
              <a:gd name="connsiteY1" fmla="*/ 2955 h 865985"/>
              <a:gd name="connsiteX2" fmla="*/ 1551398 w 1551398"/>
              <a:gd name="connsiteY2" fmla="*/ 588582 h 865985"/>
              <a:gd name="connsiteX0" fmla="*/ 0 w 976045"/>
              <a:gd name="connsiteY0" fmla="*/ 2955 h 588582"/>
              <a:gd name="connsiteX1" fmla="*/ 976045 w 976045"/>
              <a:gd name="connsiteY1" fmla="*/ 588582 h 5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045" h="588582">
                <a:moveTo>
                  <a:pt x="0" y="2955"/>
                </a:moveTo>
                <a:cubicBezTo>
                  <a:pt x="258566" y="-43279"/>
                  <a:pt x="772702" y="466577"/>
                  <a:pt x="976045" y="588582"/>
                </a:cubicBezTo>
              </a:path>
            </a:pathLst>
          </a:custGeom>
          <a:noFill/>
          <a:ln w="9525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758BA4-F258-2278-0253-537C2C4FC7D7}"/>
              </a:ext>
            </a:extLst>
          </p:cNvPr>
          <p:cNvSpPr/>
          <p:nvPr/>
        </p:nvSpPr>
        <p:spPr>
          <a:xfrm>
            <a:off x="7434477" y="1274847"/>
            <a:ext cx="922811" cy="115327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4A2A87-6450-761B-9476-D909CC8C3187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1219" y="1830915"/>
            <a:ext cx="2199408" cy="442627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CADE03-DE54-78B7-1E54-14412B2E0942}"/>
              </a:ext>
            </a:extLst>
          </p:cNvPr>
          <p:cNvCxnSpPr>
            <a:cxnSpLocks/>
          </p:cNvCxnSpPr>
          <p:nvPr/>
        </p:nvCxnSpPr>
        <p:spPr bwMode="auto">
          <a:xfrm flipH="1">
            <a:off x="2535148" y="1951224"/>
            <a:ext cx="2769153" cy="761154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81852-751F-2C33-D0E1-678AD038AE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348" y="1819010"/>
            <a:ext cx="2209800" cy="450381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927ACA-7D09-AFE7-4B9E-D1981B1BBBB5}"/>
              </a:ext>
            </a:extLst>
          </p:cNvPr>
          <p:cNvGrpSpPr/>
          <p:nvPr/>
        </p:nvGrpSpPr>
        <p:grpSpPr>
          <a:xfrm>
            <a:off x="6015519" y="4893132"/>
            <a:ext cx="2743200" cy="1092335"/>
            <a:chOff x="5765310" y="4845465"/>
            <a:chExt cx="2743200" cy="1092335"/>
          </a:xfrm>
        </p:grpSpPr>
        <p:grpSp>
          <p:nvGrpSpPr>
            <p:cNvPr id="79" name="Group 29">
              <a:extLst>
                <a:ext uri="{FF2B5EF4-FFF2-40B4-BE49-F238E27FC236}">
                  <a16:creationId xmlns:a16="http://schemas.microsoft.com/office/drawing/2014/main" id="{6385CE23-BC63-048A-CECB-05EE81D21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5310" y="5007807"/>
              <a:ext cx="917591" cy="929993"/>
              <a:chOff x="2065" y="1551"/>
              <a:chExt cx="1628" cy="1988"/>
            </a:xfrm>
          </p:grpSpPr>
          <p:sp>
            <p:nvSpPr>
              <p:cNvPr id="81" name="Freeform 30">
                <a:extLst>
                  <a:ext uri="{FF2B5EF4-FFF2-40B4-BE49-F238E27FC236}">
                    <a16:creationId xmlns:a16="http://schemas.microsoft.com/office/drawing/2014/main" id="{325A5FDD-48BB-C7C9-F465-A940224E8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30661BE1-21BD-FEDF-31EB-A288FAED7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3" name="Freeform 32">
                <a:extLst>
                  <a:ext uri="{FF2B5EF4-FFF2-40B4-BE49-F238E27FC236}">
                    <a16:creationId xmlns:a16="http://schemas.microsoft.com/office/drawing/2014/main" id="{FC15D26F-1249-4A29-F9C7-6575FC09E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AA667545-6CA0-82C5-C924-702F80B77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AC559619-3458-ED20-A6B5-557940128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C2164C2B-9CE6-FBE6-1BB4-07AAC6E67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C54E5AB7-3D7E-6DEC-C164-E35518DBE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00999F84-4EBF-9212-CFFB-100F48E8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B3A7EA27-AE03-6F1A-3FC3-87299C0CA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A948C573-A0BD-358B-66C3-E63E551F4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C1947222-AAE6-037F-29BA-51BED9A47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2" name="Freeform 41">
                <a:extLst>
                  <a:ext uri="{FF2B5EF4-FFF2-40B4-BE49-F238E27FC236}">
                    <a16:creationId xmlns:a16="http://schemas.microsoft.com/office/drawing/2014/main" id="{8908217C-AD25-1698-A02A-4DF337ACC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3" name="Freeform 42">
                <a:extLst>
                  <a:ext uri="{FF2B5EF4-FFF2-40B4-BE49-F238E27FC236}">
                    <a16:creationId xmlns:a16="http://schemas.microsoft.com/office/drawing/2014/main" id="{9C77D5E7-6953-ADD1-9661-602029349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4" name="Freeform 43">
                <a:extLst>
                  <a:ext uri="{FF2B5EF4-FFF2-40B4-BE49-F238E27FC236}">
                    <a16:creationId xmlns:a16="http://schemas.microsoft.com/office/drawing/2014/main" id="{042FBD34-3955-B0C5-A545-6653E920A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5" name="Freeform 44">
                <a:extLst>
                  <a:ext uri="{FF2B5EF4-FFF2-40B4-BE49-F238E27FC236}">
                    <a16:creationId xmlns:a16="http://schemas.microsoft.com/office/drawing/2014/main" id="{32744697-EA42-FDF7-A3EC-23E2A6E1F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9939614F-BC16-0866-5E67-2635EE4F0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id="{F887C753-B1E3-F4B9-19C4-B70F9B35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80" name="AutoShape 35">
              <a:extLst>
                <a:ext uri="{FF2B5EF4-FFF2-40B4-BE49-F238E27FC236}">
                  <a16:creationId xmlns:a16="http://schemas.microsoft.com/office/drawing/2014/main" id="{F2F38CB0-DD17-F0BD-00BB-1B6A3EFE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274" y="4845465"/>
              <a:ext cx="1873236" cy="592721"/>
            </a:xfrm>
            <a:prstGeom prst="wedgeRoundRectCallout">
              <a:avLst>
                <a:gd name="adj1" fmla="val -53324"/>
                <a:gd name="adj2" fmla="val -21789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 eaLnBrk="1" fontAlgn="auto" hangingPunct="1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en-US" sz="2400" dirty="0">
                  <a:solidFill>
                    <a:srgbClr val="66FF66"/>
                  </a:solidFill>
                </a:rPr>
                <a:t> f </a:t>
              </a:r>
              <a:r>
                <a:rPr lang="en-US" altLang="en-US" sz="2400" baseline="30000" dirty="0">
                  <a:solidFill>
                    <a:srgbClr val="66FF66"/>
                  </a:solidFill>
                </a:rPr>
                <a:t>-1</a:t>
              </a:r>
              <a:r>
                <a:rPr lang="en-US" altLang="en-US" sz="2400" dirty="0">
                  <a:solidFill>
                    <a:srgbClr val="66FF66"/>
                  </a:solidFill>
                </a:rPr>
                <a:t>(x) </a:t>
              </a:r>
              <a:r>
                <a:rPr lang="en-US" altLang="en-US" sz="2400" dirty="0">
                  <a:solidFill>
                    <a:srgbClr val="66FF66"/>
                  </a:solidFill>
                  <a:sym typeface="Symbol" panose="05050102010706020507" pitchFamily="18" charset="2"/>
                </a:rPr>
                <a:t></a:t>
              </a:r>
              <a:r>
                <a:rPr lang="en-US" altLang="en-US" sz="2400" dirty="0">
                  <a:solidFill>
                    <a:srgbClr val="66FF66"/>
                  </a:solidFill>
                </a:rPr>
                <a:t> </a:t>
              </a:r>
              <a:r>
                <a:rPr lang="en-US" altLang="en-US" sz="2400" baseline="30000" dirty="0">
                  <a:solidFill>
                    <a:srgbClr val="66FF66"/>
                  </a:solidFill>
                </a:rPr>
                <a:t>1</a:t>
              </a:r>
              <a:r>
                <a:rPr lang="en-US" altLang="en-US" sz="2400" dirty="0">
                  <a:solidFill>
                    <a:srgbClr val="66FF66"/>
                  </a:solidFill>
                </a:rPr>
                <a:t>/</a:t>
              </a:r>
              <a:r>
                <a:rPr lang="en-US" altLang="en-US" sz="2400" baseline="-25000" dirty="0">
                  <a:solidFill>
                    <a:srgbClr val="66FF66"/>
                  </a:solidFill>
                </a:rPr>
                <a:t>f(x)</a:t>
              </a:r>
              <a:endParaRPr lang="en-US" altLang="en-US" sz="2400" dirty="0">
                <a:solidFill>
                  <a:srgbClr val="66FF66"/>
                </a:solidFill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642989AC-BC54-C21A-7791-5F1DCC9E77E3}"/>
              </a:ext>
            </a:extLst>
          </p:cNvPr>
          <p:cNvSpPr txBox="1"/>
          <p:nvPr/>
        </p:nvSpPr>
        <p:spPr>
          <a:xfrm>
            <a:off x="3513668" y="2329298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5E9C9-B7AB-19E9-11F7-4F54714E072B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7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Inverses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Inverse: Mapping in the reverse direction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 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: </a:t>
            </a:r>
            <a:r>
              <a:rPr lang="en-US" altLang="en-US" dirty="0">
                <a:solidFill>
                  <a:srgbClr val="FFC000"/>
                </a:solidFill>
              </a:rPr>
              <a:t>B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A 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∀x,y  </a:t>
            </a:r>
            <a:r>
              <a:rPr lang="en-US" altLang="en-US" dirty="0">
                <a:solidFill>
                  <a:srgbClr val="FFC000"/>
                </a:solidFill>
              </a:rPr>
              <a:t>f </a:t>
            </a:r>
            <a:r>
              <a:rPr lang="en-US" altLang="en-US" baseline="30000" dirty="0">
                <a:solidFill>
                  <a:srgbClr val="FFC000"/>
                </a:solidFill>
              </a:rPr>
              <a:t>-1</a:t>
            </a:r>
            <a:r>
              <a:rPr lang="en-US" altLang="en-US" dirty="0">
                <a:solidFill>
                  <a:srgbClr val="FFC000"/>
                </a:solidFill>
              </a:rPr>
              <a:t>(y)=x iff f(x)=y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</a:t>
            </a:r>
            <a:r>
              <a:rPr lang="en-US" altLang="en-US" dirty="0"/>
              <a:t> needs to be o</a:t>
            </a:r>
            <a:r>
              <a:rPr lang="en-US" dirty="0"/>
              <a:t>ne-to-one.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dirty="0"/>
              <a:t>            or else don’t know how to map back!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398DB1-E280-F1D3-809A-1F766AD710E7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2820470" y="4288593"/>
            <a:chExt cx="2486988" cy="2200275"/>
          </a:xfrm>
        </p:grpSpPr>
        <p:pic>
          <p:nvPicPr>
            <p:cNvPr id="10" name="Picture 4" descr="y = x^2 - 2">
              <a:extLst>
                <a:ext uri="{FF2B5EF4-FFF2-40B4-BE49-F238E27FC236}">
                  <a16:creationId xmlns:a16="http://schemas.microsoft.com/office/drawing/2014/main" id="{8BB6D29B-DBFA-1536-969C-7AF83F0B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3BE5A9-87A4-C5F9-EF62-549D7C7FD278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B87A9-61CB-DFFB-EE13-234528235880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E76C6-6835-CE29-65CF-3A97007A068D}"/>
              </a:ext>
            </a:extLst>
          </p:cNvPr>
          <p:cNvSpPr/>
          <p:nvPr/>
        </p:nvSpPr>
        <p:spPr>
          <a:xfrm>
            <a:off x="5231259" y="1612371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 4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17D383-48F4-75DE-0804-CE5B3969DFE4}"/>
              </a:ext>
            </a:extLst>
          </p:cNvPr>
          <p:cNvSpPr/>
          <p:nvPr/>
        </p:nvSpPr>
        <p:spPr>
          <a:xfrm>
            <a:off x="7329755" y="2448674"/>
            <a:ext cx="976045" cy="588582"/>
          </a:xfrm>
          <a:custGeom>
            <a:avLst/>
            <a:gdLst>
              <a:gd name="connsiteX0" fmla="*/ 0 w 1839074"/>
              <a:gd name="connsiteY0" fmla="*/ 1613043 h 1613043"/>
              <a:gd name="connsiteX1" fmla="*/ 575353 w 1839074"/>
              <a:gd name="connsiteY1" fmla="*/ 750013 h 1613043"/>
              <a:gd name="connsiteX2" fmla="*/ 1273996 w 1839074"/>
              <a:gd name="connsiteY2" fmla="*/ 534256 h 1613043"/>
              <a:gd name="connsiteX3" fmla="*/ 1839074 w 1839074"/>
              <a:gd name="connsiteY3" fmla="*/ 0 h 1613043"/>
              <a:gd name="connsiteX0" fmla="*/ 0 w 1551398"/>
              <a:gd name="connsiteY0" fmla="*/ 1088465 h 1088465"/>
              <a:gd name="connsiteX1" fmla="*/ 575353 w 1551398"/>
              <a:gd name="connsiteY1" fmla="*/ 225435 h 1088465"/>
              <a:gd name="connsiteX2" fmla="*/ 1273996 w 1551398"/>
              <a:gd name="connsiteY2" fmla="*/ 9678 h 1088465"/>
              <a:gd name="connsiteX3" fmla="*/ 1551398 w 1551398"/>
              <a:gd name="connsiteY3" fmla="*/ 811062 h 1088465"/>
              <a:gd name="connsiteX0" fmla="*/ 0 w 1551398"/>
              <a:gd name="connsiteY0" fmla="*/ 865985 h 865985"/>
              <a:gd name="connsiteX1" fmla="*/ 575353 w 1551398"/>
              <a:gd name="connsiteY1" fmla="*/ 2955 h 865985"/>
              <a:gd name="connsiteX2" fmla="*/ 1551398 w 1551398"/>
              <a:gd name="connsiteY2" fmla="*/ 588582 h 865985"/>
              <a:gd name="connsiteX0" fmla="*/ 0 w 976045"/>
              <a:gd name="connsiteY0" fmla="*/ 2955 h 588582"/>
              <a:gd name="connsiteX1" fmla="*/ 976045 w 976045"/>
              <a:gd name="connsiteY1" fmla="*/ 588582 h 5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045" h="588582">
                <a:moveTo>
                  <a:pt x="0" y="2955"/>
                </a:moveTo>
                <a:cubicBezTo>
                  <a:pt x="258566" y="-43279"/>
                  <a:pt x="772702" y="466577"/>
                  <a:pt x="976045" y="588582"/>
                </a:cubicBezTo>
              </a:path>
            </a:pathLst>
          </a:custGeom>
          <a:noFill/>
          <a:ln w="9525"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758BA4-F258-2278-0253-537C2C4FC7D7}"/>
              </a:ext>
            </a:extLst>
          </p:cNvPr>
          <p:cNvSpPr/>
          <p:nvPr/>
        </p:nvSpPr>
        <p:spPr>
          <a:xfrm>
            <a:off x="7434477" y="1274847"/>
            <a:ext cx="922811" cy="115327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A095F06-7329-E9DD-B49B-CCB4F6477CD7}"/>
              </a:ext>
            </a:extLst>
          </p:cNvPr>
          <p:cNvCxnSpPr>
            <a:cxnSpLocks/>
          </p:cNvCxnSpPr>
          <p:nvPr/>
        </p:nvCxnSpPr>
        <p:spPr bwMode="auto">
          <a:xfrm>
            <a:off x="4318570" y="1645578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2139EEE-1DE0-9AA3-FF94-F5543A172171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2364" y="1826492"/>
            <a:ext cx="2244438" cy="803564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CA578B-524C-B592-6D03-1912C92D5F92}"/>
              </a:ext>
            </a:extLst>
          </p:cNvPr>
          <p:cNvGrpSpPr/>
          <p:nvPr/>
        </p:nvGrpSpPr>
        <p:grpSpPr>
          <a:xfrm>
            <a:off x="2557896" y="1830915"/>
            <a:ext cx="2263370" cy="1083158"/>
            <a:chOff x="2557896" y="1830915"/>
            <a:chExt cx="2263370" cy="108315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84A2A87-6450-761B-9476-D909CC8C318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61219" y="1830915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473EE9-330D-C484-17E1-888384D134E8}"/>
                </a:ext>
              </a:extLst>
            </p:cNvPr>
            <p:cNvSpPr txBox="1"/>
            <p:nvPr/>
          </p:nvSpPr>
          <p:spPr>
            <a:xfrm>
              <a:off x="3513668" y="2329298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66FF66"/>
                  </a:solidFill>
                </a:rPr>
                <a:t>f </a:t>
              </a:r>
              <a:r>
                <a:rPr lang="en-US" altLang="en-US" baseline="30000" dirty="0">
                  <a:solidFill>
                    <a:srgbClr val="66FF66"/>
                  </a:solidFill>
                </a:rPr>
                <a:t>-1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18A9E9-0A48-F760-B6B0-2D8BB9AD56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57896" y="1905000"/>
              <a:ext cx="2263370" cy="838200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2E1E6A-58EA-4667-036D-FA7B6798752D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9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D51790-9307-5C6F-31D4-D90A4296F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FE802F-D1AB-4D15-8F51-0E05AB71624C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ADB79C-7F41-8C8C-7BD2-9B18EBE9C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altLang="en-US" sz="2400" dirty="0"/>
              <a:t>Cardinality: </a:t>
            </a:r>
            <a:r>
              <a:rPr lang="en-US" altLang="en-US" sz="2400" dirty="0">
                <a:solidFill>
                  <a:schemeClr val="bg2"/>
                </a:solidFill>
              </a:rPr>
              <a:t>number of (distinct) elements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    |S| = |{3,5}| = 2</a:t>
            </a:r>
          </a:p>
          <a:p>
            <a:r>
              <a:rPr lang="en-US" altLang="en-US" sz="2400" dirty="0"/>
              <a:t>Finite set:</a:t>
            </a:r>
            <a:r>
              <a:rPr lang="en-US" altLang="en-US" sz="2400" dirty="0">
                <a:solidFill>
                  <a:schemeClr val="bg2"/>
                </a:solidFill>
              </a:rPr>
              <a:t> cardinality some finite integer n</a:t>
            </a:r>
          </a:p>
          <a:p>
            <a:r>
              <a:rPr lang="en-US" altLang="en-US" sz="2400" dirty="0"/>
              <a:t>Infinite set:  </a:t>
            </a:r>
            <a:r>
              <a:rPr lang="en-US" altLang="en-US" sz="2400" dirty="0">
                <a:solidFill>
                  <a:schemeClr val="bg2"/>
                </a:solidFill>
              </a:rPr>
              <a:t>a set that is not finite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CA4DC-1541-3C52-F79C-7E6EBA711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-152400"/>
            <a:ext cx="7773074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Inverses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Inverse: Mapping in the reverse direction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 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: </a:t>
            </a:r>
            <a:r>
              <a:rPr lang="en-US" altLang="en-US" dirty="0">
                <a:solidFill>
                  <a:srgbClr val="FFC000"/>
                </a:solidFill>
              </a:rPr>
              <a:t>B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A 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∀x,y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(</a:t>
            </a:r>
            <a:r>
              <a:rPr lang="en-US" altLang="en-US" dirty="0">
                <a:solidFill>
                  <a:srgbClr val="FFC000"/>
                </a:solidFill>
              </a:rPr>
              <a:t>y</a:t>
            </a:r>
            <a:r>
              <a:rPr lang="en-US" altLang="en-US" dirty="0">
                <a:solidFill>
                  <a:srgbClr val="66FF66"/>
                </a:solidFill>
              </a:rPr>
              <a:t>)</a:t>
            </a:r>
            <a:r>
              <a:rPr lang="en-US" altLang="en-US" dirty="0">
                <a:solidFill>
                  <a:srgbClr val="FFC000"/>
                </a:solidFill>
              </a:rPr>
              <a:t>=x iff f(x)=y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dirty="0"/>
              <a:t>If not</a:t>
            </a:r>
            <a:r>
              <a:rPr lang="en-US" dirty="0">
                <a:solidFill>
                  <a:srgbClr val="FFFF00"/>
                </a:solidFill>
              </a:rPr>
              <a:t> Onto / Surjective function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(</a:t>
            </a:r>
            <a:r>
              <a:rPr lang="en-US" altLang="en-US" dirty="0">
                <a:solidFill>
                  <a:srgbClr val="FFC000"/>
                </a:solidFill>
              </a:rPr>
              <a:t>3</a:t>
            </a:r>
            <a:r>
              <a:rPr lang="en-US" altLang="en-US" dirty="0">
                <a:solidFill>
                  <a:srgbClr val="66FF66"/>
                </a:solidFill>
              </a:rPr>
              <a:t>) </a:t>
            </a:r>
            <a:r>
              <a:rPr lang="en-US" altLang="en-US" dirty="0"/>
              <a:t>not defined. </a:t>
            </a:r>
            <a:r>
              <a:rPr lang="en-US" altLang="en-US" dirty="0">
                <a:solidFill>
                  <a:srgbClr val="FFC000"/>
                </a:solidFill>
              </a:rPr>
              <a:t>Domain of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baseline="30000" dirty="0">
                <a:solidFill>
                  <a:srgbClr val="FFC000"/>
                </a:solidFill>
              </a:rPr>
              <a:t> </a:t>
            </a:r>
            <a:r>
              <a:rPr lang="en-US" altLang="en-US" dirty="0">
                <a:solidFill>
                  <a:srgbClr val="FFC000"/>
                </a:solidFill>
              </a:rPr>
              <a:t>= Range of f.</a:t>
            </a:r>
            <a:endParaRPr lang="en-US" dirty="0">
              <a:solidFill>
                <a:srgbClr val="FFC000"/>
              </a:solidFill>
            </a:endParaRPr>
          </a:p>
          <a:p>
            <a:pPr lvl="1" eaLnBrk="1" hangingPunct="1"/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755C12-EA94-E90B-00AB-1026FA961ACA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6224106" y="1180725"/>
            <a:chExt cx="2486988" cy="22002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398DB1-E280-F1D3-809A-1F766AD710E7}"/>
                </a:ext>
              </a:extLst>
            </p:cNvPr>
            <p:cNvGrpSpPr/>
            <p:nvPr/>
          </p:nvGrpSpPr>
          <p:grpSpPr>
            <a:xfrm>
              <a:off x="6224106" y="1180725"/>
              <a:ext cx="2486988" cy="2200275"/>
              <a:chOff x="2820470" y="4288593"/>
              <a:chExt cx="2486988" cy="2200275"/>
            </a:xfrm>
          </p:grpSpPr>
          <p:pic>
            <p:nvPicPr>
              <p:cNvPr id="10" name="Picture 4" descr="y = x^2 - 2">
                <a:extLst>
                  <a:ext uri="{FF2B5EF4-FFF2-40B4-BE49-F238E27FC236}">
                    <a16:creationId xmlns:a16="http://schemas.microsoft.com/office/drawing/2014/main" id="{8BB6D29B-DBFA-1536-969C-7AF83F0B0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5258" y="4288593"/>
                <a:ext cx="2076450" cy="220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BE5A9-87A4-C5F9-EF62-549D7C7FD278}"/>
                  </a:ext>
                </a:extLst>
              </p:cNvPr>
              <p:cNvSpPr txBox="1"/>
              <p:nvPr/>
            </p:nvSpPr>
            <p:spPr>
              <a:xfrm>
                <a:off x="4545458" y="54350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A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AB87A9-61CB-DFFB-EE13-234528235880}"/>
                  </a:ext>
                </a:extLst>
              </p:cNvPr>
              <p:cNvSpPr txBox="1"/>
              <p:nvPr/>
            </p:nvSpPr>
            <p:spPr>
              <a:xfrm>
                <a:off x="2820470" y="4600906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B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17D383-48F4-75DE-0804-CE5B3969DFE4}"/>
                </a:ext>
              </a:extLst>
            </p:cNvPr>
            <p:cNvSpPr/>
            <p:nvPr/>
          </p:nvSpPr>
          <p:spPr>
            <a:xfrm>
              <a:off x="7329755" y="2448674"/>
              <a:ext cx="976045" cy="588582"/>
            </a:xfrm>
            <a:custGeom>
              <a:avLst/>
              <a:gdLst>
                <a:gd name="connsiteX0" fmla="*/ 0 w 1839074"/>
                <a:gd name="connsiteY0" fmla="*/ 1613043 h 1613043"/>
                <a:gd name="connsiteX1" fmla="*/ 575353 w 1839074"/>
                <a:gd name="connsiteY1" fmla="*/ 750013 h 1613043"/>
                <a:gd name="connsiteX2" fmla="*/ 1273996 w 1839074"/>
                <a:gd name="connsiteY2" fmla="*/ 534256 h 1613043"/>
                <a:gd name="connsiteX3" fmla="*/ 1839074 w 1839074"/>
                <a:gd name="connsiteY3" fmla="*/ 0 h 1613043"/>
                <a:gd name="connsiteX0" fmla="*/ 0 w 1551398"/>
                <a:gd name="connsiteY0" fmla="*/ 1088465 h 1088465"/>
                <a:gd name="connsiteX1" fmla="*/ 575353 w 1551398"/>
                <a:gd name="connsiteY1" fmla="*/ 225435 h 1088465"/>
                <a:gd name="connsiteX2" fmla="*/ 1273996 w 1551398"/>
                <a:gd name="connsiteY2" fmla="*/ 9678 h 1088465"/>
                <a:gd name="connsiteX3" fmla="*/ 1551398 w 1551398"/>
                <a:gd name="connsiteY3" fmla="*/ 811062 h 1088465"/>
                <a:gd name="connsiteX0" fmla="*/ 0 w 1551398"/>
                <a:gd name="connsiteY0" fmla="*/ 865985 h 865985"/>
                <a:gd name="connsiteX1" fmla="*/ 575353 w 1551398"/>
                <a:gd name="connsiteY1" fmla="*/ 2955 h 865985"/>
                <a:gd name="connsiteX2" fmla="*/ 1551398 w 1551398"/>
                <a:gd name="connsiteY2" fmla="*/ 588582 h 865985"/>
                <a:gd name="connsiteX0" fmla="*/ 0 w 976045"/>
                <a:gd name="connsiteY0" fmla="*/ 2955 h 588582"/>
                <a:gd name="connsiteX1" fmla="*/ 976045 w 976045"/>
                <a:gd name="connsiteY1" fmla="*/ 588582 h 5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6045" h="588582">
                  <a:moveTo>
                    <a:pt x="0" y="2955"/>
                  </a:moveTo>
                  <a:cubicBezTo>
                    <a:pt x="258566" y="-43279"/>
                    <a:pt x="772702" y="466577"/>
                    <a:pt x="976045" y="58858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</a:ln>
          </p:spPr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758BA4-F258-2278-0253-537C2C4FC7D7}"/>
                </a:ext>
              </a:extLst>
            </p:cNvPr>
            <p:cNvSpPr/>
            <p:nvPr/>
          </p:nvSpPr>
          <p:spPr>
            <a:xfrm>
              <a:off x="7434477" y="1274847"/>
              <a:ext cx="922811" cy="115327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4A2A87-6450-761B-9476-D909CC8C3187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1219" y="1830915"/>
            <a:ext cx="2199408" cy="442627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CADE03-DE54-78B7-1E54-14412B2E0942}"/>
              </a:ext>
            </a:extLst>
          </p:cNvPr>
          <p:cNvCxnSpPr>
            <a:cxnSpLocks/>
          </p:cNvCxnSpPr>
          <p:nvPr/>
        </p:nvCxnSpPr>
        <p:spPr bwMode="auto">
          <a:xfrm flipH="1">
            <a:off x="2535148" y="1951224"/>
            <a:ext cx="2769153" cy="761154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81852-751F-2C33-D0E1-678AD038AE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348" y="1819010"/>
            <a:ext cx="2209800" cy="450381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42989AC-BC54-C21A-7791-5F1DCC9E77E3}"/>
              </a:ext>
            </a:extLst>
          </p:cNvPr>
          <p:cNvSpPr txBox="1"/>
          <p:nvPr/>
        </p:nvSpPr>
        <p:spPr>
          <a:xfrm>
            <a:off x="3513668" y="2329298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64C9B7-8BD6-66B0-62C5-E2C87467CF17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755B09-3814-7C58-9F7D-0634656593F6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8600" y="2727925"/>
            <a:ext cx="810374" cy="500770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B8DF9B-6C56-513F-65BE-7EAF31B78738}"/>
              </a:ext>
            </a:extLst>
          </p:cNvPr>
          <p:cNvGrpSpPr/>
          <p:nvPr/>
        </p:nvGrpSpPr>
        <p:grpSpPr>
          <a:xfrm>
            <a:off x="4561726" y="1264573"/>
            <a:ext cx="2488004" cy="1235471"/>
            <a:chOff x="4561726" y="1264573"/>
            <a:chExt cx="2488004" cy="123547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9D6781-1248-073D-DC64-9E217E170D4F}"/>
                </a:ext>
              </a:extLst>
            </p:cNvPr>
            <p:cNvSpPr/>
            <p:nvPr/>
          </p:nvSpPr>
          <p:spPr>
            <a:xfrm>
              <a:off x="4561726" y="1499264"/>
              <a:ext cx="897447" cy="10007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571FC0-277F-31C1-86BC-BEA78BCAE0F5}"/>
                </a:ext>
              </a:extLst>
            </p:cNvPr>
            <p:cNvSpPr txBox="1"/>
            <p:nvPr/>
          </p:nvSpPr>
          <p:spPr>
            <a:xfrm>
              <a:off x="4952999" y="1264573"/>
              <a:ext cx="20967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Range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Inverses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Inverse: Mapping in the reverse direction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 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: </a:t>
            </a:r>
            <a:r>
              <a:rPr lang="en-US" altLang="en-US" dirty="0">
                <a:solidFill>
                  <a:srgbClr val="FFC000"/>
                </a:solidFill>
              </a:rPr>
              <a:t>B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A 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∀x,y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(</a:t>
            </a:r>
            <a:r>
              <a:rPr lang="en-US" altLang="en-US" dirty="0">
                <a:solidFill>
                  <a:srgbClr val="FFC000"/>
                </a:solidFill>
              </a:rPr>
              <a:t>y</a:t>
            </a:r>
            <a:r>
              <a:rPr lang="en-US" altLang="en-US" dirty="0">
                <a:solidFill>
                  <a:srgbClr val="66FF66"/>
                </a:solidFill>
              </a:rPr>
              <a:t>)</a:t>
            </a:r>
            <a:r>
              <a:rPr lang="en-US" altLang="en-US" dirty="0">
                <a:solidFill>
                  <a:srgbClr val="FFC000"/>
                </a:solidFill>
              </a:rPr>
              <a:t>=x iff f(x)=y</a:t>
            </a:r>
            <a:r>
              <a:rPr lang="en-US" altLang="en-US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755C12-EA94-E90B-00AB-1026FA961ACA}"/>
              </a:ext>
            </a:extLst>
          </p:cNvPr>
          <p:cNvGrpSpPr/>
          <p:nvPr/>
        </p:nvGrpSpPr>
        <p:grpSpPr>
          <a:xfrm>
            <a:off x="6224106" y="1180725"/>
            <a:ext cx="2486988" cy="2200275"/>
            <a:chOff x="6224106" y="1180725"/>
            <a:chExt cx="2486988" cy="22002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398DB1-E280-F1D3-809A-1F766AD710E7}"/>
                </a:ext>
              </a:extLst>
            </p:cNvPr>
            <p:cNvGrpSpPr/>
            <p:nvPr/>
          </p:nvGrpSpPr>
          <p:grpSpPr>
            <a:xfrm>
              <a:off x="6224106" y="1180725"/>
              <a:ext cx="2486988" cy="2200275"/>
              <a:chOff x="2820470" y="4288593"/>
              <a:chExt cx="2486988" cy="2200275"/>
            </a:xfrm>
          </p:grpSpPr>
          <p:pic>
            <p:nvPicPr>
              <p:cNvPr id="10" name="Picture 4" descr="y = x^2 - 2">
                <a:extLst>
                  <a:ext uri="{FF2B5EF4-FFF2-40B4-BE49-F238E27FC236}">
                    <a16:creationId xmlns:a16="http://schemas.microsoft.com/office/drawing/2014/main" id="{8BB6D29B-DBFA-1536-969C-7AF83F0B00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5258" y="4288593"/>
                <a:ext cx="2076450" cy="220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BE5A9-87A4-C5F9-EF62-549D7C7FD278}"/>
                  </a:ext>
                </a:extLst>
              </p:cNvPr>
              <p:cNvSpPr txBox="1"/>
              <p:nvPr/>
            </p:nvSpPr>
            <p:spPr>
              <a:xfrm>
                <a:off x="4545458" y="54350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A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AB87A9-61CB-DFFB-EE13-234528235880}"/>
                  </a:ext>
                </a:extLst>
              </p:cNvPr>
              <p:cNvSpPr txBox="1"/>
              <p:nvPr/>
            </p:nvSpPr>
            <p:spPr>
              <a:xfrm>
                <a:off x="2820470" y="4600906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B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17D383-48F4-75DE-0804-CE5B3969DFE4}"/>
                </a:ext>
              </a:extLst>
            </p:cNvPr>
            <p:cNvSpPr/>
            <p:nvPr/>
          </p:nvSpPr>
          <p:spPr>
            <a:xfrm>
              <a:off x="7329755" y="2448674"/>
              <a:ext cx="976045" cy="588582"/>
            </a:xfrm>
            <a:custGeom>
              <a:avLst/>
              <a:gdLst>
                <a:gd name="connsiteX0" fmla="*/ 0 w 1839074"/>
                <a:gd name="connsiteY0" fmla="*/ 1613043 h 1613043"/>
                <a:gd name="connsiteX1" fmla="*/ 575353 w 1839074"/>
                <a:gd name="connsiteY1" fmla="*/ 750013 h 1613043"/>
                <a:gd name="connsiteX2" fmla="*/ 1273996 w 1839074"/>
                <a:gd name="connsiteY2" fmla="*/ 534256 h 1613043"/>
                <a:gd name="connsiteX3" fmla="*/ 1839074 w 1839074"/>
                <a:gd name="connsiteY3" fmla="*/ 0 h 1613043"/>
                <a:gd name="connsiteX0" fmla="*/ 0 w 1551398"/>
                <a:gd name="connsiteY0" fmla="*/ 1088465 h 1088465"/>
                <a:gd name="connsiteX1" fmla="*/ 575353 w 1551398"/>
                <a:gd name="connsiteY1" fmla="*/ 225435 h 1088465"/>
                <a:gd name="connsiteX2" fmla="*/ 1273996 w 1551398"/>
                <a:gd name="connsiteY2" fmla="*/ 9678 h 1088465"/>
                <a:gd name="connsiteX3" fmla="*/ 1551398 w 1551398"/>
                <a:gd name="connsiteY3" fmla="*/ 811062 h 1088465"/>
                <a:gd name="connsiteX0" fmla="*/ 0 w 1551398"/>
                <a:gd name="connsiteY0" fmla="*/ 865985 h 865985"/>
                <a:gd name="connsiteX1" fmla="*/ 575353 w 1551398"/>
                <a:gd name="connsiteY1" fmla="*/ 2955 h 865985"/>
                <a:gd name="connsiteX2" fmla="*/ 1551398 w 1551398"/>
                <a:gd name="connsiteY2" fmla="*/ 588582 h 865985"/>
                <a:gd name="connsiteX0" fmla="*/ 0 w 976045"/>
                <a:gd name="connsiteY0" fmla="*/ 2955 h 588582"/>
                <a:gd name="connsiteX1" fmla="*/ 976045 w 976045"/>
                <a:gd name="connsiteY1" fmla="*/ 588582 h 5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6045" h="588582">
                  <a:moveTo>
                    <a:pt x="0" y="2955"/>
                  </a:moveTo>
                  <a:cubicBezTo>
                    <a:pt x="258566" y="-43279"/>
                    <a:pt x="772702" y="466577"/>
                    <a:pt x="976045" y="58858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</a:ln>
          </p:spPr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758BA4-F258-2278-0253-537C2C4FC7D7}"/>
                </a:ext>
              </a:extLst>
            </p:cNvPr>
            <p:cNvSpPr/>
            <p:nvPr/>
          </p:nvSpPr>
          <p:spPr>
            <a:xfrm>
              <a:off x="7434477" y="1274847"/>
              <a:ext cx="922811" cy="1153279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4A2A87-6450-761B-9476-D909CC8C3187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1219" y="1830915"/>
            <a:ext cx="2199408" cy="442627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CADE03-DE54-78B7-1E54-14412B2E0942}"/>
              </a:ext>
            </a:extLst>
          </p:cNvPr>
          <p:cNvCxnSpPr>
            <a:cxnSpLocks/>
          </p:cNvCxnSpPr>
          <p:nvPr/>
        </p:nvCxnSpPr>
        <p:spPr bwMode="auto">
          <a:xfrm flipH="1">
            <a:off x="2535148" y="1951224"/>
            <a:ext cx="2769153" cy="761154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81852-751F-2C33-D0E1-678AD038AE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348" y="1819010"/>
            <a:ext cx="2209800" cy="450381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42989AC-BC54-C21A-7791-5F1DCC9E77E3}"/>
              </a:ext>
            </a:extLst>
          </p:cNvPr>
          <p:cNvSpPr txBox="1"/>
          <p:nvPr/>
        </p:nvSpPr>
        <p:spPr>
          <a:xfrm>
            <a:off x="3513668" y="2329298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00EDB1-BDC2-7202-7CFB-34D0732C66D1}"/>
              </a:ext>
            </a:extLst>
          </p:cNvPr>
          <p:cNvGrpSpPr/>
          <p:nvPr/>
        </p:nvGrpSpPr>
        <p:grpSpPr>
          <a:xfrm>
            <a:off x="6839699" y="1702846"/>
            <a:ext cx="1424562" cy="1284656"/>
            <a:chOff x="6858000" y="1752600"/>
            <a:chExt cx="1424562" cy="128465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975052-97A1-8804-7821-6626C674A59E}"/>
                </a:ext>
              </a:extLst>
            </p:cNvPr>
            <p:cNvCxnSpPr/>
            <p:nvPr/>
          </p:nvCxnSpPr>
          <p:spPr bwMode="auto">
            <a:xfrm flipV="1">
              <a:off x="6858000" y="1752600"/>
              <a:ext cx="1219200" cy="1284656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911307EA-2F01-81BD-322A-B3DF7B7DDDAC}"/>
                </a:ext>
              </a:extLst>
            </p:cNvPr>
            <p:cNvSpPr/>
            <p:nvPr/>
          </p:nvSpPr>
          <p:spPr>
            <a:xfrm rot="18857625">
              <a:off x="7726160" y="1572050"/>
              <a:ext cx="274604" cy="838200"/>
            </a:xfrm>
            <a:prstGeom prst="upDownArrow">
              <a:avLst/>
            </a:prstGeom>
            <a:ln w="127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64C9B7-8BD6-66B0-62C5-E2C87467CF17}"/>
              </a:ext>
            </a:extLst>
          </p:cNvPr>
          <p:cNvSpPr/>
          <p:nvPr/>
        </p:nvSpPr>
        <p:spPr>
          <a:xfrm>
            <a:off x="7239000" y="3200400"/>
            <a:ext cx="457200" cy="1496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EE8A4A2-FFE2-8882-DFDD-421391387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6419022" y="3484609"/>
            <a:ext cx="206001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8729D-0F65-1519-0C61-FEC2E56F9062}"/>
              </a:ext>
            </a:extLst>
          </p:cNvPr>
          <p:cNvGrpSpPr/>
          <p:nvPr/>
        </p:nvGrpSpPr>
        <p:grpSpPr>
          <a:xfrm>
            <a:off x="6267003" y="1228725"/>
            <a:ext cx="2486988" cy="2200275"/>
            <a:chOff x="2820470" y="4288593"/>
            <a:chExt cx="2486988" cy="2200275"/>
          </a:xfrm>
        </p:grpSpPr>
        <p:pic>
          <p:nvPicPr>
            <p:cNvPr id="37" name="Picture 4" descr="y = x^2 - 2">
              <a:extLst>
                <a:ext uri="{FF2B5EF4-FFF2-40B4-BE49-F238E27FC236}">
                  <a16:creationId xmlns:a16="http://schemas.microsoft.com/office/drawing/2014/main" id="{7864164A-1204-FB41-1F73-1E8CE91CF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258" y="4288593"/>
              <a:ext cx="20764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0DEFEF-B87D-EFC3-3DAD-675AC291FCC3}"/>
                </a:ext>
              </a:extLst>
            </p:cNvPr>
            <p:cNvSpPr txBox="1"/>
            <p:nvPr/>
          </p:nvSpPr>
          <p:spPr>
            <a:xfrm>
              <a:off x="4545458" y="5435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B7834C-BF4E-530D-55CA-9CEDA50B9055}"/>
                </a:ext>
              </a:extLst>
            </p:cNvPr>
            <p:cNvSpPr txBox="1"/>
            <p:nvPr/>
          </p:nvSpPr>
          <p:spPr>
            <a:xfrm>
              <a:off x="2820470" y="4600906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8DE3E7-FAAA-97D2-7E04-82A7B5C53A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8377" y="1706096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Inverses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One-to-One / Injective function:</a:t>
            </a:r>
          </a:p>
          <a:p>
            <a:pPr lvl="1" eaLnBrk="1" hangingPunct="1"/>
            <a:r>
              <a:rPr lang="en-US" dirty="0"/>
              <a:t>Elements in </a:t>
            </a:r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/>
              <a:t> do not get mapped to twice.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Inverse: Mapping in the reverse direction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 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: </a:t>
            </a:r>
            <a:r>
              <a:rPr lang="en-US" altLang="en-US" dirty="0">
                <a:solidFill>
                  <a:srgbClr val="FFC000"/>
                </a:solidFill>
              </a:rPr>
              <a:t>B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A </a:t>
            </a: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∀x,y 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(</a:t>
            </a:r>
            <a:r>
              <a:rPr lang="en-US" altLang="en-US" dirty="0">
                <a:solidFill>
                  <a:srgbClr val="FFC000"/>
                </a:solidFill>
              </a:rPr>
              <a:t>y</a:t>
            </a:r>
            <a:r>
              <a:rPr lang="en-US" altLang="en-US" dirty="0">
                <a:solidFill>
                  <a:srgbClr val="66FF66"/>
                </a:solidFill>
              </a:rPr>
              <a:t>)</a:t>
            </a:r>
            <a:r>
              <a:rPr lang="en-US" altLang="en-US" dirty="0">
                <a:solidFill>
                  <a:srgbClr val="FFC000"/>
                </a:solidFill>
              </a:rPr>
              <a:t>=x iff f(x)=y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Eg:</a:t>
            </a:r>
            <a:r>
              <a:rPr lang="en-US" altLang="en-US" dirty="0">
                <a:solidFill>
                  <a:srgbClr val="FFC000"/>
                </a:solidFill>
              </a:rPr>
              <a:t> y = f(x) = x</a:t>
            </a:r>
            <a:r>
              <a:rPr lang="en-US" altLang="en-US" baseline="30000" dirty="0">
                <a:solidFill>
                  <a:srgbClr val="FFC000"/>
                </a:solidFill>
              </a:rPr>
              <a:t>2</a:t>
            </a:r>
          </a:p>
          <a:p>
            <a:pPr marL="457200" lvl="1" indent="0" eaLnBrk="1" hangingPunct="1">
              <a:buNone/>
            </a:pP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        x =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altLang="en-US" dirty="0">
                <a:solidFill>
                  <a:srgbClr val="66FF66"/>
                </a:solidFill>
              </a:rPr>
              <a:t>(</a:t>
            </a:r>
            <a:r>
              <a:rPr lang="en-US" altLang="en-US" dirty="0">
                <a:solidFill>
                  <a:srgbClr val="FFC000"/>
                </a:solidFill>
              </a:rPr>
              <a:t>y</a:t>
            </a:r>
            <a:r>
              <a:rPr lang="en-US" altLang="en-US" dirty="0">
                <a:solidFill>
                  <a:srgbClr val="66FF66"/>
                </a:solidFill>
              </a:rPr>
              <a:t>)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= y</a:t>
            </a:r>
            <a:endParaRPr lang="en-US" altLang="en-US" baseline="30000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9709DA-B873-B2D8-934B-94AD625A461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2601074" y="198120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3938EF-B81F-FD7F-7506-4622593D44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1466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CC9D001-BEAE-CCE6-B967-81214F2D04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21858" y="1981200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337E58-8513-324D-DF46-B5E6DCDFF203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f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4C63E5-81C5-9742-68C5-EB0196A540FB}"/>
              </a:ext>
            </a:extLst>
          </p:cNvPr>
          <p:cNvGrpSpPr/>
          <p:nvPr/>
        </p:nvGrpSpPr>
        <p:grpSpPr>
          <a:xfrm>
            <a:off x="2586554" y="1612371"/>
            <a:ext cx="3254305" cy="1033235"/>
            <a:chOff x="2586554" y="1612371"/>
            <a:chExt cx="3254305" cy="10332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1884452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E76C6-6835-CE29-65CF-3A97007A068D}"/>
                </a:ext>
              </a:extLst>
            </p:cNvPr>
            <p:cNvSpPr/>
            <p:nvPr/>
          </p:nvSpPr>
          <p:spPr>
            <a:xfrm>
              <a:off x="5231259" y="1612371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 4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4A2A87-6450-761B-9476-D909CC8C3187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1219" y="1830915"/>
            <a:ext cx="2199408" cy="442627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CADE03-DE54-78B7-1E54-14412B2E0942}"/>
              </a:ext>
            </a:extLst>
          </p:cNvPr>
          <p:cNvCxnSpPr>
            <a:cxnSpLocks/>
          </p:cNvCxnSpPr>
          <p:nvPr/>
        </p:nvCxnSpPr>
        <p:spPr bwMode="auto">
          <a:xfrm flipH="1">
            <a:off x="2535148" y="1951224"/>
            <a:ext cx="2769153" cy="761154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81852-751F-2C33-D0E1-678AD038AE1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1348" y="1819010"/>
            <a:ext cx="2209800" cy="450381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42989AC-BC54-C21A-7791-5F1DCC9E77E3}"/>
              </a:ext>
            </a:extLst>
          </p:cNvPr>
          <p:cNvSpPr txBox="1"/>
          <p:nvPr/>
        </p:nvSpPr>
        <p:spPr>
          <a:xfrm>
            <a:off x="3513668" y="2329298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00EDB1-BDC2-7202-7CFB-34D0732C66D1}"/>
              </a:ext>
            </a:extLst>
          </p:cNvPr>
          <p:cNvGrpSpPr/>
          <p:nvPr/>
        </p:nvGrpSpPr>
        <p:grpSpPr>
          <a:xfrm>
            <a:off x="6858000" y="1752600"/>
            <a:ext cx="1424562" cy="1284656"/>
            <a:chOff x="6858000" y="1752600"/>
            <a:chExt cx="1424562" cy="128465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975052-97A1-8804-7821-6626C674A59E}"/>
                </a:ext>
              </a:extLst>
            </p:cNvPr>
            <p:cNvCxnSpPr/>
            <p:nvPr/>
          </p:nvCxnSpPr>
          <p:spPr bwMode="auto">
            <a:xfrm flipV="1">
              <a:off x="6858000" y="1752600"/>
              <a:ext cx="1219200" cy="1284656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911307EA-2F01-81BD-322A-B3DF7B7DDDAC}"/>
                </a:ext>
              </a:extLst>
            </p:cNvPr>
            <p:cNvSpPr/>
            <p:nvPr/>
          </p:nvSpPr>
          <p:spPr>
            <a:xfrm rot="18857625">
              <a:off x="7726160" y="1572050"/>
              <a:ext cx="274604" cy="838200"/>
            </a:xfrm>
            <a:prstGeom prst="upDownArrow">
              <a:avLst/>
            </a:prstGeom>
            <a:ln w="127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2E2AD3D7-7BB9-3BA2-6051-F416CE3B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6429374" y="3455529"/>
            <a:ext cx="2076450" cy="221369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D4E23C5-7DAF-B004-8197-0AF4D1592149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7532" y="4941132"/>
            <a:ext cx="354459" cy="46879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4E7878-1845-F22C-D1B3-9DA1D8E5510F}"/>
              </a:ext>
            </a:extLst>
          </p:cNvPr>
          <p:cNvGrpSpPr/>
          <p:nvPr/>
        </p:nvGrpSpPr>
        <p:grpSpPr>
          <a:xfrm>
            <a:off x="7391400" y="1524000"/>
            <a:ext cx="990600" cy="968482"/>
            <a:chOff x="7391400" y="1541038"/>
            <a:chExt cx="990600" cy="96848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1825C2C-A606-F3B6-0AEE-5EC06BE9DF16}"/>
                </a:ext>
              </a:extLst>
            </p:cNvPr>
            <p:cNvCxnSpPr/>
            <p:nvPr/>
          </p:nvCxnSpPr>
          <p:spPr bwMode="auto">
            <a:xfrm>
              <a:off x="7391400" y="2504440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94D4AA-E1FC-2FC9-9B36-915AA111CFB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05800" y="1541038"/>
              <a:ext cx="0" cy="963402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E8D14A6-5297-7A4F-A673-5C6A67673CD2}"/>
                </a:ext>
              </a:extLst>
            </p:cNvPr>
            <p:cNvCxnSpPr/>
            <p:nvPr/>
          </p:nvCxnSpPr>
          <p:spPr bwMode="auto">
            <a:xfrm>
              <a:off x="7467600" y="1546118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67AC51-0AE2-4D8B-1942-B01E33FD657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06640" y="1546118"/>
              <a:ext cx="0" cy="963402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674AA8-C77C-5852-D615-31113CE5E98F}"/>
              </a:ext>
            </a:extLst>
          </p:cNvPr>
          <p:cNvGrpSpPr/>
          <p:nvPr/>
        </p:nvGrpSpPr>
        <p:grpSpPr>
          <a:xfrm rot="5400000">
            <a:off x="7290699" y="3648339"/>
            <a:ext cx="990600" cy="968482"/>
            <a:chOff x="7391400" y="1541038"/>
            <a:chExt cx="990600" cy="96848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A9163EC-4FE9-A898-2F4D-66BB5A580BDC}"/>
                </a:ext>
              </a:extLst>
            </p:cNvPr>
            <p:cNvCxnSpPr/>
            <p:nvPr/>
          </p:nvCxnSpPr>
          <p:spPr bwMode="auto">
            <a:xfrm>
              <a:off x="7391400" y="2504440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E57165-15B6-A54D-3AE6-B97996C601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05800" y="1541038"/>
              <a:ext cx="0" cy="963402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12DFBC-AEC3-9C97-67EC-756A00B31AEF}"/>
                </a:ext>
              </a:extLst>
            </p:cNvPr>
            <p:cNvCxnSpPr/>
            <p:nvPr/>
          </p:nvCxnSpPr>
          <p:spPr bwMode="auto">
            <a:xfrm>
              <a:off x="7467600" y="1546118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AA17EA0-F7A6-49CC-2CE2-15E6981E8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06640" y="1546118"/>
              <a:ext cx="0" cy="963402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67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Function Operations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dirty="0">
                <a:solidFill>
                  <a:srgbClr val="FFFF00"/>
                </a:solidFill>
              </a:rPr>
              <a:t>Adding: </a:t>
            </a:r>
            <a:r>
              <a:rPr lang="en-CA" dirty="0">
                <a:solidFill>
                  <a:srgbClr val="FFC000"/>
                </a:solidFill>
              </a:rPr>
              <a:t>f = 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CA" dirty="0">
                <a:solidFill>
                  <a:srgbClr val="FFC000"/>
                </a:solidFill>
              </a:rPr>
              <a:t>+f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</a:t>
            </a:r>
            <a:r>
              <a:rPr lang="en-US" kern="0" dirty="0" err="1">
                <a:solidFill>
                  <a:srgbClr val="FFC000"/>
                </a:solidFill>
              </a:rPr>
              <a:t>x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A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f(x) = (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CA" dirty="0">
                <a:solidFill>
                  <a:srgbClr val="FFC000"/>
                </a:solidFill>
              </a:rPr>
              <a:t>+f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)(x) =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(x)</a:t>
            </a:r>
            <a:r>
              <a:rPr lang="en-CA" dirty="0">
                <a:solidFill>
                  <a:srgbClr val="FFC000"/>
                </a:solidFill>
              </a:rPr>
              <a:t>+f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(x)</a:t>
            </a:r>
          </a:p>
          <a:p>
            <a:pPr lvl="1" eaLnBrk="1" hangingPunct="1"/>
            <a:r>
              <a:rPr lang="en-US" dirty="0"/>
              <a:t>Eg: </a:t>
            </a:r>
            <a:r>
              <a:rPr lang="en-US" dirty="0">
                <a:solidFill>
                  <a:srgbClr val="FFC000"/>
                </a:solidFill>
              </a:rPr>
              <a:t>f(a) =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(a)</a:t>
            </a:r>
            <a:r>
              <a:rPr lang="en-CA" dirty="0">
                <a:solidFill>
                  <a:srgbClr val="FFC000"/>
                </a:solidFill>
              </a:rPr>
              <a:t>+f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(a) = </a:t>
            </a:r>
            <a:r>
              <a:rPr lang="en-CA" dirty="0">
                <a:solidFill>
                  <a:srgbClr val="FFC000"/>
                </a:solidFill>
              </a:rPr>
              <a:t>2+3 = 5</a:t>
            </a:r>
            <a:endParaRPr lang="en-US" dirty="0">
              <a:solidFill>
                <a:srgbClr val="FFC000"/>
              </a:solidFill>
            </a:endParaRPr>
          </a:p>
          <a:p>
            <a:pPr eaLnBrk="1" hangingPunct="1"/>
            <a:r>
              <a:rPr lang="en-CA" dirty="0">
                <a:solidFill>
                  <a:srgbClr val="FFFF00"/>
                </a:solidFill>
              </a:rPr>
              <a:t>Multiplying: </a:t>
            </a:r>
            <a:r>
              <a:rPr lang="en-CA" dirty="0">
                <a:solidFill>
                  <a:srgbClr val="FFC000"/>
                </a:solidFill>
              </a:rPr>
              <a:t>f = 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altLang="en-US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</a:t>
            </a:r>
            <a:r>
              <a:rPr lang="en-US" kern="0" dirty="0" err="1">
                <a:solidFill>
                  <a:srgbClr val="FFC000"/>
                </a:solidFill>
              </a:rPr>
              <a:t>x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A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f(x) = (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altLang="en-US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)(x) =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(x)</a:t>
            </a:r>
            <a:r>
              <a:rPr lang="en-US" altLang="en-US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(x)</a:t>
            </a:r>
          </a:p>
          <a:p>
            <a:pPr lvl="1" eaLnBrk="1" hangingPunct="1"/>
            <a:r>
              <a:rPr lang="en-US" dirty="0"/>
              <a:t>Eg: </a:t>
            </a:r>
            <a:r>
              <a:rPr lang="en-US" dirty="0">
                <a:solidFill>
                  <a:srgbClr val="FFC000"/>
                </a:solidFill>
              </a:rPr>
              <a:t>f(a) =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(a)</a:t>
            </a:r>
            <a:r>
              <a:rPr lang="en-US" altLang="en-US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(a) = </a:t>
            </a:r>
            <a:r>
              <a:rPr lang="en-CA" dirty="0">
                <a:solidFill>
                  <a:srgbClr val="FFC000"/>
                </a:solidFill>
              </a:rPr>
              <a:t>2</a:t>
            </a:r>
            <a:r>
              <a:rPr lang="en-US" altLang="en-US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dirty="0">
                <a:solidFill>
                  <a:srgbClr val="FFC000"/>
                </a:solidFill>
              </a:rPr>
              <a:t>3 = 6</a:t>
            </a:r>
            <a:endParaRPr lang="en-US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278D31-234F-E6C0-0960-0F210960FB10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340773"/>
            <a:chExt cx="4393059" cy="21746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52400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67231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b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ABD11A-BA1C-92CC-D08A-1FF5BE52420E}"/>
                </a:ext>
              </a:extLst>
            </p:cNvPr>
            <p:cNvSpPr/>
            <p:nvPr/>
          </p:nvSpPr>
          <p:spPr>
            <a:xfrm>
              <a:off x="4191000" y="1513820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662139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1474341" y="1361420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A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340773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B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2B474-E1DB-65E1-714E-808C448CAE0A}"/>
              </a:ext>
            </a:extLst>
          </p:cNvPr>
          <p:cNvGrpSpPr/>
          <p:nvPr/>
        </p:nvGrpSpPr>
        <p:grpSpPr>
          <a:xfrm>
            <a:off x="2557896" y="1752600"/>
            <a:ext cx="2252978" cy="976044"/>
            <a:chOff x="2557896" y="1752600"/>
            <a:chExt cx="2252978" cy="97604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163CD4A-C6F3-1B40-E127-A3495B6EC3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1074" y="1752600"/>
              <a:ext cx="22098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B622BA-14E8-7011-A2BB-76F32ED209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21858" y="2236323"/>
              <a:ext cx="2189016" cy="77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BA43F9-6707-06DC-FD1E-050103CED1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7896" y="2728644"/>
              <a:ext cx="222643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96C8E3-20B1-CF9F-D302-0554FC2D686F}"/>
              </a:ext>
            </a:extLst>
          </p:cNvPr>
          <p:cNvSpPr txBox="1"/>
          <p:nvPr/>
        </p:nvSpPr>
        <p:spPr>
          <a:xfrm>
            <a:off x="34290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dirty="0">
                <a:solidFill>
                  <a:srgbClr val="FFC000"/>
                </a:solidFill>
              </a:rPr>
              <a:t> 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CA" dirty="0">
                <a:solidFill>
                  <a:srgbClr val="FFC000"/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CAA65B-24DA-654A-9847-4657004B291B}"/>
              </a:ext>
            </a:extLst>
          </p:cNvPr>
          <p:cNvGrpSpPr/>
          <p:nvPr/>
        </p:nvGrpSpPr>
        <p:grpSpPr>
          <a:xfrm>
            <a:off x="2557896" y="1752698"/>
            <a:ext cx="2271815" cy="1523902"/>
            <a:chOff x="2557896" y="1752698"/>
            <a:chExt cx="2271815" cy="15239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97418F-C445-16A3-1190-76C4BF1F17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1074" y="1752698"/>
              <a:ext cx="2183259" cy="83810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0A94EB9-DD2B-5954-8374-84FAB10A14E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80271" y="1762974"/>
              <a:ext cx="2149440" cy="47076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6B6280-CF83-A466-87BC-324CD3439A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7896" y="2781698"/>
              <a:ext cx="22076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ACA42C-637F-2540-B8AB-F949F03EAE63}"/>
                </a:ext>
              </a:extLst>
            </p:cNvPr>
            <p:cNvSpPr txBox="1"/>
            <p:nvPr/>
          </p:nvSpPr>
          <p:spPr>
            <a:xfrm>
              <a:off x="3429000" y="26918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CA" dirty="0">
                  <a:solidFill>
                    <a:schemeClr val="accent2"/>
                  </a:solidFill>
                </a:rPr>
                <a:t> f</a:t>
              </a:r>
              <a:r>
                <a:rPr lang="en-CA" baseline="-25000" dirty="0">
                  <a:solidFill>
                    <a:schemeClr val="accent2"/>
                  </a:solidFill>
                </a:rPr>
                <a:t>2</a:t>
              </a:r>
              <a:r>
                <a:rPr lang="en-CA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2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Function Operations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Composition: </a:t>
            </a:r>
            <a:r>
              <a:rPr lang="en-CA" dirty="0">
                <a:solidFill>
                  <a:srgbClr val="FFC000"/>
                </a:solidFill>
              </a:rPr>
              <a:t>f 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</a:t>
            </a:r>
            <a:r>
              <a:rPr lang="en-US" kern="0" dirty="0" err="1">
                <a:solidFill>
                  <a:srgbClr val="FFC000"/>
                </a:solidFill>
              </a:rPr>
              <a:t>x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A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f(x) = (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)(x) 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(x) 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lvl="1" eaLnBrk="1" hangingPunct="1"/>
            <a:r>
              <a:rPr lang="en-US" dirty="0"/>
              <a:t>Eg: </a:t>
            </a:r>
            <a:r>
              <a:rPr lang="en-US" dirty="0">
                <a:solidFill>
                  <a:srgbClr val="FFC000"/>
                </a:solidFill>
              </a:rPr>
              <a:t>f(a) 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(a) 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rgbClr val="FFC000"/>
                </a:solidFill>
              </a:rPr>
              <a:t>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rgbClr val="FFC000"/>
                </a:solidFill>
              </a:rPr>
              <a:t>  = w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CA" dirty="0">
                <a:solidFill>
                  <a:srgbClr val="FFC000"/>
                </a:solidFill>
              </a:rPr>
              <a:t> </a:t>
            </a:r>
            <a:r>
              <a:rPr lang="en-US" altLang="en-US" dirty="0">
                <a:solidFill>
                  <a:srgbClr val="FFC000"/>
                </a:solidFill>
              </a:rPr>
              <a:t>: A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B  &amp; </a:t>
            </a:r>
            <a:r>
              <a:rPr lang="en-CA" dirty="0">
                <a:solidFill>
                  <a:srgbClr val="FFC000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</a:rPr>
              <a:t>f</a:t>
            </a:r>
            <a:r>
              <a:rPr lang="en-CA" altLang="en-US" baseline="-25000" dirty="0">
                <a:solidFill>
                  <a:schemeClr val="accent2"/>
                </a:solidFill>
              </a:rPr>
              <a:t>2</a:t>
            </a:r>
            <a:r>
              <a:rPr lang="en-CA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rgbClr val="FFC000"/>
                </a:solidFill>
              </a:rPr>
              <a:t>: B 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FFC000"/>
                </a:solidFill>
              </a:rPr>
              <a:t> C </a:t>
            </a:r>
          </a:p>
          <a:p>
            <a:pPr lvl="1" eaLnBrk="1" hangingPunct="1"/>
            <a:r>
              <a:rPr lang="en-US" dirty="0"/>
              <a:t>Eg: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(x) = x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, 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rgbClr val="FFC000"/>
                </a:solidFill>
              </a:rPr>
              <a:t>  = x+4</a:t>
            </a:r>
          </a:p>
          <a:p>
            <a:pPr marL="457200" lvl="1" indent="0" eaLnBrk="1" hangingPunct="1">
              <a:buNone/>
            </a:pPr>
            <a:r>
              <a:rPr lang="en-CA" dirty="0">
                <a:solidFill>
                  <a:schemeClr val="accent2"/>
                </a:solidFill>
              </a:rPr>
              <a:t>     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(x) 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rgbClr val="FFC000"/>
                </a:solidFill>
              </a:rPr>
              <a:t>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rgbClr val="FFC000"/>
                </a:solidFill>
              </a:rPr>
              <a:t>  = x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+4</a:t>
            </a:r>
          </a:p>
          <a:p>
            <a:pPr marL="457200" lvl="1" indent="0" eaLnBrk="1" hangingPunct="1">
              <a:buNone/>
            </a:pPr>
            <a:r>
              <a:rPr lang="en-CA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rgbClr val="FFC000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=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(x+4) = (x+4)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endParaRPr lang="en-US" dirty="0">
              <a:solidFill>
                <a:srgbClr val="FFC000"/>
              </a:solidFill>
            </a:endParaRPr>
          </a:p>
          <a:p>
            <a:pPr lvl="1" eaLnBrk="1" hangingPunct="1"/>
            <a:endParaRPr lang="en-CA" baseline="-25000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44D1B7-6D7F-41E5-DBA2-DB2C3C713698}"/>
              </a:ext>
            </a:extLst>
          </p:cNvPr>
          <p:cNvSpPr/>
          <p:nvPr/>
        </p:nvSpPr>
        <p:spPr>
          <a:xfrm>
            <a:off x="1676400" y="1295400"/>
            <a:ext cx="1676400" cy="199138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276180-5040-F198-07E3-C7012F5B0C39}"/>
              </a:ext>
            </a:extLst>
          </p:cNvPr>
          <p:cNvSpPr/>
          <p:nvPr/>
        </p:nvSpPr>
        <p:spPr>
          <a:xfrm>
            <a:off x="2296274" y="1443719"/>
            <a:ext cx="609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ABD11A-BA1C-92CC-D08A-1FF5BE52420E}"/>
              </a:ext>
            </a:extLst>
          </p:cNvPr>
          <p:cNvSpPr/>
          <p:nvPr/>
        </p:nvSpPr>
        <p:spPr>
          <a:xfrm>
            <a:off x="4191000" y="1285220"/>
            <a:ext cx="1676400" cy="199138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7B757F-118F-DB7F-47F4-1C684EC796B8}"/>
              </a:ext>
            </a:extLst>
          </p:cNvPr>
          <p:cNvSpPr/>
          <p:nvPr/>
        </p:nvSpPr>
        <p:spPr>
          <a:xfrm>
            <a:off x="4810874" y="1433539"/>
            <a:ext cx="609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D5B47E-4224-FFF1-3F5B-0EF833BEDE63}"/>
              </a:ext>
            </a:extLst>
          </p:cNvPr>
          <p:cNvSpPr txBox="1"/>
          <p:nvPr/>
        </p:nvSpPr>
        <p:spPr>
          <a:xfrm>
            <a:off x="1474341" y="1132820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A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407209-DB8A-96D8-B029-BFA2260055ED}"/>
              </a:ext>
            </a:extLst>
          </p:cNvPr>
          <p:cNvSpPr txBox="1"/>
          <p:nvPr/>
        </p:nvSpPr>
        <p:spPr>
          <a:xfrm>
            <a:off x="4003496" y="1112173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B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2B474-E1DB-65E1-714E-808C448CAE0A}"/>
              </a:ext>
            </a:extLst>
          </p:cNvPr>
          <p:cNvGrpSpPr/>
          <p:nvPr/>
        </p:nvGrpSpPr>
        <p:grpSpPr>
          <a:xfrm>
            <a:off x="2557896" y="1752600"/>
            <a:ext cx="2252978" cy="976044"/>
            <a:chOff x="2557896" y="1752600"/>
            <a:chExt cx="2252978" cy="97604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163CD4A-C6F3-1B40-E127-A3495B6EC3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1074" y="1752600"/>
              <a:ext cx="22098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B622BA-14E8-7011-A2BB-76F32ED209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21858" y="2236323"/>
              <a:ext cx="2189016" cy="7754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BA43F9-6707-06DC-FD1E-050103CED1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7896" y="2728644"/>
              <a:ext cx="222643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96C8E3-20B1-CF9F-D302-0554FC2D686F}"/>
              </a:ext>
            </a:extLst>
          </p:cNvPr>
          <p:cNvSpPr txBox="1"/>
          <p:nvPr/>
        </p:nvSpPr>
        <p:spPr>
          <a:xfrm>
            <a:off x="34290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dirty="0">
                <a:solidFill>
                  <a:srgbClr val="FFC000"/>
                </a:solidFill>
              </a:rPr>
              <a:t> 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CA" dirty="0">
                <a:solidFill>
                  <a:srgbClr val="FFC000"/>
                </a:solidFill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89C11-545E-4E5F-309D-17BF41E9FA16}"/>
              </a:ext>
            </a:extLst>
          </p:cNvPr>
          <p:cNvGrpSpPr/>
          <p:nvPr/>
        </p:nvGrpSpPr>
        <p:grpSpPr>
          <a:xfrm>
            <a:off x="5105400" y="1103744"/>
            <a:ext cx="3311704" cy="2164427"/>
            <a:chOff x="5105400" y="1103744"/>
            <a:chExt cx="3311704" cy="2164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CAA65B-24DA-654A-9847-4657004B291B}"/>
                </a:ext>
              </a:extLst>
            </p:cNvPr>
            <p:cNvGrpSpPr/>
            <p:nvPr/>
          </p:nvGrpSpPr>
          <p:grpSpPr>
            <a:xfrm>
              <a:off x="5105400" y="1724990"/>
              <a:ext cx="2271815" cy="1523902"/>
              <a:chOff x="2557896" y="1752698"/>
              <a:chExt cx="2271815" cy="152390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497418F-C445-16A3-1190-76C4BF1F17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01074" y="1752698"/>
                <a:ext cx="2183259" cy="83810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0A94EB9-DD2B-5954-8374-84FAB10A14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80271" y="1762974"/>
                <a:ext cx="2149440" cy="47076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56B6280-CF83-A466-87BC-324CD3439A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57896" y="2781698"/>
                <a:ext cx="22076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ACA42C-637F-2540-B8AB-F949F03EAE63}"/>
                  </a:ext>
                </a:extLst>
              </p:cNvPr>
              <p:cNvSpPr txBox="1"/>
              <p:nvPr/>
            </p:nvSpPr>
            <p:spPr>
              <a:xfrm>
                <a:off x="3429000" y="26918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dirty="0">
                    <a:solidFill>
                      <a:schemeClr val="accent2"/>
                    </a:solidFill>
                  </a:rPr>
                  <a:t> f</a:t>
                </a:r>
                <a:r>
                  <a:rPr lang="en-CA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CA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99B8D4-5926-C08E-E53F-DDC01C8A293A}"/>
                </a:ext>
              </a:extLst>
            </p:cNvPr>
            <p:cNvSpPr/>
            <p:nvPr/>
          </p:nvSpPr>
          <p:spPr>
            <a:xfrm>
              <a:off x="6740704" y="1276791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1DC07-EDA2-FBB3-8575-BE48175A517F}"/>
                </a:ext>
              </a:extLst>
            </p:cNvPr>
            <p:cNvSpPr/>
            <p:nvPr/>
          </p:nvSpPr>
          <p:spPr>
            <a:xfrm>
              <a:off x="7360578" y="1425110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v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6384D2-023D-77AD-FD85-E1A1D033ABB9}"/>
                </a:ext>
              </a:extLst>
            </p:cNvPr>
            <p:cNvSpPr txBox="1"/>
            <p:nvPr/>
          </p:nvSpPr>
          <p:spPr>
            <a:xfrm>
              <a:off x="6553200" y="1103744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kern="0" dirty="0">
                  <a:solidFill>
                    <a:srgbClr val="FFC000"/>
                  </a:solidFill>
                </a:rPr>
                <a:t>C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7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Function Operations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Composition: </a:t>
            </a:r>
            <a:r>
              <a:rPr lang="en-CA" dirty="0">
                <a:solidFill>
                  <a:srgbClr val="FFC000"/>
                </a:solidFill>
              </a:rPr>
              <a:t>f 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</a:p>
          <a:p>
            <a:pPr lvl="1" eaLnBrk="1" hangingPunct="1"/>
            <a:r>
              <a:rPr lang="en-US" kern="0" dirty="0">
                <a:solidFill>
                  <a:srgbClr val="FFC000"/>
                </a:solidFill>
              </a:rPr>
              <a:t>∀</a:t>
            </a:r>
            <a:r>
              <a:rPr lang="en-US" kern="0" dirty="0" err="1">
                <a:solidFill>
                  <a:srgbClr val="FFC000"/>
                </a:solidFill>
              </a:rPr>
              <a:t>x</a:t>
            </a:r>
            <a:r>
              <a:rPr lang="en-US" altLang="en-US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A</a:t>
            </a:r>
            <a:r>
              <a:rPr lang="en-US" altLang="en-US" kern="0" dirty="0">
                <a:solidFill>
                  <a:srgbClr val="FFC000"/>
                </a:solidFill>
                <a:sym typeface="Symbol" panose="05050102010706020507" pitchFamily="18" charset="2"/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f(x) = (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)(x) = </a:t>
            </a:r>
            <a:r>
              <a:rPr lang="en-CA" dirty="0">
                <a:solidFill>
                  <a:schemeClr val="accent2"/>
                </a:solidFill>
              </a:rPr>
              <a:t>f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(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(x) 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</a:rPr>
              <a:t> ⸰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US" dirty="0">
                <a:solidFill>
                  <a:srgbClr val="FFC000"/>
                </a:solidFill>
              </a:rPr>
              <a:t>)(x) =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US" dirty="0">
                <a:solidFill>
                  <a:srgbClr val="FFC000"/>
                </a:solidFill>
              </a:rPr>
              <a:t>(x) ) = x</a:t>
            </a:r>
          </a:p>
          <a:p>
            <a:pPr marL="457200" lvl="1" indent="0" eaLnBrk="1" hangingPunct="1">
              <a:buNone/>
            </a:pPr>
            <a:r>
              <a:rPr lang="en-US" dirty="0"/>
              <a:t>    Eg: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US" dirty="0">
                <a:solidFill>
                  <a:srgbClr val="FFC000"/>
                </a:solidFill>
              </a:rPr>
              <a:t>(a) ) =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(2) = a</a:t>
            </a:r>
          </a:p>
          <a:p>
            <a:pPr lvl="1" eaLnBrk="1" hangingPunct="1"/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CA" dirty="0">
                <a:solidFill>
                  <a:srgbClr val="FFC000"/>
                </a:solidFill>
                <a:cs typeface="Times New Roman" panose="02020603050405020304" pitchFamily="18" charset="0"/>
              </a:rPr>
              <a:t> ⸰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)(y) =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(y) ) = x</a:t>
            </a:r>
          </a:p>
          <a:p>
            <a:pPr marL="457200" lvl="1" indent="0" eaLnBrk="1" hangingPunct="1">
              <a:buNone/>
            </a:pPr>
            <a:r>
              <a:rPr lang="en-US" dirty="0"/>
              <a:t>    Eg: </a:t>
            </a:r>
            <a:r>
              <a:rPr lang="en-CA" dirty="0">
                <a:solidFill>
                  <a:srgbClr val="FFC000"/>
                </a:solidFill>
              </a:rPr>
              <a:t>f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(2) ) = f(a) = 2</a:t>
            </a:r>
          </a:p>
          <a:p>
            <a:pPr marL="457200" lvl="1" indent="0" eaLnBrk="1" hangingPunct="1">
              <a:buNone/>
            </a:pPr>
            <a:r>
              <a:rPr lang="en-CA" dirty="0">
                <a:solidFill>
                  <a:srgbClr val="FFC000"/>
                </a:solidFill>
              </a:rPr>
              <a:t>          f</a:t>
            </a:r>
            <a:r>
              <a:rPr lang="en-US" dirty="0">
                <a:solidFill>
                  <a:srgbClr val="FFC000"/>
                </a:solidFill>
              </a:rPr>
              <a:t>( </a:t>
            </a:r>
            <a:r>
              <a:rPr lang="en-US" altLang="en-US" dirty="0">
                <a:solidFill>
                  <a:srgbClr val="66FF66"/>
                </a:solidFill>
              </a:rPr>
              <a:t>f </a:t>
            </a:r>
            <a:r>
              <a:rPr lang="en-US" altLang="en-US" baseline="30000" dirty="0">
                <a:solidFill>
                  <a:srgbClr val="66FF66"/>
                </a:solidFill>
              </a:rPr>
              <a:t>-1</a:t>
            </a:r>
            <a:r>
              <a:rPr lang="en-US" dirty="0">
                <a:solidFill>
                  <a:srgbClr val="FFC000"/>
                </a:solidFill>
              </a:rPr>
              <a:t>(3) ) = oops</a:t>
            </a:r>
          </a:p>
          <a:p>
            <a:pPr marL="457200" lvl="1" indent="0" eaLnBrk="1" hangingPunct="1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7FF82A-1C9A-B08D-4F5B-32CD96DF6D73}"/>
              </a:ext>
            </a:extLst>
          </p:cNvPr>
          <p:cNvGrpSpPr/>
          <p:nvPr/>
        </p:nvGrpSpPr>
        <p:grpSpPr>
          <a:xfrm>
            <a:off x="1474341" y="1112173"/>
            <a:ext cx="4393059" cy="2174607"/>
            <a:chOff x="1474341" y="1112173"/>
            <a:chExt cx="4393059" cy="21746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6EEA2E-F399-28DD-38F9-34DDA8EA1985}"/>
                </a:ext>
              </a:extLst>
            </p:cNvPr>
            <p:cNvGrpSpPr/>
            <p:nvPr/>
          </p:nvGrpSpPr>
          <p:grpSpPr>
            <a:xfrm>
              <a:off x="1474341" y="1112173"/>
              <a:ext cx="4393059" cy="2174607"/>
              <a:chOff x="1474341" y="1340773"/>
              <a:chExt cx="4393059" cy="21746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E0A705-B5D8-41A9-56F9-268EBDC852E5}"/>
                  </a:ext>
                </a:extLst>
              </p:cNvPr>
              <p:cNvSpPr/>
              <p:nvPr/>
            </p:nvSpPr>
            <p:spPr>
              <a:xfrm>
                <a:off x="1676400" y="152400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CA" sz="2800" dirty="0">
                  <a:latin typeface="+mj-l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662D0ED-90E3-2268-292A-E117045892FB}"/>
                  </a:ext>
                </a:extLst>
              </p:cNvPr>
              <p:cNvSpPr/>
              <p:nvPr/>
            </p:nvSpPr>
            <p:spPr>
              <a:xfrm>
                <a:off x="2296274" y="167231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b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c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30C92F4-A65F-E65E-CD34-D8EB1A274D38}"/>
                  </a:ext>
                </a:extLst>
              </p:cNvPr>
              <p:cNvSpPr/>
              <p:nvPr/>
            </p:nvSpPr>
            <p:spPr>
              <a:xfrm>
                <a:off x="4191000" y="151382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l"/>
                <a:endParaRPr lang="en-CA" sz="2800" dirty="0">
                  <a:latin typeface="+mj-lt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14518B1-3691-A1F3-9546-83309C5DDC1A}"/>
                  </a:ext>
                </a:extLst>
              </p:cNvPr>
              <p:cNvSpPr/>
              <p:nvPr/>
            </p:nvSpPr>
            <p:spPr>
              <a:xfrm>
                <a:off x="4810874" y="166213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3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074BF1C-C976-A744-BBA7-90B1FC3BEC14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 bwMode="auto">
              <a:xfrm>
                <a:off x="2601074" y="1981200"/>
                <a:ext cx="2209800" cy="45038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F96218B-AE7C-A0DD-3FA3-DD40F750B4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11466" y="1981200"/>
                <a:ext cx="2199408" cy="4426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81BB559-820C-FE17-5D5B-C74F65BEFB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21858" y="1981200"/>
                <a:ext cx="2199408" cy="44262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F11D4A-6967-BB64-6631-3D3C7409017E}"/>
                  </a:ext>
                </a:extLst>
              </p:cNvPr>
              <p:cNvSpPr txBox="1"/>
              <p:nvPr/>
            </p:nvSpPr>
            <p:spPr>
              <a:xfrm>
                <a:off x="1474341" y="136142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A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434C88-C74A-4A3E-7966-D37FE95AB031}"/>
                  </a:ext>
                </a:extLst>
              </p:cNvPr>
              <p:cNvSpPr txBox="1"/>
              <p:nvPr/>
            </p:nvSpPr>
            <p:spPr>
              <a:xfrm>
                <a:off x="4003496" y="1340773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kern="0" dirty="0">
                    <a:solidFill>
                      <a:srgbClr val="FFC000"/>
                    </a:solidFill>
                  </a:rPr>
                  <a:t>B</a:t>
                </a:r>
                <a:endParaRPr lang="en-CA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3383C4-19A7-65F9-C429-446321FDDA51}"/>
                </a:ext>
              </a:extLst>
            </p:cNvPr>
            <p:cNvSpPr txBox="1"/>
            <p:nvPr/>
          </p:nvSpPr>
          <p:spPr>
            <a:xfrm>
              <a:off x="3505200" y="1244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kern="0" dirty="0">
                  <a:solidFill>
                    <a:srgbClr val="FFC000"/>
                  </a:solidFill>
                </a:rPr>
                <a:t>f</a:t>
              </a:r>
              <a:endParaRPr lang="en-CA" dirty="0">
                <a:solidFill>
                  <a:srgbClr val="FFC000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103C06-5DD7-8455-1B55-9BAF3E564B97}"/>
                </a:ext>
              </a:extLst>
            </p:cNvPr>
            <p:cNvGrpSpPr/>
            <p:nvPr/>
          </p:nvGrpSpPr>
          <p:grpSpPr>
            <a:xfrm>
              <a:off x="2586554" y="1612371"/>
              <a:ext cx="3254305" cy="1033235"/>
              <a:chOff x="2586554" y="1612371"/>
              <a:chExt cx="3254305" cy="1033235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C780ACD-5305-B48A-2AD0-C16ACD0DA0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86554" y="1884452"/>
                <a:ext cx="2769153" cy="76115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E3A4824-7265-4731-8EEC-08DE34D5DD66}"/>
                  </a:ext>
                </a:extLst>
              </p:cNvPr>
              <p:cNvSpPr/>
              <p:nvPr/>
            </p:nvSpPr>
            <p:spPr>
              <a:xfrm>
                <a:off x="5231259" y="1612371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cs typeface="Arial" charset="0"/>
                  </a:rPr>
                  <a:t> 4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318268E-EBD8-ADEE-68D4-340E20F9CA0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61219" y="1830915"/>
              <a:ext cx="2199408" cy="442627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291919-70E7-4243-0C39-7160CC7C0D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35148" y="1951224"/>
              <a:ext cx="2769153" cy="761154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43530D-4112-848E-3A40-ED752C1C22D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611348" y="1819010"/>
              <a:ext cx="2209800" cy="450381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58BC1D-679C-B215-551E-5C2FFEA6F482}"/>
                </a:ext>
              </a:extLst>
            </p:cNvPr>
            <p:cNvSpPr txBox="1"/>
            <p:nvPr/>
          </p:nvSpPr>
          <p:spPr>
            <a:xfrm>
              <a:off x="3513668" y="2329298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dirty="0">
                  <a:solidFill>
                    <a:srgbClr val="66FF66"/>
                  </a:solidFill>
                </a:rPr>
                <a:t>f </a:t>
              </a:r>
              <a:r>
                <a:rPr lang="en-US" altLang="en-US" baseline="30000" dirty="0">
                  <a:solidFill>
                    <a:srgbClr val="66FF66"/>
                  </a:solidFill>
                </a:rPr>
                <a:t>-1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55532A-E1A8-EA76-17FE-8035719C61B1}"/>
              </a:ext>
            </a:extLst>
          </p:cNvPr>
          <p:cNvCxnSpPr>
            <a:cxnSpLocks/>
          </p:cNvCxnSpPr>
          <p:nvPr/>
        </p:nvCxnSpPr>
        <p:spPr bwMode="auto">
          <a:xfrm flipH="1">
            <a:off x="3886200" y="2722334"/>
            <a:ext cx="952500" cy="313805"/>
          </a:xfrm>
          <a:prstGeom prst="straightConnector1">
            <a:avLst/>
          </a:prstGeom>
          <a:noFill/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919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FF00"/>
                </a:solidFill>
                <a:cs typeface="Arial" charset="0"/>
              </a:rPr>
              <a:t>Function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</a:t>
            </a:r>
            <a:r>
              <a:rPr kumimoji="0" lang="en-CA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another.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Onto / Surjective function: </a:t>
            </a:r>
            <a:r>
              <a:rPr lang="en-US" sz="2400" dirty="0"/>
              <a:t>every element </a:t>
            </a:r>
            <a:r>
              <a:rPr lang="en-US" sz="240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sz="2400" dirty="0"/>
              <a:t> is mapped to.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is onto,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0" indent="0" eaLnBrk="1" hangingPunct="1">
              <a:buNone/>
            </a:pPr>
            <a:r>
              <a:rPr lang="en-US" sz="2400" dirty="0"/>
              <a:t>                </a:t>
            </a:r>
            <a:r>
              <a:rPr lang="en-US" sz="2400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44D1B7-6D7F-41E5-DBA2-DB2C3C713698}"/>
              </a:ext>
            </a:extLst>
          </p:cNvPr>
          <p:cNvSpPr/>
          <p:nvPr/>
        </p:nvSpPr>
        <p:spPr>
          <a:xfrm>
            <a:off x="1676400" y="1295400"/>
            <a:ext cx="1676400" cy="199138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276180-5040-F198-07E3-C7012F5B0C39}"/>
              </a:ext>
            </a:extLst>
          </p:cNvPr>
          <p:cNvSpPr/>
          <p:nvPr/>
        </p:nvSpPr>
        <p:spPr>
          <a:xfrm>
            <a:off x="2296274" y="1443719"/>
            <a:ext cx="609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ABD11A-BA1C-92CC-D08A-1FF5BE52420E}"/>
              </a:ext>
            </a:extLst>
          </p:cNvPr>
          <p:cNvSpPr/>
          <p:nvPr/>
        </p:nvSpPr>
        <p:spPr>
          <a:xfrm>
            <a:off x="4191000" y="1285220"/>
            <a:ext cx="1676400" cy="199138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7B757F-118F-DB7F-47F4-1C684EC796B8}"/>
              </a:ext>
            </a:extLst>
          </p:cNvPr>
          <p:cNvSpPr/>
          <p:nvPr/>
        </p:nvSpPr>
        <p:spPr>
          <a:xfrm>
            <a:off x="4810874" y="1433539"/>
            <a:ext cx="609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D5B47E-4224-FFF1-3F5B-0EF833BEDE63}"/>
              </a:ext>
            </a:extLst>
          </p:cNvPr>
          <p:cNvSpPr txBox="1"/>
          <p:nvPr/>
        </p:nvSpPr>
        <p:spPr>
          <a:xfrm>
            <a:off x="1474341" y="1132820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A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407209-DB8A-96D8-B029-BFA2260055ED}"/>
              </a:ext>
            </a:extLst>
          </p:cNvPr>
          <p:cNvSpPr txBox="1"/>
          <p:nvPr/>
        </p:nvSpPr>
        <p:spPr>
          <a:xfrm>
            <a:off x="4003496" y="1112173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kern="0" dirty="0">
                <a:solidFill>
                  <a:srgbClr val="FFC000"/>
                </a:solidFill>
              </a:rPr>
              <a:t>B</a:t>
            </a:r>
            <a:endParaRPr lang="en-CA" dirty="0">
              <a:solidFill>
                <a:srgbClr val="FFC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2B474-E1DB-65E1-714E-808C448CAE0A}"/>
              </a:ext>
            </a:extLst>
          </p:cNvPr>
          <p:cNvGrpSpPr/>
          <p:nvPr/>
        </p:nvGrpSpPr>
        <p:grpSpPr>
          <a:xfrm>
            <a:off x="2557896" y="1752600"/>
            <a:ext cx="2252978" cy="976044"/>
            <a:chOff x="2557896" y="1752600"/>
            <a:chExt cx="2252978" cy="97604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163CD4A-C6F3-1B40-E127-A3495B6EC3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01074" y="1752600"/>
              <a:ext cx="22098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BA43F9-6707-06DC-FD1E-050103CED1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57896" y="2728644"/>
              <a:ext cx="2226437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96C8E3-20B1-CF9F-D302-0554FC2D686F}"/>
              </a:ext>
            </a:extLst>
          </p:cNvPr>
          <p:cNvSpPr txBox="1"/>
          <p:nvPr/>
        </p:nvSpPr>
        <p:spPr>
          <a:xfrm>
            <a:off x="34290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dirty="0">
                <a:solidFill>
                  <a:srgbClr val="FFC000"/>
                </a:solidFill>
              </a:rPr>
              <a:t> f</a:t>
            </a:r>
            <a:r>
              <a:rPr lang="en-CA" baseline="-25000" dirty="0">
                <a:solidFill>
                  <a:srgbClr val="FFC000"/>
                </a:solidFill>
              </a:rPr>
              <a:t>1</a:t>
            </a:r>
            <a:r>
              <a:rPr lang="en-CA" dirty="0">
                <a:solidFill>
                  <a:srgbClr val="FFC000"/>
                </a:solidFill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089C11-545E-4E5F-309D-17BF41E9FA16}"/>
              </a:ext>
            </a:extLst>
          </p:cNvPr>
          <p:cNvGrpSpPr/>
          <p:nvPr/>
        </p:nvGrpSpPr>
        <p:grpSpPr>
          <a:xfrm>
            <a:off x="5105400" y="1103744"/>
            <a:ext cx="3311704" cy="2164427"/>
            <a:chOff x="5105400" y="1103744"/>
            <a:chExt cx="3311704" cy="2164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CAA65B-24DA-654A-9847-4657004B291B}"/>
                </a:ext>
              </a:extLst>
            </p:cNvPr>
            <p:cNvGrpSpPr/>
            <p:nvPr/>
          </p:nvGrpSpPr>
          <p:grpSpPr>
            <a:xfrm>
              <a:off x="5105400" y="1724990"/>
              <a:ext cx="2271815" cy="1523902"/>
              <a:chOff x="2557896" y="1752698"/>
              <a:chExt cx="2271815" cy="152390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497418F-C445-16A3-1190-76C4BF1F17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01074" y="1752698"/>
                <a:ext cx="2183259" cy="83810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0A94EB9-DD2B-5954-8374-84FAB10A14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80271" y="1762974"/>
                <a:ext cx="2149440" cy="470769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56B6280-CF83-A466-87BC-324CD3439A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57896" y="2781698"/>
                <a:ext cx="22076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ACA42C-637F-2540-B8AB-F949F03EAE63}"/>
                  </a:ext>
                </a:extLst>
              </p:cNvPr>
              <p:cNvSpPr txBox="1"/>
              <p:nvPr/>
            </p:nvSpPr>
            <p:spPr>
              <a:xfrm>
                <a:off x="3429000" y="26918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dirty="0">
                    <a:solidFill>
                      <a:schemeClr val="accent2"/>
                    </a:solidFill>
                  </a:rPr>
                  <a:t> f</a:t>
                </a:r>
                <a:r>
                  <a:rPr lang="en-CA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CA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99B8D4-5926-C08E-E53F-DDC01C8A293A}"/>
                </a:ext>
              </a:extLst>
            </p:cNvPr>
            <p:cNvSpPr/>
            <p:nvPr/>
          </p:nvSpPr>
          <p:spPr>
            <a:xfrm>
              <a:off x="6740704" y="1276791"/>
              <a:ext cx="1676400" cy="199138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CA" sz="2800" dirty="0">
                <a:latin typeface="+mj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1DC07-EDA2-FBB3-8575-BE48175A517F}"/>
                </a:ext>
              </a:extLst>
            </p:cNvPr>
            <p:cNvSpPr/>
            <p:nvPr/>
          </p:nvSpPr>
          <p:spPr>
            <a:xfrm>
              <a:off x="7360578" y="1425110"/>
              <a:ext cx="6096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v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6384D2-023D-77AD-FD85-E1A1D033ABB9}"/>
                </a:ext>
              </a:extLst>
            </p:cNvPr>
            <p:cNvSpPr txBox="1"/>
            <p:nvPr/>
          </p:nvSpPr>
          <p:spPr>
            <a:xfrm>
              <a:off x="6553200" y="1103744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kern="0" dirty="0">
                  <a:solidFill>
                    <a:srgbClr val="FFC000"/>
                  </a:solidFill>
                </a:rPr>
                <a:t>C</a:t>
              </a:r>
              <a:endParaRPr lang="en-CA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99A3C7-5ABB-3CC3-7C00-32F948990D99}"/>
              </a:ext>
            </a:extLst>
          </p:cNvPr>
          <p:cNvCxnSpPr>
            <a:cxnSpLocks/>
          </p:cNvCxnSpPr>
          <p:nvPr/>
        </p:nvCxnSpPr>
        <p:spPr bwMode="auto">
          <a:xfrm>
            <a:off x="7350977" y="1963771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BC02A2-6042-DE26-CA43-AA9F29250740}"/>
              </a:ext>
            </a:extLst>
          </p:cNvPr>
          <p:cNvCxnSpPr>
            <a:cxnSpLocks/>
          </p:cNvCxnSpPr>
          <p:nvPr/>
        </p:nvCxnSpPr>
        <p:spPr bwMode="auto">
          <a:xfrm>
            <a:off x="2621858" y="2236323"/>
            <a:ext cx="2189016" cy="7754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90A322-CFC5-38E8-6204-53CACE01385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17058" y="1808153"/>
            <a:ext cx="2183542" cy="42429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8C1A67-3297-D82E-47D7-D2DF84911B43}"/>
              </a:ext>
            </a:extLst>
          </p:cNvPr>
          <p:cNvCxnSpPr>
            <a:cxnSpLocks/>
          </p:cNvCxnSpPr>
          <p:nvPr/>
        </p:nvCxnSpPr>
        <p:spPr bwMode="auto">
          <a:xfrm>
            <a:off x="7399469" y="1524000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75C14B-2482-9B02-A840-A5AD2DD0CDAA}"/>
              </a:ext>
            </a:extLst>
          </p:cNvPr>
          <p:cNvCxnSpPr>
            <a:cxnSpLocks/>
          </p:cNvCxnSpPr>
          <p:nvPr/>
        </p:nvCxnSpPr>
        <p:spPr bwMode="auto">
          <a:xfrm>
            <a:off x="4800600" y="1981200"/>
            <a:ext cx="354459" cy="446921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5867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Onto / Surjective function: </a:t>
            </a:r>
            <a:r>
              <a:rPr lang="en-US" sz="2400" dirty="0"/>
              <a:t>every element </a:t>
            </a:r>
            <a:r>
              <a:rPr lang="en-US" sz="240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sz="2400" dirty="0"/>
              <a:t> is mapped to.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onto,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    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yB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(y)=z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y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(x)=y 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</a:t>
            </a:r>
            <a:r>
              <a:rPr lang="en-US" sz="2400" kern="0" dirty="0">
                <a:solidFill>
                  <a:schemeClr val="accent2"/>
                </a:solidFill>
              </a:rPr>
              <a:t>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sz="2400" kern="0" dirty="0">
                <a:solidFill>
                  <a:schemeClr val="accent2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kern="0" dirty="0">
                <a:solidFill>
                  <a:srgbClr val="FFC000"/>
                </a:solidFill>
              </a:rPr>
              <a:t>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(x)=z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   Proof:  </a:t>
            </a:r>
            <a:r>
              <a:rPr lang="en-US" altLang="en-US" sz="2400" dirty="0">
                <a:sym typeface="Symbol" panose="05050102010706020507" pitchFamily="18" charset="2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 be arbitrary</a:t>
            </a: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3DBDAD1-C911-9191-10EA-F43232E538B0}"/>
              </a:ext>
            </a:extLst>
          </p:cNvPr>
          <p:cNvGrpSpPr/>
          <p:nvPr/>
        </p:nvGrpSpPr>
        <p:grpSpPr>
          <a:xfrm>
            <a:off x="2057400" y="4946060"/>
            <a:ext cx="2514600" cy="952500"/>
            <a:chOff x="2057400" y="4946060"/>
            <a:chExt cx="2514600" cy="952500"/>
          </a:xfrm>
        </p:grpSpPr>
        <p:sp>
          <p:nvSpPr>
            <p:cNvPr id="51" name="AutoShape 55">
              <a:extLst>
                <a:ext uri="{FF2B5EF4-FFF2-40B4-BE49-F238E27FC236}">
                  <a16:creationId xmlns:a16="http://schemas.microsoft.com/office/drawing/2014/main" id="{00A94D63-22D3-0427-419E-BB3515FC3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043" y="4946060"/>
              <a:ext cx="1906957" cy="540340"/>
            </a:xfrm>
            <a:prstGeom prst="wedgeRoundRectCallout">
              <a:avLst>
                <a:gd name="adj1" fmla="val -56415"/>
                <a:gd name="adj2" fmla="val -11526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 </a:t>
              </a:r>
              <a:r>
                <a:rPr lang="en-US" altLang="en-US" sz="2400" dirty="0">
                  <a:solidFill>
                    <a:srgbClr val="FF0000"/>
                  </a:solidFill>
                </a:rPr>
                <a:t>z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52" name="Group 45">
              <a:extLst>
                <a:ext uri="{FF2B5EF4-FFF2-40B4-BE49-F238E27FC236}">
                  <a16:creationId xmlns:a16="http://schemas.microsoft.com/office/drawing/2014/main" id="{125C3510-F759-19CE-D258-DB1A344F7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4946060"/>
              <a:ext cx="474663" cy="952500"/>
              <a:chOff x="2593" y="768"/>
              <a:chExt cx="849" cy="1475"/>
            </a:xfrm>
          </p:grpSpPr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B02A1ABD-A2C8-1AD5-B178-D28629DBA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C7E0BAA3-9DBE-010C-6B60-248FBBC1A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D5123385-BEE6-7164-9940-B5F756E4D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B7B67F80-15D5-D432-F986-A1897D37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5984E625-AAA1-8CC9-3375-5FAFD5A4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3E3E1A0A-883C-99E5-8B57-16B7EBE9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1702510A-A75E-244E-13FF-65A2BF99F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grpSp>
            <p:nvGrpSpPr>
              <p:cNvPr id="60" name="Group 53">
                <a:extLst>
                  <a:ext uri="{FF2B5EF4-FFF2-40B4-BE49-F238E27FC236}">
                    <a16:creationId xmlns:a16="http://schemas.microsoft.com/office/drawing/2014/main" id="{44AFA023-C7C1-7B0F-12D2-55E497C7B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1" name="Freeform 54">
                  <a:extLst>
                    <a:ext uri="{FF2B5EF4-FFF2-40B4-BE49-F238E27FC236}">
                      <a16:creationId xmlns:a16="http://schemas.microsoft.com/office/drawing/2014/main" id="{D9542F1A-4D2F-9B36-980B-E132BE68F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Times New Roman"/>
                  </a:endParaRPr>
                </a:p>
              </p:txBody>
            </p:sp>
            <p:sp>
              <p:nvSpPr>
                <p:cNvPr id="62" name="Freeform 55">
                  <a:extLst>
                    <a:ext uri="{FF2B5EF4-FFF2-40B4-BE49-F238E27FC236}">
                      <a16:creationId xmlns:a16="http://schemas.microsoft.com/office/drawing/2014/main" id="{67EA639B-C91A-6DFF-60FD-1A60B2DB3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Times New Roman"/>
                  </a:endParaRPr>
                </a:p>
              </p:txBody>
            </p:sp>
          </p:grpSp>
        </p:grp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0AD3D007-3D00-C062-FEBD-43F68B6BB1CF}"/>
              </a:ext>
            </a:extLst>
          </p:cNvPr>
          <p:cNvSpPr/>
          <p:nvPr/>
        </p:nvSpPr>
        <p:spPr>
          <a:xfrm>
            <a:off x="2819400" y="3813056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4D30A7B-8E43-8F85-EDD5-5AA37724F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8" y="600364"/>
            <a:ext cx="4256426" cy="1475053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08A3B94-BD7C-CDA5-3351-84EC09629539}"/>
              </a:ext>
            </a:extLst>
          </p:cNvPr>
          <p:cNvSpPr/>
          <p:nvPr/>
        </p:nvSpPr>
        <p:spPr>
          <a:xfrm>
            <a:off x="5772728" y="875145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20BC68D-981A-BA1D-910A-BBEE2970D6F6}"/>
              </a:ext>
            </a:extLst>
          </p:cNvPr>
          <p:cNvCxnSpPr>
            <a:cxnSpLocks/>
          </p:cNvCxnSpPr>
          <p:nvPr/>
        </p:nvCxnSpPr>
        <p:spPr bwMode="auto">
          <a:xfrm>
            <a:off x="5763492" y="1219200"/>
            <a:ext cx="344056" cy="22860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3915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2193F5-4681-7661-9641-EE948A79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8" y="600364"/>
            <a:ext cx="4256426" cy="147505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Onto / Surjective function: </a:t>
            </a:r>
            <a:r>
              <a:rPr lang="en-US" sz="2400" dirty="0"/>
              <a:t>every element </a:t>
            </a:r>
            <a:r>
              <a:rPr lang="en-US" sz="240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sz="2400" dirty="0"/>
              <a:t> is mapped to.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onto,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yB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(y)=z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y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(x)=y 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</a:t>
            </a:r>
            <a:r>
              <a:rPr lang="en-US" sz="2400" kern="0" dirty="0">
                <a:solidFill>
                  <a:schemeClr val="accent2"/>
                </a:solidFill>
              </a:rPr>
              <a:t>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sz="2400" kern="0" dirty="0">
                <a:solidFill>
                  <a:schemeClr val="accent2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kern="0" dirty="0">
                <a:solidFill>
                  <a:srgbClr val="FFC000"/>
                </a:solidFill>
              </a:rPr>
              <a:t>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(x)=z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   Proof:  </a:t>
            </a:r>
            <a:r>
              <a:rPr lang="en-US" altLang="en-US" sz="2400" dirty="0">
                <a:sym typeface="Symbol" panose="05050102010706020507" pitchFamily="18" charset="2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 be arbitrary.</a:t>
            </a:r>
          </a:p>
          <a:p>
            <a:pPr marL="857250" lvl="2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By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ym typeface="Symbol" panose="05050102010706020507" pitchFamily="18" charset="2"/>
              </a:rPr>
              <a:t>there is a 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. </a:t>
            </a: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A4A67E-15C5-246B-6838-273307CE7DA9}"/>
              </a:ext>
            </a:extLst>
          </p:cNvPr>
          <p:cNvGrpSpPr/>
          <p:nvPr/>
        </p:nvGrpSpPr>
        <p:grpSpPr>
          <a:xfrm>
            <a:off x="1524000" y="5646730"/>
            <a:ext cx="2539008" cy="894087"/>
            <a:chOff x="1524000" y="5268785"/>
            <a:chExt cx="2539008" cy="894087"/>
          </a:xfrm>
        </p:grpSpPr>
        <p:sp>
          <p:nvSpPr>
            <p:cNvPr id="25" name="AutoShape 46">
              <a:extLst>
                <a:ext uri="{FF2B5EF4-FFF2-40B4-BE49-F238E27FC236}">
                  <a16:creationId xmlns:a16="http://schemas.microsoft.com/office/drawing/2014/main" id="{698DA48B-DE10-510B-7FCB-A8BAC509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2004013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 </a:t>
              </a:r>
              <a:r>
                <a:rPr lang="en-US" altLang="en-US" sz="2400" dirty="0">
                  <a:solidFill>
                    <a:srgbClr val="FF0000"/>
                  </a:solidFill>
                </a:rPr>
                <a:t>z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D77316-FF48-B084-3CAE-9EE7E8AFF6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33" name="Group 27">
                <a:extLst>
                  <a:ext uri="{FF2B5EF4-FFF2-40B4-BE49-F238E27FC236}">
                    <a16:creationId xmlns:a16="http://schemas.microsoft.com/office/drawing/2014/main" id="{1148807A-3F2E-212E-F31D-15F461FD6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22C4EDB8-603F-39A2-899C-DCC610BE2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6F6B1B1D-E26D-6118-EEE6-E8A8121C2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701C31AA-6C68-5CBC-85B7-11F26B636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31">
                  <a:extLst>
                    <a:ext uri="{FF2B5EF4-FFF2-40B4-BE49-F238E27FC236}">
                      <a16:creationId xmlns:a16="http://schemas.microsoft.com/office/drawing/2014/main" id="{625848FD-4F18-F583-AA0A-A70FC83F7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32">
                  <a:extLst>
                    <a:ext uri="{FF2B5EF4-FFF2-40B4-BE49-F238E27FC236}">
                      <a16:creationId xmlns:a16="http://schemas.microsoft.com/office/drawing/2014/main" id="{3E10DD75-59A3-7302-8764-3279881D8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33">
                  <a:extLst>
                    <a:ext uri="{FF2B5EF4-FFF2-40B4-BE49-F238E27FC236}">
                      <a16:creationId xmlns:a16="http://schemas.microsoft.com/office/drawing/2014/main" id="{EB9E0900-154D-2A26-A1DD-E6431807D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B971789-54A2-B5A8-098B-09584BBA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FEA7B781-61A7-BA3F-F568-F3FDEA250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6">
                <a:extLst>
                  <a:ext uri="{FF2B5EF4-FFF2-40B4-BE49-F238E27FC236}">
                    <a16:creationId xmlns:a16="http://schemas.microsoft.com/office/drawing/2014/main" id="{A7AC160A-3D97-0100-26B7-C226D1B2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9" name="Oval 37">
                <a:extLst>
                  <a:ext uri="{FF2B5EF4-FFF2-40B4-BE49-F238E27FC236}">
                    <a16:creationId xmlns:a16="http://schemas.microsoft.com/office/drawing/2014/main" id="{71BA4CF6-7F20-7315-0B71-CAB011884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0" name="Oval 38">
                <a:extLst>
                  <a:ext uri="{FF2B5EF4-FFF2-40B4-BE49-F238E27FC236}">
                    <a16:creationId xmlns:a16="http://schemas.microsoft.com/office/drawing/2014/main" id="{ADFA209D-3156-12EC-F55E-56D677426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" name="Oval 39">
                <a:extLst>
                  <a:ext uri="{FF2B5EF4-FFF2-40B4-BE49-F238E27FC236}">
                    <a16:creationId xmlns:a16="http://schemas.microsoft.com/office/drawing/2014/main" id="{E7F8B14C-7449-818B-DC28-757F8E536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2" name="Oval 40">
                <a:extLst>
                  <a:ext uri="{FF2B5EF4-FFF2-40B4-BE49-F238E27FC236}">
                    <a16:creationId xmlns:a16="http://schemas.microsoft.com/office/drawing/2014/main" id="{65D3C4C2-02BD-5FA3-FEE8-FBFCAA17F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CA1FA1-9E63-50CC-5EA1-585CBCCB65FD}"/>
              </a:ext>
            </a:extLst>
          </p:cNvPr>
          <p:cNvGrpSpPr/>
          <p:nvPr/>
        </p:nvGrpSpPr>
        <p:grpSpPr>
          <a:xfrm>
            <a:off x="4206029" y="5675596"/>
            <a:ext cx="2940248" cy="664843"/>
            <a:chOff x="4206029" y="5297651"/>
            <a:chExt cx="2940248" cy="664843"/>
          </a:xfrm>
        </p:grpSpPr>
        <p:pic>
          <p:nvPicPr>
            <p:cNvPr id="22" name="Picture 21" descr="http://www.swordofthespirit.net/bulwark/mosesbush.gif">
              <a:extLst>
                <a:ext uri="{FF2B5EF4-FFF2-40B4-BE49-F238E27FC236}">
                  <a16:creationId xmlns:a16="http://schemas.microsoft.com/office/drawing/2014/main" id="{358EFA6B-5F0A-6E46-4CAF-E6CDBE6EA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063" y="5500829"/>
              <a:ext cx="793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8">
              <a:extLst>
                <a:ext uri="{FF2B5EF4-FFF2-40B4-BE49-F238E27FC236}">
                  <a16:creationId xmlns:a16="http://schemas.microsoft.com/office/drawing/2014/main" id="{526E1BEB-044D-4852-D01A-FC8D12C5C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029" y="5297651"/>
              <a:ext cx="2004013" cy="536455"/>
            </a:xfrm>
            <a:prstGeom prst="wedgeRoundRectCallout">
              <a:avLst>
                <a:gd name="adj1" fmla="val 55981"/>
                <a:gd name="adj2" fmla="val 20381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I give you </a:t>
              </a:r>
              <a:r>
                <a:rPr lang="en-US" altLang="en-US" sz="2400" dirty="0">
                  <a:solidFill>
                    <a:srgbClr val="FFFF00"/>
                  </a:solidFill>
                  <a:latin typeface="Times New Roman" pitchFamily="18" charset="0"/>
                </a:rPr>
                <a:t>y</a:t>
              </a: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31" name="Text Box 43">
              <a:extLst>
                <a:ext uri="{FF2B5EF4-FFF2-40B4-BE49-F238E27FC236}">
                  <a16:creationId xmlns:a16="http://schemas.microsoft.com/office/drawing/2014/main" id="{DF9B00E0-9D3D-2853-9615-00C51A33C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4068" y="5484351"/>
              <a:ext cx="346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dirty="0">
                  <a:solidFill>
                    <a:srgbClr val="FFFF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endParaRPr lang="en-US" altLang="en-US" sz="2400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A606A55-3CA7-0A15-3183-E8BEEA1A4E28}"/>
              </a:ext>
            </a:extLst>
          </p:cNvPr>
          <p:cNvSpPr/>
          <p:nvPr/>
        </p:nvSpPr>
        <p:spPr>
          <a:xfrm>
            <a:off x="2209800" y="2895600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6D3169-A9F8-F9F9-4600-59B9C187DA3F}"/>
              </a:ext>
            </a:extLst>
          </p:cNvPr>
          <p:cNvSpPr/>
          <p:nvPr/>
        </p:nvSpPr>
        <p:spPr>
          <a:xfrm>
            <a:off x="3057236" y="2895600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161A6-C6F2-B9E4-E20B-D93ECBD6C430}"/>
              </a:ext>
            </a:extLst>
          </p:cNvPr>
          <p:cNvSpPr/>
          <p:nvPr/>
        </p:nvSpPr>
        <p:spPr>
          <a:xfrm>
            <a:off x="3962400" y="2895600"/>
            <a:ext cx="11430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35C1E8D0-6A1C-4BCD-B80F-A5FC2010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728" y="6257636"/>
            <a:ext cx="2879077" cy="536455"/>
          </a:xfrm>
          <a:prstGeom prst="wedgeRoundRectCallout">
            <a:avLst>
              <a:gd name="adj1" fmla="val 29995"/>
              <a:gd name="adj2" fmla="val -58819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I assure you </a:t>
            </a:r>
            <a:r>
              <a:rPr lang="en-CA" sz="2400" dirty="0">
                <a:solidFill>
                  <a:srgbClr val="00FFFF"/>
                </a:solidFill>
                <a:latin typeface="Times New Roman" pitchFamily="18" charset="0"/>
              </a:rPr>
              <a:t>f</a:t>
            </a:r>
            <a:r>
              <a:rPr lang="en-CA" sz="2400" baseline="-25000" dirty="0">
                <a:solidFill>
                  <a:srgbClr val="00FFFF"/>
                </a:solidFill>
                <a:latin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(y)=z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7091CD-E41F-921B-D793-5C92EB6DB781}"/>
              </a:ext>
            </a:extLst>
          </p:cNvPr>
          <p:cNvSpPr/>
          <p:nvPr/>
        </p:nvSpPr>
        <p:spPr>
          <a:xfrm>
            <a:off x="5772728" y="875145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37AA0-96D3-A953-C5F8-8900D328C183}"/>
              </a:ext>
            </a:extLst>
          </p:cNvPr>
          <p:cNvSpPr/>
          <p:nvPr/>
        </p:nvSpPr>
        <p:spPr>
          <a:xfrm>
            <a:off x="4276436" y="1161472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0E83B9-0D2A-1448-624A-F7F478225424}"/>
              </a:ext>
            </a:extLst>
          </p:cNvPr>
          <p:cNvCxnSpPr>
            <a:cxnSpLocks/>
          </p:cNvCxnSpPr>
          <p:nvPr/>
        </p:nvCxnSpPr>
        <p:spPr bwMode="auto">
          <a:xfrm>
            <a:off x="5763492" y="1219200"/>
            <a:ext cx="344056" cy="22860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7247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10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8CC681-BCF4-11AF-AE93-C9A65983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8" y="600364"/>
            <a:ext cx="4256426" cy="147505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Onto / Surjective function: </a:t>
            </a:r>
            <a:r>
              <a:rPr lang="en-US" sz="2400" dirty="0"/>
              <a:t>every element </a:t>
            </a:r>
            <a:r>
              <a:rPr lang="en-US" sz="240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sz="2400" dirty="0"/>
              <a:t> is mapped to.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onto,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yB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(y)=z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y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(x)=y 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</a:t>
            </a:r>
            <a:r>
              <a:rPr lang="en-US" sz="2400" kern="0" dirty="0">
                <a:solidFill>
                  <a:schemeClr val="accent2"/>
                </a:solidFill>
              </a:rPr>
              <a:t>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sz="2400" kern="0" dirty="0">
                <a:solidFill>
                  <a:schemeClr val="accent2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kern="0" dirty="0">
                <a:solidFill>
                  <a:srgbClr val="FFC000"/>
                </a:solidFill>
              </a:rPr>
              <a:t>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(x)=z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   Proof:  </a:t>
            </a:r>
            <a:r>
              <a:rPr lang="en-US" altLang="en-US" sz="2400" dirty="0">
                <a:sym typeface="Symbol" panose="05050102010706020507" pitchFamily="18" charset="2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 be arbitrary.</a:t>
            </a:r>
          </a:p>
          <a:p>
            <a:pPr marL="857250" lvl="2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By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ym typeface="Symbol" panose="05050102010706020507" pitchFamily="18" charset="2"/>
              </a:rPr>
              <a:t>there is a 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. </a:t>
            </a:r>
          </a:p>
          <a:p>
            <a:pPr marL="857250" lvl="2" indent="0" eaLnBrk="1" hangingPunct="1"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sym typeface="Symbol" panose="05050102010706020507" pitchFamily="18" charset="2"/>
              </a:rPr>
              <a:t> By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sym typeface="Symbol" panose="05050102010706020507" pitchFamily="18" charset="2"/>
              </a:rPr>
              <a:t>there is a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f</a:t>
            </a:r>
            <a:r>
              <a:rPr lang="en-CA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y.</a:t>
            </a: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A4A67E-15C5-246B-6838-273307CE7DA9}"/>
              </a:ext>
            </a:extLst>
          </p:cNvPr>
          <p:cNvGrpSpPr/>
          <p:nvPr/>
        </p:nvGrpSpPr>
        <p:grpSpPr>
          <a:xfrm>
            <a:off x="1524000" y="5646730"/>
            <a:ext cx="2539008" cy="894087"/>
            <a:chOff x="1524000" y="5268785"/>
            <a:chExt cx="2539008" cy="894087"/>
          </a:xfrm>
        </p:grpSpPr>
        <p:sp>
          <p:nvSpPr>
            <p:cNvPr id="25" name="AutoShape 46">
              <a:extLst>
                <a:ext uri="{FF2B5EF4-FFF2-40B4-BE49-F238E27FC236}">
                  <a16:creationId xmlns:a16="http://schemas.microsoft.com/office/drawing/2014/main" id="{698DA48B-DE10-510B-7FCB-A8BAC509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2004013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</a:t>
              </a:r>
              <a:r>
                <a:rPr lang="en-US" altLang="en-US" sz="2400" dirty="0">
                  <a:solidFill>
                    <a:srgbClr val="FFFF00"/>
                  </a:solidFill>
                  <a:sym typeface="Symbol" panose="05050102010706020507" pitchFamily="18" charset="2"/>
                </a:rPr>
                <a:t> y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D77316-FF48-B084-3CAE-9EE7E8AFF6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33" name="Group 27">
                <a:extLst>
                  <a:ext uri="{FF2B5EF4-FFF2-40B4-BE49-F238E27FC236}">
                    <a16:creationId xmlns:a16="http://schemas.microsoft.com/office/drawing/2014/main" id="{1148807A-3F2E-212E-F31D-15F461FD65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22C4EDB8-603F-39A2-899C-DCC610BE2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6F6B1B1D-E26D-6118-EEE6-E8A8121C2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701C31AA-6C68-5CBC-85B7-11F26B636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31">
                  <a:extLst>
                    <a:ext uri="{FF2B5EF4-FFF2-40B4-BE49-F238E27FC236}">
                      <a16:creationId xmlns:a16="http://schemas.microsoft.com/office/drawing/2014/main" id="{625848FD-4F18-F583-AA0A-A70FC83F7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32">
                  <a:extLst>
                    <a:ext uri="{FF2B5EF4-FFF2-40B4-BE49-F238E27FC236}">
                      <a16:creationId xmlns:a16="http://schemas.microsoft.com/office/drawing/2014/main" id="{3E10DD75-59A3-7302-8764-3279881D8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33">
                  <a:extLst>
                    <a:ext uri="{FF2B5EF4-FFF2-40B4-BE49-F238E27FC236}">
                      <a16:creationId xmlns:a16="http://schemas.microsoft.com/office/drawing/2014/main" id="{EB9E0900-154D-2A26-A1DD-E6431807D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B971789-54A2-B5A8-098B-09584BBA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FEA7B781-61A7-BA3F-F568-F3FDEA250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6">
                <a:extLst>
                  <a:ext uri="{FF2B5EF4-FFF2-40B4-BE49-F238E27FC236}">
                    <a16:creationId xmlns:a16="http://schemas.microsoft.com/office/drawing/2014/main" id="{A7AC160A-3D97-0100-26B7-C226D1B2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9" name="Oval 37">
                <a:extLst>
                  <a:ext uri="{FF2B5EF4-FFF2-40B4-BE49-F238E27FC236}">
                    <a16:creationId xmlns:a16="http://schemas.microsoft.com/office/drawing/2014/main" id="{71BA4CF6-7F20-7315-0B71-CAB011884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0" name="Oval 38">
                <a:extLst>
                  <a:ext uri="{FF2B5EF4-FFF2-40B4-BE49-F238E27FC236}">
                    <a16:creationId xmlns:a16="http://schemas.microsoft.com/office/drawing/2014/main" id="{ADFA209D-3156-12EC-F55E-56D677426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1" name="Oval 39">
                <a:extLst>
                  <a:ext uri="{FF2B5EF4-FFF2-40B4-BE49-F238E27FC236}">
                    <a16:creationId xmlns:a16="http://schemas.microsoft.com/office/drawing/2014/main" id="{E7F8B14C-7449-818B-DC28-757F8E536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2" name="Oval 40">
                <a:extLst>
                  <a:ext uri="{FF2B5EF4-FFF2-40B4-BE49-F238E27FC236}">
                    <a16:creationId xmlns:a16="http://schemas.microsoft.com/office/drawing/2014/main" id="{65D3C4C2-02BD-5FA3-FEE8-FBFCAA17F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CA1FA1-9E63-50CC-5EA1-585CBCCB65FD}"/>
              </a:ext>
            </a:extLst>
          </p:cNvPr>
          <p:cNvGrpSpPr/>
          <p:nvPr/>
        </p:nvGrpSpPr>
        <p:grpSpPr>
          <a:xfrm>
            <a:off x="4206029" y="5675596"/>
            <a:ext cx="2940248" cy="664843"/>
            <a:chOff x="4206029" y="5297651"/>
            <a:chExt cx="2940248" cy="664843"/>
          </a:xfrm>
        </p:grpSpPr>
        <p:pic>
          <p:nvPicPr>
            <p:cNvPr id="22" name="Picture 21" descr="http://www.swordofthespirit.net/bulwark/mosesbush.gif">
              <a:extLst>
                <a:ext uri="{FF2B5EF4-FFF2-40B4-BE49-F238E27FC236}">
                  <a16:creationId xmlns:a16="http://schemas.microsoft.com/office/drawing/2014/main" id="{358EFA6B-5F0A-6E46-4CAF-E6CDBE6EA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063" y="5500829"/>
              <a:ext cx="793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8">
              <a:extLst>
                <a:ext uri="{FF2B5EF4-FFF2-40B4-BE49-F238E27FC236}">
                  <a16:creationId xmlns:a16="http://schemas.microsoft.com/office/drawing/2014/main" id="{526E1BEB-044D-4852-D01A-FC8D12C5C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029" y="5297651"/>
              <a:ext cx="2004013" cy="536455"/>
            </a:xfrm>
            <a:prstGeom prst="wedgeRoundRectCallout">
              <a:avLst>
                <a:gd name="adj1" fmla="val 55981"/>
                <a:gd name="adj2" fmla="val 20381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I give you </a:t>
              </a:r>
              <a:r>
                <a:rPr lang="en-US" altLang="en-US" sz="2400" dirty="0">
                  <a:solidFill>
                    <a:srgbClr val="FFFF00"/>
                  </a:solidFill>
                  <a:latin typeface="Times New Roman" pitchFamily="18" charset="0"/>
                </a:rPr>
                <a:t>x</a:t>
              </a: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31" name="Text Box 43">
              <a:extLst>
                <a:ext uri="{FF2B5EF4-FFF2-40B4-BE49-F238E27FC236}">
                  <a16:creationId xmlns:a16="http://schemas.microsoft.com/office/drawing/2014/main" id="{DF9B00E0-9D3D-2853-9615-00C51A33C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4068" y="5484351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dirty="0">
                  <a:solidFill>
                    <a:srgbClr val="FFFF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lang="en-US" altLang="en-US" sz="2400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A606A55-3CA7-0A15-3183-E8BEEA1A4E28}"/>
              </a:ext>
            </a:extLst>
          </p:cNvPr>
          <p:cNvSpPr/>
          <p:nvPr/>
        </p:nvSpPr>
        <p:spPr>
          <a:xfrm>
            <a:off x="2209800" y="3349744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6D3169-A9F8-F9F9-4600-59B9C187DA3F}"/>
              </a:ext>
            </a:extLst>
          </p:cNvPr>
          <p:cNvSpPr/>
          <p:nvPr/>
        </p:nvSpPr>
        <p:spPr>
          <a:xfrm>
            <a:off x="3057236" y="3349744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161A6-C6F2-B9E4-E20B-D93ECBD6C430}"/>
              </a:ext>
            </a:extLst>
          </p:cNvPr>
          <p:cNvSpPr/>
          <p:nvPr/>
        </p:nvSpPr>
        <p:spPr>
          <a:xfrm>
            <a:off x="3962400" y="3349744"/>
            <a:ext cx="11430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35C1E8D0-6A1C-4BCD-B80F-A5FC2010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728" y="6257636"/>
            <a:ext cx="2879077" cy="536455"/>
          </a:xfrm>
          <a:prstGeom prst="wedgeRoundRectCallout">
            <a:avLst>
              <a:gd name="adj1" fmla="val 29995"/>
              <a:gd name="adj2" fmla="val -58819"/>
              <a:gd name="adj3" fmla="val 16667"/>
            </a:avLst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I assure you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y.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94DC33-4670-E2BB-A222-7BA206E1F469}"/>
              </a:ext>
            </a:extLst>
          </p:cNvPr>
          <p:cNvSpPr/>
          <p:nvPr/>
        </p:nvSpPr>
        <p:spPr>
          <a:xfrm>
            <a:off x="2803234" y="1152236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98F286-5CFF-D742-7B66-C7DA88E5BB29}"/>
              </a:ext>
            </a:extLst>
          </p:cNvPr>
          <p:cNvSpPr/>
          <p:nvPr/>
        </p:nvSpPr>
        <p:spPr>
          <a:xfrm>
            <a:off x="4276436" y="1161472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CB6CD-DEC1-806E-6848-197FD2142DB2}"/>
              </a:ext>
            </a:extLst>
          </p:cNvPr>
          <p:cNvCxnSpPr>
            <a:cxnSpLocks/>
          </p:cNvCxnSpPr>
          <p:nvPr/>
        </p:nvCxnSpPr>
        <p:spPr bwMode="auto">
          <a:xfrm>
            <a:off x="5763492" y="1219200"/>
            <a:ext cx="344056" cy="22860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849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2E8FD448-B244-43D4-B000-3874BC9431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28600" y="685800"/>
                <a:ext cx="9144000" cy="54864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342900" lvl="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Vowels </a:t>
                </a:r>
                <a14:m>
                  <m:oMath xmlns:m="http://schemas.openxmlformats.org/officeDocument/2006/math">
                    <m:r>
                      <a:rPr kumimoji="0" lang="en-CA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CA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,  |</a:t>
                </a:r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Vowels</a:t>
                </a:r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|=5</a:t>
                </a:r>
              </a:p>
              <a:p>
                <a:pPr marL="342900" lvl="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CA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1,3,5,7,9</m:t>
                        </m:r>
                      </m:e>
                    </m:d>
                  </m:oMath>
                </a14:m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kumimoji="0" lang="en-CA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CA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kumimoji="0" lang="en-CA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is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positive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odd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integer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less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than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 10</m:t>
                        </m:r>
                      </m:e>
                    </m:d>
                  </m:oMath>
                </a14:m>
                <a:endParaRPr kumimoji="0" lang="en-CA" sz="240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42900" lvl="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CA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1,2,3,</m:t>
                        </m:r>
                        <m:r>
                          <a:rPr kumimoji="0" lang="en-CA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,99</m:t>
                        </m:r>
                      </m:e>
                    </m:d>
                  </m:oMath>
                </a14:m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CA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CA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kumimoji="0" lang="en-CA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bg2"/>
                            </a:solidFill>
                            <a:latin typeface="+mj-lt"/>
                            <a:ea typeface="Cambria Math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CA" sz="2400" b="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Z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CA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m:rPr>
                            <m:nor/>
                          </m:rPr>
                          <a:rPr lang="el-GR" altLang="en-US" sz="2400" dirty="0">
                            <a:solidFill>
                              <a:schemeClr val="bg2"/>
                            </a:solidFill>
                            <a:latin typeface="+mj-lt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l-GR" altLang="en-US" sz="2400" dirty="0">
                            <a:solidFill>
                              <a:schemeClr val="bg2"/>
                            </a:solidFill>
                            <a:latin typeface="+mj-lt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kumimoji="0" lang="en-CA" sz="24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100</m:t>
                        </m:r>
                      </m:e>
                    </m:d>
                  </m:oMath>
                </a14:m>
                <a:endParaRPr kumimoji="0" lang="en-CA" sz="240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Prime  = { p | prime(p) } = {2,</a:t>
                </a:r>
                <a:r>
                  <a:rPr kumimoji="0" lang="en-CA" sz="2400" u="none" strike="noStrike" kern="1200" cap="none" spc="0" normalizeH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3, 5, 7,  11, …. }</a:t>
                </a:r>
                <a:endParaRPr kumimoji="0" lang="en-CA" sz="240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CA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CA" sz="24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CA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kumimoji="0" lang="en-CA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CA" sz="24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CA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kumimoji="0" lang="en-CA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0" lang="en-CA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CA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:  Sets containing sets.</a:t>
                </a:r>
              </a:p>
              <a:p>
                <a:pPr marL="342900" lvl="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CA" alt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{1,2} vs {{1},{2}}, 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bg2"/>
                        </a:solidFill>
                        <a:latin typeface="+mj-lt"/>
                        <a:ea typeface="Cambria Math" pitchFamily="18" charset="0"/>
                      </a:rPr>
                      <m:t>∈</m:t>
                    </m:r>
                  </m:oMath>
                </a14:m>
                <a:r>
                  <a:rPr lang="en-CA" altLang="en-US" sz="2400" dirty="0">
                    <a:solidFill>
                      <a:schemeClr val="bg2"/>
                    </a:solidFill>
                    <a:latin typeface="+mj-lt"/>
                  </a:rPr>
                  <a:t>{1,2} vs </a:t>
                </a:r>
                <a14:m>
                  <m:oMath xmlns:m="http://schemas.openxmlformats.org/officeDocument/2006/math">
                    <m:r>
                      <a:rPr lang="en-CA" sz="2400" b="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{1}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2"/>
                        </a:solidFill>
                        <a:latin typeface="+mj-lt"/>
                        <a:ea typeface="Cambria Math" pitchFamily="18" charset="0"/>
                      </a:rPr>
                      <m:t>∈</m:t>
                    </m:r>
                  </m:oMath>
                </a14:m>
                <a:r>
                  <a:rPr lang="en-CA" altLang="en-US" sz="2400" dirty="0">
                    <a:solidFill>
                      <a:schemeClr val="bg2"/>
                    </a:solidFill>
                    <a:latin typeface="+mj-lt"/>
                  </a:rPr>
                  <a:t>{{1},{2}}</a:t>
                </a:r>
                <a:endParaRPr kumimoji="0" lang="en-CA" sz="240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The set of all sets which are not members of themselves.</a:t>
                </a:r>
                <a:b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  Russell’s Paradox: Does it contain itself.</a:t>
                </a:r>
                <a:b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     It does iff it does not.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The universal set U is the set containing everything </a:t>
                </a:r>
                <a:b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</a:b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 (currently under consideration</a:t>
                </a: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)</a:t>
                </a:r>
                <a:endPara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42900" lvl="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The empty set = </a:t>
                </a:r>
                <a:r>
                  <a:rPr kumimoji="0" lang="en-US" alt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sym typeface="Symbol" panose="05050102010706020507" pitchFamily="18" charset="2"/>
                  </a:rPr>
                  <a:t>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 = {},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   |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+mj-lt"/>
                    <a:sym typeface="Symbol" panose="05050102010706020507" pitchFamily="18" charset="2"/>
                  </a:rPr>
                  <a:t>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|=0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  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l-GR" alt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 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 {</a:t>
                </a:r>
                <a:r>
                  <a:rPr kumimoji="0" lang="en-US" alt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sym typeface="Symbol" panose="05050102010706020507" pitchFamily="18" charset="2"/>
                  </a:rPr>
                  <a:t>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} = </a:t>
                </a:r>
                <a:r>
                  <a:rPr kumimoji="0" lang="en-CA" alt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</a:rPr>
                  <a:t>{{}} 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j-lt"/>
                    <a:ea typeface="Cambria Math"/>
                  </a:rPr>
                  <a:t> ie contains one element which is the empty set.</a:t>
                </a:r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2E8FD448-B244-43D4-B000-3874BC9431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5800"/>
                <a:ext cx="9144000" cy="5486400"/>
              </a:xfrm>
              <a:prstGeom prst="rect">
                <a:avLst/>
              </a:prstGeom>
              <a:blipFill>
                <a:blip r:embed="rId3"/>
                <a:stretch>
                  <a:fillRect l="-933" t="-778" b="-4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97DC1E-AFAA-4CF1-9702-8C659324BD3C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2807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47A6AB7-ED92-4CC2-895B-E46908831F7A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FB508-3A59-B6BC-42A8-13D6C377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6288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4DA0016-02B9-D0A1-6172-74BD3DE2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8" y="600364"/>
            <a:ext cx="4256426" cy="147505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Onto / Surjective function: </a:t>
            </a:r>
            <a:r>
              <a:rPr lang="en-US" sz="2400" dirty="0"/>
              <a:t>every element </a:t>
            </a:r>
            <a:r>
              <a:rPr lang="en-US" sz="240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sz="2400" dirty="0"/>
              <a:t> is mapped to.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onto,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yB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(y)=z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y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(x)=y 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</a:t>
            </a:r>
            <a:r>
              <a:rPr lang="en-US" sz="2400" kern="0" dirty="0">
                <a:solidFill>
                  <a:schemeClr val="accent2"/>
                </a:solidFill>
              </a:rPr>
              <a:t>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sz="2400" kern="0" dirty="0">
                <a:solidFill>
                  <a:schemeClr val="accent2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kern="0" dirty="0">
                <a:solidFill>
                  <a:srgbClr val="FFC000"/>
                </a:solidFill>
              </a:rPr>
              <a:t>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(x)=z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   Proof:  </a:t>
            </a:r>
            <a:r>
              <a:rPr lang="en-US" altLang="en-US" sz="2400" dirty="0">
                <a:sym typeface="Symbol" panose="05050102010706020507" pitchFamily="18" charset="2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 be arbitrary.</a:t>
            </a:r>
          </a:p>
          <a:p>
            <a:pPr marL="857250" lvl="2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By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ym typeface="Symbol" panose="05050102010706020507" pitchFamily="18" charset="2"/>
              </a:rPr>
              <a:t>there is a 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. </a:t>
            </a: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By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there is a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FFC000"/>
                </a:solidFill>
              </a:rPr>
              <a:t> 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⸰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 =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=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AutoShape 38">
            <a:extLst>
              <a:ext uri="{FF2B5EF4-FFF2-40B4-BE49-F238E27FC236}">
                <a16:creationId xmlns:a16="http://schemas.microsoft.com/office/drawing/2014/main" id="{6DC6E00C-E814-777E-EC56-617EFA41C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169" y="5990177"/>
            <a:ext cx="3657600" cy="536455"/>
          </a:xfrm>
          <a:prstGeom prst="wedgeRoundRectCallout">
            <a:avLst>
              <a:gd name="adj1" fmla="val -50813"/>
              <a:gd name="adj2" fmla="val 1693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I assure you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(</a:t>
            </a:r>
            <a:r>
              <a:rPr lang="en-CA" sz="2400" dirty="0">
                <a:solidFill>
                  <a:srgbClr val="00FFFF"/>
                </a:solidFill>
                <a:latin typeface="Times New Roman" pitchFamily="18" charset="0"/>
              </a:rPr>
              <a:t>f</a:t>
            </a:r>
            <a:r>
              <a:rPr lang="en-CA" sz="2400" baseline="-25000" dirty="0">
                <a:solidFill>
                  <a:srgbClr val="00FFFF"/>
                </a:solidFill>
                <a:latin typeface="Times New Roman" pitchFamily="18" charset="0"/>
              </a:rPr>
              <a:t>2</a:t>
            </a:r>
            <a:r>
              <a:rPr lang="en-CA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⸰ </a:t>
            </a:r>
            <a:r>
              <a:rPr lang="en-CA" sz="2400" dirty="0">
                <a:solidFill>
                  <a:srgbClr val="FFC000"/>
                </a:solidFill>
                <a:latin typeface="Times New Roman" pitchFamily="18" charset="0"/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) =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78E7EF-D340-2570-7796-30B0CD0BEFB4}"/>
              </a:ext>
            </a:extLst>
          </p:cNvPr>
          <p:cNvSpPr/>
          <p:nvPr/>
        </p:nvSpPr>
        <p:spPr>
          <a:xfrm>
            <a:off x="3743036" y="3776924"/>
            <a:ext cx="5334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853235-3234-B141-7FF8-F4BFD9CF59EC}"/>
              </a:ext>
            </a:extLst>
          </p:cNvPr>
          <p:cNvSpPr/>
          <p:nvPr/>
        </p:nvSpPr>
        <p:spPr>
          <a:xfrm>
            <a:off x="4648199" y="3776924"/>
            <a:ext cx="2004013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11FF59-8E08-0E74-C956-F748EE23CEE9}"/>
              </a:ext>
            </a:extLst>
          </p:cNvPr>
          <p:cNvGrpSpPr/>
          <p:nvPr/>
        </p:nvGrpSpPr>
        <p:grpSpPr>
          <a:xfrm>
            <a:off x="1524000" y="5963913"/>
            <a:ext cx="2539008" cy="894087"/>
            <a:chOff x="1524000" y="5268785"/>
            <a:chExt cx="2539008" cy="894087"/>
          </a:xfrm>
        </p:grpSpPr>
        <p:sp>
          <p:nvSpPr>
            <p:cNvPr id="22" name="AutoShape 46">
              <a:extLst>
                <a:ext uri="{FF2B5EF4-FFF2-40B4-BE49-F238E27FC236}">
                  <a16:creationId xmlns:a16="http://schemas.microsoft.com/office/drawing/2014/main" id="{E36928F6-2B71-4C4A-5CD3-30F8BCD80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95" y="5268785"/>
              <a:ext cx="2004013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</a:t>
              </a:r>
              <a:r>
                <a:rPr lang="en-US" altLang="en-US" sz="2400" dirty="0">
                  <a:solidFill>
                    <a:srgbClr val="FFFF00"/>
                  </a:solidFill>
                  <a:sym typeface="Symbol" panose="05050102010706020507" pitchFamily="18" charset="2"/>
                </a:rPr>
                <a:t> x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D7B8F6-76B1-A991-9DC2-44E704AC926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24000" y="5274990"/>
              <a:ext cx="437834" cy="887882"/>
              <a:chOff x="2308" y="1513"/>
              <a:chExt cx="1162" cy="2570"/>
            </a:xfrm>
          </p:grpSpPr>
          <p:grpSp>
            <p:nvGrpSpPr>
              <p:cNvPr id="27" name="Group 27">
                <a:extLst>
                  <a:ext uri="{FF2B5EF4-FFF2-40B4-BE49-F238E27FC236}">
                    <a16:creationId xmlns:a16="http://schemas.microsoft.com/office/drawing/2014/main" id="{8EC9CD84-0DFF-3BAA-4705-205CE9288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7B0D58F4-6E4A-3DFC-CD5C-D10AB6E90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9">
                  <a:extLst>
                    <a:ext uri="{FF2B5EF4-FFF2-40B4-BE49-F238E27FC236}">
                      <a16:creationId xmlns:a16="http://schemas.microsoft.com/office/drawing/2014/main" id="{35CBCFF4-D6FA-0942-BBF3-06C0F66C7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0">
                  <a:extLst>
                    <a:ext uri="{FF2B5EF4-FFF2-40B4-BE49-F238E27FC236}">
                      <a16:creationId xmlns:a16="http://schemas.microsoft.com/office/drawing/2014/main" id="{D1178DD5-B1F6-A8CE-A851-0284151ED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1">
                  <a:extLst>
                    <a:ext uri="{FF2B5EF4-FFF2-40B4-BE49-F238E27FC236}">
                      <a16:creationId xmlns:a16="http://schemas.microsoft.com/office/drawing/2014/main" id="{B0D62890-D3F9-6FEC-E81F-9374ADE64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32">
                  <a:extLst>
                    <a:ext uri="{FF2B5EF4-FFF2-40B4-BE49-F238E27FC236}">
                      <a16:creationId xmlns:a16="http://schemas.microsoft.com/office/drawing/2014/main" id="{3703A6FD-8446-04DD-3ABB-1FAD98DA3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33">
                  <a:extLst>
                    <a:ext uri="{FF2B5EF4-FFF2-40B4-BE49-F238E27FC236}">
                      <a16:creationId xmlns:a16="http://schemas.microsoft.com/office/drawing/2014/main" id="{96707EA4-B807-EBD5-7DE9-634B30791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E76F3880-B42F-907F-9EC0-1CF0B23C3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460EC9F3-0155-3BD5-9C9B-BE2690B5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36">
                <a:extLst>
                  <a:ext uri="{FF2B5EF4-FFF2-40B4-BE49-F238E27FC236}">
                    <a16:creationId xmlns:a16="http://schemas.microsoft.com/office/drawing/2014/main" id="{F548CB6E-EE5A-73D6-FDCC-2181A2A2D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" name="Oval 37">
                <a:extLst>
                  <a:ext uri="{FF2B5EF4-FFF2-40B4-BE49-F238E27FC236}">
                    <a16:creationId xmlns:a16="http://schemas.microsoft.com/office/drawing/2014/main" id="{4578ED05-25CD-D1DD-158C-32BCAE690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2" name="Oval 38">
                <a:extLst>
                  <a:ext uri="{FF2B5EF4-FFF2-40B4-BE49-F238E27FC236}">
                    <a16:creationId xmlns:a16="http://schemas.microsoft.com/office/drawing/2014/main" id="{33DA9278-6F04-827C-D3CD-46EF8D379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3" name="Oval 39">
                <a:extLst>
                  <a:ext uri="{FF2B5EF4-FFF2-40B4-BE49-F238E27FC236}">
                    <a16:creationId xmlns:a16="http://schemas.microsoft.com/office/drawing/2014/main" id="{9A683937-2E9C-6519-69C6-86F3BF852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4" name="Oval 40">
                <a:extLst>
                  <a:ext uri="{FF2B5EF4-FFF2-40B4-BE49-F238E27FC236}">
                    <a16:creationId xmlns:a16="http://schemas.microsoft.com/office/drawing/2014/main" id="{A9B21549-2104-D073-23B8-FC4C8D2D0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488674A-4DC7-4192-628A-3FFB0EF0A91E}"/>
              </a:ext>
            </a:extLst>
          </p:cNvPr>
          <p:cNvSpPr/>
          <p:nvPr/>
        </p:nvSpPr>
        <p:spPr>
          <a:xfrm>
            <a:off x="2803234" y="1152236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142732-F11A-A22A-FED3-9AD402FE90EA}"/>
              </a:ext>
            </a:extLst>
          </p:cNvPr>
          <p:cNvSpPr/>
          <p:nvPr/>
        </p:nvSpPr>
        <p:spPr>
          <a:xfrm>
            <a:off x="4276436" y="1161472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6A1A36-9CF3-830A-8B47-05138744F5A4}"/>
              </a:ext>
            </a:extLst>
          </p:cNvPr>
          <p:cNvSpPr/>
          <p:nvPr/>
        </p:nvSpPr>
        <p:spPr>
          <a:xfrm>
            <a:off x="5772728" y="875145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A7B5A6-77E7-B0C8-A040-580EE445D4A6}"/>
              </a:ext>
            </a:extLst>
          </p:cNvPr>
          <p:cNvCxnSpPr>
            <a:cxnSpLocks/>
          </p:cNvCxnSpPr>
          <p:nvPr/>
        </p:nvCxnSpPr>
        <p:spPr bwMode="auto">
          <a:xfrm>
            <a:off x="5763492" y="1219200"/>
            <a:ext cx="344056" cy="22860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98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6" grpId="0" animBg="1"/>
      <p:bldP spid="44" grpId="0" animBg="1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Onto / Surjective function: </a:t>
            </a:r>
            <a:r>
              <a:rPr lang="en-US" sz="2400" dirty="0"/>
              <a:t>every element </a:t>
            </a:r>
            <a:r>
              <a:rPr lang="en-US" sz="240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sz="2400" dirty="0"/>
              <a:t> is mapped to.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onto,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yB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(y)=z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y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B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(x)=y </a:t>
            </a:r>
          </a:p>
          <a:p>
            <a:pPr marL="457200" lvl="1" indent="0" eaLnBrk="1" hangingPunct="1">
              <a:buNone/>
            </a:pPr>
            <a:r>
              <a:rPr lang="en-US" sz="2400" kern="0" dirty="0">
                <a:solidFill>
                  <a:srgbClr val="FFC000"/>
                </a:solidFill>
              </a:rPr>
              <a:t>    </a:t>
            </a:r>
            <a:r>
              <a:rPr lang="en-US" sz="2400" kern="0" dirty="0">
                <a:solidFill>
                  <a:schemeClr val="accent2"/>
                </a:solidFill>
              </a:rPr>
              <a:t>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sz="2400" kern="0" dirty="0">
                <a:solidFill>
                  <a:schemeClr val="accent2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400" kern="0" dirty="0">
                <a:solidFill>
                  <a:srgbClr val="FFC000"/>
                </a:solidFill>
              </a:rPr>
              <a:t>∀</a:t>
            </a:r>
            <a:r>
              <a:rPr lang="en-US" sz="2400" kern="0" dirty="0" err="1">
                <a:solidFill>
                  <a:srgbClr val="FFC000"/>
                </a:solidFill>
              </a:rPr>
              <a:t>z</a:t>
            </a:r>
            <a:r>
              <a:rPr lang="en-US" altLang="en-US" sz="2400" kern="0" dirty="0" err="1">
                <a:solidFill>
                  <a:srgbClr val="FFC000"/>
                </a:solidFill>
                <a:sym typeface="Symbol" panose="05050102010706020507" pitchFamily="18" charset="2"/>
              </a:rPr>
              <a:t>C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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(x)=z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   Proof:  </a:t>
            </a:r>
            <a:r>
              <a:rPr lang="en-US" altLang="en-US" sz="2400" dirty="0">
                <a:sym typeface="Symbol" panose="05050102010706020507" pitchFamily="18" charset="2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 be arbitrary.</a:t>
            </a:r>
          </a:p>
          <a:p>
            <a:pPr marL="857250" lvl="2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By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ym typeface="Symbol" panose="05050102010706020507" pitchFamily="18" charset="2"/>
              </a:rPr>
              <a:t>there is a 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. </a:t>
            </a: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By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there is a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for which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FFC000"/>
                </a:solidFill>
              </a:rPr>
              <a:t> 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⸰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 =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=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Hence, </a:t>
            </a:r>
            <a:r>
              <a:rPr lang="en-US" altLang="en-US" sz="2400" dirty="0">
                <a:sym typeface="Symbol" panose="05050102010706020507" pitchFamily="18" charset="2"/>
              </a:rPr>
              <a:t>i</a:t>
            </a:r>
            <a:r>
              <a:rPr lang="en-US" sz="2400" dirty="0"/>
              <a:t>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one-to-one,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  <a:endParaRPr lang="en-US" altLang="en-US" sz="2400" dirty="0">
              <a:latin typeface="Times New Roman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2EEFE0-7716-E02B-25B6-A72404ED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8" y="600364"/>
            <a:ext cx="4256426" cy="14750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BFD43CF-7BFB-94F6-D249-FBF6FBAD466C}"/>
              </a:ext>
            </a:extLst>
          </p:cNvPr>
          <p:cNvSpPr/>
          <p:nvPr/>
        </p:nvSpPr>
        <p:spPr>
          <a:xfrm>
            <a:off x="2803234" y="1152236"/>
            <a:ext cx="362528" cy="325584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FB3C02-48AE-F4DD-5B88-F7F39810B8C9}"/>
              </a:ext>
            </a:extLst>
          </p:cNvPr>
          <p:cNvCxnSpPr>
            <a:cxnSpLocks/>
          </p:cNvCxnSpPr>
          <p:nvPr/>
        </p:nvCxnSpPr>
        <p:spPr bwMode="auto">
          <a:xfrm>
            <a:off x="5763492" y="1219200"/>
            <a:ext cx="344056" cy="22860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F741D0F-9F66-85AD-589E-74505C59A69D}"/>
              </a:ext>
            </a:extLst>
          </p:cNvPr>
          <p:cNvSpPr/>
          <p:nvPr/>
        </p:nvSpPr>
        <p:spPr>
          <a:xfrm>
            <a:off x="2438400" y="2438400"/>
            <a:ext cx="48768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</a:rPr>
              <a:t>One-to-One / Injective function: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  Elements in </a:t>
            </a:r>
            <a:r>
              <a:rPr lang="en-US" sz="2400" dirty="0">
                <a:solidFill>
                  <a:srgbClr val="FFC000"/>
                </a:solidFill>
              </a:rPr>
              <a:t>C</a:t>
            </a:r>
            <a:r>
              <a:rPr lang="en-US" sz="2400" dirty="0"/>
              <a:t> do not get mapped to twice.</a:t>
            </a:r>
          </a:p>
          <a:p>
            <a:pPr lvl="1" eaLnBrk="1" hangingPunct="1"/>
            <a:r>
              <a:rPr lang="en-US" sz="2400" dirty="0"/>
              <a:t>Lemma: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one-to-one,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0" indent="0" eaLnBrk="1" hangingPunct="1">
              <a:buNone/>
            </a:pPr>
            <a:r>
              <a:rPr lang="en-US" sz="2400" dirty="0"/>
              <a:t>           </a:t>
            </a:r>
            <a:r>
              <a:rPr lang="en-US" sz="2400" kern="0" dirty="0">
                <a:solidFill>
                  <a:srgbClr val="FFFF00"/>
                </a:solidFill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x,x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A [</a:t>
            </a:r>
            <a:r>
              <a:rPr lang="en-US" sz="240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kern="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  </a:t>
            </a:r>
            <a:r>
              <a:rPr lang="en-US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(x)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kern="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</a:rPr>
              <a:t>)]</a:t>
            </a:r>
          </a:p>
          <a:p>
            <a:pPr marL="0" indent="0" eaLnBrk="1" hangingPunct="1">
              <a:buNone/>
            </a:pPr>
            <a:r>
              <a:rPr lang="en-US" sz="2400" kern="0" dirty="0">
                <a:solidFill>
                  <a:srgbClr val="FFFF00"/>
                </a:solidFill>
              </a:rPr>
              <a:t>           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kern="0" dirty="0">
                <a:solidFill>
                  <a:srgbClr val="FFFF00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∀</a:t>
            </a:r>
            <a:r>
              <a:rPr lang="en-US" sz="2400" kern="0" dirty="0" err="1">
                <a:solidFill>
                  <a:srgbClr val="FFC000"/>
                </a:solidFill>
              </a:rPr>
              <a:t>y,y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B [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 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sz="2400" dirty="0">
                <a:solidFill>
                  <a:srgbClr val="FFC000"/>
                </a:solidFill>
              </a:rPr>
              <a:t>]</a:t>
            </a:r>
          </a:p>
          <a:p>
            <a:pPr marL="0" indent="0" eaLnBrk="1" hangingPunct="1">
              <a:buNone/>
            </a:pPr>
            <a:r>
              <a:rPr lang="en-US" sz="2400" kern="0" dirty="0">
                <a:solidFill>
                  <a:srgbClr val="FFFF00"/>
                </a:solidFill>
              </a:rPr>
              <a:t>       </a:t>
            </a:r>
            <a:r>
              <a:rPr lang="en-US" sz="2400" kern="0" dirty="0">
                <a:solidFill>
                  <a:schemeClr val="accent2"/>
                </a:solidFill>
              </a:rPr>
              <a:t>   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sz="2400" kern="0" dirty="0">
                <a:solidFill>
                  <a:schemeClr val="accent2"/>
                </a:solidFill>
              </a:rPr>
              <a:t>:</a:t>
            </a:r>
            <a:r>
              <a:rPr lang="en-US" sz="2400" kern="0" dirty="0">
                <a:solidFill>
                  <a:srgbClr val="FFC000"/>
                </a:solidFill>
              </a:rPr>
              <a:t> 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kern="0" dirty="0">
                <a:solidFill>
                  <a:srgbClr val="FFC000"/>
                </a:solidFill>
              </a:rPr>
              <a:t>∀</a:t>
            </a:r>
            <a:r>
              <a:rPr lang="en-US" sz="2400" kern="0" dirty="0" err="1">
                <a:solidFill>
                  <a:srgbClr val="FFC000"/>
                </a:solidFill>
              </a:rPr>
              <a:t>x,x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kern="0" dirty="0">
                <a:solidFill>
                  <a:srgbClr val="FFC000"/>
                </a:solidFill>
                <a:sym typeface="Symbol" panose="05050102010706020507" pitchFamily="18" charset="2"/>
              </a:rPr>
              <a:t>A [</a:t>
            </a:r>
            <a:r>
              <a:rPr lang="en-US" sz="240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kern="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 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(x)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)(</a:t>
            </a:r>
            <a:r>
              <a:rPr lang="en-US" sz="2400" kern="0" dirty="0">
                <a:solidFill>
                  <a:srgbClr val="FFC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</a:rPr>
              <a:t>)]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Proof:  </a:t>
            </a:r>
            <a:r>
              <a:rPr lang="en-US" altLang="en-US" sz="2400" dirty="0">
                <a:sym typeface="Symbol" panose="05050102010706020507" pitchFamily="18" charset="2"/>
              </a:rPr>
              <a:t>Let </a:t>
            </a:r>
            <a:r>
              <a:rPr lang="en-US" sz="2400" kern="0" dirty="0" err="1">
                <a:solidFill>
                  <a:srgbClr val="FF0000"/>
                </a:solidFill>
              </a:rPr>
              <a:t>x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US" sz="2400" kern="0" dirty="0" err="1">
                <a:solidFill>
                  <a:srgbClr val="FF0000"/>
                </a:solidFill>
              </a:rPr>
              <a:t>x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ym typeface="Symbol" panose="05050102010706020507" pitchFamily="18" charset="2"/>
              </a:rPr>
              <a:t> be arbitrary with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kern="0" dirty="0">
                <a:solidFill>
                  <a:srgbClr val="FF0000"/>
                </a:solidFill>
              </a:rPr>
              <a:t>x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marL="857250" lvl="2" indent="0" eaLnBrk="1" hangingPunct="1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By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kern="0" dirty="0">
                <a:solidFill>
                  <a:srgbClr val="FF0000"/>
                </a:solidFill>
              </a:rPr>
              <a:t>x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</a:rPr>
              <a:t>).</a:t>
            </a: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itchFamily="18" charset="0"/>
                <a:sym typeface="Symbol" panose="05050102010706020507" pitchFamily="18" charset="2"/>
              </a:rPr>
              <a:t>       By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,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</a:p>
          <a:p>
            <a:pPr marL="857250" lvl="2" indent="0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accent2"/>
                </a:solidFill>
              </a:rPr>
              <a:t>       </a:t>
            </a:r>
            <a:r>
              <a:rPr lang="en-US" sz="2400" dirty="0"/>
              <a:t>Hence, if 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/>
              <a:t>and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are one-to-one, then so is 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/>
              <a:t>.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2EEFE0-7716-E02B-25B6-A72404ED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18" y="600364"/>
            <a:ext cx="4256426" cy="147505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FB3C02-48AE-F4DD-5B88-F7F39810B8C9}"/>
              </a:ext>
            </a:extLst>
          </p:cNvPr>
          <p:cNvCxnSpPr>
            <a:cxnSpLocks/>
          </p:cNvCxnSpPr>
          <p:nvPr/>
        </p:nvCxnSpPr>
        <p:spPr bwMode="auto">
          <a:xfrm>
            <a:off x="5257800" y="1526312"/>
            <a:ext cx="344056" cy="22860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7A4F00-5247-688A-C8DF-76A398AD6E2E}"/>
              </a:ext>
            </a:extLst>
          </p:cNvPr>
          <p:cNvSpPr txBox="1"/>
          <p:nvPr/>
        </p:nvSpPr>
        <p:spPr>
          <a:xfrm>
            <a:off x="4724400" y="51238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Let </a:t>
            </a:r>
            <a:r>
              <a:rPr lang="en-US" sz="2400" dirty="0">
                <a:solidFill>
                  <a:srgbClr val="FF0000"/>
                </a:solidFill>
              </a:rPr>
              <a:t>y=</a:t>
            </a:r>
            <a:r>
              <a:rPr lang="en-US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US" sz="2400" kern="0" dirty="0">
                <a:solidFill>
                  <a:srgbClr val="FF0000"/>
                </a:solidFill>
              </a:rPr>
              <a:t>x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endParaRPr lang="en-CA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678756-4846-74F2-7A12-75F01E9EB252}"/>
              </a:ext>
            </a:extLst>
          </p:cNvPr>
          <p:cNvSpPr txBox="1"/>
          <p:nvPr/>
        </p:nvSpPr>
        <p:spPr>
          <a:xfrm>
            <a:off x="4733636" y="55142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Hence, 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400" dirty="0">
                <a:solidFill>
                  <a:srgbClr val="FFC000"/>
                </a:solidFill>
              </a:rPr>
              <a:t>(</a:t>
            </a:r>
            <a:r>
              <a:rPr lang="en-CA" sz="2400" dirty="0">
                <a:solidFill>
                  <a:schemeClr val="accent2"/>
                </a:solidFill>
              </a:rPr>
              <a:t>f</a:t>
            </a:r>
            <a:r>
              <a:rPr lang="en-CA" sz="2400" baseline="-25000" dirty="0">
                <a:solidFill>
                  <a:schemeClr val="accent2"/>
                </a:solidFill>
              </a:rPr>
              <a:t>2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⸰</a:t>
            </a:r>
            <a:r>
              <a:rPr lang="en-CA" sz="2400" dirty="0">
                <a:solidFill>
                  <a:srgbClr val="FFC000"/>
                </a:solidFill>
              </a:rPr>
              <a:t>f</a:t>
            </a:r>
            <a:r>
              <a:rPr lang="en-CA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)(</a:t>
            </a:r>
            <a:r>
              <a:rPr lang="en-US" sz="2400" kern="0" dirty="0">
                <a:solidFill>
                  <a:srgbClr val="FF0000"/>
                </a:solidFill>
              </a:rPr>
              <a:t>x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sz="2400" dirty="0"/>
              <a:t> </a:t>
            </a:r>
            <a:endParaRPr lang="en-CA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004E40-8E1E-D6DB-18A1-A52CEB50C8DF}"/>
              </a:ext>
            </a:extLst>
          </p:cNvPr>
          <p:cNvSpPr/>
          <p:nvPr/>
        </p:nvSpPr>
        <p:spPr>
          <a:xfrm>
            <a:off x="2867886" y="1219200"/>
            <a:ext cx="244766" cy="258620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737670-3E22-91B7-6117-90F49F207F72}"/>
              </a:ext>
            </a:extLst>
          </p:cNvPr>
          <p:cNvSpPr/>
          <p:nvPr/>
        </p:nvSpPr>
        <p:spPr>
          <a:xfrm>
            <a:off x="2847108" y="932872"/>
            <a:ext cx="244766" cy="258620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8089C4-9466-C168-145B-281193398260}"/>
              </a:ext>
            </a:extLst>
          </p:cNvPr>
          <p:cNvSpPr/>
          <p:nvPr/>
        </p:nvSpPr>
        <p:spPr>
          <a:xfrm>
            <a:off x="4364178" y="1191492"/>
            <a:ext cx="244766" cy="258620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1D5641-DA1A-F5CD-63F2-1EBA1B180512}"/>
              </a:ext>
            </a:extLst>
          </p:cNvPr>
          <p:cNvSpPr/>
          <p:nvPr/>
        </p:nvSpPr>
        <p:spPr>
          <a:xfrm>
            <a:off x="4343400" y="905164"/>
            <a:ext cx="244766" cy="258620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DD6520-1FFB-40B9-E9D6-7A978A51AF65}"/>
              </a:ext>
            </a:extLst>
          </p:cNvPr>
          <p:cNvSpPr/>
          <p:nvPr/>
        </p:nvSpPr>
        <p:spPr>
          <a:xfrm>
            <a:off x="5839692" y="1466272"/>
            <a:ext cx="244766" cy="258620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2BC4A37-42B1-F8C0-FBE4-111217A79A1C}"/>
              </a:ext>
            </a:extLst>
          </p:cNvPr>
          <p:cNvSpPr/>
          <p:nvPr/>
        </p:nvSpPr>
        <p:spPr>
          <a:xfrm>
            <a:off x="5839692" y="905164"/>
            <a:ext cx="244766" cy="258620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36C181D-2DB3-E192-ECAA-D1C87AA1B55C}"/>
              </a:ext>
            </a:extLst>
          </p:cNvPr>
          <p:cNvSpPr/>
          <p:nvPr/>
        </p:nvSpPr>
        <p:spPr>
          <a:xfrm>
            <a:off x="2895600" y="4215652"/>
            <a:ext cx="216362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D56B28-1430-1F22-7AE5-A8926D8479FB}"/>
              </a:ext>
            </a:extLst>
          </p:cNvPr>
          <p:cNvSpPr/>
          <p:nvPr/>
        </p:nvSpPr>
        <p:spPr>
          <a:xfrm>
            <a:off x="3400524" y="3355567"/>
            <a:ext cx="2683934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13E4B3-D694-A020-7792-74D94BA3486B}"/>
              </a:ext>
            </a:extLst>
          </p:cNvPr>
          <p:cNvSpPr/>
          <p:nvPr/>
        </p:nvSpPr>
        <p:spPr>
          <a:xfrm>
            <a:off x="3352800" y="3770744"/>
            <a:ext cx="2683934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F53F900-3C89-ED2C-1076-EC899EB348A0}"/>
              </a:ext>
            </a:extLst>
          </p:cNvPr>
          <p:cNvSpPr/>
          <p:nvPr/>
        </p:nvSpPr>
        <p:spPr>
          <a:xfrm>
            <a:off x="5183524" y="4231083"/>
            <a:ext cx="2683934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40F6AC-030D-0F74-8669-303A31A45E0E}"/>
              </a:ext>
            </a:extLst>
          </p:cNvPr>
          <p:cNvSpPr/>
          <p:nvPr/>
        </p:nvSpPr>
        <p:spPr>
          <a:xfrm>
            <a:off x="2438400" y="2885620"/>
            <a:ext cx="5562600" cy="536456"/>
          </a:xfrm>
          <a:prstGeom prst="ellipse">
            <a:avLst/>
          </a:prstGeom>
          <a:ln w="28575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2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F9A3-1405-454D-A7F9-0BAB81B6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989E-A234-4929-B83E-C7D9CF1E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9906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Let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be a function from the set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to the set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.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graph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of the function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is the set of ordered pairs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02B7271B-2A1A-44C8-ACEF-984C180A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222783"/>
          <a:ext cx="34782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253800" progId="Equation.DSMT4">
                  <p:embed/>
                </p:oleObj>
              </mc:Choice>
              <mc:Fallback>
                <p:oleObj name="Equation" r:id="rId2" imgW="1726920" imgH="25380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02B7271B-2A1A-44C8-ACEF-984C180A77C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2222783"/>
                        <a:ext cx="347821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 descr="A graph of F left parenthesis N right parenthesis equals two N plus one from Z to Z.">
            <a:extLst>
              <a:ext uri="{FF2B5EF4-FFF2-40B4-BE49-F238E27FC236}">
                <a16:creationId xmlns:a16="http://schemas.microsoft.com/office/drawing/2014/main" id="{F6EDBFDF-F729-4855-BA43-260D6056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898648"/>
            <a:ext cx="2587752" cy="25877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5AAC2-B853-416E-AB38-94C9FC799C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5562600"/>
            <a:ext cx="3400425" cy="9906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Graph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)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Cambria Math" pitchFamily="18" charset="0"/>
              </a:rPr>
              <a:t>+ 1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from Z to Z</a:t>
            </a:r>
          </a:p>
        </p:txBody>
      </p:sp>
      <p:pic>
        <p:nvPicPr>
          <p:cNvPr id="18" name="Picture 6" descr="The graph of F left parenthesis X right parenthesis equals x squared from Z to Z with 7 points plotted. -3, 9. -2, 4. -1, 1. 0, 0. 1, 1. 2, 4. 3, 9.">
            <a:extLst>
              <a:ext uri="{FF2B5EF4-FFF2-40B4-BE49-F238E27FC236}">
                <a16:creationId xmlns:a16="http://schemas.microsoft.com/office/drawing/2014/main" id="{6EACDA2C-E5E2-49CF-B1DE-E31AFAA8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819400"/>
            <a:ext cx="2819400" cy="25465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C3F17-5746-41FC-8A4E-2A99DE27676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62577" y="5562600"/>
            <a:ext cx="3095623" cy="58337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Graph of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F0A317F-F05B-45C7-A223-5F5A3189B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9128" y="5562600"/>
          <a:ext cx="14001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F0A317F-F05B-45C7-A223-5F5A3189B7C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9128" y="5562600"/>
                        <a:ext cx="14001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E2230B-1DB0-4610-9294-B7B7503705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62577" y="5990052"/>
            <a:ext cx="1905000" cy="511175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from Z to Z</a:t>
            </a:r>
            <a:endParaRPr lang="en-US" dirty="0">
              <a:latin typeface="Calibri (Body)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57955C-32D0-428F-94E5-91B71E1878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465576" y="6477000"/>
            <a:ext cx="2212848" cy="176784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EB8680-9013-45DD-8FFD-4EBE7D4905B2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310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Functions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/>
          <a:lstStyle/>
          <a:p>
            <a:r>
              <a:rPr lang="en-US" dirty="0">
                <a:latin typeface="Calibri (Body)"/>
              </a:rPr>
              <a:t>The </a:t>
            </a:r>
            <a:r>
              <a:rPr lang="en-US" i="1" dirty="0">
                <a:latin typeface="Calibri (Body)"/>
              </a:rPr>
              <a:t>floor</a:t>
            </a:r>
            <a:r>
              <a:rPr lang="en-US" dirty="0">
                <a:latin typeface="Calibri (Body)"/>
              </a:rPr>
              <a:t> function, denoted</a:t>
            </a:r>
          </a:p>
        </p:txBody>
      </p:sp>
      <p:graphicFrame>
        <p:nvGraphicFramePr>
          <p:cNvPr id="1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3638" y="1935163"/>
          <a:ext cx="17367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66400" progId="Equation.DSMT4">
                  <p:embed/>
                </p:oleObj>
              </mc:Choice>
              <mc:Fallback>
                <p:oleObj name="Equation" r:id="rId2" imgW="698400" imgH="266400" progId="Equation.DSMT4">
                  <p:embed/>
                  <p:pic>
                    <p:nvPicPr>
                      <p:cNvPr id="1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03638" y="1935163"/>
                        <a:ext cx="17367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4"/>
          <p:cNvSpPr>
            <a:spLocks noGrp="1"/>
          </p:cNvSpPr>
          <p:nvPr>
            <p:ph idx="13"/>
          </p:nvPr>
        </p:nvSpPr>
        <p:spPr>
          <a:xfrm>
            <a:off x="457200" y="2590800"/>
            <a:ext cx="8229600" cy="1112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libri (Body)"/>
              </a:rPr>
              <a:t>is the largest integer less than or equal to </a:t>
            </a:r>
            <a:r>
              <a:rPr lang="en-US" i="1" dirty="0">
                <a:latin typeface="Calibri (Body)"/>
              </a:rPr>
              <a:t>x</a:t>
            </a:r>
            <a:r>
              <a:rPr lang="en-US" dirty="0">
                <a:latin typeface="Calibri (Body)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 (Body)"/>
              </a:rPr>
              <a:t>The </a:t>
            </a:r>
            <a:r>
              <a:rPr lang="en-US" i="1" dirty="0">
                <a:latin typeface="Calibri (Body)"/>
              </a:rPr>
              <a:t>ceiling </a:t>
            </a:r>
            <a:r>
              <a:rPr lang="en-US" dirty="0">
                <a:latin typeface="Calibri (Body)"/>
              </a:rPr>
              <a:t>function, denoted</a:t>
            </a:r>
          </a:p>
        </p:txBody>
      </p:sp>
      <p:graphicFrame>
        <p:nvGraphicFramePr>
          <p:cNvPr id="18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0" y="3919538"/>
          <a:ext cx="17399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66400" progId="Equation.DSMT4">
                  <p:embed/>
                </p:oleObj>
              </mc:Choice>
              <mc:Fallback>
                <p:oleObj name="Equation" r:id="rId4" imgW="698400" imgH="266400" progId="Equation.DSMT4">
                  <p:embed/>
                  <p:pic>
                    <p:nvPicPr>
                      <p:cNvPr id="18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2050" y="3919538"/>
                        <a:ext cx="17399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6"/>
          <p:cNvSpPr>
            <a:spLocks noGrp="1"/>
          </p:cNvSpPr>
          <p:nvPr>
            <p:ph idx="14"/>
          </p:nvPr>
        </p:nvSpPr>
        <p:spPr>
          <a:xfrm>
            <a:off x="457200" y="4648200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libri (Body)"/>
              </a:rPr>
              <a:t>is the smallest integer greater than or equal to </a:t>
            </a:r>
            <a:r>
              <a:rPr lang="en-US" i="1" dirty="0">
                <a:latin typeface="Calibri (Body)"/>
              </a:rPr>
              <a:t>x. </a:t>
            </a:r>
            <a:r>
              <a:rPr lang="en-US" b="1" dirty="0">
                <a:latin typeface="Calibri (Body)"/>
              </a:rPr>
              <a:t>Example: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2C076C-FA83-44AD-895F-DE5A42DA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288010"/>
          <a:ext cx="4175125" cy="126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507960" progId="Equation.DSMT4">
                  <p:embed/>
                </p:oleObj>
              </mc:Choice>
              <mc:Fallback>
                <p:oleObj name="Equation" r:id="rId6" imgW="1676160" imgH="507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72C076C-FA83-44AD-895F-DE5A42DA68B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3200" y="5288010"/>
                        <a:ext cx="4175125" cy="1265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13DEEB-3A84-4A69-869F-21681C95D503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75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and Ceiling Functions</a:t>
            </a:r>
            <a:r>
              <a:rPr lang="en-US" sz="1500" dirty="0"/>
              <a:t> 1</a:t>
            </a:r>
          </a:p>
        </p:txBody>
      </p:sp>
      <p:pic>
        <p:nvPicPr>
          <p:cNvPr id="8" name="Picture 2" descr="Graphs of floor and ceiling functions on a rectangular coordinate system.">
            <a:extLst>
              <a:ext uri="{FF2B5EF4-FFF2-40B4-BE49-F238E27FC236}">
                <a16:creationId xmlns:a16="http://schemas.microsoft.com/office/drawing/2014/main" id="{C8955154-E063-488A-BDDE-8C122C27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89" y="1600200"/>
            <a:ext cx="7735823" cy="358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3"/>
          </p:nvPr>
        </p:nvSpPr>
        <p:spPr>
          <a:xfrm>
            <a:off x="457200" y="5638800"/>
            <a:ext cx="8229600" cy="609600"/>
          </a:xfrm>
        </p:spPr>
        <p:txBody>
          <a:bodyPr/>
          <a:lstStyle/>
          <a:p>
            <a:r>
              <a:rPr lang="en-US" dirty="0"/>
              <a:t>Graph of (a) Floor and (b) Ceiling Functions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65576" y="6446520"/>
            <a:ext cx="2212848" cy="182880"/>
          </a:xfrm>
        </p:spPr>
        <p:txBody>
          <a:bodyPr anchor="ctr"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>
              <a:hlinkClick r:id="rId3" action="ppaction://hlinksldjump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0D10EF-38D1-4B22-A236-CA1A47321678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20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319D-32E6-4559-B42D-5A24F427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8C73-AA9F-487D-A5C6-CBD72A6C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1524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Definition: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sym typeface="Wingdings" pitchFamily="2" charset="2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20701FC-CCA5-42C6-8F7A-1BAD9DF6B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9079" y="1291771"/>
          <a:ext cx="1640921" cy="53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20701FC-CCA5-42C6-8F7A-1BAD9DF6B937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9079" y="1291771"/>
                        <a:ext cx="1640921" cy="53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67AFD-E774-45C1-AE48-240C52DEC7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86909" y="1304741"/>
            <a:ext cx="1981200" cy="535214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denoted by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4C4A3DB-9BB5-4220-84DA-2AD54AB7F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292225"/>
          <a:ext cx="14366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53800" progId="Equation.DSMT4">
                  <p:embed/>
                </p:oleObj>
              </mc:Choice>
              <mc:Fallback>
                <p:oleObj name="Equation" r:id="rId4" imgW="6220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4C4A3DB-9BB5-4220-84DA-2AD54AB7F45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1488" y="1292225"/>
                        <a:ext cx="1436687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94B6A-56F8-4DFE-9E3C-EA279674237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34200" y="1309490"/>
            <a:ext cx="990600" cy="461354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is the</a:t>
            </a:r>
            <a:endParaRPr lang="en-US" dirty="0">
              <a:latin typeface="Calibri (Body)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2DE20-42BF-4F48-A5DD-3F1022B299E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1749997"/>
            <a:ext cx="7315200" cy="993203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product of the first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positive integers when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 is a nonnegative integer.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88967F6-579A-4117-BDA8-D0D24E4A3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88" y="2738205"/>
          <a:ext cx="3226521" cy="54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53800" progId="Equation.DSMT4">
                  <p:embed/>
                </p:oleObj>
              </mc:Choice>
              <mc:Fallback>
                <p:oleObj name="Equation" r:id="rId6" imgW="15112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88967F6-579A-4117-BDA8-D0D24E4A3EC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388" y="2738205"/>
                        <a:ext cx="3226521" cy="542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51978B0-B988-41B6-8554-A24A19CD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1164" y="2738205"/>
          <a:ext cx="1775478" cy="55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53800" progId="Equation.DSMT4">
                  <p:embed/>
                </p:oleObj>
              </mc:Choice>
              <mc:Fallback>
                <p:oleObj name="Equation" r:id="rId8" imgW="8125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51978B0-B988-41B6-8554-A24A19CDCAB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61164" y="2738205"/>
                        <a:ext cx="1775478" cy="55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EBB04E-5FA7-4A6B-9183-3B385F658E9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4111169"/>
            <a:ext cx="2362200" cy="53703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sym typeface="Wingdings" pitchFamily="2" charset="2"/>
              </a:rPr>
              <a:t>Examples: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C6388BCE-231C-4F43-8F02-0744E7B6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648200"/>
          <a:ext cx="489585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36760" imgH="939600" progId="Equation.DSMT4">
                  <p:embed/>
                </p:oleObj>
              </mc:Choice>
              <mc:Fallback>
                <p:oleObj name="Equation" r:id="rId10" imgW="2336760" imgH="939600" progId="Equation.DSMT4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C6388BCE-231C-4F43-8F02-0744E7B6A0C9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" y="4648200"/>
                        <a:ext cx="4895850" cy="196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5C3497-840F-4386-B2FC-17AD496CAF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38800" y="3425371"/>
            <a:ext cx="3200400" cy="53702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Stirling’s Formula:</a:t>
            </a:r>
          </a:p>
        </p:txBody>
      </p:sp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54C925FE-7EE0-4899-B111-D053F95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6725" y="4030663"/>
          <a:ext cx="44100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61960" imgH="507960" progId="Equation.DSMT4">
                  <p:embed/>
                </p:oleObj>
              </mc:Choice>
              <mc:Fallback>
                <p:oleObj name="Equation" r:id="rId12" imgW="2361960" imgH="507960" progId="Equation.DSMT4">
                  <p:embed/>
                  <p:pic>
                    <p:nvPicPr>
                      <p:cNvPr id="18" name="Object 7">
                        <a:extLst>
                          <a:ext uri="{FF2B5EF4-FFF2-40B4-BE49-F238E27FC236}">
                            <a16:creationId xmlns:a16="http://schemas.microsoft.com/office/drawing/2014/main" id="{54C925FE-7EE0-4899-B111-D053F9585DB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76725" y="4030663"/>
                        <a:ext cx="441007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2B01C38-7680-4D20-91AC-D80E83A10143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A6AB7-ED92-4CC2-895B-E46908831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580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0134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Sequence: </a:t>
            </a:r>
            <a:r>
              <a:rPr lang="en-US" sz="2400" dirty="0">
                <a:latin typeface="+mj-lt"/>
              </a:rPr>
              <a:t>A ordered list of objects (possibly infinitely long)</a:t>
            </a:r>
          </a:p>
          <a:p>
            <a:pPr marL="0" lvl="0" indent="0" eaLnBrk="1" hangingPunct="1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 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| 0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Arbitrary: </a:t>
            </a: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3, r, 92, a, ….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String: </a:t>
            </a:r>
            <a:r>
              <a:rPr lang="en-US" sz="2400" dirty="0">
                <a:latin typeface="+mj-lt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H, e, l, l, o,  , T, h, e, r, e, ….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Direction: </a:t>
            </a:r>
            <a:r>
              <a:rPr lang="en-US" sz="2400" dirty="0">
                <a:latin typeface="+mj-lt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go left, go up, go right, ….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Arithmetic: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2, 3, …, 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2" eaLnBrk="1" hangingPunct="1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Each is an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additive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bigger.</a:t>
            </a:r>
            <a:endParaRPr lang="en-CA" sz="2400" dirty="0"/>
          </a:p>
          <a:p>
            <a:pPr lvl="2" eaLnBrk="1" hangingPunct="1">
              <a:defRPr/>
            </a:pPr>
            <a:r>
              <a:rPr lang="en-CA" sz="2400" dirty="0"/>
              <a:t>Linear growth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Geometric: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Each is a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multiplicative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2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bigger.</a:t>
            </a:r>
          </a:p>
          <a:p>
            <a:pPr lvl="2" eaLnBrk="1" hangingPunct="1">
              <a:defRPr/>
            </a:pPr>
            <a:r>
              <a:rPr lang="en-CA" sz="2400" dirty="0"/>
              <a:t>Exponential growth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Fibonacci: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</a:t>
            </a:r>
            <a:r>
              <a:rPr lang="en-CA" sz="2400" dirty="0">
                <a:solidFill>
                  <a:srgbClr val="FFC000"/>
                </a:solidFill>
              </a:rPr>
              <a:t>1, 2, 3, 5, 8, 13, 21,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….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CA" sz="2400" dirty="0"/>
              <a:t>Golden ratio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Harmonic: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….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From music</a:t>
            </a:r>
            <a:endParaRPr lang="en-US" sz="2400" dirty="0"/>
          </a:p>
          <a:p>
            <a:pPr lvl="1"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7" name="Picture 2" descr="The Golden Ratio: The Ultimate Guide to Understanding and ...">
            <a:extLst>
              <a:ext uri="{FF2B5EF4-FFF2-40B4-BE49-F238E27FC236}">
                <a16:creationId xmlns:a16="http://schemas.microsoft.com/office/drawing/2014/main" id="{B9B3E862-CBF8-FED3-FF2E-3074506F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53075"/>
            <a:ext cx="1657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rmonic - Wikipedia">
            <a:extLst>
              <a:ext uri="{FF2B5EF4-FFF2-40B4-BE49-F238E27FC236}">
                <a16:creationId xmlns:a16="http://schemas.microsoft.com/office/drawing/2014/main" id="{933D1CC6-EA48-0C28-DF6E-0B3FD663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27204"/>
            <a:ext cx="1752600" cy="19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0134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Sequence: </a:t>
            </a:r>
            <a:r>
              <a:rPr lang="en-US" sz="2400" dirty="0">
                <a:latin typeface="+mj-lt"/>
              </a:rPr>
              <a:t>A ordered list of objects (possibly infinitely long)</a:t>
            </a:r>
          </a:p>
          <a:p>
            <a:pPr marL="0" lvl="0" indent="0" eaLnBrk="1" hangingPunct="1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       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| 0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=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…,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0"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 </a:t>
            </a:r>
            <a:r>
              <a:rPr lang="en-US" sz="2400" dirty="0"/>
              <a:t>Expresses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/>
              <a:t>as a function of </a:t>
            </a:r>
            <a:r>
              <a:rPr lang="en-CA" sz="2400" dirty="0">
                <a:solidFill>
                  <a:srgbClr val="FFC000"/>
                </a:solidFill>
              </a:rPr>
              <a:t>i</a:t>
            </a:r>
            <a:r>
              <a:rPr lang="en-CA" sz="2400" dirty="0"/>
              <a:t>.</a:t>
            </a:r>
            <a:endParaRPr lang="en-US" sz="2400" i="1" dirty="0"/>
          </a:p>
          <a:p>
            <a:pPr lvl="0" eaLnBrk="1" hangingPunct="1"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Recurrence Relation: </a:t>
            </a:r>
            <a:r>
              <a:rPr lang="en-US" sz="2400" dirty="0">
                <a:latin typeface="+mj-lt"/>
              </a:rPr>
              <a:t>Expresses next 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+mj-lt"/>
              </a:rPr>
              <a:t>as a function of previous</a:t>
            </a:r>
          </a:p>
          <a:p>
            <a:pPr marL="1714500" lvl="4" indent="0" eaLnBrk="1" hangingPunct="1">
              <a:buNone/>
              <a:defRPr/>
            </a:pPr>
            <a:r>
              <a:rPr lang="en-US" sz="2400" dirty="0">
                <a:latin typeface="+mj-lt"/>
              </a:rPr>
              <a:t>as a function of previous 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i-2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i-3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…, a</a:t>
            </a:r>
            <a:r>
              <a:rPr lang="en-CA" altLang="en-US" sz="2400" baseline="-250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Summation: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 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… 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1714500" lvl="4" indent="0" eaLnBrk="1" hangingPunct="1">
              <a:buNone/>
              <a:defRPr/>
            </a:pPr>
            <a:endParaRPr lang="en-US" sz="2400" i="1" dirty="0">
              <a:latin typeface="+mj-lt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Arithmetic: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2, 3, …, 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0,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+ 1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  1 + 2 + 3 + 4 + … + 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8B39B-A70A-528B-601C-9D459711F6D2}"/>
              </a:ext>
            </a:extLst>
          </p:cNvPr>
          <p:cNvSpPr txBox="1"/>
          <p:nvPr/>
        </p:nvSpPr>
        <p:spPr>
          <a:xfrm>
            <a:off x="4953000" y="5069840"/>
            <a:ext cx="419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Each is an 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additive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1 bigger</a:t>
            </a:r>
          </a:p>
        </p:txBody>
      </p:sp>
    </p:spTree>
    <p:extLst>
      <p:ext uri="{BB962C8B-B14F-4D97-AF65-F5344CB8AC3E}">
        <p14:creationId xmlns:p14="http://schemas.microsoft.com/office/powerpoint/2010/main" val="14735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 rot="-5400000">
            <a:off x="5788819" y="2362994"/>
            <a:ext cx="3117850" cy="3116262"/>
          </a:xfrm>
          <a:prstGeom prst="rtTriangle">
            <a:avLst/>
          </a:prstGeom>
          <a:solidFill>
            <a:schemeClr val="bg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76200" y="1066800"/>
            <a:ext cx="5334000" cy="609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/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6237288" y="2816225"/>
            <a:ext cx="2671762" cy="2667000"/>
            <a:chOff x="3932" y="2643"/>
            <a:chExt cx="1683" cy="1680"/>
          </a:xfrm>
        </p:grpSpPr>
        <p:sp>
          <p:nvSpPr>
            <p:cNvPr id="144405" name="Oval 5"/>
            <p:cNvSpPr>
              <a:spLocks noChangeArrowheads="1"/>
            </p:cNvSpPr>
            <p:nvPr/>
          </p:nvSpPr>
          <p:spPr bwMode="auto">
            <a:xfrm rot="-10789243">
              <a:off x="4942" y="3650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06" name="Oval 6"/>
            <p:cNvSpPr>
              <a:spLocks noChangeArrowheads="1"/>
            </p:cNvSpPr>
            <p:nvPr/>
          </p:nvSpPr>
          <p:spPr bwMode="auto">
            <a:xfrm rot="-10789243">
              <a:off x="4940" y="3986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07" name="Oval 7"/>
            <p:cNvSpPr>
              <a:spLocks noChangeArrowheads="1"/>
            </p:cNvSpPr>
            <p:nvPr/>
          </p:nvSpPr>
          <p:spPr bwMode="auto">
            <a:xfrm rot="-10789243">
              <a:off x="5278" y="3651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08" name="Oval 8"/>
            <p:cNvSpPr>
              <a:spLocks noChangeArrowheads="1"/>
            </p:cNvSpPr>
            <p:nvPr/>
          </p:nvSpPr>
          <p:spPr bwMode="auto">
            <a:xfrm rot="-10789243">
              <a:off x="3932" y="3982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09" name="Oval 9"/>
            <p:cNvSpPr>
              <a:spLocks noChangeArrowheads="1"/>
            </p:cNvSpPr>
            <p:nvPr/>
          </p:nvSpPr>
          <p:spPr bwMode="auto">
            <a:xfrm rot="-10789243">
              <a:off x="4268" y="398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0" name="Oval 10"/>
            <p:cNvSpPr>
              <a:spLocks noChangeArrowheads="1"/>
            </p:cNvSpPr>
            <p:nvPr/>
          </p:nvSpPr>
          <p:spPr bwMode="auto">
            <a:xfrm rot="-10789243">
              <a:off x="4604" y="398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1" name="Oval 11"/>
            <p:cNvSpPr>
              <a:spLocks noChangeArrowheads="1"/>
            </p:cNvSpPr>
            <p:nvPr/>
          </p:nvSpPr>
          <p:spPr bwMode="auto">
            <a:xfrm rot="-10789243">
              <a:off x="5276" y="398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2" name="Oval 12"/>
            <p:cNvSpPr>
              <a:spLocks noChangeArrowheads="1"/>
            </p:cNvSpPr>
            <p:nvPr/>
          </p:nvSpPr>
          <p:spPr bwMode="auto">
            <a:xfrm rot="-10789243">
              <a:off x="4607" y="331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3" name="Oval 13"/>
            <p:cNvSpPr>
              <a:spLocks noChangeArrowheads="1"/>
            </p:cNvSpPr>
            <p:nvPr/>
          </p:nvSpPr>
          <p:spPr bwMode="auto">
            <a:xfrm rot="-10789243">
              <a:off x="4943" y="331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4" name="Oval 14"/>
            <p:cNvSpPr>
              <a:spLocks noChangeArrowheads="1"/>
            </p:cNvSpPr>
            <p:nvPr/>
          </p:nvSpPr>
          <p:spPr bwMode="auto">
            <a:xfrm rot="-10789243">
              <a:off x="5279" y="3315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5" name="Oval 15"/>
            <p:cNvSpPr>
              <a:spLocks noChangeArrowheads="1"/>
            </p:cNvSpPr>
            <p:nvPr/>
          </p:nvSpPr>
          <p:spPr bwMode="auto">
            <a:xfrm rot="-10789243">
              <a:off x="4270" y="364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6" name="Oval 16"/>
            <p:cNvSpPr>
              <a:spLocks noChangeArrowheads="1"/>
            </p:cNvSpPr>
            <p:nvPr/>
          </p:nvSpPr>
          <p:spPr bwMode="auto">
            <a:xfrm rot="-10789243">
              <a:off x="4606" y="364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7" name="Oval 17"/>
            <p:cNvSpPr>
              <a:spLocks noChangeArrowheads="1"/>
            </p:cNvSpPr>
            <p:nvPr/>
          </p:nvSpPr>
          <p:spPr bwMode="auto">
            <a:xfrm rot="-10789243">
              <a:off x="5276" y="264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8" name="Oval 18"/>
            <p:cNvSpPr>
              <a:spLocks noChangeArrowheads="1"/>
            </p:cNvSpPr>
            <p:nvPr/>
          </p:nvSpPr>
          <p:spPr bwMode="auto">
            <a:xfrm rot="-10789243">
              <a:off x="4944" y="297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4419" name="Oval 19"/>
            <p:cNvSpPr>
              <a:spLocks noChangeArrowheads="1"/>
            </p:cNvSpPr>
            <p:nvPr/>
          </p:nvSpPr>
          <p:spPr bwMode="auto">
            <a:xfrm rot="-10789243">
              <a:off x="5276" y="2979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</p:grpSp>
      <p:sp>
        <p:nvSpPr>
          <p:cNvPr id="144389" name="Text Box 20"/>
          <p:cNvSpPr txBox="1">
            <a:spLocks noChangeArrowheads="1"/>
          </p:cNvSpPr>
          <p:nvPr/>
        </p:nvSpPr>
        <p:spPr bwMode="auto">
          <a:xfrm>
            <a:off x="6237288" y="5483225"/>
            <a:ext cx="241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0"/>
              <a:t> 1     2 . . . . . . . . </a:t>
            </a:r>
            <a:r>
              <a:rPr lang="en-US" altLang="en-US" sz="2400" b="1"/>
              <a:t>n</a:t>
            </a:r>
          </a:p>
        </p:txBody>
      </p:sp>
      <p:sp>
        <p:nvSpPr>
          <p:cNvPr id="144390" name="Text Box 21"/>
          <p:cNvSpPr txBox="1">
            <a:spLocks noChangeArrowheads="1"/>
          </p:cNvSpPr>
          <p:nvPr/>
        </p:nvSpPr>
        <p:spPr bwMode="auto">
          <a:xfrm>
            <a:off x="5638800" y="1066800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/>
              <a:t>= number of white dots</a:t>
            </a:r>
          </a:p>
        </p:txBody>
      </p:sp>
      <p:sp>
        <p:nvSpPr>
          <p:cNvPr id="144391" name="Rectangle 23"/>
          <p:cNvSpPr>
            <a:spLocks noChangeArrowheads="1"/>
          </p:cNvSpPr>
          <p:nvPr/>
        </p:nvSpPr>
        <p:spPr bwMode="auto">
          <a:xfrm>
            <a:off x="248494" y="1144588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4392" name="Rectangle 24"/>
          <p:cNvSpPr>
            <a:spLocks noChangeArrowheads="1"/>
          </p:cNvSpPr>
          <p:nvPr/>
        </p:nvSpPr>
        <p:spPr bwMode="auto">
          <a:xfrm>
            <a:off x="614311" y="1144588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4393" name="Rectangle 25"/>
          <p:cNvSpPr>
            <a:spLocks noChangeArrowheads="1"/>
          </p:cNvSpPr>
          <p:nvPr/>
        </p:nvSpPr>
        <p:spPr bwMode="auto">
          <a:xfrm>
            <a:off x="999381" y="1144588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4394" name="Rectangle 26"/>
          <p:cNvSpPr>
            <a:spLocks noChangeArrowheads="1"/>
          </p:cNvSpPr>
          <p:nvPr/>
        </p:nvSpPr>
        <p:spPr bwMode="auto">
          <a:xfrm>
            <a:off x="1365199" y="1144588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4395" name="Rectangle 27"/>
          <p:cNvSpPr>
            <a:spLocks noChangeArrowheads="1"/>
          </p:cNvSpPr>
          <p:nvPr/>
        </p:nvSpPr>
        <p:spPr bwMode="auto">
          <a:xfrm>
            <a:off x="1750269" y="1144588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3</a:t>
            </a:r>
            <a:endParaRPr lang="en-US" altLang="en-US" sz="2400" b="1" i="0"/>
          </a:p>
        </p:txBody>
      </p:sp>
      <p:sp>
        <p:nvSpPr>
          <p:cNvPr id="144396" name="Rectangle 28"/>
          <p:cNvSpPr>
            <a:spLocks noChangeArrowheads="1"/>
          </p:cNvSpPr>
          <p:nvPr/>
        </p:nvSpPr>
        <p:spPr bwMode="auto">
          <a:xfrm>
            <a:off x="2116086" y="1144588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4397" name="Rectangle 29"/>
          <p:cNvSpPr>
            <a:spLocks noChangeArrowheads="1"/>
          </p:cNvSpPr>
          <p:nvPr/>
        </p:nvSpPr>
        <p:spPr bwMode="auto">
          <a:xfrm>
            <a:off x="2457178" y="1144588"/>
            <a:ext cx="38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. . .</a:t>
            </a:r>
            <a:endParaRPr lang="en-US" altLang="en-US" sz="2400" b="1" i="0"/>
          </a:p>
        </p:txBody>
      </p:sp>
      <p:sp>
        <p:nvSpPr>
          <p:cNvPr id="144398" name="Rectangle 30"/>
          <p:cNvSpPr>
            <a:spLocks noChangeArrowheads="1"/>
          </p:cNvSpPr>
          <p:nvPr/>
        </p:nvSpPr>
        <p:spPr bwMode="auto">
          <a:xfrm>
            <a:off x="3225377" y="1144588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 </a:t>
            </a:r>
            <a:endParaRPr lang="en-US" altLang="en-US" sz="2400" b="1" i="0"/>
          </a:p>
        </p:txBody>
      </p:sp>
      <p:sp>
        <p:nvSpPr>
          <p:cNvPr id="144399" name="Rectangle 31"/>
          <p:cNvSpPr>
            <a:spLocks noChangeArrowheads="1"/>
          </p:cNvSpPr>
          <p:nvPr/>
        </p:nvSpPr>
        <p:spPr bwMode="auto">
          <a:xfrm>
            <a:off x="3505200" y="1144588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r>
              <a:rPr lang="en-US" altLang="en-US" sz="2400" b="1" i="0">
                <a:solidFill>
                  <a:srgbClr val="FFFFFF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4400" name="Rectangle 32"/>
          <p:cNvSpPr>
            <a:spLocks noChangeArrowheads="1"/>
          </p:cNvSpPr>
          <p:nvPr/>
        </p:nvSpPr>
        <p:spPr bwMode="auto">
          <a:xfrm>
            <a:off x="3989336" y="1144588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4401" name="Rectangle 33"/>
          <p:cNvSpPr>
            <a:spLocks noChangeArrowheads="1"/>
          </p:cNvSpPr>
          <p:nvPr/>
        </p:nvSpPr>
        <p:spPr bwMode="auto">
          <a:xfrm>
            <a:off x="4370352" y="1144588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4402" name="Rectangle 34"/>
          <p:cNvSpPr>
            <a:spLocks noChangeArrowheads="1"/>
          </p:cNvSpPr>
          <p:nvPr/>
        </p:nvSpPr>
        <p:spPr bwMode="auto">
          <a:xfrm>
            <a:off x="4740224" y="1144588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4403" name="Rectangle 35"/>
          <p:cNvSpPr>
            <a:spLocks noChangeArrowheads="1"/>
          </p:cNvSpPr>
          <p:nvPr/>
        </p:nvSpPr>
        <p:spPr bwMode="auto">
          <a:xfrm>
            <a:off x="5126002" y="1144588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S</a:t>
            </a:r>
            <a:endParaRPr lang="en-US" altLang="en-US" sz="2400" b="1"/>
          </a:p>
        </p:txBody>
      </p:sp>
      <p:sp>
        <p:nvSpPr>
          <p:cNvPr id="144404" name="Rectangle 36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</p:spTree>
    <p:extLst>
      <p:ext uri="{BB962C8B-B14F-4D97-AF65-F5344CB8AC3E}">
        <p14:creationId xmlns:p14="http://schemas.microsoft.com/office/powerpoint/2010/main" val="27654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89" grpId="0"/>
      <p:bldP spid="144390" grpId="0"/>
      <p:bldP spid="144391" grpId="0"/>
      <p:bldP spid="144392" grpId="0"/>
      <p:bldP spid="144393" grpId="0"/>
      <p:bldP spid="144394" grpId="0"/>
      <p:bldP spid="144395" grpId="0"/>
      <p:bldP spid="144396" grpId="0"/>
      <p:bldP spid="144397" grpId="0"/>
      <p:bldP spid="144398" grpId="0"/>
      <p:bldP spid="144399" grpId="0"/>
      <p:bldP spid="144400" grpId="0"/>
      <p:bldP spid="144401" grpId="0"/>
      <p:bldP spid="144402" grpId="0"/>
      <p:bldP spid="144403" grpId="0"/>
      <p:bldP spid="1444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C11BAE-248A-4A69-95E4-195C45E7F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43573"/>
              </p:ext>
            </p:extLst>
          </p:nvPr>
        </p:nvGraphicFramePr>
        <p:xfrm>
          <a:off x="2401888" y="1219200"/>
          <a:ext cx="3648075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8710" imgH="2539115" progId="Equation.DSMT4">
                  <p:embed/>
                </p:oleObj>
              </mc:Choice>
              <mc:Fallback>
                <p:oleObj name="Equation" r:id="rId2" imgW="3648710" imgH="2539115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5C11BAE-248A-4A69-95E4-195C45E7FB4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1888" y="1219200"/>
                        <a:ext cx="3648075" cy="253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9BF48-8F86-4030-90AC-2122D6611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0" y="4540567"/>
            <a:ext cx="3238500" cy="533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closed interval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F44030-E321-47B5-A744-971983553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4572000"/>
          <a:ext cx="69342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53800" progId="Equation.DSMT4">
                  <p:embed/>
                </p:oleObj>
              </mc:Choice>
              <mc:Fallback>
                <p:oleObj name="Equation" r:id="rId4" imgW="33012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FF44030-E321-47B5-A744-971983553BD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00" y="4572000"/>
                        <a:ext cx="69342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B670-CECC-4E82-A42E-75A24167E5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52750" y="5342716"/>
            <a:ext cx="3238500" cy="6111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t>open interval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Cambria Math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6C22A6-98C6-4625-94F8-D937D08A5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0" y="5336387"/>
          <a:ext cx="812800" cy="58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B6C22A6-98C6-4625-94F8-D937D08A5AA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7000" y="5336387"/>
                        <a:ext cx="812800" cy="580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0DAFD6-ABBB-412A-B345-030416F3E288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47A6AB7-ED92-4CC2-895B-E46908831F7A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DC4A9E-6010-3F83-8750-A1C3546A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2408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76200" y="1600199"/>
            <a:ext cx="5334000" cy="537767"/>
          </a:xfrm>
          <a:prstGeom prst="rect">
            <a:avLst/>
          </a:prstGeom>
          <a:solidFill>
            <a:schemeClr val="bg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/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248494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5412" name="Rectangle 5"/>
          <p:cNvSpPr>
            <a:spLocks noChangeArrowheads="1"/>
          </p:cNvSpPr>
          <p:nvPr/>
        </p:nvSpPr>
        <p:spPr bwMode="auto">
          <a:xfrm>
            <a:off x="614311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13" name="Rectangle 6"/>
          <p:cNvSpPr>
            <a:spLocks noChangeArrowheads="1"/>
          </p:cNvSpPr>
          <p:nvPr/>
        </p:nvSpPr>
        <p:spPr bwMode="auto">
          <a:xfrm>
            <a:off x="999381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5414" name="Rectangle 7"/>
          <p:cNvSpPr>
            <a:spLocks noChangeArrowheads="1"/>
          </p:cNvSpPr>
          <p:nvPr/>
        </p:nvSpPr>
        <p:spPr bwMode="auto">
          <a:xfrm>
            <a:off x="1365199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15" name="Rectangle 8"/>
          <p:cNvSpPr>
            <a:spLocks noChangeArrowheads="1"/>
          </p:cNvSpPr>
          <p:nvPr/>
        </p:nvSpPr>
        <p:spPr bwMode="auto">
          <a:xfrm>
            <a:off x="1750269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3</a:t>
            </a:r>
            <a:endParaRPr lang="en-US" altLang="en-US" sz="2400" b="1" i="0"/>
          </a:p>
        </p:txBody>
      </p:sp>
      <p:sp>
        <p:nvSpPr>
          <p:cNvPr id="145416" name="Rectangle 9"/>
          <p:cNvSpPr>
            <a:spLocks noChangeArrowheads="1"/>
          </p:cNvSpPr>
          <p:nvPr/>
        </p:nvSpPr>
        <p:spPr bwMode="auto">
          <a:xfrm>
            <a:off x="211608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17" name="Rectangle 10"/>
          <p:cNvSpPr>
            <a:spLocks noChangeArrowheads="1"/>
          </p:cNvSpPr>
          <p:nvPr/>
        </p:nvSpPr>
        <p:spPr bwMode="auto">
          <a:xfrm>
            <a:off x="2457178" y="1144587"/>
            <a:ext cx="38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. . .</a:t>
            </a:r>
            <a:endParaRPr lang="en-US" altLang="en-US" sz="2400" b="1" i="0"/>
          </a:p>
        </p:txBody>
      </p:sp>
      <p:sp>
        <p:nvSpPr>
          <p:cNvPr id="145418" name="Rectangle 11"/>
          <p:cNvSpPr>
            <a:spLocks noChangeArrowheads="1"/>
          </p:cNvSpPr>
          <p:nvPr/>
        </p:nvSpPr>
        <p:spPr bwMode="auto">
          <a:xfrm>
            <a:off x="3225377" y="1144587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 </a:t>
            </a:r>
            <a:endParaRPr lang="en-US" altLang="en-US" sz="2400" b="1" i="0"/>
          </a:p>
        </p:txBody>
      </p:sp>
      <p:sp>
        <p:nvSpPr>
          <p:cNvPr id="145419" name="Rectangle 12"/>
          <p:cNvSpPr>
            <a:spLocks noChangeArrowheads="1"/>
          </p:cNvSpPr>
          <p:nvPr/>
        </p:nvSpPr>
        <p:spPr bwMode="auto">
          <a:xfrm>
            <a:off x="3505200" y="1144587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r>
              <a:rPr lang="en-US" altLang="en-US" sz="2400" b="1" i="0">
                <a:solidFill>
                  <a:srgbClr val="FFFFFF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5420" name="Rectangle 13"/>
          <p:cNvSpPr>
            <a:spLocks noChangeArrowheads="1"/>
          </p:cNvSpPr>
          <p:nvPr/>
        </p:nvSpPr>
        <p:spPr bwMode="auto">
          <a:xfrm>
            <a:off x="398933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21" name="Rectangle 14"/>
          <p:cNvSpPr>
            <a:spLocks noChangeArrowheads="1"/>
          </p:cNvSpPr>
          <p:nvPr/>
        </p:nvSpPr>
        <p:spPr bwMode="auto">
          <a:xfrm>
            <a:off x="437035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5422" name="Rectangle 15"/>
          <p:cNvSpPr>
            <a:spLocks noChangeArrowheads="1"/>
          </p:cNvSpPr>
          <p:nvPr/>
        </p:nvSpPr>
        <p:spPr bwMode="auto">
          <a:xfrm>
            <a:off x="4740224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5423" name="Rectangle 16"/>
          <p:cNvSpPr>
            <a:spLocks noChangeArrowheads="1"/>
          </p:cNvSpPr>
          <p:nvPr/>
        </p:nvSpPr>
        <p:spPr bwMode="auto">
          <a:xfrm>
            <a:off x="512600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S</a:t>
            </a:r>
            <a:endParaRPr lang="en-US" altLang="en-US" sz="2400" b="1"/>
          </a:p>
        </p:txBody>
      </p:sp>
      <p:sp>
        <p:nvSpPr>
          <p:cNvPr id="145424" name="Rectangle 17"/>
          <p:cNvSpPr>
            <a:spLocks noChangeArrowheads="1"/>
          </p:cNvSpPr>
          <p:nvPr/>
        </p:nvSpPr>
        <p:spPr bwMode="auto">
          <a:xfrm>
            <a:off x="244440" y="1687512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5425" name="Rectangle 18"/>
          <p:cNvSpPr>
            <a:spLocks noChangeArrowheads="1"/>
          </p:cNvSpPr>
          <p:nvPr/>
        </p:nvSpPr>
        <p:spPr bwMode="auto">
          <a:xfrm>
            <a:off x="614311" y="1687512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26" name="Rectangle 19"/>
          <p:cNvSpPr>
            <a:spLocks noChangeArrowheads="1"/>
          </p:cNvSpPr>
          <p:nvPr/>
        </p:nvSpPr>
        <p:spPr bwMode="auto">
          <a:xfrm>
            <a:off x="895015" y="1687512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n</a:t>
            </a:r>
            <a:r>
              <a:rPr lang="en-US" altLang="en-US" sz="2400" b="1" i="0">
                <a:solidFill>
                  <a:srgbClr val="FFFF00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5427" name="Rectangle 20"/>
          <p:cNvSpPr>
            <a:spLocks noChangeArrowheads="1"/>
          </p:cNvSpPr>
          <p:nvPr/>
        </p:nvSpPr>
        <p:spPr bwMode="auto">
          <a:xfrm>
            <a:off x="1365199" y="1687512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28" name="Rectangle 21"/>
          <p:cNvSpPr>
            <a:spLocks noChangeArrowheads="1"/>
          </p:cNvSpPr>
          <p:nvPr/>
        </p:nvSpPr>
        <p:spPr bwMode="auto">
          <a:xfrm>
            <a:off x="1620162" y="1687512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n</a:t>
            </a:r>
            <a:r>
              <a:rPr lang="en-US" altLang="en-US" sz="2400" b="1" i="0" dirty="0">
                <a:solidFill>
                  <a:srgbClr val="FFFF00"/>
                </a:solidFill>
              </a:rPr>
              <a:t>-2</a:t>
            </a:r>
            <a:endParaRPr lang="en-US" altLang="en-US" sz="2400" b="1" i="0" dirty="0"/>
          </a:p>
        </p:txBody>
      </p:sp>
      <p:sp>
        <p:nvSpPr>
          <p:cNvPr id="145429" name="Rectangle 22"/>
          <p:cNvSpPr>
            <a:spLocks noChangeArrowheads="1"/>
          </p:cNvSpPr>
          <p:nvPr/>
        </p:nvSpPr>
        <p:spPr bwMode="auto">
          <a:xfrm>
            <a:off x="2116086" y="1687512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30" name="Rectangle 23"/>
          <p:cNvSpPr>
            <a:spLocks noChangeArrowheads="1"/>
          </p:cNvSpPr>
          <p:nvPr/>
        </p:nvSpPr>
        <p:spPr bwMode="auto">
          <a:xfrm>
            <a:off x="2432621" y="1687512"/>
            <a:ext cx="53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 . . . </a:t>
            </a:r>
            <a:endParaRPr lang="en-US" altLang="en-US" sz="2400" b="1" i="0"/>
          </a:p>
        </p:txBody>
      </p:sp>
      <p:sp>
        <p:nvSpPr>
          <p:cNvPr id="145431" name="Rectangle 24"/>
          <p:cNvSpPr>
            <a:spLocks noChangeArrowheads="1"/>
          </p:cNvSpPr>
          <p:nvPr/>
        </p:nvSpPr>
        <p:spPr bwMode="auto">
          <a:xfrm>
            <a:off x="3225377" y="1687512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 +</a:t>
            </a:r>
            <a:endParaRPr lang="en-US" altLang="en-US" sz="2400" b="1" i="0"/>
          </a:p>
        </p:txBody>
      </p:sp>
      <p:sp>
        <p:nvSpPr>
          <p:cNvPr id="145432" name="Rectangle 25"/>
          <p:cNvSpPr>
            <a:spLocks noChangeArrowheads="1"/>
          </p:cNvSpPr>
          <p:nvPr/>
        </p:nvSpPr>
        <p:spPr bwMode="auto">
          <a:xfrm>
            <a:off x="3623519" y="1687512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5433" name="Rectangle 26"/>
          <p:cNvSpPr>
            <a:spLocks noChangeArrowheads="1"/>
          </p:cNvSpPr>
          <p:nvPr/>
        </p:nvSpPr>
        <p:spPr bwMode="auto">
          <a:xfrm>
            <a:off x="3989336" y="1687512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5434" name="Rectangle 27"/>
          <p:cNvSpPr>
            <a:spLocks noChangeArrowheads="1"/>
          </p:cNvSpPr>
          <p:nvPr/>
        </p:nvSpPr>
        <p:spPr bwMode="auto">
          <a:xfrm>
            <a:off x="4374406" y="1687512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5435" name="Rectangle 28"/>
          <p:cNvSpPr>
            <a:spLocks noChangeArrowheads="1"/>
          </p:cNvSpPr>
          <p:nvPr/>
        </p:nvSpPr>
        <p:spPr bwMode="auto">
          <a:xfrm>
            <a:off x="4740224" y="1687512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00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5436" name="Rectangle 29"/>
          <p:cNvSpPr>
            <a:spLocks noChangeArrowheads="1"/>
          </p:cNvSpPr>
          <p:nvPr/>
        </p:nvSpPr>
        <p:spPr bwMode="auto">
          <a:xfrm>
            <a:off x="5126002" y="1687512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S</a:t>
            </a:r>
            <a:endParaRPr lang="en-US" altLang="en-US" sz="2400" b="1"/>
          </a:p>
        </p:txBody>
      </p:sp>
      <p:grpSp>
        <p:nvGrpSpPr>
          <p:cNvPr id="145437" name="Group 30"/>
          <p:cNvGrpSpPr>
            <a:grpSpLocks/>
          </p:cNvGrpSpPr>
          <p:nvPr/>
        </p:nvGrpSpPr>
        <p:grpSpPr bwMode="auto">
          <a:xfrm>
            <a:off x="6237288" y="2819400"/>
            <a:ext cx="2671762" cy="2667000"/>
            <a:chOff x="3932" y="2643"/>
            <a:chExt cx="1683" cy="1680"/>
          </a:xfrm>
        </p:grpSpPr>
        <p:sp>
          <p:nvSpPr>
            <p:cNvPr id="145459" name="Oval 31"/>
            <p:cNvSpPr>
              <a:spLocks noChangeArrowheads="1"/>
            </p:cNvSpPr>
            <p:nvPr/>
          </p:nvSpPr>
          <p:spPr bwMode="auto">
            <a:xfrm rot="-10789243">
              <a:off x="4942" y="3650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0" name="Oval 32"/>
            <p:cNvSpPr>
              <a:spLocks noChangeArrowheads="1"/>
            </p:cNvSpPr>
            <p:nvPr/>
          </p:nvSpPr>
          <p:spPr bwMode="auto">
            <a:xfrm rot="-10789243">
              <a:off x="4940" y="3986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1" name="Oval 33"/>
            <p:cNvSpPr>
              <a:spLocks noChangeArrowheads="1"/>
            </p:cNvSpPr>
            <p:nvPr/>
          </p:nvSpPr>
          <p:spPr bwMode="auto">
            <a:xfrm rot="-10789243">
              <a:off x="5278" y="3651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2" name="Oval 34"/>
            <p:cNvSpPr>
              <a:spLocks noChangeArrowheads="1"/>
            </p:cNvSpPr>
            <p:nvPr/>
          </p:nvSpPr>
          <p:spPr bwMode="auto">
            <a:xfrm rot="-10789243">
              <a:off x="3932" y="3982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3" name="Oval 35"/>
            <p:cNvSpPr>
              <a:spLocks noChangeArrowheads="1"/>
            </p:cNvSpPr>
            <p:nvPr/>
          </p:nvSpPr>
          <p:spPr bwMode="auto">
            <a:xfrm rot="-10789243">
              <a:off x="4268" y="398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4" name="Oval 36"/>
            <p:cNvSpPr>
              <a:spLocks noChangeArrowheads="1"/>
            </p:cNvSpPr>
            <p:nvPr/>
          </p:nvSpPr>
          <p:spPr bwMode="auto">
            <a:xfrm rot="-10789243">
              <a:off x="4604" y="398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5" name="Oval 37"/>
            <p:cNvSpPr>
              <a:spLocks noChangeArrowheads="1"/>
            </p:cNvSpPr>
            <p:nvPr/>
          </p:nvSpPr>
          <p:spPr bwMode="auto">
            <a:xfrm rot="-10789243">
              <a:off x="5276" y="398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6" name="Oval 38"/>
            <p:cNvSpPr>
              <a:spLocks noChangeArrowheads="1"/>
            </p:cNvSpPr>
            <p:nvPr/>
          </p:nvSpPr>
          <p:spPr bwMode="auto">
            <a:xfrm rot="-10789243">
              <a:off x="4607" y="331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7" name="Oval 39"/>
            <p:cNvSpPr>
              <a:spLocks noChangeArrowheads="1"/>
            </p:cNvSpPr>
            <p:nvPr/>
          </p:nvSpPr>
          <p:spPr bwMode="auto">
            <a:xfrm rot="-10789243">
              <a:off x="4943" y="331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8" name="Oval 40"/>
            <p:cNvSpPr>
              <a:spLocks noChangeArrowheads="1"/>
            </p:cNvSpPr>
            <p:nvPr/>
          </p:nvSpPr>
          <p:spPr bwMode="auto">
            <a:xfrm rot="-10789243">
              <a:off x="5279" y="3315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69" name="Oval 41"/>
            <p:cNvSpPr>
              <a:spLocks noChangeArrowheads="1"/>
            </p:cNvSpPr>
            <p:nvPr/>
          </p:nvSpPr>
          <p:spPr bwMode="auto">
            <a:xfrm rot="-10789243">
              <a:off x="4270" y="364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70" name="Oval 42"/>
            <p:cNvSpPr>
              <a:spLocks noChangeArrowheads="1"/>
            </p:cNvSpPr>
            <p:nvPr/>
          </p:nvSpPr>
          <p:spPr bwMode="auto">
            <a:xfrm rot="-10789243">
              <a:off x="4606" y="364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71" name="Oval 43"/>
            <p:cNvSpPr>
              <a:spLocks noChangeArrowheads="1"/>
            </p:cNvSpPr>
            <p:nvPr/>
          </p:nvSpPr>
          <p:spPr bwMode="auto">
            <a:xfrm rot="-10789243">
              <a:off x="5276" y="264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72" name="Oval 44"/>
            <p:cNvSpPr>
              <a:spLocks noChangeArrowheads="1"/>
            </p:cNvSpPr>
            <p:nvPr/>
          </p:nvSpPr>
          <p:spPr bwMode="auto">
            <a:xfrm rot="-10789243">
              <a:off x="4944" y="297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5473" name="Oval 45"/>
            <p:cNvSpPr>
              <a:spLocks noChangeArrowheads="1"/>
            </p:cNvSpPr>
            <p:nvPr/>
          </p:nvSpPr>
          <p:spPr bwMode="auto">
            <a:xfrm rot="-10789243">
              <a:off x="5276" y="2979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</p:grpSp>
      <p:sp>
        <p:nvSpPr>
          <p:cNvPr id="145438" name="Text Box 46"/>
          <p:cNvSpPr txBox="1">
            <a:spLocks noChangeArrowheads="1"/>
          </p:cNvSpPr>
          <p:nvPr/>
        </p:nvSpPr>
        <p:spPr bwMode="auto">
          <a:xfrm>
            <a:off x="6237288" y="5486400"/>
            <a:ext cx="241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0"/>
              <a:t> 1     2 . . . . . . . . </a:t>
            </a:r>
            <a:r>
              <a:rPr lang="en-US" altLang="en-US" sz="2400" b="1"/>
              <a:t>n</a:t>
            </a:r>
          </a:p>
        </p:txBody>
      </p:sp>
      <p:sp>
        <p:nvSpPr>
          <p:cNvPr id="145439" name="Text Box 48"/>
          <p:cNvSpPr txBox="1">
            <a:spLocks noChangeArrowheads="1"/>
          </p:cNvSpPr>
          <p:nvPr/>
        </p:nvSpPr>
        <p:spPr bwMode="auto">
          <a:xfrm>
            <a:off x="5661025" y="1676400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= number of yellow dots</a:t>
            </a:r>
          </a:p>
        </p:txBody>
      </p:sp>
      <p:sp>
        <p:nvSpPr>
          <p:cNvPr id="145440" name="AutoShape 49"/>
          <p:cNvSpPr>
            <a:spLocks noChangeArrowheads="1"/>
          </p:cNvSpPr>
          <p:nvPr/>
        </p:nvSpPr>
        <p:spPr bwMode="auto">
          <a:xfrm rot="5417507">
            <a:off x="1383507" y="2643980"/>
            <a:ext cx="3117850" cy="3116263"/>
          </a:xfrm>
          <a:prstGeom prst="rtTriangle">
            <a:avLst/>
          </a:prstGeom>
          <a:solidFill>
            <a:schemeClr val="bg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1" name="Oval 50"/>
          <p:cNvSpPr>
            <a:spLocks noChangeArrowheads="1"/>
          </p:cNvSpPr>
          <p:nvPr/>
        </p:nvSpPr>
        <p:spPr bwMode="auto">
          <a:xfrm rot="28264">
            <a:off x="1917700" y="3224212"/>
            <a:ext cx="534988" cy="53498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2" name="Oval 51"/>
          <p:cNvSpPr>
            <a:spLocks noChangeArrowheads="1"/>
          </p:cNvSpPr>
          <p:nvPr/>
        </p:nvSpPr>
        <p:spPr bwMode="auto">
          <a:xfrm rot="28264">
            <a:off x="1924050" y="2693987"/>
            <a:ext cx="533400" cy="5318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3" name="Oval 52"/>
          <p:cNvSpPr>
            <a:spLocks noChangeArrowheads="1"/>
          </p:cNvSpPr>
          <p:nvPr/>
        </p:nvSpPr>
        <p:spPr bwMode="auto">
          <a:xfrm rot="28264">
            <a:off x="1384300" y="3221037"/>
            <a:ext cx="533400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4" name="Oval 53"/>
          <p:cNvSpPr>
            <a:spLocks noChangeArrowheads="1"/>
          </p:cNvSpPr>
          <p:nvPr/>
        </p:nvSpPr>
        <p:spPr bwMode="auto">
          <a:xfrm rot="28264">
            <a:off x="3524250" y="2705100"/>
            <a:ext cx="533400" cy="53498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5" name="Oval 54"/>
          <p:cNvSpPr>
            <a:spLocks noChangeArrowheads="1"/>
          </p:cNvSpPr>
          <p:nvPr/>
        </p:nvSpPr>
        <p:spPr bwMode="auto">
          <a:xfrm rot="28264">
            <a:off x="2990850" y="2700337"/>
            <a:ext cx="531813" cy="53498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6" name="Oval 55"/>
          <p:cNvSpPr>
            <a:spLocks noChangeArrowheads="1"/>
          </p:cNvSpPr>
          <p:nvPr/>
        </p:nvSpPr>
        <p:spPr bwMode="auto">
          <a:xfrm rot="28264">
            <a:off x="2457450" y="2698750"/>
            <a:ext cx="534988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7" name="Oval 56"/>
          <p:cNvSpPr>
            <a:spLocks noChangeArrowheads="1"/>
          </p:cNvSpPr>
          <p:nvPr/>
        </p:nvSpPr>
        <p:spPr bwMode="auto">
          <a:xfrm rot="28264">
            <a:off x="1389063" y="2689225"/>
            <a:ext cx="534987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8" name="Oval 57"/>
          <p:cNvSpPr>
            <a:spLocks noChangeArrowheads="1"/>
          </p:cNvSpPr>
          <p:nvPr/>
        </p:nvSpPr>
        <p:spPr bwMode="auto">
          <a:xfrm rot="28264">
            <a:off x="2446338" y="3763962"/>
            <a:ext cx="533400" cy="53181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49" name="Oval 58"/>
          <p:cNvSpPr>
            <a:spLocks noChangeArrowheads="1"/>
          </p:cNvSpPr>
          <p:nvPr/>
        </p:nvSpPr>
        <p:spPr bwMode="auto">
          <a:xfrm rot="28264">
            <a:off x="1912938" y="3760787"/>
            <a:ext cx="531812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0" name="Oval 59"/>
          <p:cNvSpPr>
            <a:spLocks noChangeArrowheads="1"/>
          </p:cNvSpPr>
          <p:nvPr/>
        </p:nvSpPr>
        <p:spPr bwMode="auto">
          <a:xfrm rot="28264">
            <a:off x="1381125" y="3756025"/>
            <a:ext cx="533400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1" name="Oval 60"/>
          <p:cNvSpPr>
            <a:spLocks noChangeArrowheads="1"/>
          </p:cNvSpPr>
          <p:nvPr/>
        </p:nvSpPr>
        <p:spPr bwMode="auto">
          <a:xfrm rot="28264">
            <a:off x="2984500" y="3236912"/>
            <a:ext cx="533400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2" name="Oval 61"/>
          <p:cNvSpPr>
            <a:spLocks noChangeArrowheads="1"/>
          </p:cNvSpPr>
          <p:nvPr/>
        </p:nvSpPr>
        <p:spPr bwMode="auto">
          <a:xfrm rot="28264">
            <a:off x="2451100" y="3232150"/>
            <a:ext cx="531813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3" name="Oval 62"/>
          <p:cNvSpPr>
            <a:spLocks noChangeArrowheads="1"/>
          </p:cNvSpPr>
          <p:nvPr/>
        </p:nvSpPr>
        <p:spPr bwMode="auto">
          <a:xfrm rot="28264">
            <a:off x="1379538" y="4822825"/>
            <a:ext cx="533400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4" name="Oval 63"/>
          <p:cNvSpPr>
            <a:spLocks noChangeArrowheads="1"/>
          </p:cNvSpPr>
          <p:nvPr/>
        </p:nvSpPr>
        <p:spPr bwMode="auto">
          <a:xfrm rot="28264">
            <a:off x="1909763" y="4292600"/>
            <a:ext cx="531812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5" name="Oval 64"/>
          <p:cNvSpPr>
            <a:spLocks noChangeArrowheads="1"/>
          </p:cNvSpPr>
          <p:nvPr/>
        </p:nvSpPr>
        <p:spPr bwMode="auto">
          <a:xfrm rot="28264">
            <a:off x="1382713" y="4287837"/>
            <a:ext cx="533400" cy="533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sp>
        <p:nvSpPr>
          <p:cNvPr id="145456" name="Text Box 65"/>
          <p:cNvSpPr txBox="1">
            <a:spLocks noChangeArrowheads="1"/>
          </p:cNvSpPr>
          <p:nvPr/>
        </p:nvSpPr>
        <p:spPr bwMode="auto">
          <a:xfrm>
            <a:off x="1420813" y="5486400"/>
            <a:ext cx="225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0"/>
              <a:t> </a:t>
            </a:r>
            <a:r>
              <a:rPr lang="en-US" altLang="en-US" sz="2400" b="1"/>
              <a:t>n</a:t>
            </a:r>
            <a:r>
              <a:rPr lang="en-US" altLang="en-US" sz="2400" b="1" i="0"/>
              <a:t>  . . . . . . .  2   1</a:t>
            </a:r>
          </a:p>
        </p:txBody>
      </p:sp>
      <p:sp>
        <p:nvSpPr>
          <p:cNvPr id="145457" name="Text Box 66"/>
          <p:cNvSpPr txBox="1">
            <a:spLocks noChangeArrowheads="1"/>
          </p:cNvSpPr>
          <p:nvPr/>
        </p:nvSpPr>
        <p:spPr bwMode="auto">
          <a:xfrm>
            <a:off x="5638800" y="1077913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 dirty="0"/>
              <a:t>= number of white dots</a:t>
            </a:r>
          </a:p>
        </p:txBody>
      </p:sp>
      <p:sp>
        <p:nvSpPr>
          <p:cNvPr id="145458" name="Rectangle 6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</p:spTree>
    <p:extLst>
      <p:ext uri="{BB962C8B-B14F-4D97-AF65-F5344CB8AC3E}">
        <p14:creationId xmlns:p14="http://schemas.microsoft.com/office/powerpoint/2010/main" val="26198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24" grpId="0"/>
      <p:bldP spid="145425" grpId="0"/>
      <p:bldP spid="145426" grpId="0"/>
      <p:bldP spid="145427" grpId="0"/>
      <p:bldP spid="145428" grpId="0"/>
      <p:bldP spid="145429" grpId="0"/>
      <p:bldP spid="145430" grpId="0"/>
      <p:bldP spid="145431" grpId="0"/>
      <p:bldP spid="145432" grpId="0"/>
      <p:bldP spid="145433" grpId="0"/>
      <p:bldP spid="145434" grpId="0"/>
      <p:bldP spid="145435" grpId="0"/>
      <p:bldP spid="145436" grpId="0"/>
      <p:bldP spid="145439" grpId="0"/>
      <p:bldP spid="145440" grpId="0" animBg="1"/>
      <p:bldP spid="145441" grpId="0" animBg="1"/>
      <p:bldP spid="145442" grpId="0" animBg="1"/>
      <p:bldP spid="145443" grpId="0" animBg="1"/>
      <p:bldP spid="145444" grpId="0" animBg="1"/>
      <p:bldP spid="145445" grpId="0" animBg="1"/>
      <p:bldP spid="145446" grpId="0" animBg="1"/>
      <p:bldP spid="145447" grpId="0" animBg="1"/>
      <p:bldP spid="145448" grpId="0" animBg="1"/>
      <p:bldP spid="145449" grpId="0" animBg="1"/>
      <p:bldP spid="145450" grpId="0" animBg="1"/>
      <p:bldP spid="145451" grpId="0" animBg="1"/>
      <p:bldP spid="145452" grpId="0" animBg="1"/>
      <p:bldP spid="145453" grpId="0" animBg="1"/>
      <p:bldP spid="145454" grpId="0" animBg="1"/>
      <p:bldP spid="145455" grpId="0" animBg="1"/>
      <p:bldP spid="14545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211888" y="2250123"/>
            <a:ext cx="2697162" cy="3219450"/>
          </a:xfrm>
          <a:prstGeom prst="rect">
            <a:avLst/>
          </a:prstGeom>
          <a:solidFill>
            <a:schemeClr val="bg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grpSp>
        <p:nvGrpSpPr>
          <p:cNvPr id="146435" name="Group 4"/>
          <p:cNvGrpSpPr>
            <a:grpSpLocks/>
          </p:cNvGrpSpPr>
          <p:nvPr/>
        </p:nvGrpSpPr>
        <p:grpSpPr bwMode="auto">
          <a:xfrm>
            <a:off x="6248400" y="2783523"/>
            <a:ext cx="2671763" cy="2667000"/>
            <a:chOff x="3932" y="2643"/>
            <a:chExt cx="1683" cy="1680"/>
          </a:xfrm>
        </p:grpSpPr>
        <p:sp>
          <p:nvSpPr>
            <p:cNvPr id="146500" name="Oval 5"/>
            <p:cNvSpPr>
              <a:spLocks noChangeArrowheads="1"/>
            </p:cNvSpPr>
            <p:nvPr/>
          </p:nvSpPr>
          <p:spPr bwMode="auto">
            <a:xfrm rot="-10789243">
              <a:off x="4942" y="3650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1" name="Oval 6"/>
            <p:cNvSpPr>
              <a:spLocks noChangeArrowheads="1"/>
            </p:cNvSpPr>
            <p:nvPr/>
          </p:nvSpPr>
          <p:spPr bwMode="auto">
            <a:xfrm rot="-10789243">
              <a:off x="4940" y="3986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2" name="Oval 7"/>
            <p:cNvSpPr>
              <a:spLocks noChangeArrowheads="1"/>
            </p:cNvSpPr>
            <p:nvPr/>
          </p:nvSpPr>
          <p:spPr bwMode="auto">
            <a:xfrm rot="-10789243">
              <a:off x="5278" y="3651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3" name="Oval 8"/>
            <p:cNvSpPr>
              <a:spLocks noChangeArrowheads="1"/>
            </p:cNvSpPr>
            <p:nvPr/>
          </p:nvSpPr>
          <p:spPr bwMode="auto">
            <a:xfrm rot="-10789243">
              <a:off x="3932" y="3982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4" name="Oval 9"/>
            <p:cNvSpPr>
              <a:spLocks noChangeArrowheads="1"/>
            </p:cNvSpPr>
            <p:nvPr/>
          </p:nvSpPr>
          <p:spPr bwMode="auto">
            <a:xfrm rot="-10789243">
              <a:off x="4268" y="398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5" name="Oval 10"/>
            <p:cNvSpPr>
              <a:spLocks noChangeArrowheads="1"/>
            </p:cNvSpPr>
            <p:nvPr/>
          </p:nvSpPr>
          <p:spPr bwMode="auto">
            <a:xfrm rot="-10789243">
              <a:off x="4604" y="398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6" name="Oval 11"/>
            <p:cNvSpPr>
              <a:spLocks noChangeArrowheads="1"/>
            </p:cNvSpPr>
            <p:nvPr/>
          </p:nvSpPr>
          <p:spPr bwMode="auto">
            <a:xfrm rot="-10789243">
              <a:off x="5276" y="398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7" name="Oval 12"/>
            <p:cNvSpPr>
              <a:spLocks noChangeArrowheads="1"/>
            </p:cNvSpPr>
            <p:nvPr/>
          </p:nvSpPr>
          <p:spPr bwMode="auto">
            <a:xfrm rot="-10789243">
              <a:off x="4607" y="331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8" name="Oval 13"/>
            <p:cNvSpPr>
              <a:spLocks noChangeArrowheads="1"/>
            </p:cNvSpPr>
            <p:nvPr/>
          </p:nvSpPr>
          <p:spPr bwMode="auto">
            <a:xfrm rot="-10789243">
              <a:off x="4943" y="331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9" name="Oval 14"/>
            <p:cNvSpPr>
              <a:spLocks noChangeArrowheads="1"/>
            </p:cNvSpPr>
            <p:nvPr/>
          </p:nvSpPr>
          <p:spPr bwMode="auto">
            <a:xfrm rot="-10789243">
              <a:off x="5279" y="3315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0" name="Oval 15"/>
            <p:cNvSpPr>
              <a:spLocks noChangeArrowheads="1"/>
            </p:cNvSpPr>
            <p:nvPr/>
          </p:nvSpPr>
          <p:spPr bwMode="auto">
            <a:xfrm rot="-10789243">
              <a:off x="4270" y="364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1" name="Oval 16"/>
            <p:cNvSpPr>
              <a:spLocks noChangeArrowheads="1"/>
            </p:cNvSpPr>
            <p:nvPr/>
          </p:nvSpPr>
          <p:spPr bwMode="auto">
            <a:xfrm rot="-10789243">
              <a:off x="4606" y="364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2" name="Oval 17"/>
            <p:cNvSpPr>
              <a:spLocks noChangeArrowheads="1"/>
            </p:cNvSpPr>
            <p:nvPr/>
          </p:nvSpPr>
          <p:spPr bwMode="auto">
            <a:xfrm rot="-10789243">
              <a:off x="5276" y="264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3" name="Oval 18"/>
            <p:cNvSpPr>
              <a:spLocks noChangeArrowheads="1"/>
            </p:cNvSpPr>
            <p:nvPr/>
          </p:nvSpPr>
          <p:spPr bwMode="auto">
            <a:xfrm rot="-10789243">
              <a:off x="4944" y="297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4" name="Oval 19"/>
            <p:cNvSpPr>
              <a:spLocks noChangeArrowheads="1"/>
            </p:cNvSpPr>
            <p:nvPr/>
          </p:nvSpPr>
          <p:spPr bwMode="auto">
            <a:xfrm rot="-10789243">
              <a:off x="5276" y="2979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905000" y="2180273"/>
            <a:ext cx="6896100" cy="3651250"/>
            <a:chOff x="1200" y="1684"/>
            <a:chExt cx="4344" cy="2300"/>
          </a:xfrm>
        </p:grpSpPr>
        <p:sp>
          <p:nvSpPr>
            <p:cNvPr id="146465" name="Text Box 50"/>
            <p:cNvSpPr txBox="1">
              <a:spLocks noChangeArrowheads="1"/>
            </p:cNvSpPr>
            <p:nvPr/>
          </p:nvSpPr>
          <p:spPr bwMode="auto">
            <a:xfrm>
              <a:off x="3876" y="3772"/>
              <a:ext cx="16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i="0">
                  <a:solidFill>
                    <a:schemeClr val="folHlink"/>
                  </a:solidFill>
                </a:rPr>
                <a:t>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</a:t>
              </a:r>
              <a:endParaRPr lang="en-US" altLang="en-US" sz="1600" b="1" i="0"/>
            </a:p>
          </p:txBody>
        </p:sp>
        <p:sp>
          <p:nvSpPr>
            <p:cNvPr id="146466" name="Text Box 51"/>
            <p:cNvSpPr txBox="1">
              <a:spLocks noChangeArrowheads="1"/>
            </p:cNvSpPr>
            <p:nvPr/>
          </p:nvSpPr>
          <p:spPr bwMode="auto">
            <a:xfrm>
              <a:off x="3684" y="3363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67" name="Text Box 52"/>
            <p:cNvSpPr txBox="1">
              <a:spLocks noChangeArrowheads="1"/>
            </p:cNvSpPr>
            <p:nvPr/>
          </p:nvSpPr>
          <p:spPr bwMode="auto">
            <a:xfrm>
              <a:off x="3684" y="3020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68" name="Text Box 53"/>
            <p:cNvSpPr txBox="1">
              <a:spLocks noChangeArrowheads="1"/>
            </p:cNvSpPr>
            <p:nvPr/>
          </p:nvSpPr>
          <p:spPr bwMode="auto">
            <a:xfrm>
              <a:off x="3684" y="2654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69" name="Text Box 54"/>
            <p:cNvSpPr txBox="1">
              <a:spLocks noChangeArrowheads="1"/>
            </p:cNvSpPr>
            <p:nvPr/>
          </p:nvSpPr>
          <p:spPr bwMode="auto">
            <a:xfrm>
              <a:off x="3684" y="2361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70" name="Text Box 55"/>
            <p:cNvSpPr txBox="1">
              <a:spLocks noChangeArrowheads="1"/>
            </p:cNvSpPr>
            <p:nvPr/>
          </p:nvSpPr>
          <p:spPr bwMode="auto">
            <a:xfrm>
              <a:off x="3684" y="2020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71" name="Text Box 56"/>
            <p:cNvSpPr txBox="1">
              <a:spLocks noChangeArrowheads="1"/>
            </p:cNvSpPr>
            <p:nvPr/>
          </p:nvSpPr>
          <p:spPr bwMode="auto">
            <a:xfrm>
              <a:off x="3684" y="1684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72" name="Text Box 57"/>
            <p:cNvSpPr txBox="1">
              <a:spLocks noChangeArrowheads="1"/>
            </p:cNvSpPr>
            <p:nvPr/>
          </p:nvSpPr>
          <p:spPr bwMode="auto">
            <a:xfrm>
              <a:off x="1200" y="2430"/>
              <a:ext cx="182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altLang="en-US" sz="2400" b="1" i="0" dirty="0">
                  <a:solidFill>
                    <a:schemeClr val="accent2"/>
                  </a:solidFill>
                </a:rPr>
                <a:t>= # dots in the grid</a:t>
              </a:r>
            </a:p>
            <a:p>
              <a:pPr algn="l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2"/>
                  </a:solidFill>
                </a:rPr>
                <a:t>= n</a:t>
              </a:r>
              <a:r>
                <a:rPr lang="en-US" altLang="en-US" sz="2400" b="1" i="0" dirty="0">
                  <a:solidFill>
                    <a:schemeClr val="accent2"/>
                  </a:solidFill>
                </a:rPr>
                <a:t>(</a:t>
              </a:r>
              <a:r>
                <a:rPr lang="en-US" altLang="en-US" sz="2400" b="1" dirty="0">
                  <a:solidFill>
                    <a:schemeClr val="accent2"/>
                  </a:solidFill>
                </a:rPr>
                <a:t>n</a:t>
              </a:r>
              <a:r>
                <a:rPr lang="en-US" altLang="en-US" sz="2400" b="1" i="0" dirty="0">
                  <a:solidFill>
                    <a:schemeClr val="accent2"/>
                  </a:solidFill>
                </a:rPr>
                <a:t>+1) 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0" y="2265362"/>
            <a:ext cx="8929688" cy="3297238"/>
            <a:chOff x="0" y="1720"/>
            <a:chExt cx="5625" cy="2077"/>
          </a:xfrm>
        </p:grpSpPr>
        <p:grpSp>
          <p:nvGrpSpPr>
            <p:cNvPr id="146447" name="Group 59"/>
            <p:cNvGrpSpPr>
              <a:grpSpLocks/>
            </p:cNvGrpSpPr>
            <p:nvPr/>
          </p:nvGrpSpPr>
          <p:grpSpPr bwMode="auto">
            <a:xfrm>
              <a:off x="3934" y="1720"/>
              <a:ext cx="1691" cy="1680"/>
              <a:chOff x="4327" y="1835"/>
              <a:chExt cx="1861" cy="1792"/>
            </a:xfrm>
          </p:grpSpPr>
          <p:sp>
            <p:nvSpPr>
              <p:cNvPr id="146450" name="Oval 60"/>
              <p:cNvSpPr>
                <a:spLocks noChangeArrowheads="1"/>
              </p:cNvSpPr>
              <p:nvPr/>
            </p:nvSpPr>
            <p:spPr bwMode="auto">
              <a:xfrm rot="44464">
                <a:off x="4704" y="2197"/>
                <a:ext cx="369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1" name="Oval 61"/>
              <p:cNvSpPr>
                <a:spLocks noChangeArrowheads="1"/>
              </p:cNvSpPr>
              <p:nvPr/>
            </p:nvSpPr>
            <p:spPr bwMode="auto">
              <a:xfrm rot="44464">
                <a:off x="4710" y="1840"/>
                <a:ext cx="369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2" name="Oval 62"/>
              <p:cNvSpPr>
                <a:spLocks noChangeArrowheads="1"/>
              </p:cNvSpPr>
              <p:nvPr/>
            </p:nvSpPr>
            <p:spPr bwMode="auto">
              <a:xfrm rot="44464">
                <a:off x="4335" y="2192"/>
                <a:ext cx="370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3" name="Oval 63"/>
              <p:cNvSpPr>
                <a:spLocks noChangeArrowheads="1"/>
              </p:cNvSpPr>
              <p:nvPr/>
            </p:nvSpPr>
            <p:spPr bwMode="auto">
              <a:xfrm rot="44464">
                <a:off x="5818" y="1854"/>
                <a:ext cx="370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4" name="Oval 64"/>
              <p:cNvSpPr>
                <a:spLocks noChangeArrowheads="1"/>
              </p:cNvSpPr>
              <p:nvPr/>
            </p:nvSpPr>
            <p:spPr bwMode="auto">
              <a:xfrm rot="44464">
                <a:off x="5448" y="1849"/>
                <a:ext cx="369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5" name="Oval 65"/>
              <p:cNvSpPr>
                <a:spLocks noChangeArrowheads="1"/>
              </p:cNvSpPr>
              <p:nvPr/>
            </p:nvSpPr>
            <p:spPr bwMode="auto">
              <a:xfrm rot="44464">
                <a:off x="5080" y="1845"/>
                <a:ext cx="370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6" name="Oval 66"/>
              <p:cNvSpPr>
                <a:spLocks noChangeArrowheads="1"/>
              </p:cNvSpPr>
              <p:nvPr/>
            </p:nvSpPr>
            <p:spPr bwMode="auto">
              <a:xfrm rot="44464">
                <a:off x="4341" y="1835"/>
                <a:ext cx="370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7" name="Oval 67"/>
              <p:cNvSpPr>
                <a:spLocks noChangeArrowheads="1"/>
              </p:cNvSpPr>
              <p:nvPr/>
            </p:nvSpPr>
            <p:spPr bwMode="auto">
              <a:xfrm rot="44464">
                <a:off x="5069" y="2561"/>
                <a:ext cx="370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8" name="Oval 68"/>
              <p:cNvSpPr>
                <a:spLocks noChangeArrowheads="1"/>
              </p:cNvSpPr>
              <p:nvPr/>
            </p:nvSpPr>
            <p:spPr bwMode="auto">
              <a:xfrm rot="44464">
                <a:off x="4700" y="2557"/>
                <a:ext cx="369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59" name="Oval 69"/>
              <p:cNvSpPr>
                <a:spLocks noChangeArrowheads="1"/>
              </p:cNvSpPr>
              <p:nvPr/>
            </p:nvSpPr>
            <p:spPr bwMode="auto">
              <a:xfrm rot="44464">
                <a:off x="4331" y="2552"/>
                <a:ext cx="370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60" name="Oval 70"/>
              <p:cNvSpPr>
                <a:spLocks noChangeArrowheads="1"/>
              </p:cNvSpPr>
              <p:nvPr/>
            </p:nvSpPr>
            <p:spPr bwMode="auto">
              <a:xfrm rot="44464">
                <a:off x="5443" y="2209"/>
                <a:ext cx="369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61" name="Oval 71"/>
              <p:cNvSpPr>
                <a:spLocks noChangeArrowheads="1"/>
              </p:cNvSpPr>
              <p:nvPr/>
            </p:nvSpPr>
            <p:spPr bwMode="auto">
              <a:xfrm rot="44464">
                <a:off x="5074" y="2205"/>
                <a:ext cx="370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62" name="Oval 72"/>
              <p:cNvSpPr>
                <a:spLocks noChangeArrowheads="1"/>
              </p:cNvSpPr>
              <p:nvPr/>
            </p:nvSpPr>
            <p:spPr bwMode="auto">
              <a:xfrm rot="44464">
                <a:off x="4327" y="3269"/>
                <a:ext cx="370" cy="35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63" name="Oval 73"/>
              <p:cNvSpPr>
                <a:spLocks noChangeArrowheads="1"/>
              </p:cNvSpPr>
              <p:nvPr/>
            </p:nvSpPr>
            <p:spPr bwMode="auto">
              <a:xfrm rot="44464">
                <a:off x="4695" y="2914"/>
                <a:ext cx="370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64" name="Oval 74"/>
              <p:cNvSpPr>
                <a:spLocks noChangeArrowheads="1"/>
              </p:cNvSpPr>
              <p:nvPr/>
            </p:nvSpPr>
            <p:spPr bwMode="auto">
              <a:xfrm rot="44464">
                <a:off x="4330" y="2909"/>
                <a:ext cx="370" cy="35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</p:grpSp>
        <p:sp>
          <p:nvSpPr>
            <p:cNvPr id="146448" name="AutoShape 75"/>
            <p:cNvSpPr>
              <a:spLocks/>
            </p:cNvSpPr>
            <p:nvPr/>
          </p:nvSpPr>
          <p:spPr bwMode="auto">
            <a:xfrm>
              <a:off x="3072" y="1751"/>
              <a:ext cx="612" cy="2046"/>
            </a:xfrm>
            <a:prstGeom prst="leftBrace">
              <a:avLst>
                <a:gd name="adj1" fmla="val 27859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i="0"/>
            </a:p>
          </p:txBody>
        </p:sp>
        <p:sp>
          <p:nvSpPr>
            <p:cNvPr id="146449" name="Text Box 76"/>
            <p:cNvSpPr txBox="1">
              <a:spLocks noChangeArrowheads="1"/>
            </p:cNvSpPr>
            <p:nvPr/>
          </p:nvSpPr>
          <p:spPr bwMode="auto">
            <a:xfrm>
              <a:off x="0" y="2296"/>
              <a:ext cx="182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0" dirty="0">
                  <a:solidFill>
                    <a:schemeClr val="accent2"/>
                  </a:solidFill>
                </a:rPr>
                <a:t>2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S</a:t>
              </a:r>
              <a:r>
                <a:rPr lang="en-US" altLang="en-US" sz="2400" i="0" dirty="0">
                  <a:solidFill>
                    <a:schemeClr val="accent2"/>
                  </a:solidFill>
                </a:rPr>
                <a:t> dots</a:t>
              </a:r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600200" y="4455160"/>
            <a:ext cx="2311400" cy="847725"/>
            <a:chOff x="336" y="957"/>
            <a:chExt cx="1456" cy="534"/>
          </a:xfrm>
        </p:grpSpPr>
        <p:sp>
          <p:nvSpPr>
            <p:cNvPr id="146442" name="Text Box 78"/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146443" name="Text Box 79"/>
            <p:cNvSpPr txBox="1">
              <a:spLocks noChangeArrowheads="1"/>
            </p:cNvSpPr>
            <p:nvPr/>
          </p:nvSpPr>
          <p:spPr bwMode="auto">
            <a:xfrm>
              <a:off x="925" y="95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n</a:t>
              </a:r>
              <a:r>
                <a:rPr lang="en-US" altLang="en-US" sz="2400" i="0" dirty="0"/>
                <a:t> (</a:t>
              </a:r>
              <a:r>
                <a:rPr lang="en-US" altLang="en-US" sz="2400" dirty="0"/>
                <a:t>n</a:t>
              </a:r>
              <a:r>
                <a:rPr lang="en-US" altLang="en-US" sz="2400" i="0" dirty="0"/>
                <a:t>+1)</a:t>
              </a:r>
            </a:p>
          </p:txBody>
        </p:sp>
        <p:sp>
          <p:nvSpPr>
            <p:cNvPr id="146444" name="Text Box 80"/>
            <p:cNvSpPr txBox="1">
              <a:spLocks noChangeArrowheads="1"/>
            </p:cNvSpPr>
            <p:nvPr/>
          </p:nvSpPr>
          <p:spPr bwMode="auto">
            <a:xfrm>
              <a:off x="1167" y="12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2</a:t>
              </a:r>
            </a:p>
          </p:txBody>
        </p:sp>
        <p:sp>
          <p:nvSpPr>
            <p:cNvPr id="146445" name="Line 82"/>
            <p:cNvSpPr>
              <a:spLocks noChangeShapeType="1"/>
            </p:cNvSpPr>
            <p:nvPr/>
          </p:nvSpPr>
          <p:spPr bwMode="auto">
            <a:xfrm>
              <a:off x="912" y="1218"/>
              <a:ext cx="7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46" name="Rectangle 84"/>
            <p:cNvSpPr>
              <a:spLocks noChangeArrowheads="1"/>
            </p:cNvSpPr>
            <p:nvPr/>
          </p:nvSpPr>
          <p:spPr bwMode="auto">
            <a:xfrm>
              <a:off x="336" y="960"/>
              <a:ext cx="1456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46441" name="Rectangle 8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  <p:grpSp>
        <p:nvGrpSpPr>
          <p:cNvPr id="146544" name="Group 146543">
            <a:extLst>
              <a:ext uri="{FF2B5EF4-FFF2-40B4-BE49-F238E27FC236}">
                <a16:creationId xmlns:a16="http://schemas.microsoft.com/office/drawing/2014/main" id="{B71FBB70-EA6B-3A34-C9AC-EE243EFCDC4A}"/>
              </a:ext>
            </a:extLst>
          </p:cNvPr>
          <p:cNvGrpSpPr/>
          <p:nvPr/>
        </p:nvGrpSpPr>
        <p:grpSpPr>
          <a:xfrm>
            <a:off x="244440" y="1066800"/>
            <a:ext cx="8737635" cy="1055687"/>
            <a:chOff x="244440" y="1066800"/>
            <a:chExt cx="8737635" cy="1055687"/>
          </a:xfrm>
        </p:grpSpPr>
        <p:sp>
          <p:nvSpPr>
            <p:cNvPr id="146516" name="Rectangle 4">
              <a:extLst>
                <a:ext uri="{FF2B5EF4-FFF2-40B4-BE49-F238E27FC236}">
                  <a16:creationId xmlns:a16="http://schemas.microsoft.com/office/drawing/2014/main" id="{85F6D0DD-03A4-469D-DA08-59613427E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94" y="1144587"/>
              <a:ext cx="153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1</a:t>
              </a:r>
              <a:endParaRPr lang="en-US" altLang="en-US" sz="2400" b="1" i="0"/>
            </a:p>
          </p:txBody>
        </p:sp>
        <p:sp>
          <p:nvSpPr>
            <p:cNvPr id="146517" name="Rectangle 5">
              <a:extLst>
                <a:ext uri="{FF2B5EF4-FFF2-40B4-BE49-F238E27FC236}">
                  <a16:creationId xmlns:a16="http://schemas.microsoft.com/office/drawing/2014/main" id="{49297647-6945-FAC6-A9C1-6E64B3909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11" y="1144587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18" name="Rectangle 6">
              <a:extLst>
                <a:ext uri="{FF2B5EF4-FFF2-40B4-BE49-F238E27FC236}">
                  <a16:creationId xmlns:a16="http://schemas.microsoft.com/office/drawing/2014/main" id="{2A6195EE-4E8A-A442-8119-3332A680C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381" y="1144587"/>
              <a:ext cx="153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2</a:t>
              </a:r>
              <a:endParaRPr lang="en-US" altLang="en-US" sz="2400" b="1" i="0"/>
            </a:p>
          </p:txBody>
        </p:sp>
        <p:sp>
          <p:nvSpPr>
            <p:cNvPr id="146519" name="Rectangle 7">
              <a:extLst>
                <a:ext uri="{FF2B5EF4-FFF2-40B4-BE49-F238E27FC236}">
                  <a16:creationId xmlns:a16="http://schemas.microsoft.com/office/drawing/2014/main" id="{56DFF3F5-78C9-E3D9-38DA-D64EA096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199" y="1144587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20" name="Rectangle 8">
              <a:extLst>
                <a:ext uri="{FF2B5EF4-FFF2-40B4-BE49-F238E27FC236}">
                  <a16:creationId xmlns:a16="http://schemas.microsoft.com/office/drawing/2014/main" id="{B9DECC10-8234-2068-FA57-45186CF5D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269" y="1144587"/>
              <a:ext cx="153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3</a:t>
              </a:r>
              <a:endParaRPr lang="en-US" altLang="en-US" sz="2400" b="1" i="0"/>
            </a:p>
          </p:txBody>
        </p:sp>
        <p:sp>
          <p:nvSpPr>
            <p:cNvPr id="146521" name="Rectangle 9">
              <a:extLst>
                <a:ext uri="{FF2B5EF4-FFF2-40B4-BE49-F238E27FC236}">
                  <a16:creationId xmlns:a16="http://schemas.microsoft.com/office/drawing/2014/main" id="{28022775-0EA8-F6F0-1E44-E6B69545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086" y="1144587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22" name="Rectangle 10">
              <a:extLst>
                <a:ext uri="{FF2B5EF4-FFF2-40B4-BE49-F238E27FC236}">
                  <a16:creationId xmlns:a16="http://schemas.microsoft.com/office/drawing/2014/main" id="{E45186E2-FD7D-3922-F968-E870406F5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178" y="1144587"/>
              <a:ext cx="3847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. . .</a:t>
              </a:r>
              <a:endParaRPr lang="en-US" altLang="en-US" sz="2400" b="1" i="0"/>
            </a:p>
          </p:txBody>
        </p:sp>
        <p:sp>
          <p:nvSpPr>
            <p:cNvPr id="146523" name="Rectangle 11">
              <a:extLst>
                <a:ext uri="{FF2B5EF4-FFF2-40B4-BE49-F238E27FC236}">
                  <a16:creationId xmlns:a16="http://schemas.microsoft.com/office/drawing/2014/main" id="{8625AED1-3FB9-2161-B7EA-A5215C28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377" y="1144587"/>
              <a:ext cx="251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+ </a:t>
              </a:r>
              <a:endParaRPr lang="en-US" altLang="en-US" sz="2400" b="1" i="0"/>
            </a:p>
          </p:txBody>
        </p:sp>
        <p:sp>
          <p:nvSpPr>
            <p:cNvPr id="146524" name="Rectangle 12">
              <a:extLst>
                <a:ext uri="{FF2B5EF4-FFF2-40B4-BE49-F238E27FC236}">
                  <a16:creationId xmlns:a16="http://schemas.microsoft.com/office/drawing/2014/main" id="{9FE9720E-11C3-6D26-AD88-43241ABEA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144587"/>
              <a:ext cx="4280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FF"/>
                  </a:solidFill>
                </a:rPr>
                <a:t>n</a:t>
              </a:r>
              <a:r>
                <a:rPr lang="en-US" altLang="en-US" sz="2400" b="1" i="0">
                  <a:solidFill>
                    <a:srgbClr val="FFFFFF"/>
                  </a:solidFill>
                </a:rPr>
                <a:t>-1</a:t>
              </a:r>
              <a:endParaRPr lang="en-US" altLang="en-US" sz="2400" b="1" i="0"/>
            </a:p>
          </p:txBody>
        </p:sp>
        <p:sp>
          <p:nvSpPr>
            <p:cNvPr id="146525" name="Rectangle 13">
              <a:extLst>
                <a:ext uri="{FF2B5EF4-FFF2-40B4-BE49-F238E27FC236}">
                  <a16:creationId xmlns:a16="http://schemas.microsoft.com/office/drawing/2014/main" id="{0FFDD740-7DFB-DEAD-CED9-D8041F5B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336" y="1144587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26" name="Rectangle 14">
              <a:extLst>
                <a:ext uri="{FF2B5EF4-FFF2-40B4-BE49-F238E27FC236}">
                  <a16:creationId xmlns:a16="http://schemas.microsoft.com/office/drawing/2014/main" id="{90B9E449-5163-6D26-5B81-371DCD398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352" y="1144587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FF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527" name="Rectangle 15">
              <a:extLst>
                <a:ext uri="{FF2B5EF4-FFF2-40B4-BE49-F238E27FC236}">
                  <a16:creationId xmlns:a16="http://schemas.microsoft.com/office/drawing/2014/main" id="{5A87F03F-877E-E137-5902-6B94DC272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24" y="1144587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FF"/>
                  </a:solidFill>
                </a:rPr>
                <a:t>=</a:t>
              </a:r>
              <a:endParaRPr lang="en-US" altLang="en-US" sz="2400" b="1" i="0"/>
            </a:p>
          </p:txBody>
        </p:sp>
        <p:sp>
          <p:nvSpPr>
            <p:cNvPr id="146528" name="Rectangle 16">
              <a:extLst>
                <a:ext uri="{FF2B5EF4-FFF2-40B4-BE49-F238E27FC236}">
                  <a16:creationId xmlns:a16="http://schemas.microsoft.com/office/drawing/2014/main" id="{327A7F3E-1E65-7774-B3EA-A9B8C46A8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02" y="1144587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FF"/>
                  </a:solidFill>
                </a:rPr>
                <a:t>S</a:t>
              </a:r>
              <a:endParaRPr lang="en-US" altLang="en-US" sz="2400" b="1"/>
            </a:p>
          </p:txBody>
        </p:sp>
        <p:sp>
          <p:nvSpPr>
            <p:cNvPr id="146529" name="Rectangle 17">
              <a:extLst>
                <a:ext uri="{FF2B5EF4-FFF2-40B4-BE49-F238E27FC236}">
                  <a16:creationId xmlns:a16="http://schemas.microsoft.com/office/drawing/2014/main" id="{B3E47E7F-692B-CBF2-A841-D6EED88B8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40" y="1687512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530" name="Rectangle 18">
              <a:extLst>
                <a:ext uri="{FF2B5EF4-FFF2-40B4-BE49-F238E27FC236}">
                  <a16:creationId xmlns:a16="http://schemas.microsoft.com/office/drawing/2014/main" id="{8942FE91-C22B-F98D-C47C-91FEB56E3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11" y="1687512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31" name="Rectangle 19">
              <a:extLst>
                <a:ext uri="{FF2B5EF4-FFF2-40B4-BE49-F238E27FC236}">
                  <a16:creationId xmlns:a16="http://schemas.microsoft.com/office/drawing/2014/main" id="{45ECAEF0-D058-38B0-BF52-06517B1CC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15" y="1687512"/>
              <a:ext cx="4280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</a:rPr>
                <a:t>n</a:t>
              </a:r>
              <a:r>
                <a:rPr lang="en-US" altLang="en-US" sz="2400" b="1" i="0">
                  <a:solidFill>
                    <a:srgbClr val="FFFF00"/>
                  </a:solidFill>
                </a:rPr>
                <a:t>-1</a:t>
              </a:r>
              <a:endParaRPr lang="en-US" altLang="en-US" sz="2400" b="1" i="0"/>
            </a:p>
          </p:txBody>
        </p:sp>
        <p:sp>
          <p:nvSpPr>
            <p:cNvPr id="146532" name="Rectangle 20">
              <a:extLst>
                <a:ext uri="{FF2B5EF4-FFF2-40B4-BE49-F238E27FC236}">
                  <a16:creationId xmlns:a16="http://schemas.microsoft.com/office/drawing/2014/main" id="{F445857A-50CB-2B04-B17F-1A9D4CF51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199" y="1687512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33" name="Rectangle 21">
              <a:extLst>
                <a:ext uri="{FF2B5EF4-FFF2-40B4-BE49-F238E27FC236}">
                  <a16:creationId xmlns:a16="http://schemas.microsoft.com/office/drawing/2014/main" id="{0B5BB758-4106-EE01-0392-38BF45DCB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162" y="1687512"/>
              <a:ext cx="4280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</a:rPr>
                <a:t>n</a:t>
              </a:r>
              <a:r>
                <a:rPr lang="en-US" altLang="en-US" sz="2400" b="1" i="0" dirty="0">
                  <a:solidFill>
                    <a:srgbClr val="FFFF00"/>
                  </a:solidFill>
                </a:rPr>
                <a:t>-2</a:t>
              </a:r>
              <a:endParaRPr lang="en-US" altLang="en-US" sz="2400" b="1" i="0" dirty="0"/>
            </a:p>
          </p:txBody>
        </p:sp>
        <p:sp>
          <p:nvSpPr>
            <p:cNvPr id="146534" name="Rectangle 22">
              <a:extLst>
                <a:ext uri="{FF2B5EF4-FFF2-40B4-BE49-F238E27FC236}">
                  <a16:creationId xmlns:a16="http://schemas.microsoft.com/office/drawing/2014/main" id="{7DCEB4CF-5024-AF80-6903-7C25856D1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086" y="1687512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35" name="Rectangle 23">
              <a:extLst>
                <a:ext uri="{FF2B5EF4-FFF2-40B4-BE49-F238E27FC236}">
                  <a16:creationId xmlns:a16="http://schemas.microsoft.com/office/drawing/2014/main" id="{207A907D-7A18-135F-8964-683182DF7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621" y="1687512"/>
              <a:ext cx="538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 . . . </a:t>
              </a:r>
              <a:endParaRPr lang="en-US" altLang="en-US" sz="2400" b="1" i="0"/>
            </a:p>
          </p:txBody>
        </p:sp>
        <p:sp>
          <p:nvSpPr>
            <p:cNvPr id="146536" name="Rectangle 24">
              <a:extLst>
                <a:ext uri="{FF2B5EF4-FFF2-40B4-BE49-F238E27FC236}">
                  <a16:creationId xmlns:a16="http://schemas.microsoft.com/office/drawing/2014/main" id="{F514EC80-F07D-1703-25ED-A312A8E24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377" y="1687512"/>
              <a:ext cx="251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 +</a:t>
              </a:r>
              <a:endParaRPr lang="en-US" altLang="en-US" sz="2400" b="1" i="0"/>
            </a:p>
          </p:txBody>
        </p:sp>
        <p:sp>
          <p:nvSpPr>
            <p:cNvPr id="146537" name="Rectangle 25">
              <a:extLst>
                <a:ext uri="{FF2B5EF4-FFF2-40B4-BE49-F238E27FC236}">
                  <a16:creationId xmlns:a16="http://schemas.microsoft.com/office/drawing/2014/main" id="{18485B51-6301-00A0-08AF-D460B69C8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519" y="1687512"/>
              <a:ext cx="153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2</a:t>
              </a:r>
              <a:endParaRPr lang="en-US" altLang="en-US" sz="2400" b="1" i="0"/>
            </a:p>
          </p:txBody>
        </p:sp>
        <p:sp>
          <p:nvSpPr>
            <p:cNvPr id="146538" name="Rectangle 26">
              <a:extLst>
                <a:ext uri="{FF2B5EF4-FFF2-40B4-BE49-F238E27FC236}">
                  <a16:creationId xmlns:a16="http://schemas.microsoft.com/office/drawing/2014/main" id="{AFF7AA6D-B5C7-35C0-B27F-1207549CF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336" y="1687512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+</a:t>
              </a:r>
              <a:endParaRPr lang="en-US" altLang="en-US" sz="2400" b="1" i="0"/>
            </a:p>
          </p:txBody>
        </p:sp>
        <p:sp>
          <p:nvSpPr>
            <p:cNvPr id="146539" name="Rectangle 27">
              <a:extLst>
                <a:ext uri="{FF2B5EF4-FFF2-40B4-BE49-F238E27FC236}">
                  <a16:creationId xmlns:a16="http://schemas.microsoft.com/office/drawing/2014/main" id="{9BB70F74-F6CB-370E-C871-7CABBEF7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406" y="1687512"/>
              <a:ext cx="153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1</a:t>
              </a:r>
              <a:endParaRPr lang="en-US" altLang="en-US" sz="2400" b="1" i="0"/>
            </a:p>
          </p:txBody>
        </p:sp>
        <p:sp>
          <p:nvSpPr>
            <p:cNvPr id="146540" name="Rectangle 28">
              <a:extLst>
                <a:ext uri="{FF2B5EF4-FFF2-40B4-BE49-F238E27FC236}">
                  <a16:creationId xmlns:a16="http://schemas.microsoft.com/office/drawing/2014/main" id="{63348BFB-FA98-79BC-26A1-9EB1531E8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24" y="1687512"/>
              <a:ext cx="1747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0">
                  <a:solidFill>
                    <a:srgbClr val="FFFF00"/>
                  </a:solidFill>
                </a:rPr>
                <a:t>=</a:t>
              </a:r>
              <a:endParaRPr lang="en-US" altLang="en-US" sz="2400" b="1" i="0"/>
            </a:p>
          </p:txBody>
        </p:sp>
        <p:sp>
          <p:nvSpPr>
            <p:cNvPr id="146541" name="Rectangle 29">
              <a:extLst>
                <a:ext uri="{FF2B5EF4-FFF2-40B4-BE49-F238E27FC236}">
                  <a16:creationId xmlns:a16="http://schemas.microsoft.com/office/drawing/2014/main" id="{D730A179-C88C-DD9B-99F6-85365D5C4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02" y="1687512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</a:rPr>
                <a:t>S</a:t>
              </a:r>
              <a:endParaRPr lang="en-US" altLang="en-US" sz="2400" b="1"/>
            </a:p>
          </p:txBody>
        </p:sp>
        <p:sp>
          <p:nvSpPr>
            <p:cNvPr id="146542" name="Text Box 48">
              <a:extLst>
                <a:ext uri="{FF2B5EF4-FFF2-40B4-BE49-F238E27FC236}">
                  <a16:creationId xmlns:a16="http://schemas.microsoft.com/office/drawing/2014/main" id="{CC55EFC6-3668-FA37-5B84-85866B2EF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025" y="1665287"/>
              <a:ext cx="3321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0">
                  <a:solidFill>
                    <a:schemeClr val="tx2"/>
                  </a:solidFill>
                </a:rPr>
                <a:t>= number of yellow dots</a:t>
              </a:r>
            </a:p>
          </p:txBody>
        </p:sp>
        <p:sp>
          <p:nvSpPr>
            <p:cNvPr id="146543" name="Text Box 66">
              <a:extLst>
                <a:ext uri="{FF2B5EF4-FFF2-40B4-BE49-F238E27FC236}">
                  <a16:creationId xmlns:a16="http://schemas.microsoft.com/office/drawing/2014/main" id="{B7580824-89FC-A9C3-69CD-AAB997E53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1066800"/>
              <a:ext cx="3203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0" dirty="0"/>
                <a:t>= number of white dots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8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211888" y="2250123"/>
            <a:ext cx="2697162" cy="3219450"/>
          </a:xfrm>
          <a:prstGeom prst="rect">
            <a:avLst/>
          </a:prstGeom>
          <a:solidFill>
            <a:schemeClr val="bg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i="0"/>
          </a:p>
        </p:txBody>
      </p:sp>
      <p:grpSp>
        <p:nvGrpSpPr>
          <p:cNvPr id="146435" name="Group 4"/>
          <p:cNvGrpSpPr>
            <a:grpSpLocks/>
          </p:cNvGrpSpPr>
          <p:nvPr/>
        </p:nvGrpSpPr>
        <p:grpSpPr bwMode="auto">
          <a:xfrm>
            <a:off x="6248400" y="2783523"/>
            <a:ext cx="2671763" cy="2667000"/>
            <a:chOff x="3932" y="2643"/>
            <a:chExt cx="1683" cy="1680"/>
          </a:xfrm>
        </p:grpSpPr>
        <p:sp>
          <p:nvSpPr>
            <p:cNvPr id="146500" name="Oval 5"/>
            <p:cNvSpPr>
              <a:spLocks noChangeArrowheads="1"/>
            </p:cNvSpPr>
            <p:nvPr/>
          </p:nvSpPr>
          <p:spPr bwMode="auto">
            <a:xfrm rot="-10789243">
              <a:off x="4942" y="3650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1" name="Oval 6"/>
            <p:cNvSpPr>
              <a:spLocks noChangeArrowheads="1"/>
            </p:cNvSpPr>
            <p:nvPr/>
          </p:nvSpPr>
          <p:spPr bwMode="auto">
            <a:xfrm rot="-10789243">
              <a:off x="4940" y="3986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2" name="Oval 7"/>
            <p:cNvSpPr>
              <a:spLocks noChangeArrowheads="1"/>
            </p:cNvSpPr>
            <p:nvPr/>
          </p:nvSpPr>
          <p:spPr bwMode="auto">
            <a:xfrm rot="-10789243">
              <a:off x="5278" y="3651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3" name="Oval 8"/>
            <p:cNvSpPr>
              <a:spLocks noChangeArrowheads="1"/>
            </p:cNvSpPr>
            <p:nvPr/>
          </p:nvSpPr>
          <p:spPr bwMode="auto">
            <a:xfrm rot="-10789243">
              <a:off x="3932" y="3982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4" name="Oval 9"/>
            <p:cNvSpPr>
              <a:spLocks noChangeArrowheads="1"/>
            </p:cNvSpPr>
            <p:nvPr/>
          </p:nvSpPr>
          <p:spPr bwMode="auto">
            <a:xfrm rot="-10789243">
              <a:off x="4268" y="398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5" name="Oval 10"/>
            <p:cNvSpPr>
              <a:spLocks noChangeArrowheads="1"/>
            </p:cNvSpPr>
            <p:nvPr/>
          </p:nvSpPr>
          <p:spPr bwMode="auto">
            <a:xfrm rot="-10789243">
              <a:off x="4604" y="398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6" name="Oval 11"/>
            <p:cNvSpPr>
              <a:spLocks noChangeArrowheads="1"/>
            </p:cNvSpPr>
            <p:nvPr/>
          </p:nvSpPr>
          <p:spPr bwMode="auto">
            <a:xfrm rot="-10789243">
              <a:off x="5276" y="398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7" name="Oval 12"/>
            <p:cNvSpPr>
              <a:spLocks noChangeArrowheads="1"/>
            </p:cNvSpPr>
            <p:nvPr/>
          </p:nvSpPr>
          <p:spPr bwMode="auto">
            <a:xfrm rot="-10789243">
              <a:off x="4607" y="331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8" name="Oval 13"/>
            <p:cNvSpPr>
              <a:spLocks noChangeArrowheads="1"/>
            </p:cNvSpPr>
            <p:nvPr/>
          </p:nvSpPr>
          <p:spPr bwMode="auto">
            <a:xfrm rot="-10789243">
              <a:off x="4943" y="3314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09" name="Oval 14"/>
            <p:cNvSpPr>
              <a:spLocks noChangeArrowheads="1"/>
            </p:cNvSpPr>
            <p:nvPr/>
          </p:nvSpPr>
          <p:spPr bwMode="auto">
            <a:xfrm rot="-10789243">
              <a:off x="5279" y="3315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0" name="Oval 15"/>
            <p:cNvSpPr>
              <a:spLocks noChangeArrowheads="1"/>
            </p:cNvSpPr>
            <p:nvPr/>
          </p:nvSpPr>
          <p:spPr bwMode="auto">
            <a:xfrm rot="-10789243">
              <a:off x="4270" y="3647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1" name="Oval 16"/>
            <p:cNvSpPr>
              <a:spLocks noChangeArrowheads="1"/>
            </p:cNvSpPr>
            <p:nvPr/>
          </p:nvSpPr>
          <p:spPr bwMode="auto">
            <a:xfrm rot="-10789243">
              <a:off x="4606" y="364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2" name="Oval 17"/>
            <p:cNvSpPr>
              <a:spLocks noChangeArrowheads="1"/>
            </p:cNvSpPr>
            <p:nvPr/>
          </p:nvSpPr>
          <p:spPr bwMode="auto">
            <a:xfrm rot="-10789243">
              <a:off x="5276" y="2643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3" name="Oval 18"/>
            <p:cNvSpPr>
              <a:spLocks noChangeArrowheads="1"/>
            </p:cNvSpPr>
            <p:nvPr/>
          </p:nvSpPr>
          <p:spPr bwMode="auto">
            <a:xfrm rot="-10789243">
              <a:off x="4944" y="2978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514" name="Oval 19"/>
            <p:cNvSpPr>
              <a:spLocks noChangeArrowheads="1"/>
            </p:cNvSpPr>
            <p:nvPr/>
          </p:nvSpPr>
          <p:spPr bwMode="auto">
            <a:xfrm rot="-10789243">
              <a:off x="5276" y="2979"/>
              <a:ext cx="336" cy="3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848350" y="2180273"/>
            <a:ext cx="2952750" cy="3651250"/>
            <a:chOff x="3684" y="1684"/>
            <a:chExt cx="1860" cy="2300"/>
          </a:xfrm>
        </p:grpSpPr>
        <p:sp>
          <p:nvSpPr>
            <p:cNvPr id="146465" name="Text Box 50"/>
            <p:cNvSpPr txBox="1">
              <a:spLocks noChangeArrowheads="1"/>
            </p:cNvSpPr>
            <p:nvPr/>
          </p:nvSpPr>
          <p:spPr bwMode="auto">
            <a:xfrm>
              <a:off x="3876" y="3772"/>
              <a:ext cx="16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i="0">
                  <a:solidFill>
                    <a:schemeClr val="folHlink"/>
                  </a:solidFill>
                </a:rPr>
                <a:t>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   </a:t>
              </a: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r>
                <a:rPr lang="en-US" altLang="en-US" sz="1600" b="1" i="0">
                  <a:solidFill>
                    <a:schemeClr val="folHlink"/>
                  </a:solidFill>
                </a:rPr>
                <a:t>+1</a:t>
              </a:r>
              <a:endParaRPr lang="en-US" altLang="en-US" sz="1600" b="1" i="0"/>
            </a:p>
          </p:txBody>
        </p:sp>
        <p:sp>
          <p:nvSpPr>
            <p:cNvPr id="146466" name="Text Box 51"/>
            <p:cNvSpPr txBox="1">
              <a:spLocks noChangeArrowheads="1"/>
            </p:cNvSpPr>
            <p:nvPr/>
          </p:nvSpPr>
          <p:spPr bwMode="auto">
            <a:xfrm>
              <a:off x="3684" y="3363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67" name="Text Box 52"/>
            <p:cNvSpPr txBox="1">
              <a:spLocks noChangeArrowheads="1"/>
            </p:cNvSpPr>
            <p:nvPr/>
          </p:nvSpPr>
          <p:spPr bwMode="auto">
            <a:xfrm>
              <a:off x="3684" y="3020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68" name="Text Box 53"/>
            <p:cNvSpPr txBox="1">
              <a:spLocks noChangeArrowheads="1"/>
            </p:cNvSpPr>
            <p:nvPr/>
          </p:nvSpPr>
          <p:spPr bwMode="auto">
            <a:xfrm>
              <a:off x="3684" y="2654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69" name="Text Box 54"/>
            <p:cNvSpPr txBox="1">
              <a:spLocks noChangeArrowheads="1"/>
            </p:cNvSpPr>
            <p:nvPr/>
          </p:nvSpPr>
          <p:spPr bwMode="auto">
            <a:xfrm>
              <a:off x="3684" y="2361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70" name="Text Box 55"/>
            <p:cNvSpPr txBox="1">
              <a:spLocks noChangeArrowheads="1"/>
            </p:cNvSpPr>
            <p:nvPr/>
          </p:nvSpPr>
          <p:spPr bwMode="auto">
            <a:xfrm>
              <a:off x="3684" y="2020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  <p:sp>
          <p:nvSpPr>
            <p:cNvPr id="146471" name="Text Box 56"/>
            <p:cNvSpPr txBox="1">
              <a:spLocks noChangeArrowheads="1"/>
            </p:cNvSpPr>
            <p:nvPr/>
          </p:nvSpPr>
          <p:spPr bwMode="auto">
            <a:xfrm>
              <a:off x="3684" y="1684"/>
              <a:ext cx="1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</a:rPr>
                <a:t>n</a:t>
              </a:r>
              <a:endParaRPr lang="en-US" altLang="en-US" sz="2400" b="1"/>
            </a:p>
          </p:txBody>
        </p:sp>
      </p:grpSp>
      <p:grpSp>
        <p:nvGrpSpPr>
          <p:cNvPr id="146447" name="Group 59"/>
          <p:cNvGrpSpPr>
            <a:grpSpLocks/>
          </p:cNvGrpSpPr>
          <p:nvPr/>
        </p:nvGrpSpPr>
        <p:grpSpPr bwMode="auto">
          <a:xfrm>
            <a:off x="6245227" y="2250123"/>
            <a:ext cx="2684463" cy="2667000"/>
            <a:chOff x="4327" y="1835"/>
            <a:chExt cx="1861" cy="1792"/>
          </a:xfrm>
        </p:grpSpPr>
        <p:sp>
          <p:nvSpPr>
            <p:cNvPr id="146450" name="Oval 60"/>
            <p:cNvSpPr>
              <a:spLocks noChangeArrowheads="1"/>
            </p:cNvSpPr>
            <p:nvPr/>
          </p:nvSpPr>
          <p:spPr bwMode="auto">
            <a:xfrm rot="44464">
              <a:off x="4704" y="2197"/>
              <a:ext cx="369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1" name="Oval 61"/>
            <p:cNvSpPr>
              <a:spLocks noChangeArrowheads="1"/>
            </p:cNvSpPr>
            <p:nvPr/>
          </p:nvSpPr>
          <p:spPr bwMode="auto">
            <a:xfrm rot="44464">
              <a:off x="4710" y="1840"/>
              <a:ext cx="369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2" name="Oval 62"/>
            <p:cNvSpPr>
              <a:spLocks noChangeArrowheads="1"/>
            </p:cNvSpPr>
            <p:nvPr/>
          </p:nvSpPr>
          <p:spPr bwMode="auto">
            <a:xfrm rot="44464">
              <a:off x="4335" y="2192"/>
              <a:ext cx="370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3" name="Oval 63"/>
            <p:cNvSpPr>
              <a:spLocks noChangeArrowheads="1"/>
            </p:cNvSpPr>
            <p:nvPr/>
          </p:nvSpPr>
          <p:spPr bwMode="auto">
            <a:xfrm rot="44464">
              <a:off x="5818" y="1854"/>
              <a:ext cx="370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4" name="Oval 64"/>
            <p:cNvSpPr>
              <a:spLocks noChangeArrowheads="1"/>
            </p:cNvSpPr>
            <p:nvPr/>
          </p:nvSpPr>
          <p:spPr bwMode="auto">
            <a:xfrm rot="44464">
              <a:off x="5448" y="1849"/>
              <a:ext cx="369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5" name="Oval 65"/>
            <p:cNvSpPr>
              <a:spLocks noChangeArrowheads="1"/>
            </p:cNvSpPr>
            <p:nvPr/>
          </p:nvSpPr>
          <p:spPr bwMode="auto">
            <a:xfrm rot="44464">
              <a:off x="5080" y="1845"/>
              <a:ext cx="370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6" name="Oval 66"/>
            <p:cNvSpPr>
              <a:spLocks noChangeArrowheads="1"/>
            </p:cNvSpPr>
            <p:nvPr/>
          </p:nvSpPr>
          <p:spPr bwMode="auto">
            <a:xfrm rot="44464">
              <a:off x="4341" y="1835"/>
              <a:ext cx="370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7" name="Oval 67"/>
            <p:cNvSpPr>
              <a:spLocks noChangeArrowheads="1"/>
            </p:cNvSpPr>
            <p:nvPr/>
          </p:nvSpPr>
          <p:spPr bwMode="auto">
            <a:xfrm rot="44464">
              <a:off x="5069" y="2561"/>
              <a:ext cx="370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8" name="Oval 68"/>
            <p:cNvSpPr>
              <a:spLocks noChangeArrowheads="1"/>
            </p:cNvSpPr>
            <p:nvPr/>
          </p:nvSpPr>
          <p:spPr bwMode="auto">
            <a:xfrm rot="44464">
              <a:off x="4700" y="2557"/>
              <a:ext cx="369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59" name="Oval 69"/>
            <p:cNvSpPr>
              <a:spLocks noChangeArrowheads="1"/>
            </p:cNvSpPr>
            <p:nvPr/>
          </p:nvSpPr>
          <p:spPr bwMode="auto">
            <a:xfrm rot="44464">
              <a:off x="4331" y="2552"/>
              <a:ext cx="370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60" name="Oval 70"/>
            <p:cNvSpPr>
              <a:spLocks noChangeArrowheads="1"/>
            </p:cNvSpPr>
            <p:nvPr/>
          </p:nvSpPr>
          <p:spPr bwMode="auto">
            <a:xfrm rot="44464">
              <a:off x="5443" y="2209"/>
              <a:ext cx="369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61" name="Oval 71"/>
            <p:cNvSpPr>
              <a:spLocks noChangeArrowheads="1"/>
            </p:cNvSpPr>
            <p:nvPr/>
          </p:nvSpPr>
          <p:spPr bwMode="auto">
            <a:xfrm rot="44464">
              <a:off x="5074" y="2205"/>
              <a:ext cx="370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62" name="Oval 72"/>
            <p:cNvSpPr>
              <a:spLocks noChangeArrowheads="1"/>
            </p:cNvSpPr>
            <p:nvPr/>
          </p:nvSpPr>
          <p:spPr bwMode="auto">
            <a:xfrm rot="44464">
              <a:off x="4327" y="3269"/>
              <a:ext cx="370" cy="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63" name="Oval 73"/>
            <p:cNvSpPr>
              <a:spLocks noChangeArrowheads="1"/>
            </p:cNvSpPr>
            <p:nvPr/>
          </p:nvSpPr>
          <p:spPr bwMode="auto">
            <a:xfrm rot="44464">
              <a:off x="4695" y="2914"/>
              <a:ext cx="370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146464" name="Oval 74"/>
            <p:cNvSpPr>
              <a:spLocks noChangeArrowheads="1"/>
            </p:cNvSpPr>
            <p:nvPr/>
          </p:nvSpPr>
          <p:spPr bwMode="auto">
            <a:xfrm rot="44464">
              <a:off x="4330" y="2909"/>
              <a:ext cx="370" cy="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600200" y="1666875"/>
            <a:ext cx="2311400" cy="847725"/>
            <a:chOff x="336" y="957"/>
            <a:chExt cx="1456" cy="534"/>
          </a:xfrm>
        </p:grpSpPr>
        <p:sp>
          <p:nvSpPr>
            <p:cNvPr id="146442" name="Text Box 78"/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146443" name="Text Box 79"/>
            <p:cNvSpPr txBox="1">
              <a:spLocks noChangeArrowheads="1"/>
            </p:cNvSpPr>
            <p:nvPr/>
          </p:nvSpPr>
          <p:spPr bwMode="auto">
            <a:xfrm>
              <a:off x="925" y="95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n</a:t>
              </a:r>
              <a:r>
                <a:rPr lang="en-US" altLang="en-US" sz="2400" i="0" dirty="0"/>
                <a:t> (</a:t>
              </a:r>
              <a:r>
                <a:rPr lang="en-US" altLang="en-US" sz="2400" dirty="0"/>
                <a:t>n</a:t>
              </a:r>
              <a:r>
                <a:rPr lang="en-US" altLang="en-US" sz="2400" i="0" dirty="0"/>
                <a:t>+1)</a:t>
              </a:r>
            </a:p>
          </p:txBody>
        </p:sp>
        <p:sp>
          <p:nvSpPr>
            <p:cNvPr id="146444" name="Text Box 80"/>
            <p:cNvSpPr txBox="1">
              <a:spLocks noChangeArrowheads="1"/>
            </p:cNvSpPr>
            <p:nvPr/>
          </p:nvSpPr>
          <p:spPr bwMode="auto">
            <a:xfrm>
              <a:off x="1167" y="12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2</a:t>
              </a:r>
            </a:p>
          </p:txBody>
        </p:sp>
        <p:sp>
          <p:nvSpPr>
            <p:cNvPr id="146445" name="Line 82"/>
            <p:cNvSpPr>
              <a:spLocks noChangeShapeType="1"/>
            </p:cNvSpPr>
            <p:nvPr/>
          </p:nvSpPr>
          <p:spPr bwMode="auto">
            <a:xfrm>
              <a:off x="912" y="1218"/>
              <a:ext cx="7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46" name="Rectangle 84"/>
            <p:cNvSpPr>
              <a:spLocks noChangeArrowheads="1"/>
            </p:cNvSpPr>
            <p:nvPr/>
          </p:nvSpPr>
          <p:spPr bwMode="auto">
            <a:xfrm>
              <a:off x="336" y="960"/>
              <a:ext cx="1456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46441" name="Rectangle 8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8A054564-FBD9-EF05-8C1B-4E68412E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48" y="2646942"/>
            <a:ext cx="320309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i="0" dirty="0"/>
              <a:t>1           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1+2       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1+2+3     </a:t>
            </a:r>
            <a:endParaRPr lang="en-US" altLang="en-US" sz="2400" dirty="0">
              <a:sym typeface="Symbol" pitchFamily="18" charset="2"/>
            </a:endParaRP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1+2+3+4   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/>
              <a:t>1+2+3+4+5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/>
              <a:t>1+2+3+4+5+6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/>
              <a:t>1+2+3+4+5+6+7</a:t>
            </a:r>
            <a:endParaRPr lang="en-US" altLang="en-US" sz="2400" i="0" dirty="0"/>
          </a:p>
        </p:txBody>
      </p:sp>
      <p:sp>
        <p:nvSpPr>
          <p:cNvPr id="146516" name="Rectangle 4">
            <a:extLst>
              <a:ext uri="{FF2B5EF4-FFF2-40B4-BE49-F238E27FC236}">
                <a16:creationId xmlns:a16="http://schemas.microsoft.com/office/drawing/2014/main" id="{85F6D0DD-03A4-469D-DA08-59613427E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94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6517" name="Rectangle 5">
            <a:extLst>
              <a:ext uri="{FF2B5EF4-FFF2-40B4-BE49-F238E27FC236}">
                <a16:creationId xmlns:a16="http://schemas.microsoft.com/office/drawing/2014/main" id="{49297647-6945-FAC6-A9C1-6E64B390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11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18" name="Rectangle 6">
            <a:extLst>
              <a:ext uri="{FF2B5EF4-FFF2-40B4-BE49-F238E27FC236}">
                <a16:creationId xmlns:a16="http://schemas.microsoft.com/office/drawing/2014/main" id="{2A6195EE-4E8A-A442-8119-3332A680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81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6519" name="Rectangle 7">
            <a:extLst>
              <a:ext uri="{FF2B5EF4-FFF2-40B4-BE49-F238E27FC236}">
                <a16:creationId xmlns:a16="http://schemas.microsoft.com/office/drawing/2014/main" id="{56DFF3F5-78C9-E3D9-38DA-D64EA096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99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0" name="Rectangle 8">
            <a:extLst>
              <a:ext uri="{FF2B5EF4-FFF2-40B4-BE49-F238E27FC236}">
                <a16:creationId xmlns:a16="http://schemas.microsoft.com/office/drawing/2014/main" id="{B9DECC10-8234-2068-FA57-45186CF5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69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3</a:t>
            </a:r>
            <a:endParaRPr lang="en-US" altLang="en-US" sz="2400" b="1" i="0"/>
          </a:p>
        </p:txBody>
      </p:sp>
      <p:sp>
        <p:nvSpPr>
          <p:cNvPr id="146521" name="Rectangle 9">
            <a:extLst>
              <a:ext uri="{FF2B5EF4-FFF2-40B4-BE49-F238E27FC236}">
                <a16:creationId xmlns:a16="http://schemas.microsoft.com/office/drawing/2014/main" id="{28022775-0EA8-F6F0-1E44-E6B69545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8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2" name="Rectangle 10">
            <a:extLst>
              <a:ext uri="{FF2B5EF4-FFF2-40B4-BE49-F238E27FC236}">
                <a16:creationId xmlns:a16="http://schemas.microsoft.com/office/drawing/2014/main" id="{E45186E2-FD7D-3922-F968-E870406F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78" y="1144587"/>
            <a:ext cx="38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. . .</a:t>
            </a:r>
            <a:endParaRPr lang="en-US" altLang="en-US" sz="2400" b="1" i="0"/>
          </a:p>
        </p:txBody>
      </p:sp>
      <p:sp>
        <p:nvSpPr>
          <p:cNvPr id="146523" name="Rectangle 11">
            <a:extLst>
              <a:ext uri="{FF2B5EF4-FFF2-40B4-BE49-F238E27FC236}">
                <a16:creationId xmlns:a16="http://schemas.microsoft.com/office/drawing/2014/main" id="{8625AED1-3FB9-2161-B7EA-A5215C28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377" y="1144587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 </a:t>
            </a:r>
            <a:endParaRPr lang="en-US" altLang="en-US" sz="2400" b="1" i="0"/>
          </a:p>
        </p:txBody>
      </p:sp>
      <p:sp>
        <p:nvSpPr>
          <p:cNvPr id="146524" name="Rectangle 12">
            <a:extLst>
              <a:ext uri="{FF2B5EF4-FFF2-40B4-BE49-F238E27FC236}">
                <a16:creationId xmlns:a16="http://schemas.microsoft.com/office/drawing/2014/main" id="{9FE9720E-11C3-6D26-AD88-43241ABE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4587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r>
              <a:rPr lang="en-US" altLang="en-US" sz="2400" b="1" i="0">
                <a:solidFill>
                  <a:srgbClr val="FFFFFF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6525" name="Rectangle 13">
            <a:extLst>
              <a:ext uri="{FF2B5EF4-FFF2-40B4-BE49-F238E27FC236}">
                <a16:creationId xmlns:a16="http://schemas.microsoft.com/office/drawing/2014/main" id="{0FFDD740-7DFB-DEAD-CED9-D8041F5B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3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6" name="Rectangle 14">
            <a:extLst>
              <a:ext uri="{FF2B5EF4-FFF2-40B4-BE49-F238E27FC236}">
                <a16:creationId xmlns:a16="http://schemas.microsoft.com/office/drawing/2014/main" id="{90B9E449-5163-6D26-5B81-371DCD39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5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6527" name="Rectangle 15">
            <a:extLst>
              <a:ext uri="{FF2B5EF4-FFF2-40B4-BE49-F238E27FC236}">
                <a16:creationId xmlns:a16="http://schemas.microsoft.com/office/drawing/2014/main" id="{5A87F03F-877E-E137-5902-6B94DC27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24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6528" name="Rectangle 16">
            <a:extLst>
              <a:ext uri="{FF2B5EF4-FFF2-40B4-BE49-F238E27FC236}">
                <a16:creationId xmlns:a16="http://schemas.microsoft.com/office/drawing/2014/main" id="{327A7F3E-1E65-7774-B3EA-A9B8C46A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0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S</a:t>
            </a:r>
            <a:endParaRPr lang="en-US" altLang="en-US" sz="2400" b="1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9449980-382C-E89F-4F4C-2F696B82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357" y="2641973"/>
            <a:ext cx="208704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i="0" dirty="0"/>
              <a:t>=  ½</a:t>
            </a:r>
            <a:r>
              <a:rPr lang="en-US" altLang="en-US" sz="2400" dirty="0">
                <a:sym typeface="Symbol" pitchFamily="18" charset="2"/>
              </a:rPr>
              <a:t>12 =   1</a:t>
            </a:r>
            <a:r>
              <a:rPr lang="en-US" altLang="en-US" sz="2400" i="0" dirty="0"/>
              <a:t>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=  ½</a:t>
            </a:r>
            <a:r>
              <a:rPr lang="en-US" altLang="en-US" sz="2400" dirty="0">
                <a:sym typeface="Symbol" pitchFamily="18" charset="2"/>
              </a:rPr>
              <a:t>23 =   3</a:t>
            </a:r>
            <a:r>
              <a:rPr lang="en-US" altLang="en-US" sz="2400" i="0" dirty="0"/>
              <a:t>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=  ½</a:t>
            </a:r>
            <a:r>
              <a:rPr lang="en-US" altLang="en-US" sz="2400" dirty="0">
                <a:sym typeface="Symbol" pitchFamily="18" charset="2"/>
              </a:rPr>
              <a:t>34 =   6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=  ½</a:t>
            </a:r>
            <a:r>
              <a:rPr lang="en-US" altLang="en-US" sz="2400" dirty="0">
                <a:sym typeface="Symbol" pitchFamily="18" charset="2"/>
              </a:rPr>
              <a:t></a:t>
            </a:r>
            <a:r>
              <a:rPr lang="en-US" altLang="en-US" sz="2400" i="0" dirty="0"/>
              <a:t>4</a:t>
            </a:r>
            <a:r>
              <a:rPr lang="en-US" altLang="en-US" sz="2400" dirty="0">
                <a:sym typeface="Symbol" pitchFamily="18" charset="2"/>
              </a:rPr>
              <a:t>5 = 10</a:t>
            </a:r>
            <a:r>
              <a:rPr lang="en-US" altLang="en-US" sz="2400" i="0" dirty="0"/>
              <a:t> 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/>
              <a:t>=  ½</a:t>
            </a:r>
            <a:r>
              <a:rPr lang="en-US" altLang="en-US" sz="2400" dirty="0">
                <a:sym typeface="Symbol" pitchFamily="18" charset="2"/>
              </a:rPr>
              <a:t>56 = 15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/>
              <a:t>=  ½</a:t>
            </a:r>
            <a:r>
              <a:rPr lang="en-US" altLang="en-US" sz="2400" dirty="0">
                <a:sym typeface="Symbol" pitchFamily="18" charset="2"/>
              </a:rPr>
              <a:t>67 = 21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/>
              <a:t>=  ½</a:t>
            </a:r>
            <a:r>
              <a:rPr lang="en-US" altLang="en-US" sz="2400" dirty="0">
                <a:sym typeface="Symbol" pitchFamily="18" charset="2"/>
              </a:rPr>
              <a:t>78 = 28</a:t>
            </a:r>
            <a:endParaRPr lang="en-US" altLang="en-US" sz="2400" i="0" dirty="0"/>
          </a:p>
        </p:txBody>
      </p:sp>
      <p:sp>
        <p:nvSpPr>
          <p:cNvPr id="26" name="AutoShape 35">
            <a:extLst>
              <a:ext uri="{FF2B5EF4-FFF2-40B4-BE49-F238E27FC236}">
                <a16:creationId xmlns:a16="http://schemas.microsoft.com/office/drawing/2014/main" id="{9B6381F8-B5BD-3322-B6FF-115B042B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02" y="5344953"/>
            <a:ext cx="4148537" cy="897261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We tend to focus on what happens when n gets really big.</a:t>
            </a: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5148BE8C-0AFB-9587-80E7-D4B805C6EC5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5470807"/>
            <a:ext cx="917591" cy="929993"/>
            <a:chOff x="2065" y="1551"/>
            <a:chExt cx="1628" cy="1988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DB9ABB5-B849-2671-368C-D5246F903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137C0C-5F18-1AA3-3CA2-80EE06B10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946A316-F18A-8771-0ACE-AFCD47357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1618D6E-B18A-BDA0-0E8E-7DE939A1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797F88F-C7FC-11C1-A582-F7DE37A8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54E0B94-CA09-2346-D4A6-F9B8603E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E8C682B-1C83-961C-BE3C-A4E470920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D728C45-9408-5416-AAA4-4A4B02B2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D27AA3E-5652-541D-A3E9-49446464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358F6DC6-3553-110E-2119-EB5591B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7AFD647-5492-DEB5-3CBF-C88C0B8B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8FDB07E7-A9EB-BC01-0905-9D8EEE55B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65FE506F-4D9A-FC91-9825-0982B449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3281889-0D17-499D-EA72-79001716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B5574116-9355-E9EF-16C9-8AF14D8C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770A008A-4A3E-8277-42B2-4651F96A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714B16AE-04D7-0B65-746B-74F9EBD8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7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600200" y="1666875"/>
            <a:ext cx="2311400" cy="847725"/>
            <a:chOff x="336" y="957"/>
            <a:chExt cx="1456" cy="534"/>
          </a:xfrm>
        </p:grpSpPr>
        <p:sp>
          <p:nvSpPr>
            <p:cNvPr id="146442" name="Text Box 78"/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146443" name="Text Box 79"/>
            <p:cNvSpPr txBox="1">
              <a:spLocks noChangeArrowheads="1"/>
            </p:cNvSpPr>
            <p:nvPr/>
          </p:nvSpPr>
          <p:spPr bwMode="auto">
            <a:xfrm>
              <a:off x="925" y="95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n</a:t>
              </a:r>
              <a:r>
                <a:rPr lang="en-US" altLang="en-US" sz="2400" i="0" dirty="0"/>
                <a:t> (</a:t>
              </a:r>
              <a:r>
                <a:rPr lang="en-US" altLang="en-US" sz="2400" dirty="0"/>
                <a:t>n</a:t>
              </a:r>
              <a:r>
                <a:rPr lang="en-US" altLang="en-US" sz="2400" i="0" dirty="0"/>
                <a:t>+1)</a:t>
              </a:r>
            </a:p>
          </p:txBody>
        </p:sp>
        <p:sp>
          <p:nvSpPr>
            <p:cNvPr id="146444" name="Text Box 80"/>
            <p:cNvSpPr txBox="1">
              <a:spLocks noChangeArrowheads="1"/>
            </p:cNvSpPr>
            <p:nvPr/>
          </p:nvSpPr>
          <p:spPr bwMode="auto">
            <a:xfrm>
              <a:off x="1167" y="12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2</a:t>
              </a:r>
            </a:p>
          </p:txBody>
        </p:sp>
        <p:sp>
          <p:nvSpPr>
            <p:cNvPr id="146445" name="Line 82"/>
            <p:cNvSpPr>
              <a:spLocks noChangeShapeType="1"/>
            </p:cNvSpPr>
            <p:nvPr/>
          </p:nvSpPr>
          <p:spPr bwMode="auto">
            <a:xfrm>
              <a:off x="912" y="1218"/>
              <a:ext cx="7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46" name="Rectangle 84"/>
            <p:cNvSpPr>
              <a:spLocks noChangeArrowheads="1"/>
            </p:cNvSpPr>
            <p:nvPr/>
          </p:nvSpPr>
          <p:spPr bwMode="auto">
            <a:xfrm>
              <a:off x="336" y="960"/>
              <a:ext cx="1456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46441" name="Rectangle 8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  <p:sp>
        <p:nvSpPr>
          <p:cNvPr id="146516" name="Rectangle 4">
            <a:extLst>
              <a:ext uri="{FF2B5EF4-FFF2-40B4-BE49-F238E27FC236}">
                <a16:creationId xmlns:a16="http://schemas.microsoft.com/office/drawing/2014/main" id="{85F6D0DD-03A4-469D-DA08-59613427E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94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6517" name="Rectangle 5">
            <a:extLst>
              <a:ext uri="{FF2B5EF4-FFF2-40B4-BE49-F238E27FC236}">
                <a16:creationId xmlns:a16="http://schemas.microsoft.com/office/drawing/2014/main" id="{49297647-6945-FAC6-A9C1-6E64B390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11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18" name="Rectangle 6">
            <a:extLst>
              <a:ext uri="{FF2B5EF4-FFF2-40B4-BE49-F238E27FC236}">
                <a16:creationId xmlns:a16="http://schemas.microsoft.com/office/drawing/2014/main" id="{2A6195EE-4E8A-A442-8119-3332A680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81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6519" name="Rectangle 7">
            <a:extLst>
              <a:ext uri="{FF2B5EF4-FFF2-40B4-BE49-F238E27FC236}">
                <a16:creationId xmlns:a16="http://schemas.microsoft.com/office/drawing/2014/main" id="{56DFF3F5-78C9-E3D9-38DA-D64EA096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99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0" name="Rectangle 8">
            <a:extLst>
              <a:ext uri="{FF2B5EF4-FFF2-40B4-BE49-F238E27FC236}">
                <a16:creationId xmlns:a16="http://schemas.microsoft.com/office/drawing/2014/main" id="{B9DECC10-8234-2068-FA57-45186CF5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69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3</a:t>
            </a:r>
            <a:endParaRPr lang="en-US" altLang="en-US" sz="2400" b="1" i="0"/>
          </a:p>
        </p:txBody>
      </p:sp>
      <p:sp>
        <p:nvSpPr>
          <p:cNvPr id="146521" name="Rectangle 9">
            <a:extLst>
              <a:ext uri="{FF2B5EF4-FFF2-40B4-BE49-F238E27FC236}">
                <a16:creationId xmlns:a16="http://schemas.microsoft.com/office/drawing/2014/main" id="{28022775-0EA8-F6F0-1E44-E6B69545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8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2" name="Rectangle 10">
            <a:extLst>
              <a:ext uri="{FF2B5EF4-FFF2-40B4-BE49-F238E27FC236}">
                <a16:creationId xmlns:a16="http://schemas.microsoft.com/office/drawing/2014/main" id="{E45186E2-FD7D-3922-F968-E870406F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78" y="1144587"/>
            <a:ext cx="38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. . .</a:t>
            </a:r>
            <a:endParaRPr lang="en-US" altLang="en-US" sz="2400" b="1" i="0"/>
          </a:p>
        </p:txBody>
      </p:sp>
      <p:sp>
        <p:nvSpPr>
          <p:cNvPr id="146523" name="Rectangle 11">
            <a:extLst>
              <a:ext uri="{FF2B5EF4-FFF2-40B4-BE49-F238E27FC236}">
                <a16:creationId xmlns:a16="http://schemas.microsoft.com/office/drawing/2014/main" id="{8625AED1-3FB9-2161-B7EA-A5215C28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377" y="1144587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 </a:t>
            </a:r>
            <a:endParaRPr lang="en-US" altLang="en-US" sz="2400" b="1" i="0"/>
          </a:p>
        </p:txBody>
      </p:sp>
      <p:sp>
        <p:nvSpPr>
          <p:cNvPr id="146524" name="Rectangle 12">
            <a:extLst>
              <a:ext uri="{FF2B5EF4-FFF2-40B4-BE49-F238E27FC236}">
                <a16:creationId xmlns:a16="http://schemas.microsoft.com/office/drawing/2014/main" id="{9FE9720E-11C3-6D26-AD88-43241ABE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4587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r>
              <a:rPr lang="en-US" altLang="en-US" sz="2400" b="1" i="0">
                <a:solidFill>
                  <a:srgbClr val="FFFFFF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6525" name="Rectangle 13">
            <a:extLst>
              <a:ext uri="{FF2B5EF4-FFF2-40B4-BE49-F238E27FC236}">
                <a16:creationId xmlns:a16="http://schemas.microsoft.com/office/drawing/2014/main" id="{0FFDD740-7DFB-DEAD-CED9-D8041F5B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3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6" name="Rectangle 14">
            <a:extLst>
              <a:ext uri="{FF2B5EF4-FFF2-40B4-BE49-F238E27FC236}">
                <a16:creationId xmlns:a16="http://schemas.microsoft.com/office/drawing/2014/main" id="{90B9E449-5163-6D26-5B81-371DCD39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5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6527" name="Rectangle 15">
            <a:extLst>
              <a:ext uri="{FF2B5EF4-FFF2-40B4-BE49-F238E27FC236}">
                <a16:creationId xmlns:a16="http://schemas.microsoft.com/office/drawing/2014/main" id="{5A87F03F-877E-E137-5902-6B94DC27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24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6528" name="Rectangle 16">
            <a:extLst>
              <a:ext uri="{FF2B5EF4-FFF2-40B4-BE49-F238E27FC236}">
                <a16:creationId xmlns:a16="http://schemas.microsoft.com/office/drawing/2014/main" id="{327A7F3E-1E65-7774-B3EA-A9B8C46A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0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S</a:t>
            </a:r>
            <a:endParaRPr lang="en-US" altLang="en-US" sz="2400" b="1"/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A280E030-37C4-9C0C-B600-59BF8B511AC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5470807"/>
            <a:ext cx="917591" cy="929993"/>
            <a:chOff x="2065" y="1551"/>
            <a:chExt cx="1628" cy="1988"/>
          </a:xfrm>
        </p:grpSpPr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9F68899-5FB9-B25D-4FAD-ED201A22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6BDC8D16-DB50-20A0-A669-40EDA860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C0044DEB-F3FC-6006-CF62-55063E8F2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4F99E9E7-D54F-B8AF-9F94-E684D264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9571365-39E0-582B-3239-1FBB16BA1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EF78C64-EC28-D70D-B68A-674C012C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9563583-730B-AACC-3E5C-894D0096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944C7A0-FF5D-529A-991A-635AC26A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D38CCA62-A83E-3A57-1D23-1980A0DD8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0C9F4E4E-5BCE-D70F-0BE9-C186AC4C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E9FA7654-6F57-F194-4202-8D6C9B137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D2AA1083-2BBC-9B5D-EDDF-A5309C19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F360814-688C-3916-8257-A1850A76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F3759A89-033C-3479-B4BD-18F5A808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29CC9288-3004-360A-D54B-82FF313E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EEAF2C08-CFC3-FE3A-79CE-E60749ECA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E93226F-0955-84B0-1FA7-E3F9F6E6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6969CDB2-A3E4-093A-E74F-AD1A10F5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48" y="2646942"/>
            <a:ext cx="320309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i="0" dirty="0"/>
              <a:t>1           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i="0" dirty="0"/>
              <a:t>1+…+10     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1+…+1000000</a:t>
            </a:r>
            <a:endParaRPr lang="en-US" altLang="en-US" sz="2000" i="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1E016A0F-C535-B15B-2B7C-978906F1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57" y="2641973"/>
            <a:ext cx="589704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i="0" dirty="0"/>
              <a:t>=  ½</a:t>
            </a:r>
            <a:r>
              <a:rPr lang="en-US" altLang="en-US" sz="2000" dirty="0">
                <a:sym typeface="Symbol" pitchFamily="18" charset="2"/>
              </a:rPr>
              <a:t>             1            2 =                       1</a:t>
            </a:r>
            <a:r>
              <a:rPr lang="en-US" altLang="en-US" sz="2000" i="0" dirty="0"/>
              <a:t> 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    </a:t>
            </a:r>
            <a:r>
              <a:rPr lang="en-US" altLang="en-US" sz="2000" dirty="0"/>
              <a:t>10</a:t>
            </a:r>
            <a:r>
              <a:rPr lang="en-US" altLang="en-US" sz="2000" dirty="0">
                <a:sym typeface="Symbol" pitchFamily="18" charset="2"/>
              </a:rPr>
              <a:t>           </a:t>
            </a:r>
            <a:r>
              <a:rPr lang="en-US" altLang="en-US" sz="2000" dirty="0"/>
              <a:t>11</a:t>
            </a:r>
            <a:r>
              <a:rPr lang="en-US" altLang="en-US" sz="2000" dirty="0">
                <a:sym typeface="Symbol" pitchFamily="18" charset="2"/>
              </a:rPr>
              <a:t> =                     55</a:t>
            </a:r>
            <a:endParaRPr lang="en-US" altLang="en-US" sz="2000" dirty="0"/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  </a:t>
            </a:r>
            <a:r>
              <a:rPr lang="en-US" altLang="en-US" sz="2000" dirty="0"/>
              <a:t>100</a:t>
            </a:r>
            <a:r>
              <a:rPr lang="en-US" altLang="en-US" sz="2000" dirty="0">
                <a:sym typeface="Symbol" pitchFamily="18" charset="2"/>
              </a:rPr>
              <a:t>         </a:t>
            </a:r>
            <a:r>
              <a:rPr lang="en-US" altLang="en-US" sz="2000" dirty="0"/>
              <a:t>101</a:t>
            </a:r>
            <a:r>
              <a:rPr lang="en-US" altLang="en-US" sz="2000" dirty="0">
                <a:sym typeface="Symbol" pitchFamily="18" charset="2"/>
              </a:rPr>
              <a:t> =                 505</a:t>
            </a:r>
            <a:r>
              <a:rPr lang="en-US" altLang="en-US" sz="2000" dirty="0"/>
              <a:t>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</a:t>
            </a:r>
            <a:r>
              <a:rPr lang="en-US" altLang="en-US" sz="2000" dirty="0"/>
              <a:t>1000</a:t>
            </a:r>
            <a:r>
              <a:rPr lang="en-US" altLang="en-US" sz="2000" dirty="0">
                <a:sym typeface="Symbol" pitchFamily="18" charset="2"/>
              </a:rPr>
              <a:t>       </a:t>
            </a:r>
            <a:r>
              <a:rPr lang="en-US" altLang="en-US" sz="2000" dirty="0"/>
              <a:t>1001</a:t>
            </a:r>
            <a:r>
              <a:rPr lang="en-US" altLang="en-US" sz="2000" dirty="0">
                <a:sym typeface="Symbol" pitchFamily="18" charset="2"/>
              </a:rPr>
              <a:t> =             5</a:t>
            </a:r>
            <a:r>
              <a:rPr lang="en-US" altLang="en-US" sz="2000" dirty="0"/>
              <a:t>00500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</a:t>
            </a:r>
            <a:r>
              <a:rPr lang="en-US" altLang="en-US" sz="2000" dirty="0"/>
              <a:t>10000</a:t>
            </a:r>
            <a:r>
              <a:rPr lang="en-US" altLang="en-US" sz="2000" dirty="0">
                <a:sym typeface="Symbol" pitchFamily="18" charset="2"/>
              </a:rPr>
              <a:t>     </a:t>
            </a:r>
            <a:r>
              <a:rPr lang="en-US" altLang="en-US" sz="2000" dirty="0"/>
              <a:t>10001</a:t>
            </a:r>
            <a:r>
              <a:rPr lang="en-US" altLang="en-US" sz="2000" dirty="0">
                <a:sym typeface="Symbol" pitchFamily="18" charset="2"/>
              </a:rPr>
              <a:t> =         5</a:t>
            </a:r>
            <a:r>
              <a:rPr lang="en-US" altLang="en-US" sz="2000" dirty="0"/>
              <a:t>0005000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</a:t>
            </a:r>
            <a:r>
              <a:rPr lang="en-US" altLang="en-US" sz="2000" dirty="0"/>
              <a:t>100000</a:t>
            </a:r>
            <a:r>
              <a:rPr lang="en-US" altLang="en-US" sz="2000" dirty="0">
                <a:sym typeface="Symbol" pitchFamily="18" charset="2"/>
              </a:rPr>
              <a:t>   </a:t>
            </a:r>
            <a:r>
              <a:rPr lang="en-US" altLang="en-US" sz="2000" dirty="0"/>
              <a:t>100001</a:t>
            </a:r>
            <a:r>
              <a:rPr lang="en-US" altLang="en-US" sz="2000" dirty="0">
                <a:sym typeface="Symbol" pitchFamily="18" charset="2"/>
              </a:rPr>
              <a:t> =     5</a:t>
            </a:r>
            <a:r>
              <a:rPr lang="en-US" altLang="en-US" sz="2000" dirty="0"/>
              <a:t>000050000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</a:t>
            </a:r>
            <a:r>
              <a:rPr lang="en-US" altLang="en-US" sz="2000" dirty="0"/>
              <a:t>1000000</a:t>
            </a:r>
            <a:r>
              <a:rPr lang="en-US" altLang="en-US" sz="2000" dirty="0">
                <a:sym typeface="Symbol" pitchFamily="18" charset="2"/>
              </a:rPr>
              <a:t> </a:t>
            </a:r>
            <a:r>
              <a:rPr lang="en-US" altLang="en-US" sz="2000" dirty="0"/>
              <a:t>1000001</a:t>
            </a:r>
            <a:r>
              <a:rPr lang="en-US" altLang="en-US" sz="2000" dirty="0">
                <a:sym typeface="Symbol" pitchFamily="18" charset="2"/>
              </a:rPr>
              <a:t> = 5</a:t>
            </a:r>
            <a:r>
              <a:rPr lang="en-US" altLang="en-US" sz="2000" dirty="0"/>
              <a:t>00000500000</a:t>
            </a:r>
            <a:endParaRPr lang="en-US" altLang="en-US" sz="2000" i="0" dirty="0"/>
          </a:p>
        </p:txBody>
      </p:sp>
      <p:sp>
        <p:nvSpPr>
          <p:cNvPr id="47" name="AutoShape 35">
            <a:extLst>
              <a:ext uri="{FF2B5EF4-FFF2-40B4-BE49-F238E27FC236}">
                <a16:creationId xmlns:a16="http://schemas.microsoft.com/office/drawing/2014/main" id="{8FCBE103-2E6A-B3F4-C98E-E573AC92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91" y="4998283"/>
            <a:ext cx="3488209" cy="1631117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This is too much detail.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Drop the +1.</a:t>
            </a:r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E2361607-BF48-FA08-15D8-814CA0837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757" y="4703564"/>
            <a:ext cx="589704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i="0" dirty="0"/>
              <a:t>=  ½</a:t>
            </a:r>
            <a:r>
              <a:rPr lang="en-US" altLang="en-US" sz="2000" dirty="0">
                <a:sym typeface="Symbol" pitchFamily="18" charset="2"/>
              </a:rPr>
              <a:t>             1            1 =                       0.5</a:t>
            </a:r>
            <a:r>
              <a:rPr lang="en-US" altLang="en-US" sz="2000" i="0" dirty="0"/>
              <a:t> 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    </a:t>
            </a:r>
            <a:r>
              <a:rPr lang="en-US" altLang="en-US" sz="2000" dirty="0"/>
              <a:t>10</a:t>
            </a:r>
            <a:r>
              <a:rPr lang="en-US" altLang="en-US" sz="2000" dirty="0">
                <a:sym typeface="Symbol" pitchFamily="18" charset="2"/>
              </a:rPr>
              <a:t>           </a:t>
            </a:r>
            <a:r>
              <a:rPr lang="en-US" altLang="en-US" sz="2000" dirty="0"/>
              <a:t>10</a:t>
            </a:r>
            <a:r>
              <a:rPr lang="en-US" altLang="en-US" sz="2000" dirty="0">
                <a:sym typeface="Symbol" pitchFamily="18" charset="2"/>
              </a:rPr>
              <a:t> =                     50</a:t>
            </a:r>
            <a:endParaRPr lang="en-US" altLang="en-US" sz="2000" dirty="0"/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  </a:t>
            </a:r>
            <a:r>
              <a:rPr lang="en-US" altLang="en-US" sz="2000" dirty="0"/>
              <a:t>100</a:t>
            </a:r>
            <a:r>
              <a:rPr lang="en-US" altLang="en-US" sz="2000" dirty="0">
                <a:sym typeface="Symbol" pitchFamily="18" charset="2"/>
              </a:rPr>
              <a:t>         </a:t>
            </a:r>
            <a:r>
              <a:rPr lang="en-US" altLang="en-US" sz="2000" dirty="0"/>
              <a:t>100</a:t>
            </a:r>
            <a:r>
              <a:rPr lang="en-US" altLang="en-US" sz="2000" dirty="0">
                <a:sym typeface="Symbol" pitchFamily="18" charset="2"/>
              </a:rPr>
              <a:t> =                 500</a:t>
            </a:r>
            <a:r>
              <a:rPr lang="en-US" altLang="en-US" sz="2000" dirty="0"/>
              <a:t>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</a:t>
            </a:r>
            <a:r>
              <a:rPr lang="en-US" altLang="en-US" sz="2000" dirty="0"/>
              <a:t>1000</a:t>
            </a:r>
            <a:r>
              <a:rPr lang="en-US" altLang="en-US" sz="2000" dirty="0">
                <a:sym typeface="Symbol" pitchFamily="18" charset="2"/>
              </a:rPr>
              <a:t>       </a:t>
            </a:r>
            <a:r>
              <a:rPr lang="en-US" altLang="en-US" sz="2000" dirty="0"/>
              <a:t>1000</a:t>
            </a:r>
            <a:r>
              <a:rPr lang="en-US" altLang="en-US" sz="2000" dirty="0">
                <a:sym typeface="Symbol" pitchFamily="18" charset="2"/>
              </a:rPr>
              <a:t> =             5</a:t>
            </a:r>
            <a:r>
              <a:rPr lang="en-US" altLang="en-US" sz="2000" dirty="0"/>
              <a:t>00000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</a:t>
            </a:r>
            <a:r>
              <a:rPr lang="en-US" altLang="en-US" sz="2000" dirty="0"/>
              <a:t>10000</a:t>
            </a:r>
            <a:r>
              <a:rPr lang="en-US" altLang="en-US" sz="2000" dirty="0">
                <a:sym typeface="Symbol" pitchFamily="18" charset="2"/>
              </a:rPr>
              <a:t>     </a:t>
            </a:r>
            <a:r>
              <a:rPr lang="en-US" altLang="en-US" sz="2000" dirty="0"/>
              <a:t>10000</a:t>
            </a:r>
            <a:r>
              <a:rPr lang="en-US" altLang="en-US" sz="2000" dirty="0">
                <a:sym typeface="Symbol" pitchFamily="18" charset="2"/>
              </a:rPr>
              <a:t> =         5</a:t>
            </a:r>
            <a:r>
              <a:rPr lang="en-US" altLang="en-US" sz="2000" dirty="0"/>
              <a:t>0000000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</a:t>
            </a:r>
            <a:r>
              <a:rPr lang="en-US" altLang="en-US" sz="2000" dirty="0"/>
              <a:t>100000</a:t>
            </a:r>
            <a:r>
              <a:rPr lang="en-US" altLang="en-US" sz="2000" dirty="0">
                <a:sym typeface="Symbol" pitchFamily="18" charset="2"/>
              </a:rPr>
              <a:t>   </a:t>
            </a:r>
            <a:r>
              <a:rPr lang="en-US" altLang="en-US" sz="2000" dirty="0"/>
              <a:t>100000</a:t>
            </a:r>
            <a:r>
              <a:rPr lang="en-US" altLang="en-US" sz="2000" dirty="0">
                <a:sym typeface="Symbol" pitchFamily="18" charset="2"/>
              </a:rPr>
              <a:t> =     5</a:t>
            </a:r>
            <a:r>
              <a:rPr lang="en-US" altLang="en-US" sz="2000" dirty="0"/>
              <a:t>000000000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</a:t>
            </a:r>
            <a:r>
              <a:rPr lang="en-US" altLang="en-US" sz="2000" dirty="0"/>
              <a:t>1000000</a:t>
            </a:r>
            <a:r>
              <a:rPr lang="en-US" altLang="en-US" sz="2000" dirty="0">
                <a:sym typeface="Symbol" pitchFamily="18" charset="2"/>
              </a:rPr>
              <a:t> </a:t>
            </a:r>
            <a:r>
              <a:rPr lang="en-US" altLang="en-US" sz="2000" dirty="0"/>
              <a:t>1000000</a:t>
            </a:r>
            <a:r>
              <a:rPr lang="en-US" altLang="en-US" sz="2000" dirty="0">
                <a:sym typeface="Symbol" pitchFamily="18" charset="2"/>
              </a:rPr>
              <a:t> = 5</a:t>
            </a:r>
            <a:r>
              <a:rPr lang="en-US" altLang="en-US" sz="2000" dirty="0"/>
              <a:t>00000000000</a:t>
            </a:r>
            <a:endParaRPr lang="en-US" alt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14307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600200" y="1666875"/>
            <a:ext cx="2311400" cy="847725"/>
            <a:chOff x="336" y="957"/>
            <a:chExt cx="1456" cy="534"/>
          </a:xfrm>
        </p:grpSpPr>
        <p:sp>
          <p:nvSpPr>
            <p:cNvPr id="146442" name="Text Box 78"/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146443" name="Text Box 79"/>
            <p:cNvSpPr txBox="1">
              <a:spLocks noChangeArrowheads="1"/>
            </p:cNvSpPr>
            <p:nvPr/>
          </p:nvSpPr>
          <p:spPr bwMode="auto">
            <a:xfrm>
              <a:off x="925" y="95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n</a:t>
              </a:r>
              <a:r>
                <a:rPr lang="en-US" altLang="en-US" sz="2400" i="0" dirty="0"/>
                <a:t> (</a:t>
              </a:r>
              <a:r>
                <a:rPr lang="en-US" altLang="en-US" sz="2400" dirty="0"/>
                <a:t>n</a:t>
              </a:r>
              <a:r>
                <a:rPr lang="en-US" altLang="en-US" sz="2400" i="0" dirty="0"/>
                <a:t>+1)</a:t>
              </a:r>
            </a:p>
          </p:txBody>
        </p:sp>
        <p:sp>
          <p:nvSpPr>
            <p:cNvPr id="146444" name="Text Box 80"/>
            <p:cNvSpPr txBox="1">
              <a:spLocks noChangeArrowheads="1"/>
            </p:cNvSpPr>
            <p:nvPr/>
          </p:nvSpPr>
          <p:spPr bwMode="auto">
            <a:xfrm>
              <a:off x="1167" y="12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2</a:t>
              </a:r>
            </a:p>
          </p:txBody>
        </p:sp>
        <p:sp>
          <p:nvSpPr>
            <p:cNvPr id="146445" name="Line 82"/>
            <p:cNvSpPr>
              <a:spLocks noChangeShapeType="1"/>
            </p:cNvSpPr>
            <p:nvPr/>
          </p:nvSpPr>
          <p:spPr bwMode="auto">
            <a:xfrm>
              <a:off x="912" y="1218"/>
              <a:ext cx="7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46" name="Rectangle 84"/>
            <p:cNvSpPr>
              <a:spLocks noChangeArrowheads="1"/>
            </p:cNvSpPr>
            <p:nvPr/>
          </p:nvSpPr>
          <p:spPr bwMode="auto">
            <a:xfrm>
              <a:off x="336" y="960"/>
              <a:ext cx="1456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46441" name="Rectangle 8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  <p:sp>
        <p:nvSpPr>
          <p:cNvPr id="146516" name="Rectangle 4">
            <a:extLst>
              <a:ext uri="{FF2B5EF4-FFF2-40B4-BE49-F238E27FC236}">
                <a16:creationId xmlns:a16="http://schemas.microsoft.com/office/drawing/2014/main" id="{85F6D0DD-03A4-469D-DA08-59613427E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94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6517" name="Rectangle 5">
            <a:extLst>
              <a:ext uri="{FF2B5EF4-FFF2-40B4-BE49-F238E27FC236}">
                <a16:creationId xmlns:a16="http://schemas.microsoft.com/office/drawing/2014/main" id="{49297647-6945-FAC6-A9C1-6E64B390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11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18" name="Rectangle 6">
            <a:extLst>
              <a:ext uri="{FF2B5EF4-FFF2-40B4-BE49-F238E27FC236}">
                <a16:creationId xmlns:a16="http://schemas.microsoft.com/office/drawing/2014/main" id="{2A6195EE-4E8A-A442-8119-3332A680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81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6519" name="Rectangle 7">
            <a:extLst>
              <a:ext uri="{FF2B5EF4-FFF2-40B4-BE49-F238E27FC236}">
                <a16:creationId xmlns:a16="http://schemas.microsoft.com/office/drawing/2014/main" id="{56DFF3F5-78C9-E3D9-38DA-D64EA096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99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0" name="Rectangle 8">
            <a:extLst>
              <a:ext uri="{FF2B5EF4-FFF2-40B4-BE49-F238E27FC236}">
                <a16:creationId xmlns:a16="http://schemas.microsoft.com/office/drawing/2014/main" id="{B9DECC10-8234-2068-FA57-45186CF5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69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3</a:t>
            </a:r>
            <a:endParaRPr lang="en-US" altLang="en-US" sz="2400" b="1" i="0"/>
          </a:p>
        </p:txBody>
      </p:sp>
      <p:sp>
        <p:nvSpPr>
          <p:cNvPr id="146521" name="Rectangle 9">
            <a:extLst>
              <a:ext uri="{FF2B5EF4-FFF2-40B4-BE49-F238E27FC236}">
                <a16:creationId xmlns:a16="http://schemas.microsoft.com/office/drawing/2014/main" id="{28022775-0EA8-F6F0-1E44-E6B69545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8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2" name="Rectangle 10">
            <a:extLst>
              <a:ext uri="{FF2B5EF4-FFF2-40B4-BE49-F238E27FC236}">
                <a16:creationId xmlns:a16="http://schemas.microsoft.com/office/drawing/2014/main" id="{E45186E2-FD7D-3922-F968-E870406F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78" y="1144587"/>
            <a:ext cx="38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. . .</a:t>
            </a:r>
            <a:endParaRPr lang="en-US" altLang="en-US" sz="2400" b="1" i="0"/>
          </a:p>
        </p:txBody>
      </p:sp>
      <p:sp>
        <p:nvSpPr>
          <p:cNvPr id="146523" name="Rectangle 11">
            <a:extLst>
              <a:ext uri="{FF2B5EF4-FFF2-40B4-BE49-F238E27FC236}">
                <a16:creationId xmlns:a16="http://schemas.microsoft.com/office/drawing/2014/main" id="{8625AED1-3FB9-2161-B7EA-A5215C28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377" y="1144587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 </a:t>
            </a:r>
            <a:endParaRPr lang="en-US" altLang="en-US" sz="2400" b="1" i="0"/>
          </a:p>
        </p:txBody>
      </p:sp>
      <p:sp>
        <p:nvSpPr>
          <p:cNvPr id="146524" name="Rectangle 12">
            <a:extLst>
              <a:ext uri="{FF2B5EF4-FFF2-40B4-BE49-F238E27FC236}">
                <a16:creationId xmlns:a16="http://schemas.microsoft.com/office/drawing/2014/main" id="{9FE9720E-11C3-6D26-AD88-43241ABE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4587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r>
              <a:rPr lang="en-US" altLang="en-US" sz="2400" b="1" i="0">
                <a:solidFill>
                  <a:srgbClr val="FFFFFF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6525" name="Rectangle 13">
            <a:extLst>
              <a:ext uri="{FF2B5EF4-FFF2-40B4-BE49-F238E27FC236}">
                <a16:creationId xmlns:a16="http://schemas.microsoft.com/office/drawing/2014/main" id="{0FFDD740-7DFB-DEAD-CED9-D8041F5B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3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6" name="Rectangle 14">
            <a:extLst>
              <a:ext uri="{FF2B5EF4-FFF2-40B4-BE49-F238E27FC236}">
                <a16:creationId xmlns:a16="http://schemas.microsoft.com/office/drawing/2014/main" id="{90B9E449-5163-6D26-5B81-371DCD39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5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6527" name="Rectangle 15">
            <a:extLst>
              <a:ext uri="{FF2B5EF4-FFF2-40B4-BE49-F238E27FC236}">
                <a16:creationId xmlns:a16="http://schemas.microsoft.com/office/drawing/2014/main" id="{5A87F03F-877E-E137-5902-6B94DC27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24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6528" name="Rectangle 16">
            <a:extLst>
              <a:ext uri="{FF2B5EF4-FFF2-40B4-BE49-F238E27FC236}">
                <a16:creationId xmlns:a16="http://schemas.microsoft.com/office/drawing/2014/main" id="{327A7F3E-1E65-7774-B3EA-A9B8C46A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0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S</a:t>
            </a:r>
            <a:endParaRPr lang="en-US" altLang="en-US" sz="2400" b="1"/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A280E030-37C4-9C0C-B600-59BF8B511AC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5470807"/>
            <a:ext cx="917591" cy="929993"/>
            <a:chOff x="2065" y="1551"/>
            <a:chExt cx="1628" cy="1988"/>
          </a:xfrm>
        </p:grpSpPr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9F68899-5FB9-B25D-4FAD-ED201A22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6BDC8D16-DB50-20A0-A669-40EDA860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C0044DEB-F3FC-6006-CF62-55063E8F2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4F99E9E7-D54F-B8AF-9F94-E684D264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9571365-39E0-582B-3239-1FBB16BA1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EF78C64-EC28-D70D-B68A-674C012C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9563583-730B-AACC-3E5C-894D0096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944C7A0-FF5D-529A-991A-635AC26A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D38CCA62-A83E-3A57-1D23-1980A0DD8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0C9F4E4E-5BCE-D70F-0BE9-C186AC4C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E9FA7654-6F57-F194-4202-8D6C9B137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D2AA1083-2BBC-9B5D-EDDF-A5309C19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F360814-688C-3916-8257-A1850A76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F3759A89-033C-3479-B4BD-18F5A808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29CC9288-3004-360A-D54B-82FF313E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EEAF2C08-CFC3-FE3A-79CE-E60749ECA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E93226F-0955-84B0-1FA7-E3F9F6E6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6969CDB2-A3E4-093A-E74F-AD1A10F5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48" y="2646942"/>
            <a:ext cx="320309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i="0" dirty="0"/>
              <a:t>1           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i="0" dirty="0"/>
              <a:t>1+…+10      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1+…+1000000</a:t>
            </a:r>
            <a:endParaRPr lang="en-US" altLang="en-US" sz="2000" i="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1E016A0F-C535-B15B-2B7C-978906F1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57" y="2641973"/>
            <a:ext cx="589704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i="0" dirty="0"/>
              <a:t>=  ½</a:t>
            </a:r>
            <a:r>
              <a:rPr lang="en-US" altLang="en-US" sz="2000" dirty="0">
                <a:sym typeface="Symbol" pitchFamily="18" charset="2"/>
              </a:rPr>
              <a:t>             1            2 =                       1</a:t>
            </a:r>
            <a:r>
              <a:rPr lang="en-US" altLang="en-US" sz="2000" i="0" dirty="0"/>
              <a:t> 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    </a:t>
            </a:r>
            <a:r>
              <a:rPr lang="en-US" altLang="en-US" sz="2000" dirty="0"/>
              <a:t>10</a:t>
            </a:r>
            <a:r>
              <a:rPr lang="en-US" altLang="en-US" sz="2000" dirty="0">
                <a:sym typeface="Symbol" pitchFamily="18" charset="2"/>
              </a:rPr>
              <a:t>           </a:t>
            </a:r>
            <a:r>
              <a:rPr lang="en-US" altLang="en-US" sz="2000" dirty="0"/>
              <a:t>11</a:t>
            </a:r>
            <a:r>
              <a:rPr lang="en-US" altLang="en-US" sz="2000" dirty="0">
                <a:sym typeface="Symbol" pitchFamily="18" charset="2"/>
              </a:rPr>
              <a:t> =                     55</a:t>
            </a:r>
            <a:endParaRPr lang="en-US" altLang="en-US" sz="2000" dirty="0"/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  </a:t>
            </a:r>
            <a:r>
              <a:rPr lang="en-US" altLang="en-US" sz="2000" dirty="0"/>
              <a:t>100</a:t>
            </a:r>
            <a:r>
              <a:rPr lang="en-US" altLang="en-US" sz="2000" dirty="0">
                <a:sym typeface="Symbol" pitchFamily="18" charset="2"/>
              </a:rPr>
              <a:t>         </a:t>
            </a:r>
            <a:r>
              <a:rPr lang="en-US" altLang="en-US" sz="2000" dirty="0"/>
              <a:t>101</a:t>
            </a:r>
            <a:r>
              <a:rPr lang="en-US" altLang="en-US" sz="2000" dirty="0">
                <a:sym typeface="Symbol" pitchFamily="18" charset="2"/>
              </a:rPr>
              <a:t> =                 505</a:t>
            </a:r>
            <a:r>
              <a:rPr lang="en-US" altLang="en-US" sz="2000" dirty="0"/>
              <a:t>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  </a:t>
            </a:r>
            <a:r>
              <a:rPr lang="en-US" altLang="en-US" sz="2000" dirty="0"/>
              <a:t>1000</a:t>
            </a:r>
            <a:r>
              <a:rPr lang="en-US" altLang="en-US" sz="2000" dirty="0">
                <a:sym typeface="Symbol" pitchFamily="18" charset="2"/>
              </a:rPr>
              <a:t>       </a:t>
            </a:r>
            <a:r>
              <a:rPr lang="en-US" altLang="en-US" sz="2000" dirty="0"/>
              <a:t>1001</a:t>
            </a:r>
            <a:r>
              <a:rPr lang="en-US" altLang="en-US" sz="2000" dirty="0">
                <a:sym typeface="Symbol" pitchFamily="18" charset="2"/>
              </a:rPr>
              <a:t> =             5</a:t>
            </a:r>
            <a:r>
              <a:rPr lang="en-US" altLang="en-US" sz="2000" dirty="0"/>
              <a:t>00500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  </a:t>
            </a:r>
            <a:r>
              <a:rPr lang="en-US" altLang="en-US" sz="2000" dirty="0"/>
              <a:t>10000</a:t>
            </a:r>
            <a:r>
              <a:rPr lang="en-US" altLang="en-US" sz="2000" dirty="0">
                <a:sym typeface="Symbol" pitchFamily="18" charset="2"/>
              </a:rPr>
              <a:t>     </a:t>
            </a:r>
            <a:r>
              <a:rPr lang="en-US" altLang="en-US" sz="2000" dirty="0"/>
              <a:t>10001</a:t>
            </a:r>
            <a:r>
              <a:rPr lang="en-US" altLang="en-US" sz="2000" dirty="0">
                <a:sym typeface="Symbol" pitchFamily="18" charset="2"/>
              </a:rPr>
              <a:t> =         5</a:t>
            </a:r>
            <a:r>
              <a:rPr lang="en-US" altLang="en-US" sz="2000" dirty="0"/>
              <a:t>0005000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  </a:t>
            </a:r>
            <a:r>
              <a:rPr lang="en-US" altLang="en-US" sz="2000" dirty="0"/>
              <a:t>100000</a:t>
            </a:r>
            <a:r>
              <a:rPr lang="en-US" altLang="en-US" sz="2000" dirty="0">
                <a:sym typeface="Symbol" pitchFamily="18" charset="2"/>
              </a:rPr>
              <a:t>   </a:t>
            </a:r>
            <a:r>
              <a:rPr lang="en-US" altLang="en-US" sz="2000" dirty="0"/>
              <a:t>100001</a:t>
            </a:r>
            <a:r>
              <a:rPr lang="en-US" altLang="en-US" sz="2000" dirty="0">
                <a:sym typeface="Symbol" pitchFamily="18" charset="2"/>
              </a:rPr>
              <a:t> =     5</a:t>
            </a:r>
            <a:r>
              <a:rPr lang="en-US" altLang="en-US" sz="2000" dirty="0"/>
              <a:t>000050000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½</a:t>
            </a:r>
            <a:r>
              <a:rPr lang="en-US" altLang="en-US" sz="2000" dirty="0">
                <a:sym typeface="Symbol" pitchFamily="18" charset="2"/>
              </a:rPr>
              <a:t></a:t>
            </a:r>
            <a:r>
              <a:rPr lang="en-US" altLang="en-US" sz="2000" dirty="0"/>
              <a:t>1000000</a:t>
            </a:r>
            <a:r>
              <a:rPr lang="en-US" altLang="en-US" sz="2000" dirty="0">
                <a:sym typeface="Symbol" pitchFamily="18" charset="2"/>
              </a:rPr>
              <a:t> </a:t>
            </a:r>
            <a:r>
              <a:rPr lang="en-US" altLang="en-US" sz="2000" dirty="0"/>
              <a:t>1000001</a:t>
            </a:r>
            <a:r>
              <a:rPr lang="en-US" altLang="en-US" sz="2000" dirty="0">
                <a:sym typeface="Symbol" pitchFamily="18" charset="2"/>
              </a:rPr>
              <a:t> = 5</a:t>
            </a:r>
            <a:r>
              <a:rPr lang="en-US" altLang="en-US" sz="2000" dirty="0"/>
              <a:t>00000500000</a:t>
            </a:r>
            <a:endParaRPr lang="en-US" altLang="en-US" sz="2000" i="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E2361607-BF48-FA08-15D8-814CA0837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757" y="4703564"/>
            <a:ext cx="589704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i="0" dirty="0"/>
              <a:t>=  </a:t>
            </a:r>
            <a:r>
              <a:rPr lang="en-US" altLang="en-US" sz="2000" dirty="0">
                <a:sym typeface="Symbol" pitchFamily="18" charset="2"/>
              </a:rPr>
              <a:t>             1            1 =                         1</a:t>
            </a:r>
            <a:r>
              <a:rPr lang="en-US" altLang="en-US" sz="2000" i="0" dirty="0"/>
              <a:t> 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</a:t>
            </a:r>
            <a:r>
              <a:rPr lang="en-US" altLang="en-US" sz="2000" dirty="0">
                <a:sym typeface="Symbol" pitchFamily="18" charset="2"/>
              </a:rPr>
              <a:t>          </a:t>
            </a:r>
            <a:r>
              <a:rPr lang="en-US" altLang="en-US" sz="2000" dirty="0"/>
              <a:t>10</a:t>
            </a:r>
            <a:r>
              <a:rPr lang="en-US" altLang="en-US" sz="2000" dirty="0">
                <a:sym typeface="Symbol" pitchFamily="18" charset="2"/>
              </a:rPr>
              <a:t>           </a:t>
            </a:r>
            <a:r>
              <a:rPr lang="en-US" altLang="en-US" sz="2000" dirty="0"/>
              <a:t>10</a:t>
            </a:r>
            <a:r>
              <a:rPr lang="en-US" altLang="en-US" sz="2000" dirty="0">
                <a:sym typeface="Symbol" pitchFamily="18" charset="2"/>
              </a:rPr>
              <a:t> =                     100</a:t>
            </a:r>
            <a:endParaRPr lang="en-US" altLang="en-US" sz="2000" dirty="0"/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</a:t>
            </a:r>
            <a:r>
              <a:rPr lang="en-US" altLang="en-US" sz="2000" dirty="0">
                <a:sym typeface="Symbol" pitchFamily="18" charset="2"/>
              </a:rPr>
              <a:t>        </a:t>
            </a:r>
            <a:r>
              <a:rPr lang="en-US" altLang="en-US" sz="2000" dirty="0"/>
              <a:t>100</a:t>
            </a:r>
            <a:r>
              <a:rPr lang="en-US" altLang="en-US" sz="2000" dirty="0">
                <a:sym typeface="Symbol" pitchFamily="18" charset="2"/>
              </a:rPr>
              <a:t>         </a:t>
            </a:r>
            <a:r>
              <a:rPr lang="en-US" altLang="en-US" sz="2000" dirty="0"/>
              <a:t>100</a:t>
            </a:r>
            <a:r>
              <a:rPr lang="en-US" altLang="en-US" sz="2000" dirty="0">
                <a:sym typeface="Symbol" pitchFamily="18" charset="2"/>
              </a:rPr>
              <a:t> =                 1000</a:t>
            </a:r>
            <a:r>
              <a:rPr lang="en-US" altLang="en-US" sz="2000" dirty="0"/>
              <a:t>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</a:t>
            </a:r>
            <a:r>
              <a:rPr lang="en-US" altLang="en-US" sz="2000" dirty="0">
                <a:sym typeface="Symbol" pitchFamily="18" charset="2"/>
              </a:rPr>
              <a:t>      </a:t>
            </a:r>
            <a:r>
              <a:rPr lang="en-US" altLang="en-US" sz="2000" dirty="0"/>
              <a:t>1000</a:t>
            </a:r>
            <a:r>
              <a:rPr lang="en-US" altLang="en-US" sz="2000" dirty="0">
                <a:sym typeface="Symbol" pitchFamily="18" charset="2"/>
              </a:rPr>
              <a:t>       </a:t>
            </a:r>
            <a:r>
              <a:rPr lang="en-US" altLang="en-US" sz="2000" dirty="0"/>
              <a:t>1000</a:t>
            </a:r>
            <a:r>
              <a:rPr lang="en-US" altLang="en-US" sz="2000" dirty="0">
                <a:sym typeface="Symbol" pitchFamily="18" charset="2"/>
              </a:rPr>
              <a:t> =             10</a:t>
            </a:r>
            <a:r>
              <a:rPr lang="en-US" altLang="en-US" sz="2000" dirty="0"/>
              <a:t>00000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</a:t>
            </a:r>
            <a:r>
              <a:rPr lang="en-US" altLang="en-US" sz="2000" dirty="0">
                <a:sym typeface="Symbol" pitchFamily="18" charset="2"/>
              </a:rPr>
              <a:t>    </a:t>
            </a:r>
            <a:r>
              <a:rPr lang="en-US" altLang="en-US" sz="2000" dirty="0"/>
              <a:t>10000</a:t>
            </a:r>
            <a:r>
              <a:rPr lang="en-US" altLang="en-US" sz="2000" dirty="0">
                <a:sym typeface="Symbol" pitchFamily="18" charset="2"/>
              </a:rPr>
              <a:t>     </a:t>
            </a:r>
            <a:r>
              <a:rPr lang="en-US" altLang="en-US" sz="2000" dirty="0"/>
              <a:t>10000</a:t>
            </a:r>
            <a:r>
              <a:rPr lang="en-US" altLang="en-US" sz="2000" dirty="0">
                <a:sym typeface="Symbol" pitchFamily="18" charset="2"/>
              </a:rPr>
              <a:t> =         10</a:t>
            </a:r>
            <a:r>
              <a:rPr lang="en-US" altLang="en-US" sz="2000" dirty="0"/>
              <a:t>0000000</a:t>
            </a:r>
          </a:p>
          <a:p>
            <a:pPr algn="l" eaLnBrk="1" hangingPunct="1">
              <a:spcBef>
                <a:spcPts val="0"/>
              </a:spcBef>
              <a:buNone/>
            </a:pPr>
            <a:r>
              <a:rPr lang="en-US" altLang="en-US" sz="2000" dirty="0"/>
              <a:t>=  </a:t>
            </a:r>
            <a:r>
              <a:rPr lang="en-US" altLang="en-US" sz="2000" dirty="0">
                <a:sym typeface="Symbol" pitchFamily="18" charset="2"/>
              </a:rPr>
              <a:t>  </a:t>
            </a:r>
            <a:r>
              <a:rPr lang="en-US" altLang="en-US" sz="2000" dirty="0"/>
              <a:t>100000</a:t>
            </a:r>
            <a:r>
              <a:rPr lang="en-US" altLang="en-US" sz="2000" dirty="0">
                <a:sym typeface="Symbol" pitchFamily="18" charset="2"/>
              </a:rPr>
              <a:t>   </a:t>
            </a:r>
            <a:r>
              <a:rPr lang="en-US" altLang="en-US" sz="2000" dirty="0"/>
              <a:t>100000</a:t>
            </a:r>
            <a:r>
              <a:rPr lang="en-US" altLang="en-US" sz="2000" dirty="0">
                <a:sym typeface="Symbol" pitchFamily="18" charset="2"/>
              </a:rPr>
              <a:t> =     10</a:t>
            </a:r>
            <a:r>
              <a:rPr lang="en-US" altLang="en-US" sz="2000" dirty="0"/>
              <a:t>000000000</a:t>
            </a:r>
          </a:p>
          <a:p>
            <a:pPr algn="l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=  1000000</a:t>
            </a:r>
            <a:r>
              <a:rPr lang="en-US" altLang="en-US" sz="2000" dirty="0">
                <a:sym typeface="Symbol" pitchFamily="18" charset="2"/>
              </a:rPr>
              <a:t> </a:t>
            </a:r>
            <a:r>
              <a:rPr lang="en-US" altLang="en-US" sz="2000" dirty="0"/>
              <a:t>1000000</a:t>
            </a:r>
            <a:r>
              <a:rPr lang="en-US" altLang="en-US" sz="2000" dirty="0">
                <a:sym typeface="Symbol" pitchFamily="18" charset="2"/>
              </a:rPr>
              <a:t> = 10</a:t>
            </a:r>
            <a:r>
              <a:rPr lang="en-US" altLang="en-US" sz="2000" dirty="0"/>
              <a:t>00000000000</a:t>
            </a:r>
            <a:endParaRPr lang="en-US" altLang="en-US" sz="2000" i="0" dirty="0"/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B491FA11-1A64-437E-90B5-B791DDE29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91" y="4998283"/>
            <a:ext cx="3488209" cy="1631117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This is too much detail.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Drop the +1.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Drop the ½ .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Close enough. 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D1B8EA7A-DD7C-36F9-4996-9E29D835C36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1638"/>
            <a:ext cx="2062163" cy="814388"/>
            <a:chOff x="336" y="960"/>
            <a:chExt cx="1299" cy="513"/>
          </a:xfrm>
        </p:grpSpPr>
        <p:sp>
          <p:nvSpPr>
            <p:cNvPr id="4" name="Text Box 78">
              <a:extLst>
                <a:ext uri="{FF2B5EF4-FFF2-40B4-BE49-F238E27FC236}">
                  <a16:creationId xmlns:a16="http://schemas.microsoft.com/office/drawing/2014/main" id="{E921AF0C-55CB-3CD0-BEB5-216FFDE7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5" name="Text Box 79">
              <a:extLst>
                <a:ext uri="{FF2B5EF4-FFF2-40B4-BE49-F238E27FC236}">
                  <a16:creationId xmlns:a16="http://schemas.microsoft.com/office/drawing/2014/main" id="{9A02B3E7-A8A6-5B84-7D0E-ADCEF4B33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1050"/>
              <a:ext cx="5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Symbol" pitchFamily="18" charset="2"/>
                  <a:cs typeface="Arial" pitchFamily="34" charset="0"/>
                </a:rPr>
                <a:t>Q(</a:t>
              </a:r>
              <a:r>
                <a:rPr lang="en-US" altLang="en-US" sz="2400" dirty="0"/>
                <a:t>n</a:t>
              </a:r>
              <a:r>
                <a:rPr lang="en-US" altLang="en-US" sz="2400" baseline="30000" dirty="0"/>
                <a:t>2</a:t>
              </a:r>
              <a:r>
                <a:rPr lang="en-US" altLang="en-US" sz="2400" i="0" dirty="0"/>
                <a:t>)</a:t>
              </a:r>
            </a:p>
          </p:txBody>
        </p:sp>
        <p:sp>
          <p:nvSpPr>
            <p:cNvPr id="9" name="Rectangle 84">
              <a:extLst>
                <a:ext uri="{FF2B5EF4-FFF2-40B4-BE49-F238E27FC236}">
                  <a16:creationId xmlns:a16="http://schemas.microsoft.com/office/drawing/2014/main" id="{CE0E0A09-86FA-A291-DFEA-45787061D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1299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3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600200" y="1666875"/>
            <a:ext cx="2311400" cy="847725"/>
            <a:chOff x="336" y="957"/>
            <a:chExt cx="1456" cy="534"/>
          </a:xfrm>
        </p:grpSpPr>
        <p:sp>
          <p:nvSpPr>
            <p:cNvPr id="146442" name="Text Box 78"/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146443" name="Text Box 79"/>
            <p:cNvSpPr txBox="1">
              <a:spLocks noChangeArrowheads="1"/>
            </p:cNvSpPr>
            <p:nvPr/>
          </p:nvSpPr>
          <p:spPr bwMode="auto">
            <a:xfrm>
              <a:off x="925" y="95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n</a:t>
              </a:r>
              <a:r>
                <a:rPr lang="en-US" altLang="en-US" sz="2400" i="0" dirty="0"/>
                <a:t> (</a:t>
              </a:r>
              <a:r>
                <a:rPr lang="en-US" altLang="en-US" sz="2400" dirty="0"/>
                <a:t>n</a:t>
              </a:r>
              <a:r>
                <a:rPr lang="en-US" altLang="en-US" sz="2400" i="0" dirty="0"/>
                <a:t>+1)</a:t>
              </a:r>
            </a:p>
          </p:txBody>
        </p:sp>
        <p:sp>
          <p:nvSpPr>
            <p:cNvPr id="146444" name="Text Box 80"/>
            <p:cNvSpPr txBox="1">
              <a:spLocks noChangeArrowheads="1"/>
            </p:cNvSpPr>
            <p:nvPr/>
          </p:nvSpPr>
          <p:spPr bwMode="auto">
            <a:xfrm>
              <a:off x="1167" y="12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dirty="0"/>
                <a:t>2</a:t>
              </a:r>
            </a:p>
          </p:txBody>
        </p:sp>
        <p:sp>
          <p:nvSpPr>
            <p:cNvPr id="146445" name="Line 82"/>
            <p:cNvSpPr>
              <a:spLocks noChangeShapeType="1"/>
            </p:cNvSpPr>
            <p:nvPr/>
          </p:nvSpPr>
          <p:spPr bwMode="auto">
            <a:xfrm>
              <a:off x="912" y="1218"/>
              <a:ext cx="7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6446" name="Rectangle 84"/>
            <p:cNvSpPr>
              <a:spLocks noChangeArrowheads="1"/>
            </p:cNvSpPr>
            <p:nvPr/>
          </p:nvSpPr>
          <p:spPr bwMode="auto">
            <a:xfrm>
              <a:off x="336" y="960"/>
              <a:ext cx="1456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146441" name="Rectangle 8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  <p:sp>
        <p:nvSpPr>
          <p:cNvPr id="146516" name="Rectangle 4">
            <a:extLst>
              <a:ext uri="{FF2B5EF4-FFF2-40B4-BE49-F238E27FC236}">
                <a16:creationId xmlns:a16="http://schemas.microsoft.com/office/drawing/2014/main" id="{85F6D0DD-03A4-469D-DA08-59613427E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94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1</a:t>
            </a:r>
            <a:endParaRPr lang="en-US" altLang="en-US" sz="2400" b="1" i="0"/>
          </a:p>
        </p:txBody>
      </p:sp>
      <p:sp>
        <p:nvSpPr>
          <p:cNvPr id="146517" name="Rectangle 5">
            <a:extLst>
              <a:ext uri="{FF2B5EF4-FFF2-40B4-BE49-F238E27FC236}">
                <a16:creationId xmlns:a16="http://schemas.microsoft.com/office/drawing/2014/main" id="{49297647-6945-FAC6-A9C1-6E64B3909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11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18" name="Rectangle 6">
            <a:extLst>
              <a:ext uri="{FF2B5EF4-FFF2-40B4-BE49-F238E27FC236}">
                <a16:creationId xmlns:a16="http://schemas.microsoft.com/office/drawing/2014/main" id="{2A6195EE-4E8A-A442-8119-3332A680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81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2</a:t>
            </a:r>
            <a:endParaRPr lang="en-US" altLang="en-US" sz="2400" b="1" i="0"/>
          </a:p>
        </p:txBody>
      </p:sp>
      <p:sp>
        <p:nvSpPr>
          <p:cNvPr id="146519" name="Rectangle 7">
            <a:extLst>
              <a:ext uri="{FF2B5EF4-FFF2-40B4-BE49-F238E27FC236}">
                <a16:creationId xmlns:a16="http://schemas.microsoft.com/office/drawing/2014/main" id="{56DFF3F5-78C9-E3D9-38DA-D64EA096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99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0" name="Rectangle 8">
            <a:extLst>
              <a:ext uri="{FF2B5EF4-FFF2-40B4-BE49-F238E27FC236}">
                <a16:creationId xmlns:a16="http://schemas.microsoft.com/office/drawing/2014/main" id="{B9DECC10-8234-2068-FA57-45186CF5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69" y="1144587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3</a:t>
            </a:r>
            <a:endParaRPr lang="en-US" altLang="en-US" sz="2400" b="1" i="0"/>
          </a:p>
        </p:txBody>
      </p:sp>
      <p:sp>
        <p:nvSpPr>
          <p:cNvPr id="146521" name="Rectangle 9">
            <a:extLst>
              <a:ext uri="{FF2B5EF4-FFF2-40B4-BE49-F238E27FC236}">
                <a16:creationId xmlns:a16="http://schemas.microsoft.com/office/drawing/2014/main" id="{28022775-0EA8-F6F0-1E44-E6B69545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8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2" name="Rectangle 10">
            <a:extLst>
              <a:ext uri="{FF2B5EF4-FFF2-40B4-BE49-F238E27FC236}">
                <a16:creationId xmlns:a16="http://schemas.microsoft.com/office/drawing/2014/main" id="{E45186E2-FD7D-3922-F968-E870406F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178" y="1144587"/>
            <a:ext cx="38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. . .</a:t>
            </a:r>
            <a:endParaRPr lang="en-US" altLang="en-US" sz="2400" b="1" i="0"/>
          </a:p>
        </p:txBody>
      </p:sp>
      <p:sp>
        <p:nvSpPr>
          <p:cNvPr id="146523" name="Rectangle 11">
            <a:extLst>
              <a:ext uri="{FF2B5EF4-FFF2-40B4-BE49-F238E27FC236}">
                <a16:creationId xmlns:a16="http://schemas.microsoft.com/office/drawing/2014/main" id="{8625AED1-3FB9-2161-B7EA-A5215C284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377" y="1144587"/>
            <a:ext cx="25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 </a:t>
            </a:r>
            <a:endParaRPr lang="en-US" altLang="en-US" sz="2400" b="1" i="0"/>
          </a:p>
        </p:txBody>
      </p:sp>
      <p:sp>
        <p:nvSpPr>
          <p:cNvPr id="146524" name="Rectangle 12">
            <a:extLst>
              <a:ext uri="{FF2B5EF4-FFF2-40B4-BE49-F238E27FC236}">
                <a16:creationId xmlns:a16="http://schemas.microsoft.com/office/drawing/2014/main" id="{9FE9720E-11C3-6D26-AD88-43241ABE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4587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r>
              <a:rPr lang="en-US" altLang="en-US" sz="2400" b="1" i="0">
                <a:solidFill>
                  <a:srgbClr val="FFFFFF"/>
                </a:solidFill>
              </a:rPr>
              <a:t>-1</a:t>
            </a:r>
            <a:endParaRPr lang="en-US" altLang="en-US" sz="2400" b="1" i="0"/>
          </a:p>
        </p:txBody>
      </p:sp>
      <p:sp>
        <p:nvSpPr>
          <p:cNvPr id="146525" name="Rectangle 13">
            <a:extLst>
              <a:ext uri="{FF2B5EF4-FFF2-40B4-BE49-F238E27FC236}">
                <a16:creationId xmlns:a16="http://schemas.microsoft.com/office/drawing/2014/main" id="{0FFDD740-7DFB-DEAD-CED9-D8041F5B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36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+</a:t>
            </a:r>
            <a:endParaRPr lang="en-US" altLang="en-US" sz="2400" b="1" i="0"/>
          </a:p>
        </p:txBody>
      </p:sp>
      <p:sp>
        <p:nvSpPr>
          <p:cNvPr id="146526" name="Rectangle 14">
            <a:extLst>
              <a:ext uri="{FF2B5EF4-FFF2-40B4-BE49-F238E27FC236}">
                <a16:creationId xmlns:a16="http://schemas.microsoft.com/office/drawing/2014/main" id="{90B9E449-5163-6D26-5B81-371DCD39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5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n</a:t>
            </a:r>
            <a:endParaRPr lang="en-US" altLang="en-US" sz="2400" b="1"/>
          </a:p>
        </p:txBody>
      </p:sp>
      <p:sp>
        <p:nvSpPr>
          <p:cNvPr id="146527" name="Rectangle 15">
            <a:extLst>
              <a:ext uri="{FF2B5EF4-FFF2-40B4-BE49-F238E27FC236}">
                <a16:creationId xmlns:a16="http://schemas.microsoft.com/office/drawing/2014/main" id="{5A87F03F-877E-E137-5902-6B94DC272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24" y="1144587"/>
            <a:ext cx="174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0">
                <a:solidFill>
                  <a:srgbClr val="FFFFFF"/>
                </a:solidFill>
              </a:rPr>
              <a:t>=</a:t>
            </a:r>
            <a:endParaRPr lang="en-US" altLang="en-US" sz="2400" b="1" i="0"/>
          </a:p>
        </p:txBody>
      </p:sp>
      <p:sp>
        <p:nvSpPr>
          <p:cNvPr id="146528" name="Rectangle 16">
            <a:extLst>
              <a:ext uri="{FF2B5EF4-FFF2-40B4-BE49-F238E27FC236}">
                <a16:creationId xmlns:a16="http://schemas.microsoft.com/office/drawing/2014/main" id="{327A7F3E-1E65-7774-B3EA-A9B8C46A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02" y="1144587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S</a:t>
            </a:r>
            <a:endParaRPr lang="en-US" altLang="en-US" sz="2400" b="1"/>
          </a:p>
        </p:txBody>
      </p:sp>
      <p:grpSp>
        <p:nvGrpSpPr>
          <p:cNvPr id="6" name="Group 85">
            <a:extLst>
              <a:ext uri="{FF2B5EF4-FFF2-40B4-BE49-F238E27FC236}">
                <a16:creationId xmlns:a16="http://schemas.microsoft.com/office/drawing/2014/main" id="{6E94FEEA-4EB6-15C5-EF48-C34BCA7B7F05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1638"/>
            <a:ext cx="2062163" cy="814388"/>
            <a:chOff x="336" y="960"/>
            <a:chExt cx="1299" cy="513"/>
          </a:xfrm>
        </p:grpSpPr>
        <p:sp>
          <p:nvSpPr>
            <p:cNvPr id="8" name="Text Box 78">
              <a:extLst>
                <a:ext uri="{FF2B5EF4-FFF2-40B4-BE49-F238E27FC236}">
                  <a16:creationId xmlns:a16="http://schemas.microsoft.com/office/drawing/2014/main" id="{6B2960ED-6A4E-4409-64A7-6CD738F80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053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S</a:t>
              </a:r>
              <a:r>
                <a:rPr lang="en-US" altLang="en-US" sz="2400" i="0"/>
                <a:t> = </a:t>
              </a:r>
            </a:p>
          </p:txBody>
        </p:sp>
        <p:sp>
          <p:nvSpPr>
            <p:cNvPr id="10" name="Text Box 79">
              <a:extLst>
                <a:ext uri="{FF2B5EF4-FFF2-40B4-BE49-F238E27FC236}">
                  <a16:creationId xmlns:a16="http://schemas.microsoft.com/office/drawing/2014/main" id="{F879C1C1-9796-1AA4-3045-C0B5D6237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1050"/>
              <a:ext cx="5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Symbol" pitchFamily="18" charset="2"/>
                  <a:cs typeface="Arial" pitchFamily="34" charset="0"/>
                </a:rPr>
                <a:t>Q(</a:t>
              </a:r>
              <a:r>
                <a:rPr lang="en-US" altLang="en-US" sz="2400" dirty="0"/>
                <a:t>n</a:t>
              </a:r>
              <a:r>
                <a:rPr lang="en-US" altLang="en-US" sz="2400" baseline="30000" dirty="0"/>
                <a:t>2</a:t>
              </a:r>
              <a:r>
                <a:rPr lang="en-US" altLang="en-US" sz="2400" i="0" dirty="0"/>
                <a:t>)</a:t>
              </a:r>
            </a:p>
          </p:txBody>
        </p:sp>
        <p:sp>
          <p:nvSpPr>
            <p:cNvPr id="11" name="Rectangle 84">
              <a:extLst>
                <a:ext uri="{FF2B5EF4-FFF2-40B4-BE49-F238E27FC236}">
                  <a16:creationId xmlns:a16="http://schemas.microsoft.com/office/drawing/2014/main" id="{E782A69B-C8CC-21F7-7AE7-7995B2841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1299" cy="513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C731CC-E401-6752-40ED-FABFDC2A22D0}"/>
              </a:ext>
            </a:extLst>
          </p:cNvPr>
          <p:cNvGrpSpPr/>
          <p:nvPr/>
        </p:nvGrpSpPr>
        <p:grpSpPr>
          <a:xfrm>
            <a:off x="1129196" y="2620665"/>
            <a:ext cx="3071813" cy="3651250"/>
            <a:chOff x="5848350" y="2180273"/>
            <a:chExt cx="3071813" cy="365125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4A451CD9-D081-C9E7-A8BB-63E03E439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88" y="2250123"/>
              <a:ext cx="2697162" cy="321945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i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974468F8-641F-924B-EC28-66FDA3DF5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2783523"/>
              <a:ext cx="2671763" cy="2667000"/>
              <a:chOff x="3932" y="2643"/>
              <a:chExt cx="1683" cy="1680"/>
            </a:xfrm>
          </p:grpSpPr>
          <p:sp>
            <p:nvSpPr>
              <p:cNvPr id="60" name="Oval 5">
                <a:extLst>
                  <a:ext uri="{FF2B5EF4-FFF2-40B4-BE49-F238E27FC236}">
                    <a16:creationId xmlns:a16="http://schemas.microsoft.com/office/drawing/2014/main" id="{56757A68-00C9-3747-AD3A-2F9805338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942" y="3650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61" name="Oval 6">
                <a:extLst>
                  <a:ext uri="{FF2B5EF4-FFF2-40B4-BE49-F238E27FC236}">
                    <a16:creationId xmlns:a16="http://schemas.microsoft.com/office/drawing/2014/main" id="{2975D126-D545-353B-BE7C-ACEE5C555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940" y="3986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62" name="Oval 7">
                <a:extLst>
                  <a:ext uri="{FF2B5EF4-FFF2-40B4-BE49-F238E27FC236}">
                    <a16:creationId xmlns:a16="http://schemas.microsoft.com/office/drawing/2014/main" id="{33DE004E-31F0-91A7-7884-7E5D4DD9C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5278" y="3651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63" name="Oval 8">
                <a:extLst>
                  <a:ext uri="{FF2B5EF4-FFF2-40B4-BE49-F238E27FC236}">
                    <a16:creationId xmlns:a16="http://schemas.microsoft.com/office/drawing/2014/main" id="{343500A4-EAEA-F2D9-5824-4C213D5CF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3932" y="3982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96" name="Oval 9">
                <a:extLst>
                  <a:ext uri="{FF2B5EF4-FFF2-40B4-BE49-F238E27FC236}">
                    <a16:creationId xmlns:a16="http://schemas.microsoft.com/office/drawing/2014/main" id="{A75021FE-4639-6F77-3553-A003CCB28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268" y="3983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97" name="Oval 10">
                <a:extLst>
                  <a:ext uri="{FF2B5EF4-FFF2-40B4-BE49-F238E27FC236}">
                    <a16:creationId xmlns:a16="http://schemas.microsoft.com/office/drawing/2014/main" id="{3384F2EB-CD9D-D2C1-2599-EF62071F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604" y="3984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98" name="Oval 11">
                <a:extLst>
                  <a:ext uri="{FF2B5EF4-FFF2-40B4-BE49-F238E27FC236}">
                    <a16:creationId xmlns:a16="http://schemas.microsoft.com/office/drawing/2014/main" id="{CFA2F2E6-3452-4EF7-6F1E-D03590191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5276" y="3987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499" name="Oval 12">
                <a:extLst>
                  <a:ext uri="{FF2B5EF4-FFF2-40B4-BE49-F238E27FC236}">
                    <a16:creationId xmlns:a16="http://schemas.microsoft.com/office/drawing/2014/main" id="{23AE283C-3CD9-3D87-876C-8E4934958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607" y="3313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0" name="Oval 13">
                <a:extLst>
                  <a:ext uri="{FF2B5EF4-FFF2-40B4-BE49-F238E27FC236}">
                    <a16:creationId xmlns:a16="http://schemas.microsoft.com/office/drawing/2014/main" id="{F91716B3-E332-FE92-AAAA-602B35DED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943" y="3314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1" name="Oval 14">
                <a:extLst>
                  <a:ext uri="{FF2B5EF4-FFF2-40B4-BE49-F238E27FC236}">
                    <a16:creationId xmlns:a16="http://schemas.microsoft.com/office/drawing/2014/main" id="{77AA020E-AFB4-E373-F66A-794F4143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5279" y="3315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2" name="Oval 15">
                <a:extLst>
                  <a:ext uri="{FF2B5EF4-FFF2-40B4-BE49-F238E27FC236}">
                    <a16:creationId xmlns:a16="http://schemas.microsoft.com/office/drawing/2014/main" id="{BBB57036-0F49-60D5-1556-81F691E2D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270" y="3647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3" name="Oval 16">
                <a:extLst>
                  <a:ext uri="{FF2B5EF4-FFF2-40B4-BE49-F238E27FC236}">
                    <a16:creationId xmlns:a16="http://schemas.microsoft.com/office/drawing/2014/main" id="{B7DAE1BF-B1B5-A553-9B60-AD9428560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606" y="3648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4" name="Oval 17">
                <a:extLst>
                  <a:ext uri="{FF2B5EF4-FFF2-40B4-BE49-F238E27FC236}">
                    <a16:creationId xmlns:a16="http://schemas.microsoft.com/office/drawing/2014/main" id="{664FE3A3-0FAE-5ED8-DE02-E12B288FB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5276" y="2643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5" name="Oval 18">
                <a:extLst>
                  <a:ext uri="{FF2B5EF4-FFF2-40B4-BE49-F238E27FC236}">
                    <a16:creationId xmlns:a16="http://schemas.microsoft.com/office/drawing/2014/main" id="{DD3067C4-DB28-DD36-A60D-4B9DF5508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4944" y="2978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  <p:sp>
            <p:nvSpPr>
              <p:cNvPr id="146506" name="Oval 19">
                <a:extLst>
                  <a:ext uri="{FF2B5EF4-FFF2-40B4-BE49-F238E27FC236}">
                    <a16:creationId xmlns:a16="http://schemas.microsoft.com/office/drawing/2014/main" id="{57063291-A1A3-6D69-197C-A04B89B82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89243">
                <a:off x="5276" y="2979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</p:grpSp>
        <p:grpSp>
          <p:nvGrpSpPr>
            <p:cNvPr id="15" name="Group 49">
              <a:extLst>
                <a:ext uri="{FF2B5EF4-FFF2-40B4-BE49-F238E27FC236}">
                  <a16:creationId xmlns:a16="http://schemas.microsoft.com/office/drawing/2014/main" id="{162139A1-F032-480D-5309-C887B9684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8350" y="2180273"/>
              <a:ext cx="2952750" cy="3651250"/>
              <a:chOff x="3684" y="1684"/>
              <a:chExt cx="1860" cy="2300"/>
            </a:xfrm>
          </p:grpSpPr>
          <p:sp>
            <p:nvSpPr>
              <p:cNvPr id="53" name="Text Box 50">
                <a:extLst>
                  <a:ext uri="{FF2B5EF4-FFF2-40B4-BE49-F238E27FC236}">
                    <a16:creationId xmlns:a16="http://schemas.microsoft.com/office/drawing/2014/main" id="{299FFE95-E92C-5899-7C10-FE6776073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6" y="3772"/>
                <a:ext cx="16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i="0">
                    <a:solidFill>
                      <a:schemeClr val="folHlink"/>
                    </a:solidFill>
                  </a:rPr>
                  <a:t> </a:t>
                </a: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r>
                  <a:rPr lang="en-US" altLang="en-US" sz="1600" b="1" i="0">
                    <a:solidFill>
                      <a:schemeClr val="folHlink"/>
                    </a:solidFill>
                  </a:rPr>
                  <a:t>+1   </a:t>
                </a: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r>
                  <a:rPr lang="en-US" altLang="en-US" sz="1600" b="1" i="0">
                    <a:solidFill>
                      <a:schemeClr val="folHlink"/>
                    </a:solidFill>
                  </a:rPr>
                  <a:t>+1    </a:t>
                </a: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r>
                  <a:rPr lang="en-US" altLang="en-US" sz="1600" b="1" i="0">
                    <a:solidFill>
                      <a:schemeClr val="folHlink"/>
                    </a:solidFill>
                  </a:rPr>
                  <a:t>+1     </a:t>
                </a: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r>
                  <a:rPr lang="en-US" altLang="en-US" sz="1600" b="1" i="0">
                    <a:solidFill>
                      <a:schemeClr val="folHlink"/>
                    </a:solidFill>
                  </a:rPr>
                  <a:t>+1   </a:t>
                </a: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r>
                  <a:rPr lang="en-US" altLang="en-US" sz="1600" b="1" i="0">
                    <a:solidFill>
                      <a:schemeClr val="folHlink"/>
                    </a:solidFill>
                  </a:rPr>
                  <a:t>+1</a:t>
                </a:r>
                <a:endParaRPr lang="en-US" altLang="en-US" sz="1600" b="1" i="0"/>
              </a:p>
            </p:txBody>
          </p:sp>
          <p:sp>
            <p:nvSpPr>
              <p:cNvPr id="54" name="Text Box 51">
                <a:extLst>
                  <a:ext uri="{FF2B5EF4-FFF2-40B4-BE49-F238E27FC236}">
                    <a16:creationId xmlns:a16="http://schemas.microsoft.com/office/drawing/2014/main" id="{F6C42E3E-3867-4DC6-0383-B5E2EE23E7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3363"/>
                <a:ext cx="1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endParaRPr lang="en-US" altLang="en-US" sz="2400" b="1"/>
              </a:p>
            </p:txBody>
          </p:sp>
          <p:sp>
            <p:nvSpPr>
              <p:cNvPr id="55" name="Text Box 52">
                <a:extLst>
                  <a:ext uri="{FF2B5EF4-FFF2-40B4-BE49-F238E27FC236}">
                    <a16:creationId xmlns:a16="http://schemas.microsoft.com/office/drawing/2014/main" id="{F8E14CD6-2E41-008D-65AA-71A216C43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3020"/>
                <a:ext cx="1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endParaRPr lang="en-US" altLang="en-US" sz="2400" b="1"/>
              </a:p>
            </p:txBody>
          </p:sp>
          <p:sp>
            <p:nvSpPr>
              <p:cNvPr id="56" name="Text Box 53">
                <a:extLst>
                  <a:ext uri="{FF2B5EF4-FFF2-40B4-BE49-F238E27FC236}">
                    <a16:creationId xmlns:a16="http://schemas.microsoft.com/office/drawing/2014/main" id="{C36EBA75-016B-14E4-CE94-53A33E259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2654"/>
                <a:ext cx="1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endParaRPr lang="en-US" altLang="en-US" sz="2400" b="1"/>
              </a:p>
            </p:txBody>
          </p:sp>
          <p:sp>
            <p:nvSpPr>
              <p:cNvPr id="57" name="Text Box 54">
                <a:extLst>
                  <a:ext uri="{FF2B5EF4-FFF2-40B4-BE49-F238E27FC236}">
                    <a16:creationId xmlns:a16="http://schemas.microsoft.com/office/drawing/2014/main" id="{5343FDD4-4210-B5B4-FBD3-EFC692C67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2361"/>
                <a:ext cx="1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endParaRPr lang="en-US" altLang="en-US" sz="2400" b="1"/>
              </a:p>
            </p:txBody>
          </p:sp>
          <p:sp>
            <p:nvSpPr>
              <p:cNvPr id="58" name="Text Box 55">
                <a:extLst>
                  <a:ext uri="{FF2B5EF4-FFF2-40B4-BE49-F238E27FC236}">
                    <a16:creationId xmlns:a16="http://schemas.microsoft.com/office/drawing/2014/main" id="{989248E4-B7D6-2DC6-E293-DEDDDF3CC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2020"/>
                <a:ext cx="1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endParaRPr lang="en-US" altLang="en-US" sz="2400" b="1"/>
              </a:p>
            </p:txBody>
          </p:sp>
          <p:sp>
            <p:nvSpPr>
              <p:cNvPr id="59" name="Text Box 56">
                <a:extLst>
                  <a:ext uri="{FF2B5EF4-FFF2-40B4-BE49-F238E27FC236}">
                    <a16:creationId xmlns:a16="http://schemas.microsoft.com/office/drawing/2014/main" id="{5948DB6D-3199-1C84-05EA-64996E880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4" y="1684"/>
                <a:ext cx="1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folHlink"/>
                    </a:solidFill>
                  </a:rPr>
                  <a:t>n</a:t>
                </a:r>
                <a:endParaRPr lang="en-US" altLang="en-US" sz="2400" b="1"/>
              </a:p>
            </p:txBody>
          </p:sp>
        </p:grpSp>
      </p:grpSp>
      <p:sp>
        <p:nvSpPr>
          <p:cNvPr id="146508" name="TextBox 146507">
            <a:extLst>
              <a:ext uri="{FF2B5EF4-FFF2-40B4-BE49-F238E27FC236}">
                <a16:creationId xmlns:a16="http://schemas.microsoft.com/office/drawing/2014/main" id="{334BE652-A0DB-EEDF-B456-0DC30A7F1F73}"/>
              </a:ext>
            </a:extLst>
          </p:cNvPr>
          <p:cNvSpPr txBox="1"/>
          <p:nvPr/>
        </p:nvSpPr>
        <p:spPr>
          <a:xfrm>
            <a:off x="4772215" y="2610121"/>
            <a:ext cx="4295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4300" algn="l">
              <a:defRPr/>
            </a:pP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S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  <a:endParaRPr lang="en-CA" dirty="0"/>
          </a:p>
        </p:txBody>
      </p:sp>
      <p:grpSp>
        <p:nvGrpSpPr>
          <p:cNvPr id="146512" name="Group 146511">
            <a:extLst>
              <a:ext uri="{FF2B5EF4-FFF2-40B4-BE49-F238E27FC236}">
                <a16:creationId xmlns:a16="http://schemas.microsoft.com/office/drawing/2014/main" id="{466D0652-CF58-EB07-2374-76D76C898E63}"/>
              </a:ext>
            </a:extLst>
          </p:cNvPr>
          <p:cNvGrpSpPr/>
          <p:nvPr/>
        </p:nvGrpSpPr>
        <p:grpSpPr>
          <a:xfrm>
            <a:off x="1492734" y="6173788"/>
            <a:ext cx="2628900" cy="710902"/>
            <a:chOff x="1492734" y="6173788"/>
            <a:chExt cx="2628900" cy="710902"/>
          </a:xfrm>
        </p:grpSpPr>
        <p:sp>
          <p:nvSpPr>
            <p:cNvPr id="146509" name="AutoShape 75">
              <a:extLst>
                <a:ext uri="{FF2B5EF4-FFF2-40B4-BE49-F238E27FC236}">
                  <a16:creationId xmlns:a16="http://schemas.microsoft.com/office/drawing/2014/main" id="{8500709E-2250-A71E-9228-88AE077DEBD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632142" y="5034380"/>
              <a:ext cx="350084" cy="2628899"/>
            </a:xfrm>
            <a:prstGeom prst="leftBrace">
              <a:avLst>
                <a:gd name="adj1" fmla="val 0"/>
                <a:gd name="adj2" fmla="val 51296"/>
              </a:avLst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i="0"/>
            </a:p>
          </p:txBody>
        </p:sp>
        <p:sp>
          <p:nvSpPr>
            <p:cNvPr id="146510" name="TextBox 146509">
              <a:extLst>
                <a:ext uri="{FF2B5EF4-FFF2-40B4-BE49-F238E27FC236}">
                  <a16:creationId xmlns:a16="http://schemas.microsoft.com/office/drawing/2014/main" id="{EEFD5B0B-F0A2-0D6F-E47F-4D71BC7EFCA4}"/>
                </a:ext>
              </a:extLst>
            </p:cNvPr>
            <p:cNvSpPr txBox="1"/>
            <p:nvPr/>
          </p:nvSpPr>
          <p:spPr>
            <a:xfrm>
              <a:off x="1968637" y="6423025"/>
              <a:ext cx="21529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14300" algn="l">
                <a:defRPr/>
              </a:pP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  <a:cs typeface="Arial" pitchFamily="34" charset="0"/>
                </a:rPr>
                <a:t># of terms = n</a:t>
              </a:r>
              <a:endParaRPr lang="en-CA" dirty="0"/>
            </a:p>
          </p:txBody>
        </p:sp>
      </p:grpSp>
      <p:grpSp>
        <p:nvGrpSpPr>
          <p:cNvPr id="146513" name="Group 146512">
            <a:extLst>
              <a:ext uri="{FF2B5EF4-FFF2-40B4-BE49-F238E27FC236}">
                <a16:creationId xmlns:a16="http://schemas.microsoft.com/office/drawing/2014/main" id="{82A530CF-D751-7621-470E-1299DB000124}"/>
              </a:ext>
            </a:extLst>
          </p:cNvPr>
          <p:cNvGrpSpPr/>
          <p:nvPr/>
        </p:nvGrpSpPr>
        <p:grpSpPr>
          <a:xfrm>
            <a:off x="4419600" y="3312875"/>
            <a:ext cx="2232363" cy="2554525"/>
            <a:chOff x="4419600" y="3312875"/>
            <a:chExt cx="2232363" cy="2554525"/>
          </a:xfrm>
        </p:grpSpPr>
        <p:sp>
          <p:nvSpPr>
            <p:cNvPr id="146507" name="AutoShape 75">
              <a:extLst>
                <a:ext uri="{FF2B5EF4-FFF2-40B4-BE49-F238E27FC236}">
                  <a16:creationId xmlns:a16="http://schemas.microsoft.com/office/drawing/2014/main" id="{58B1B554-9BE9-3E95-96F7-228C5A70C5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9600" y="3312875"/>
              <a:ext cx="178102" cy="2554525"/>
            </a:xfrm>
            <a:prstGeom prst="leftBrace">
              <a:avLst>
                <a:gd name="adj1" fmla="val 27859"/>
                <a:gd name="adj2" fmla="val 50284"/>
              </a:avLst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i="0"/>
            </a:p>
          </p:txBody>
        </p:sp>
        <p:sp>
          <p:nvSpPr>
            <p:cNvPr id="146511" name="TextBox 146510">
              <a:extLst>
                <a:ext uri="{FF2B5EF4-FFF2-40B4-BE49-F238E27FC236}">
                  <a16:creationId xmlns:a16="http://schemas.microsoft.com/office/drawing/2014/main" id="{A3456018-0758-31DD-14B8-AB002AADD4BF}"/>
                </a:ext>
              </a:extLst>
            </p:cNvPr>
            <p:cNvSpPr txBox="1"/>
            <p:nvPr/>
          </p:nvSpPr>
          <p:spPr>
            <a:xfrm>
              <a:off x="4729426" y="4323407"/>
              <a:ext cx="19225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14300" algn="l">
                <a:defRPr/>
              </a:pPr>
              <a:r>
                <a:rPr lang="en-US" altLang="en-US" sz="2400" dirty="0">
                  <a:solidFill>
                    <a:srgbClr val="FFC000"/>
                  </a:solidFill>
                  <a:cs typeface="Arial" pitchFamily="34" charset="0"/>
                </a:rPr>
                <a:t>l</a:t>
              </a:r>
              <a:r>
                <a:rPr lang="en-US" altLang="en-US" sz="2400" dirty="0">
                  <a:solidFill>
                    <a:srgbClr val="FFC000"/>
                  </a:solidFill>
                  <a:latin typeface="Times New Roman" pitchFamily="18" charset="0"/>
                  <a:cs typeface="Arial" pitchFamily="34" charset="0"/>
                </a:rPr>
                <a:t>ast term = n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0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0134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Arithmetic: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2, 3, …, 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0,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+ 1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½ n(n+1)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 </a:t>
            </a:r>
            <a:r>
              <a:rPr lang="en-US" sz="2400" dirty="0"/>
              <a:t>means ignoring the multiplicative constant</a:t>
            </a:r>
            <a:br>
              <a:rPr lang="en-US" sz="2400" dirty="0"/>
            </a:br>
            <a:r>
              <a:rPr lang="en-US" sz="2400" dirty="0"/>
              <a:t>      and low order terms.</a:t>
            </a:r>
            <a:r>
              <a:rPr lang="en-CA" sz="2400" dirty="0">
                <a:solidFill>
                  <a:schemeClr val="tx2"/>
                </a:solidFill>
              </a:rPr>
              <a:t> </a:t>
            </a:r>
            <a:endParaRPr lang="en-CA" sz="2400" dirty="0"/>
          </a:p>
          <a:p>
            <a:pPr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FDF45-5359-AA97-6A4E-89714178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858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Multiply by d  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d, 2d, 3d,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0,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d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½ n(n+1)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28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10134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Arithmetic: </a:t>
            </a:r>
            <a:r>
              <a:rPr lang="en-US" sz="2400" dirty="0">
                <a:solidFill>
                  <a:srgbClr val="FFC000"/>
                </a:solidFill>
              </a:rPr>
              <a:t>Multiply by d 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d, 2d, 3d,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0,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d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½ n(n+1)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A039F-C0EE-C18D-28C7-0F13BAE4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Multiply by d and add b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d+b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2d+b, 3d+b,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dn+b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+ b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b,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d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½ n(n+1)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+ (n+1)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b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89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0134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Arithmetic: </a:t>
            </a:r>
            <a:r>
              <a:rPr lang="en-US" sz="2400" dirty="0">
                <a:solidFill>
                  <a:srgbClr val="FFC000"/>
                </a:solidFill>
              </a:rPr>
              <a:t>Multiply by d and add b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d+b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2d+b, 3d+b,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dn+b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b,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d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½ n(n+1)  + (n+1)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b</a:t>
            </a:r>
            <a:b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  <a:endParaRPr lang="en-US" alt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marL="0" indent="0" eaLnBrk="1" hangingPunct="1">
              <a:buNone/>
              <a:defRPr/>
            </a:pPr>
            <a:endParaRPr lang="en-US" alt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d=1 b=0: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2, 3, …, 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d=1 b=4: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4, 5, 6, 7, …, n+4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d=2 b=4: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4, 6, 8, 10, …, 2n+4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d=0 b=4: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4, 4, 4, 4, …, 4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5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0134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Arithmetic: </a:t>
            </a:r>
            <a:r>
              <a:rPr lang="en-US" sz="2400" dirty="0">
                <a:solidFill>
                  <a:srgbClr val="FFC000"/>
                </a:solidFill>
              </a:rPr>
              <a:t>Multiply by d and add b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d+b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2d+b, 3d+b,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dn+b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b,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d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solidFill>
                  <a:srgbClr val="FFC000"/>
                </a:solidFill>
              </a:rPr>
              <a:t>d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½ n(n+1)  + (n+1)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b</a:t>
            </a:r>
            <a:b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(# of terms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ast term)</a:t>
            </a:r>
            <a:endParaRPr lang="en-US" alt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eaLnBrk="1" hangingPunct="1"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Determine next in sequence: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233, 426, 619, 812, 1005, …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193  193  193  193  193 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next is 1005+193= 1198</a:t>
            </a:r>
          </a:p>
          <a:p>
            <a:pPr marL="0" indent="0" eaLnBrk="1" hangingPunct="1">
              <a:buNone/>
              <a:defRPr/>
            </a:pP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sz="2400" dirty="0">
                <a:solidFill>
                  <a:srgbClr val="FFC000"/>
                </a:solidFill>
              </a:rPr>
              <a:t>d=? b=?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b = first = 233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d 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rgbClr val="FFC000"/>
                </a:solidFill>
              </a:rPr>
              <a:t>-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difference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between consecutive terms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37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3E6FBF9-3BC9-1671-22D5-C1CB2D63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510" y="955496"/>
            <a:ext cx="6929653" cy="7045504"/>
          </a:xfrm>
        </p:spPr>
        <p:txBody>
          <a:bodyPr/>
          <a:lstStyle/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Union: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AB = { x |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 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xB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)}</a:t>
            </a:r>
            <a:br>
              <a:rPr lang="en-US" altLang="en-US" sz="2400" dirty="0">
                <a:latin typeface="+mj-lt"/>
                <a:sym typeface="Symbol" panose="05050102010706020507" pitchFamily="18" charset="2"/>
              </a:rPr>
            </a:br>
            <a:endParaRPr lang="en-US" altLang="en-US" sz="2400" dirty="0"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Intersection: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AB = { x |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 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xB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)}</a:t>
            </a:r>
          </a:p>
          <a:p>
            <a:endParaRPr lang="en-US" altLang="en-US" sz="2400" dirty="0"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Difference: 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A\B =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A–B = {x |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 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xB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)}</a:t>
            </a:r>
          </a:p>
          <a:p>
            <a:endParaRPr lang="en-US" altLang="en-US" sz="2400" dirty="0"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Complement: 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en-US" altLang="en-US" sz="2400" baseline="300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 or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Ā = {x | x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A} = U – A</a:t>
            </a:r>
          </a:p>
          <a:p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Symmetric Different: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A</a:t>
            </a:r>
            <a:r>
              <a:rPr lang="el-GR" altLang="en-US" sz="24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CA" altLang="en-US" sz="24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B = (A-B)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</a:t>
            </a:r>
            <a:r>
              <a:rPr lang="en-CA" altLang="en-US" sz="24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(B-A)</a:t>
            </a:r>
            <a:br>
              <a:rPr lang="en-CA" altLang="en-US" sz="24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chemeClr val="bg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= 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{ x |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xA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 </a:t>
            </a:r>
            <a:r>
              <a:rPr lang="el-GR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 (</a:t>
            </a:r>
            <a:r>
              <a:rPr lang="en-US" altLang="en-US" sz="2400" dirty="0" err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xB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)}</a:t>
            </a:r>
          </a:p>
          <a:p>
            <a:endParaRPr lang="en-US" altLang="en-US" sz="2400" dirty="0">
              <a:latin typeface="+mj-lt"/>
              <a:sym typeface="Symbol" panose="05050102010706020507" pitchFamily="18" charset="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B997E2-036F-6AF0-2522-566F51135530}"/>
              </a:ext>
            </a:extLst>
          </p:cNvPr>
          <p:cNvGrpSpPr/>
          <p:nvPr/>
        </p:nvGrpSpPr>
        <p:grpSpPr>
          <a:xfrm>
            <a:off x="7108660" y="839636"/>
            <a:ext cx="1429121" cy="908591"/>
            <a:chOff x="7096264" y="1072609"/>
            <a:chExt cx="1429121" cy="9085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48D8B6-6D27-FCB6-10C6-32D2A3D6F503}"/>
                </a:ext>
              </a:extLst>
            </p:cNvPr>
            <p:cNvSpPr/>
            <p:nvPr/>
          </p:nvSpPr>
          <p:spPr>
            <a:xfrm>
              <a:off x="7130467" y="1204644"/>
              <a:ext cx="1394918" cy="776556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D2218-EF11-3473-8E2B-F8DD6017C680}"/>
                </a:ext>
              </a:extLst>
            </p:cNvPr>
            <p:cNvSpPr/>
            <p:nvPr/>
          </p:nvSpPr>
          <p:spPr>
            <a:xfrm>
              <a:off x="7226300" y="1276096"/>
              <a:ext cx="771525" cy="603504"/>
            </a:xfrm>
            <a:prstGeom prst="ellipse">
              <a:avLst/>
            </a:prstGeom>
            <a:solidFill>
              <a:srgbClr val="66FF66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1974B-B7F5-39B3-0F23-D19895000673}"/>
                </a:ext>
              </a:extLst>
            </p:cNvPr>
            <p:cNvSpPr/>
            <p:nvPr/>
          </p:nvSpPr>
          <p:spPr>
            <a:xfrm>
              <a:off x="7096264" y="1072609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EF4EFA-1EA4-3EA4-B98E-96FB0212C217}"/>
                </a:ext>
              </a:extLst>
            </p:cNvPr>
            <p:cNvSpPr/>
            <p:nvPr/>
          </p:nvSpPr>
          <p:spPr>
            <a:xfrm>
              <a:off x="7620000" y="1280844"/>
              <a:ext cx="771525" cy="603504"/>
            </a:xfrm>
            <a:prstGeom prst="ellipse">
              <a:avLst/>
            </a:prstGeom>
            <a:solidFill>
              <a:srgbClr val="66FF66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5C1E11-5485-52DC-7371-A53327BC5FAE}"/>
                </a:ext>
              </a:extLst>
            </p:cNvPr>
            <p:cNvSpPr/>
            <p:nvPr/>
          </p:nvSpPr>
          <p:spPr>
            <a:xfrm>
              <a:off x="8153400" y="1093157"/>
              <a:ext cx="19494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332BEED-8A0D-10A7-5C50-AC349B43189E}"/>
                </a:ext>
              </a:extLst>
            </p:cNvPr>
            <p:cNvSpPr/>
            <p:nvPr/>
          </p:nvSpPr>
          <p:spPr>
            <a:xfrm>
              <a:off x="7477264" y="1323988"/>
              <a:ext cx="592981" cy="513955"/>
            </a:xfrm>
            <a:prstGeom prst="ellipse">
              <a:avLst/>
            </a:prstGeom>
            <a:solidFill>
              <a:srgbClr val="66FF66"/>
            </a:solidFill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13ECE-D27C-8B6D-9558-169E162D0E01}"/>
              </a:ext>
            </a:extLst>
          </p:cNvPr>
          <p:cNvGrpSpPr/>
          <p:nvPr/>
        </p:nvGrpSpPr>
        <p:grpSpPr>
          <a:xfrm>
            <a:off x="7128306" y="2520409"/>
            <a:ext cx="1429121" cy="908591"/>
            <a:chOff x="7096264" y="1072609"/>
            <a:chExt cx="1429121" cy="90859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BE042F-0E16-6477-294F-C11E0D610CCB}"/>
                </a:ext>
              </a:extLst>
            </p:cNvPr>
            <p:cNvSpPr/>
            <p:nvPr/>
          </p:nvSpPr>
          <p:spPr>
            <a:xfrm>
              <a:off x="7130467" y="1204644"/>
              <a:ext cx="1394918" cy="776556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3DEB-4C7F-B85C-74BE-FDB6914BF014}"/>
                </a:ext>
              </a:extLst>
            </p:cNvPr>
            <p:cNvSpPr/>
            <p:nvPr/>
          </p:nvSpPr>
          <p:spPr>
            <a:xfrm>
              <a:off x="7226300" y="1276096"/>
              <a:ext cx="771525" cy="603504"/>
            </a:xfrm>
            <a:prstGeom prst="ellipse">
              <a:avLst/>
            </a:prstGeom>
            <a:solidFill>
              <a:srgbClr val="66FF66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7D741F-E6BD-FEE5-2B9A-AFE1086AD318}"/>
                </a:ext>
              </a:extLst>
            </p:cNvPr>
            <p:cNvSpPr/>
            <p:nvPr/>
          </p:nvSpPr>
          <p:spPr>
            <a:xfrm>
              <a:off x="7096264" y="1072609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1DD47E-27BE-918C-7696-31225D279725}"/>
                </a:ext>
              </a:extLst>
            </p:cNvPr>
            <p:cNvSpPr/>
            <p:nvPr/>
          </p:nvSpPr>
          <p:spPr>
            <a:xfrm>
              <a:off x="8153400" y="1093157"/>
              <a:ext cx="19494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F62C61-4893-5AA0-E28B-9F7E34FBC710}"/>
                </a:ext>
              </a:extLst>
            </p:cNvPr>
            <p:cNvSpPr/>
            <p:nvPr/>
          </p:nvSpPr>
          <p:spPr>
            <a:xfrm>
              <a:off x="7620000" y="1280844"/>
              <a:ext cx="771525" cy="603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738C63-1755-0CE2-54C3-DC64DCA20686}"/>
              </a:ext>
            </a:extLst>
          </p:cNvPr>
          <p:cNvGrpSpPr/>
          <p:nvPr/>
        </p:nvGrpSpPr>
        <p:grpSpPr>
          <a:xfrm>
            <a:off x="7129526" y="3358609"/>
            <a:ext cx="1429121" cy="908591"/>
            <a:chOff x="7096264" y="1072609"/>
            <a:chExt cx="1429121" cy="9085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60D9AC-5458-C327-A06B-6D929BB0E456}"/>
                </a:ext>
              </a:extLst>
            </p:cNvPr>
            <p:cNvSpPr/>
            <p:nvPr/>
          </p:nvSpPr>
          <p:spPr>
            <a:xfrm>
              <a:off x="7130467" y="1204644"/>
              <a:ext cx="1394918" cy="776556"/>
            </a:xfrm>
            <a:prstGeom prst="rect">
              <a:avLst/>
            </a:prstGeom>
            <a:solidFill>
              <a:srgbClr val="66FF66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88DB41E-6093-B4DE-46FC-C5618C853401}"/>
                </a:ext>
              </a:extLst>
            </p:cNvPr>
            <p:cNvSpPr/>
            <p:nvPr/>
          </p:nvSpPr>
          <p:spPr>
            <a:xfrm>
              <a:off x="7226300" y="1276096"/>
              <a:ext cx="771525" cy="603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A0197F-4160-77E9-CBBA-C305893E4022}"/>
                </a:ext>
              </a:extLst>
            </p:cNvPr>
            <p:cNvSpPr/>
            <p:nvPr/>
          </p:nvSpPr>
          <p:spPr>
            <a:xfrm>
              <a:off x="7096264" y="1072609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3D8002-5866-5BCD-9549-0DBAEA364674}"/>
              </a:ext>
            </a:extLst>
          </p:cNvPr>
          <p:cNvGrpSpPr/>
          <p:nvPr/>
        </p:nvGrpSpPr>
        <p:grpSpPr>
          <a:xfrm>
            <a:off x="7103701" y="1688110"/>
            <a:ext cx="1429121" cy="908591"/>
            <a:chOff x="7096264" y="416104"/>
            <a:chExt cx="1429121" cy="9085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A97B07-E408-9038-EE43-13B4CD683FC5}"/>
                </a:ext>
              </a:extLst>
            </p:cNvPr>
            <p:cNvGrpSpPr/>
            <p:nvPr/>
          </p:nvGrpSpPr>
          <p:grpSpPr>
            <a:xfrm>
              <a:off x="7096264" y="416104"/>
              <a:ext cx="1429121" cy="908591"/>
              <a:chOff x="7096264" y="1072609"/>
              <a:chExt cx="1429121" cy="90859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03662C-24D4-3F8B-8172-20D99AE0BE14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4F99117-99D9-9B2E-5275-9013AEA7B0EA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3CA928-B074-0A82-288B-19551FFC37AB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1C3632E-D6C9-4F7C-ED44-D322F3A4E726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6339FF-FB07-48F1-6740-65A5B0AA0CB6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C0DDEE7-4501-6EB7-367E-586CB8B37E15}"/>
                </a:ext>
              </a:extLst>
            </p:cNvPr>
            <p:cNvSpPr/>
            <p:nvPr/>
          </p:nvSpPr>
          <p:spPr bwMode="auto">
            <a:xfrm>
              <a:off x="7609026" y="660194"/>
              <a:ext cx="409238" cy="517050"/>
            </a:xfrm>
            <a:custGeom>
              <a:avLst/>
              <a:gdLst>
                <a:gd name="connsiteX0" fmla="*/ 366713 w 738189"/>
                <a:gd name="connsiteY0" fmla="*/ 10 h 1195407"/>
                <a:gd name="connsiteX1" fmla="*/ 1 w 738189"/>
                <a:gd name="connsiteY1" fmla="*/ 604847 h 1195407"/>
                <a:gd name="connsiteX2" fmla="*/ 361951 w 738189"/>
                <a:gd name="connsiteY2" fmla="*/ 1195397 h 1195407"/>
                <a:gd name="connsiteX3" fmla="*/ 738188 w 738189"/>
                <a:gd name="connsiteY3" fmla="*/ 590560 h 1195407"/>
                <a:gd name="connsiteX4" fmla="*/ 366713 w 738189"/>
                <a:gd name="connsiteY4" fmla="*/ 10 h 1195407"/>
                <a:gd name="connsiteX0" fmla="*/ 366713 w 738189"/>
                <a:gd name="connsiteY0" fmla="*/ 10 h 1195407"/>
                <a:gd name="connsiteX1" fmla="*/ 1 w 738189"/>
                <a:gd name="connsiteY1" fmla="*/ 604847 h 1195407"/>
                <a:gd name="connsiteX2" fmla="*/ 361951 w 738189"/>
                <a:gd name="connsiteY2" fmla="*/ 1195397 h 1195407"/>
                <a:gd name="connsiteX3" fmla="*/ 738188 w 738189"/>
                <a:gd name="connsiteY3" fmla="*/ 590560 h 1195407"/>
                <a:gd name="connsiteX4" fmla="*/ 366713 w 738189"/>
                <a:gd name="connsiteY4" fmla="*/ 10 h 1195407"/>
                <a:gd name="connsiteX0" fmla="*/ 379748 w 751224"/>
                <a:gd name="connsiteY0" fmla="*/ 9922 h 1205318"/>
                <a:gd name="connsiteX1" fmla="*/ 108286 w 751224"/>
                <a:gd name="connsiteY1" fmla="*/ 257572 h 1205318"/>
                <a:gd name="connsiteX2" fmla="*/ 13036 w 751224"/>
                <a:gd name="connsiteY2" fmla="*/ 614759 h 1205318"/>
                <a:gd name="connsiteX3" fmla="*/ 374986 w 751224"/>
                <a:gd name="connsiteY3" fmla="*/ 1205309 h 1205318"/>
                <a:gd name="connsiteX4" fmla="*/ 751223 w 751224"/>
                <a:gd name="connsiteY4" fmla="*/ 600472 h 1205318"/>
                <a:gd name="connsiteX5" fmla="*/ 379748 w 751224"/>
                <a:gd name="connsiteY5" fmla="*/ 9922 h 1205318"/>
                <a:gd name="connsiteX0" fmla="*/ 366763 w 738239"/>
                <a:gd name="connsiteY0" fmla="*/ 9922 h 1205318"/>
                <a:gd name="connsiteX1" fmla="*/ 95301 w 738239"/>
                <a:gd name="connsiteY1" fmla="*/ 257572 h 1205318"/>
                <a:gd name="connsiteX2" fmla="*/ 51 w 738239"/>
                <a:gd name="connsiteY2" fmla="*/ 614759 h 1205318"/>
                <a:gd name="connsiteX3" fmla="*/ 362001 w 738239"/>
                <a:gd name="connsiteY3" fmla="*/ 1205309 h 1205318"/>
                <a:gd name="connsiteX4" fmla="*/ 738238 w 738239"/>
                <a:gd name="connsiteY4" fmla="*/ 600472 h 1205318"/>
                <a:gd name="connsiteX5" fmla="*/ 366763 w 738239"/>
                <a:gd name="connsiteY5" fmla="*/ 9922 h 1205318"/>
                <a:gd name="connsiteX0" fmla="*/ 385795 w 757271"/>
                <a:gd name="connsiteY0" fmla="*/ 9922 h 1205318"/>
                <a:gd name="connsiteX1" fmla="*/ 114333 w 757271"/>
                <a:gd name="connsiteY1" fmla="*/ 257572 h 1205318"/>
                <a:gd name="connsiteX2" fmla="*/ 33 w 757271"/>
                <a:gd name="connsiteY2" fmla="*/ 614759 h 1205318"/>
                <a:gd name="connsiteX3" fmla="*/ 381033 w 757271"/>
                <a:gd name="connsiteY3" fmla="*/ 1205309 h 1205318"/>
                <a:gd name="connsiteX4" fmla="*/ 757270 w 757271"/>
                <a:gd name="connsiteY4" fmla="*/ 600472 h 1205318"/>
                <a:gd name="connsiteX5" fmla="*/ 385795 w 757271"/>
                <a:gd name="connsiteY5" fmla="*/ 9922 h 1205318"/>
                <a:gd name="connsiteX0" fmla="*/ 385804 w 757280"/>
                <a:gd name="connsiteY0" fmla="*/ 9922 h 1214707"/>
                <a:gd name="connsiteX1" fmla="*/ 114342 w 757280"/>
                <a:gd name="connsiteY1" fmla="*/ 257572 h 1214707"/>
                <a:gd name="connsiteX2" fmla="*/ 42 w 757280"/>
                <a:gd name="connsiteY2" fmla="*/ 614759 h 1214707"/>
                <a:gd name="connsiteX3" fmla="*/ 104817 w 757280"/>
                <a:gd name="connsiteY3" fmla="*/ 957659 h 1214707"/>
                <a:gd name="connsiteX4" fmla="*/ 381042 w 757280"/>
                <a:gd name="connsiteY4" fmla="*/ 1205309 h 1214707"/>
                <a:gd name="connsiteX5" fmla="*/ 757279 w 757280"/>
                <a:gd name="connsiteY5" fmla="*/ 600472 h 1214707"/>
                <a:gd name="connsiteX6" fmla="*/ 385804 w 757280"/>
                <a:gd name="connsiteY6" fmla="*/ 9922 h 1214707"/>
                <a:gd name="connsiteX0" fmla="*/ 385804 w 770499"/>
                <a:gd name="connsiteY0" fmla="*/ 0 h 1204785"/>
                <a:gd name="connsiteX1" fmla="*/ 114342 w 770499"/>
                <a:gd name="connsiteY1" fmla="*/ 247650 h 1204785"/>
                <a:gd name="connsiteX2" fmla="*/ 42 w 770499"/>
                <a:gd name="connsiteY2" fmla="*/ 604837 h 1204785"/>
                <a:gd name="connsiteX3" fmla="*/ 104817 w 770499"/>
                <a:gd name="connsiteY3" fmla="*/ 947737 h 1204785"/>
                <a:gd name="connsiteX4" fmla="*/ 381042 w 770499"/>
                <a:gd name="connsiteY4" fmla="*/ 1195387 h 1204785"/>
                <a:gd name="connsiteX5" fmla="*/ 757279 w 770499"/>
                <a:gd name="connsiteY5" fmla="*/ 590550 h 1204785"/>
                <a:gd name="connsiteX6" fmla="*/ 657267 w 770499"/>
                <a:gd name="connsiteY6" fmla="*/ 247650 h 1204785"/>
                <a:gd name="connsiteX7" fmla="*/ 385804 w 770499"/>
                <a:gd name="connsiteY7" fmla="*/ 0 h 1204785"/>
                <a:gd name="connsiteX0" fmla="*/ 385804 w 757431"/>
                <a:gd name="connsiteY0" fmla="*/ 0 h 1195532"/>
                <a:gd name="connsiteX1" fmla="*/ 114342 w 757431"/>
                <a:gd name="connsiteY1" fmla="*/ 247650 h 1195532"/>
                <a:gd name="connsiteX2" fmla="*/ 42 w 757431"/>
                <a:gd name="connsiteY2" fmla="*/ 604837 h 1195532"/>
                <a:gd name="connsiteX3" fmla="*/ 104817 w 757431"/>
                <a:gd name="connsiteY3" fmla="*/ 947737 h 1195532"/>
                <a:gd name="connsiteX4" fmla="*/ 381042 w 757431"/>
                <a:gd name="connsiteY4" fmla="*/ 1195387 h 1195532"/>
                <a:gd name="connsiteX5" fmla="*/ 671554 w 757431"/>
                <a:gd name="connsiteY5" fmla="*/ 947737 h 1195532"/>
                <a:gd name="connsiteX6" fmla="*/ 757279 w 757431"/>
                <a:gd name="connsiteY6" fmla="*/ 590550 h 1195532"/>
                <a:gd name="connsiteX7" fmla="*/ 657267 w 757431"/>
                <a:gd name="connsiteY7" fmla="*/ 247650 h 1195532"/>
                <a:gd name="connsiteX8" fmla="*/ 385804 w 757431"/>
                <a:gd name="connsiteY8" fmla="*/ 0 h 1195532"/>
                <a:gd name="connsiteX0" fmla="*/ 385762 w 757389"/>
                <a:gd name="connsiteY0" fmla="*/ 3 h 1195535"/>
                <a:gd name="connsiteX1" fmla="*/ 104775 w 757389"/>
                <a:gd name="connsiteY1" fmla="*/ 242891 h 1195535"/>
                <a:gd name="connsiteX2" fmla="*/ 0 w 757389"/>
                <a:gd name="connsiteY2" fmla="*/ 604840 h 1195535"/>
                <a:gd name="connsiteX3" fmla="*/ 104775 w 757389"/>
                <a:gd name="connsiteY3" fmla="*/ 947740 h 1195535"/>
                <a:gd name="connsiteX4" fmla="*/ 381000 w 757389"/>
                <a:gd name="connsiteY4" fmla="*/ 1195390 h 1195535"/>
                <a:gd name="connsiteX5" fmla="*/ 671512 w 757389"/>
                <a:gd name="connsiteY5" fmla="*/ 947740 h 1195535"/>
                <a:gd name="connsiteX6" fmla="*/ 757237 w 757389"/>
                <a:gd name="connsiteY6" fmla="*/ 590553 h 1195535"/>
                <a:gd name="connsiteX7" fmla="*/ 657225 w 757389"/>
                <a:gd name="connsiteY7" fmla="*/ 247653 h 1195535"/>
                <a:gd name="connsiteX8" fmla="*/ 385762 w 757389"/>
                <a:gd name="connsiteY8" fmla="*/ 3 h 1195535"/>
                <a:gd name="connsiteX0" fmla="*/ 385762 w 757237"/>
                <a:gd name="connsiteY0" fmla="*/ 0 h 1195532"/>
                <a:gd name="connsiteX1" fmla="*/ 104775 w 757237"/>
                <a:gd name="connsiteY1" fmla="*/ 242888 h 1195532"/>
                <a:gd name="connsiteX2" fmla="*/ 0 w 757237"/>
                <a:gd name="connsiteY2" fmla="*/ 604837 h 1195532"/>
                <a:gd name="connsiteX3" fmla="*/ 104775 w 757237"/>
                <a:gd name="connsiteY3" fmla="*/ 947737 h 1195532"/>
                <a:gd name="connsiteX4" fmla="*/ 381000 w 757237"/>
                <a:gd name="connsiteY4" fmla="*/ 1195387 h 1195532"/>
                <a:gd name="connsiteX5" fmla="*/ 671512 w 757237"/>
                <a:gd name="connsiteY5" fmla="*/ 947737 h 1195532"/>
                <a:gd name="connsiteX6" fmla="*/ 757237 w 757237"/>
                <a:gd name="connsiteY6" fmla="*/ 590550 h 1195532"/>
                <a:gd name="connsiteX7" fmla="*/ 671513 w 757237"/>
                <a:gd name="connsiteY7" fmla="*/ 242887 h 1195532"/>
                <a:gd name="connsiteX8" fmla="*/ 385762 w 757237"/>
                <a:gd name="connsiteY8" fmla="*/ 0 h 1195532"/>
                <a:gd name="connsiteX0" fmla="*/ 385816 w 757291"/>
                <a:gd name="connsiteY0" fmla="*/ 0 h 1195532"/>
                <a:gd name="connsiteX1" fmla="*/ 104829 w 757291"/>
                <a:gd name="connsiteY1" fmla="*/ 242888 h 1195532"/>
                <a:gd name="connsiteX2" fmla="*/ 54 w 757291"/>
                <a:gd name="connsiteY2" fmla="*/ 604837 h 1195532"/>
                <a:gd name="connsiteX3" fmla="*/ 95304 w 757291"/>
                <a:gd name="connsiteY3" fmla="*/ 947737 h 1195532"/>
                <a:gd name="connsiteX4" fmla="*/ 381054 w 757291"/>
                <a:gd name="connsiteY4" fmla="*/ 1195387 h 1195532"/>
                <a:gd name="connsiteX5" fmla="*/ 671566 w 757291"/>
                <a:gd name="connsiteY5" fmla="*/ 947737 h 1195532"/>
                <a:gd name="connsiteX6" fmla="*/ 757291 w 757291"/>
                <a:gd name="connsiteY6" fmla="*/ 590550 h 1195532"/>
                <a:gd name="connsiteX7" fmla="*/ 671567 w 757291"/>
                <a:gd name="connsiteY7" fmla="*/ 242887 h 1195532"/>
                <a:gd name="connsiteX8" fmla="*/ 385816 w 757291"/>
                <a:gd name="connsiteY8" fmla="*/ 0 h 1195532"/>
                <a:gd name="connsiteX0" fmla="*/ 385816 w 766816"/>
                <a:gd name="connsiteY0" fmla="*/ 0 h 1195532"/>
                <a:gd name="connsiteX1" fmla="*/ 104829 w 766816"/>
                <a:gd name="connsiteY1" fmla="*/ 242888 h 1195532"/>
                <a:gd name="connsiteX2" fmla="*/ 54 w 766816"/>
                <a:gd name="connsiteY2" fmla="*/ 604837 h 1195532"/>
                <a:gd name="connsiteX3" fmla="*/ 95304 w 766816"/>
                <a:gd name="connsiteY3" fmla="*/ 947737 h 1195532"/>
                <a:gd name="connsiteX4" fmla="*/ 381054 w 766816"/>
                <a:gd name="connsiteY4" fmla="*/ 1195387 h 1195532"/>
                <a:gd name="connsiteX5" fmla="*/ 671566 w 766816"/>
                <a:gd name="connsiteY5" fmla="*/ 947737 h 1195532"/>
                <a:gd name="connsiteX6" fmla="*/ 766816 w 766816"/>
                <a:gd name="connsiteY6" fmla="*/ 590550 h 1195532"/>
                <a:gd name="connsiteX7" fmla="*/ 671567 w 766816"/>
                <a:gd name="connsiteY7" fmla="*/ 242887 h 1195532"/>
                <a:gd name="connsiteX8" fmla="*/ 385816 w 766816"/>
                <a:gd name="connsiteY8" fmla="*/ 0 h 1195532"/>
                <a:gd name="connsiteX0" fmla="*/ 381054 w 766816"/>
                <a:gd name="connsiteY0" fmla="*/ 0 h 1214582"/>
                <a:gd name="connsiteX1" fmla="*/ 104829 w 766816"/>
                <a:gd name="connsiteY1" fmla="*/ 261938 h 1214582"/>
                <a:gd name="connsiteX2" fmla="*/ 54 w 766816"/>
                <a:gd name="connsiteY2" fmla="*/ 623887 h 1214582"/>
                <a:gd name="connsiteX3" fmla="*/ 95304 w 766816"/>
                <a:gd name="connsiteY3" fmla="*/ 966787 h 1214582"/>
                <a:gd name="connsiteX4" fmla="*/ 381054 w 766816"/>
                <a:gd name="connsiteY4" fmla="*/ 1214437 h 1214582"/>
                <a:gd name="connsiteX5" fmla="*/ 671566 w 766816"/>
                <a:gd name="connsiteY5" fmla="*/ 966787 h 1214582"/>
                <a:gd name="connsiteX6" fmla="*/ 766816 w 766816"/>
                <a:gd name="connsiteY6" fmla="*/ 609600 h 1214582"/>
                <a:gd name="connsiteX7" fmla="*/ 671567 w 766816"/>
                <a:gd name="connsiteY7" fmla="*/ 261937 h 1214582"/>
                <a:gd name="connsiteX8" fmla="*/ 381054 w 766816"/>
                <a:gd name="connsiteY8" fmla="*/ 0 h 121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816" h="1214582">
                  <a:moveTo>
                    <a:pt x="381054" y="0"/>
                  </a:moveTo>
                  <a:cubicBezTo>
                    <a:pt x="286598" y="0"/>
                    <a:pt x="165948" y="161132"/>
                    <a:pt x="104829" y="261938"/>
                  </a:cubicBezTo>
                  <a:cubicBezTo>
                    <a:pt x="43710" y="362744"/>
                    <a:pt x="1641" y="506412"/>
                    <a:pt x="54" y="623887"/>
                  </a:cubicBezTo>
                  <a:cubicBezTo>
                    <a:pt x="-1533" y="741362"/>
                    <a:pt x="31804" y="868362"/>
                    <a:pt x="95304" y="966787"/>
                  </a:cubicBezTo>
                  <a:cubicBezTo>
                    <a:pt x="158804" y="1065212"/>
                    <a:pt x="300092" y="1219993"/>
                    <a:pt x="381054" y="1214437"/>
                  </a:cubicBezTo>
                  <a:cubicBezTo>
                    <a:pt x="462017" y="1208881"/>
                    <a:pt x="608860" y="1067593"/>
                    <a:pt x="671566" y="966787"/>
                  </a:cubicBezTo>
                  <a:cubicBezTo>
                    <a:pt x="734272" y="865981"/>
                    <a:pt x="766816" y="727075"/>
                    <a:pt x="766816" y="609600"/>
                  </a:cubicBezTo>
                  <a:cubicBezTo>
                    <a:pt x="766816" y="492125"/>
                    <a:pt x="733479" y="360362"/>
                    <a:pt x="671567" y="261937"/>
                  </a:cubicBezTo>
                  <a:cubicBezTo>
                    <a:pt x="609655" y="163512"/>
                    <a:pt x="475510" y="0"/>
                    <a:pt x="381054" y="0"/>
                  </a:cubicBezTo>
                  <a:close/>
                </a:path>
              </a:pathLst>
            </a:custGeom>
            <a:solidFill>
              <a:srgbClr val="66FF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None/>
              </a:pPr>
              <a:endParaRPr lang="en-US" sz="2400" dirty="0"/>
            </a:p>
          </p:txBody>
        </p:sp>
      </p:grpSp>
      <p:sp>
        <p:nvSpPr>
          <p:cNvPr id="10260" name="Title 1">
            <a:extLst>
              <a:ext uri="{FF2B5EF4-FFF2-40B4-BE49-F238E27FC236}">
                <a16:creationId xmlns:a16="http://schemas.microsoft.com/office/drawing/2014/main" id="{59E67895-251B-6B73-850D-79932348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Sets</a:t>
            </a:r>
            <a:endParaRPr lang="en-US" altLang="en-US" sz="3600" dirty="0"/>
          </a:p>
        </p:txBody>
      </p:sp>
      <p:grpSp>
        <p:nvGrpSpPr>
          <p:cNvPr id="10268" name="Group 10267">
            <a:extLst>
              <a:ext uri="{FF2B5EF4-FFF2-40B4-BE49-F238E27FC236}">
                <a16:creationId xmlns:a16="http://schemas.microsoft.com/office/drawing/2014/main" id="{75B3747F-396A-9907-2AA9-8A3BDAEF993F}"/>
              </a:ext>
            </a:extLst>
          </p:cNvPr>
          <p:cNvGrpSpPr/>
          <p:nvPr/>
        </p:nvGrpSpPr>
        <p:grpSpPr>
          <a:xfrm>
            <a:off x="7162800" y="4201274"/>
            <a:ext cx="1429121" cy="908591"/>
            <a:chOff x="7162800" y="4201274"/>
            <a:chExt cx="1429121" cy="908591"/>
          </a:xfrm>
        </p:grpSpPr>
        <p:grpSp>
          <p:nvGrpSpPr>
            <p:cNvPr id="10261" name="Group 10260">
              <a:extLst>
                <a:ext uri="{FF2B5EF4-FFF2-40B4-BE49-F238E27FC236}">
                  <a16:creationId xmlns:a16="http://schemas.microsoft.com/office/drawing/2014/main" id="{032F3E71-6615-2CEC-C04C-4043DC7100E4}"/>
                </a:ext>
              </a:extLst>
            </p:cNvPr>
            <p:cNvGrpSpPr/>
            <p:nvPr/>
          </p:nvGrpSpPr>
          <p:grpSpPr>
            <a:xfrm>
              <a:off x="7162800" y="4201274"/>
              <a:ext cx="1429121" cy="908591"/>
              <a:chOff x="7096264" y="1072609"/>
              <a:chExt cx="1429121" cy="908591"/>
            </a:xfrm>
          </p:grpSpPr>
          <p:sp>
            <p:nvSpPr>
              <p:cNvPr id="10262" name="Rectangle 10261">
                <a:extLst>
                  <a:ext uri="{FF2B5EF4-FFF2-40B4-BE49-F238E27FC236}">
                    <a16:creationId xmlns:a16="http://schemas.microsoft.com/office/drawing/2014/main" id="{0399C272-EDDC-9BA7-BFE3-E34FCB737AAC}"/>
                  </a:ext>
                </a:extLst>
              </p:cNvPr>
              <p:cNvSpPr/>
              <p:nvPr/>
            </p:nvSpPr>
            <p:spPr>
              <a:xfrm>
                <a:off x="7130467" y="1204644"/>
                <a:ext cx="1394918" cy="776556"/>
              </a:xfrm>
              <a:prstGeom prst="rect">
                <a:avLst/>
              </a:prstGeom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63" name="Oval 10262">
                <a:extLst>
                  <a:ext uri="{FF2B5EF4-FFF2-40B4-BE49-F238E27FC236}">
                    <a16:creationId xmlns:a16="http://schemas.microsoft.com/office/drawing/2014/main" id="{C690E5DB-C384-8277-DF42-1A2F4B74567C}"/>
                  </a:ext>
                </a:extLst>
              </p:cNvPr>
              <p:cNvSpPr/>
              <p:nvPr/>
            </p:nvSpPr>
            <p:spPr>
              <a:xfrm>
                <a:off x="7226300" y="1276096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  <p:sp>
            <p:nvSpPr>
              <p:cNvPr id="10264" name="Rectangle 10263">
                <a:extLst>
                  <a:ext uri="{FF2B5EF4-FFF2-40B4-BE49-F238E27FC236}">
                    <a16:creationId xmlns:a16="http://schemas.microsoft.com/office/drawing/2014/main" id="{0F4469AC-3C85-E3BC-DC72-88E14F8B3C58}"/>
                  </a:ext>
                </a:extLst>
              </p:cNvPr>
              <p:cNvSpPr/>
              <p:nvPr/>
            </p:nvSpPr>
            <p:spPr>
              <a:xfrm>
                <a:off x="7096264" y="1072609"/>
                <a:ext cx="22921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65" name="Rectangle 10264">
                <a:extLst>
                  <a:ext uri="{FF2B5EF4-FFF2-40B4-BE49-F238E27FC236}">
                    <a16:creationId xmlns:a16="http://schemas.microsoft.com/office/drawing/2014/main" id="{9D4BCB13-6E07-39BA-52F9-9093EC94FAB7}"/>
                  </a:ext>
                </a:extLst>
              </p:cNvPr>
              <p:cNvSpPr/>
              <p:nvPr/>
            </p:nvSpPr>
            <p:spPr>
              <a:xfrm>
                <a:off x="8153400" y="1093157"/>
                <a:ext cx="19494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CA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266" name="Oval 10265">
                <a:extLst>
                  <a:ext uri="{FF2B5EF4-FFF2-40B4-BE49-F238E27FC236}">
                    <a16:creationId xmlns:a16="http://schemas.microsoft.com/office/drawing/2014/main" id="{D95A25FC-AB53-4A76-6747-305E93980894}"/>
                  </a:ext>
                </a:extLst>
              </p:cNvPr>
              <p:cNvSpPr/>
              <p:nvPr/>
            </p:nvSpPr>
            <p:spPr>
              <a:xfrm>
                <a:off x="7620000" y="1280844"/>
                <a:ext cx="771525" cy="603504"/>
              </a:xfrm>
              <a:prstGeom prst="ellipse">
                <a:avLst/>
              </a:prstGeom>
              <a:solidFill>
                <a:srgbClr val="66FF66"/>
              </a:solidFill>
              <a:ln w="31750">
                <a:solidFill>
                  <a:schemeClr val="bg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2800" i="0" dirty="0"/>
              </a:p>
            </p:txBody>
          </p:sp>
        </p:grpSp>
        <p:sp>
          <p:nvSpPr>
            <p:cNvPr id="10267" name="Freeform: Shape 10266">
              <a:extLst>
                <a:ext uri="{FF2B5EF4-FFF2-40B4-BE49-F238E27FC236}">
                  <a16:creationId xmlns:a16="http://schemas.microsoft.com/office/drawing/2014/main" id="{24D38F9B-52C2-17E8-B3E5-8B9300CEC9AD}"/>
                </a:ext>
              </a:extLst>
            </p:cNvPr>
            <p:cNvSpPr/>
            <p:nvPr/>
          </p:nvSpPr>
          <p:spPr bwMode="auto">
            <a:xfrm>
              <a:off x="7675652" y="4435950"/>
              <a:ext cx="409238" cy="517050"/>
            </a:xfrm>
            <a:custGeom>
              <a:avLst/>
              <a:gdLst>
                <a:gd name="connsiteX0" fmla="*/ 366713 w 738189"/>
                <a:gd name="connsiteY0" fmla="*/ 10 h 1195407"/>
                <a:gd name="connsiteX1" fmla="*/ 1 w 738189"/>
                <a:gd name="connsiteY1" fmla="*/ 604847 h 1195407"/>
                <a:gd name="connsiteX2" fmla="*/ 361951 w 738189"/>
                <a:gd name="connsiteY2" fmla="*/ 1195397 h 1195407"/>
                <a:gd name="connsiteX3" fmla="*/ 738188 w 738189"/>
                <a:gd name="connsiteY3" fmla="*/ 590560 h 1195407"/>
                <a:gd name="connsiteX4" fmla="*/ 366713 w 738189"/>
                <a:gd name="connsiteY4" fmla="*/ 10 h 1195407"/>
                <a:gd name="connsiteX0" fmla="*/ 366713 w 738189"/>
                <a:gd name="connsiteY0" fmla="*/ 10 h 1195407"/>
                <a:gd name="connsiteX1" fmla="*/ 1 w 738189"/>
                <a:gd name="connsiteY1" fmla="*/ 604847 h 1195407"/>
                <a:gd name="connsiteX2" fmla="*/ 361951 w 738189"/>
                <a:gd name="connsiteY2" fmla="*/ 1195397 h 1195407"/>
                <a:gd name="connsiteX3" fmla="*/ 738188 w 738189"/>
                <a:gd name="connsiteY3" fmla="*/ 590560 h 1195407"/>
                <a:gd name="connsiteX4" fmla="*/ 366713 w 738189"/>
                <a:gd name="connsiteY4" fmla="*/ 10 h 1195407"/>
                <a:gd name="connsiteX0" fmla="*/ 379748 w 751224"/>
                <a:gd name="connsiteY0" fmla="*/ 9922 h 1205318"/>
                <a:gd name="connsiteX1" fmla="*/ 108286 w 751224"/>
                <a:gd name="connsiteY1" fmla="*/ 257572 h 1205318"/>
                <a:gd name="connsiteX2" fmla="*/ 13036 w 751224"/>
                <a:gd name="connsiteY2" fmla="*/ 614759 h 1205318"/>
                <a:gd name="connsiteX3" fmla="*/ 374986 w 751224"/>
                <a:gd name="connsiteY3" fmla="*/ 1205309 h 1205318"/>
                <a:gd name="connsiteX4" fmla="*/ 751223 w 751224"/>
                <a:gd name="connsiteY4" fmla="*/ 600472 h 1205318"/>
                <a:gd name="connsiteX5" fmla="*/ 379748 w 751224"/>
                <a:gd name="connsiteY5" fmla="*/ 9922 h 1205318"/>
                <a:gd name="connsiteX0" fmla="*/ 366763 w 738239"/>
                <a:gd name="connsiteY0" fmla="*/ 9922 h 1205318"/>
                <a:gd name="connsiteX1" fmla="*/ 95301 w 738239"/>
                <a:gd name="connsiteY1" fmla="*/ 257572 h 1205318"/>
                <a:gd name="connsiteX2" fmla="*/ 51 w 738239"/>
                <a:gd name="connsiteY2" fmla="*/ 614759 h 1205318"/>
                <a:gd name="connsiteX3" fmla="*/ 362001 w 738239"/>
                <a:gd name="connsiteY3" fmla="*/ 1205309 h 1205318"/>
                <a:gd name="connsiteX4" fmla="*/ 738238 w 738239"/>
                <a:gd name="connsiteY4" fmla="*/ 600472 h 1205318"/>
                <a:gd name="connsiteX5" fmla="*/ 366763 w 738239"/>
                <a:gd name="connsiteY5" fmla="*/ 9922 h 1205318"/>
                <a:gd name="connsiteX0" fmla="*/ 385795 w 757271"/>
                <a:gd name="connsiteY0" fmla="*/ 9922 h 1205318"/>
                <a:gd name="connsiteX1" fmla="*/ 114333 w 757271"/>
                <a:gd name="connsiteY1" fmla="*/ 257572 h 1205318"/>
                <a:gd name="connsiteX2" fmla="*/ 33 w 757271"/>
                <a:gd name="connsiteY2" fmla="*/ 614759 h 1205318"/>
                <a:gd name="connsiteX3" fmla="*/ 381033 w 757271"/>
                <a:gd name="connsiteY3" fmla="*/ 1205309 h 1205318"/>
                <a:gd name="connsiteX4" fmla="*/ 757270 w 757271"/>
                <a:gd name="connsiteY4" fmla="*/ 600472 h 1205318"/>
                <a:gd name="connsiteX5" fmla="*/ 385795 w 757271"/>
                <a:gd name="connsiteY5" fmla="*/ 9922 h 1205318"/>
                <a:gd name="connsiteX0" fmla="*/ 385804 w 757280"/>
                <a:gd name="connsiteY0" fmla="*/ 9922 h 1214707"/>
                <a:gd name="connsiteX1" fmla="*/ 114342 w 757280"/>
                <a:gd name="connsiteY1" fmla="*/ 257572 h 1214707"/>
                <a:gd name="connsiteX2" fmla="*/ 42 w 757280"/>
                <a:gd name="connsiteY2" fmla="*/ 614759 h 1214707"/>
                <a:gd name="connsiteX3" fmla="*/ 104817 w 757280"/>
                <a:gd name="connsiteY3" fmla="*/ 957659 h 1214707"/>
                <a:gd name="connsiteX4" fmla="*/ 381042 w 757280"/>
                <a:gd name="connsiteY4" fmla="*/ 1205309 h 1214707"/>
                <a:gd name="connsiteX5" fmla="*/ 757279 w 757280"/>
                <a:gd name="connsiteY5" fmla="*/ 600472 h 1214707"/>
                <a:gd name="connsiteX6" fmla="*/ 385804 w 757280"/>
                <a:gd name="connsiteY6" fmla="*/ 9922 h 1214707"/>
                <a:gd name="connsiteX0" fmla="*/ 385804 w 770499"/>
                <a:gd name="connsiteY0" fmla="*/ 0 h 1204785"/>
                <a:gd name="connsiteX1" fmla="*/ 114342 w 770499"/>
                <a:gd name="connsiteY1" fmla="*/ 247650 h 1204785"/>
                <a:gd name="connsiteX2" fmla="*/ 42 w 770499"/>
                <a:gd name="connsiteY2" fmla="*/ 604837 h 1204785"/>
                <a:gd name="connsiteX3" fmla="*/ 104817 w 770499"/>
                <a:gd name="connsiteY3" fmla="*/ 947737 h 1204785"/>
                <a:gd name="connsiteX4" fmla="*/ 381042 w 770499"/>
                <a:gd name="connsiteY4" fmla="*/ 1195387 h 1204785"/>
                <a:gd name="connsiteX5" fmla="*/ 757279 w 770499"/>
                <a:gd name="connsiteY5" fmla="*/ 590550 h 1204785"/>
                <a:gd name="connsiteX6" fmla="*/ 657267 w 770499"/>
                <a:gd name="connsiteY6" fmla="*/ 247650 h 1204785"/>
                <a:gd name="connsiteX7" fmla="*/ 385804 w 770499"/>
                <a:gd name="connsiteY7" fmla="*/ 0 h 1204785"/>
                <a:gd name="connsiteX0" fmla="*/ 385804 w 757431"/>
                <a:gd name="connsiteY0" fmla="*/ 0 h 1195532"/>
                <a:gd name="connsiteX1" fmla="*/ 114342 w 757431"/>
                <a:gd name="connsiteY1" fmla="*/ 247650 h 1195532"/>
                <a:gd name="connsiteX2" fmla="*/ 42 w 757431"/>
                <a:gd name="connsiteY2" fmla="*/ 604837 h 1195532"/>
                <a:gd name="connsiteX3" fmla="*/ 104817 w 757431"/>
                <a:gd name="connsiteY3" fmla="*/ 947737 h 1195532"/>
                <a:gd name="connsiteX4" fmla="*/ 381042 w 757431"/>
                <a:gd name="connsiteY4" fmla="*/ 1195387 h 1195532"/>
                <a:gd name="connsiteX5" fmla="*/ 671554 w 757431"/>
                <a:gd name="connsiteY5" fmla="*/ 947737 h 1195532"/>
                <a:gd name="connsiteX6" fmla="*/ 757279 w 757431"/>
                <a:gd name="connsiteY6" fmla="*/ 590550 h 1195532"/>
                <a:gd name="connsiteX7" fmla="*/ 657267 w 757431"/>
                <a:gd name="connsiteY7" fmla="*/ 247650 h 1195532"/>
                <a:gd name="connsiteX8" fmla="*/ 385804 w 757431"/>
                <a:gd name="connsiteY8" fmla="*/ 0 h 1195532"/>
                <a:gd name="connsiteX0" fmla="*/ 385762 w 757389"/>
                <a:gd name="connsiteY0" fmla="*/ 3 h 1195535"/>
                <a:gd name="connsiteX1" fmla="*/ 104775 w 757389"/>
                <a:gd name="connsiteY1" fmla="*/ 242891 h 1195535"/>
                <a:gd name="connsiteX2" fmla="*/ 0 w 757389"/>
                <a:gd name="connsiteY2" fmla="*/ 604840 h 1195535"/>
                <a:gd name="connsiteX3" fmla="*/ 104775 w 757389"/>
                <a:gd name="connsiteY3" fmla="*/ 947740 h 1195535"/>
                <a:gd name="connsiteX4" fmla="*/ 381000 w 757389"/>
                <a:gd name="connsiteY4" fmla="*/ 1195390 h 1195535"/>
                <a:gd name="connsiteX5" fmla="*/ 671512 w 757389"/>
                <a:gd name="connsiteY5" fmla="*/ 947740 h 1195535"/>
                <a:gd name="connsiteX6" fmla="*/ 757237 w 757389"/>
                <a:gd name="connsiteY6" fmla="*/ 590553 h 1195535"/>
                <a:gd name="connsiteX7" fmla="*/ 657225 w 757389"/>
                <a:gd name="connsiteY7" fmla="*/ 247653 h 1195535"/>
                <a:gd name="connsiteX8" fmla="*/ 385762 w 757389"/>
                <a:gd name="connsiteY8" fmla="*/ 3 h 1195535"/>
                <a:gd name="connsiteX0" fmla="*/ 385762 w 757237"/>
                <a:gd name="connsiteY0" fmla="*/ 0 h 1195532"/>
                <a:gd name="connsiteX1" fmla="*/ 104775 w 757237"/>
                <a:gd name="connsiteY1" fmla="*/ 242888 h 1195532"/>
                <a:gd name="connsiteX2" fmla="*/ 0 w 757237"/>
                <a:gd name="connsiteY2" fmla="*/ 604837 h 1195532"/>
                <a:gd name="connsiteX3" fmla="*/ 104775 w 757237"/>
                <a:gd name="connsiteY3" fmla="*/ 947737 h 1195532"/>
                <a:gd name="connsiteX4" fmla="*/ 381000 w 757237"/>
                <a:gd name="connsiteY4" fmla="*/ 1195387 h 1195532"/>
                <a:gd name="connsiteX5" fmla="*/ 671512 w 757237"/>
                <a:gd name="connsiteY5" fmla="*/ 947737 h 1195532"/>
                <a:gd name="connsiteX6" fmla="*/ 757237 w 757237"/>
                <a:gd name="connsiteY6" fmla="*/ 590550 h 1195532"/>
                <a:gd name="connsiteX7" fmla="*/ 671513 w 757237"/>
                <a:gd name="connsiteY7" fmla="*/ 242887 h 1195532"/>
                <a:gd name="connsiteX8" fmla="*/ 385762 w 757237"/>
                <a:gd name="connsiteY8" fmla="*/ 0 h 1195532"/>
                <a:gd name="connsiteX0" fmla="*/ 385816 w 757291"/>
                <a:gd name="connsiteY0" fmla="*/ 0 h 1195532"/>
                <a:gd name="connsiteX1" fmla="*/ 104829 w 757291"/>
                <a:gd name="connsiteY1" fmla="*/ 242888 h 1195532"/>
                <a:gd name="connsiteX2" fmla="*/ 54 w 757291"/>
                <a:gd name="connsiteY2" fmla="*/ 604837 h 1195532"/>
                <a:gd name="connsiteX3" fmla="*/ 95304 w 757291"/>
                <a:gd name="connsiteY3" fmla="*/ 947737 h 1195532"/>
                <a:gd name="connsiteX4" fmla="*/ 381054 w 757291"/>
                <a:gd name="connsiteY4" fmla="*/ 1195387 h 1195532"/>
                <a:gd name="connsiteX5" fmla="*/ 671566 w 757291"/>
                <a:gd name="connsiteY5" fmla="*/ 947737 h 1195532"/>
                <a:gd name="connsiteX6" fmla="*/ 757291 w 757291"/>
                <a:gd name="connsiteY6" fmla="*/ 590550 h 1195532"/>
                <a:gd name="connsiteX7" fmla="*/ 671567 w 757291"/>
                <a:gd name="connsiteY7" fmla="*/ 242887 h 1195532"/>
                <a:gd name="connsiteX8" fmla="*/ 385816 w 757291"/>
                <a:gd name="connsiteY8" fmla="*/ 0 h 1195532"/>
                <a:gd name="connsiteX0" fmla="*/ 385816 w 766816"/>
                <a:gd name="connsiteY0" fmla="*/ 0 h 1195532"/>
                <a:gd name="connsiteX1" fmla="*/ 104829 w 766816"/>
                <a:gd name="connsiteY1" fmla="*/ 242888 h 1195532"/>
                <a:gd name="connsiteX2" fmla="*/ 54 w 766816"/>
                <a:gd name="connsiteY2" fmla="*/ 604837 h 1195532"/>
                <a:gd name="connsiteX3" fmla="*/ 95304 w 766816"/>
                <a:gd name="connsiteY3" fmla="*/ 947737 h 1195532"/>
                <a:gd name="connsiteX4" fmla="*/ 381054 w 766816"/>
                <a:gd name="connsiteY4" fmla="*/ 1195387 h 1195532"/>
                <a:gd name="connsiteX5" fmla="*/ 671566 w 766816"/>
                <a:gd name="connsiteY5" fmla="*/ 947737 h 1195532"/>
                <a:gd name="connsiteX6" fmla="*/ 766816 w 766816"/>
                <a:gd name="connsiteY6" fmla="*/ 590550 h 1195532"/>
                <a:gd name="connsiteX7" fmla="*/ 671567 w 766816"/>
                <a:gd name="connsiteY7" fmla="*/ 242887 h 1195532"/>
                <a:gd name="connsiteX8" fmla="*/ 385816 w 766816"/>
                <a:gd name="connsiteY8" fmla="*/ 0 h 1195532"/>
                <a:gd name="connsiteX0" fmla="*/ 381054 w 766816"/>
                <a:gd name="connsiteY0" fmla="*/ 0 h 1214582"/>
                <a:gd name="connsiteX1" fmla="*/ 104829 w 766816"/>
                <a:gd name="connsiteY1" fmla="*/ 261938 h 1214582"/>
                <a:gd name="connsiteX2" fmla="*/ 54 w 766816"/>
                <a:gd name="connsiteY2" fmla="*/ 623887 h 1214582"/>
                <a:gd name="connsiteX3" fmla="*/ 95304 w 766816"/>
                <a:gd name="connsiteY3" fmla="*/ 966787 h 1214582"/>
                <a:gd name="connsiteX4" fmla="*/ 381054 w 766816"/>
                <a:gd name="connsiteY4" fmla="*/ 1214437 h 1214582"/>
                <a:gd name="connsiteX5" fmla="*/ 671566 w 766816"/>
                <a:gd name="connsiteY5" fmla="*/ 966787 h 1214582"/>
                <a:gd name="connsiteX6" fmla="*/ 766816 w 766816"/>
                <a:gd name="connsiteY6" fmla="*/ 609600 h 1214582"/>
                <a:gd name="connsiteX7" fmla="*/ 671567 w 766816"/>
                <a:gd name="connsiteY7" fmla="*/ 261937 h 1214582"/>
                <a:gd name="connsiteX8" fmla="*/ 381054 w 766816"/>
                <a:gd name="connsiteY8" fmla="*/ 0 h 121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816" h="1214582">
                  <a:moveTo>
                    <a:pt x="381054" y="0"/>
                  </a:moveTo>
                  <a:cubicBezTo>
                    <a:pt x="286598" y="0"/>
                    <a:pt x="165948" y="161132"/>
                    <a:pt x="104829" y="261938"/>
                  </a:cubicBezTo>
                  <a:cubicBezTo>
                    <a:pt x="43710" y="362744"/>
                    <a:pt x="1641" y="506412"/>
                    <a:pt x="54" y="623887"/>
                  </a:cubicBezTo>
                  <a:cubicBezTo>
                    <a:pt x="-1533" y="741362"/>
                    <a:pt x="31804" y="868362"/>
                    <a:pt x="95304" y="966787"/>
                  </a:cubicBezTo>
                  <a:cubicBezTo>
                    <a:pt x="158804" y="1065212"/>
                    <a:pt x="300092" y="1219993"/>
                    <a:pt x="381054" y="1214437"/>
                  </a:cubicBezTo>
                  <a:cubicBezTo>
                    <a:pt x="462017" y="1208881"/>
                    <a:pt x="608860" y="1067593"/>
                    <a:pt x="671566" y="966787"/>
                  </a:cubicBezTo>
                  <a:cubicBezTo>
                    <a:pt x="734272" y="865981"/>
                    <a:pt x="766816" y="727075"/>
                    <a:pt x="766816" y="609600"/>
                  </a:cubicBezTo>
                  <a:cubicBezTo>
                    <a:pt x="766816" y="492125"/>
                    <a:pt x="733479" y="360362"/>
                    <a:pt x="671567" y="261937"/>
                  </a:cubicBezTo>
                  <a:cubicBezTo>
                    <a:pt x="609655" y="163512"/>
                    <a:pt x="475510" y="0"/>
                    <a:pt x="38105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None/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2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</a:t>
            </a:r>
            <a:endParaRPr lang="en-US" sz="2400" dirty="0">
              <a:solidFill>
                <a:srgbClr val="FFC000"/>
              </a:solidFill>
              <a:sym typeface="Symbol" pitchFamily="18" charset="2"/>
            </a:endParaRPr>
          </a:p>
        </p:txBody>
      </p:sp>
      <p:pic>
        <p:nvPicPr>
          <p:cNvPr id="10" name="Picture 15" descr="02-43">
            <a:extLst>
              <a:ext uri="{FF2B5EF4-FFF2-40B4-BE49-F238E27FC236}">
                <a16:creationId xmlns:a16="http://schemas.microsoft.com/office/drawing/2014/main" id="{77FD5244-352F-6DE0-40CE-D57D513A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5354"/>
            <a:ext cx="6400800" cy="43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6D607-12E0-BB17-1CFC-4877DC9574CA}"/>
              </a:ext>
            </a:extLst>
          </p:cNvPr>
          <p:cNvSpPr txBox="1"/>
          <p:nvPr/>
        </p:nvSpPr>
        <p:spPr>
          <a:xfrm>
            <a:off x="3124200" y="6273225"/>
            <a:ext cx="4756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3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=  </a:t>
            </a:r>
            <a:r>
              <a:rPr lang="en-US" altLang="en-US" sz="32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3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0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2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-1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US" sz="2400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lvl="2" indent="-3429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s  = ∑</a:t>
            </a:r>
            <a:r>
              <a:rPr lang="en-CA" altLang="en-US" sz="2400" baseline="-250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..n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lang="en-US" altLang="en-US" sz="2400" baseline="300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=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+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+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+. . . + 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lang="en-US" altLang="en-US" sz="2400" baseline="300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</a:t>
            </a:r>
            <a:endParaRPr lang="en-US" altLang="en-US" sz="2400" baseline="30000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marL="800100" lvl="2" indent="0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rs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= ∑</a:t>
            </a:r>
            <a:r>
              <a:rPr lang="en-CA" altLang="en-US" sz="2400" baseline="-250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..n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i+1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=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+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+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+. . . +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</a:p>
          <a:p>
            <a:pPr marL="800100" lvl="2" indent="0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rs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-s = (r-1)s  =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-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altLang="en-US" sz="2400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marL="800100" lvl="2" indent="0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s  =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</a:t>
            </a:r>
            <a:endParaRPr lang="en-US" altLang="en-US" sz="2400" baseline="30000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      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altLang="en-US" sz="2400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F54B1B-71A7-2102-C3A5-BEA1202D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Multiplicative factor 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.  (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atio)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r,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2508099-E755-86F3-26E1-8488A708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97563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True whenever terms increase quickly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CC15E0-4B89-00CF-7C45-4E75610EAF26}"/>
              </a:ext>
            </a:extLst>
          </p:cNvPr>
          <p:cNvGrpSpPr/>
          <p:nvPr/>
        </p:nvGrpSpPr>
        <p:grpSpPr>
          <a:xfrm>
            <a:off x="3352800" y="3696856"/>
            <a:ext cx="2560780" cy="646544"/>
            <a:chOff x="3352800" y="3696856"/>
            <a:chExt cx="2560780" cy="6465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2846BE-1841-2935-B276-E8E3A694D94E}"/>
                </a:ext>
              </a:extLst>
            </p:cNvPr>
            <p:cNvGrpSpPr/>
            <p:nvPr/>
          </p:nvGrpSpPr>
          <p:grpSpPr>
            <a:xfrm>
              <a:off x="3352800" y="3706092"/>
              <a:ext cx="1868056" cy="637308"/>
              <a:chOff x="3352800" y="3706092"/>
              <a:chExt cx="1868056" cy="63730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D3873E8-D3FE-B192-8103-91E9610C5AC9}"/>
                  </a:ext>
                </a:extLst>
              </p:cNvPr>
              <p:cNvCxnSpPr/>
              <p:nvPr/>
            </p:nvCxnSpPr>
            <p:spPr bwMode="auto">
              <a:xfrm flipV="1">
                <a:off x="3352800" y="3733800"/>
                <a:ext cx="838200" cy="6096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4180FF7-5B35-12DC-B2C7-6CC71677FF4A}"/>
                  </a:ext>
                </a:extLst>
              </p:cNvPr>
              <p:cNvCxnSpPr/>
              <p:nvPr/>
            </p:nvCxnSpPr>
            <p:spPr bwMode="auto">
              <a:xfrm flipV="1">
                <a:off x="3858492" y="3715328"/>
                <a:ext cx="838200" cy="6096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AB96F26-B553-B810-BD72-D5E42BDAF22F}"/>
                  </a:ext>
                </a:extLst>
              </p:cNvPr>
              <p:cNvCxnSpPr/>
              <p:nvPr/>
            </p:nvCxnSpPr>
            <p:spPr bwMode="auto">
              <a:xfrm flipV="1">
                <a:off x="4382656" y="3706092"/>
                <a:ext cx="838200" cy="6096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AEC7B9-229F-B6AA-53FD-90BB54A84458}"/>
                </a:ext>
              </a:extLst>
            </p:cNvPr>
            <p:cNvCxnSpPr/>
            <p:nvPr/>
          </p:nvCxnSpPr>
          <p:spPr bwMode="auto">
            <a:xfrm flipV="1">
              <a:off x="5075380" y="3696856"/>
              <a:ext cx="838200" cy="609600"/>
            </a:xfrm>
            <a:prstGeom prst="line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90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2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-1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r=2 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(2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r=3 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1, 3, 3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3, 9, 27, 81 …,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(3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)/2</a:t>
            </a:r>
            <a:endParaRPr lang="en-US" sz="2400" dirty="0">
              <a:solidFill>
                <a:srgbClr val="FFC000"/>
              </a:solidFill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</a:t>
            </a:r>
            <a:r>
              <a:rPr lang="en-US" sz="2400" dirty="0">
                <a:solidFill>
                  <a:srgbClr val="FFC000"/>
                </a:solidFill>
              </a:rPr>
              <a:t>½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</a:t>
            </a:r>
            <a:r>
              <a:rPr lang="en-US" sz="2400" baseline="30000" dirty="0">
                <a:solidFill>
                  <a:srgbClr val="FFC000"/>
                </a:solidFill>
              </a:rPr>
              <a:t> 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8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</a:t>
            </a:r>
            <a:r>
              <a:rPr lang="en-US" sz="2400" baseline="30000" dirty="0">
                <a:solidFill>
                  <a:srgbClr val="FFC000"/>
                </a:solidFill>
              </a:rPr>
              <a:t> 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</a:t>
            </a:r>
            <a:r>
              <a:rPr lang="en-US" sz="2400" dirty="0">
                <a:solidFill>
                  <a:srgbClr val="FFC000"/>
                </a:solidFill>
              </a:rPr>
              <a:t>½-1)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F54B1B-71A7-2102-C3A5-BEA1202D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Multiplicative factor 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.  (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atio)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r,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49AD9-4495-A9A8-51D1-F45BED9ED04A}"/>
              </a:ext>
            </a:extLst>
          </p:cNvPr>
          <p:cNvSpPr txBox="1"/>
          <p:nvPr/>
        </p:nvSpPr>
        <p:spPr>
          <a:xfrm>
            <a:off x="4694383" y="5867400"/>
            <a:ext cx="4756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 = (1-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US" altLang="en-US" sz="2400" baseline="30000" dirty="0">
                <a:solidFill>
                  <a:srgbClr val="FFC000"/>
                </a:solidFill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)/(1-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2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 </a:t>
            </a:r>
          </a:p>
          <a:p>
            <a:pPr algn="l"/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(biggest term)</a:t>
            </a:r>
            <a:endParaRPr lang="en-CA" sz="2400" dirty="0"/>
          </a:p>
        </p:txBody>
      </p:sp>
      <p:pic>
        <p:nvPicPr>
          <p:cNvPr id="17" name="Picture 27" descr="sumGd">
            <a:extLst>
              <a:ext uri="{FF2B5EF4-FFF2-40B4-BE49-F238E27FC236}">
                <a16:creationId xmlns:a16="http://schemas.microsoft.com/office/drawing/2014/main" id="{CAF599E7-7890-EDBF-E54F-B9C6D41B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77" y="679415"/>
            <a:ext cx="6825611" cy="44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2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-1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r=2 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(2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r=3 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1, 3, 3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3, 9, 27, 81 …, 3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(3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)/2</a:t>
            </a:r>
            <a:endParaRPr lang="en-US" sz="2400" dirty="0">
              <a:solidFill>
                <a:srgbClr val="FFC000"/>
              </a:solidFill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</a:t>
            </a:r>
            <a:r>
              <a:rPr lang="en-US" sz="2400" dirty="0">
                <a:solidFill>
                  <a:srgbClr val="FFC000"/>
                </a:solidFill>
              </a:rPr>
              <a:t>½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</a:t>
            </a:r>
            <a:r>
              <a:rPr lang="en-US" sz="2400" baseline="30000" dirty="0">
                <a:solidFill>
                  <a:srgbClr val="FFC000"/>
                </a:solidFill>
              </a:rPr>
              <a:t> 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8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</a:t>
            </a:r>
            <a:r>
              <a:rPr lang="en-US" sz="2400" baseline="30000" dirty="0">
                <a:solidFill>
                  <a:srgbClr val="FFC000"/>
                </a:solidFill>
              </a:rPr>
              <a:t> 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</a:t>
            </a:r>
            <a:r>
              <a:rPr lang="en-US" sz="2400" dirty="0">
                <a:solidFill>
                  <a:srgbClr val="FFC000"/>
                </a:solidFill>
              </a:rPr>
              <a:t>½-1)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F54B1B-71A7-2102-C3A5-BEA1202D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Multiplicative factor 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.  (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atio)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r,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(1-r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)/(1-r)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&lt;1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 </a:t>
            </a:r>
            <a:endParaRPr lang="en-CA" altLang="en-US" sz="2400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    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A9E98-55F5-F646-68E2-BF01FA27177A}"/>
              </a:ext>
            </a:extLst>
          </p:cNvPr>
          <p:cNvSpPr txBox="1"/>
          <p:nvPr/>
        </p:nvSpPr>
        <p:spPr>
          <a:xfrm>
            <a:off x="4694383" y="5867400"/>
            <a:ext cx="47567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 = (1-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US" altLang="en-US" sz="2400" baseline="30000" dirty="0">
                <a:solidFill>
                  <a:srgbClr val="FFC000"/>
                </a:solidFill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)/(1-</a:t>
            </a:r>
            <a:r>
              <a:rPr lang="en-US" sz="2400" dirty="0">
                <a:solidFill>
                  <a:srgbClr val="FFC000"/>
                </a:solidFill>
              </a:rPr>
              <a:t>½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2     when 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&lt;1</a:t>
            </a:r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 </a:t>
            </a:r>
          </a:p>
          <a:p>
            <a:pPr algn="l"/>
            <a:r>
              <a:rPr lang="en-CA" altLang="en-US" sz="2400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cs typeface="Arial" pitchFamily="34" charset="0"/>
              </a:rPr>
              <a:t>(biggest term)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875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2, 4, 8, 16, …,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2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-1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US" sz="2400" dirty="0">
              <a:solidFill>
                <a:srgbClr val="FFC000"/>
              </a:solidFill>
              <a:sym typeface="Symbol" pitchFamily="18" charset="2"/>
            </a:endParaRPr>
          </a:p>
          <a:p>
            <a:pPr eaLnBrk="1" hangingPunct="1"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r=1: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1, 1, 1, …, 1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(1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)/(1-1)   = 0/0   </a:t>
            </a:r>
            <a:r>
              <a:rPr lang="en-CA" altLang="en-US" sz="2400" dirty="0" err="1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ooops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r=-1: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-1, 1, -1, …, -1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((-1)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)/((-1)-1)   = (1-1)/(-2) = 0</a:t>
            </a:r>
          </a:p>
          <a:p>
            <a:pPr marL="914400" lvl="2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  <a:sym typeface="Symbol" panose="05050102010706020507" pitchFamily="18" charset="2"/>
              </a:rPr>
              <a:t>                                                or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(-1-1)/(-2) = 1</a:t>
            </a:r>
          </a:p>
          <a:p>
            <a:pPr marL="914400" lvl="2" indent="0" eaLnBrk="1" hangingPunct="1">
              <a:buNone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F54B1B-71A7-2102-C3A5-BEA1202D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Multiplicative factor 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.  (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atio)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r,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     r&gt;1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(1-r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)/(1-r)     r&lt;1         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7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 </a:t>
            </a:r>
            <a:r>
              <a:rPr lang="en-US" sz="2400" dirty="0">
                <a:solidFill>
                  <a:schemeClr val="tx2"/>
                </a:solidFill>
              </a:rPr>
              <a:t>Multiplicative factor </a:t>
            </a:r>
            <a:r>
              <a:rPr lang="en-US" sz="2400" dirty="0">
                <a:solidFill>
                  <a:srgbClr val="FFC000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r,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1,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(1 -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)/(1-r)            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   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r=2  c=3: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3, 3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2, 3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3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3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3, 6, 12, 24, 48, …, 3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 c=3: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3, </a:t>
            </a:r>
            <a:r>
              <a:rPr lang="en-US" sz="2400" baseline="30000" dirty="0">
                <a:solidFill>
                  <a:srgbClr val="FFC000"/>
                </a:solidFill>
              </a:rPr>
              <a:t>3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3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3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8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</a:t>
            </a:r>
            <a:r>
              <a:rPr lang="en-US" sz="2400" baseline="30000" dirty="0">
                <a:solidFill>
                  <a:srgbClr val="FFC000"/>
                </a:solidFill>
              </a:rPr>
              <a:t> 3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r=1 c=3: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3, 3, 3, 3, …, 3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r=-1 c=3: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3, -3, 3, -3, …, -3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F54B1B-71A7-2102-C3A5-BEA1202D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Multiply by </a:t>
            </a:r>
            <a:r>
              <a:rPr lang="en-US" sz="2400" dirty="0">
                <a:solidFill>
                  <a:srgbClr val="FFC000"/>
                </a:solidFill>
              </a:rPr>
              <a:t>c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c,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cr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cr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 err="1">
                <a:solidFill>
                  <a:srgbClr val="FFC000"/>
                </a:solidFill>
              </a:rPr>
              <a:t>cr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c,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</a:p>
          <a:p>
            <a:pPr eaLnBrk="1" hangingPunct="1"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c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c (1 -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)/(1-r)            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11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c,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cr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cr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 err="1">
                <a:solidFill>
                  <a:srgbClr val="FFC000"/>
                </a:solidFill>
              </a:rPr>
              <a:t>cr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c,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Sum: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∑</a:t>
            </a:r>
            <a:r>
              <a:rPr lang="en-CA" altLang="en-US" sz="2400" baseline="-25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=0..n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c (r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)/(r-1)         r&gt;1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c (1 - r</a:t>
            </a:r>
            <a:r>
              <a:rPr lang="en-US" altLang="en-US" sz="2400" baseline="300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n+1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)/(1-r)       r&lt;1          </a:t>
            </a:r>
          </a:p>
          <a:p>
            <a:pPr marL="0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                          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=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  <a:t>(biggest term)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Finances: Principle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= P = $10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sym typeface="Symbol" panose="05050102010706020507" pitchFamily="18" charset="2"/>
              </a:rPr>
              <a:t>. </a:t>
            </a: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  <a:sym typeface="Symbol" panose="05050102010706020507" pitchFamily="18" charset="2"/>
              </a:rPr>
              <a:t>Interest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= </a:t>
            </a:r>
            <a:r>
              <a:rPr lang="en-US" altLang="en-US" sz="2400" dirty="0" err="1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  <a:t> = 5%</a:t>
            </a:r>
            <a:b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=</a:t>
            </a:r>
            <a:r>
              <a:rPr lang="en-CA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&amp; a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=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t-1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+</a:t>
            </a:r>
            <a:r>
              <a:rPr lang="en-US" sz="2400" dirty="0" err="1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t-1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t-1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 =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</a:t>
            </a:r>
            <a:r>
              <a:rPr lang="en-CA" altLang="en-US" sz="2400" baseline="30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</a:p>
          <a:p>
            <a:pPr lvl="3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P,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3"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CA" altLang="en-US" sz="24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(1+i)</a:t>
            </a:r>
            <a:r>
              <a:rPr lang="en-CA" altLang="en-US" sz="2400" baseline="30000" dirty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3"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P,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sym typeface="Symbol" pitchFamily="18" charset="2"/>
              </a:rPr>
              <a:t>(1+i)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42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Geometric: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Sequence: </a:t>
            </a:r>
            <a:r>
              <a:rPr lang="en-US" sz="2400" dirty="0"/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c,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cr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cr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…, 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 err="1">
                <a:solidFill>
                  <a:srgbClr val="FFC000"/>
                </a:solidFill>
              </a:rPr>
              <a:t>cr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c,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sz="2400" dirty="0">
                <a:solidFill>
                  <a:srgbClr val="FFC000"/>
                </a:solidFill>
              </a:rPr>
              <a:t>= r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Determine next in sequence:</a:t>
            </a:r>
            <a:b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67, 201, 603, 1809, 5427,, …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00050" lvl="1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3      3     3        3</a:t>
            </a:r>
          </a:p>
          <a:p>
            <a:pPr marL="400050" lvl="1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next is 5427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3= 16281</a:t>
            </a:r>
          </a:p>
          <a:p>
            <a:pPr marL="400050" lvl="1" indent="0" eaLnBrk="1" hangingPunct="1">
              <a:buNone/>
              <a:defRPr/>
            </a:pP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r</a:t>
            </a:r>
            <a:r>
              <a:rPr lang="en-US" sz="2400" dirty="0">
                <a:solidFill>
                  <a:srgbClr val="FFC000"/>
                </a:solidFill>
              </a:rPr>
              <a:t>=? c=?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c= first = 67</a:t>
            </a:r>
          </a:p>
          <a:p>
            <a:pPr marL="400050" lvl="1" indent="0" eaLnBrk="1" hangingPunct="1"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r =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/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Ratio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between consecutive terms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39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64" y="697345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Fibonacci: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1.618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/>
              <a:t>   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</a:t>
            </a:r>
            <a:r>
              <a:rPr lang="en-CA" sz="2400" dirty="0">
                <a:solidFill>
                  <a:srgbClr val="FFC000"/>
                </a:solidFill>
              </a:rPr>
              <a:t>1, 2, 3, 5, 8, 13,21,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….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0,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2400" dirty="0">
                <a:solidFill>
                  <a:srgbClr val="FFC000"/>
                </a:solidFill>
              </a:rPr>
              <a:t>= 1,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=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CA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Sum of previous two terms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Golden Ratio: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length/width =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1.618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sz="2400" dirty="0">
                <a:solidFill>
                  <a:srgbClr val="FFC000"/>
                </a:solidFill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1.618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" name="Picture 2" descr="The Golden Ratio: The Ultimate Guide to Understanding and ...">
            <a:extLst>
              <a:ext uri="{FF2B5EF4-FFF2-40B4-BE49-F238E27FC236}">
                <a16:creationId xmlns:a16="http://schemas.microsoft.com/office/drawing/2014/main" id="{82A7427C-F2E2-0BAB-974E-3A3588F5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2243503" cy="16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B5ACA6-5C32-DF9A-0F69-C16DBC536EBD}"/>
              </a:ext>
            </a:extLst>
          </p:cNvPr>
          <p:cNvSpPr/>
          <p:nvPr/>
        </p:nvSpPr>
        <p:spPr>
          <a:xfrm flipH="1" flipV="1">
            <a:off x="4444995" y="4572000"/>
            <a:ext cx="2218107" cy="20574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CA" sz="2800" dirty="0">
              <a:latin typeface="+mj-lt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96FD4D4-D98C-E0B9-307E-DFE49E7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964" y="5311063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Add a square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04EFFC4-5908-5F6C-741A-C69D02DB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813" y="2720183"/>
            <a:ext cx="190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Resulting rectangle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has the same ratio.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What`s the Golden Ratio?">
            <a:extLst>
              <a:ext uri="{FF2B5EF4-FFF2-40B4-BE49-F238E27FC236}">
                <a16:creationId xmlns:a16="http://schemas.microsoft.com/office/drawing/2014/main" id="{9F5E6A7B-E769-E310-08BF-8FCCD03A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0" y="2888670"/>
            <a:ext cx="3937825" cy="22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B05D356E-635F-27FC-D059-FEDE26BF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893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6D5C681-BC68-DB2B-E450-39894F96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48171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i+1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=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51C31F69-775C-5075-9A9A-FD5EC33C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836" y="3477492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6BE0278-D01D-85CC-6FDA-28ABCD4E8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3877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  <p:bldP spid="7" grpId="0" autoUpdateAnimBg="0"/>
      <p:bldP spid="10" grpId="1"/>
      <p:bldP spid="11" grpId="0" autoUpdateAnimBg="0"/>
      <p:bldP spid="12" grpId="1"/>
      <p:bldP spid="1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64" y="697345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Fibonacci: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1.618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/>
              <a:t>   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0, 1, </a:t>
            </a:r>
            <a:r>
              <a:rPr lang="en-CA" sz="2400" dirty="0">
                <a:solidFill>
                  <a:srgbClr val="FFC000"/>
                </a:solidFill>
              </a:rPr>
              <a:t>1, 2, 3, 5, 8, 13,21,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….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Rec Rel: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2400" dirty="0">
                <a:solidFill>
                  <a:srgbClr val="FFC000"/>
                </a:solidFill>
              </a:rPr>
              <a:t>= 0,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2400" dirty="0">
                <a:solidFill>
                  <a:srgbClr val="FFC000"/>
                </a:solidFill>
              </a:rPr>
              <a:t>= 1,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=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CA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Sum of previous two terms</a:t>
            </a:r>
          </a:p>
          <a:p>
            <a:pPr eaLnBrk="1" hangingPunct="1"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Golden Ratio: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length/width =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1.618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Closed Formula: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l-GR" sz="2400" dirty="0">
                <a:solidFill>
                  <a:srgbClr val="FFC000"/>
                </a:solidFill>
              </a:rPr>
              <a:t> 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1.618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00050" lvl="1" indent="0" eaLnBrk="1" hangingPunct="1"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=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i-2</a:t>
            </a:r>
          </a:p>
          <a:p>
            <a:pPr lvl="1" eaLnBrk="1" hangingPunct="1">
              <a:defRPr/>
            </a:pPr>
            <a:r>
              <a:rPr lang="en-CA" sz="2400" dirty="0"/>
              <a:t>Plug in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CA" sz="2400" dirty="0">
              <a:solidFill>
                <a:srgbClr val="FFC000"/>
              </a:solidFill>
            </a:endParaRPr>
          </a:p>
          <a:p>
            <a:pPr marL="400050" lvl="1" indent="0" eaLnBrk="1" hangingPunct="1">
              <a:buNone/>
              <a:defRPr/>
            </a:pP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i-1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-2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en-CA" sz="2400" dirty="0"/>
              <a:t>Factor out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-2</a:t>
            </a:r>
            <a:endParaRPr lang="en-CA" sz="2400" dirty="0">
              <a:solidFill>
                <a:srgbClr val="FFC000"/>
              </a:solidFill>
            </a:endParaRPr>
          </a:p>
          <a:p>
            <a:pPr marL="400050" lvl="1" indent="0" eaLnBrk="1" hangingPunct="1">
              <a:buNone/>
              <a:defRPr/>
            </a:pP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+ 1</a:t>
            </a:r>
            <a:r>
              <a:rPr lang="en-CA" altLang="en-US" sz="2400" baseline="30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r>
              <a:rPr lang="en-CA" sz="2400" dirty="0"/>
              <a:t>Solve</a:t>
            </a:r>
          </a:p>
          <a:p>
            <a:pPr marL="400050" lvl="1" indent="0" eaLnBrk="1" hangingPunct="1">
              <a:buNone/>
              <a:defRPr/>
            </a:pP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ϕ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1.618</a:t>
            </a:r>
            <a:endParaRPr lang="en-CA" altLang="en-US" sz="2400" baseline="300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eaLnBrk="1" hangingPunct="1">
              <a:buNone/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166EFFC9-DA38-238E-6342-3E26AD6F840C}"/>
              </a:ext>
            </a:extLst>
          </p:cNvPr>
          <p:cNvGrpSpPr>
            <a:grpSpLocks/>
          </p:cNvGrpSpPr>
          <p:nvPr/>
        </p:nvGrpSpPr>
        <p:grpSpPr bwMode="auto">
          <a:xfrm>
            <a:off x="3576349" y="3608525"/>
            <a:ext cx="917591" cy="929993"/>
            <a:chOff x="2065" y="1551"/>
            <a:chExt cx="1628" cy="1988"/>
          </a:xfrm>
        </p:grpSpPr>
        <p:sp>
          <p:nvSpPr>
            <p:cNvPr id="4" name="Freeform 30">
              <a:extLst>
                <a:ext uri="{FF2B5EF4-FFF2-40B4-BE49-F238E27FC236}">
                  <a16:creationId xmlns:a16="http://schemas.microsoft.com/office/drawing/2014/main" id="{60C2BCEE-9875-8710-BA00-F38361279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FA85A94A-C6A8-C784-36C3-5A452826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67331FA5-85AF-D701-DAFE-F597BC80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5BE74B30-7B83-FF1A-08F6-7C3555E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D4E2921E-9D56-8A3C-FCA6-1C0D38DD0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521D3F24-5000-F743-0462-6C525332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DEF3A749-8BFE-E4D0-69E5-99B433C94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E6AA2D4D-B915-B0BF-9F38-DEC68F0A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A6D4F96C-D249-3B16-A820-D96C9C076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262150A-D3B9-057B-A837-C4B84B2E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F55605D0-B393-691C-BF92-3C4531967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1C4FBD33-9D1C-524A-5127-F8843953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91F389BD-1345-1501-7074-B519760C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4B7929BD-B543-AEEA-3F4E-C1168637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241DC024-FA28-3995-BBE9-9400549F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96A58B8F-90FC-B166-5FC8-0EFA09A12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D393BFC0-4D1E-422A-DBF1-406E0B6B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2" name="AutoShape 35">
            <a:extLst>
              <a:ext uri="{FF2B5EF4-FFF2-40B4-BE49-F238E27FC236}">
                <a16:creationId xmlns:a16="http://schemas.microsoft.com/office/drawing/2014/main" id="{915B95A7-E964-E7C3-1F78-C4DA069B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313" y="3446184"/>
            <a:ext cx="3893158" cy="517872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Does not </a:t>
            </a:r>
            <a:r>
              <a:rPr lang="en-US" altLang="en-US" sz="2400" i="0" dirty="0">
                <a:solidFill>
                  <a:srgbClr val="FFFFFF"/>
                </a:solidFill>
              </a:rPr>
              <a:t>look like an integer!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3DD5CE-6EF4-BC0B-AA95-8893EA5F0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9" b="5303"/>
          <a:stretch/>
        </p:blipFill>
        <p:spPr>
          <a:xfrm>
            <a:off x="3578910" y="2454038"/>
            <a:ext cx="3344446" cy="804080"/>
          </a:xfrm>
          <a:prstGeom prst="rect">
            <a:avLst/>
          </a:prstGeom>
        </p:spPr>
      </p:pic>
      <p:sp>
        <p:nvSpPr>
          <p:cNvPr id="24" name="AutoShape 35">
            <a:extLst>
              <a:ext uri="{FF2B5EF4-FFF2-40B4-BE49-F238E27FC236}">
                <a16:creationId xmlns:a16="http://schemas.microsoft.com/office/drawing/2014/main" id="{A229F21A-FE69-6566-5653-55FC9C6A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3893158" cy="960683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We will cover this more 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in recurrence relations.</a:t>
            </a:r>
            <a:endParaRPr lang="en-US" altLang="en-US" sz="2400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3E6FBF9-3BC9-1671-22D5-C1CB2D63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511" y="955496"/>
            <a:ext cx="2353090" cy="7045504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C</a:t>
            </a:r>
            <a:r>
              <a:rPr lang="en-US" altLang="en-US" sz="240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-(</a:t>
            </a:r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AB)  </a:t>
            </a:r>
            <a:br>
              <a:rPr lang="en-US" altLang="en-US" sz="2400" dirty="0">
                <a:latin typeface="+mj-lt"/>
                <a:sym typeface="Symbol" panose="05050102010706020507" pitchFamily="18" charset="2"/>
              </a:rPr>
            </a:br>
            <a:endParaRPr lang="en-US" altLang="en-US" sz="2400" dirty="0">
              <a:latin typeface="+mj-lt"/>
              <a:sym typeface="Symbol" panose="05050102010706020507" pitchFamily="18" charset="2"/>
            </a:endParaRPr>
          </a:p>
          <a:p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C</a:t>
            </a:r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(AB)</a:t>
            </a:r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r>
              <a:rPr lang="en-US" altLang="en-US" sz="2400" dirty="0">
                <a:solidFill>
                  <a:schemeClr val="bg2"/>
                </a:solidFill>
                <a:sym typeface="Symbol" panose="05050102010706020507" pitchFamily="18" charset="2"/>
              </a:rPr>
              <a:t>C(AB) </a:t>
            </a:r>
            <a:endParaRPr lang="en-US" altLang="en-US" sz="2400" dirty="0">
              <a:solidFill>
                <a:schemeClr val="bg2"/>
              </a:solidFill>
              <a:latin typeface="+mj-lt"/>
              <a:sym typeface="Symbol" panose="05050102010706020507" pitchFamily="18" charset="2"/>
            </a:endParaRPr>
          </a:p>
          <a:p>
            <a:endParaRPr lang="en-US" altLang="en-US" sz="2400" dirty="0">
              <a:latin typeface="+mj-lt"/>
              <a:sym typeface="Symbol" panose="05050102010706020507" pitchFamily="18" charset="2"/>
            </a:endParaRPr>
          </a:p>
        </p:txBody>
      </p:sp>
      <p:sp>
        <p:nvSpPr>
          <p:cNvPr id="10260" name="Title 1">
            <a:extLst>
              <a:ext uri="{FF2B5EF4-FFF2-40B4-BE49-F238E27FC236}">
                <a16:creationId xmlns:a16="http://schemas.microsoft.com/office/drawing/2014/main" id="{59E67895-251B-6B73-850D-79932348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Sets</a:t>
            </a:r>
            <a:endParaRPr lang="en-US" altLang="en-US" sz="36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953620-DE76-0EC8-D6CD-BDA681913225}"/>
              </a:ext>
            </a:extLst>
          </p:cNvPr>
          <p:cNvGrpSpPr/>
          <p:nvPr/>
        </p:nvGrpSpPr>
        <p:grpSpPr>
          <a:xfrm>
            <a:off x="2155660" y="839636"/>
            <a:ext cx="1388481" cy="1222229"/>
            <a:chOff x="7108660" y="839636"/>
            <a:chExt cx="1388481" cy="12222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48D8B6-6D27-FCB6-10C6-32D2A3D6F503}"/>
                </a:ext>
              </a:extLst>
            </p:cNvPr>
            <p:cNvSpPr/>
            <p:nvPr/>
          </p:nvSpPr>
          <p:spPr>
            <a:xfrm>
              <a:off x="7156363" y="904240"/>
              <a:ext cx="1340778" cy="1142999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1974B-B7F5-39B3-0F23-D19895000673}"/>
                </a:ext>
              </a:extLst>
            </p:cNvPr>
            <p:cNvSpPr/>
            <p:nvPr/>
          </p:nvSpPr>
          <p:spPr>
            <a:xfrm>
              <a:off x="7108660" y="839636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5C1E11-5485-52DC-7371-A53327BC5FAE}"/>
                </a:ext>
              </a:extLst>
            </p:cNvPr>
            <p:cNvSpPr/>
            <p:nvPr/>
          </p:nvSpPr>
          <p:spPr>
            <a:xfrm>
              <a:off x="8165796" y="860184"/>
              <a:ext cx="19494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19B1974-0E0A-1C91-1197-1FA9D2FF71BA}"/>
                </a:ext>
              </a:extLst>
            </p:cNvPr>
            <p:cNvSpPr/>
            <p:nvPr/>
          </p:nvSpPr>
          <p:spPr>
            <a:xfrm>
              <a:off x="7467600" y="1387856"/>
              <a:ext cx="771525" cy="603504"/>
            </a:xfrm>
            <a:prstGeom prst="ellipse">
              <a:avLst/>
            </a:prstGeom>
            <a:solidFill>
              <a:srgbClr val="66FF66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ED0489-40C9-A3D3-88CD-F04D10468281}"/>
                </a:ext>
              </a:extLst>
            </p:cNvPr>
            <p:cNvSpPr/>
            <p:nvPr/>
          </p:nvSpPr>
          <p:spPr>
            <a:xfrm>
              <a:off x="7162800" y="1600200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D2218-EF11-3473-8E2B-F8DD6017C680}"/>
                </a:ext>
              </a:extLst>
            </p:cNvPr>
            <p:cNvSpPr/>
            <p:nvPr/>
          </p:nvSpPr>
          <p:spPr>
            <a:xfrm>
              <a:off x="7238696" y="1043123"/>
              <a:ext cx="771525" cy="603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EF4EFA-1EA4-3EA4-B98E-96FB0212C217}"/>
                </a:ext>
              </a:extLst>
            </p:cNvPr>
            <p:cNvSpPr/>
            <p:nvPr/>
          </p:nvSpPr>
          <p:spPr>
            <a:xfrm>
              <a:off x="7632396" y="1047871"/>
              <a:ext cx="771525" cy="603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A12F35-C40A-9C6C-09E3-6CA4395B945E}"/>
                </a:ext>
              </a:extLst>
            </p:cNvPr>
            <p:cNvSpPr/>
            <p:nvPr/>
          </p:nvSpPr>
          <p:spPr>
            <a:xfrm>
              <a:off x="7235125" y="1047945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FDC18F-1F87-925A-92A8-D852AADB7C01}"/>
              </a:ext>
            </a:extLst>
          </p:cNvPr>
          <p:cNvGrpSpPr/>
          <p:nvPr/>
        </p:nvGrpSpPr>
        <p:grpSpPr>
          <a:xfrm>
            <a:off x="2133600" y="2206771"/>
            <a:ext cx="1388481" cy="1222229"/>
            <a:chOff x="7086600" y="2206771"/>
            <a:chExt cx="1388481" cy="12222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CE926E-6ADF-C884-E896-98763F30F422}"/>
                </a:ext>
              </a:extLst>
            </p:cNvPr>
            <p:cNvSpPr/>
            <p:nvPr/>
          </p:nvSpPr>
          <p:spPr>
            <a:xfrm>
              <a:off x="7134303" y="2271375"/>
              <a:ext cx="1340778" cy="1142999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3AC9CE-1948-BA05-6A17-07974AE159A2}"/>
                </a:ext>
              </a:extLst>
            </p:cNvPr>
            <p:cNvSpPr/>
            <p:nvPr/>
          </p:nvSpPr>
          <p:spPr>
            <a:xfrm>
              <a:off x="7216636" y="2410258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8240F9-7264-998B-F941-0AF2626F12AB}"/>
                </a:ext>
              </a:extLst>
            </p:cNvPr>
            <p:cNvSpPr/>
            <p:nvPr/>
          </p:nvSpPr>
          <p:spPr>
            <a:xfrm>
              <a:off x="7086600" y="2206771"/>
              <a:ext cx="229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ABD946E-3D60-8430-0B21-72E0AE8F7C2D}"/>
                </a:ext>
              </a:extLst>
            </p:cNvPr>
            <p:cNvSpPr/>
            <p:nvPr/>
          </p:nvSpPr>
          <p:spPr>
            <a:xfrm>
              <a:off x="7610336" y="2415006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5415884-E82D-7400-C330-321148062711}"/>
                </a:ext>
              </a:extLst>
            </p:cNvPr>
            <p:cNvSpPr/>
            <p:nvPr/>
          </p:nvSpPr>
          <p:spPr>
            <a:xfrm>
              <a:off x="8143736" y="2227319"/>
              <a:ext cx="194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E79048-D5A6-1FE8-5218-6BEFCD379502}"/>
                </a:ext>
              </a:extLst>
            </p:cNvPr>
            <p:cNvSpPr/>
            <p:nvPr/>
          </p:nvSpPr>
          <p:spPr>
            <a:xfrm>
              <a:off x="7467600" y="2458150"/>
              <a:ext cx="592981" cy="513955"/>
            </a:xfrm>
            <a:prstGeom prst="ellipse">
              <a:avLst/>
            </a:prstGeom>
            <a:noFill/>
            <a:ln w="317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061B3D-1DB3-9E70-3F1F-B3FD7A640448}"/>
                </a:ext>
              </a:extLst>
            </p:cNvPr>
            <p:cNvSpPr/>
            <p:nvPr/>
          </p:nvSpPr>
          <p:spPr>
            <a:xfrm>
              <a:off x="7445540" y="2754991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37D4B7-D98E-2710-4AB5-5941C766B4CE}"/>
                </a:ext>
              </a:extLst>
            </p:cNvPr>
            <p:cNvSpPr/>
            <p:nvPr/>
          </p:nvSpPr>
          <p:spPr>
            <a:xfrm>
              <a:off x="7140740" y="2967335"/>
              <a:ext cx="2292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19490B-C70D-CCCB-92E0-C8A31F9A2D2D}"/>
                </a:ext>
              </a:extLst>
            </p:cNvPr>
            <p:cNvSpPr/>
            <p:nvPr/>
          </p:nvSpPr>
          <p:spPr bwMode="auto">
            <a:xfrm>
              <a:off x="7456176" y="2752864"/>
              <a:ext cx="742896" cy="272422"/>
            </a:xfrm>
            <a:custGeom>
              <a:avLst/>
              <a:gdLst>
                <a:gd name="connsiteX0" fmla="*/ 63 w 742896"/>
                <a:gd name="connsiteY0" fmla="*/ 237153 h 272422"/>
                <a:gd name="connsiteX1" fmla="*/ 169309 w 742896"/>
                <a:gd name="connsiteY1" fmla="*/ 42050 h 272422"/>
                <a:gd name="connsiteX2" fmla="*/ 514853 w 742896"/>
                <a:gd name="connsiteY2" fmla="*/ 13842 h 272422"/>
                <a:gd name="connsiteX3" fmla="*/ 742866 w 742896"/>
                <a:gd name="connsiteY3" fmla="*/ 215998 h 272422"/>
                <a:gd name="connsiteX4" fmla="*/ 500749 w 742896"/>
                <a:gd name="connsiteY4" fmla="*/ 272413 h 272422"/>
                <a:gd name="connsiteX5" fmla="*/ 338555 w 742896"/>
                <a:gd name="connsiteY5" fmla="*/ 220699 h 272422"/>
                <a:gd name="connsiteX6" fmla="*/ 185763 w 742896"/>
                <a:gd name="connsiteY6" fmla="*/ 251257 h 272422"/>
                <a:gd name="connsiteX7" fmla="*/ 63 w 742896"/>
                <a:gd name="connsiteY7" fmla="*/ 237153 h 27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896" h="272422">
                  <a:moveTo>
                    <a:pt x="63" y="237153"/>
                  </a:moveTo>
                  <a:cubicBezTo>
                    <a:pt x="-2679" y="202285"/>
                    <a:pt x="83511" y="79268"/>
                    <a:pt x="169309" y="42050"/>
                  </a:cubicBezTo>
                  <a:cubicBezTo>
                    <a:pt x="255107" y="4832"/>
                    <a:pt x="419260" y="-15149"/>
                    <a:pt x="514853" y="13842"/>
                  </a:cubicBezTo>
                  <a:cubicBezTo>
                    <a:pt x="610446" y="42833"/>
                    <a:pt x="745217" y="172903"/>
                    <a:pt x="742866" y="215998"/>
                  </a:cubicBezTo>
                  <a:cubicBezTo>
                    <a:pt x="740515" y="259093"/>
                    <a:pt x="568134" y="271630"/>
                    <a:pt x="500749" y="272413"/>
                  </a:cubicBezTo>
                  <a:cubicBezTo>
                    <a:pt x="433364" y="273196"/>
                    <a:pt x="391053" y="224225"/>
                    <a:pt x="338555" y="220699"/>
                  </a:cubicBezTo>
                  <a:cubicBezTo>
                    <a:pt x="286057" y="217173"/>
                    <a:pt x="240611" y="248123"/>
                    <a:pt x="185763" y="251257"/>
                  </a:cubicBezTo>
                  <a:cubicBezTo>
                    <a:pt x="130915" y="254391"/>
                    <a:pt x="2805" y="272021"/>
                    <a:pt x="63" y="237153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C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BD8108-27C2-D052-7E83-C537EFC900F5}"/>
              </a:ext>
            </a:extLst>
          </p:cNvPr>
          <p:cNvGrpSpPr/>
          <p:nvPr/>
        </p:nvGrpSpPr>
        <p:grpSpPr>
          <a:xfrm>
            <a:off x="2149230" y="3578371"/>
            <a:ext cx="1388481" cy="1222229"/>
            <a:chOff x="7102230" y="3452445"/>
            <a:chExt cx="1388481" cy="122222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54BD28-8CE3-0375-E93C-6D88393DF67B}"/>
                </a:ext>
              </a:extLst>
            </p:cNvPr>
            <p:cNvSpPr/>
            <p:nvPr/>
          </p:nvSpPr>
          <p:spPr>
            <a:xfrm>
              <a:off x="7149933" y="3517049"/>
              <a:ext cx="1340778" cy="1142999"/>
            </a:xfrm>
            <a:prstGeom prst="rect">
              <a:avLst/>
            </a:prstGeom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D52FD9-7275-B369-3C46-C76A5D248CB8}"/>
                </a:ext>
              </a:extLst>
            </p:cNvPr>
            <p:cNvSpPr/>
            <p:nvPr/>
          </p:nvSpPr>
          <p:spPr>
            <a:xfrm>
              <a:off x="7102230" y="3452445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F9EAD7-A206-6220-71DC-F4DFA93A2D1E}"/>
                </a:ext>
              </a:extLst>
            </p:cNvPr>
            <p:cNvSpPr/>
            <p:nvPr/>
          </p:nvSpPr>
          <p:spPr>
            <a:xfrm>
              <a:off x="8159366" y="3472993"/>
              <a:ext cx="19494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E72DF1-88FF-9D7B-7BDC-C81769635F98}"/>
                </a:ext>
              </a:extLst>
            </p:cNvPr>
            <p:cNvSpPr/>
            <p:nvPr/>
          </p:nvSpPr>
          <p:spPr>
            <a:xfrm>
              <a:off x="7156370" y="4213009"/>
              <a:ext cx="22921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3179075-6E28-3684-EDDD-E10268357225}"/>
                </a:ext>
              </a:extLst>
            </p:cNvPr>
            <p:cNvSpPr/>
            <p:nvPr/>
          </p:nvSpPr>
          <p:spPr>
            <a:xfrm>
              <a:off x="7232266" y="3655932"/>
              <a:ext cx="771525" cy="603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485EAA4-49F8-8E83-CD12-153A8AD9AE7B}"/>
                </a:ext>
              </a:extLst>
            </p:cNvPr>
            <p:cNvSpPr/>
            <p:nvPr/>
          </p:nvSpPr>
          <p:spPr>
            <a:xfrm>
              <a:off x="7625966" y="3660680"/>
              <a:ext cx="771525" cy="60350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307D53-3A85-F076-083F-76C9ACDF5127}"/>
                </a:ext>
              </a:extLst>
            </p:cNvPr>
            <p:cNvSpPr/>
            <p:nvPr/>
          </p:nvSpPr>
          <p:spPr>
            <a:xfrm>
              <a:off x="7228695" y="3660754"/>
              <a:ext cx="771525" cy="603504"/>
            </a:xfrm>
            <a:prstGeom prst="ellipse">
              <a:avLst/>
            </a:prstGeom>
            <a:noFill/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DE3C549-E8F7-5637-E5FD-A61E9AC16D37}"/>
                </a:ext>
              </a:extLst>
            </p:cNvPr>
            <p:cNvSpPr/>
            <p:nvPr/>
          </p:nvSpPr>
          <p:spPr>
            <a:xfrm>
              <a:off x="7461170" y="4000665"/>
              <a:ext cx="771525" cy="603504"/>
            </a:xfrm>
            <a:prstGeom prst="ellipse">
              <a:avLst/>
            </a:prstGeom>
            <a:solidFill>
              <a:srgbClr val="66FF66"/>
            </a:solidFill>
            <a:ln w="317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2800" i="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E1E050-6DE0-009E-AE10-C525E1A4E1B1}"/>
                </a:ext>
              </a:extLst>
            </p:cNvPr>
            <p:cNvSpPr/>
            <p:nvPr/>
          </p:nvSpPr>
          <p:spPr bwMode="auto">
            <a:xfrm>
              <a:off x="7621962" y="3714024"/>
              <a:ext cx="409238" cy="517050"/>
            </a:xfrm>
            <a:custGeom>
              <a:avLst/>
              <a:gdLst>
                <a:gd name="connsiteX0" fmla="*/ 366713 w 738189"/>
                <a:gd name="connsiteY0" fmla="*/ 10 h 1195407"/>
                <a:gd name="connsiteX1" fmla="*/ 1 w 738189"/>
                <a:gd name="connsiteY1" fmla="*/ 604847 h 1195407"/>
                <a:gd name="connsiteX2" fmla="*/ 361951 w 738189"/>
                <a:gd name="connsiteY2" fmla="*/ 1195397 h 1195407"/>
                <a:gd name="connsiteX3" fmla="*/ 738188 w 738189"/>
                <a:gd name="connsiteY3" fmla="*/ 590560 h 1195407"/>
                <a:gd name="connsiteX4" fmla="*/ 366713 w 738189"/>
                <a:gd name="connsiteY4" fmla="*/ 10 h 1195407"/>
                <a:gd name="connsiteX0" fmla="*/ 366713 w 738189"/>
                <a:gd name="connsiteY0" fmla="*/ 10 h 1195407"/>
                <a:gd name="connsiteX1" fmla="*/ 1 w 738189"/>
                <a:gd name="connsiteY1" fmla="*/ 604847 h 1195407"/>
                <a:gd name="connsiteX2" fmla="*/ 361951 w 738189"/>
                <a:gd name="connsiteY2" fmla="*/ 1195397 h 1195407"/>
                <a:gd name="connsiteX3" fmla="*/ 738188 w 738189"/>
                <a:gd name="connsiteY3" fmla="*/ 590560 h 1195407"/>
                <a:gd name="connsiteX4" fmla="*/ 366713 w 738189"/>
                <a:gd name="connsiteY4" fmla="*/ 10 h 1195407"/>
                <a:gd name="connsiteX0" fmla="*/ 379748 w 751224"/>
                <a:gd name="connsiteY0" fmla="*/ 9922 h 1205318"/>
                <a:gd name="connsiteX1" fmla="*/ 108286 w 751224"/>
                <a:gd name="connsiteY1" fmla="*/ 257572 h 1205318"/>
                <a:gd name="connsiteX2" fmla="*/ 13036 w 751224"/>
                <a:gd name="connsiteY2" fmla="*/ 614759 h 1205318"/>
                <a:gd name="connsiteX3" fmla="*/ 374986 w 751224"/>
                <a:gd name="connsiteY3" fmla="*/ 1205309 h 1205318"/>
                <a:gd name="connsiteX4" fmla="*/ 751223 w 751224"/>
                <a:gd name="connsiteY4" fmla="*/ 600472 h 1205318"/>
                <a:gd name="connsiteX5" fmla="*/ 379748 w 751224"/>
                <a:gd name="connsiteY5" fmla="*/ 9922 h 1205318"/>
                <a:gd name="connsiteX0" fmla="*/ 366763 w 738239"/>
                <a:gd name="connsiteY0" fmla="*/ 9922 h 1205318"/>
                <a:gd name="connsiteX1" fmla="*/ 95301 w 738239"/>
                <a:gd name="connsiteY1" fmla="*/ 257572 h 1205318"/>
                <a:gd name="connsiteX2" fmla="*/ 51 w 738239"/>
                <a:gd name="connsiteY2" fmla="*/ 614759 h 1205318"/>
                <a:gd name="connsiteX3" fmla="*/ 362001 w 738239"/>
                <a:gd name="connsiteY3" fmla="*/ 1205309 h 1205318"/>
                <a:gd name="connsiteX4" fmla="*/ 738238 w 738239"/>
                <a:gd name="connsiteY4" fmla="*/ 600472 h 1205318"/>
                <a:gd name="connsiteX5" fmla="*/ 366763 w 738239"/>
                <a:gd name="connsiteY5" fmla="*/ 9922 h 1205318"/>
                <a:gd name="connsiteX0" fmla="*/ 385795 w 757271"/>
                <a:gd name="connsiteY0" fmla="*/ 9922 h 1205318"/>
                <a:gd name="connsiteX1" fmla="*/ 114333 w 757271"/>
                <a:gd name="connsiteY1" fmla="*/ 257572 h 1205318"/>
                <a:gd name="connsiteX2" fmla="*/ 33 w 757271"/>
                <a:gd name="connsiteY2" fmla="*/ 614759 h 1205318"/>
                <a:gd name="connsiteX3" fmla="*/ 381033 w 757271"/>
                <a:gd name="connsiteY3" fmla="*/ 1205309 h 1205318"/>
                <a:gd name="connsiteX4" fmla="*/ 757270 w 757271"/>
                <a:gd name="connsiteY4" fmla="*/ 600472 h 1205318"/>
                <a:gd name="connsiteX5" fmla="*/ 385795 w 757271"/>
                <a:gd name="connsiteY5" fmla="*/ 9922 h 1205318"/>
                <a:gd name="connsiteX0" fmla="*/ 385804 w 757280"/>
                <a:gd name="connsiteY0" fmla="*/ 9922 h 1214707"/>
                <a:gd name="connsiteX1" fmla="*/ 114342 w 757280"/>
                <a:gd name="connsiteY1" fmla="*/ 257572 h 1214707"/>
                <a:gd name="connsiteX2" fmla="*/ 42 w 757280"/>
                <a:gd name="connsiteY2" fmla="*/ 614759 h 1214707"/>
                <a:gd name="connsiteX3" fmla="*/ 104817 w 757280"/>
                <a:gd name="connsiteY3" fmla="*/ 957659 h 1214707"/>
                <a:gd name="connsiteX4" fmla="*/ 381042 w 757280"/>
                <a:gd name="connsiteY4" fmla="*/ 1205309 h 1214707"/>
                <a:gd name="connsiteX5" fmla="*/ 757279 w 757280"/>
                <a:gd name="connsiteY5" fmla="*/ 600472 h 1214707"/>
                <a:gd name="connsiteX6" fmla="*/ 385804 w 757280"/>
                <a:gd name="connsiteY6" fmla="*/ 9922 h 1214707"/>
                <a:gd name="connsiteX0" fmla="*/ 385804 w 770499"/>
                <a:gd name="connsiteY0" fmla="*/ 0 h 1204785"/>
                <a:gd name="connsiteX1" fmla="*/ 114342 w 770499"/>
                <a:gd name="connsiteY1" fmla="*/ 247650 h 1204785"/>
                <a:gd name="connsiteX2" fmla="*/ 42 w 770499"/>
                <a:gd name="connsiteY2" fmla="*/ 604837 h 1204785"/>
                <a:gd name="connsiteX3" fmla="*/ 104817 w 770499"/>
                <a:gd name="connsiteY3" fmla="*/ 947737 h 1204785"/>
                <a:gd name="connsiteX4" fmla="*/ 381042 w 770499"/>
                <a:gd name="connsiteY4" fmla="*/ 1195387 h 1204785"/>
                <a:gd name="connsiteX5" fmla="*/ 757279 w 770499"/>
                <a:gd name="connsiteY5" fmla="*/ 590550 h 1204785"/>
                <a:gd name="connsiteX6" fmla="*/ 657267 w 770499"/>
                <a:gd name="connsiteY6" fmla="*/ 247650 h 1204785"/>
                <a:gd name="connsiteX7" fmla="*/ 385804 w 770499"/>
                <a:gd name="connsiteY7" fmla="*/ 0 h 1204785"/>
                <a:gd name="connsiteX0" fmla="*/ 385804 w 757431"/>
                <a:gd name="connsiteY0" fmla="*/ 0 h 1195532"/>
                <a:gd name="connsiteX1" fmla="*/ 114342 w 757431"/>
                <a:gd name="connsiteY1" fmla="*/ 247650 h 1195532"/>
                <a:gd name="connsiteX2" fmla="*/ 42 w 757431"/>
                <a:gd name="connsiteY2" fmla="*/ 604837 h 1195532"/>
                <a:gd name="connsiteX3" fmla="*/ 104817 w 757431"/>
                <a:gd name="connsiteY3" fmla="*/ 947737 h 1195532"/>
                <a:gd name="connsiteX4" fmla="*/ 381042 w 757431"/>
                <a:gd name="connsiteY4" fmla="*/ 1195387 h 1195532"/>
                <a:gd name="connsiteX5" fmla="*/ 671554 w 757431"/>
                <a:gd name="connsiteY5" fmla="*/ 947737 h 1195532"/>
                <a:gd name="connsiteX6" fmla="*/ 757279 w 757431"/>
                <a:gd name="connsiteY6" fmla="*/ 590550 h 1195532"/>
                <a:gd name="connsiteX7" fmla="*/ 657267 w 757431"/>
                <a:gd name="connsiteY7" fmla="*/ 247650 h 1195532"/>
                <a:gd name="connsiteX8" fmla="*/ 385804 w 757431"/>
                <a:gd name="connsiteY8" fmla="*/ 0 h 1195532"/>
                <a:gd name="connsiteX0" fmla="*/ 385762 w 757389"/>
                <a:gd name="connsiteY0" fmla="*/ 3 h 1195535"/>
                <a:gd name="connsiteX1" fmla="*/ 104775 w 757389"/>
                <a:gd name="connsiteY1" fmla="*/ 242891 h 1195535"/>
                <a:gd name="connsiteX2" fmla="*/ 0 w 757389"/>
                <a:gd name="connsiteY2" fmla="*/ 604840 h 1195535"/>
                <a:gd name="connsiteX3" fmla="*/ 104775 w 757389"/>
                <a:gd name="connsiteY3" fmla="*/ 947740 h 1195535"/>
                <a:gd name="connsiteX4" fmla="*/ 381000 w 757389"/>
                <a:gd name="connsiteY4" fmla="*/ 1195390 h 1195535"/>
                <a:gd name="connsiteX5" fmla="*/ 671512 w 757389"/>
                <a:gd name="connsiteY5" fmla="*/ 947740 h 1195535"/>
                <a:gd name="connsiteX6" fmla="*/ 757237 w 757389"/>
                <a:gd name="connsiteY6" fmla="*/ 590553 h 1195535"/>
                <a:gd name="connsiteX7" fmla="*/ 657225 w 757389"/>
                <a:gd name="connsiteY7" fmla="*/ 247653 h 1195535"/>
                <a:gd name="connsiteX8" fmla="*/ 385762 w 757389"/>
                <a:gd name="connsiteY8" fmla="*/ 3 h 1195535"/>
                <a:gd name="connsiteX0" fmla="*/ 385762 w 757237"/>
                <a:gd name="connsiteY0" fmla="*/ 0 h 1195532"/>
                <a:gd name="connsiteX1" fmla="*/ 104775 w 757237"/>
                <a:gd name="connsiteY1" fmla="*/ 242888 h 1195532"/>
                <a:gd name="connsiteX2" fmla="*/ 0 w 757237"/>
                <a:gd name="connsiteY2" fmla="*/ 604837 h 1195532"/>
                <a:gd name="connsiteX3" fmla="*/ 104775 w 757237"/>
                <a:gd name="connsiteY3" fmla="*/ 947737 h 1195532"/>
                <a:gd name="connsiteX4" fmla="*/ 381000 w 757237"/>
                <a:gd name="connsiteY4" fmla="*/ 1195387 h 1195532"/>
                <a:gd name="connsiteX5" fmla="*/ 671512 w 757237"/>
                <a:gd name="connsiteY5" fmla="*/ 947737 h 1195532"/>
                <a:gd name="connsiteX6" fmla="*/ 757237 w 757237"/>
                <a:gd name="connsiteY6" fmla="*/ 590550 h 1195532"/>
                <a:gd name="connsiteX7" fmla="*/ 671513 w 757237"/>
                <a:gd name="connsiteY7" fmla="*/ 242887 h 1195532"/>
                <a:gd name="connsiteX8" fmla="*/ 385762 w 757237"/>
                <a:gd name="connsiteY8" fmla="*/ 0 h 1195532"/>
                <a:gd name="connsiteX0" fmla="*/ 385816 w 757291"/>
                <a:gd name="connsiteY0" fmla="*/ 0 h 1195532"/>
                <a:gd name="connsiteX1" fmla="*/ 104829 w 757291"/>
                <a:gd name="connsiteY1" fmla="*/ 242888 h 1195532"/>
                <a:gd name="connsiteX2" fmla="*/ 54 w 757291"/>
                <a:gd name="connsiteY2" fmla="*/ 604837 h 1195532"/>
                <a:gd name="connsiteX3" fmla="*/ 95304 w 757291"/>
                <a:gd name="connsiteY3" fmla="*/ 947737 h 1195532"/>
                <a:gd name="connsiteX4" fmla="*/ 381054 w 757291"/>
                <a:gd name="connsiteY4" fmla="*/ 1195387 h 1195532"/>
                <a:gd name="connsiteX5" fmla="*/ 671566 w 757291"/>
                <a:gd name="connsiteY5" fmla="*/ 947737 h 1195532"/>
                <a:gd name="connsiteX6" fmla="*/ 757291 w 757291"/>
                <a:gd name="connsiteY6" fmla="*/ 590550 h 1195532"/>
                <a:gd name="connsiteX7" fmla="*/ 671567 w 757291"/>
                <a:gd name="connsiteY7" fmla="*/ 242887 h 1195532"/>
                <a:gd name="connsiteX8" fmla="*/ 385816 w 757291"/>
                <a:gd name="connsiteY8" fmla="*/ 0 h 1195532"/>
                <a:gd name="connsiteX0" fmla="*/ 385816 w 766816"/>
                <a:gd name="connsiteY0" fmla="*/ 0 h 1195532"/>
                <a:gd name="connsiteX1" fmla="*/ 104829 w 766816"/>
                <a:gd name="connsiteY1" fmla="*/ 242888 h 1195532"/>
                <a:gd name="connsiteX2" fmla="*/ 54 w 766816"/>
                <a:gd name="connsiteY2" fmla="*/ 604837 h 1195532"/>
                <a:gd name="connsiteX3" fmla="*/ 95304 w 766816"/>
                <a:gd name="connsiteY3" fmla="*/ 947737 h 1195532"/>
                <a:gd name="connsiteX4" fmla="*/ 381054 w 766816"/>
                <a:gd name="connsiteY4" fmla="*/ 1195387 h 1195532"/>
                <a:gd name="connsiteX5" fmla="*/ 671566 w 766816"/>
                <a:gd name="connsiteY5" fmla="*/ 947737 h 1195532"/>
                <a:gd name="connsiteX6" fmla="*/ 766816 w 766816"/>
                <a:gd name="connsiteY6" fmla="*/ 590550 h 1195532"/>
                <a:gd name="connsiteX7" fmla="*/ 671567 w 766816"/>
                <a:gd name="connsiteY7" fmla="*/ 242887 h 1195532"/>
                <a:gd name="connsiteX8" fmla="*/ 385816 w 766816"/>
                <a:gd name="connsiteY8" fmla="*/ 0 h 1195532"/>
                <a:gd name="connsiteX0" fmla="*/ 381054 w 766816"/>
                <a:gd name="connsiteY0" fmla="*/ 0 h 1214582"/>
                <a:gd name="connsiteX1" fmla="*/ 104829 w 766816"/>
                <a:gd name="connsiteY1" fmla="*/ 261938 h 1214582"/>
                <a:gd name="connsiteX2" fmla="*/ 54 w 766816"/>
                <a:gd name="connsiteY2" fmla="*/ 623887 h 1214582"/>
                <a:gd name="connsiteX3" fmla="*/ 95304 w 766816"/>
                <a:gd name="connsiteY3" fmla="*/ 966787 h 1214582"/>
                <a:gd name="connsiteX4" fmla="*/ 381054 w 766816"/>
                <a:gd name="connsiteY4" fmla="*/ 1214437 h 1214582"/>
                <a:gd name="connsiteX5" fmla="*/ 671566 w 766816"/>
                <a:gd name="connsiteY5" fmla="*/ 966787 h 1214582"/>
                <a:gd name="connsiteX6" fmla="*/ 766816 w 766816"/>
                <a:gd name="connsiteY6" fmla="*/ 609600 h 1214582"/>
                <a:gd name="connsiteX7" fmla="*/ 671567 w 766816"/>
                <a:gd name="connsiteY7" fmla="*/ 261937 h 1214582"/>
                <a:gd name="connsiteX8" fmla="*/ 381054 w 766816"/>
                <a:gd name="connsiteY8" fmla="*/ 0 h 121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816" h="1214582">
                  <a:moveTo>
                    <a:pt x="381054" y="0"/>
                  </a:moveTo>
                  <a:cubicBezTo>
                    <a:pt x="286598" y="0"/>
                    <a:pt x="165948" y="161132"/>
                    <a:pt x="104829" y="261938"/>
                  </a:cubicBezTo>
                  <a:cubicBezTo>
                    <a:pt x="43710" y="362744"/>
                    <a:pt x="1641" y="506412"/>
                    <a:pt x="54" y="623887"/>
                  </a:cubicBezTo>
                  <a:cubicBezTo>
                    <a:pt x="-1533" y="741362"/>
                    <a:pt x="31804" y="868362"/>
                    <a:pt x="95304" y="966787"/>
                  </a:cubicBezTo>
                  <a:cubicBezTo>
                    <a:pt x="158804" y="1065212"/>
                    <a:pt x="300092" y="1219993"/>
                    <a:pt x="381054" y="1214437"/>
                  </a:cubicBezTo>
                  <a:cubicBezTo>
                    <a:pt x="462017" y="1208881"/>
                    <a:pt x="608860" y="1067593"/>
                    <a:pt x="671566" y="966787"/>
                  </a:cubicBezTo>
                  <a:cubicBezTo>
                    <a:pt x="734272" y="865981"/>
                    <a:pt x="766816" y="727075"/>
                    <a:pt x="766816" y="609600"/>
                  </a:cubicBezTo>
                  <a:cubicBezTo>
                    <a:pt x="766816" y="492125"/>
                    <a:pt x="733479" y="360362"/>
                    <a:pt x="671567" y="261937"/>
                  </a:cubicBezTo>
                  <a:cubicBezTo>
                    <a:pt x="609655" y="163512"/>
                    <a:pt x="475510" y="0"/>
                    <a:pt x="381054" y="0"/>
                  </a:cubicBezTo>
                  <a:close/>
                </a:path>
              </a:pathLst>
            </a:custGeom>
            <a:solidFill>
              <a:srgbClr val="66FF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rtlCol="0" anchor="ctr"/>
            <a:lstStyle/>
            <a:p>
              <a:pPr algn="ctr" eaLnBrk="1" hangingPunct="1">
                <a:spcBef>
                  <a:spcPct val="0"/>
                </a:spcBef>
                <a:buNone/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9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5AB936C-3E79-9EAE-0691-86E4172C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Sequences/Recurrences/Sums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154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Harmonic: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CA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n</a:t>
            </a:r>
            <a:r>
              <a:rPr lang="en-US" sz="2400" dirty="0"/>
              <a:t>     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1,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2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3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baseline="30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baseline="-25000" dirty="0">
                <a:solidFill>
                  <a:srgbClr val="FFC000"/>
                </a:solidFill>
              </a:rPr>
              <a:t>4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….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defRPr/>
            </a:pP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eaLnBrk="1" hangingPunct="1">
              <a:defRPr/>
            </a:pPr>
            <a:endParaRPr lang="en-US" altLang="en-US" sz="24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0" lvl="0" indent="0" eaLnBrk="1" hangingPunct="1">
              <a:buNone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2050" name="Picture 2" descr="Harmonic - Wikipedia">
            <a:extLst>
              <a:ext uri="{FF2B5EF4-FFF2-40B4-BE49-F238E27FC236}">
                <a16:creationId xmlns:a16="http://schemas.microsoft.com/office/drawing/2014/main" id="{36D6CFC5-9F33-22E1-F8CE-33A14BF2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05910"/>
            <a:ext cx="2438400" cy="27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m1">
            <a:extLst>
              <a:ext uri="{FF2B5EF4-FFF2-40B4-BE49-F238E27FC236}">
                <a16:creationId xmlns:a16="http://schemas.microsoft.com/office/drawing/2014/main" id="{DC33449F-A896-AEC4-1A9B-A190FA9F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7350"/>
            <a:ext cx="8763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Approximating Sum </a:t>
            </a:r>
            <a:br>
              <a:rPr lang="en-US" altLang="en-US"/>
            </a:br>
            <a:r>
              <a:rPr lang="en-US" altLang="en-US"/>
              <a:t>by Integrating</a:t>
            </a:r>
            <a:endParaRPr lang="en-CA" altLang="en-US"/>
          </a:p>
        </p:txBody>
      </p:sp>
      <p:pic>
        <p:nvPicPr>
          <p:cNvPr id="75779" name="Picture 3" descr="integ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19200"/>
            <a:ext cx="40322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479675" y="5791200"/>
            <a:ext cx="4225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area under the curve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approximates the sum</a:t>
            </a:r>
            <a:endParaRPr kumimoji="0" lang="en-C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981200" y="5105400"/>
            <a:ext cx="557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∑</a:t>
            </a:r>
            <a:r>
              <a:rPr kumimoji="0" lang="en-CA" altLang="en-US" sz="4400" b="0" i="0" u="none" strike="noStrike" kern="1200" cap="none" spc="0" normalizeH="0" baseline="-2500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i=1..n</a:t>
            </a: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f(i) </a:t>
            </a:r>
            <a:r>
              <a:rPr kumimoji="0" lang="en-CA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≈</a:t>
            </a: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∫</a:t>
            </a:r>
            <a:r>
              <a:rPr kumimoji="0" lang="en-CA" altLang="en-US" sz="4400" b="0" i="0" u="none" strike="noStrike" kern="1200" cap="none" spc="0" normalizeH="0" baseline="-2500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x=1</a:t>
            </a:r>
            <a:r>
              <a:rPr kumimoji="0" lang="en-US" altLang="en-US" sz="4400" b="0" i="0" u="none" strike="noStrike" kern="1200" cap="none" spc="0" normalizeH="0" baseline="-2500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</a:t>
            </a:r>
            <a:r>
              <a:rPr kumimoji="0" lang="en-CA" altLang="en-US" sz="4400" b="0" i="0" u="none" strike="noStrike" kern="1200" cap="none" spc="0" normalizeH="0" baseline="-2500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f(x) dx</a:t>
            </a:r>
          </a:p>
        </p:txBody>
      </p:sp>
    </p:spTree>
    <p:extLst>
      <p:ext uri="{BB962C8B-B14F-4D97-AF65-F5344CB8AC3E}">
        <p14:creationId xmlns:p14="http://schemas.microsoft.com/office/powerpoint/2010/main" val="29896902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>
            <a:off x="990600" y="609600"/>
            <a:ext cx="7821613" cy="4346575"/>
          </a:xfrm>
          <a:custGeom>
            <a:avLst/>
            <a:gdLst>
              <a:gd name="T0" fmla="*/ 2147483647 w 4927"/>
              <a:gd name="T1" fmla="*/ 2147483647 h 2738"/>
              <a:gd name="T2" fmla="*/ 2147483647 w 4927"/>
              <a:gd name="T3" fmla="*/ 2147483647 h 2738"/>
              <a:gd name="T4" fmla="*/ 2147483647 w 4927"/>
              <a:gd name="T5" fmla="*/ 2147483647 h 2738"/>
              <a:gd name="T6" fmla="*/ 0 w 4927"/>
              <a:gd name="T7" fmla="*/ 2147483647 h 2738"/>
              <a:gd name="T8" fmla="*/ 0 w 4927"/>
              <a:gd name="T9" fmla="*/ 0 h 2738"/>
              <a:gd name="T10" fmla="*/ 2147483647 w 4927"/>
              <a:gd name="T11" fmla="*/ 2147483647 h 2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27"/>
              <a:gd name="T19" fmla="*/ 0 h 2738"/>
              <a:gd name="T20" fmla="*/ 4927 w 4927"/>
              <a:gd name="T21" fmla="*/ 2738 h 27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27" h="2738">
                <a:moveTo>
                  <a:pt x="4927" y="11"/>
                </a:moveTo>
                <a:lnTo>
                  <a:pt x="4901" y="2638"/>
                </a:lnTo>
                <a:lnTo>
                  <a:pt x="4917" y="2738"/>
                </a:lnTo>
                <a:lnTo>
                  <a:pt x="0" y="2738"/>
                </a:lnTo>
                <a:lnTo>
                  <a:pt x="0" y="0"/>
                </a:lnTo>
                <a:lnTo>
                  <a:pt x="4927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990600" y="228600"/>
            <a:ext cx="0" cy="472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838200" y="4953000"/>
            <a:ext cx="830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508250" y="5130800"/>
            <a:ext cx="148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f(i) = 1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438400" y="5735638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∑</a:t>
            </a:r>
            <a:r>
              <a:rPr kumimoji="0" lang="en-CA" altLang="en-US" sz="3600" b="0" i="0" u="none" strike="noStrike" kern="1200" cap="none" spc="0" normalizeH="0" baseline="-2500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i=1..n</a:t>
            </a:r>
            <a:r>
              <a: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f(i) </a:t>
            </a:r>
            <a:r>
              <a: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n</a:t>
            </a:r>
            <a:endParaRPr kumimoji="0" lang="en-CA" altLang="en-US" sz="3600" b="0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594725" y="48196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990600" y="609600"/>
            <a:ext cx="815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752600" y="-152400"/>
            <a:ext cx="628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Sum of Shrinking Function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83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auto">
          <a:xfrm>
            <a:off x="990600" y="428625"/>
            <a:ext cx="7805738" cy="4510088"/>
          </a:xfrm>
          <a:custGeom>
            <a:avLst/>
            <a:gdLst>
              <a:gd name="T0" fmla="*/ 2147483647 w 4917"/>
              <a:gd name="T1" fmla="*/ 2147483647 h 2841"/>
              <a:gd name="T2" fmla="*/ 2147483647 w 4917"/>
              <a:gd name="T3" fmla="*/ 2147483647 h 2841"/>
              <a:gd name="T4" fmla="*/ 2147483647 w 4917"/>
              <a:gd name="T5" fmla="*/ 2147483647 h 2841"/>
              <a:gd name="T6" fmla="*/ 2147483647 w 4917"/>
              <a:gd name="T7" fmla="*/ 2147483647 h 2841"/>
              <a:gd name="T8" fmla="*/ 0 w 4917"/>
              <a:gd name="T9" fmla="*/ 2147483647 h 2841"/>
              <a:gd name="T10" fmla="*/ 0 w 4917"/>
              <a:gd name="T11" fmla="*/ 2147483647 h 2841"/>
              <a:gd name="T12" fmla="*/ 2147483647 w 4917"/>
              <a:gd name="T13" fmla="*/ 2147483647 h 28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7"/>
              <a:gd name="T22" fmla="*/ 0 h 2841"/>
              <a:gd name="T23" fmla="*/ 4917 w 4917"/>
              <a:gd name="T24" fmla="*/ 2841 h 28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7" h="2841">
                <a:moveTo>
                  <a:pt x="561" y="2226"/>
                </a:moveTo>
                <a:cubicBezTo>
                  <a:pt x="1065" y="2660"/>
                  <a:pt x="2299" y="2614"/>
                  <a:pt x="3024" y="2710"/>
                </a:cubicBezTo>
                <a:cubicBezTo>
                  <a:pt x="3749" y="2806"/>
                  <a:pt x="4596" y="2780"/>
                  <a:pt x="4911" y="2802"/>
                </a:cubicBezTo>
                <a:lnTo>
                  <a:pt x="4917" y="2841"/>
                </a:lnTo>
                <a:lnTo>
                  <a:pt x="0" y="2841"/>
                </a:lnTo>
                <a:lnTo>
                  <a:pt x="0" y="103"/>
                </a:lnTo>
                <a:cubicBezTo>
                  <a:pt x="94" y="0"/>
                  <a:pt x="35" y="1823"/>
                  <a:pt x="561" y="22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1058863" y="612775"/>
            <a:ext cx="7780337" cy="4265613"/>
          </a:xfrm>
          <a:custGeom>
            <a:avLst/>
            <a:gdLst>
              <a:gd name="T0" fmla="*/ 0 w 4901"/>
              <a:gd name="T1" fmla="*/ 0 h 2687"/>
              <a:gd name="T2" fmla="*/ 2147483647 w 4901"/>
              <a:gd name="T3" fmla="*/ 2147483647 h 2687"/>
              <a:gd name="T4" fmla="*/ 2147483647 w 4901"/>
              <a:gd name="T5" fmla="*/ 2147483647 h 2687"/>
              <a:gd name="T6" fmla="*/ 2147483647 w 4901"/>
              <a:gd name="T7" fmla="*/ 2147483647 h 2687"/>
              <a:gd name="T8" fmla="*/ 0 60000 65536"/>
              <a:gd name="T9" fmla="*/ 0 60000 65536"/>
              <a:gd name="T10" fmla="*/ 0 60000 65536"/>
              <a:gd name="T11" fmla="*/ 0 60000 65536"/>
              <a:gd name="T12" fmla="*/ 0 w 4901"/>
              <a:gd name="T13" fmla="*/ 0 h 2687"/>
              <a:gd name="T14" fmla="*/ 4901 w 4901"/>
              <a:gd name="T15" fmla="*/ 2687 h 2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1" h="2687">
                <a:moveTo>
                  <a:pt x="0" y="0"/>
                </a:moveTo>
                <a:cubicBezTo>
                  <a:pt x="92" y="356"/>
                  <a:pt x="33" y="1701"/>
                  <a:pt x="552" y="2135"/>
                </a:cubicBezTo>
                <a:cubicBezTo>
                  <a:pt x="1071" y="2569"/>
                  <a:pt x="2390" y="2519"/>
                  <a:pt x="3115" y="2603"/>
                </a:cubicBezTo>
                <a:cubicBezTo>
                  <a:pt x="3840" y="2687"/>
                  <a:pt x="4529" y="2631"/>
                  <a:pt x="4901" y="263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990600" y="228600"/>
            <a:ext cx="0" cy="472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838200" y="4953000"/>
            <a:ext cx="830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508250" y="5130800"/>
            <a:ext cx="1922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f(i) = 1/2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438400" y="5735638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∑</a:t>
            </a:r>
            <a:r>
              <a:rPr kumimoji="0" lang="en-CA" altLang="en-US" sz="3600" b="0" i="0" u="none" strike="noStrike" kern="1200" cap="none" spc="0" normalizeH="0" baseline="-2500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i=1..n</a:t>
            </a:r>
            <a:r>
              <a: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f(i) </a:t>
            </a:r>
            <a:r>
              <a: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2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8594725" y="4811713"/>
            <a:ext cx="4746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¥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752600" y="0"/>
            <a:ext cx="628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Sum of Shrinking Function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630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auto">
          <a:xfrm>
            <a:off x="990600" y="304800"/>
            <a:ext cx="7805738" cy="4633913"/>
          </a:xfrm>
          <a:custGeom>
            <a:avLst/>
            <a:gdLst>
              <a:gd name="T0" fmla="*/ 2147483647 w 4917"/>
              <a:gd name="T1" fmla="*/ 2147483647 h 2919"/>
              <a:gd name="T2" fmla="*/ 2147483647 w 4917"/>
              <a:gd name="T3" fmla="*/ 2147483647 h 2919"/>
              <a:gd name="T4" fmla="*/ 2147483647 w 4917"/>
              <a:gd name="T5" fmla="*/ 2147483647 h 2919"/>
              <a:gd name="T6" fmla="*/ 2147483647 w 4917"/>
              <a:gd name="T7" fmla="*/ 2147483647 h 2919"/>
              <a:gd name="T8" fmla="*/ 0 w 4917"/>
              <a:gd name="T9" fmla="*/ 2147483647 h 2919"/>
              <a:gd name="T10" fmla="*/ 0 w 4917"/>
              <a:gd name="T11" fmla="*/ 2147483647 h 2919"/>
              <a:gd name="T12" fmla="*/ 2147483647 w 4917"/>
              <a:gd name="T13" fmla="*/ 2147483647 h 29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7"/>
              <a:gd name="T22" fmla="*/ 0 h 2919"/>
              <a:gd name="T23" fmla="*/ 4917 w 4917"/>
              <a:gd name="T24" fmla="*/ 2919 h 29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7" h="2919">
                <a:moveTo>
                  <a:pt x="806" y="1832"/>
                </a:moveTo>
                <a:cubicBezTo>
                  <a:pt x="1332" y="2235"/>
                  <a:pt x="2476" y="2436"/>
                  <a:pt x="3158" y="2600"/>
                </a:cubicBezTo>
                <a:cubicBezTo>
                  <a:pt x="3840" y="2764"/>
                  <a:pt x="4608" y="2766"/>
                  <a:pt x="4901" y="2819"/>
                </a:cubicBezTo>
                <a:lnTo>
                  <a:pt x="4917" y="2919"/>
                </a:lnTo>
                <a:lnTo>
                  <a:pt x="0" y="2919"/>
                </a:lnTo>
                <a:lnTo>
                  <a:pt x="0" y="181"/>
                </a:lnTo>
                <a:cubicBezTo>
                  <a:pt x="134" y="0"/>
                  <a:pt x="280" y="1429"/>
                  <a:pt x="806" y="18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707" name="Freeform 3"/>
          <p:cNvSpPr>
            <a:spLocks/>
          </p:cNvSpPr>
          <p:nvPr/>
        </p:nvSpPr>
        <p:spPr bwMode="auto">
          <a:xfrm>
            <a:off x="1058863" y="612775"/>
            <a:ext cx="7780337" cy="4187825"/>
          </a:xfrm>
          <a:custGeom>
            <a:avLst/>
            <a:gdLst>
              <a:gd name="T0" fmla="*/ 0 w 4901"/>
              <a:gd name="T1" fmla="*/ 0 h 2638"/>
              <a:gd name="T2" fmla="*/ 2147483647 w 4901"/>
              <a:gd name="T3" fmla="*/ 2147483647 h 2638"/>
              <a:gd name="T4" fmla="*/ 2147483647 w 4901"/>
              <a:gd name="T5" fmla="*/ 2147483647 h 2638"/>
              <a:gd name="T6" fmla="*/ 2147483647 w 4901"/>
              <a:gd name="T7" fmla="*/ 2147483647 h 2638"/>
              <a:gd name="T8" fmla="*/ 0 60000 65536"/>
              <a:gd name="T9" fmla="*/ 0 60000 65536"/>
              <a:gd name="T10" fmla="*/ 0 60000 65536"/>
              <a:gd name="T11" fmla="*/ 0 60000 65536"/>
              <a:gd name="T12" fmla="*/ 0 w 4901"/>
              <a:gd name="T13" fmla="*/ 0 h 2638"/>
              <a:gd name="T14" fmla="*/ 4901 w 4901"/>
              <a:gd name="T15" fmla="*/ 2638 h 2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1" h="2638">
                <a:moveTo>
                  <a:pt x="0" y="0"/>
                </a:moveTo>
                <a:cubicBezTo>
                  <a:pt x="134" y="275"/>
                  <a:pt x="280" y="1248"/>
                  <a:pt x="806" y="1651"/>
                </a:cubicBezTo>
                <a:cubicBezTo>
                  <a:pt x="1332" y="2054"/>
                  <a:pt x="2476" y="2255"/>
                  <a:pt x="3158" y="2419"/>
                </a:cubicBezTo>
                <a:cubicBezTo>
                  <a:pt x="3840" y="2583"/>
                  <a:pt x="4610" y="2601"/>
                  <a:pt x="4901" y="263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990600" y="228600"/>
            <a:ext cx="0" cy="472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838200" y="4953000"/>
            <a:ext cx="830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508250" y="5130800"/>
            <a:ext cx="1736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f(i) = 1/i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38400" y="5735638"/>
            <a:ext cx="3365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∑</a:t>
            </a:r>
            <a:r>
              <a:rPr kumimoji="0" lang="en-CA" altLang="en-US" sz="3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=1..n</a:t>
            </a:r>
            <a:r>
              <a:rPr kumimoji="0" lang="en-C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f(</a:t>
            </a:r>
            <a:r>
              <a:rPr kumimoji="0" lang="en-CA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log n</a:t>
            </a:r>
            <a:endParaRPr kumimoji="0" lang="en-CA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594725" y="48196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752600" y="0"/>
            <a:ext cx="628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Sum of Shrinking Function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883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5" descr="captur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1727200"/>
            <a:ext cx="9220200" cy="4292600"/>
          </a:xfrm>
          <a:noFill/>
        </p:spPr>
      </p:pic>
      <p:sp>
        <p:nvSpPr>
          <p:cNvPr id="147459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Adding Made Easy</a:t>
            </a:r>
          </a:p>
        </p:txBody>
      </p:sp>
      <p:sp>
        <p:nvSpPr>
          <p:cNvPr id="668681" name="Rectangle 9"/>
          <p:cNvSpPr>
            <a:spLocks noChangeArrowheads="1"/>
          </p:cNvSpPr>
          <p:nvPr/>
        </p:nvSpPr>
        <p:spPr bwMode="auto">
          <a:xfrm>
            <a:off x="76200" y="3789978"/>
            <a:ext cx="899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CF4BE14-053C-BA44-E27C-E88154C44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514600"/>
            <a:ext cx="8991600" cy="762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989D6D9-086C-6373-5FCF-5857F9B74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72000"/>
            <a:ext cx="8991600" cy="304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AE4A8D2-B094-C7A2-0D56-8E938DFEF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876800"/>
            <a:ext cx="8991600" cy="990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1" grpId="0" animBg="1"/>
      <p:bldP spid="668681" grpId="1" animBg="1"/>
      <p:bldP spid="2" grpId="0" animBg="1"/>
      <p:bldP spid="2" grpId="1" animBg="1"/>
      <p:bldP spid="3" grpId="0" animBg="1"/>
      <p:bldP spid="4" grpId="0" animBg="1"/>
      <p:bldP spid="4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54B6A7-0925-A2FB-67E6-EB78CACC4FEA}"/>
              </a:ext>
            </a:extLst>
          </p:cNvPr>
          <p:cNvSpPr/>
          <p:nvPr/>
        </p:nvSpPr>
        <p:spPr bwMode="auto">
          <a:xfrm>
            <a:off x="1905000" y="21336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Northern Cardinal (Cardinalis cardinalis) · iNaturalist">
            <a:extLst>
              <a:ext uri="{FF2B5EF4-FFF2-40B4-BE49-F238E27FC236}">
                <a16:creationId xmlns:a16="http://schemas.microsoft.com/office/drawing/2014/main" id="{B388AB45-F46C-8BED-4841-4B1BE634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23" y="1072861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e Moves Up Start Of Conclave; British Cardinal Resigns Amid Allegations  : The Two-Way : NPR">
            <a:extLst>
              <a:ext uri="{FF2B5EF4-FFF2-40B4-BE49-F238E27FC236}">
                <a16:creationId xmlns:a16="http://schemas.microsoft.com/office/drawing/2014/main" id="{E29CB301-E475-FAD3-D5BB-3FCF19EB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85A1B43-DA7A-A622-4D7E-D712106CA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36290"/>
            <a:ext cx="8235373" cy="244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Cardinal: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greatest importance; fundamental.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Cardinal numbers: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1, 2, 3, 4, 5, ….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numbers that are used for counting something.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Carnality: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Size of a  set,  eg |{ c, z, 5 }| =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--- Even if its size is infinite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D945FF-E966-E88E-5024-525915D4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BC5BD572-BE77-752E-4017-04426107D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61330"/>
              </p:ext>
            </p:extLst>
          </p:nvPr>
        </p:nvGraphicFramePr>
        <p:xfrm>
          <a:off x="6332141" y="1381181"/>
          <a:ext cx="1813718" cy="128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800100" progId="Equation.DSMT4">
                  <p:embed/>
                </p:oleObj>
              </mc:Choice>
              <mc:Fallback>
                <p:oleObj name="Equation" r:id="rId4" imgW="1104900" imgH="800100" progId="Equation.DSMT4">
                  <p:embed/>
                  <p:pic>
                    <p:nvPicPr>
                      <p:cNvPr id="205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41" y="1381181"/>
                        <a:ext cx="1813718" cy="128812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2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2312" name="Text Box 8"/>
              <p:cNvSpPr txBox="1">
                <a:spLocks noChangeArrowheads="1"/>
              </p:cNvSpPr>
              <p:nvPr/>
            </p:nvSpPr>
            <p:spPr bwMode="auto">
              <a:xfrm>
                <a:off x="228600" y="457200"/>
                <a:ext cx="9024265" cy="6740307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What are the relative sizes of the following sets?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Finite set S, |{     , 4,       }| = 3 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The set of even numbers 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{0,2,4,6,8,…  } 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The set of natural numbers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{0,1,2,3,4,…  } 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The set of fractions            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Q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{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/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/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3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, ...  } 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The set of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reals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     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= {2.34323…, 34.2233…,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Symbol" pitchFamily="18" charset="2"/>
                    <a:ea typeface="+mn-ea"/>
                    <a:cs typeface="+mn-cs"/>
                    <a:sym typeface="Symbol" pitchFamily="18" charset="2"/>
                  </a:rPr>
                  <a:t>,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e, …}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Are these infinite sets the same “size”?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Surely all infinite sets have the same size.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Surely |E| 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≪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|N| 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≪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|Q| 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≪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|R|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The odds {1,3,5,…} are in N but not E.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The fractions are dense, i.e., between any two there is a third.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Not so the integers.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Two sets have the same size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if there is a bijection between them.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5720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231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57200"/>
                <a:ext cx="9024265" cy="6740307"/>
              </a:xfrm>
              <a:prstGeom prst="rect">
                <a:avLst/>
              </a:prstGeom>
              <a:blipFill>
                <a:blip r:embed="rId2"/>
                <a:stretch>
                  <a:fillRect t="-814"/>
                </a:stretch>
              </a:blipFill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743200" y="877456"/>
            <a:ext cx="1143000" cy="457200"/>
            <a:chOff x="528" y="988"/>
            <a:chExt cx="912" cy="308"/>
          </a:xfrm>
        </p:grpSpPr>
        <p:pic>
          <p:nvPicPr>
            <p:cNvPr id="3090" name="Picture 11" descr="j02950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" y="988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1" descr="MCj042837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B4B1CC-0A1F-DF74-9AC1-FB0285C05A5F}"/>
              </a:ext>
            </a:extLst>
          </p:cNvPr>
          <p:cNvGrpSpPr/>
          <p:nvPr/>
        </p:nvGrpSpPr>
        <p:grpSpPr>
          <a:xfrm>
            <a:off x="6883954" y="2971800"/>
            <a:ext cx="1882237" cy="1131016"/>
            <a:chOff x="6883954" y="2794997"/>
            <a:chExt cx="1882237" cy="1131016"/>
          </a:xfrm>
        </p:grpSpPr>
        <p:grpSp>
          <p:nvGrpSpPr>
            <p:cNvPr id="7" name="Group 29">
              <a:extLst>
                <a:ext uri="{FF2B5EF4-FFF2-40B4-BE49-F238E27FC236}">
                  <a16:creationId xmlns:a16="http://schemas.microsoft.com/office/drawing/2014/main" id="{F3CF3435-A919-F62E-EFB3-2851BA689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8600" y="2996020"/>
              <a:ext cx="917591" cy="929993"/>
              <a:chOff x="2065" y="1551"/>
              <a:chExt cx="1628" cy="1988"/>
            </a:xfrm>
          </p:grpSpPr>
          <p:sp>
            <p:nvSpPr>
              <p:cNvPr id="8" name="Freeform 30">
                <a:extLst>
                  <a:ext uri="{FF2B5EF4-FFF2-40B4-BE49-F238E27FC236}">
                    <a16:creationId xmlns:a16="http://schemas.microsoft.com/office/drawing/2014/main" id="{98B4C433-AFF9-C749-391E-19D3B909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10CDB567-8176-AA84-6B7F-C099ECE0B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:a16="http://schemas.microsoft.com/office/drawing/2014/main" id="{C64AD8CE-4842-5E85-B022-D3C8722F8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D4FA5544-A4A4-7D0F-76B7-F9E7914DD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" name="Freeform 34">
                <a:extLst>
                  <a:ext uri="{FF2B5EF4-FFF2-40B4-BE49-F238E27FC236}">
                    <a16:creationId xmlns:a16="http://schemas.microsoft.com/office/drawing/2014/main" id="{6BB6A94C-2947-9933-CF5B-49FFFEEB4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B40885AB-9316-A44A-DBB1-34B1F0EA4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E2DA3232-A46D-65AC-698C-2B8E44BA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6185AE8E-4737-6E6B-3B10-D819BB85A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6" name="Freeform 38">
                <a:extLst>
                  <a:ext uri="{FF2B5EF4-FFF2-40B4-BE49-F238E27FC236}">
                    <a16:creationId xmlns:a16="http://schemas.microsoft.com/office/drawing/2014/main" id="{347EDD45-3B46-52FA-A8B7-856A3AFE1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7F1E202B-4660-7611-18A9-EB0BD9A37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5AB96CD9-A260-4B8C-6DCF-323731E41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0" name="Freeform 41">
                <a:extLst>
                  <a:ext uri="{FF2B5EF4-FFF2-40B4-BE49-F238E27FC236}">
                    <a16:creationId xmlns:a16="http://schemas.microsoft.com/office/drawing/2014/main" id="{5963AC52-FDC6-0CDA-5373-4BB1D0BF6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" name="Freeform 42">
                <a:extLst>
                  <a:ext uri="{FF2B5EF4-FFF2-40B4-BE49-F238E27FC236}">
                    <a16:creationId xmlns:a16="http://schemas.microsoft.com/office/drawing/2014/main" id="{7C1D2C8D-38D5-B159-548F-2F004AA80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" name="Freeform 43">
                <a:extLst>
                  <a:ext uri="{FF2B5EF4-FFF2-40B4-BE49-F238E27FC236}">
                    <a16:creationId xmlns:a16="http://schemas.microsoft.com/office/drawing/2014/main" id="{A7E2E7B4-B53B-4F8F-6BED-EF4DADA11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3" name="Freeform 44">
                <a:extLst>
                  <a:ext uri="{FF2B5EF4-FFF2-40B4-BE49-F238E27FC236}">
                    <a16:creationId xmlns:a16="http://schemas.microsoft.com/office/drawing/2014/main" id="{FDD11B7B-A6CF-A6B8-512F-11BC1077D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8FB63EA2-D930-355D-1076-3B0E0766D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id="{939F722C-2FC6-A749-20A5-F4B449D7D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0A8D58F6-B965-1EC7-D02A-A149EED7D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954" y="2794997"/>
              <a:ext cx="1085851" cy="556553"/>
            </a:xfrm>
            <a:prstGeom prst="wedgeRoundRectCallout">
              <a:avLst>
                <a:gd name="adj1" fmla="val 62359"/>
                <a:gd name="adj2" fmla="val 62849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Which</a:t>
              </a:r>
            </a:p>
          </p:txBody>
        </p:sp>
      </p:grpSp>
      <p:grpSp>
        <p:nvGrpSpPr>
          <p:cNvPr id="27" name="Group 42">
            <a:extLst>
              <a:ext uri="{FF2B5EF4-FFF2-40B4-BE49-F238E27FC236}">
                <a16:creationId xmlns:a16="http://schemas.microsoft.com/office/drawing/2014/main" id="{A68A0855-8710-0744-F315-B67ED4E1342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557838"/>
            <a:ext cx="4572000" cy="723900"/>
            <a:chOff x="1440" y="3405"/>
            <a:chExt cx="2880" cy="456"/>
          </a:xfrm>
        </p:grpSpPr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2B190BD8-8172-009A-59B4-ACC625883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405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|{     , 4,       }|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29" name="Picture 32" descr="j0295019">
              <a:extLst>
                <a:ext uri="{FF2B5EF4-FFF2-40B4-BE49-F238E27FC236}">
                  <a16:creationId xmlns:a16="http://schemas.microsoft.com/office/drawing/2014/main" id="{B43654B3-3EF7-2AE0-370A-ED7491DA7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3477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3" descr="MCj04283710000[1]">
              <a:extLst>
                <a:ext uri="{FF2B5EF4-FFF2-40B4-BE49-F238E27FC236}">
                  <a16:creationId xmlns:a16="http://schemas.microsoft.com/office/drawing/2014/main" id="{699A778C-3345-F550-27A6-0300FCBC1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497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34">
            <a:extLst>
              <a:ext uri="{FF2B5EF4-FFF2-40B4-BE49-F238E27FC236}">
                <a16:creationId xmlns:a16="http://schemas.microsoft.com/office/drawing/2014/main" id="{AD948B1A-68F3-E7CD-65AB-2179F3EA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575"/>
            <a:ext cx="26574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 1,   2,  3 }|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435158C7-5A5C-9B13-8E5E-689A7EE3B332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6064250"/>
            <a:ext cx="990600" cy="249238"/>
            <a:chOff x="1872" y="3491"/>
            <a:chExt cx="624" cy="157"/>
          </a:xfrm>
        </p:grpSpPr>
        <p:sp>
          <p:nvSpPr>
            <p:cNvPr id="33" name="Line 36">
              <a:extLst>
                <a:ext uri="{FF2B5EF4-FFF2-40B4-BE49-F238E27FC236}">
                  <a16:creationId xmlns:a16="http://schemas.microsoft.com/office/drawing/2014/main" id="{F474CDA6-F861-55EE-CF8A-A7B655BBE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515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2B7EE8E5-A8E1-DC8C-9982-FA1AEA6C5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504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Line 38">
              <a:extLst>
                <a:ext uri="{FF2B5EF4-FFF2-40B4-BE49-F238E27FC236}">
                  <a16:creationId xmlns:a16="http://schemas.microsoft.com/office/drawing/2014/main" id="{4CA4A1C8-C9ED-0031-91F0-23692DDFF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491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6" name="Text Box 40">
            <a:extLst>
              <a:ext uri="{FF2B5EF4-FFF2-40B4-BE49-F238E27FC236}">
                <a16:creationId xmlns:a16="http://schemas.microsoft.com/office/drawing/2014/main" id="{DFA9B0A2-CC15-AA97-6E7C-7FBFAB79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6262688"/>
            <a:ext cx="10160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3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57945E-944E-AC42-9DFF-D1CC2E992367}"/>
              </a:ext>
            </a:extLst>
          </p:cNvPr>
          <p:cNvGrpSpPr>
            <a:grpSpLocks/>
          </p:cNvGrpSpPr>
          <p:nvPr/>
        </p:nvGrpSpPr>
        <p:grpSpPr bwMode="auto">
          <a:xfrm>
            <a:off x="6996114" y="4745942"/>
            <a:ext cx="1400900" cy="2050146"/>
            <a:chOff x="6996285" y="4096888"/>
            <a:chExt cx="1919115" cy="2699557"/>
          </a:xfrm>
        </p:grpSpPr>
        <p:pic>
          <p:nvPicPr>
            <p:cNvPr id="39" name="Picture 5" descr="CantorGeorg">
              <a:extLst>
                <a:ext uri="{FF2B5EF4-FFF2-40B4-BE49-F238E27FC236}">
                  <a16:creationId xmlns:a16="http://schemas.microsoft.com/office/drawing/2014/main" id="{4A3C8BC5-C4EC-06D2-931A-A9A2375D6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1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82AB1B-104D-206F-BA94-F0C010D9DEE0}"/>
                </a:ext>
              </a:extLst>
            </p:cNvPr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2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2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2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2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2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2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2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2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2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2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2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2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2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2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2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23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F3CF3435-A919-F62E-EFB3-2851BA689AAD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172823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8B4C433-AFF9-C749-391E-19D3B909C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10CDB567-8176-AA84-6B7F-C099ECE0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64AD8CE-4842-5E85-B022-D3C8722F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D4FA5544-A4A4-7D0F-76B7-F9E7914D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6BB6A94C-2947-9933-CF5B-49FFFEEB4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40885AB-9316-A44A-DBB1-34B1F0EA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E2DA3232-A46D-65AC-698C-2B8E44BA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6185AE8E-4737-6E6B-3B10-D819BB85A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347EDD45-3B46-52FA-A8B7-856A3AFE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7F1E202B-4660-7611-18A9-EB0BD9A37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5AB96CD9-A260-4B8C-6DCF-323731E4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5963AC52-FDC6-0CDA-5373-4BB1D0BF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7C1D2C8D-38D5-B159-548F-2F004AA80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A7E2E7B4-B53B-4F8F-6BED-EF4DADA1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DD11B7B-A6CF-A6B8-512F-11BC1077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8FB63EA2-D930-355D-1076-3B0E0766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39F722C-2FC6-A749-20A5-F4B449D7D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7" name="Group 42">
            <a:extLst>
              <a:ext uri="{FF2B5EF4-FFF2-40B4-BE49-F238E27FC236}">
                <a16:creationId xmlns:a16="http://schemas.microsoft.com/office/drawing/2014/main" id="{A68A0855-8710-0744-F315-B67ED4E1342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557838"/>
            <a:ext cx="4572000" cy="723900"/>
            <a:chOff x="1440" y="3405"/>
            <a:chExt cx="2880" cy="456"/>
          </a:xfrm>
        </p:grpSpPr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2B190BD8-8172-009A-59B4-ACC625883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405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|{     , 4,       }|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29" name="Picture 32" descr="j0295019">
              <a:extLst>
                <a:ext uri="{FF2B5EF4-FFF2-40B4-BE49-F238E27FC236}">
                  <a16:creationId xmlns:a16="http://schemas.microsoft.com/office/drawing/2014/main" id="{B43654B3-3EF7-2AE0-370A-ED7491DA7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3477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3" descr="MCj04283710000[1]">
              <a:extLst>
                <a:ext uri="{FF2B5EF4-FFF2-40B4-BE49-F238E27FC236}">
                  <a16:creationId xmlns:a16="http://schemas.microsoft.com/office/drawing/2014/main" id="{699A778C-3345-F550-27A6-0300FCBC1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497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34">
            <a:extLst>
              <a:ext uri="{FF2B5EF4-FFF2-40B4-BE49-F238E27FC236}">
                <a16:creationId xmlns:a16="http://schemas.microsoft.com/office/drawing/2014/main" id="{AD948B1A-68F3-E7CD-65AB-2179F3EA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575"/>
            <a:ext cx="26574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 1,   2,  3 }|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435158C7-5A5C-9B13-8E5E-689A7EE3B332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6064250"/>
            <a:ext cx="990600" cy="249238"/>
            <a:chOff x="1872" y="3491"/>
            <a:chExt cx="624" cy="157"/>
          </a:xfrm>
        </p:grpSpPr>
        <p:sp>
          <p:nvSpPr>
            <p:cNvPr id="33" name="Line 36">
              <a:extLst>
                <a:ext uri="{FF2B5EF4-FFF2-40B4-BE49-F238E27FC236}">
                  <a16:creationId xmlns:a16="http://schemas.microsoft.com/office/drawing/2014/main" id="{F474CDA6-F861-55EE-CF8A-A7B655BBE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515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2B7EE8E5-A8E1-DC8C-9982-FA1AEA6C5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504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Line 38">
              <a:extLst>
                <a:ext uri="{FF2B5EF4-FFF2-40B4-BE49-F238E27FC236}">
                  <a16:creationId xmlns:a16="http://schemas.microsoft.com/office/drawing/2014/main" id="{4CA4A1C8-C9ED-0031-91F0-23692DDFF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491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6" name="Text Box 40">
            <a:extLst>
              <a:ext uri="{FF2B5EF4-FFF2-40B4-BE49-F238E27FC236}">
                <a16:creationId xmlns:a16="http://schemas.microsoft.com/office/drawing/2014/main" id="{DFA9B0A2-CC15-AA97-6E7C-7FBFAB79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6262688"/>
            <a:ext cx="10160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3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57945E-944E-AC42-9DFF-D1CC2E992367}"/>
              </a:ext>
            </a:extLst>
          </p:cNvPr>
          <p:cNvGrpSpPr>
            <a:grpSpLocks/>
          </p:cNvGrpSpPr>
          <p:nvPr/>
        </p:nvGrpSpPr>
        <p:grpSpPr bwMode="auto">
          <a:xfrm>
            <a:off x="6996114" y="4745942"/>
            <a:ext cx="1400900" cy="2050146"/>
            <a:chOff x="6996285" y="4096888"/>
            <a:chExt cx="1919115" cy="2699557"/>
          </a:xfrm>
        </p:grpSpPr>
        <p:pic>
          <p:nvPicPr>
            <p:cNvPr id="39" name="Picture 5" descr="CantorGeorg">
              <a:extLst>
                <a:ext uri="{FF2B5EF4-FFF2-40B4-BE49-F238E27FC236}">
                  <a16:creationId xmlns:a16="http://schemas.microsoft.com/office/drawing/2014/main" id="{4A3C8BC5-C4EC-06D2-931A-A9A2375D6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1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82AB1B-104D-206F-BA94-F0C010D9DEE0}"/>
                </a:ext>
              </a:extLst>
            </p:cNvPr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Text Box 8">
            <a:extLst>
              <a:ext uri="{FF2B5EF4-FFF2-40B4-BE49-F238E27FC236}">
                <a16:creationId xmlns:a16="http://schemas.microsoft.com/office/drawing/2014/main" id="{57F4027F-2559-0EF6-4E6F-AF4D58D2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" y="4819471"/>
            <a:ext cx="5715000" cy="1200329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square" lIns="274320" rIns="27432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Two sets have the same size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 there is a bijection between them.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C5F315-7366-1D44-C7A4-7538979BD05D}"/>
              </a:ext>
            </a:extLst>
          </p:cNvPr>
          <p:cNvGrpSpPr/>
          <p:nvPr/>
        </p:nvGrpSpPr>
        <p:grpSpPr>
          <a:xfrm>
            <a:off x="218440" y="490589"/>
            <a:ext cx="4876800" cy="3612227"/>
            <a:chOff x="990600" y="1112173"/>
            <a:chExt cx="4876800" cy="36122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CEF7613-4461-4D98-A708-33B29D3266A7}"/>
                </a:ext>
              </a:extLst>
            </p:cNvPr>
            <p:cNvGrpSpPr/>
            <p:nvPr/>
          </p:nvGrpSpPr>
          <p:grpSpPr>
            <a:xfrm>
              <a:off x="990600" y="1112173"/>
              <a:ext cx="4876800" cy="3567227"/>
              <a:chOff x="990600" y="1112173"/>
              <a:chExt cx="4876800" cy="356722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40482FE-90E8-F039-7309-88058ECDE3E1}"/>
                  </a:ext>
                </a:extLst>
              </p:cNvPr>
              <p:cNvSpPr/>
              <p:nvPr/>
            </p:nvSpPr>
            <p:spPr>
              <a:xfrm>
                <a:off x="1676400" y="1295400"/>
                <a:ext cx="1676400" cy="338400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23638D-0CE7-6807-2F1D-E4FFD3996FC3}"/>
                  </a:ext>
                </a:extLst>
              </p:cNvPr>
              <p:cNvSpPr/>
              <p:nvPr/>
            </p:nvSpPr>
            <p:spPr>
              <a:xfrm>
                <a:off x="4837544" y="1443719"/>
                <a:ext cx="6096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6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8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571656-736D-F6BB-3870-4DC447CB7810}"/>
                  </a:ext>
                </a:extLst>
              </p:cNvPr>
              <p:cNvSpPr/>
              <p:nvPr/>
            </p:nvSpPr>
            <p:spPr>
              <a:xfrm>
                <a:off x="2295236" y="1433539"/>
                <a:ext cx="609600" cy="306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9E3CEF-6C75-AC73-6DFC-B285C77350C9}"/>
                  </a:ext>
                </a:extLst>
              </p:cNvPr>
              <p:cNvSpPr txBox="1"/>
              <p:nvPr/>
            </p:nvSpPr>
            <p:spPr>
              <a:xfrm>
                <a:off x="990600" y="1132820"/>
                <a:ext cx="12457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Ints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2502E8-DA49-4100-7465-0B0039545690}"/>
                  </a:ext>
                </a:extLst>
              </p:cNvPr>
              <p:cNvSpPr txBox="1"/>
              <p:nvPr/>
            </p:nvSpPr>
            <p:spPr>
              <a:xfrm>
                <a:off x="4003496" y="1112173"/>
                <a:ext cx="127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Even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E8E0FE-5898-B493-5C2D-0056228BF80D}"/>
                  </a:ext>
                </a:extLst>
              </p:cNvPr>
              <p:cNvSpPr txBox="1"/>
              <p:nvPr/>
            </p:nvSpPr>
            <p:spPr>
              <a:xfrm>
                <a:off x="3505200" y="12440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244A6D6-434B-2A6E-A6C1-465B6E5D4D1C}"/>
                  </a:ext>
                </a:extLst>
              </p:cNvPr>
              <p:cNvSpPr/>
              <p:nvPr/>
            </p:nvSpPr>
            <p:spPr>
              <a:xfrm rot="5400000">
                <a:off x="2280793" y="4004574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…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BF025B8-A6EA-E675-C4FF-96FFB6B00512}"/>
                  </a:ext>
                </a:extLst>
              </p:cNvPr>
              <p:cNvSpPr/>
              <p:nvPr/>
            </p:nvSpPr>
            <p:spPr>
              <a:xfrm>
                <a:off x="4191000" y="1295400"/>
                <a:ext cx="1676400" cy="338400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53585D6-513D-C92D-C248-B72C4DC68BC2}"/>
                  </a:ext>
                </a:extLst>
              </p:cNvPr>
              <p:cNvSpPr/>
              <p:nvPr/>
            </p:nvSpPr>
            <p:spPr>
              <a:xfrm rot="5400000">
                <a:off x="4795393" y="4004574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…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B2C625E-911E-6E0D-CB3C-F18C305A9507}"/>
                </a:ext>
              </a:extLst>
            </p:cNvPr>
            <p:cNvGrpSpPr/>
            <p:nvPr/>
          </p:nvGrpSpPr>
          <p:grpSpPr>
            <a:xfrm>
              <a:off x="2694708" y="1692699"/>
              <a:ext cx="2275728" cy="1992609"/>
              <a:chOff x="-818364" y="2813695"/>
              <a:chExt cx="2275728" cy="1992609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C9BA57D6-98A0-E997-8299-E0A24B0A49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2813695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739F67B-76D4-2E8D-2318-1C39BB5EE7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818364" y="3813608"/>
                <a:ext cx="2275728" cy="2470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432CFB3-697E-456F-D80C-B6FEEE19AA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3320317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9D6F7EC-47EE-A94F-94E1-E82C5526AB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3826939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5507D12-C7FF-974A-D641-C09FC858FA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4324325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FBC9286-879A-26F3-1E47-27E9693F68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4803239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7BC2DBC-F0BC-868F-348F-F0074C6B36F3}"/>
                </a:ext>
              </a:extLst>
            </p:cNvPr>
            <p:cNvSpPr txBox="1"/>
            <p:nvPr/>
          </p:nvSpPr>
          <p:spPr>
            <a:xfrm>
              <a:off x="3200400" y="4262735"/>
              <a:ext cx="13437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f(x)=2x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1" name="AutoShape 35">
            <a:extLst>
              <a:ext uri="{FF2B5EF4-FFF2-40B4-BE49-F238E27FC236}">
                <a16:creationId xmlns:a16="http://schemas.microsoft.com/office/drawing/2014/main" id="{654965B5-1733-7A1C-E3DB-91A118AF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135" y="1013919"/>
            <a:ext cx="3278978" cy="1284330"/>
          </a:xfrm>
          <a:prstGeom prst="wedgeRoundRectCallout">
            <a:avLst>
              <a:gd name="adj1" fmla="val 23995"/>
              <a:gd name="adj2" fmla="val 7082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Aaaah</a:t>
            </a:r>
            <a:r>
              <a:rPr lang="en-CA" altLang="en-US" sz="240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This</a:t>
            </a:r>
            <a:r>
              <a:rPr kumimoji="0" lang="en-CA" altLang="en-US" sz="2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means these sets are the same size!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F3CF3435-A919-F62E-EFB3-2851BA689AAD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172823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8B4C433-AFF9-C749-391E-19D3B909C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10CDB567-8176-AA84-6B7F-C099ECE0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64AD8CE-4842-5E85-B022-D3C8722F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D4FA5544-A4A4-7D0F-76B7-F9E7914D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6BB6A94C-2947-9933-CF5B-49FFFEEB4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40885AB-9316-A44A-DBB1-34B1F0EA4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E2DA3232-A46D-65AC-698C-2B8E44BA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6185AE8E-4737-6E6B-3B10-D819BB85A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347EDD45-3B46-52FA-A8B7-856A3AFE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7F1E202B-4660-7611-18A9-EB0BD9A37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5AB96CD9-A260-4B8C-6DCF-323731E4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5963AC52-FDC6-0CDA-5373-4BB1D0BF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7C1D2C8D-38D5-B159-548F-2F004AA80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A7E2E7B4-B53B-4F8F-6BED-EF4DADA1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DD11B7B-A6CF-A6B8-512F-11BC1077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8FB63EA2-D930-355D-1076-3B0E0766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39F722C-2FC6-A749-20A5-F4B449D7D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6" name="AutoShape 35">
            <a:extLst>
              <a:ext uri="{FF2B5EF4-FFF2-40B4-BE49-F238E27FC236}">
                <a16:creationId xmlns:a16="http://schemas.microsoft.com/office/drawing/2014/main" id="{68DEAA57-4F99-DD47-371F-9957A553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3960003"/>
            <a:ext cx="6981106" cy="2802668"/>
          </a:xfrm>
          <a:prstGeom prst="wedgeRoundRectCallout">
            <a:avLst>
              <a:gd name="adj1" fmla="val 44762"/>
              <a:gd name="adj2" fmla="val -61723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bijections require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object in A is mapped to a unique one in B.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every object in B is mapped to.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TOO HARD TO DO!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have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separate mappings: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proving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|A|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</a:t>
            </a: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proving 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|B|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</a:t>
            </a:r>
            <a:endParaRPr lang="en-US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indent="-342900" defTabSz="6858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B24D89-F2DF-3B13-10C5-FC9138029BF8}"/>
              </a:ext>
            </a:extLst>
          </p:cNvPr>
          <p:cNvGrpSpPr/>
          <p:nvPr/>
        </p:nvGrpSpPr>
        <p:grpSpPr>
          <a:xfrm>
            <a:off x="218440" y="490589"/>
            <a:ext cx="4876800" cy="3612227"/>
            <a:chOff x="990600" y="1112173"/>
            <a:chExt cx="4876800" cy="361222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00C8B4-6A0A-0176-D998-E60F25AF489F}"/>
                </a:ext>
              </a:extLst>
            </p:cNvPr>
            <p:cNvGrpSpPr/>
            <p:nvPr/>
          </p:nvGrpSpPr>
          <p:grpSpPr>
            <a:xfrm>
              <a:off x="990600" y="1112173"/>
              <a:ext cx="4876800" cy="3567227"/>
              <a:chOff x="990600" y="1112173"/>
              <a:chExt cx="4876800" cy="3567227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211D05D-BC17-2E0D-CCFC-706C6188FEE9}"/>
                  </a:ext>
                </a:extLst>
              </p:cNvPr>
              <p:cNvSpPr/>
              <p:nvPr/>
            </p:nvSpPr>
            <p:spPr>
              <a:xfrm>
                <a:off x="1676400" y="1295400"/>
                <a:ext cx="1676400" cy="338400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10CD710-E0A1-9BA1-A340-11D768ACEB2E}"/>
                  </a:ext>
                </a:extLst>
              </p:cNvPr>
              <p:cNvSpPr/>
              <p:nvPr/>
            </p:nvSpPr>
            <p:spPr>
              <a:xfrm>
                <a:off x="4837544" y="1443719"/>
                <a:ext cx="6096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6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8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51E6B11-2EE4-EA6E-BF62-3E6E773E7463}"/>
                  </a:ext>
                </a:extLst>
              </p:cNvPr>
              <p:cNvSpPr/>
              <p:nvPr/>
            </p:nvSpPr>
            <p:spPr>
              <a:xfrm>
                <a:off x="2295236" y="1433539"/>
                <a:ext cx="609600" cy="306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10861C-29E0-DC41-3F60-86D2F7ACDD96}"/>
                  </a:ext>
                </a:extLst>
              </p:cNvPr>
              <p:cNvSpPr txBox="1"/>
              <p:nvPr/>
            </p:nvSpPr>
            <p:spPr>
              <a:xfrm>
                <a:off x="990600" y="1132820"/>
                <a:ext cx="12457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Ints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B6D5023-12FE-0348-33FE-94CC967EE336}"/>
                  </a:ext>
                </a:extLst>
              </p:cNvPr>
              <p:cNvSpPr txBox="1"/>
              <p:nvPr/>
            </p:nvSpPr>
            <p:spPr>
              <a:xfrm>
                <a:off x="4003496" y="1112173"/>
                <a:ext cx="127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Even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554494-CDBB-7CF5-75F9-E87429B42CE5}"/>
                  </a:ext>
                </a:extLst>
              </p:cNvPr>
              <p:cNvSpPr txBox="1"/>
              <p:nvPr/>
            </p:nvSpPr>
            <p:spPr>
              <a:xfrm>
                <a:off x="3505200" y="12440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8A65BD8-25DE-623D-CF3F-3B781FB31B06}"/>
                  </a:ext>
                </a:extLst>
              </p:cNvPr>
              <p:cNvSpPr/>
              <p:nvPr/>
            </p:nvSpPr>
            <p:spPr>
              <a:xfrm rot="5400000">
                <a:off x="2280793" y="4004574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…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C6C9011-7F08-B79C-CE00-6E20D6BF3AE1}"/>
                  </a:ext>
                </a:extLst>
              </p:cNvPr>
              <p:cNvSpPr/>
              <p:nvPr/>
            </p:nvSpPr>
            <p:spPr>
              <a:xfrm>
                <a:off x="4191000" y="1295400"/>
                <a:ext cx="1676400" cy="338400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5E866FA-CE08-E604-8477-2ECCDCDF9FB1}"/>
                  </a:ext>
                </a:extLst>
              </p:cNvPr>
              <p:cNvSpPr/>
              <p:nvPr/>
            </p:nvSpPr>
            <p:spPr>
              <a:xfrm rot="5400000">
                <a:off x="4795393" y="4004574"/>
                <a:ext cx="609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…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F537C6C-7223-4650-CE51-6DDA6228A270}"/>
                </a:ext>
              </a:extLst>
            </p:cNvPr>
            <p:cNvGrpSpPr/>
            <p:nvPr/>
          </p:nvGrpSpPr>
          <p:grpSpPr>
            <a:xfrm>
              <a:off x="2694708" y="1692699"/>
              <a:ext cx="2275728" cy="1992609"/>
              <a:chOff x="-818364" y="2813695"/>
              <a:chExt cx="2275728" cy="1992609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B52EABF-120C-2191-18E8-9A44DCACFC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2813695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5C28EF54-64FC-0436-0A72-81AE31FC5D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818364" y="3813608"/>
                <a:ext cx="2275728" cy="2470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164822DB-078B-E861-60FD-55F0F11B10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3320317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66438E7-F476-2AD0-B4B9-CF44BC046B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3826939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D5EA57A-F866-2C85-344F-534EEBAC7F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4324325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0DBCF22-78DB-9C90-6716-CFE7BC46C3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818364" y="4803239"/>
                <a:ext cx="2175534" cy="3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8903E8-8B7D-AD49-667C-EDA71FEED49A}"/>
                </a:ext>
              </a:extLst>
            </p:cNvPr>
            <p:cNvSpPr txBox="1"/>
            <p:nvPr/>
          </p:nvSpPr>
          <p:spPr>
            <a:xfrm>
              <a:off x="3200400" y="4262735"/>
              <a:ext cx="13437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f(x)=2x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74" name="AutoShape 35">
            <a:extLst>
              <a:ext uri="{FF2B5EF4-FFF2-40B4-BE49-F238E27FC236}">
                <a16:creationId xmlns:a16="http://schemas.microsoft.com/office/drawing/2014/main" id="{240038EF-27EA-115F-5DEB-8360D29B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135" y="1013919"/>
            <a:ext cx="3278978" cy="1284330"/>
          </a:xfrm>
          <a:prstGeom prst="wedgeRoundRectCallout">
            <a:avLst>
              <a:gd name="adj1" fmla="val 23995"/>
              <a:gd name="adj2" fmla="val 7082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Aaaah</a:t>
            </a:r>
            <a:r>
              <a:rPr lang="en-CA" altLang="en-US" sz="240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This</a:t>
            </a:r>
            <a:r>
              <a:rPr kumimoji="0" lang="en-CA" altLang="en-US" sz="2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means these sets are the same size!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7AB73A3C-058D-F636-51CA-0BAC5EC2AE0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90600"/>
                <a:ext cx="8305800" cy="6400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 smtClean="0">
                        <a:latin typeface="+mj-lt"/>
                      </a:rPr>
                      <m:t>Cartesian</m:t>
                    </m:r>
                    <m:r>
                      <m:rPr>
                        <m:nor/>
                      </m:rPr>
                      <a:rPr lang="en-US" altLang="en-US" sz="2400" dirty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 smtClean="0">
                        <a:latin typeface="+mj-lt"/>
                      </a:rPr>
                      <m:t>product</m:t>
                    </m:r>
                    <m:r>
                      <m:rPr>
                        <m:nor/>
                      </m:rPr>
                      <a:rPr lang="en-US" altLang="en-US" sz="2400" dirty="0" smtClean="0">
                        <a:latin typeface="+mj-lt"/>
                      </a:rPr>
                      <m:t>:</m:t>
                    </m:r>
                    <m:r>
                      <a:rPr lang="en-CA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CA" sz="2400" dirty="0">
                  <a:solidFill>
                    <a:schemeClr val="bg2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endParaRPr lang="en-CA" sz="2400" dirty="0">
                  <a:solidFill>
                    <a:schemeClr val="bg2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en-CA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CA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</m:oMath>
                </a14:m>
                <a:endParaRPr lang="en-CA" sz="2400" dirty="0">
                  <a:solidFill>
                    <a:schemeClr val="bg2"/>
                  </a:solidFill>
                  <a:latin typeface="+mj-lt"/>
                </a:endParaRPr>
              </a:p>
              <a:p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|A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B| = </a:t>
                </a:r>
                <a14:m>
                  <m:oMath xmlns:m="http://schemas.openxmlformats.org/officeDocument/2006/math">
                    <m:r>
                      <a:rPr lang="en-CA" sz="2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|</a:t>
                </a:r>
              </a:p>
              <a:p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|{}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B| =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×|</m:t>
                    </m:r>
                    <m:r>
                      <a:rPr lang="en-CA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400" dirty="0">
                    <a:solidFill>
                      <a:schemeClr val="bg2"/>
                    </a:solidFill>
                    <a:latin typeface="+mj-lt"/>
                  </a:rPr>
                  <a:t>| = 0</a:t>
                </a:r>
              </a:p>
              <a:p>
                <a:endParaRPr lang="en-CA" sz="2400" dirty="0">
                  <a:latin typeface="+mj-lt"/>
                </a:endParaRPr>
              </a:p>
              <a:p>
                <a:endParaRPr lang="en-CA" sz="2400" dirty="0">
                  <a:latin typeface="+mj-lt"/>
                </a:endParaRPr>
              </a:p>
              <a:p>
                <a:endParaRPr lang="en-US" alt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7AB73A3C-058D-F636-51CA-0BAC5EC2A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90600"/>
                <a:ext cx="8305800" cy="6400800"/>
              </a:xfrm>
              <a:blipFill>
                <a:blip r:embed="rId2"/>
                <a:stretch>
                  <a:fillRect l="-1028" t="-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1">
                <a:extLst>
                  <a:ext uri="{FF2B5EF4-FFF2-40B4-BE49-F238E27FC236}">
                    <a16:creationId xmlns:a16="http://schemas.microsoft.com/office/drawing/2014/main" id="{71E1DAD8-992F-0B13-649D-BD91775AC96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14800" y="2409191"/>
              <a:ext cx="3200399" cy="14770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95836">
                      <a:extLst>
                        <a:ext uri="{9D8B030D-6E8A-4147-A177-3AD203B41FA5}">
                          <a16:colId xmlns:a16="http://schemas.microsoft.com/office/drawing/2014/main" val="2455523968"/>
                        </a:ext>
                      </a:extLst>
                    </a:gridCol>
                    <a:gridCol w="1058642">
                      <a:extLst>
                        <a:ext uri="{9D8B030D-6E8A-4147-A177-3AD203B41FA5}">
                          <a16:colId xmlns:a16="http://schemas.microsoft.com/office/drawing/2014/main" val="3617004474"/>
                        </a:ext>
                      </a:extLst>
                    </a:gridCol>
                    <a:gridCol w="744400">
                      <a:extLst>
                        <a:ext uri="{9D8B030D-6E8A-4147-A177-3AD203B41FA5}">
                          <a16:colId xmlns:a16="http://schemas.microsoft.com/office/drawing/2014/main" val="246021306"/>
                        </a:ext>
                      </a:extLst>
                    </a:gridCol>
                    <a:gridCol w="901521">
                      <a:extLst>
                        <a:ext uri="{9D8B030D-6E8A-4147-A177-3AD203B41FA5}">
                          <a16:colId xmlns:a16="http://schemas.microsoft.com/office/drawing/2014/main" val="2979847314"/>
                        </a:ext>
                      </a:extLst>
                    </a:gridCol>
                  </a:tblGrid>
                  <a:tr h="483444">
                    <a:tc>
                      <a:txBody>
                        <a:bodyPr/>
                        <a:lstStyle/>
                        <a:p>
                          <a:pPr algn="ctr"/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7255989"/>
                      </a:ext>
                    </a:extLst>
                  </a:tr>
                  <a:tr h="483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9845928"/>
                      </a:ext>
                    </a:extLst>
                  </a:tr>
                  <a:tr h="510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93333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1">
                <a:extLst>
                  <a:ext uri="{FF2B5EF4-FFF2-40B4-BE49-F238E27FC236}">
                    <a16:creationId xmlns:a16="http://schemas.microsoft.com/office/drawing/2014/main" id="{71E1DAD8-992F-0B13-649D-BD91775AC9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22669"/>
                  </p:ext>
                </p:extLst>
              </p:nvPr>
            </p:nvGraphicFramePr>
            <p:xfrm>
              <a:off x="4114800" y="2409191"/>
              <a:ext cx="3200399" cy="14770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95836">
                      <a:extLst>
                        <a:ext uri="{9D8B030D-6E8A-4147-A177-3AD203B41FA5}">
                          <a16:colId xmlns:a16="http://schemas.microsoft.com/office/drawing/2014/main" val="2455523968"/>
                        </a:ext>
                      </a:extLst>
                    </a:gridCol>
                    <a:gridCol w="1058642">
                      <a:extLst>
                        <a:ext uri="{9D8B030D-6E8A-4147-A177-3AD203B41FA5}">
                          <a16:colId xmlns:a16="http://schemas.microsoft.com/office/drawing/2014/main" val="3617004474"/>
                        </a:ext>
                      </a:extLst>
                    </a:gridCol>
                    <a:gridCol w="744400">
                      <a:extLst>
                        <a:ext uri="{9D8B030D-6E8A-4147-A177-3AD203B41FA5}">
                          <a16:colId xmlns:a16="http://schemas.microsoft.com/office/drawing/2014/main" val="246021306"/>
                        </a:ext>
                      </a:extLst>
                    </a:gridCol>
                    <a:gridCol w="901521">
                      <a:extLst>
                        <a:ext uri="{9D8B030D-6E8A-4147-A177-3AD203B41FA5}">
                          <a16:colId xmlns:a16="http://schemas.microsoft.com/office/drawing/2014/main" val="2979847314"/>
                        </a:ext>
                      </a:extLst>
                    </a:gridCol>
                  </a:tblGrid>
                  <a:tr h="483444">
                    <a:tc>
                      <a:txBody>
                        <a:bodyPr/>
                        <a:lstStyle/>
                        <a:p>
                          <a:pPr algn="ctr"/>
                          <a:endParaRPr lang="en-CA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7255989"/>
                      </a:ext>
                    </a:extLst>
                  </a:tr>
                  <a:tr h="483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7701" t="-110127" r="-156897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0656" t="-110127" r="-123770" b="-1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6081" t="-110127" r="-2027" b="-125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845928"/>
                      </a:ext>
                    </a:extLst>
                  </a:tr>
                  <a:tr h="510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7701" t="-197619" r="-156897" b="-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0656" t="-197619" r="-123770" b="-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56081" t="-197619" r="-2027" b="-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3333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D37A867D-55F1-AC9C-5BAC-93224517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Sets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46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9" grpId="1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Function: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 another.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7406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One-to-One / Injective function: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Elements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do not get mapped to twice.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∀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x,x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A [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 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f(x)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Has an inverse/reverse mapping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f 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 iff f(x)=y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|A|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|B|: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Each of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“counts” off  one of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B9B833-65FD-ADBB-789F-51191E0FA360}"/>
              </a:ext>
            </a:extLst>
          </p:cNvPr>
          <p:cNvGrpSpPr/>
          <p:nvPr/>
        </p:nvGrpSpPr>
        <p:grpSpPr>
          <a:xfrm>
            <a:off x="457200" y="989329"/>
            <a:ext cx="4953000" cy="2592071"/>
            <a:chOff x="457200" y="989329"/>
            <a:chExt cx="4953000" cy="25920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278D31-234F-E6C0-0960-0F210960FB10}"/>
                </a:ext>
              </a:extLst>
            </p:cNvPr>
            <p:cNvGrpSpPr/>
            <p:nvPr/>
          </p:nvGrpSpPr>
          <p:grpSpPr>
            <a:xfrm>
              <a:off x="457200" y="1112173"/>
              <a:ext cx="4953000" cy="2469227"/>
              <a:chOff x="1474341" y="1340773"/>
              <a:chExt cx="4953000" cy="246922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44D1B7-6D7F-41E5-DBA2-DB2C3C713698}"/>
                  </a:ext>
                </a:extLst>
              </p:cNvPr>
              <p:cNvSpPr/>
              <p:nvPr/>
            </p:nvSpPr>
            <p:spPr>
              <a:xfrm>
                <a:off x="1676400" y="152400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276180-5040-F198-07E3-C7012F5B0C39}"/>
                  </a:ext>
                </a:extLst>
              </p:cNvPr>
              <p:cNvSpPr/>
              <p:nvPr/>
            </p:nvSpPr>
            <p:spPr>
              <a:xfrm>
                <a:off x="2296274" y="167231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b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c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8ABD11A-BA1C-92CC-D08A-1FF5BE52420E}"/>
                  </a:ext>
                </a:extLst>
              </p:cNvPr>
              <p:cNvSpPr/>
              <p:nvPr/>
            </p:nvSpPr>
            <p:spPr>
              <a:xfrm>
                <a:off x="4267200" y="1513820"/>
                <a:ext cx="1398141" cy="22961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7B757F-118F-DB7F-47F4-1C684EC796B8}"/>
                  </a:ext>
                </a:extLst>
              </p:cNvPr>
              <p:cNvSpPr/>
              <p:nvPr/>
            </p:nvSpPr>
            <p:spPr>
              <a:xfrm>
                <a:off x="4810874" y="1552307"/>
                <a:ext cx="6096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5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C9709DA-B873-B2D8-934B-94AD625A46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90682" y="1828800"/>
                <a:ext cx="2220192" cy="1625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CC9D001-BEAE-CCE6-B967-81214F2D04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21858" y="2245667"/>
                <a:ext cx="2305898" cy="1781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5B47E-4224-FFF1-3F5B-0EF833BEDE63}"/>
                  </a:ext>
                </a:extLst>
              </p:cNvPr>
              <p:cNvSpPr txBox="1"/>
              <p:nvPr/>
            </p:nvSpPr>
            <p:spPr>
              <a:xfrm>
                <a:off x="1474341" y="136142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407209-DB8A-96D8-B029-BFA2260055ED}"/>
                  </a:ext>
                </a:extLst>
              </p:cNvPr>
              <p:cNvSpPr txBox="1"/>
              <p:nvPr/>
            </p:nvSpPr>
            <p:spPr>
              <a:xfrm>
                <a:off x="5665341" y="1340773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B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857417-3FA3-8D7B-90F0-54D151D1D1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00987" y="1687404"/>
              <a:ext cx="228611" cy="310029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337E58-8513-324D-DF46-B5E6DCDFF203}"/>
                </a:ext>
              </a:extLst>
            </p:cNvPr>
            <p:cNvSpPr txBox="1"/>
            <p:nvPr/>
          </p:nvSpPr>
          <p:spPr>
            <a:xfrm>
              <a:off x="2527871" y="989329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6787162-2894-AD4B-9FFE-B9B0A57A32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56726" y="1590020"/>
              <a:ext cx="1163565" cy="3251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AABB75D-624E-6A19-9080-321576CDCD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7196" y="2712472"/>
              <a:ext cx="2121159" cy="13329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9" name="AutoShape 35">
            <a:extLst>
              <a:ext uri="{FF2B5EF4-FFF2-40B4-BE49-F238E27FC236}">
                <a16:creationId xmlns:a16="http://schemas.microsoft.com/office/drawing/2014/main" id="{735C799D-0BF5-CA85-2D0B-9D683E99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12371"/>
            <a:ext cx="4170452" cy="1522952"/>
          </a:xfrm>
          <a:prstGeom prst="wedgeRoundRectCallout">
            <a:avLst>
              <a:gd name="adj1" fmla="val 30246"/>
              <a:gd name="adj2" fmla="val 7922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|A|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|B|: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Helped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Elements in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not hit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Elements in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hitting twice.</a:t>
            </a:r>
          </a:p>
          <a:p>
            <a:pPr marL="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61FB6F-80AB-BC49-F969-E4DF09750956}"/>
              </a:ext>
            </a:extLst>
          </p:cNvPr>
          <p:cNvGrpSpPr/>
          <p:nvPr/>
        </p:nvGrpSpPr>
        <p:grpSpPr>
          <a:xfrm>
            <a:off x="1594325" y="1662088"/>
            <a:ext cx="2220192" cy="1226499"/>
            <a:chOff x="1594325" y="1662088"/>
            <a:chExt cx="2220192" cy="1226499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5A9A3AF-3ED6-8CD2-D306-DBF79C0208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94325" y="1662088"/>
              <a:ext cx="2154030" cy="133667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DB8A2B7-E994-5FAF-3F7B-22FAE97BAE4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10986" y="2080212"/>
              <a:ext cx="2203531" cy="173537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BE385BB-19AD-06C6-0157-DB271D67010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618112" y="2766811"/>
              <a:ext cx="2149080" cy="121776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7A48F861-2C7E-FFFB-5FCF-43B7A132F499}"/>
              </a:ext>
            </a:extLst>
          </p:cNvPr>
          <p:cNvSpPr/>
          <p:nvPr/>
        </p:nvSpPr>
        <p:spPr>
          <a:xfrm>
            <a:off x="3706092" y="2226041"/>
            <a:ext cx="473468" cy="458723"/>
          </a:xfrm>
          <a:prstGeom prst="ellipse">
            <a:avLst/>
          </a:prstGeom>
          <a:ln w="12700">
            <a:solidFill>
              <a:srgbClr val="00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583936B-813E-5E19-F4D6-0F7E52C9847A}"/>
              </a:ext>
            </a:extLst>
          </p:cNvPr>
          <p:cNvCxnSpPr>
            <a:cxnSpLocks/>
          </p:cNvCxnSpPr>
          <p:nvPr/>
        </p:nvCxnSpPr>
        <p:spPr bwMode="auto">
          <a:xfrm>
            <a:off x="1646396" y="2328953"/>
            <a:ext cx="2147337" cy="947647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2" name="Group 29">
            <a:extLst>
              <a:ext uri="{FF2B5EF4-FFF2-40B4-BE49-F238E27FC236}">
                <a16:creationId xmlns:a16="http://schemas.microsoft.com/office/drawing/2014/main" id="{F77C6D7D-DE7C-56A2-5CA2-FC81718BF293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489607"/>
            <a:ext cx="917591" cy="929993"/>
            <a:chOff x="2065" y="1551"/>
            <a:chExt cx="1628" cy="1988"/>
          </a:xfrm>
        </p:grpSpPr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A3DCA1A6-EDB3-32AA-8A9D-64A17932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0ABF59DE-9F1C-1F54-35BA-F323F0BD7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23106861-CC4A-82CB-92D1-C3E878CE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41AE4A1C-0CF1-D737-A6EE-F8615BEA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ECA7420D-4B01-FE40-2997-C37E3BB5B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7242E335-5C61-CC46-9198-056EC833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71E52CA9-B9B5-A9B5-478C-9F5A51FC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289AE188-5955-6716-0DEB-7D0A3B2A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D9D86CFE-F5B9-8FA7-C67C-4E2C6DF63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EBB9C46A-6D68-ABEC-010E-BB680B4C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135EC598-9D36-FB36-A7FC-5C1B6F50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B1479A4-ED09-11B2-B4E3-8054B5F6B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4BF8BEC9-C413-484F-0B39-0760A97AA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CF8B471D-FAF7-902C-254D-BC8504805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799565BA-4108-2964-E32B-B8F051F1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CD51576B-9383-9A55-9134-B959194EC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E6C521EF-D152-708B-63D6-0C4B0032D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80" name="Rectangle 2">
            <a:extLst>
              <a:ext uri="{FF2B5EF4-FFF2-40B4-BE49-F238E27FC236}">
                <a16:creationId xmlns:a16="http://schemas.microsoft.com/office/drawing/2014/main" id="{82CC0B8B-8D98-90FD-DE68-DCE8EF17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  <p:extLst>
      <p:ext uri="{BB962C8B-B14F-4D97-AF65-F5344CB8AC3E}">
        <p14:creationId xmlns:p14="http://schemas.microsoft.com/office/powerpoint/2010/main" val="34008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 animBg="1"/>
      <p:bldP spid="5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Function: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Maps the elements in one set to those in another.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E72E35-168B-33B3-EC5B-51A97A1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8060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One-to-One / Injective function: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Elements in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do not get mapped to twice.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∀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x,x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A [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 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f(x)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Has an inverse/reverse mapping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f 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 iff f(x)=y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|A|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|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|: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Each of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“counts” off  one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571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anose="05050102010706020507" pitchFamily="18" charset="2"/>
              </a:rPr>
              <a:t>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B9B833-65FD-ADBB-789F-51191E0FA360}"/>
              </a:ext>
            </a:extLst>
          </p:cNvPr>
          <p:cNvGrpSpPr/>
          <p:nvPr/>
        </p:nvGrpSpPr>
        <p:grpSpPr>
          <a:xfrm>
            <a:off x="457200" y="989329"/>
            <a:ext cx="4191000" cy="2592071"/>
            <a:chOff x="457200" y="989329"/>
            <a:chExt cx="4191000" cy="25920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278D31-234F-E6C0-0960-0F210960FB10}"/>
                </a:ext>
              </a:extLst>
            </p:cNvPr>
            <p:cNvGrpSpPr/>
            <p:nvPr/>
          </p:nvGrpSpPr>
          <p:grpSpPr>
            <a:xfrm>
              <a:off x="457200" y="1132820"/>
              <a:ext cx="4191000" cy="2448580"/>
              <a:chOff x="1474341" y="1361420"/>
              <a:chExt cx="4191000" cy="244858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44D1B7-6D7F-41E5-DBA2-DB2C3C713698}"/>
                  </a:ext>
                </a:extLst>
              </p:cNvPr>
              <p:cNvSpPr/>
              <p:nvPr/>
            </p:nvSpPr>
            <p:spPr>
              <a:xfrm>
                <a:off x="1676400" y="1524000"/>
                <a:ext cx="1676400" cy="19913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276180-5040-F198-07E3-C7012F5B0C39}"/>
                  </a:ext>
                </a:extLst>
              </p:cNvPr>
              <p:cNvSpPr/>
              <p:nvPr/>
            </p:nvSpPr>
            <p:spPr>
              <a:xfrm>
                <a:off x="2296274" y="1672319"/>
                <a:ext cx="6096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b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c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8ABD11A-BA1C-92CC-D08A-1FF5BE52420E}"/>
                  </a:ext>
                </a:extLst>
              </p:cNvPr>
              <p:cNvSpPr/>
              <p:nvPr/>
            </p:nvSpPr>
            <p:spPr>
              <a:xfrm>
                <a:off x="4267200" y="1513820"/>
                <a:ext cx="1398141" cy="229618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7B757F-118F-DB7F-47F4-1C684EC796B8}"/>
                  </a:ext>
                </a:extLst>
              </p:cNvPr>
              <p:cNvSpPr/>
              <p:nvPr/>
            </p:nvSpPr>
            <p:spPr>
              <a:xfrm>
                <a:off x="4810874" y="1552307"/>
                <a:ext cx="6096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5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C9709DA-B873-B2D8-934B-94AD625A461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90682" y="1828800"/>
                <a:ext cx="2220192" cy="1625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CC9D001-BEAE-CCE6-B967-81214F2D04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21858" y="2245667"/>
                <a:ext cx="2305898" cy="1781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5B47E-4224-FFF1-3F5B-0EF833BEDE63}"/>
                  </a:ext>
                </a:extLst>
              </p:cNvPr>
              <p:cNvSpPr txBox="1"/>
              <p:nvPr/>
            </p:nvSpPr>
            <p:spPr>
              <a:xfrm>
                <a:off x="1474341" y="136142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857417-3FA3-8D7B-90F0-54D151D1D1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00987" y="1687404"/>
              <a:ext cx="228611" cy="310029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337E58-8513-324D-DF46-B5E6DCDFF203}"/>
                </a:ext>
              </a:extLst>
            </p:cNvPr>
            <p:cNvSpPr txBox="1"/>
            <p:nvPr/>
          </p:nvSpPr>
          <p:spPr>
            <a:xfrm>
              <a:off x="2527871" y="989329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6787162-2894-AD4B-9FFE-B9B0A57A32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56726" y="1590020"/>
              <a:ext cx="1163565" cy="3251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AABB75D-624E-6A19-9080-321576CDCD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7196" y="2712472"/>
              <a:ext cx="2121159" cy="13329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9" name="AutoShape 35">
            <a:extLst>
              <a:ext uri="{FF2B5EF4-FFF2-40B4-BE49-F238E27FC236}">
                <a16:creationId xmlns:a16="http://schemas.microsoft.com/office/drawing/2014/main" id="{735C799D-0BF5-CA85-2D0B-9D683E99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750" y="1947899"/>
            <a:ext cx="3488650" cy="1100101"/>
          </a:xfrm>
          <a:prstGeom prst="wedgeRoundRectCallout">
            <a:avLst>
              <a:gd name="adj1" fmla="val 30246"/>
              <a:gd name="adj2" fmla="val 7922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Even if infinite, </a:t>
            </a:r>
          </a:p>
          <a:p>
            <a:pPr marL="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we say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“countable”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61FB6F-80AB-BC49-F969-E4DF09750956}"/>
              </a:ext>
            </a:extLst>
          </p:cNvPr>
          <p:cNvGrpSpPr/>
          <p:nvPr/>
        </p:nvGrpSpPr>
        <p:grpSpPr>
          <a:xfrm>
            <a:off x="1594325" y="1662088"/>
            <a:ext cx="2220192" cy="1226499"/>
            <a:chOff x="1594325" y="1662088"/>
            <a:chExt cx="2220192" cy="1226499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5A9A3AF-3ED6-8CD2-D306-DBF79C0208D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94325" y="1662088"/>
              <a:ext cx="2154030" cy="133667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DB8A2B7-E994-5FAF-3F7B-22FAE97BAE4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10986" y="2080212"/>
              <a:ext cx="2203531" cy="173537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BE385BB-19AD-06C6-0157-DB271D67010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618112" y="2766811"/>
              <a:ext cx="2149080" cy="121776"/>
            </a:xfrm>
            <a:prstGeom prst="straightConnector1">
              <a:avLst/>
            </a:prstGeom>
            <a:noFill/>
            <a:ln w="254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7A48F861-2C7E-FFFB-5FCF-43B7A132F499}"/>
              </a:ext>
            </a:extLst>
          </p:cNvPr>
          <p:cNvSpPr/>
          <p:nvPr/>
        </p:nvSpPr>
        <p:spPr>
          <a:xfrm>
            <a:off x="3706092" y="2226041"/>
            <a:ext cx="473468" cy="458723"/>
          </a:xfrm>
          <a:prstGeom prst="ellipse">
            <a:avLst/>
          </a:prstGeom>
          <a:ln w="12700">
            <a:solidFill>
              <a:srgbClr val="00FF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583936B-813E-5E19-F4D6-0F7E52C9847A}"/>
              </a:ext>
            </a:extLst>
          </p:cNvPr>
          <p:cNvCxnSpPr>
            <a:cxnSpLocks/>
          </p:cNvCxnSpPr>
          <p:nvPr/>
        </p:nvCxnSpPr>
        <p:spPr bwMode="auto">
          <a:xfrm>
            <a:off x="1646396" y="2328953"/>
            <a:ext cx="2147337" cy="947647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2" name="Group 29">
            <a:extLst>
              <a:ext uri="{FF2B5EF4-FFF2-40B4-BE49-F238E27FC236}">
                <a16:creationId xmlns:a16="http://schemas.microsoft.com/office/drawing/2014/main" id="{F77C6D7D-DE7C-56A2-5CA2-FC81718BF293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489607"/>
            <a:ext cx="917591" cy="929993"/>
            <a:chOff x="2065" y="1551"/>
            <a:chExt cx="1628" cy="1988"/>
          </a:xfrm>
        </p:grpSpPr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A3DCA1A6-EDB3-32AA-8A9D-64A17932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0ABF59DE-9F1C-1F54-35BA-F323F0BD7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23106861-CC4A-82CB-92D1-C3E878CE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41AE4A1C-0CF1-D737-A6EE-F8615BEA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ECA7420D-4B01-FE40-2997-C37E3BB5B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7242E335-5C61-CC46-9198-056EC833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71E52CA9-B9B5-A9B5-478C-9F5A51FC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289AE188-5955-6716-0DEB-7D0A3B2A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D9D86CFE-F5B9-8FA7-C67C-4E2C6DF63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EBB9C46A-6D68-ABEC-010E-BB680B4C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135EC598-9D36-FB36-A7FC-5C1B6F50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B1479A4-ED09-11B2-B4E3-8054B5F6B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4BF8BEC9-C413-484F-0B39-0760A97AA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CF8B471D-FAF7-902C-254D-BC8504805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799565BA-4108-2964-E32B-B8F051F1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CD51576B-9383-9A55-9134-B959194EC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E6C521EF-D152-708B-63D6-0C4B0032D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7988FF-AFAA-9C5C-5DA4-3EC55450B848}"/>
              </a:ext>
            </a:extLst>
          </p:cNvPr>
          <p:cNvSpPr txBox="1"/>
          <p:nvPr/>
        </p:nvSpPr>
        <p:spPr>
          <a:xfrm>
            <a:off x="4419600" y="1112173"/>
            <a:ext cx="91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D59A9E-BAB6-A735-AE2F-CCEA04C8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  <p:extLst>
      <p:ext uri="{BB962C8B-B14F-4D97-AF65-F5344CB8AC3E}">
        <p14:creationId xmlns:p14="http://schemas.microsoft.com/office/powerpoint/2010/main" val="14625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4A9B2F-B669-C503-2A3F-A252B1EED7EC}"/>
              </a:ext>
            </a:extLst>
          </p:cNvPr>
          <p:cNvGrpSpPr/>
          <p:nvPr/>
        </p:nvGrpSpPr>
        <p:grpSpPr>
          <a:xfrm>
            <a:off x="990600" y="1112173"/>
            <a:ext cx="4876800" cy="3567227"/>
            <a:chOff x="990600" y="1112173"/>
            <a:chExt cx="4876800" cy="35672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2296274" y="1443719"/>
              <a:ext cx="6096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6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4810874" y="1433539"/>
              <a:ext cx="609600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990600" y="1132820"/>
              <a:ext cx="12457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Even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112173"/>
              <a:ext cx="9701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Ints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CB2883-3A3D-0076-2FF8-E915D717A537}"/>
                </a:ext>
              </a:extLst>
            </p:cNvPr>
            <p:cNvSpPr/>
            <p:nvPr/>
          </p:nvSpPr>
          <p:spPr>
            <a:xfrm rot="5400000">
              <a:off x="2280793" y="4004574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F09A8C-0218-3738-525A-A57EB2172F7F}"/>
                </a:ext>
              </a:extLst>
            </p:cNvPr>
            <p:cNvSpPr/>
            <p:nvPr/>
          </p:nvSpPr>
          <p:spPr>
            <a:xfrm>
              <a:off x="41910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AA4F47-DF68-7207-CDCC-93311831B9C5}"/>
                </a:ext>
              </a:extLst>
            </p:cNvPr>
            <p:cNvSpPr/>
            <p:nvPr/>
          </p:nvSpPr>
          <p:spPr>
            <a:xfrm rot="5400000">
              <a:off x="4795393" y="4004574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0C5971-CA7A-F4C0-DBA2-4ED45B63C03F}"/>
              </a:ext>
            </a:extLst>
          </p:cNvPr>
          <p:cNvGrpSpPr/>
          <p:nvPr/>
        </p:nvGrpSpPr>
        <p:grpSpPr>
          <a:xfrm>
            <a:off x="2586554" y="1696948"/>
            <a:ext cx="2290248" cy="3256052"/>
            <a:chOff x="2586554" y="1696948"/>
            <a:chExt cx="2290248" cy="325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6554" y="2708144"/>
              <a:ext cx="2290248" cy="952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2F5A91-4BDC-5684-3A64-C3C587EED9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01074" y="1696948"/>
              <a:ext cx="2275728" cy="2470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CC5B696-144A-E889-A239-26DC40D3F8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0800" y="3799588"/>
              <a:ext cx="1935018" cy="115341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05429F5-CA12-A6AD-62A8-7E5938CA75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0800" y="2209800"/>
              <a:ext cx="2220074" cy="507766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2" name="AutoShape 35">
            <a:extLst>
              <a:ext uri="{FF2B5EF4-FFF2-40B4-BE49-F238E27FC236}">
                <a16:creationId xmlns:a16="http://schemas.microsoft.com/office/drawing/2014/main" id="{5C880C5D-9CE1-1654-52F2-04108A92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32" y="3737460"/>
            <a:ext cx="2300268" cy="1444139"/>
          </a:xfrm>
          <a:prstGeom prst="wedgeRoundRectCallout">
            <a:avLst>
              <a:gd name="adj1" fmla="val 16615"/>
              <a:gd name="adj2" fmla="val -6691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“prove” it,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x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works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3" name="Group 29">
            <a:extLst>
              <a:ext uri="{FF2B5EF4-FFF2-40B4-BE49-F238E27FC236}">
                <a16:creationId xmlns:a16="http://schemas.microsoft.com/office/drawing/2014/main" id="{5D03A74F-42EE-EF5D-72A9-BC9C440AC7D7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A82A7BE5-19CB-87D5-3FAC-25B082C9B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EE314C01-F9E9-0B6F-354F-C1401715F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4899899E-090B-70ED-4269-BD1F5DB2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DBF9B032-BB2A-2E80-FFA0-CD71845BE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667DB277-5570-15AE-1151-5264DE81E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8F79C1D1-0BBD-DEAE-C8E9-AD5C86AB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29776AFD-0D07-8DED-ABA1-770507A49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5707B3AA-270E-3896-209D-662373D8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F40A436F-3647-2A2E-1180-C46C0739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47D2252F-1FD7-7567-D925-10E12C72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DE415AA8-FAC8-DF34-4415-D7FA02C4E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D4BC5CA9-66A4-F629-05C3-104A20CC5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73B03FD3-FA49-BA15-1CA2-DDE6AB679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F600D1E3-AE5A-F235-9DA3-EC30D84B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9A83CC99-34FF-3A31-C59F-D75BB3F71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9" name="Freeform 45">
              <a:extLst>
                <a:ext uri="{FF2B5EF4-FFF2-40B4-BE49-F238E27FC236}">
                  <a16:creationId xmlns:a16="http://schemas.microsoft.com/office/drawing/2014/main" id="{D90CA7E5-6ACE-807B-437B-65113A0C0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EE1D1B8B-E33A-6621-4007-F3D5DE2B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46E5493D-192E-029F-6728-6B5BF15FA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355" y="1571536"/>
            <a:ext cx="2971800" cy="1000586"/>
          </a:xfrm>
          <a:prstGeom prst="wedgeRoundRectCallout">
            <a:avLst>
              <a:gd name="adj1" fmla="val 10431"/>
              <a:gd name="adj2" fmla="val 6464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Even 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|Even| </a:t>
            </a:r>
            <a:r>
              <a:rPr lang="el-GR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67850-2B1F-2B77-653E-0CE849F623EB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9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 animBg="1"/>
      <p:bldP spid="2" grpId="0" animBg="1"/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4A9B2F-B669-C503-2A3F-A252B1EED7EC}"/>
              </a:ext>
            </a:extLst>
          </p:cNvPr>
          <p:cNvGrpSpPr/>
          <p:nvPr/>
        </p:nvGrpSpPr>
        <p:grpSpPr>
          <a:xfrm>
            <a:off x="990600" y="1112173"/>
            <a:ext cx="4876800" cy="3567227"/>
            <a:chOff x="990600" y="1112173"/>
            <a:chExt cx="4876800" cy="35672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76180-5040-F198-07E3-C7012F5B0C39}"/>
                </a:ext>
              </a:extLst>
            </p:cNvPr>
            <p:cNvSpPr/>
            <p:nvPr/>
          </p:nvSpPr>
          <p:spPr>
            <a:xfrm>
              <a:off x="4837544" y="1443719"/>
              <a:ext cx="6096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6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B757F-118F-DB7F-47F4-1C684EC796B8}"/>
                </a:ext>
              </a:extLst>
            </p:cNvPr>
            <p:cNvSpPr/>
            <p:nvPr/>
          </p:nvSpPr>
          <p:spPr>
            <a:xfrm>
              <a:off x="2295236" y="1433539"/>
              <a:ext cx="609600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5B47E-4224-FFF1-3F5B-0EF833BEDE63}"/>
                </a:ext>
              </a:extLst>
            </p:cNvPr>
            <p:cNvSpPr txBox="1"/>
            <p:nvPr/>
          </p:nvSpPr>
          <p:spPr>
            <a:xfrm>
              <a:off x="990600" y="1132820"/>
              <a:ext cx="12457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Ints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407209-DB8A-96D8-B029-BFA2260055ED}"/>
                </a:ext>
              </a:extLst>
            </p:cNvPr>
            <p:cNvSpPr txBox="1"/>
            <p:nvPr/>
          </p:nvSpPr>
          <p:spPr>
            <a:xfrm>
              <a:off x="4003496" y="1112173"/>
              <a:ext cx="1272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Even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337E58-8513-324D-DF46-B5E6DCDFF203}"/>
                </a:ext>
              </a:extLst>
            </p:cNvPr>
            <p:cNvSpPr txBox="1"/>
            <p:nvPr/>
          </p:nvSpPr>
          <p:spPr>
            <a:xfrm>
              <a:off x="3505200" y="1244025"/>
              <a:ext cx="762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CB2883-3A3D-0076-2FF8-E915D717A537}"/>
                </a:ext>
              </a:extLst>
            </p:cNvPr>
            <p:cNvSpPr/>
            <p:nvPr/>
          </p:nvSpPr>
          <p:spPr>
            <a:xfrm rot="5400000">
              <a:off x="2280793" y="4004574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F09A8C-0218-3738-525A-A57EB2172F7F}"/>
                </a:ext>
              </a:extLst>
            </p:cNvPr>
            <p:cNvSpPr/>
            <p:nvPr/>
          </p:nvSpPr>
          <p:spPr>
            <a:xfrm>
              <a:off x="41910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AA4F47-DF68-7207-CDCC-93311831B9C5}"/>
                </a:ext>
              </a:extLst>
            </p:cNvPr>
            <p:cNvSpPr/>
            <p:nvPr/>
          </p:nvSpPr>
          <p:spPr>
            <a:xfrm rot="5400000">
              <a:off x="4795393" y="4004574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0C5971-CA7A-F4C0-DBA2-4ED45B63C03F}"/>
              </a:ext>
            </a:extLst>
          </p:cNvPr>
          <p:cNvGrpSpPr/>
          <p:nvPr/>
        </p:nvGrpSpPr>
        <p:grpSpPr>
          <a:xfrm>
            <a:off x="2586554" y="1696948"/>
            <a:ext cx="2290248" cy="1997861"/>
            <a:chOff x="2586554" y="1696948"/>
            <a:chExt cx="2290248" cy="199786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315155-3357-7C83-EA41-FA7AB6AEBD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6554" y="2246771"/>
              <a:ext cx="2290248" cy="461373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2F5A91-4BDC-5684-3A64-C3C587EED9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01074" y="1696948"/>
              <a:ext cx="2275728" cy="2470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CC5B696-144A-E889-A239-26DC40D3F83D}"/>
                </a:ext>
              </a:extLst>
            </p:cNvPr>
            <p:cNvCxnSpPr>
              <a:cxnSpLocks/>
              <a:endCxn id="19" idx="1"/>
            </p:cNvCxnSpPr>
            <p:nvPr/>
          </p:nvCxnSpPr>
          <p:spPr bwMode="auto">
            <a:xfrm flipV="1">
              <a:off x="2627688" y="2720992"/>
              <a:ext cx="2209856" cy="97381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05429F5-CA12-A6AD-62A8-7E5938CA755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90800" y="1773025"/>
              <a:ext cx="2286002" cy="43677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78EE51-D08E-C776-95E4-9BAFDB7A01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12187" y="2281723"/>
              <a:ext cx="2226396" cy="93713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CF4F400-A60F-2B6D-61EE-3C9EB902869E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66147522-1D3F-3E61-BB45-12E7E0451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12DE20C8-1187-5D04-5F22-949FFD036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5BDAD82E-175C-C37F-0F8C-FC5A7E7D9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880C2CDD-6352-2CC8-630E-1F4F9E6EE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5BB6F52-A8A7-0D3A-0B7F-955595DB0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B3C51094-4D98-C95E-71EE-52CE6BBC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906E62A7-F666-3807-5628-ABE17F8B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2D1C39FE-3003-5E58-13AC-D135B646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8C54AAF-F7FD-DC7C-7B6E-4799BD0C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BE4C152-E553-107E-C65F-A3DDBB206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AFAF606B-FD39-26C9-0EF7-A915BB025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CE651C04-5E1D-6AF0-EEF7-C98990799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4ADB156F-466E-2FA2-C93C-8DBC47272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F9143C30-F3DD-ADDB-B267-F26FA4431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7C935FCA-ABF4-9639-0249-6F96DF8C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83980EA5-07A7-E76C-9A1C-E23872A01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1A324F45-D47D-13CA-CF43-7980265C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85BBB0A-1367-6997-88F3-C5329B202525}"/>
              </a:ext>
            </a:extLst>
          </p:cNvPr>
          <p:cNvGrpSpPr>
            <a:grpSpLocks/>
          </p:cNvGrpSpPr>
          <p:nvPr/>
        </p:nvGrpSpPr>
        <p:grpSpPr bwMode="auto">
          <a:xfrm>
            <a:off x="7482544" y="4766724"/>
            <a:ext cx="1400900" cy="2050146"/>
            <a:chOff x="6996285" y="4096888"/>
            <a:chExt cx="1919115" cy="2699557"/>
          </a:xfrm>
        </p:grpSpPr>
        <p:pic>
          <p:nvPicPr>
            <p:cNvPr id="63" name="Picture 5" descr="CantorGeorg">
              <a:extLst>
                <a:ext uri="{FF2B5EF4-FFF2-40B4-BE49-F238E27FC236}">
                  <a16:creationId xmlns:a16="http://schemas.microsoft.com/office/drawing/2014/main" id="{DE9F6B60-0F21-C87B-85F8-14A8C0A1E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1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CBB0ED-D6A1-DD49-4411-15BAECE14FC1}"/>
                </a:ext>
              </a:extLst>
            </p:cNvPr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94DF87-B44F-C402-D42A-A894552733ED}"/>
              </a:ext>
            </a:extLst>
          </p:cNvPr>
          <p:cNvGrpSpPr/>
          <p:nvPr/>
        </p:nvGrpSpPr>
        <p:grpSpPr>
          <a:xfrm>
            <a:off x="2694708" y="1692699"/>
            <a:ext cx="2275728" cy="1992609"/>
            <a:chOff x="-818364" y="2813695"/>
            <a:chExt cx="2275728" cy="1992609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31236FB-10F9-DE9C-8068-6425486F16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818364" y="2813695"/>
              <a:ext cx="2175534" cy="306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CBC7F57-417B-7F26-03C3-E871202967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818364" y="3813608"/>
              <a:ext cx="2275728" cy="2470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46F5891-E8D5-5A1B-705C-660C4DB821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818364" y="3320317"/>
              <a:ext cx="2175534" cy="306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5EE9CD9-2B30-C545-DB39-E0206C8D07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818364" y="3826939"/>
              <a:ext cx="2175534" cy="306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490C255-A6FF-8DA9-DFCF-69E99124AC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818364" y="4324325"/>
              <a:ext cx="2175534" cy="306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566268E-8568-CA54-F475-349EA47EA9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818364" y="4803239"/>
              <a:ext cx="2175534" cy="306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D2DF119-917F-7C80-BDC9-43E03B3C5F5A}"/>
              </a:ext>
            </a:extLst>
          </p:cNvPr>
          <p:cNvSpPr txBox="1"/>
          <p:nvPr/>
        </p:nvSpPr>
        <p:spPr>
          <a:xfrm>
            <a:off x="3200400" y="4262735"/>
            <a:ext cx="1343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f(x)=2x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D75CFE8F-EDD5-C447-32EA-328569AB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61" y="1369684"/>
            <a:ext cx="2286000" cy="1321195"/>
          </a:xfrm>
          <a:prstGeom prst="wedgeRoundRectCallout">
            <a:avLst>
              <a:gd name="adj1" fmla="val 19724"/>
              <a:gd name="adj2" fmla="val 5416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Surely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≤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|Even|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 not true.</a:t>
            </a:r>
          </a:p>
        </p:txBody>
      </p:sp>
      <p:sp>
        <p:nvSpPr>
          <p:cNvPr id="61" name="AutoShape 2">
            <a:extLst>
              <a:ext uri="{FF2B5EF4-FFF2-40B4-BE49-F238E27FC236}">
                <a16:creationId xmlns:a16="http://schemas.microsoft.com/office/drawing/2014/main" id="{4A78AAC5-6A3A-8BFF-65B8-AAA0F108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50431"/>
            <a:ext cx="5105400" cy="918109"/>
          </a:xfrm>
          <a:prstGeom prst="wedgeRoundRectCallout">
            <a:avLst>
              <a:gd name="adj1" fmla="val 59903"/>
              <a:gd name="adj2" fmla="val 36973"/>
              <a:gd name="adj3" fmla="val 16667"/>
            </a:avLst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To 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≤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|Even|,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there just needs to be one 1-1 function.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37A6F350-6F23-0165-EB47-6DF74A34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44741"/>
            <a:ext cx="5105400" cy="455168"/>
          </a:xfrm>
          <a:prstGeom prst="wedgeRoundRectCallout">
            <a:avLst>
              <a:gd name="adj1" fmla="val 58637"/>
              <a:gd name="adj2" fmla="val -47008"/>
              <a:gd name="adj3" fmla="val 16667"/>
            </a:avLst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Hence, |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|Even|</a:t>
            </a:r>
          </a:p>
        </p:txBody>
      </p:sp>
      <p:sp>
        <p:nvSpPr>
          <p:cNvPr id="12" name="AutoShape 35">
            <a:extLst>
              <a:ext uri="{FF2B5EF4-FFF2-40B4-BE49-F238E27FC236}">
                <a16:creationId xmlns:a16="http://schemas.microsoft.com/office/drawing/2014/main" id="{FE2E50B2-6573-BE13-A203-9C762807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650" y="3276293"/>
            <a:ext cx="1076039" cy="505692"/>
          </a:xfrm>
          <a:prstGeom prst="wedgeRoundRectCallout">
            <a:avLst>
              <a:gd name="adj1" fmla="val -44654"/>
              <a:gd name="adj2" fmla="val -7004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Wow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9C2B904B-0FE0-DD11-8BA3-E3B1C493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250432"/>
            <a:ext cx="6248400" cy="455168"/>
          </a:xfrm>
          <a:prstGeom prst="wedgeRoundRectCallout">
            <a:avLst>
              <a:gd name="adj1" fmla="val 35808"/>
              <a:gd name="adj2" fmla="val -59183"/>
              <a:gd name="adj3" fmla="val 16667"/>
            </a:avLst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If this makes you feel uncomfortable….. Tough.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5A9A1-903D-B036-D86D-254BC4A316D3}"/>
              </a:ext>
            </a:extLst>
          </p:cNvPr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</p:spTree>
    <p:extLst>
      <p:ext uri="{BB962C8B-B14F-4D97-AF65-F5344CB8AC3E}">
        <p14:creationId xmlns:p14="http://schemas.microsoft.com/office/powerpoint/2010/main" val="23104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" grpId="0" animBg="1"/>
      <p:bldP spid="61" grpId="0" animBg="1"/>
      <p:bldP spid="10" grpId="0" animBg="1"/>
      <p:bldP spid="12" grpId="0" animBg="1"/>
      <p:bldP spid="1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84F3F-43BC-5611-3C4C-693E8E68B31A}"/>
              </a:ext>
            </a:extLst>
          </p:cNvPr>
          <p:cNvGrpSpPr/>
          <p:nvPr/>
        </p:nvGrpSpPr>
        <p:grpSpPr>
          <a:xfrm>
            <a:off x="304800" y="1112173"/>
            <a:ext cx="6949636" cy="3567227"/>
            <a:chOff x="304800" y="1112173"/>
            <a:chExt cx="6949636" cy="35672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F09A8C-0218-3738-525A-A57EB2172F7F}"/>
                </a:ext>
              </a:extLst>
            </p:cNvPr>
            <p:cNvSpPr/>
            <p:nvPr/>
          </p:nvSpPr>
          <p:spPr>
            <a:xfrm>
              <a:off x="41910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8F3C4A-309D-8504-DE5F-985E4D9F3BAC}"/>
                </a:ext>
              </a:extLst>
            </p:cNvPr>
            <p:cNvSpPr/>
            <p:nvPr/>
          </p:nvSpPr>
          <p:spPr>
            <a:xfrm>
              <a:off x="1889563" y="1447800"/>
              <a:ext cx="1234637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y</a:t>
              </a: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59E28D-C75C-3EAC-AEAB-75A976E21FD6}"/>
                </a:ext>
              </a:extLst>
            </p:cNvPr>
            <p:cNvSpPr/>
            <p:nvPr/>
          </p:nvSpPr>
          <p:spPr>
            <a:xfrm rot="5400000">
              <a:off x="2324110" y="2959110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3D9706-7814-87A4-B688-9AC5139B3CDC}"/>
                </a:ext>
              </a:extLst>
            </p:cNvPr>
            <p:cNvSpPr/>
            <p:nvPr/>
          </p:nvSpPr>
          <p:spPr>
            <a:xfrm>
              <a:off x="4343400" y="1447800"/>
              <a:ext cx="1521182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100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15A7F-FDED-0555-0346-F84BA549B154}"/>
                </a:ext>
              </a:extLst>
            </p:cNvPr>
            <p:cNvSpPr txBox="1"/>
            <p:nvPr/>
          </p:nvSpPr>
          <p:spPr>
            <a:xfrm>
              <a:off x="3522505" y="1132820"/>
              <a:ext cx="37319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Reals [0,100</a:t>
              </a:r>
              <a:r>
                <a:rPr lang="en-US" altLang="en-US" kern="0" dirty="0">
                  <a:solidFill>
                    <a:srgbClr val="FFC000"/>
                  </a:solidFill>
                </a:rPr>
                <a:t>]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D1CC3D-EA69-F2B0-AED7-4A45BA459696}"/>
                </a:ext>
              </a:extLst>
            </p:cNvPr>
            <p:cNvSpPr txBox="1"/>
            <p:nvPr/>
          </p:nvSpPr>
          <p:spPr>
            <a:xfrm>
              <a:off x="304800" y="1112173"/>
              <a:ext cx="203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rgbClr val="FFC000"/>
                  </a:solidFill>
                </a:rPr>
                <a:t>R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eals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[0,1]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A69EBDD-E0A6-37D5-FEB3-7A6E3B9FCD24}"/>
                </a:ext>
              </a:extLst>
            </p:cNvPr>
            <p:cNvSpPr/>
            <p:nvPr/>
          </p:nvSpPr>
          <p:spPr>
            <a:xfrm rot="5400000">
              <a:off x="4899650" y="2974350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DD039EFD-D4D6-9C64-6AA4-EB23F0AB13E6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2B972677-796C-C9FD-9B6A-8BD28BDE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83CCE5B9-C383-C4DF-3075-D88E79707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EC61F14D-070E-E3C0-66BD-8D1706DE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0B96CEAD-A88C-6331-7DBB-B45D767F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17084992-85B5-4EC8-BD69-37458D6C3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769D8626-C4F1-3F9B-96FD-9A896C09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3B7A35AD-F94C-8BA9-0116-39F6F3DC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0B5BFEE3-D7D8-C0F2-839C-A122DCD5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E0EDAF3B-5308-5877-A986-FE0793F3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7DD63F86-A0D7-CDAB-6CB1-8B3688B4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9A796CAB-C07D-F5FD-09B5-D93293C62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4D521436-7406-2094-78C6-720EA226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6B1DEE4D-2488-CACB-8B12-74EFF795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2494A60-025F-EF1F-0BE5-044D58729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02347A38-D0F5-B2E7-7AF3-88EA5A6FA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6B988747-18CA-736B-8F61-568B22B66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16A7000A-8DDE-8AE4-AC3E-5E3B9400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5" name="AutoShape 35">
            <a:extLst>
              <a:ext uri="{FF2B5EF4-FFF2-40B4-BE49-F238E27FC236}">
                <a16:creationId xmlns:a16="http://schemas.microsoft.com/office/drawing/2014/main" id="{D1814FC1-E0EF-D4CA-43BC-82B0EF7B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32" y="3737460"/>
            <a:ext cx="2300268" cy="1444139"/>
          </a:xfrm>
          <a:prstGeom prst="wedgeRoundRectCallout">
            <a:avLst>
              <a:gd name="adj1" fmla="val 16615"/>
              <a:gd name="adj2" fmla="val -6691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“prove” it,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x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works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AutoShape 35">
            <a:extLst>
              <a:ext uri="{FF2B5EF4-FFF2-40B4-BE49-F238E27FC236}">
                <a16:creationId xmlns:a16="http://schemas.microsoft.com/office/drawing/2014/main" id="{BDCD5C95-B22B-D287-44C8-AAA3B530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66414"/>
            <a:ext cx="3246164" cy="1000586"/>
          </a:xfrm>
          <a:prstGeom prst="wedgeRoundRectCallout">
            <a:avLst>
              <a:gd name="adj1" fmla="val 10431"/>
              <a:gd name="adj2" fmla="val 6464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400" kern="0" dirty="0">
                <a:solidFill>
                  <a:srgbClr val="FFC000"/>
                </a:solidFill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[0,100]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US" sz="2400" kern="0" dirty="0">
                <a:solidFill>
                  <a:srgbClr val="FFC000"/>
                </a:solidFill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r>
              <a:rPr lang="el-GR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[0,100] |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2B2D678-9F38-EA06-0FBC-1F971B4157F4}"/>
              </a:ext>
            </a:extLst>
          </p:cNvPr>
          <p:cNvGrpSpPr/>
          <p:nvPr/>
        </p:nvGrpSpPr>
        <p:grpSpPr>
          <a:xfrm>
            <a:off x="2648331" y="1701225"/>
            <a:ext cx="2721229" cy="2565975"/>
            <a:chOff x="2648331" y="1701225"/>
            <a:chExt cx="2721229" cy="256597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75AE58-5327-4DE1-498D-6BFD86AA9608}"/>
                </a:ext>
              </a:extLst>
            </p:cNvPr>
            <p:cNvGrpSpPr/>
            <p:nvPr/>
          </p:nvGrpSpPr>
          <p:grpSpPr>
            <a:xfrm>
              <a:off x="2648331" y="1701225"/>
              <a:ext cx="2228469" cy="2565975"/>
              <a:chOff x="2446627" y="1833077"/>
              <a:chExt cx="2560579" cy="256597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57C058-6185-F6D9-754D-792957E9223C}"/>
                  </a:ext>
                </a:extLst>
              </p:cNvPr>
              <p:cNvSpPr txBox="1"/>
              <p:nvPr/>
            </p:nvSpPr>
            <p:spPr>
              <a:xfrm>
                <a:off x="3343640" y="1833077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FCF6D2E-1E94-2F68-BF46-31D01E629F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50146" y="4306088"/>
                <a:ext cx="2472235" cy="9296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6E09C74-5261-294E-A18D-414DCDBF96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6627" y="2402809"/>
                <a:ext cx="2560579" cy="146284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1F95D3-EC3A-7954-1E87-8BA87382A675}"/>
                </a:ext>
              </a:extLst>
            </p:cNvPr>
            <p:cNvSpPr/>
            <p:nvPr/>
          </p:nvSpPr>
          <p:spPr>
            <a:xfrm>
              <a:off x="4802977" y="3535680"/>
              <a:ext cx="5665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6703CFC-5AC9-101F-E73F-6768C2796BC0}"/>
              </a:ext>
            </a:extLst>
          </p:cNvPr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</p:spTree>
    <p:extLst>
      <p:ext uri="{BB962C8B-B14F-4D97-AF65-F5344CB8AC3E}">
        <p14:creationId xmlns:p14="http://schemas.microsoft.com/office/powerpoint/2010/main" val="42893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44D1B7-6D7F-41E5-DBA2-DB2C3C713698}"/>
              </a:ext>
            </a:extLst>
          </p:cNvPr>
          <p:cNvSpPr/>
          <p:nvPr/>
        </p:nvSpPr>
        <p:spPr>
          <a:xfrm>
            <a:off x="1676400" y="1295400"/>
            <a:ext cx="1676400" cy="338400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7F09A8C-0218-3738-525A-A57EB2172F7F}"/>
              </a:ext>
            </a:extLst>
          </p:cNvPr>
          <p:cNvSpPr/>
          <p:nvPr/>
        </p:nvSpPr>
        <p:spPr>
          <a:xfrm>
            <a:off x="4191000" y="1295400"/>
            <a:ext cx="1676400" cy="3384000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F3C4A-309D-8504-DE5F-985E4D9F3BAC}"/>
              </a:ext>
            </a:extLst>
          </p:cNvPr>
          <p:cNvSpPr/>
          <p:nvPr/>
        </p:nvSpPr>
        <p:spPr>
          <a:xfrm>
            <a:off x="1889563" y="1447800"/>
            <a:ext cx="123463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cs typeface="Arial" charset="0"/>
              </a:rPr>
              <a:t>y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altLang="en-US" sz="2800" dirty="0">
              <a:solidFill>
                <a:srgbClr val="FFC000"/>
              </a:solidFill>
              <a:latin typeface="Times New Roman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Arial" charset="0"/>
                <a:sym typeface="Symbol" panose="05050102010706020507" pitchFamily="18" charset="2"/>
              </a:rPr>
              <a:t>0</a:t>
            </a:r>
            <a:endParaRPr lang="en-CA" altLang="en-US" sz="2800" dirty="0">
              <a:solidFill>
                <a:srgbClr val="FFC000"/>
              </a:solidFill>
              <a:latin typeface="Times New Roman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9E28D-C75C-3EAC-AEAB-75A976E21FD6}"/>
              </a:ext>
            </a:extLst>
          </p:cNvPr>
          <p:cNvSpPr/>
          <p:nvPr/>
        </p:nvSpPr>
        <p:spPr>
          <a:xfrm rot="5400000">
            <a:off x="2324110" y="295911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941DAD-8A36-E9F5-181B-E297D391AA0E}"/>
              </a:ext>
            </a:extLst>
          </p:cNvPr>
          <p:cNvGrpSpPr/>
          <p:nvPr/>
        </p:nvGrpSpPr>
        <p:grpSpPr>
          <a:xfrm>
            <a:off x="3522505" y="1132820"/>
            <a:ext cx="3731931" cy="3377357"/>
            <a:chOff x="3522505" y="1132820"/>
            <a:chExt cx="3731931" cy="33773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3D9706-7814-87A4-B688-9AC5139B3CDC}"/>
                </a:ext>
              </a:extLst>
            </p:cNvPr>
            <p:cNvSpPr/>
            <p:nvPr/>
          </p:nvSpPr>
          <p:spPr>
            <a:xfrm>
              <a:off x="4343400" y="1447800"/>
              <a:ext cx="1521182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99.9999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0.00001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15A7F-FDED-0555-0346-F84BA549B154}"/>
                </a:ext>
              </a:extLst>
            </p:cNvPr>
            <p:cNvSpPr txBox="1"/>
            <p:nvPr/>
          </p:nvSpPr>
          <p:spPr>
            <a:xfrm>
              <a:off x="3522505" y="1132820"/>
              <a:ext cx="37319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Reals (0,100)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FD1CC3D-EA69-F2B0-AED7-4A45BA459696}"/>
              </a:ext>
            </a:extLst>
          </p:cNvPr>
          <p:cNvSpPr txBox="1"/>
          <p:nvPr/>
        </p:nvSpPr>
        <p:spPr>
          <a:xfrm>
            <a:off x="304800" y="1112173"/>
            <a:ext cx="2034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C000"/>
                </a:solidFill>
              </a:rPr>
              <a:t>R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eals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[0,1]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DD039EFD-D4D6-9C64-6AA4-EB23F0AB13E6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2B972677-796C-C9FD-9B6A-8BD28BDE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83CCE5B9-C383-C4DF-3075-D88E79707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EC61F14D-070E-E3C0-66BD-8D1706DE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0B96CEAD-A88C-6331-7DBB-B45D767F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17084992-85B5-4EC8-BD69-37458D6C3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769D8626-C4F1-3F9B-96FD-9A896C09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3B7A35AD-F94C-8BA9-0116-39F6F3DC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0B5BFEE3-D7D8-C0F2-839C-A122DCD5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E0EDAF3B-5308-5877-A986-FE0793F3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7DD63F86-A0D7-CDAB-6CB1-8B3688B4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9A796CAB-C07D-F5FD-09B5-D93293C62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4D521436-7406-2094-78C6-720EA226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6B1DEE4D-2488-CACB-8B12-74EFF795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2494A60-025F-EF1F-0BE5-044D58729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02347A38-D0F5-B2E7-7AF3-88EA5A6FA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6B988747-18CA-736B-8F61-568B22B66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16A7000A-8DDE-8AE4-AC3E-5E3B9400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5" name="AutoShape 35">
            <a:extLst>
              <a:ext uri="{FF2B5EF4-FFF2-40B4-BE49-F238E27FC236}">
                <a16:creationId xmlns:a16="http://schemas.microsoft.com/office/drawing/2014/main" id="{D1814FC1-E0EF-D4CA-43BC-82B0EF7B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32" y="3737460"/>
            <a:ext cx="2300268" cy="1444139"/>
          </a:xfrm>
          <a:prstGeom prst="wedgeRoundRectCallout">
            <a:avLst>
              <a:gd name="adj1" fmla="val 16615"/>
              <a:gd name="adj2" fmla="val -6691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“prove” it,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x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works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AutoShape 35">
            <a:extLst>
              <a:ext uri="{FF2B5EF4-FFF2-40B4-BE49-F238E27FC236}">
                <a16:creationId xmlns:a16="http://schemas.microsoft.com/office/drawing/2014/main" id="{BDCD5C95-B22B-D287-44C8-AAA3B530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752" y="1571536"/>
            <a:ext cx="3368128" cy="1000586"/>
          </a:xfrm>
          <a:prstGeom prst="wedgeRoundRectCallout">
            <a:avLst>
              <a:gd name="adj1" fmla="val 10431"/>
              <a:gd name="adj2" fmla="val 6464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400" kern="0" dirty="0">
                <a:solidFill>
                  <a:srgbClr val="FFC000"/>
                </a:solidFill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(0,100)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US" sz="2400" kern="0" dirty="0">
                <a:solidFill>
                  <a:srgbClr val="FFC000"/>
                </a:solidFill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r>
              <a:rPr lang="el-GR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(0,100)|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2B2D678-9F38-EA06-0FBC-1F971B4157F4}"/>
              </a:ext>
            </a:extLst>
          </p:cNvPr>
          <p:cNvGrpSpPr/>
          <p:nvPr/>
        </p:nvGrpSpPr>
        <p:grpSpPr>
          <a:xfrm>
            <a:off x="2648331" y="1701225"/>
            <a:ext cx="2642652" cy="2864316"/>
            <a:chOff x="2648331" y="1701225"/>
            <a:chExt cx="2642652" cy="28643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75AE58-5327-4DE1-498D-6BFD86AA9608}"/>
                </a:ext>
              </a:extLst>
            </p:cNvPr>
            <p:cNvGrpSpPr/>
            <p:nvPr/>
          </p:nvGrpSpPr>
          <p:grpSpPr>
            <a:xfrm>
              <a:off x="2648331" y="1701225"/>
              <a:ext cx="2226050" cy="2642175"/>
              <a:chOff x="2446627" y="1833077"/>
              <a:chExt cx="2557799" cy="264217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57C058-6185-F6D9-754D-792957E9223C}"/>
                  </a:ext>
                </a:extLst>
              </p:cNvPr>
              <p:cNvSpPr txBox="1"/>
              <p:nvPr/>
            </p:nvSpPr>
            <p:spPr>
              <a:xfrm>
                <a:off x="3343640" y="1833077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FCF6D2E-1E94-2F68-BF46-31D01E629F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50146" y="4306088"/>
                <a:ext cx="2378709" cy="16916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6E09C74-5261-294E-A18D-414DCDBF96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6627" y="2402809"/>
                <a:ext cx="2557799" cy="161524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1F95D3-EC3A-7954-1E87-8BA87382A675}"/>
                </a:ext>
              </a:extLst>
            </p:cNvPr>
            <p:cNvSpPr/>
            <p:nvPr/>
          </p:nvSpPr>
          <p:spPr>
            <a:xfrm>
              <a:off x="4724400" y="3657600"/>
              <a:ext cx="566583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05" name="AutoShape 35">
            <a:extLst>
              <a:ext uri="{FF2B5EF4-FFF2-40B4-BE49-F238E27FC236}">
                <a16:creationId xmlns:a16="http://schemas.microsoft.com/office/drawing/2014/main" id="{D5A537E3-7D1B-83B4-4C1C-9EE5E418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81" y="5316943"/>
            <a:ext cx="2774487" cy="1444139"/>
          </a:xfrm>
          <a:prstGeom prst="wedgeRoundRectCallout">
            <a:avLst>
              <a:gd name="adj1" fmla="val 40051"/>
              <a:gd name="adj2" fmla="val -6832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Oops. No.</a:t>
            </a:r>
            <a:b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f(0)</a:t>
            </a: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can’t be </a:t>
            </a: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(0,100)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6" name="AutoShape 35">
            <a:extLst>
              <a:ext uri="{FF2B5EF4-FFF2-40B4-BE49-F238E27FC236}">
                <a16:creationId xmlns:a16="http://schemas.microsoft.com/office/drawing/2014/main" id="{18F9315F-DA02-7148-A3E4-2AF41086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955" y="5316944"/>
            <a:ext cx="2300268" cy="1444139"/>
          </a:xfrm>
          <a:prstGeom prst="wedgeRoundRectCallout">
            <a:avLst>
              <a:gd name="adj1" fmla="val 16615"/>
              <a:gd name="adj2" fmla="val -6691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“prove” it,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x+3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works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A32EDB-156B-F6F1-8147-AB9775D58783}"/>
              </a:ext>
            </a:extLst>
          </p:cNvPr>
          <p:cNvGrpSpPr/>
          <p:nvPr/>
        </p:nvGrpSpPr>
        <p:grpSpPr>
          <a:xfrm>
            <a:off x="2674661" y="1713541"/>
            <a:ext cx="2642652" cy="2473011"/>
            <a:chOff x="2648331" y="1701225"/>
            <a:chExt cx="2642652" cy="247301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636E070-3BB4-F1EA-95C3-3A8C8C22B8C9}"/>
                </a:ext>
              </a:extLst>
            </p:cNvPr>
            <p:cNvGrpSpPr/>
            <p:nvPr/>
          </p:nvGrpSpPr>
          <p:grpSpPr>
            <a:xfrm>
              <a:off x="2648331" y="1701225"/>
              <a:ext cx="2192927" cy="2473011"/>
              <a:chOff x="2446627" y="1833077"/>
              <a:chExt cx="2519739" cy="2473011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B5AF91E-F907-C16F-F4CC-535580883CA1}"/>
                  </a:ext>
                </a:extLst>
              </p:cNvPr>
              <p:cNvSpPr txBox="1"/>
              <p:nvPr/>
            </p:nvSpPr>
            <p:spPr>
              <a:xfrm>
                <a:off x="3343640" y="1833077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120F2776-BF54-C71E-F8A5-66BE6D418A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50146" y="3694750"/>
                <a:ext cx="2516220" cy="61133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9C47D61-A26B-8865-E465-0D7B869AF2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6627" y="2402809"/>
                <a:ext cx="2490900" cy="8522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9C21017-79A4-07FC-62EE-0EC8C67EFF09}"/>
                </a:ext>
              </a:extLst>
            </p:cNvPr>
            <p:cNvSpPr/>
            <p:nvPr/>
          </p:nvSpPr>
          <p:spPr>
            <a:xfrm>
              <a:off x="4724400" y="2883284"/>
              <a:ext cx="566583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3</a:t>
              </a:r>
              <a:endPara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6703CFC-5AC9-101F-E73F-6768C2796BC0}"/>
              </a:ext>
            </a:extLst>
          </p:cNvPr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AA326EA-526C-FDA7-31F6-BEB607196E26}"/>
              </a:ext>
            </a:extLst>
          </p:cNvPr>
          <p:cNvCxnSpPr/>
          <p:nvPr/>
        </p:nvCxnSpPr>
        <p:spPr bwMode="auto">
          <a:xfrm flipV="1">
            <a:off x="7205274" y="1684457"/>
            <a:ext cx="329561" cy="420059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5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105" grpId="0" animBg="1"/>
      <p:bldP spid="10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C9755012-B6AE-1B1F-3F92-B85631A28135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2C750E66-3A5C-5397-CB78-D193F4449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5C0C09DB-844F-09D8-BA26-0D79EE78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A9B5BF1C-64CC-FB7D-2E5D-66430BFA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8F0EBAD7-B5CF-B096-C908-4B163FBC7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380BA2DB-8406-F958-9594-0D6EE508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71783927-96C9-FA0E-22C0-C50BE880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31C25912-8EFB-2BC7-6BB9-BC4191F8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F75B0E91-CF43-8C8C-AF53-F7B393731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39629657-BD17-9349-7718-1F94F05F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813AA310-351A-BB47-06E1-7D774C5C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EDE25BCA-051B-6D5F-DCDC-A6931CF1E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50B268DA-1729-1891-41F3-633F4EC7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8DF4498B-CFB2-8382-9F3E-052727CA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674F922C-B07A-5419-3609-7317819C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3300F50B-18E4-1538-5FDC-3F1D4FD3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95AB8713-038E-700D-2BE6-0CAB92AF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ECC48376-EBDF-9A86-A444-F2CBE118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31" name="AutoShape 35">
            <a:extLst>
              <a:ext uri="{FF2B5EF4-FFF2-40B4-BE49-F238E27FC236}">
                <a16:creationId xmlns:a16="http://schemas.microsoft.com/office/drawing/2014/main" id="{3BC59D14-6BC8-38C2-B792-797EA454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61" y="1369684"/>
            <a:ext cx="2447748" cy="1321195"/>
          </a:xfrm>
          <a:prstGeom prst="wedgeRoundRectCallout">
            <a:avLst>
              <a:gd name="adj1" fmla="val 19724"/>
              <a:gd name="adj2" fmla="val 5416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Surely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|(0,100)|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≤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|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 not true.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06F329-EA92-BA0B-4ABD-292624136655}"/>
              </a:ext>
            </a:extLst>
          </p:cNvPr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A81FBF-81DF-2084-5497-A41B77A8D6A1}"/>
              </a:ext>
            </a:extLst>
          </p:cNvPr>
          <p:cNvGrpSpPr/>
          <p:nvPr/>
        </p:nvGrpSpPr>
        <p:grpSpPr>
          <a:xfrm>
            <a:off x="-150531" y="1112173"/>
            <a:ext cx="6017931" cy="3567227"/>
            <a:chOff x="-150531" y="1112173"/>
            <a:chExt cx="6017931" cy="35672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1B0228-DF9D-7620-B314-D0F99A662DA5}"/>
                </a:ext>
              </a:extLst>
            </p:cNvPr>
            <p:cNvSpPr/>
            <p:nvPr/>
          </p:nvSpPr>
          <p:spPr>
            <a:xfrm>
              <a:off x="16764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E23397-3F13-0AFA-665C-E0EFDD5392C9}"/>
                </a:ext>
              </a:extLst>
            </p:cNvPr>
            <p:cNvSpPr/>
            <p:nvPr/>
          </p:nvSpPr>
          <p:spPr>
            <a:xfrm>
              <a:off x="41910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872113-FC28-6586-EAFF-54E078A6178E}"/>
                </a:ext>
              </a:extLst>
            </p:cNvPr>
            <p:cNvSpPr/>
            <p:nvPr/>
          </p:nvSpPr>
          <p:spPr>
            <a:xfrm>
              <a:off x="4404163" y="1447800"/>
              <a:ext cx="1234637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y</a:t>
              </a: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4169A1-96A0-2636-4260-9DECA3AA49D2}"/>
                </a:ext>
              </a:extLst>
            </p:cNvPr>
            <p:cNvSpPr/>
            <p:nvPr/>
          </p:nvSpPr>
          <p:spPr>
            <a:xfrm rot="5400000">
              <a:off x="2324110" y="2959110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FDDCAD-F84E-8CA7-B790-D3B0BAF6C5BF}"/>
                </a:ext>
              </a:extLst>
            </p:cNvPr>
            <p:cNvSpPr txBox="1"/>
            <p:nvPr/>
          </p:nvSpPr>
          <p:spPr>
            <a:xfrm>
              <a:off x="3733800" y="1112173"/>
              <a:ext cx="203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rgbClr val="FFC000"/>
                  </a:solidFill>
                </a:rPr>
                <a:t>R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eals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[0,1]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5E714E7-F0D2-A42A-BA3B-C44938D7F75E}"/>
                </a:ext>
              </a:extLst>
            </p:cNvPr>
            <p:cNvGrpSpPr/>
            <p:nvPr/>
          </p:nvGrpSpPr>
          <p:grpSpPr>
            <a:xfrm>
              <a:off x="-150531" y="1132820"/>
              <a:ext cx="3731931" cy="3377357"/>
              <a:chOff x="2516469" y="1132820"/>
              <a:chExt cx="3731931" cy="337735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377E06C-2D79-582E-F259-2228024A0E39}"/>
                  </a:ext>
                </a:extLst>
              </p:cNvPr>
              <p:cNvSpPr/>
              <p:nvPr/>
            </p:nvSpPr>
            <p:spPr>
              <a:xfrm>
                <a:off x="4343400" y="1447800"/>
                <a:ext cx="1521182" cy="306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latin typeface="Times New Roman"/>
                    <a:cs typeface="Times New Roman" panose="02020603050405020304" pitchFamily="18" charset="0"/>
                    <a:sym typeface="Symbol" panose="05050102010706020507" pitchFamily="18" charset="2"/>
                  </a:rPr>
                  <a:t>99.9999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>
                  <a:spcBef>
                    <a:spcPts val="600"/>
                  </a:spcBef>
                  <a:defRPr/>
                </a:pPr>
                <a:r>
                  <a:rPr lang="en-CA" altLang="en-US" sz="2800" dirty="0">
                    <a:solidFill>
                      <a:srgbClr val="FFC000"/>
                    </a:solidFill>
                    <a:latin typeface="Times New Roman"/>
                    <a:cs typeface="Arial" charset="0"/>
                    <a:sym typeface="Symbol" panose="05050102010706020507" pitchFamily="18" charset="2"/>
                  </a:rPr>
                  <a:t>0.00001</a:t>
                </a:r>
                <a:endPara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BC025E-F7C7-DC9D-C019-3567A0C065D4}"/>
                  </a:ext>
                </a:extLst>
              </p:cNvPr>
              <p:cNvSpPr txBox="1"/>
              <p:nvPr/>
            </p:nvSpPr>
            <p:spPr>
              <a:xfrm>
                <a:off x="2516469" y="1132820"/>
                <a:ext cx="3731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Reals (0,100)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563AA6-19BA-0CA2-FD42-1DD55EA9A7F6}"/>
              </a:ext>
            </a:extLst>
          </p:cNvPr>
          <p:cNvGrpSpPr/>
          <p:nvPr/>
        </p:nvGrpSpPr>
        <p:grpSpPr>
          <a:xfrm>
            <a:off x="2973669" y="1701225"/>
            <a:ext cx="2050844" cy="3175575"/>
            <a:chOff x="2973669" y="1701225"/>
            <a:chExt cx="2050844" cy="317557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9D861F-4415-2363-FD29-169033589203}"/>
                </a:ext>
              </a:extLst>
            </p:cNvPr>
            <p:cNvGrpSpPr/>
            <p:nvPr/>
          </p:nvGrpSpPr>
          <p:grpSpPr>
            <a:xfrm>
              <a:off x="3127761" y="1701225"/>
              <a:ext cx="1896752" cy="2489775"/>
              <a:chOff x="2446627" y="1833077"/>
              <a:chExt cx="2777656" cy="247301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2FB094-9F02-500B-2837-1F029E7B8EBF}"/>
                  </a:ext>
                </a:extLst>
              </p:cNvPr>
              <p:cNvSpPr txBox="1"/>
              <p:nvPr/>
            </p:nvSpPr>
            <p:spPr>
              <a:xfrm>
                <a:off x="3343640" y="1833077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FCC4937-E342-BECE-8CCA-1B3458114D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50146" y="4169425"/>
                <a:ext cx="2554280" cy="1366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4F16678-CE3F-A30A-4DA2-D5372A3C06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6627" y="2402809"/>
                <a:ext cx="2777656" cy="1366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AFBD67E-F6C0-1BF8-6DD9-866F28EC0DB9}"/>
                </a:ext>
              </a:extLst>
            </p:cNvPr>
            <p:cNvSpPr txBox="1"/>
            <p:nvPr/>
          </p:nvSpPr>
          <p:spPr>
            <a:xfrm>
              <a:off x="2973669" y="4415135"/>
              <a:ext cx="19793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f(x)=x/100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6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84F3F-43BC-5611-3C4C-693E8E68B31A}"/>
              </a:ext>
            </a:extLst>
          </p:cNvPr>
          <p:cNvGrpSpPr/>
          <p:nvPr/>
        </p:nvGrpSpPr>
        <p:grpSpPr>
          <a:xfrm>
            <a:off x="304800" y="1112173"/>
            <a:ext cx="5562600" cy="3567227"/>
            <a:chOff x="304800" y="1112173"/>
            <a:chExt cx="5562600" cy="35672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F09A8C-0218-3738-525A-A57EB2172F7F}"/>
                </a:ext>
              </a:extLst>
            </p:cNvPr>
            <p:cNvSpPr/>
            <p:nvPr/>
          </p:nvSpPr>
          <p:spPr>
            <a:xfrm>
              <a:off x="41910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8F3C4A-309D-8504-DE5F-985E4D9F3BAC}"/>
                </a:ext>
              </a:extLst>
            </p:cNvPr>
            <p:cNvSpPr/>
            <p:nvPr/>
          </p:nvSpPr>
          <p:spPr>
            <a:xfrm>
              <a:off x="1889563" y="1447800"/>
              <a:ext cx="1234637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y</a:t>
              </a: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59E28D-C75C-3EAC-AEAB-75A976E21FD6}"/>
                </a:ext>
              </a:extLst>
            </p:cNvPr>
            <p:cNvSpPr/>
            <p:nvPr/>
          </p:nvSpPr>
          <p:spPr>
            <a:xfrm rot="5400000">
              <a:off x="2324110" y="2959110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3D9706-7814-87A4-B688-9AC5139B3CDC}"/>
                </a:ext>
              </a:extLst>
            </p:cNvPr>
            <p:cNvSpPr/>
            <p:nvPr/>
          </p:nvSpPr>
          <p:spPr>
            <a:xfrm>
              <a:off x="4419600" y="1447800"/>
              <a:ext cx="1234637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∞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-</a:t>
              </a:r>
              <a:r>
                <a:rPr lang="el-GR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∞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15A7F-FDED-0555-0346-F84BA549B154}"/>
                </a:ext>
              </a:extLst>
            </p:cNvPr>
            <p:cNvSpPr txBox="1"/>
            <p:nvPr/>
          </p:nvSpPr>
          <p:spPr>
            <a:xfrm>
              <a:off x="3522506" y="1132820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Reals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D1CC3D-EA69-F2B0-AED7-4A45BA459696}"/>
                </a:ext>
              </a:extLst>
            </p:cNvPr>
            <p:cNvSpPr txBox="1"/>
            <p:nvPr/>
          </p:nvSpPr>
          <p:spPr>
            <a:xfrm>
              <a:off x="304800" y="1112173"/>
              <a:ext cx="203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rgbClr val="FFC000"/>
                  </a:solidFill>
                </a:rPr>
                <a:t>R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eals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[0,1]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DD039EFD-D4D6-9C64-6AA4-EB23F0AB13E6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2B972677-796C-C9FD-9B6A-8BD28BDE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83CCE5B9-C383-C4DF-3075-D88E79707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EC61F14D-070E-E3C0-66BD-8D1706DE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0B96CEAD-A88C-6331-7DBB-B45D767F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17084992-85B5-4EC8-BD69-37458D6C3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769D8626-C4F1-3F9B-96FD-9A896C09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3B7A35AD-F94C-8BA9-0116-39F6F3DC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0B5BFEE3-D7D8-C0F2-839C-A122DCD5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E0EDAF3B-5308-5877-A986-FE0793F3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7DD63F86-A0D7-CDAB-6CB1-8B3688B4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9A796CAB-C07D-F5FD-09B5-D93293C62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4D521436-7406-2094-78C6-720EA226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6B1DEE4D-2488-CACB-8B12-74EFF795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2494A60-025F-EF1F-0BE5-044D58729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02347A38-D0F5-B2E7-7AF3-88EA5A6FA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6B988747-18CA-736B-8F61-568B22B66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16A7000A-8DDE-8AE4-AC3E-5E3B9400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5" name="AutoShape 35">
            <a:extLst>
              <a:ext uri="{FF2B5EF4-FFF2-40B4-BE49-F238E27FC236}">
                <a16:creationId xmlns:a16="http://schemas.microsoft.com/office/drawing/2014/main" id="{D1814FC1-E0EF-D4CA-43BC-82B0EF7B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32" y="3737460"/>
            <a:ext cx="2300268" cy="1444139"/>
          </a:xfrm>
          <a:prstGeom prst="wedgeRoundRectCallout">
            <a:avLst>
              <a:gd name="adj1" fmla="val 16615"/>
              <a:gd name="adj2" fmla="val -6691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“prove” it,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f(x) = x</a:t>
            </a: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works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AutoShape 35">
            <a:extLst>
              <a:ext uri="{FF2B5EF4-FFF2-40B4-BE49-F238E27FC236}">
                <a16:creationId xmlns:a16="http://schemas.microsoft.com/office/drawing/2014/main" id="{BDCD5C95-B22B-D287-44C8-AAA3B530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71536"/>
            <a:ext cx="3148081" cy="1000586"/>
          </a:xfrm>
          <a:prstGeom prst="wedgeRoundRectCallout">
            <a:avLst>
              <a:gd name="adj1" fmla="val 10431"/>
              <a:gd name="adj2" fmla="val 6464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400" kern="0" dirty="0">
                <a:solidFill>
                  <a:srgbClr val="FFC000"/>
                </a:solidFill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Reals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US" sz="2400" kern="0" dirty="0">
                <a:solidFill>
                  <a:srgbClr val="FFC000"/>
                </a:solidFill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r>
              <a:rPr lang="el-GR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Reals|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2B2D678-9F38-EA06-0FBC-1F971B4157F4}"/>
              </a:ext>
            </a:extLst>
          </p:cNvPr>
          <p:cNvGrpSpPr/>
          <p:nvPr/>
        </p:nvGrpSpPr>
        <p:grpSpPr>
          <a:xfrm>
            <a:off x="2648331" y="1701225"/>
            <a:ext cx="2642652" cy="2473011"/>
            <a:chOff x="2648331" y="1701225"/>
            <a:chExt cx="2642652" cy="247301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75AE58-5327-4DE1-498D-6BFD86AA9608}"/>
                </a:ext>
              </a:extLst>
            </p:cNvPr>
            <p:cNvGrpSpPr/>
            <p:nvPr/>
          </p:nvGrpSpPr>
          <p:grpSpPr>
            <a:xfrm>
              <a:off x="2648331" y="1701225"/>
              <a:ext cx="2245400" cy="2473011"/>
              <a:chOff x="2446627" y="1833077"/>
              <a:chExt cx="2580033" cy="247301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57C058-6185-F6D9-754D-792957E9223C}"/>
                  </a:ext>
                </a:extLst>
              </p:cNvPr>
              <p:cNvSpPr txBox="1"/>
              <p:nvPr/>
            </p:nvSpPr>
            <p:spPr>
              <a:xfrm>
                <a:off x="3343639" y="1833077"/>
                <a:ext cx="76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</a:t>
                </a:r>
                <a:endPara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FCF6D2E-1E94-2F68-BF46-31D01E629F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50146" y="3501701"/>
                <a:ext cx="2564406" cy="80438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6E09C74-5261-294E-A18D-414DCDBF96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46627" y="2402809"/>
                <a:ext cx="2580033" cy="62547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1F95D3-EC3A-7954-1E87-8BA87382A675}"/>
                </a:ext>
              </a:extLst>
            </p:cNvPr>
            <p:cNvSpPr/>
            <p:nvPr/>
          </p:nvSpPr>
          <p:spPr>
            <a:xfrm>
              <a:off x="4724400" y="2663299"/>
              <a:ext cx="566583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4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ADFD9C4-8800-392C-8756-3B74672F64E3}"/>
              </a:ext>
            </a:extLst>
          </p:cNvPr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</p:spTree>
    <p:extLst>
      <p:ext uri="{BB962C8B-B14F-4D97-AF65-F5344CB8AC3E}">
        <p14:creationId xmlns:p14="http://schemas.microsoft.com/office/powerpoint/2010/main" val="21945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CC8ADE7C-3E66-7E88-B89D-8D1ACD8C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67850-2B1F-2B77-653E-0CE849F623EB}"/>
              </a:ext>
            </a:extLst>
          </p:cNvPr>
          <p:cNvSpPr txBox="1"/>
          <p:nvPr/>
        </p:nvSpPr>
        <p:spPr>
          <a:xfrm>
            <a:off x="3505200" y="12440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4A30E-09D2-0CCB-8636-BADD511B39D9}"/>
              </a:ext>
            </a:extLst>
          </p:cNvPr>
          <p:cNvGrpSpPr/>
          <p:nvPr/>
        </p:nvGrpSpPr>
        <p:grpSpPr>
          <a:xfrm>
            <a:off x="762000" y="1112173"/>
            <a:ext cx="6512104" cy="3567227"/>
            <a:chOff x="762000" y="1112173"/>
            <a:chExt cx="6512104" cy="35672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44D1B7-6D7F-41E5-DBA2-DB2C3C713698}"/>
                </a:ext>
              </a:extLst>
            </p:cNvPr>
            <p:cNvSpPr/>
            <p:nvPr/>
          </p:nvSpPr>
          <p:spPr>
            <a:xfrm>
              <a:off x="16764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F09A8C-0218-3738-525A-A57EB2172F7F}"/>
                </a:ext>
              </a:extLst>
            </p:cNvPr>
            <p:cNvSpPr/>
            <p:nvPr/>
          </p:nvSpPr>
          <p:spPr>
            <a:xfrm>
              <a:off x="4191000" y="1295400"/>
              <a:ext cx="1676400" cy="3384000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8F3C4A-309D-8504-DE5F-985E4D9F3BAC}"/>
                </a:ext>
              </a:extLst>
            </p:cNvPr>
            <p:cNvSpPr/>
            <p:nvPr/>
          </p:nvSpPr>
          <p:spPr>
            <a:xfrm>
              <a:off x="1889563" y="1447800"/>
              <a:ext cx="1234637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∞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-</a:t>
              </a:r>
              <a:r>
                <a:rPr lang="el-GR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∞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59E28D-C75C-3EAC-AEAB-75A976E21FD6}"/>
                </a:ext>
              </a:extLst>
            </p:cNvPr>
            <p:cNvSpPr/>
            <p:nvPr/>
          </p:nvSpPr>
          <p:spPr>
            <a:xfrm rot="5400000">
              <a:off x="2324110" y="2959110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F02B03-1DD5-FAAF-6C68-3B6659D7B7EA}"/>
                </a:ext>
              </a:extLst>
            </p:cNvPr>
            <p:cNvSpPr txBox="1"/>
            <p:nvPr/>
          </p:nvSpPr>
          <p:spPr>
            <a:xfrm>
              <a:off x="762000" y="1132820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Reals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156523-4AD4-7837-1AED-4FBB06437CDE}"/>
                </a:ext>
              </a:extLst>
            </p:cNvPr>
            <p:cNvSpPr txBox="1"/>
            <p:nvPr/>
          </p:nvSpPr>
          <p:spPr>
            <a:xfrm>
              <a:off x="4800600" y="1112173"/>
              <a:ext cx="24735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rgbClr val="FFC000"/>
                  </a:solidFill>
                </a:rPr>
                <a:t>R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eals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[0,1]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3D9706-7814-87A4-B688-9AC5139B3CDC}"/>
                </a:ext>
              </a:extLst>
            </p:cNvPr>
            <p:cNvSpPr/>
            <p:nvPr/>
          </p:nvSpPr>
          <p:spPr>
            <a:xfrm>
              <a:off x="4419600" y="1447800"/>
              <a:ext cx="1234637" cy="306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cs typeface="Arial" charset="0"/>
                </a:rPr>
                <a:t>y</a:t>
              </a: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CA" altLang="en-US" sz="2800" dirty="0">
                  <a:solidFill>
                    <a:srgbClr val="FFC000"/>
                  </a:solidFill>
                  <a:latin typeface="Times New Roman"/>
                  <a:cs typeface="Arial" charset="0"/>
                  <a:sym typeface="Symbol" panose="05050102010706020507" pitchFamily="18" charset="2"/>
                </a:rPr>
                <a:t>0</a:t>
              </a:r>
              <a:endPara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C9755012-B6AE-1B1F-3F92-B85631A28135}"/>
              </a:ext>
            </a:extLst>
          </p:cNvPr>
          <p:cNvGrpSpPr>
            <a:grpSpLocks/>
          </p:cNvGrpSpPr>
          <p:nvPr/>
        </p:nvGrpSpPr>
        <p:grpSpPr bwMode="auto">
          <a:xfrm>
            <a:off x="7143802" y="2803807"/>
            <a:ext cx="917591" cy="929993"/>
            <a:chOff x="2065" y="1551"/>
            <a:chExt cx="1628" cy="1988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2C750E66-3A5C-5397-CB78-D193F4449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5C0C09DB-844F-09D8-BA26-0D79EE78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A9B5BF1C-64CC-FB7D-2E5D-66430BFA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8F0EBAD7-B5CF-B096-C908-4B163FBC7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380BA2DB-8406-F958-9594-0D6EE508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71783927-96C9-FA0E-22C0-C50BE880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31C25912-8EFB-2BC7-6BB9-BC4191F8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F75B0E91-CF43-8C8C-AF53-F7B393731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39629657-BD17-9349-7718-1F94F05F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813AA310-351A-BB47-06E1-7D774C5C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EDE25BCA-051B-6D5F-DCDC-A6931CF1E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50B268DA-1729-1891-41F3-633F4EC7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8DF4498B-CFB2-8382-9F3E-052727CA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674F922C-B07A-5419-3609-7317819C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3300F50B-18E4-1538-5FDC-3F1D4FD3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95AB8713-038E-700D-2BE6-0CAB92AF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ECC48376-EBDF-9A86-A444-F2CBE118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31" name="AutoShape 35">
            <a:extLst>
              <a:ext uri="{FF2B5EF4-FFF2-40B4-BE49-F238E27FC236}">
                <a16:creationId xmlns:a16="http://schemas.microsoft.com/office/drawing/2014/main" id="{3BC59D14-6BC8-38C2-B792-797EA454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61" y="1369684"/>
            <a:ext cx="2286000" cy="1321195"/>
          </a:xfrm>
          <a:prstGeom prst="wedgeRoundRectCallout">
            <a:avLst>
              <a:gd name="adj1" fmla="val 19724"/>
              <a:gd name="adj2" fmla="val 5416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Surely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|Reals|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≤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|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[0,1]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 not true.</a:t>
            </a:r>
          </a:p>
        </p:txBody>
      </p:sp>
      <p:pic>
        <p:nvPicPr>
          <p:cNvPr id="32" name="Picture 2" descr="Activation Functions for Deep Learning | by Mehmet Toprak | Medium">
            <a:extLst>
              <a:ext uri="{FF2B5EF4-FFF2-40B4-BE49-F238E27FC236}">
                <a16:creationId xmlns:a16="http://schemas.microsoft.com/office/drawing/2014/main" id="{A0F12C57-44E6-4CBA-5161-73418D75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820814"/>
            <a:ext cx="5181599" cy="27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49B46BB-8E09-59F7-A9DA-4430E7AF42A8}"/>
              </a:ext>
            </a:extLst>
          </p:cNvPr>
          <p:cNvSpPr/>
          <p:nvPr/>
        </p:nvSpPr>
        <p:spPr>
          <a:xfrm>
            <a:off x="457200" y="6096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</a:rPr>
              <a:t>1-1/Injective 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f </a:t>
            </a:r>
            <a:r>
              <a:rPr lang="en-US" sz="2800" dirty="0">
                <a:latin typeface="Times New Roman"/>
              </a:rPr>
              <a:t>does not map to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B </a:t>
            </a:r>
            <a:r>
              <a:rPr lang="en-US" sz="2800" dirty="0">
                <a:latin typeface="Times New Roman"/>
              </a:rPr>
              <a:t>twice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C000"/>
                </a:solidFill>
                <a:latin typeface="Times New Roman"/>
              </a:rPr>
              <a:t>  (|A|</a:t>
            </a:r>
            <a:r>
              <a:rPr lang="en-CA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8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|B|)</a:t>
            </a:r>
          </a:p>
        </p:txBody>
      </p:sp>
    </p:spTree>
    <p:extLst>
      <p:ext uri="{BB962C8B-B14F-4D97-AF65-F5344CB8AC3E}">
        <p14:creationId xmlns:p14="http://schemas.microsoft.com/office/powerpoint/2010/main" val="18961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53" name="Text Box 9"/>
          <p:cNvSpPr txBox="1">
            <a:spLocks noChangeArrowheads="1"/>
          </p:cNvSpPr>
          <p:nvPr/>
        </p:nvSpPr>
        <p:spPr bwMode="auto">
          <a:xfrm>
            <a:off x="923925" y="6251575"/>
            <a:ext cx="3648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{ 1, 2, 3, 4, 5, 6, …. }</a:t>
            </a:r>
          </a:p>
        </p:txBody>
      </p:sp>
      <p:sp>
        <p:nvSpPr>
          <p:cNvPr id="1260555" name="Line 11"/>
          <p:cNvSpPr>
            <a:spLocks noChangeShapeType="1"/>
          </p:cNvSpPr>
          <p:nvPr/>
        </p:nvSpPr>
        <p:spPr bwMode="auto">
          <a:xfrm flipH="1">
            <a:off x="1905000" y="4710113"/>
            <a:ext cx="2794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56" name="Line 12"/>
          <p:cNvSpPr>
            <a:spLocks noChangeShapeType="1"/>
          </p:cNvSpPr>
          <p:nvPr/>
        </p:nvSpPr>
        <p:spPr bwMode="auto">
          <a:xfrm>
            <a:off x="1524000" y="4710113"/>
            <a:ext cx="76200" cy="1541462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57" name="Line 13"/>
          <p:cNvSpPr>
            <a:spLocks noChangeShapeType="1"/>
          </p:cNvSpPr>
          <p:nvPr/>
        </p:nvSpPr>
        <p:spPr bwMode="auto">
          <a:xfrm flipH="1">
            <a:off x="2286000" y="4710113"/>
            <a:ext cx="4572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60" name="Freeform 16"/>
          <p:cNvSpPr>
            <a:spLocks/>
          </p:cNvSpPr>
          <p:nvPr/>
        </p:nvSpPr>
        <p:spPr bwMode="auto">
          <a:xfrm>
            <a:off x="1195388" y="1371600"/>
            <a:ext cx="4519612" cy="36576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2304"/>
              </a:cxn>
              <a:cxn ang="0">
                <a:pos x="2847" y="2304"/>
              </a:cxn>
            </a:cxnLst>
            <a:rect l="0" t="0" r="r" b="b"/>
            <a:pathLst>
              <a:path w="2847" h="2304">
                <a:moveTo>
                  <a:pt x="15" y="0"/>
                </a:moveTo>
                <a:lnTo>
                  <a:pt x="0" y="2304"/>
                </a:lnTo>
                <a:lnTo>
                  <a:pt x="2847" y="2304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61" name="Rectangle 17"/>
          <p:cNvSpPr>
            <a:spLocks noChangeArrowheads="1"/>
          </p:cNvSpPr>
          <p:nvPr/>
        </p:nvSpPr>
        <p:spPr bwMode="auto">
          <a:xfrm>
            <a:off x="609600" y="4419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62" name="Rectangle 18"/>
          <p:cNvSpPr>
            <a:spLocks noChangeArrowheads="1"/>
          </p:cNvSpPr>
          <p:nvPr/>
        </p:nvSpPr>
        <p:spPr bwMode="auto">
          <a:xfrm>
            <a:off x="1066800" y="4419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63" name="Rectangle 19"/>
          <p:cNvSpPr>
            <a:spLocks noChangeArrowheads="1"/>
          </p:cNvSpPr>
          <p:nvPr/>
        </p:nvSpPr>
        <p:spPr bwMode="auto">
          <a:xfrm>
            <a:off x="1625600" y="4422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64" name="Rectangle 20"/>
          <p:cNvSpPr>
            <a:spLocks noChangeArrowheads="1"/>
          </p:cNvSpPr>
          <p:nvPr/>
        </p:nvSpPr>
        <p:spPr bwMode="auto">
          <a:xfrm>
            <a:off x="2184400" y="4425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65" name="Rectangle 21"/>
          <p:cNvSpPr>
            <a:spLocks noChangeArrowheads="1"/>
          </p:cNvSpPr>
          <p:nvPr/>
        </p:nvSpPr>
        <p:spPr bwMode="auto">
          <a:xfrm>
            <a:off x="2743200" y="4429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66" name="Rectangle 22"/>
          <p:cNvSpPr>
            <a:spLocks noChangeArrowheads="1"/>
          </p:cNvSpPr>
          <p:nvPr/>
        </p:nvSpPr>
        <p:spPr bwMode="auto">
          <a:xfrm>
            <a:off x="3302000" y="4432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567" name="Rectangle 23"/>
          <p:cNvSpPr>
            <a:spLocks noChangeArrowheads="1"/>
          </p:cNvSpPr>
          <p:nvPr/>
        </p:nvSpPr>
        <p:spPr bwMode="auto">
          <a:xfrm>
            <a:off x="3860800" y="4435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568" name="Rectangle 24"/>
          <p:cNvSpPr>
            <a:spLocks noChangeArrowheads="1"/>
          </p:cNvSpPr>
          <p:nvPr/>
        </p:nvSpPr>
        <p:spPr bwMode="auto">
          <a:xfrm>
            <a:off x="4419600" y="4438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569" name="Rectangle 25"/>
          <p:cNvSpPr>
            <a:spLocks noChangeArrowheads="1"/>
          </p:cNvSpPr>
          <p:nvPr/>
        </p:nvSpPr>
        <p:spPr bwMode="auto">
          <a:xfrm>
            <a:off x="4978400" y="4441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570" name="Rectangle 26"/>
          <p:cNvSpPr>
            <a:spLocks noChangeArrowheads="1"/>
          </p:cNvSpPr>
          <p:nvPr/>
        </p:nvSpPr>
        <p:spPr bwMode="auto">
          <a:xfrm>
            <a:off x="5775325" y="3886200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0578" name="Rectangle 34"/>
          <p:cNvSpPr>
            <a:spLocks noChangeArrowheads="1"/>
          </p:cNvSpPr>
          <p:nvPr/>
        </p:nvSpPr>
        <p:spPr bwMode="auto">
          <a:xfrm>
            <a:off x="609600" y="38862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79" name="Rectangle 35"/>
          <p:cNvSpPr>
            <a:spLocks noChangeArrowheads="1"/>
          </p:cNvSpPr>
          <p:nvPr/>
        </p:nvSpPr>
        <p:spPr bwMode="auto">
          <a:xfrm>
            <a:off x="1066800" y="38862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80" name="Rectangle 36"/>
          <p:cNvSpPr>
            <a:spLocks noChangeArrowheads="1"/>
          </p:cNvSpPr>
          <p:nvPr/>
        </p:nvSpPr>
        <p:spPr bwMode="auto">
          <a:xfrm>
            <a:off x="1625600" y="38893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81" name="Rectangle 37"/>
          <p:cNvSpPr>
            <a:spLocks noChangeArrowheads="1"/>
          </p:cNvSpPr>
          <p:nvPr/>
        </p:nvSpPr>
        <p:spPr bwMode="auto">
          <a:xfrm>
            <a:off x="2184400" y="38925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82" name="Rectangle 38"/>
          <p:cNvSpPr>
            <a:spLocks noChangeArrowheads="1"/>
          </p:cNvSpPr>
          <p:nvPr/>
        </p:nvSpPr>
        <p:spPr bwMode="auto">
          <a:xfrm>
            <a:off x="2743200" y="38957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83" name="Rectangle 39"/>
          <p:cNvSpPr>
            <a:spLocks noChangeArrowheads="1"/>
          </p:cNvSpPr>
          <p:nvPr/>
        </p:nvSpPr>
        <p:spPr bwMode="auto">
          <a:xfrm>
            <a:off x="3302000" y="38989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584" name="Rectangle 40"/>
          <p:cNvSpPr>
            <a:spLocks noChangeArrowheads="1"/>
          </p:cNvSpPr>
          <p:nvPr/>
        </p:nvSpPr>
        <p:spPr bwMode="auto">
          <a:xfrm>
            <a:off x="3860800" y="39020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585" name="Rectangle 41"/>
          <p:cNvSpPr>
            <a:spLocks noChangeArrowheads="1"/>
          </p:cNvSpPr>
          <p:nvPr/>
        </p:nvSpPr>
        <p:spPr bwMode="auto">
          <a:xfrm>
            <a:off x="4419600" y="39052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586" name="Rectangle 42"/>
          <p:cNvSpPr>
            <a:spLocks noChangeArrowheads="1"/>
          </p:cNvSpPr>
          <p:nvPr/>
        </p:nvSpPr>
        <p:spPr bwMode="auto">
          <a:xfrm>
            <a:off x="4978400" y="39084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587" name="Rectangle 43"/>
          <p:cNvSpPr>
            <a:spLocks noChangeArrowheads="1"/>
          </p:cNvSpPr>
          <p:nvPr/>
        </p:nvSpPr>
        <p:spPr bwMode="auto">
          <a:xfrm>
            <a:off x="609600" y="33528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88" name="Rectangle 44"/>
          <p:cNvSpPr>
            <a:spLocks noChangeArrowheads="1"/>
          </p:cNvSpPr>
          <p:nvPr/>
        </p:nvSpPr>
        <p:spPr bwMode="auto">
          <a:xfrm>
            <a:off x="1066800" y="33528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89" name="Rectangle 45"/>
          <p:cNvSpPr>
            <a:spLocks noChangeArrowheads="1"/>
          </p:cNvSpPr>
          <p:nvPr/>
        </p:nvSpPr>
        <p:spPr bwMode="auto">
          <a:xfrm>
            <a:off x="1625600" y="33559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90" name="Rectangle 46"/>
          <p:cNvSpPr>
            <a:spLocks noChangeArrowheads="1"/>
          </p:cNvSpPr>
          <p:nvPr/>
        </p:nvSpPr>
        <p:spPr bwMode="auto">
          <a:xfrm>
            <a:off x="2184400" y="33591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91" name="Rectangle 47"/>
          <p:cNvSpPr>
            <a:spLocks noChangeArrowheads="1"/>
          </p:cNvSpPr>
          <p:nvPr/>
        </p:nvSpPr>
        <p:spPr bwMode="auto">
          <a:xfrm>
            <a:off x="2743200" y="33623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92" name="Rectangle 48"/>
          <p:cNvSpPr>
            <a:spLocks noChangeArrowheads="1"/>
          </p:cNvSpPr>
          <p:nvPr/>
        </p:nvSpPr>
        <p:spPr bwMode="auto">
          <a:xfrm>
            <a:off x="3302000" y="33655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593" name="Rectangle 49"/>
          <p:cNvSpPr>
            <a:spLocks noChangeArrowheads="1"/>
          </p:cNvSpPr>
          <p:nvPr/>
        </p:nvSpPr>
        <p:spPr bwMode="auto">
          <a:xfrm>
            <a:off x="3860800" y="33686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594" name="Rectangle 50"/>
          <p:cNvSpPr>
            <a:spLocks noChangeArrowheads="1"/>
          </p:cNvSpPr>
          <p:nvPr/>
        </p:nvSpPr>
        <p:spPr bwMode="auto">
          <a:xfrm>
            <a:off x="4419600" y="33718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595" name="Rectangle 51"/>
          <p:cNvSpPr>
            <a:spLocks noChangeArrowheads="1"/>
          </p:cNvSpPr>
          <p:nvPr/>
        </p:nvSpPr>
        <p:spPr bwMode="auto">
          <a:xfrm>
            <a:off x="4978400" y="33750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596" name="Rectangle 52"/>
          <p:cNvSpPr>
            <a:spLocks noChangeArrowheads="1"/>
          </p:cNvSpPr>
          <p:nvPr/>
        </p:nvSpPr>
        <p:spPr bwMode="auto">
          <a:xfrm>
            <a:off x="609600" y="28194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97" name="Rectangle 53"/>
          <p:cNvSpPr>
            <a:spLocks noChangeArrowheads="1"/>
          </p:cNvSpPr>
          <p:nvPr/>
        </p:nvSpPr>
        <p:spPr bwMode="auto">
          <a:xfrm>
            <a:off x="1066800" y="28194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98" name="Rectangle 54"/>
          <p:cNvSpPr>
            <a:spLocks noChangeArrowheads="1"/>
          </p:cNvSpPr>
          <p:nvPr/>
        </p:nvSpPr>
        <p:spPr bwMode="auto">
          <a:xfrm>
            <a:off x="1625600" y="28225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99" name="Rectangle 55"/>
          <p:cNvSpPr>
            <a:spLocks noChangeArrowheads="1"/>
          </p:cNvSpPr>
          <p:nvPr/>
        </p:nvSpPr>
        <p:spPr bwMode="auto">
          <a:xfrm>
            <a:off x="2184400" y="28257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600" name="Rectangle 56"/>
          <p:cNvSpPr>
            <a:spLocks noChangeArrowheads="1"/>
          </p:cNvSpPr>
          <p:nvPr/>
        </p:nvSpPr>
        <p:spPr bwMode="auto">
          <a:xfrm>
            <a:off x="2743200" y="28289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601" name="Rectangle 57"/>
          <p:cNvSpPr>
            <a:spLocks noChangeArrowheads="1"/>
          </p:cNvSpPr>
          <p:nvPr/>
        </p:nvSpPr>
        <p:spPr bwMode="auto">
          <a:xfrm>
            <a:off x="3302000" y="28321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02" name="Rectangle 58"/>
          <p:cNvSpPr>
            <a:spLocks noChangeArrowheads="1"/>
          </p:cNvSpPr>
          <p:nvPr/>
        </p:nvSpPr>
        <p:spPr bwMode="auto">
          <a:xfrm>
            <a:off x="3860800" y="28352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03" name="Rectangle 59"/>
          <p:cNvSpPr>
            <a:spLocks noChangeArrowheads="1"/>
          </p:cNvSpPr>
          <p:nvPr/>
        </p:nvSpPr>
        <p:spPr bwMode="auto">
          <a:xfrm>
            <a:off x="4419600" y="28384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604" name="Rectangle 60"/>
          <p:cNvSpPr>
            <a:spLocks noChangeArrowheads="1"/>
          </p:cNvSpPr>
          <p:nvPr/>
        </p:nvSpPr>
        <p:spPr bwMode="auto">
          <a:xfrm>
            <a:off x="4978400" y="28416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605" name="Rectangle 61"/>
          <p:cNvSpPr>
            <a:spLocks noChangeArrowheads="1"/>
          </p:cNvSpPr>
          <p:nvPr/>
        </p:nvSpPr>
        <p:spPr bwMode="auto">
          <a:xfrm>
            <a:off x="609600" y="22860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06" name="Rectangle 62"/>
          <p:cNvSpPr>
            <a:spLocks noChangeArrowheads="1"/>
          </p:cNvSpPr>
          <p:nvPr/>
        </p:nvSpPr>
        <p:spPr bwMode="auto">
          <a:xfrm>
            <a:off x="1066800" y="22860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607" name="Rectangle 63"/>
          <p:cNvSpPr>
            <a:spLocks noChangeArrowheads="1"/>
          </p:cNvSpPr>
          <p:nvPr/>
        </p:nvSpPr>
        <p:spPr bwMode="auto">
          <a:xfrm>
            <a:off x="1625600" y="22891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608" name="Rectangle 64"/>
          <p:cNvSpPr>
            <a:spLocks noChangeArrowheads="1"/>
          </p:cNvSpPr>
          <p:nvPr/>
        </p:nvSpPr>
        <p:spPr bwMode="auto">
          <a:xfrm>
            <a:off x="2184400" y="22923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609" name="Rectangle 65"/>
          <p:cNvSpPr>
            <a:spLocks noChangeArrowheads="1"/>
          </p:cNvSpPr>
          <p:nvPr/>
        </p:nvSpPr>
        <p:spPr bwMode="auto">
          <a:xfrm>
            <a:off x="2743200" y="22955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610" name="Rectangle 66"/>
          <p:cNvSpPr>
            <a:spLocks noChangeArrowheads="1"/>
          </p:cNvSpPr>
          <p:nvPr/>
        </p:nvSpPr>
        <p:spPr bwMode="auto">
          <a:xfrm>
            <a:off x="3302000" y="22987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11" name="Rectangle 67"/>
          <p:cNvSpPr>
            <a:spLocks noChangeArrowheads="1"/>
          </p:cNvSpPr>
          <p:nvPr/>
        </p:nvSpPr>
        <p:spPr bwMode="auto">
          <a:xfrm>
            <a:off x="3860800" y="23018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12" name="Rectangle 68"/>
          <p:cNvSpPr>
            <a:spLocks noChangeArrowheads="1"/>
          </p:cNvSpPr>
          <p:nvPr/>
        </p:nvSpPr>
        <p:spPr bwMode="auto">
          <a:xfrm>
            <a:off x="4419600" y="23050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613" name="Rectangle 69"/>
          <p:cNvSpPr>
            <a:spLocks noChangeArrowheads="1"/>
          </p:cNvSpPr>
          <p:nvPr/>
        </p:nvSpPr>
        <p:spPr bwMode="auto">
          <a:xfrm>
            <a:off x="4978400" y="23082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614" name="Rectangle 70"/>
          <p:cNvSpPr>
            <a:spLocks noChangeArrowheads="1"/>
          </p:cNvSpPr>
          <p:nvPr/>
        </p:nvSpPr>
        <p:spPr bwMode="auto">
          <a:xfrm>
            <a:off x="609600" y="1752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15" name="Rectangle 71"/>
          <p:cNvSpPr>
            <a:spLocks noChangeArrowheads="1"/>
          </p:cNvSpPr>
          <p:nvPr/>
        </p:nvSpPr>
        <p:spPr bwMode="auto">
          <a:xfrm>
            <a:off x="1066800" y="1752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616" name="Rectangle 72"/>
          <p:cNvSpPr>
            <a:spLocks noChangeArrowheads="1"/>
          </p:cNvSpPr>
          <p:nvPr/>
        </p:nvSpPr>
        <p:spPr bwMode="auto">
          <a:xfrm>
            <a:off x="1625600" y="1755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617" name="Rectangle 73"/>
          <p:cNvSpPr>
            <a:spLocks noChangeArrowheads="1"/>
          </p:cNvSpPr>
          <p:nvPr/>
        </p:nvSpPr>
        <p:spPr bwMode="auto">
          <a:xfrm>
            <a:off x="2184400" y="1758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618" name="Rectangle 74"/>
          <p:cNvSpPr>
            <a:spLocks noChangeArrowheads="1"/>
          </p:cNvSpPr>
          <p:nvPr/>
        </p:nvSpPr>
        <p:spPr bwMode="auto">
          <a:xfrm>
            <a:off x="2743200" y="1762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619" name="Rectangle 75"/>
          <p:cNvSpPr>
            <a:spLocks noChangeArrowheads="1"/>
          </p:cNvSpPr>
          <p:nvPr/>
        </p:nvSpPr>
        <p:spPr bwMode="auto">
          <a:xfrm>
            <a:off x="3302000" y="1765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20" name="Rectangle 76"/>
          <p:cNvSpPr>
            <a:spLocks noChangeArrowheads="1"/>
          </p:cNvSpPr>
          <p:nvPr/>
        </p:nvSpPr>
        <p:spPr bwMode="auto">
          <a:xfrm>
            <a:off x="3860800" y="1768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21" name="Rectangle 77"/>
          <p:cNvSpPr>
            <a:spLocks noChangeArrowheads="1"/>
          </p:cNvSpPr>
          <p:nvPr/>
        </p:nvSpPr>
        <p:spPr bwMode="auto">
          <a:xfrm>
            <a:off x="4419600" y="1771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622" name="Rectangle 78"/>
          <p:cNvSpPr>
            <a:spLocks noChangeArrowheads="1"/>
          </p:cNvSpPr>
          <p:nvPr/>
        </p:nvSpPr>
        <p:spPr bwMode="auto">
          <a:xfrm>
            <a:off x="4978400" y="1774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623" name="Rectangle 79"/>
          <p:cNvSpPr>
            <a:spLocks noChangeArrowheads="1"/>
          </p:cNvSpPr>
          <p:nvPr/>
        </p:nvSpPr>
        <p:spPr bwMode="auto">
          <a:xfrm>
            <a:off x="1177925" y="4967288"/>
            <a:ext cx="49942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1    2     3    4    5    6     7    8</a:t>
            </a:r>
          </a:p>
        </p:txBody>
      </p:sp>
      <p:sp>
        <p:nvSpPr>
          <p:cNvPr id="1260629" name="Rectangle 85"/>
          <p:cNvSpPr>
            <a:spLocks noChangeArrowheads="1"/>
          </p:cNvSpPr>
          <p:nvPr/>
        </p:nvSpPr>
        <p:spPr bwMode="auto">
          <a:xfrm rot="5400000">
            <a:off x="1432719" y="762794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0630" name="Rectangle 86"/>
          <p:cNvSpPr>
            <a:spLocks noChangeArrowheads="1"/>
          </p:cNvSpPr>
          <p:nvPr/>
        </p:nvSpPr>
        <p:spPr bwMode="auto">
          <a:xfrm rot="7732067">
            <a:off x="5714206" y="1370807"/>
            <a:ext cx="1006475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0637" name="Text Box 93"/>
          <p:cNvSpPr txBox="1">
            <a:spLocks noChangeArrowheads="1"/>
          </p:cNvSpPr>
          <p:nvPr/>
        </p:nvSpPr>
        <p:spPr bwMode="auto">
          <a:xfrm>
            <a:off x="6354763" y="1881188"/>
            <a:ext cx="230505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fractions</a:t>
            </a:r>
          </a:p>
        </p:txBody>
      </p:sp>
      <p:sp>
        <p:nvSpPr>
          <p:cNvPr id="1260640" name="Text Box 96"/>
          <p:cNvSpPr txBox="1">
            <a:spLocks noChangeArrowheads="1"/>
          </p:cNvSpPr>
          <p:nvPr/>
        </p:nvSpPr>
        <p:spPr bwMode="auto">
          <a:xfrm>
            <a:off x="5105400" y="6262688"/>
            <a:ext cx="35179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integers 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400800" y="3581400"/>
            <a:ext cx="2935288" cy="2362200"/>
            <a:chOff x="4032" y="2256"/>
            <a:chExt cx="1849" cy="1488"/>
          </a:xfrm>
        </p:grpSpPr>
        <p:sp>
          <p:nvSpPr>
            <p:cNvPr id="1260641" name="AutoShape 97"/>
            <p:cNvSpPr>
              <a:spLocks noChangeArrowheads="1"/>
            </p:cNvSpPr>
            <p:nvPr/>
          </p:nvSpPr>
          <p:spPr bwMode="auto">
            <a:xfrm>
              <a:off x="4032" y="2256"/>
              <a:ext cx="432" cy="1488"/>
            </a:xfrm>
            <a:prstGeom prst="curvedLeftArrow">
              <a:avLst>
                <a:gd name="adj1" fmla="val 68889"/>
                <a:gd name="adj2" fmla="val 137778"/>
                <a:gd name="adj3" fmla="val 33333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60642" name="Text Box 98"/>
            <p:cNvSpPr txBox="1">
              <a:spLocks noChangeArrowheads="1"/>
            </p:cNvSpPr>
            <p:nvPr/>
          </p:nvSpPr>
          <p:spPr bwMode="auto">
            <a:xfrm>
              <a:off x="4416" y="2620"/>
              <a:ext cx="1465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 them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by mapping.</a:t>
              </a:r>
            </a:p>
          </p:txBody>
        </p:sp>
      </p:grpSp>
      <p:sp>
        <p:nvSpPr>
          <p:cNvPr id="1260643" name="Line 99"/>
          <p:cNvSpPr>
            <a:spLocks noChangeShapeType="1"/>
          </p:cNvSpPr>
          <p:nvPr/>
        </p:nvSpPr>
        <p:spPr bwMode="auto">
          <a:xfrm flipH="1">
            <a:off x="2667000" y="4738688"/>
            <a:ext cx="457200" cy="1544637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645" name="Line 101"/>
          <p:cNvSpPr>
            <a:spLocks noChangeShapeType="1"/>
          </p:cNvSpPr>
          <p:nvPr/>
        </p:nvSpPr>
        <p:spPr bwMode="auto">
          <a:xfrm flipH="1">
            <a:off x="3048000" y="4724400"/>
            <a:ext cx="584200" cy="154463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647" name="Text Box 103"/>
          <p:cNvSpPr txBox="1">
            <a:spLocks noChangeArrowheads="1"/>
          </p:cNvSpPr>
          <p:nvPr/>
        </p:nvSpPr>
        <p:spPr bwMode="auto">
          <a:xfrm>
            <a:off x="3357563" y="5553075"/>
            <a:ext cx="2797175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Oops we never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get to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647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</a:ln>
      </a:spPr>
      <a:bodyPr wrap="square" rtlCol="0" anchor="ctr">
        <a:spAutoFit/>
      </a:bodyPr>
      <a:lstStyle>
        <a:defPPr marL="0" algn="l">
          <a:defRPr sz="2800" dirty="0" smtClean="0">
            <a:latin typeface="+mj-lt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S172">
  <a:themeElements>
    <a:clrScheme name="">
      <a:dk1>
        <a:srgbClr val="003399"/>
      </a:dk1>
      <a:lt1>
        <a:srgbClr val="FFFFFF"/>
      </a:lt1>
      <a:dk2>
        <a:srgbClr val="99CCFF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2A82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S17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S17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7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7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7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7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7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7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72 8">
        <a:dk1>
          <a:srgbClr val="000000"/>
        </a:dk1>
        <a:lt1>
          <a:srgbClr val="FFFFFF"/>
        </a:lt1>
        <a:dk2>
          <a:srgbClr val="0000FF"/>
        </a:dk2>
        <a:lt2>
          <a:srgbClr val="99CCFF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66"/>
        </a:solidFill>
        <a:ln w="12700">
          <a:solidFill>
            <a:srgbClr val="FF00FF"/>
          </a:solidFill>
          <a:miter lim="800000"/>
          <a:headEnd/>
          <a:tailEnd/>
        </a:ln>
      </a:spPr>
      <a:bodyPr lIns="0" tIns="0" rIns="0" bIns="0"/>
      <a:lstStyle>
        <a:defPPr algn="ctr" eaLnBrk="1" hangingPunct="1">
          <a:spcBef>
            <a:spcPct val="0"/>
          </a:spcBef>
          <a:buNone/>
          <a:defRPr sz="2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d bar footer BODY/MAIN CONTENT">
  <a:themeElements>
    <a:clrScheme name="Custom 14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FF0000"/>
      </a:hlink>
      <a:folHlink>
        <a:srgbClr val="FFFF99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CC9900"/>
        </a:accent1>
        <a:accent2>
          <a:srgbClr val="FFCC66"/>
        </a:accent2>
        <a:accent3>
          <a:srgbClr val="AAAAB8"/>
        </a:accent3>
        <a:accent4>
          <a:srgbClr val="DADADA"/>
        </a:accent4>
        <a:accent5>
          <a:srgbClr val="E2CAAA"/>
        </a:accent5>
        <a:accent6>
          <a:srgbClr val="E7B95C"/>
        </a:accent6>
        <a:hlink>
          <a:srgbClr val="FF00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134956</TotalTime>
  <Words>12163</Words>
  <Application>Microsoft Office PowerPoint</Application>
  <PresentationFormat>On-screen Show (4:3)</PresentationFormat>
  <Paragraphs>2233</Paragraphs>
  <Slides>118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6" baseType="lpstr">
      <vt:lpstr>Arial</vt:lpstr>
      <vt:lpstr>Arial Body</vt:lpstr>
      <vt:lpstr>Arial Rounded MT Bold</vt:lpstr>
      <vt:lpstr>Calibri</vt:lpstr>
      <vt:lpstr>Calibri (Body)</vt:lpstr>
      <vt:lpstr>Cambria Math</vt:lpstr>
      <vt:lpstr>Comic Sans MS</vt:lpstr>
      <vt:lpstr>Symbol</vt:lpstr>
      <vt:lpstr>Times New Roman</vt:lpstr>
      <vt:lpstr>Default Design</vt:lpstr>
      <vt:lpstr>Appendix_Master</vt:lpstr>
      <vt:lpstr>2_Appendix_Master</vt:lpstr>
      <vt:lpstr>3_Appendix_Master</vt:lpstr>
      <vt:lpstr>CS172</vt:lpstr>
      <vt:lpstr>3_Default Design</vt:lpstr>
      <vt:lpstr>Red bar footer BODY/MAIN CONTENT</vt:lpstr>
      <vt:lpstr>1_Default Design</vt:lpstr>
      <vt:lpstr>Equation</vt:lpstr>
      <vt:lpstr>PowerPoint Presentation</vt:lpstr>
      <vt:lpstr>Sets</vt:lpstr>
      <vt:lpstr>Sets</vt:lpstr>
      <vt:lpstr>PowerPoint Presentation</vt:lpstr>
      <vt:lpstr>Sets</vt:lpstr>
      <vt:lpstr>Sets</vt:lpstr>
      <vt:lpstr>Sets</vt:lpstr>
      <vt:lpstr>Sets</vt:lpstr>
      <vt:lpstr>Sets</vt:lpstr>
      <vt:lpstr>Sets</vt:lpstr>
      <vt:lpstr>Proofs</vt:lpstr>
      <vt:lpstr>Proofs</vt:lpstr>
      <vt:lpstr>Proofs</vt:lpstr>
      <vt:lpstr>Proofs</vt:lpstr>
      <vt:lpstr>Proofs</vt:lpstr>
      <vt:lpstr>PowerPoint Presentation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Functions</vt:lpstr>
      <vt:lpstr>Introduction to Functions</vt:lpstr>
      <vt:lpstr>Introduction to Functions</vt:lpstr>
      <vt:lpstr>Introduction to Functions</vt:lpstr>
      <vt:lpstr>Introduction to Functions</vt:lpstr>
      <vt:lpstr>Onto, One-to-One, &amp; Bijections</vt:lpstr>
      <vt:lpstr>Onto, One-to-One, &amp; Bijections</vt:lpstr>
      <vt:lpstr>Onto, One-to-One, &amp; Bijections</vt:lpstr>
      <vt:lpstr>Onto, One-to-One, &amp; Bijections</vt:lpstr>
      <vt:lpstr>Onto, One-to-One, &amp; Bijections</vt:lpstr>
      <vt:lpstr>Onto, One-to-One, &amp; Bijections</vt:lpstr>
      <vt:lpstr>Onto, One-to-One, &amp; Bijections</vt:lpstr>
      <vt:lpstr>Onto, One-to-One, &amp; Bijections</vt:lpstr>
      <vt:lpstr>Inverses</vt:lpstr>
      <vt:lpstr>Inverses</vt:lpstr>
      <vt:lpstr>Inverses</vt:lpstr>
      <vt:lpstr>Inverses</vt:lpstr>
      <vt:lpstr>Inverses</vt:lpstr>
      <vt:lpstr>Function Operations</vt:lpstr>
      <vt:lpstr>Function Operations</vt:lpstr>
      <vt:lpstr>Function Operations</vt:lpstr>
      <vt:lpstr>Proofs</vt:lpstr>
      <vt:lpstr>Proofs</vt:lpstr>
      <vt:lpstr>Proofs</vt:lpstr>
      <vt:lpstr>Proofs</vt:lpstr>
      <vt:lpstr>Proofs</vt:lpstr>
      <vt:lpstr>Proofs</vt:lpstr>
      <vt:lpstr>Proofs</vt:lpstr>
      <vt:lpstr>Graphs of Functions</vt:lpstr>
      <vt:lpstr>Some Important Functions</vt:lpstr>
      <vt:lpstr>Floor and Ceiling Functions 1</vt:lpstr>
      <vt:lpstr>Factorial Function</vt:lpstr>
      <vt:lpstr>Sequences/Recurrences/Sums</vt:lpstr>
      <vt:lpstr>Sequences/Recurrences/Sums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Sequences/Recurrences/Sums</vt:lpstr>
      <vt:lpstr>Approximating Sum  by Integrating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</vt:lpstr>
      <vt:lpstr>Questions 1</vt:lpstr>
      <vt:lpstr>Questions 2</vt:lpstr>
      <vt:lpstr>Questions 3</vt:lpstr>
      <vt:lpstr>Composition Questions 1</vt:lpstr>
      <vt:lpstr>Composition Questions 2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 Edmonds</cp:lastModifiedBy>
  <cp:revision>2236</cp:revision>
  <dcterms:created xsi:type="dcterms:W3CDTF">2000-08-25T17:31:26Z</dcterms:created>
  <dcterms:modified xsi:type="dcterms:W3CDTF">2023-12-01T01:11:30Z</dcterms:modified>
</cp:coreProperties>
</file>