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77" r:id="rId3"/>
    <p:sldMasterId id="2147483794" r:id="rId4"/>
    <p:sldMasterId id="2147483811" r:id="rId5"/>
    <p:sldMasterId id="2147483822" r:id="rId6"/>
    <p:sldMasterId id="2147483866" r:id="rId7"/>
  </p:sldMasterIdLst>
  <p:notesMasterIdLst>
    <p:notesMasterId r:id="rId81"/>
  </p:notesMasterIdLst>
  <p:handoutMasterIdLst>
    <p:handoutMasterId r:id="rId82"/>
  </p:handoutMasterIdLst>
  <p:sldIdLst>
    <p:sldId id="1383" r:id="rId8"/>
    <p:sldId id="3550" r:id="rId9"/>
    <p:sldId id="3598" r:id="rId10"/>
    <p:sldId id="2439" r:id="rId11"/>
    <p:sldId id="1115" r:id="rId12"/>
    <p:sldId id="3427" r:id="rId13"/>
    <p:sldId id="3429" r:id="rId14"/>
    <p:sldId id="1117" r:id="rId15"/>
    <p:sldId id="1429" r:id="rId16"/>
    <p:sldId id="1431" r:id="rId17"/>
    <p:sldId id="3531" r:id="rId18"/>
    <p:sldId id="2981" r:id="rId19"/>
    <p:sldId id="2319" r:id="rId20"/>
    <p:sldId id="3017" r:id="rId21"/>
    <p:sldId id="2440" r:id="rId22"/>
    <p:sldId id="2403" r:id="rId23"/>
    <p:sldId id="1554" r:id="rId24"/>
    <p:sldId id="3551" r:id="rId25"/>
    <p:sldId id="1259" r:id="rId26"/>
    <p:sldId id="1261" r:id="rId27"/>
    <p:sldId id="2752" r:id="rId28"/>
    <p:sldId id="3540" r:id="rId29"/>
    <p:sldId id="3552" r:id="rId30"/>
    <p:sldId id="3553" r:id="rId31"/>
    <p:sldId id="3554" r:id="rId32"/>
    <p:sldId id="3555" r:id="rId33"/>
    <p:sldId id="3537" r:id="rId34"/>
    <p:sldId id="3539" r:id="rId35"/>
    <p:sldId id="3596" r:id="rId36"/>
    <p:sldId id="3597" r:id="rId37"/>
    <p:sldId id="3578" r:id="rId38"/>
    <p:sldId id="3568" r:id="rId39"/>
    <p:sldId id="3569" r:id="rId40"/>
    <p:sldId id="3570" r:id="rId41"/>
    <p:sldId id="3571" r:id="rId42"/>
    <p:sldId id="3572" r:id="rId43"/>
    <p:sldId id="3573" r:id="rId44"/>
    <p:sldId id="3579" r:id="rId45"/>
    <p:sldId id="3619" r:id="rId46"/>
    <p:sldId id="3580" r:id="rId47"/>
    <p:sldId id="3581" r:id="rId48"/>
    <p:sldId id="3582" r:id="rId49"/>
    <p:sldId id="3620" r:id="rId50"/>
    <p:sldId id="3583" r:id="rId51"/>
    <p:sldId id="3630" r:id="rId52"/>
    <p:sldId id="3574" r:id="rId53"/>
    <p:sldId id="3584" r:id="rId54"/>
    <p:sldId id="3575" r:id="rId55"/>
    <p:sldId id="3576" r:id="rId56"/>
    <p:sldId id="3710" r:id="rId57"/>
    <p:sldId id="3711" r:id="rId58"/>
    <p:sldId id="3712" r:id="rId59"/>
    <p:sldId id="3615" r:id="rId60"/>
    <p:sldId id="3616" r:id="rId61"/>
    <p:sldId id="3617" r:id="rId62"/>
    <p:sldId id="3618" r:id="rId63"/>
    <p:sldId id="1367" r:id="rId64"/>
    <p:sldId id="3621" r:id="rId65"/>
    <p:sldId id="2297" r:id="rId66"/>
    <p:sldId id="3511" r:id="rId67"/>
    <p:sldId id="3705" r:id="rId68"/>
    <p:sldId id="3701" r:id="rId69"/>
    <p:sldId id="3601" r:id="rId70"/>
    <p:sldId id="3707" r:id="rId71"/>
    <p:sldId id="3708" r:id="rId72"/>
    <p:sldId id="3607" r:id="rId73"/>
    <p:sldId id="3534" r:id="rId74"/>
    <p:sldId id="3595" r:id="rId75"/>
    <p:sldId id="3613" r:id="rId76"/>
    <p:sldId id="3614" r:id="rId77"/>
    <p:sldId id="3604" r:id="rId78"/>
    <p:sldId id="3602" r:id="rId79"/>
    <p:sldId id="3603" r:id="rId80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dmonds" initials="JE" lastIdx="2" clrIdx="0">
    <p:extLst>
      <p:ext uri="{19B8F6BF-5375-455C-9EA6-DF929625EA0E}">
        <p15:presenceInfo xmlns:p15="http://schemas.microsoft.com/office/powerpoint/2012/main" userId="a8785b683ef20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66"/>
    <a:srgbClr val="FF00FF"/>
    <a:srgbClr val="99FF66"/>
    <a:srgbClr val="000066"/>
    <a:srgbClr val="FEFEFE"/>
    <a:srgbClr val="E6E6E6"/>
    <a:srgbClr val="CCFFCC"/>
    <a:srgbClr val="4D0201"/>
    <a:srgbClr val="D5D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87363" autoAdjust="0"/>
  </p:normalViewPr>
  <p:slideViewPr>
    <p:cSldViewPr>
      <p:cViewPr varScale="1">
        <p:scale>
          <a:sx n="69" d="100"/>
          <a:sy n="69" d="100"/>
        </p:scale>
        <p:origin x="750" y="72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 dirty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E7DE1-0239-418E-A994-A9CC3801901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CA" alt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63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E7DE1-0239-418E-A994-A9CC3801901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CA" alt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813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E7DE1-0239-418E-A994-A9CC3801901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CA" alt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596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82EDD-EBD2-42AA-81CD-38B52F7CB5FF}" type="slidenum">
              <a:rPr lang="en-CA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8812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82EDD-EBD2-42AA-81CD-38B52F7CB5FF}" type="slidenum">
              <a:rPr lang="en-CA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46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644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206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1A96-E842-4247-9B33-983A0D11A5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798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1A96-E842-4247-9B33-983A0D11A5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27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701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67AB9-F7C5-4820-8202-848AB5B81D9A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1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85301-3D47-40D2-949D-9324CDE1F080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CA" altLang="en-US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5271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E75073-74B8-4A03-97A2-C761196C301D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1141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F66DF-A821-4CCA-A7FC-D539835AEB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506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F66DF-A821-4CCA-A7FC-D539835AEB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6783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F66DF-A821-4CCA-A7FC-D539835AEB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0014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F66DF-A821-4CCA-A7FC-D539835AEB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3497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F66DF-A821-4CCA-A7FC-D539835AEB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7727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F66DF-A821-4CCA-A7FC-D539835AEB3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5815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2848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7281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850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85301-3D47-40D2-949D-9324CDE1F080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CA" altLang="en-US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879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7185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6D3DB-761B-4860-9028-20D93F95605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32</a:t>
            </a:fld>
            <a:endParaRPr lang="en-CA" altLang="en-US" dirty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0997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6D3DB-761B-4860-9028-20D93F95605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33</a:t>
            </a:fld>
            <a:endParaRPr lang="en-CA" altLang="en-US" dirty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041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26D3DB-761B-4860-9028-20D93F95605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34</a:t>
            </a:fld>
            <a:endParaRPr lang="en-CA" altLang="en-US" dirty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2785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35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4514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36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5186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37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307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38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7862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39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8844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40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86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22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41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625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42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6261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43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5602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44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2505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45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74818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46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2843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47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52717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48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47920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49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91890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50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248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85301-3D47-40D2-949D-9324CDE1F080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CA" altLang="en-US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771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51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1524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52</a:t>
            </a:fld>
            <a:endParaRPr lang="en-CA" altLang="en-US" dirty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6793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6A1B25D-CB75-AEF0-2433-834528E87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6A1B25D-CB75-AEF0-2433-834528E87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8062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59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46984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60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0354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61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6917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62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22078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63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4687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64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348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E7DE1-0239-418E-A994-A9CC3801901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CA" alt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62167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65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00029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66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0092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69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56954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70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6922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71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92469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72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00888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73</a:t>
            </a:fld>
            <a:endParaRPr lang="en-CA" altLang="en-US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386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E7DE1-0239-418E-A994-A9CC3801901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CA" alt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20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E7DE1-0239-418E-A994-A9CC3801901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CA" alt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31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5E7DE1-0239-418E-A994-A9CC3801901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CA" alt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84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0511-6C4E-48D1-B21D-D9AFE5917F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92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0638-AB07-4418-B286-85E9053D62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29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499D-28CC-43D4-80C1-0D666557F4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82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1EF5-3A67-4ADB-A0E2-C175DF6717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22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E6F5-436C-4391-8FEC-452BED05F9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99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n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5408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70451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892198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8484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16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6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0949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2458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625453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308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5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250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58586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7169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536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26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1079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8527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544303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782848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47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632580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738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B30B-7E70-4CBF-B2BB-CB70E06D2F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754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79248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0199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953000" y="129540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953000" y="1826723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953000" y="2358046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953000" y="2889369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953000" y="3420692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953000" y="3952015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953000" y="4483338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4953000" y="5014661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953000" y="5545984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953000" y="6077310"/>
            <a:ext cx="33147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236913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00B6D5B-B32F-403D-94BB-CABB7FB5590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75CFE97-9AD7-41CA-A193-8A06D8389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2FE6B19-E72F-4CA3-93C5-6E5243E629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FD92AB8B-8594-4828-9EC4-1A363CB6E6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50138BB1-8873-4123-8F37-AEDB5A60401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36A5A5B-3C55-4328-BA90-D0741B9DD2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72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8310007-E242-4176-90F4-E92611A8608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AEF3391E-B6AC-45E6-B130-854D466DAAD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D6750761-5C91-48BE-AE85-17F55D4D0EC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F68BA59F-B2B7-43A8-BD3D-92CC992C73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385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D81CCA73-2289-48F6-AD53-A8982796E6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2385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EB25B95-33AE-4B43-8FC6-82EDB2E3C63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385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423505E-D007-4C48-A00F-AB0F071AE38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385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90F8FADA-42BF-478C-ADF1-2C585D34E3C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32385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C3D3B322-7E11-4A74-822F-210C90049E4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2385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A1B973CF-2BB8-478D-AD3C-0D055434637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32385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5D454119-E814-45B7-942B-86815A62C09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2385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EF5640C2-3BCC-40E9-B32F-F1256BC966A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32385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E08DC7A5-6E88-4B17-B755-094995E3DADB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2385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084B054C-062B-4A0B-90CB-FAB34B715E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019800" y="129540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193C2628-8F0A-47DF-8D62-DF518A5401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19800" y="1826723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A9D8E977-3271-4B66-BEBB-E23DA98A6589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6019800" y="2358046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7B7DD5C7-415C-4DA2-91DD-52701754969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019800" y="2889369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00F834A0-64EE-4EEF-A85F-B15443AF59B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019800" y="3420692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Content Placeholder 1">
            <a:extLst>
              <a:ext uri="{FF2B5EF4-FFF2-40B4-BE49-F238E27FC236}">
                <a16:creationId xmlns:a16="http://schemas.microsoft.com/office/drawing/2014/main" id="{A5E1AF77-D3A8-4434-A1F9-5E89CE0A2727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019800" y="3952015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36B46E-83E7-4338-BBAB-3B76E68C4908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6019800" y="4483338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7" name="Content Placeholder 1">
            <a:extLst>
              <a:ext uri="{FF2B5EF4-FFF2-40B4-BE49-F238E27FC236}">
                <a16:creationId xmlns:a16="http://schemas.microsoft.com/office/drawing/2014/main" id="{48D2FCF0-3724-46BF-A3BB-A69D7044FA6A}"/>
              </a:ext>
            </a:extLst>
          </p:cNvPr>
          <p:cNvSpPr>
            <a:spLocks noGrp="1"/>
          </p:cNvSpPr>
          <p:nvPr>
            <p:ph idx="36"/>
          </p:nvPr>
        </p:nvSpPr>
        <p:spPr>
          <a:xfrm>
            <a:off x="6019800" y="5014661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47CA91F-80EE-45AF-B96A-8131EA17326F}"/>
              </a:ext>
            </a:extLst>
          </p:cNvPr>
          <p:cNvSpPr>
            <a:spLocks noGrp="1"/>
          </p:cNvSpPr>
          <p:nvPr>
            <p:ph idx="37"/>
          </p:nvPr>
        </p:nvSpPr>
        <p:spPr>
          <a:xfrm>
            <a:off x="6019800" y="5545984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0FECE6AA-FDAF-420D-856A-E818977AE947}"/>
              </a:ext>
            </a:extLst>
          </p:cNvPr>
          <p:cNvSpPr>
            <a:spLocks noGrp="1"/>
          </p:cNvSpPr>
          <p:nvPr>
            <p:ph idx="38"/>
          </p:nvPr>
        </p:nvSpPr>
        <p:spPr>
          <a:xfrm>
            <a:off x="6019800" y="6077310"/>
            <a:ext cx="22860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Jump Link">
            <a:extLst>
              <a:ext uri="{FF2B5EF4-FFF2-40B4-BE49-F238E27FC236}">
                <a16:creationId xmlns:a16="http://schemas.microsoft.com/office/drawing/2014/main" id="{4C5A98A2-7405-45EA-A119-818241A28D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51" name="Photo Credit">
            <a:extLst>
              <a:ext uri="{FF2B5EF4-FFF2-40B4-BE49-F238E27FC236}">
                <a16:creationId xmlns:a16="http://schemas.microsoft.com/office/drawing/2014/main" id="{2949DC30-1123-4272-9CF0-4B729A3E0D7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0" y="6702552"/>
            <a:ext cx="2670048" cy="155448"/>
          </a:xfrm>
          <a:prstGeom prst="rect">
            <a:avLst/>
          </a:prstGeom>
        </p:spPr>
        <p:txBody>
          <a:bodyPr lIns="0" tIns="0" rIns="45720" bIns="0" anchor="ctr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57889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1719072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980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_Ma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255F7-7AE7-4190-BAB3-A3B1521F1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0" y="12954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C4DB6B-DD6A-43E0-BF97-584094BF80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626393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D7826E-AAB6-4E2F-99DD-9A680BF8C2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4200" y="6453187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900"/>
            </a:lvl2pPr>
            <a:lvl3pPr marL="914400" indent="0" algn="ctr">
              <a:buNone/>
              <a:defRPr sz="9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25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57200" y="3810000"/>
            <a:ext cx="8229600" cy="2362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4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5" hasCustomPrompt="1"/>
          </p:nvPr>
        </p:nvSpPr>
        <p:spPr>
          <a:xfrm>
            <a:off x="6473952" y="6705599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35176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872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rgbClr val="04617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3"/>
          </p:nvPr>
        </p:nvSpPr>
        <p:spPr>
          <a:xfrm>
            <a:off x="4663440" y="12954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4"/>
          </p:nvPr>
        </p:nvSpPr>
        <p:spPr>
          <a:xfrm>
            <a:off x="45720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5"/>
          </p:nvPr>
        </p:nvSpPr>
        <p:spPr>
          <a:xfrm>
            <a:off x="4663440" y="214884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6"/>
          </p:nvPr>
        </p:nvSpPr>
        <p:spPr>
          <a:xfrm>
            <a:off x="45720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7"/>
          </p:nvPr>
        </p:nvSpPr>
        <p:spPr>
          <a:xfrm>
            <a:off x="4663440" y="300228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465576" y="6553200"/>
            <a:ext cx="2212848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0"/>
          </p:nvPr>
        </p:nvSpPr>
        <p:spPr>
          <a:xfrm>
            <a:off x="45720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1"/>
          </p:nvPr>
        </p:nvSpPr>
        <p:spPr>
          <a:xfrm>
            <a:off x="4663440" y="385572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22"/>
          </p:nvPr>
        </p:nvSpPr>
        <p:spPr>
          <a:xfrm>
            <a:off x="45720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3"/>
          </p:nvPr>
        </p:nvSpPr>
        <p:spPr>
          <a:xfrm>
            <a:off x="4663440" y="470916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24"/>
          </p:nvPr>
        </p:nvSpPr>
        <p:spPr>
          <a:xfrm>
            <a:off x="45720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25"/>
          </p:nvPr>
        </p:nvSpPr>
        <p:spPr>
          <a:xfrm>
            <a:off x="4663440" y="5562600"/>
            <a:ext cx="402336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1200"/>
              </a:spcBef>
              <a:spcAft>
                <a:spcPts val="600"/>
              </a:spcAft>
              <a:buClr>
                <a:srgbClr val="04617B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1200"/>
              </a:spcBef>
              <a:spcAft>
                <a:spcPts val="600"/>
              </a:spcAft>
              <a:buClr>
                <a:srgbClr val="B60000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1200"/>
              </a:spcBef>
              <a:spcAft>
                <a:spcPts val="60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26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2990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D17D-FCDC-4355-88F6-225363AB79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17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3B6F-B5DD-42FC-9089-F6754F07468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46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3A11-CD3D-414B-A2A0-F6D306CEF7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70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0F38-F87F-4BFA-A88E-9EB71259DF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7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357B-129B-4717-BE74-A84958261E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26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4277E8-0BFA-4E26-B055-E5EBC5B3B6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A0D09F4C-E62F-4585-B564-B47BB1A524A6}" type="slidenum">
              <a:rPr lang="en-CA" altLang="en-US" sz="1400" smtClean="0"/>
              <a:pPr algn="r" eaLnBrk="1" hangingPunct="1">
                <a:defRPr/>
              </a:pPr>
              <a:t>‹#›</a:t>
            </a:fld>
            <a:endParaRPr lang="en-CA" altLang="en-US" sz="1400"/>
          </a:p>
        </p:txBody>
      </p:sp>
    </p:spTree>
    <p:extLst>
      <p:ext uri="{BB962C8B-B14F-4D97-AF65-F5344CB8AC3E}">
        <p14:creationId xmlns:p14="http://schemas.microsoft.com/office/powerpoint/2010/main" val="2351918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56" r:id="rId12"/>
    <p:sldLayoutId id="21474838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139031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25281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21746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2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354018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3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pyright" descr="©McGraw-Hill Education&#10;">
            <a:extLst>
              <a:ext uri="{FF2B5EF4-FFF2-40B4-BE49-F238E27FC236}">
                <a16:creationId xmlns:a16="http://schemas.microsoft.com/office/drawing/2014/main" id="{26476B0B-206B-4AFE-9AEC-D3FA261CB927}"/>
              </a:ext>
            </a:extLst>
          </p:cNvPr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0" dirty="0">
                <a:solidFill>
                  <a:schemeClr val="bg1"/>
                </a:solidFill>
                <a:latin typeface="+mn-lt"/>
              </a:rPr>
              <a:t>© McGraw Hill LLC</a:t>
            </a:r>
          </a:p>
        </p:txBody>
      </p:sp>
    </p:spTree>
    <p:extLst>
      <p:ext uri="{BB962C8B-B14F-4D97-AF65-F5344CB8AC3E}">
        <p14:creationId xmlns:p14="http://schemas.microsoft.com/office/powerpoint/2010/main" val="993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7.xml"/><Relationship Id="rId3" Type="http://schemas.openxmlformats.org/officeDocument/2006/relationships/oleObject" Target="../embeddings/oleObject1.bin"/><Relationship Id="rId7" Type="http://schemas.openxmlformats.org/officeDocument/2006/relationships/slide" Target="slide5.xml"/><Relationship Id="rId12" Type="http://schemas.openxmlformats.org/officeDocument/2006/relationships/slide" Target="slide5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32.xml"/><Relationship Id="rId5" Type="http://schemas.openxmlformats.org/officeDocument/2006/relationships/image" Target="../media/image2.png"/><Relationship Id="rId10" Type="http://schemas.openxmlformats.org/officeDocument/2006/relationships/slide" Target="slide27.xml"/><Relationship Id="rId4" Type="http://schemas.openxmlformats.org/officeDocument/2006/relationships/image" Target="../media/image1.wmf"/><Relationship Id="rId9" Type="http://schemas.openxmlformats.org/officeDocument/2006/relationships/slide" Target="slide18.xml"/><Relationship Id="rId14" Type="http://schemas.openxmlformats.org/officeDocument/2006/relationships/hyperlink" Target="https://www.eecs.yorku.ca/~jeff/courses/109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7.jpe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11" Type="http://schemas.openxmlformats.org/officeDocument/2006/relationships/image" Target="../media/image15.png"/><Relationship Id="rId5" Type="http://schemas.openxmlformats.org/officeDocument/2006/relationships/image" Target="../media/image7.wmf"/><Relationship Id="rId10" Type="http://schemas.openxmlformats.org/officeDocument/2006/relationships/image" Target="../media/image19.jpeg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0.jpe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11" Type="http://schemas.openxmlformats.org/officeDocument/2006/relationships/image" Target="../media/image16.jpeg"/><Relationship Id="rId5" Type="http://schemas.openxmlformats.org/officeDocument/2006/relationships/image" Target="../media/image7.wmf"/><Relationship Id="rId10" Type="http://schemas.openxmlformats.org/officeDocument/2006/relationships/image" Target="../media/image19.jpeg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11" Type="http://schemas.openxmlformats.org/officeDocument/2006/relationships/image" Target="../media/image15.png"/><Relationship Id="rId5" Type="http://schemas.openxmlformats.org/officeDocument/2006/relationships/image" Target="../media/image7.wmf"/><Relationship Id="rId10" Type="http://schemas.openxmlformats.org/officeDocument/2006/relationships/image" Target="../media/image19.jpe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w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1.png"/><Relationship Id="rId4" Type="http://schemas.openxmlformats.org/officeDocument/2006/relationships/image" Target="../media/image370.png"/></Relationships>
</file>

<file path=ppt/slides/_rels/slide34.xml.rels><?xml version="1.0" encoding="UTF-8" standalone="yes"?>
<Relationships xmlns="http://schemas.openxmlformats.org/package/2006/relationships"><Relationship Id="rId34" Type="http://schemas.openxmlformats.org/officeDocument/2006/relationships/image" Target="../media/image1120.png"/><Relationship Id="rId33" Type="http://schemas.openxmlformats.org/officeDocument/2006/relationships/image" Target="../media/image1110.png"/><Relationship Id="rId2" Type="http://schemas.openxmlformats.org/officeDocument/2006/relationships/notesSlide" Target="../notesSlides/notesSlide33.xml"/><Relationship Id="rId29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100.png"/><Relationship Id="rId37" Type="http://schemas.openxmlformats.org/officeDocument/2006/relationships/image" Target="../media/image25.png"/><Relationship Id="rId28" Type="http://schemas.openxmlformats.org/officeDocument/2006/relationships/image" Target="../media/image1060.png"/><Relationship Id="rId36" Type="http://schemas.openxmlformats.org/officeDocument/2006/relationships/image" Target="../media/image1140.png"/><Relationship Id="rId31" Type="http://schemas.openxmlformats.org/officeDocument/2006/relationships/image" Target="../media/image1090.png"/><Relationship Id="rId30" Type="http://schemas.openxmlformats.org/officeDocument/2006/relationships/image" Target="../media/image108.png"/><Relationship Id="rId35" Type="http://schemas.openxmlformats.org/officeDocument/2006/relationships/image" Target="../media/image11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7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9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8.wmf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wmf"/><Relationship Id="rId11" Type="http://schemas.openxmlformats.org/officeDocument/2006/relationships/image" Target="../media/image16.jpe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7.jpe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11" Type="http://schemas.openxmlformats.org/officeDocument/2006/relationships/image" Target="../media/image15.png"/><Relationship Id="rId5" Type="http://schemas.openxmlformats.org/officeDocument/2006/relationships/image" Target="../media/image7.wmf"/><Relationship Id="rId10" Type="http://schemas.openxmlformats.org/officeDocument/2006/relationships/image" Target="../media/image19.jpeg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126" y="5143023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solidFill>
                  <a:schemeClr val="accent2"/>
                </a:solidFill>
                <a:latin typeface="+mj-lt"/>
              </a:rPr>
              <a:t>Lecture 2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4B67FB95-FB9B-4D65-401A-55E1F9F5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1600"/>
            <a:ext cx="32111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rId6" action="ppaction://hlinksldjump"/>
              </a:rPr>
              <a:t>Objects, Predicates, &amp; Relations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rId7" action="ppaction://hlinksldjump"/>
              </a:rPr>
              <a:t> &amp; 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sym typeface="Symbol" pitchFamily="18" charset="2"/>
                <a:hlinkClick r:id="rId8" action="ppaction://hlinksldjump"/>
              </a:rPr>
              <a:t>Order of Quantifiers:  vs   </a:t>
            </a:r>
            <a:endParaRPr lang="en-US" altLang="en-US" sz="1800" dirty="0">
              <a:hlinkClick r:id="rId9" action="ppaction://hlinksldjump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9" action="ppaction://hlinksldjump"/>
              </a:rPr>
              <a:t>Quantifiers and Games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10" action="ppaction://hlinksldjump"/>
              </a:rPr>
              <a:t>Humans are Mortal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>
                <a:hlinkClick r:id="rId11" action="ppaction://hlinksldjump"/>
              </a:rPr>
              <a:t>Reals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>
                <a:hlinkClick r:id="rId12" action="ppaction://hlinksldjump"/>
              </a:rPr>
              <a:t>Proof by Contradiction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13" action="ppaction://hlinksldjump"/>
              </a:rPr>
              <a:t>Formal </a:t>
            </a:r>
            <a:r>
              <a:rPr lang="en-US" altLang="en-US" sz="1800">
                <a:hlinkClick r:id="rId13" action="ppaction://hlinksldjump"/>
              </a:rPr>
              <a:t>Proofs Systems</a:t>
            </a:r>
            <a:endParaRPr lang="en-US" alt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6B83C-7A82-5039-9683-0AB3D049C4A0}"/>
              </a:ext>
            </a:extLst>
          </p:cNvPr>
          <p:cNvSpPr txBox="1"/>
          <p:nvPr/>
        </p:nvSpPr>
        <p:spPr>
          <a:xfrm>
            <a:off x="5445171" y="-18210"/>
            <a:ext cx="377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</a:rPr>
              <a:t>Predicates and Quantifiers</a:t>
            </a:r>
            <a:endParaRPr lang="en-C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82EBE-425F-9626-9C29-674228C7BD31}"/>
              </a:ext>
            </a:extLst>
          </p:cNvPr>
          <p:cNvSpPr txBox="1"/>
          <p:nvPr/>
        </p:nvSpPr>
        <p:spPr>
          <a:xfrm>
            <a:off x="5414691" y="300341"/>
            <a:ext cx="377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chemeClr val="tx2"/>
                </a:solidFill>
              </a:rPr>
              <a:t>boys b, Loves(b)</a:t>
            </a:r>
          </a:p>
        </p:txBody>
      </p:sp>
      <p:sp>
        <p:nvSpPr>
          <p:cNvPr id="12" name="Rectangle 2">
            <a:hlinkClick r:id="rId14"/>
            <a:extLst>
              <a:ext uri="{FF2B5EF4-FFF2-40B4-BE49-F238E27FC236}">
                <a16:creationId xmlns:a16="http://schemas.microsoft.com/office/drawing/2014/main" id="{F220CBE6-B7B8-6A02-EF75-700981EC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56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53F8677-2DF6-4354-4986-B3B05FB06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91181"/>
            <a:ext cx="348585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0" dirty="0">
                <a:solidFill>
                  <a:schemeClr val="accent2"/>
                </a:solidFill>
              </a:rPr>
              <a:t>Math</a:t>
            </a:r>
            <a:r>
              <a:rPr lang="en-US" altLang="en-US" sz="2400" b="1" i="0" dirty="0">
                <a:solidFill>
                  <a:schemeClr val="accent2"/>
                </a:solidFill>
              </a:rPr>
              <a:t>/EECS 1019/1090</a:t>
            </a:r>
            <a:endParaRPr lang="en-US" altLang="en-US" sz="2400" i="0" dirty="0">
              <a:solidFill>
                <a:schemeClr val="accent2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B3CF185-547B-7CFF-FB66-D1725BB32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1600" y="-76200"/>
            <a:ext cx="7772400" cy="7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kern="0" dirty="0"/>
              <a:t>Logic and Proofs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D238CE4-1B90-9228-69D6-38C06627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0" y="914400"/>
            <a:ext cx="1958975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Math 1019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373BB74-EA22-35E9-CE11-8FC72133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320" y="913808"/>
            <a:ext cx="1958975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Math 1090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B21842C-CD9D-62D5-D10F-70C64C6C1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257800"/>
            <a:ext cx="1958975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l" eaLnBrk="0" hangingPunct="0">
              <a:defRPr/>
            </a:pPr>
            <a:r>
              <a:rPr 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Skipped</a:t>
            </a:r>
            <a:endParaRPr 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57178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35280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2000" dirty="0"/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5486400" y="6254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9" name="Line 21"/>
          <p:cNvSpPr>
            <a:spLocks noChangeShapeType="1"/>
          </p:cNvSpPr>
          <p:nvPr/>
        </p:nvSpPr>
        <p:spPr bwMode="auto">
          <a:xfrm>
            <a:off x="8534400" y="3421063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0" name="Line 23"/>
          <p:cNvSpPr>
            <a:spLocks noChangeShapeType="1"/>
          </p:cNvSpPr>
          <p:nvPr/>
        </p:nvSpPr>
        <p:spPr bwMode="auto">
          <a:xfrm>
            <a:off x="8534400" y="4175125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1" name="Line 25"/>
          <p:cNvSpPr>
            <a:spLocks noChangeShapeType="1"/>
          </p:cNvSpPr>
          <p:nvPr/>
        </p:nvSpPr>
        <p:spPr bwMode="auto">
          <a:xfrm>
            <a:off x="8534400" y="511968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2" name="Line 26"/>
          <p:cNvSpPr>
            <a:spLocks noChangeShapeType="1"/>
          </p:cNvSpPr>
          <p:nvPr/>
        </p:nvSpPr>
        <p:spPr bwMode="auto">
          <a:xfrm>
            <a:off x="7010400" y="5873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397383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One girl</a:t>
            </a:r>
            <a:endParaRPr lang="en-CA" sz="2400" kern="0" dirty="0">
              <a:latin typeface="+mn-lt"/>
            </a:endParaRPr>
          </a:p>
        </p:txBody>
      </p:sp>
      <p:sp>
        <p:nvSpPr>
          <p:cNvPr id="111" name="Rectangle 4"/>
          <p:cNvSpPr txBox="1">
            <a:spLocks noChangeArrowheads="1"/>
          </p:cNvSpPr>
          <p:nvPr/>
        </p:nvSpPr>
        <p:spPr>
          <a:xfrm>
            <a:off x="4343400" y="6400800"/>
            <a:ext cx="25908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>
                <a:latin typeface="+mn-lt"/>
              </a:rPr>
              <a:t>His special woman</a:t>
            </a:r>
            <a:r>
              <a:rPr lang="en-US" sz="2400" kern="0" dirty="0">
                <a:latin typeface="+mn-lt"/>
              </a:rPr>
              <a:t>.</a:t>
            </a:r>
            <a:endParaRPr lang="en-CA" sz="2400" kern="0" dirty="0">
              <a:latin typeface="+mn-lt"/>
            </a:endParaRPr>
          </a:p>
        </p:txBody>
      </p:sp>
      <p:sp>
        <p:nvSpPr>
          <p:cNvPr id="144" name="Rectangle 4"/>
          <p:cNvSpPr txBox="1">
            <a:spLocks noChangeArrowheads="1"/>
          </p:cNvSpPr>
          <p:nvPr/>
        </p:nvSpPr>
        <p:spPr>
          <a:xfrm>
            <a:off x="4419600" y="4191000"/>
            <a:ext cx="38100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Could </a:t>
            </a:r>
            <a:r>
              <a:rPr lang="en-US" sz="2400" kern="0">
                <a:latin typeface="+mn-lt"/>
              </a:rPr>
              <a:t>be a separate </a:t>
            </a:r>
            <a:r>
              <a:rPr lang="en-US" sz="2400" kern="0" dirty="0">
                <a:latin typeface="+mn-lt"/>
              </a:rPr>
              <a:t>girl.</a:t>
            </a:r>
            <a:endParaRPr lang="en-CA" sz="2400" kern="0" dirty="0">
              <a:latin typeface="+mn-lt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7772400" y="88582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7775078" y="896419"/>
            <a:ext cx="1267242" cy="1132408"/>
            <a:chOff x="6708218" y="879093"/>
            <a:chExt cx="2258946" cy="2245109"/>
          </a:xfrm>
        </p:grpSpPr>
        <p:pic>
          <p:nvPicPr>
            <p:cNvPr id="96" name="Picture 95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96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9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01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7772400" y="2971800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06" name="Group 105"/>
          <p:cNvGrpSpPr/>
          <p:nvPr/>
        </p:nvGrpSpPr>
        <p:grpSpPr>
          <a:xfrm>
            <a:off x="7775078" y="2982394"/>
            <a:ext cx="1267242" cy="1132408"/>
            <a:chOff x="6708218" y="879093"/>
            <a:chExt cx="2258946" cy="2245109"/>
          </a:xfrm>
        </p:grpSpPr>
        <p:pic>
          <p:nvPicPr>
            <p:cNvPr id="107" name="Picture 106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08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14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3" name="Picture 1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7772400" y="506920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7775078" y="5079799"/>
            <a:ext cx="1267242" cy="1132408"/>
            <a:chOff x="6708218" y="879093"/>
            <a:chExt cx="2258946" cy="2245109"/>
          </a:xfrm>
        </p:grpSpPr>
        <p:pic>
          <p:nvPicPr>
            <p:cNvPr id="120" name="Picture 119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20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25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" name="Picture 1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" name="Text Box 74"/>
          <p:cNvSpPr txBox="1">
            <a:spLocks noChangeArrowheads="1"/>
          </p:cNvSpPr>
          <p:nvPr/>
        </p:nvSpPr>
        <p:spPr bwMode="auto">
          <a:xfrm>
            <a:off x="304800" y="2997200"/>
            <a:ext cx="341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Loves(b, g)</a:t>
            </a:r>
          </a:p>
        </p:txBody>
      </p:sp>
      <p:sp>
        <p:nvSpPr>
          <p:cNvPr id="130" name="Text Box 78"/>
          <p:cNvSpPr txBox="1">
            <a:spLocks noChangeArrowheads="1"/>
          </p:cNvSpPr>
          <p:nvPr/>
        </p:nvSpPr>
        <p:spPr bwMode="auto">
          <a:xfrm>
            <a:off x="304800" y="3733800"/>
            <a:ext cx="341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Loves(b, g)</a:t>
            </a:r>
          </a:p>
        </p:txBody>
      </p:sp>
      <p:cxnSp>
        <p:nvCxnSpPr>
          <p:cNvPr id="131" name="Straight Arrow Connector 130"/>
          <p:cNvCxnSpPr>
            <a:cxnSpLocks noChangeShapeType="1"/>
            <a:stCxn id="129" idx="3"/>
          </p:cNvCxnSpPr>
          <p:nvPr/>
        </p:nvCxnSpPr>
        <p:spPr bwMode="auto">
          <a:xfrm flipV="1">
            <a:off x="3721100" y="2362200"/>
            <a:ext cx="698500" cy="9271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6" name="Group 149">
            <a:extLst>
              <a:ext uri="{FF2B5EF4-FFF2-40B4-BE49-F238E27FC236}">
                <a16:creationId xmlns:a16="http://schemas.microsoft.com/office/drawing/2014/main" id="{1A4BD936-7EF3-4C38-B643-EFACC56C9BD0}"/>
              </a:ext>
            </a:extLst>
          </p:cNvPr>
          <p:cNvGrpSpPr>
            <a:grpSpLocks/>
          </p:cNvGrpSpPr>
          <p:nvPr/>
        </p:nvGrpSpPr>
        <p:grpSpPr bwMode="auto">
          <a:xfrm>
            <a:off x="4344987" y="762000"/>
            <a:ext cx="3351213" cy="5715000"/>
            <a:chOff x="5852160" y="762000"/>
            <a:chExt cx="3351108" cy="5715000"/>
          </a:xfrm>
        </p:grpSpPr>
        <p:grpSp>
          <p:nvGrpSpPr>
            <p:cNvPr id="137" name="Group 144">
              <a:extLst>
                <a:ext uri="{FF2B5EF4-FFF2-40B4-BE49-F238E27FC236}">
                  <a16:creationId xmlns:a16="http://schemas.microsoft.com/office/drawing/2014/main" id="{09EF760E-BF02-422C-B479-A00A3C761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762000"/>
              <a:ext cx="3259668" cy="1524000"/>
              <a:chOff x="5943600" y="762000"/>
              <a:chExt cx="3259668" cy="1524000"/>
            </a:xfrm>
          </p:grpSpPr>
          <p:pic>
            <p:nvPicPr>
              <p:cNvPr id="192" name="Picture 29">
                <a:extLst>
                  <a:ext uri="{FF2B5EF4-FFF2-40B4-BE49-F238E27FC236}">
                    <a16:creationId xmlns:a16="http://schemas.microsoft.com/office/drawing/2014/main" id="{C09726EA-7CBB-4AED-A71F-6A18254AC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786652"/>
                <a:ext cx="84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3" name="Group 29">
                <a:extLst>
                  <a:ext uri="{FF2B5EF4-FFF2-40B4-BE49-F238E27FC236}">
                    <a16:creationId xmlns:a16="http://schemas.microsoft.com/office/drawing/2014/main" id="{54269C01-C287-4EE0-AAB0-4E7275264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599" y="762000"/>
                <a:ext cx="2116669" cy="1524000"/>
                <a:chOff x="3216" y="1680"/>
                <a:chExt cx="2544" cy="2020"/>
              </a:xfrm>
            </p:grpSpPr>
            <p:sp>
              <p:nvSpPr>
                <p:cNvPr id="194" name="Rectangle 30">
                  <a:extLst>
                    <a:ext uri="{FF2B5EF4-FFF2-40B4-BE49-F238E27FC236}">
                      <a16:creationId xmlns:a16="http://schemas.microsoft.com/office/drawing/2014/main" id="{308FA857-A594-4632-8874-B842CF7977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195" name="Rectangle 31">
                  <a:extLst>
                    <a:ext uri="{FF2B5EF4-FFF2-40B4-BE49-F238E27FC236}">
                      <a16:creationId xmlns:a16="http://schemas.microsoft.com/office/drawing/2014/main" id="{9E5A37C7-9CA4-40CC-AF2C-A1BAFA789D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196" name="Rectangle 32">
                  <a:extLst>
                    <a:ext uri="{FF2B5EF4-FFF2-40B4-BE49-F238E27FC236}">
                      <a16:creationId xmlns:a16="http://schemas.microsoft.com/office/drawing/2014/main" id="{353EB098-7E67-49CA-879D-127D34ACF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630"/>
                  <a:ext cx="1088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197" name="Rectangle 33">
                  <a:extLst>
                    <a:ext uri="{FF2B5EF4-FFF2-40B4-BE49-F238E27FC236}">
                      <a16:creationId xmlns:a16="http://schemas.microsoft.com/office/drawing/2014/main" id="{06744BF0-6669-41E8-9927-0EA6E14CD3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630"/>
                  <a:ext cx="96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198" name="Rectangle 34">
                  <a:extLst>
                    <a:ext uri="{FF2B5EF4-FFF2-40B4-BE49-F238E27FC236}">
                      <a16:creationId xmlns:a16="http://schemas.microsoft.com/office/drawing/2014/main" id="{7977A838-3BF4-4322-B3A0-4D492B616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199" name="Rectangle 35">
                  <a:extLst>
                    <a:ext uri="{FF2B5EF4-FFF2-40B4-BE49-F238E27FC236}">
                      <a16:creationId xmlns:a16="http://schemas.microsoft.com/office/drawing/2014/main" id="{B8968A49-8F84-444D-8F3F-9B77B9289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200" name="Rectangle 36">
                  <a:extLst>
                    <a:ext uri="{FF2B5EF4-FFF2-40B4-BE49-F238E27FC236}">
                      <a16:creationId xmlns:a16="http://schemas.microsoft.com/office/drawing/2014/main" id="{0BA1212E-BC7D-4D57-8FF3-4DA08B169A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201" name="Rectangle 37">
                  <a:extLst>
                    <a:ext uri="{FF2B5EF4-FFF2-40B4-BE49-F238E27FC236}">
                      <a16:creationId xmlns:a16="http://schemas.microsoft.com/office/drawing/2014/main" id="{D97DAEC0-62D5-4CEE-9CAD-B9A6F69E9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202" name="Freeform 38">
                  <a:extLst>
                    <a:ext uri="{FF2B5EF4-FFF2-40B4-BE49-F238E27FC236}">
                      <a16:creationId xmlns:a16="http://schemas.microsoft.com/office/drawing/2014/main" id="{5F2A15D4-0622-4024-8C9C-D81B91E4A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920"/>
                  <a:ext cx="356" cy="1023"/>
                </a:xfrm>
                <a:custGeom>
                  <a:avLst/>
                  <a:gdLst>
                    <a:gd name="T0" fmla="*/ 0 w 490"/>
                    <a:gd name="T1" fmla="*/ 0 h 515"/>
                    <a:gd name="T2" fmla="*/ 1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Line 39">
                  <a:extLst>
                    <a:ext uri="{FF2B5EF4-FFF2-40B4-BE49-F238E27FC236}">
                      <a16:creationId xmlns:a16="http://schemas.microsoft.com/office/drawing/2014/main" id="{BCFF4F6F-37C6-46A2-9887-5EC6BB8F4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400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4" name="Freeform 40">
                  <a:extLst>
                    <a:ext uri="{FF2B5EF4-FFF2-40B4-BE49-F238E27FC236}">
                      <a16:creationId xmlns:a16="http://schemas.microsoft.com/office/drawing/2014/main" id="{340408E3-591F-436D-A5CD-1F9F86433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171" y="2898"/>
                  <a:ext cx="351" cy="50"/>
                </a:xfrm>
                <a:custGeom>
                  <a:avLst/>
                  <a:gdLst>
                    <a:gd name="T0" fmla="*/ 0 w 432"/>
                    <a:gd name="T1" fmla="*/ 0 h 967"/>
                    <a:gd name="T2" fmla="*/ 2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5" name="Line 41">
                  <a:extLst>
                    <a:ext uri="{FF2B5EF4-FFF2-40B4-BE49-F238E27FC236}">
                      <a16:creationId xmlns:a16="http://schemas.microsoft.com/office/drawing/2014/main" id="{5C5292CF-077D-4321-9904-25567541F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76" y="2928"/>
                  <a:ext cx="336" cy="57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206" name="Picture 43" descr="j0396724">
                  <a:extLst>
                    <a:ext uri="{FF2B5EF4-FFF2-40B4-BE49-F238E27FC236}">
                      <a16:creationId xmlns:a16="http://schemas.microsoft.com/office/drawing/2014/main" id="{DF1D3DEB-645F-4421-99DD-BED2A6BB2F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4" y="3168"/>
                  <a:ext cx="456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" name="Picture 44" descr="j0233040">
                  <a:extLst>
                    <a:ext uri="{FF2B5EF4-FFF2-40B4-BE49-F238E27FC236}">
                      <a16:creationId xmlns:a16="http://schemas.microsoft.com/office/drawing/2014/main" id="{E9811F59-C279-4EB4-A678-2A8799DF6C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" y="1728"/>
                  <a:ext cx="384" cy="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" name="Picture 45" descr="j0334222">
                  <a:extLst>
                    <a:ext uri="{FF2B5EF4-FFF2-40B4-BE49-F238E27FC236}">
                      <a16:creationId xmlns:a16="http://schemas.microsoft.com/office/drawing/2014/main" id="{7C710E6B-B4E7-46B1-A4D8-59BDDBFCFF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2" y="2160"/>
                  <a:ext cx="302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9" name="Group 46">
                  <a:extLst>
                    <a:ext uri="{FF2B5EF4-FFF2-40B4-BE49-F238E27FC236}">
                      <a16:creationId xmlns:a16="http://schemas.microsoft.com/office/drawing/2014/main" id="{4FADDF2F-45E0-433D-896D-BE1C5A0F2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6" y="1728"/>
                  <a:ext cx="478" cy="1920"/>
                  <a:chOff x="3330" y="1728"/>
                  <a:chExt cx="478" cy="1920"/>
                </a:xfrm>
              </p:grpSpPr>
              <p:pic>
                <p:nvPicPr>
                  <p:cNvPr id="211" name="Picture 47" descr="j0232906">
                    <a:extLst>
                      <a:ext uri="{FF2B5EF4-FFF2-40B4-BE49-F238E27FC236}">
                        <a16:creationId xmlns:a16="http://schemas.microsoft.com/office/drawing/2014/main" id="{EF1330A1-2E3B-4F0F-8DA7-426106DA297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2" name="Picture 48" descr="j0232139">
                    <a:extLst>
                      <a:ext uri="{FF2B5EF4-FFF2-40B4-BE49-F238E27FC236}">
                        <a16:creationId xmlns:a16="http://schemas.microsoft.com/office/drawing/2014/main" id="{FE0DC892-C4CB-43C7-B4B7-5A78F84D54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3" name="Picture 49" descr="j0397518">
                    <a:extLst>
                      <a:ext uri="{FF2B5EF4-FFF2-40B4-BE49-F238E27FC236}">
                        <a16:creationId xmlns:a16="http://schemas.microsoft.com/office/drawing/2014/main" id="{93CA5C3F-A1B0-42E9-BB8C-58FF54397A9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4" name="Picture 50" descr="j0334220">
                    <a:extLst>
                      <a:ext uri="{FF2B5EF4-FFF2-40B4-BE49-F238E27FC236}">
                        <a16:creationId xmlns:a16="http://schemas.microsoft.com/office/drawing/2014/main" id="{A94E56D9-3FA3-4723-8B76-6489F5317B7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10" name="Picture 51">
                  <a:extLst>
                    <a:ext uri="{FF2B5EF4-FFF2-40B4-BE49-F238E27FC236}">
                      <a16:creationId xmlns:a16="http://schemas.microsoft.com/office/drawing/2014/main" id="{14231BC0-4595-4CBE-AC70-DD3C520762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6" y="2688"/>
                  <a:ext cx="3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38" name="Group 146">
              <a:extLst>
                <a:ext uri="{FF2B5EF4-FFF2-40B4-BE49-F238E27FC236}">
                  <a16:creationId xmlns:a16="http://schemas.microsoft.com/office/drawing/2014/main" id="{74C8D04E-23EC-47AF-AFA5-393055363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2160" y="4953000"/>
              <a:ext cx="3351108" cy="1524000"/>
              <a:chOff x="5852160" y="4953000"/>
              <a:chExt cx="3351108" cy="1524000"/>
            </a:xfrm>
          </p:grpSpPr>
          <p:grpSp>
            <p:nvGrpSpPr>
              <p:cNvPr id="169" name="Group 29">
                <a:extLst>
                  <a:ext uri="{FF2B5EF4-FFF2-40B4-BE49-F238E27FC236}">
                    <a16:creationId xmlns:a16="http://schemas.microsoft.com/office/drawing/2014/main" id="{EA6B3792-60AC-48B2-A6EF-ACA930F9C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599" y="4953000"/>
                <a:ext cx="2116669" cy="1524000"/>
                <a:chOff x="3216" y="1680"/>
                <a:chExt cx="2544" cy="2020"/>
              </a:xfrm>
            </p:grpSpPr>
            <p:sp>
              <p:nvSpPr>
                <p:cNvPr id="171" name="Rectangle 30">
                  <a:extLst>
                    <a:ext uri="{FF2B5EF4-FFF2-40B4-BE49-F238E27FC236}">
                      <a16:creationId xmlns:a16="http://schemas.microsoft.com/office/drawing/2014/main" id="{8F9E0F71-1F93-49DD-97A7-16CC11380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172" name="Rectangle 31">
                  <a:extLst>
                    <a:ext uri="{FF2B5EF4-FFF2-40B4-BE49-F238E27FC236}">
                      <a16:creationId xmlns:a16="http://schemas.microsoft.com/office/drawing/2014/main" id="{94941CB2-C53E-4792-A584-ED8BDF275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173" name="Rectangle 32">
                  <a:extLst>
                    <a:ext uri="{FF2B5EF4-FFF2-40B4-BE49-F238E27FC236}">
                      <a16:creationId xmlns:a16="http://schemas.microsoft.com/office/drawing/2014/main" id="{493210D5-46E0-4BEF-AC53-F321D9CCB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630"/>
                  <a:ext cx="108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174" name="Rectangle 33">
                  <a:extLst>
                    <a:ext uri="{FF2B5EF4-FFF2-40B4-BE49-F238E27FC236}">
                      <a16:creationId xmlns:a16="http://schemas.microsoft.com/office/drawing/2014/main" id="{1F24BF95-5F76-400A-81C6-E095D3C31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630"/>
                  <a:ext cx="96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175" name="Rectangle 34">
                  <a:extLst>
                    <a:ext uri="{FF2B5EF4-FFF2-40B4-BE49-F238E27FC236}">
                      <a16:creationId xmlns:a16="http://schemas.microsoft.com/office/drawing/2014/main" id="{57E86A71-6715-4259-8923-192EAD7D2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176" name="Rectangle 35">
                  <a:extLst>
                    <a:ext uri="{FF2B5EF4-FFF2-40B4-BE49-F238E27FC236}">
                      <a16:creationId xmlns:a16="http://schemas.microsoft.com/office/drawing/2014/main" id="{0977344F-4891-45B5-8FB8-ACC064558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177" name="Rectangle 36">
                  <a:extLst>
                    <a:ext uri="{FF2B5EF4-FFF2-40B4-BE49-F238E27FC236}">
                      <a16:creationId xmlns:a16="http://schemas.microsoft.com/office/drawing/2014/main" id="{DB6997E0-325B-4463-BC25-8A96F2A132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178" name="Rectangle 37">
                  <a:extLst>
                    <a:ext uri="{FF2B5EF4-FFF2-40B4-BE49-F238E27FC236}">
                      <a16:creationId xmlns:a16="http://schemas.microsoft.com/office/drawing/2014/main" id="{1FB947AF-EAD2-4F4A-9ECB-C11B581D6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179" name="Freeform 38">
                  <a:extLst>
                    <a:ext uri="{FF2B5EF4-FFF2-40B4-BE49-F238E27FC236}">
                      <a16:creationId xmlns:a16="http://schemas.microsoft.com/office/drawing/2014/main" id="{7F1B9B8C-ED5E-4568-B2BD-698F1D5D5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920"/>
                  <a:ext cx="490" cy="515"/>
                </a:xfrm>
                <a:custGeom>
                  <a:avLst/>
                  <a:gdLst>
                    <a:gd name="T0" fmla="*/ 0 w 490"/>
                    <a:gd name="T1" fmla="*/ 0 h 515"/>
                    <a:gd name="T2" fmla="*/ 490 w 490"/>
                    <a:gd name="T3" fmla="*/ 515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Line 39">
                  <a:extLst>
                    <a:ext uri="{FF2B5EF4-FFF2-40B4-BE49-F238E27FC236}">
                      <a16:creationId xmlns:a16="http://schemas.microsoft.com/office/drawing/2014/main" id="{09C5F77C-2621-4CE0-95BA-520908350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400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1" name="Freeform 40">
                  <a:extLst>
                    <a:ext uri="{FF2B5EF4-FFF2-40B4-BE49-F238E27FC236}">
                      <a16:creationId xmlns:a16="http://schemas.microsoft.com/office/drawing/2014/main" id="{3BDAB4D9-CC36-419D-AE33-ECAF18F91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961"/>
                  <a:ext cx="432" cy="967"/>
                </a:xfrm>
                <a:custGeom>
                  <a:avLst/>
                  <a:gdLst>
                    <a:gd name="T0" fmla="*/ 0 w 432"/>
                    <a:gd name="T1" fmla="*/ 967 h 967"/>
                    <a:gd name="T2" fmla="*/ 432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" name="Line 42">
                  <a:extLst>
                    <a:ext uri="{FF2B5EF4-FFF2-40B4-BE49-F238E27FC236}">
                      <a16:creationId xmlns:a16="http://schemas.microsoft.com/office/drawing/2014/main" id="{47356F8A-65E4-4674-88AF-D692BC6F6E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3504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183" name="Picture 43" descr="j0396724">
                  <a:extLst>
                    <a:ext uri="{FF2B5EF4-FFF2-40B4-BE49-F238E27FC236}">
                      <a16:creationId xmlns:a16="http://schemas.microsoft.com/office/drawing/2014/main" id="{8FB3C2CC-0A50-44A5-90C6-F51B307AD3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4" y="3168"/>
                  <a:ext cx="456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" name="Picture 44" descr="j0233040">
                  <a:extLst>
                    <a:ext uri="{FF2B5EF4-FFF2-40B4-BE49-F238E27FC236}">
                      <a16:creationId xmlns:a16="http://schemas.microsoft.com/office/drawing/2014/main" id="{26930FE4-F92A-47C6-BFA9-A08E0B963F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" y="1728"/>
                  <a:ext cx="384" cy="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5" name="Picture 45" descr="j0334222">
                  <a:extLst>
                    <a:ext uri="{FF2B5EF4-FFF2-40B4-BE49-F238E27FC236}">
                      <a16:creationId xmlns:a16="http://schemas.microsoft.com/office/drawing/2014/main" id="{8D9F6F20-9E21-4B0F-8B83-29B9EB59E5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2" y="2160"/>
                  <a:ext cx="302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86" name="Group 46">
                  <a:extLst>
                    <a:ext uri="{FF2B5EF4-FFF2-40B4-BE49-F238E27FC236}">
                      <a16:creationId xmlns:a16="http://schemas.microsoft.com/office/drawing/2014/main" id="{97D181AB-9DB7-4FD4-AEB5-8A50C3C795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6" y="1728"/>
                  <a:ext cx="478" cy="1920"/>
                  <a:chOff x="3330" y="1728"/>
                  <a:chExt cx="478" cy="1920"/>
                </a:xfrm>
              </p:grpSpPr>
              <p:pic>
                <p:nvPicPr>
                  <p:cNvPr id="188" name="Picture 47" descr="j0232906">
                    <a:extLst>
                      <a:ext uri="{FF2B5EF4-FFF2-40B4-BE49-F238E27FC236}">
                        <a16:creationId xmlns:a16="http://schemas.microsoft.com/office/drawing/2014/main" id="{ACDA0DEB-D9D8-4FC7-8F2B-A740D67DB6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9" name="Picture 48" descr="j0232139">
                    <a:extLst>
                      <a:ext uri="{FF2B5EF4-FFF2-40B4-BE49-F238E27FC236}">
                        <a16:creationId xmlns:a16="http://schemas.microsoft.com/office/drawing/2014/main" id="{9449CA11-A67B-4A34-9C04-E3D2AD7D64C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0" name="Picture 49" descr="j0397518">
                    <a:extLst>
                      <a:ext uri="{FF2B5EF4-FFF2-40B4-BE49-F238E27FC236}">
                        <a16:creationId xmlns:a16="http://schemas.microsoft.com/office/drawing/2014/main" id="{5EE79320-2EFB-44D2-9FF9-C148739C5A9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1" name="Picture 50" descr="j0334220">
                    <a:extLst>
                      <a:ext uri="{FF2B5EF4-FFF2-40B4-BE49-F238E27FC236}">
                        <a16:creationId xmlns:a16="http://schemas.microsoft.com/office/drawing/2014/main" id="{F380FBA1-5B54-42FA-B441-EC3AFB30CA5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87" name="Picture 51">
                  <a:extLst>
                    <a:ext uri="{FF2B5EF4-FFF2-40B4-BE49-F238E27FC236}">
                      <a16:creationId xmlns:a16="http://schemas.microsoft.com/office/drawing/2014/main" id="{B841CD6F-61A7-4D68-B3DD-267F107E1F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6" y="2688"/>
                  <a:ext cx="3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0" name="Picture 2" descr="http://www.logoi.com/pastimages/img/marriage_4.jpg">
                <a:extLst>
                  <a:ext uri="{FF2B5EF4-FFF2-40B4-BE49-F238E27FC236}">
                    <a16:creationId xmlns:a16="http://schemas.microsoft.com/office/drawing/2014/main" id="{263E27C2-8D0A-4315-B32C-B13BAE334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7" t="3555" r="26637" b="34222"/>
              <a:stretch>
                <a:fillRect/>
              </a:stretch>
            </p:blipFill>
            <p:spPr bwMode="auto">
              <a:xfrm>
                <a:off x="5852160" y="5079124"/>
                <a:ext cx="1044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9" name="Group 145">
              <a:extLst>
                <a:ext uri="{FF2B5EF4-FFF2-40B4-BE49-F238E27FC236}">
                  <a16:creationId xmlns:a16="http://schemas.microsoft.com/office/drawing/2014/main" id="{E610CEE7-2C6D-4C84-A447-980D27BF9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5779" y="2819399"/>
              <a:ext cx="3197489" cy="1524001"/>
              <a:chOff x="6005779" y="2819399"/>
              <a:chExt cx="3197489" cy="1524001"/>
            </a:xfrm>
          </p:grpSpPr>
          <p:pic>
            <p:nvPicPr>
              <p:cNvPr id="140" name="Picture 76">
                <a:extLst>
                  <a:ext uri="{FF2B5EF4-FFF2-40B4-BE49-F238E27FC236}">
                    <a16:creationId xmlns:a16="http://schemas.microsoft.com/office/drawing/2014/main" id="{F417242F-5E7D-4153-B78A-380E6E689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7" r="25418"/>
              <a:stretch>
                <a:fillRect/>
              </a:stretch>
            </p:blipFill>
            <p:spPr bwMode="auto">
              <a:xfrm flipH="1">
                <a:off x="6005779" y="2971800"/>
                <a:ext cx="928421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1" name="Group 162">
                <a:extLst>
                  <a:ext uri="{FF2B5EF4-FFF2-40B4-BE49-F238E27FC236}">
                    <a16:creationId xmlns:a16="http://schemas.microsoft.com/office/drawing/2014/main" id="{5E3D433C-4720-4F2F-94AE-9A9163E23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599" y="2819399"/>
                <a:ext cx="2116669" cy="1524001"/>
                <a:chOff x="3962400" y="914400"/>
                <a:chExt cx="2209800" cy="1828801"/>
              </a:xfrm>
            </p:grpSpPr>
            <p:sp>
              <p:nvSpPr>
                <p:cNvPr id="142" name="Rectangle 30">
                  <a:extLst>
                    <a:ext uri="{FF2B5EF4-FFF2-40B4-BE49-F238E27FC236}">
                      <a16:creationId xmlns:a16="http://schemas.microsoft.com/office/drawing/2014/main" id="{9919CCFB-E280-4984-98C4-9F9E6F422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8" y="2313161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143" name="Rectangle 31">
                  <a:extLst>
                    <a:ext uri="{FF2B5EF4-FFF2-40B4-BE49-F238E27FC236}">
                      <a16:creationId xmlns:a16="http://schemas.microsoft.com/office/drawing/2014/main" id="{3E4643CD-1A6D-4E2F-965E-DDAEBBEC2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2313161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145" name="Rectangle 32">
                  <a:extLst>
                    <a:ext uri="{FF2B5EF4-FFF2-40B4-BE49-F238E27FC236}">
                      <a16:creationId xmlns:a16="http://schemas.microsoft.com/office/drawing/2014/main" id="{008FC485-1124-4312-A9FC-B792747C5D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7" y="1774480"/>
                  <a:ext cx="971836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146" name="Rectangle 33">
                  <a:extLst>
                    <a:ext uri="{FF2B5EF4-FFF2-40B4-BE49-F238E27FC236}">
                      <a16:creationId xmlns:a16="http://schemas.microsoft.com/office/drawing/2014/main" id="{B0496089-16C6-46F3-8896-B9AD7F703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1774480"/>
                  <a:ext cx="833887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147" name="Rectangle 34">
                  <a:extLst>
                    <a:ext uri="{FF2B5EF4-FFF2-40B4-BE49-F238E27FC236}">
                      <a16:creationId xmlns:a16="http://schemas.microsoft.com/office/drawing/2014/main" id="{B04693A9-2165-4BFF-89F9-9FDB92E75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8" y="13444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148" name="Rectangle 35">
                  <a:extLst>
                    <a:ext uri="{FF2B5EF4-FFF2-40B4-BE49-F238E27FC236}">
                      <a16:creationId xmlns:a16="http://schemas.microsoft.com/office/drawing/2014/main" id="{FCC5E499-F62C-49DB-BE06-97BA8C1B8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13444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149" name="Rectangle 36">
                  <a:extLst>
                    <a:ext uri="{FF2B5EF4-FFF2-40B4-BE49-F238E27FC236}">
                      <a16:creationId xmlns:a16="http://schemas.microsoft.com/office/drawing/2014/main" id="{214DC6E6-9CB9-469D-8A13-0FD7FC907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8" y="9144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150" name="Rectangle 37">
                  <a:extLst>
                    <a:ext uri="{FF2B5EF4-FFF2-40B4-BE49-F238E27FC236}">
                      <a16:creationId xmlns:a16="http://schemas.microsoft.com/office/drawing/2014/main" id="{FCCD1103-A709-4CEC-83A8-7A8EC8655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9144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151" name="Freeform 38">
                  <a:extLst>
                    <a:ext uri="{FF2B5EF4-FFF2-40B4-BE49-F238E27FC236}">
                      <a16:creationId xmlns:a16="http://schemas.microsoft.com/office/drawing/2014/main" id="{BB61FB2F-7B2C-479C-B2B1-1AE9655C5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6287" y="1131683"/>
                  <a:ext cx="425630" cy="466254"/>
                </a:xfrm>
                <a:custGeom>
                  <a:avLst/>
                  <a:gdLst>
                    <a:gd name="T0" fmla="*/ 0 w 490"/>
                    <a:gd name="T1" fmla="*/ 0 h 515"/>
                    <a:gd name="T2" fmla="*/ 2147483647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Freeform 40">
                  <a:extLst>
                    <a:ext uri="{FF2B5EF4-FFF2-40B4-BE49-F238E27FC236}">
                      <a16:creationId xmlns:a16="http://schemas.microsoft.com/office/drawing/2014/main" id="{DEE6FF4B-D71D-40BF-8D19-7387D73C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6287" y="1168803"/>
                  <a:ext cx="375249" cy="875471"/>
                </a:xfrm>
                <a:custGeom>
                  <a:avLst/>
                  <a:gdLst>
                    <a:gd name="T0" fmla="*/ 0 w 432"/>
                    <a:gd name="T1" fmla="*/ 2147483647 h 967"/>
                    <a:gd name="T2" fmla="*/ 2147483647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" name="Line 42">
                  <a:extLst>
                    <a:ext uri="{FF2B5EF4-FFF2-40B4-BE49-F238E27FC236}">
                      <a16:creationId xmlns:a16="http://schemas.microsoft.com/office/drawing/2014/main" id="{BB3C7AF5-7548-42AD-8C3B-01DAB6834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96287" y="2565753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155" name="Picture 43" descr="j0396724">
                  <a:extLst>
                    <a:ext uri="{FF2B5EF4-FFF2-40B4-BE49-F238E27FC236}">
                      <a16:creationId xmlns:a16="http://schemas.microsoft.com/office/drawing/2014/main" id="{51CF9169-BC9E-4276-B1B8-42D14C2415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6104" y="2261556"/>
                  <a:ext cx="396096" cy="478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6" name="Picture 44" descr="j0233040">
                  <a:extLst>
                    <a:ext uri="{FF2B5EF4-FFF2-40B4-BE49-F238E27FC236}">
                      <a16:creationId xmlns:a16="http://schemas.microsoft.com/office/drawing/2014/main" id="{168AB3A4-B002-4A8C-9231-A212CBF010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9198" y="957857"/>
                  <a:ext cx="333555" cy="3458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7" name="Picture 45" descr="j0334222">
                  <a:extLst>
                    <a:ext uri="{FF2B5EF4-FFF2-40B4-BE49-F238E27FC236}">
                      <a16:creationId xmlns:a16="http://schemas.microsoft.com/office/drawing/2014/main" id="{6F4B8F39-E419-4B81-9662-296D478C6A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7503" y="1348967"/>
                  <a:ext cx="262327" cy="426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8" name="Group 46">
                  <a:extLst>
                    <a:ext uri="{FF2B5EF4-FFF2-40B4-BE49-F238E27FC236}">
                      <a16:creationId xmlns:a16="http://schemas.microsoft.com/office/drawing/2014/main" id="{4E5D68CF-EC8D-42A1-876A-C662D79D67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2400" y="957857"/>
                  <a:ext cx="415206" cy="1738266"/>
                  <a:chOff x="3330" y="1728"/>
                  <a:chExt cx="478" cy="1920"/>
                </a:xfrm>
              </p:grpSpPr>
              <p:pic>
                <p:nvPicPr>
                  <p:cNvPr id="165" name="Picture 47" descr="j0232906">
                    <a:extLst>
                      <a:ext uri="{FF2B5EF4-FFF2-40B4-BE49-F238E27FC236}">
                        <a16:creationId xmlns:a16="http://schemas.microsoft.com/office/drawing/2014/main" id="{74A2DB86-1BD9-4B66-A8D0-EF6EDE2EA0F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6" name="Picture 48" descr="j0232139">
                    <a:extLst>
                      <a:ext uri="{FF2B5EF4-FFF2-40B4-BE49-F238E27FC236}">
                        <a16:creationId xmlns:a16="http://schemas.microsoft.com/office/drawing/2014/main" id="{56C6A9D4-51CC-48CC-B951-C1893D64784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7" name="Picture 49" descr="j0397518">
                    <a:extLst>
                      <a:ext uri="{FF2B5EF4-FFF2-40B4-BE49-F238E27FC236}">
                        <a16:creationId xmlns:a16="http://schemas.microsoft.com/office/drawing/2014/main" id="{19BA43A6-3552-460F-B7D8-A4C617BE0AA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8" name="Picture 50" descr="j0334220">
                    <a:extLst>
                      <a:ext uri="{FF2B5EF4-FFF2-40B4-BE49-F238E27FC236}">
                        <a16:creationId xmlns:a16="http://schemas.microsoft.com/office/drawing/2014/main" id="{63F8BFE8-414F-4A90-B069-B4809D95B25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59" name="Picture 51">
                  <a:extLst>
                    <a:ext uri="{FF2B5EF4-FFF2-40B4-BE49-F238E27FC236}">
                      <a16:creationId xmlns:a16="http://schemas.microsoft.com/office/drawing/2014/main" id="{AD1244E9-D782-4ABE-8B26-F05E9EB43D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9155" y="1826990"/>
                  <a:ext cx="277962" cy="434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" name="Line 42">
                  <a:extLst>
                    <a:ext uri="{FF2B5EF4-FFF2-40B4-BE49-F238E27FC236}">
                      <a16:creationId xmlns:a16="http://schemas.microsoft.com/office/drawing/2014/main" id="{A0392773-5427-4E3D-9E73-4A13CF2590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09316" y="1676702"/>
                  <a:ext cx="371775" cy="87366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" name="Line 42">
                  <a:extLst>
                    <a:ext uri="{FF2B5EF4-FFF2-40B4-BE49-F238E27FC236}">
                      <a16:creationId xmlns:a16="http://schemas.microsoft.com/office/drawing/2014/main" id="{B82BB492-6C37-43D3-B00C-EFD2952F2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82389" y="1573493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" name="Line 42">
                  <a:extLst>
                    <a:ext uri="{FF2B5EF4-FFF2-40B4-BE49-F238E27FC236}">
                      <a16:creationId xmlns:a16="http://schemas.microsoft.com/office/drawing/2014/main" id="{E5874D3E-1194-4386-8E92-4B0EB5BBB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3745" y="2048800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" name="Freeform 38">
                  <a:extLst>
                    <a:ext uri="{FF2B5EF4-FFF2-40B4-BE49-F238E27FC236}">
                      <a16:creationId xmlns:a16="http://schemas.microsoft.com/office/drawing/2014/main" id="{D8024ED8-EC05-4AD8-8228-4A1751FDBF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6167" y="1111625"/>
                  <a:ext cx="309233" cy="926170"/>
                </a:xfrm>
                <a:custGeom>
                  <a:avLst/>
                  <a:gdLst>
                    <a:gd name="T0" fmla="*/ 0 w 490"/>
                    <a:gd name="T1" fmla="*/ 0 h 515"/>
                    <a:gd name="T2" fmla="*/ 2147483647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32" name="Group 144"/>
          <p:cNvGrpSpPr>
            <a:grpSpLocks/>
          </p:cNvGrpSpPr>
          <p:nvPr/>
        </p:nvGrpSpPr>
        <p:grpSpPr bwMode="auto">
          <a:xfrm>
            <a:off x="3721100" y="2477576"/>
            <a:ext cx="744114" cy="2799840"/>
            <a:chOff x="3721100" y="2438400"/>
            <a:chExt cx="2117454" cy="2832198"/>
          </a:xfrm>
        </p:grpSpPr>
        <p:cxnSp>
          <p:nvCxnSpPr>
            <p:cNvPr id="133" name="Straight Arrow Connector 115"/>
            <p:cNvCxnSpPr>
              <a:cxnSpLocks noChangeShapeType="1"/>
              <a:stCxn id="130" idx="3"/>
            </p:cNvCxnSpPr>
            <p:nvPr/>
          </p:nvCxnSpPr>
          <p:spPr bwMode="auto">
            <a:xfrm flipV="1">
              <a:off x="3721100" y="2438400"/>
              <a:ext cx="2070100" cy="1587500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Straight Arrow Connector 117"/>
            <p:cNvCxnSpPr>
              <a:cxnSpLocks noChangeShapeType="1"/>
            </p:cNvCxnSpPr>
            <p:nvPr/>
          </p:nvCxnSpPr>
          <p:spPr bwMode="auto">
            <a:xfrm>
              <a:off x="3721100" y="4017465"/>
              <a:ext cx="2070100" cy="0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Arrow Connector 132"/>
            <p:cNvCxnSpPr>
              <a:cxnSpLocks noChangeShapeType="1"/>
              <a:stCxn id="130" idx="3"/>
            </p:cNvCxnSpPr>
            <p:nvPr/>
          </p:nvCxnSpPr>
          <p:spPr bwMode="auto">
            <a:xfrm>
              <a:off x="3721100" y="4004618"/>
              <a:ext cx="2117454" cy="1265980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6A93A9E9-65F3-AB18-2415-851B990CB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6300"/>
            <a:ext cx="4419600" cy="13335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i="0" kern="0" dirty="0">
                <a:solidFill>
                  <a:srgbClr val="FFFFFF"/>
                </a:solidFill>
                <a:latin typeface="Times New Roman"/>
              </a:rPr>
              <a:t>This statement is “about” girls.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i="0" kern="0" dirty="0">
                <a:solidFill>
                  <a:srgbClr val="FFFFFF"/>
                </a:solidFill>
                <a:latin typeface="Times New Roman"/>
              </a:rPr>
              <a:t>The existence of </a:t>
            </a:r>
            <a:r>
              <a:rPr lang="en-US" sz="2400" kern="0" dirty="0">
                <a:solidFill>
                  <a:srgbClr val="FFFFFF"/>
                </a:solidFill>
                <a:latin typeface="Times New Roman"/>
              </a:rPr>
              <a:t>one that is </a:t>
            </a:r>
            <a:br>
              <a:rPr lang="en-US" sz="2400" kern="0" dirty="0">
                <a:solidFill>
                  <a:srgbClr val="FFFFFF"/>
                </a:solidFill>
                <a:latin typeface="Times New Roman"/>
              </a:rPr>
            </a:br>
            <a:r>
              <a:rPr lang="en-US" sz="2400" kern="0" dirty="0">
                <a:solidFill>
                  <a:srgbClr val="FFC000"/>
                </a:solidFill>
                <a:latin typeface="Times New Roman"/>
              </a:rPr>
              <a:t>“loved by everyone</a:t>
            </a:r>
            <a:r>
              <a:rPr lang="en-US" sz="2400" i="0" kern="0" dirty="0">
                <a:solidFill>
                  <a:srgbClr val="FFFFFF"/>
                </a:solidFill>
                <a:latin typeface="Times New Roman"/>
              </a:rPr>
              <a:t>”.</a:t>
            </a:r>
            <a:endParaRPr lang="en-CA" sz="2400" i="0" kern="0" dirty="0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3A3425-A829-79DC-7A64-7E5390503A19}"/>
              </a:ext>
            </a:extLst>
          </p:cNvPr>
          <p:cNvGrpSpPr>
            <a:grpSpLocks/>
          </p:cNvGrpSpPr>
          <p:nvPr/>
        </p:nvGrpSpPr>
        <p:grpSpPr bwMode="auto">
          <a:xfrm>
            <a:off x="833183" y="2957052"/>
            <a:ext cx="2992863" cy="620712"/>
            <a:chOff x="2126591" y="2947416"/>
            <a:chExt cx="2993571" cy="621351"/>
          </a:xfrm>
        </p:grpSpPr>
        <p:sp>
          <p:nvSpPr>
            <p:cNvPr id="13" name="Text Box 74">
              <a:extLst>
                <a:ext uri="{FF2B5EF4-FFF2-40B4-BE49-F238E27FC236}">
                  <a16:creationId xmlns:a16="http://schemas.microsoft.com/office/drawing/2014/main" id="{40B86E01-89FF-FF95-D914-C0F2AFE31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591" y="2947416"/>
              <a:ext cx="320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Symbol" pitchFamily="18" charset="2"/>
                </a:rPr>
                <a:t>[</a:t>
              </a:r>
              <a:endParaRPr lang="en-US" altLang="en-US" i="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74">
              <a:extLst>
                <a:ext uri="{FF2B5EF4-FFF2-40B4-BE49-F238E27FC236}">
                  <a16:creationId xmlns:a16="http://schemas.microsoft.com/office/drawing/2014/main" id="{2326DE64-6958-403E-D76D-70F78AC52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240" y="2983992"/>
              <a:ext cx="320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Symbol" pitchFamily="18" charset="2"/>
                </a:rPr>
                <a:t>]</a:t>
              </a:r>
              <a:endParaRPr lang="en-US" altLang="en-US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3C1E82-D2AD-9F97-992F-FD78EEB835F4}"/>
              </a:ext>
            </a:extLst>
          </p:cNvPr>
          <p:cNvGrpSpPr>
            <a:grpSpLocks/>
          </p:cNvGrpSpPr>
          <p:nvPr/>
        </p:nvGrpSpPr>
        <p:grpSpPr bwMode="auto">
          <a:xfrm>
            <a:off x="870156" y="3657600"/>
            <a:ext cx="3016044" cy="622300"/>
            <a:chOff x="2126591" y="2947416"/>
            <a:chExt cx="3015615" cy="621351"/>
          </a:xfrm>
        </p:grpSpPr>
        <p:sp>
          <p:nvSpPr>
            <p:cNvPr id="16" name="Text Box 74">
              <a:extLst>
                <a:ext uri="{FF2B5EF4-FFF2-40B4-BE49-F238E27FC236}">
                  <a16:creationId xmlns:a16="http://schemas.microsoft.com/office/drawing/2014/main" id="{CE729DEB-CEB8-3394-0FB4-84473B174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591" y="2947416"/>
              <a:ext cx="320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Symbol" pitchFamily="18" charset="2"/>
                </a:rPr>
                <a:t>[</a:t>
              </a:r>
              <a:endParaRPr lang="en-US" altLang="en-US" i="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 Box 74">
              <a:extLst>
                <a:ext uri="{FF2B5EF4-FFF2-40B4-BE49-F238E27FC236}">
                  <a16:creationId xmlns:a16="http://schemas.microsoft.com/office/drawing/2014/main" id="{6517A2A0-C2D2-50D4-5491-126E3BBEB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1284" y="2983992"/>
              <a:ext cx="3209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Symbol" pitchFamily="18" charset="2"/>
                </a:rPr>
                <a:t>]</a:t>
              </a:r>
              <a:endParaRPr lang="en-US" altLang="en-US" i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DDE71847-86BB-C482-6535-FA3B0863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8200"/>
            <a:ext cx="6705600" cy="19431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i="0" kern="0" dirty="0">
                <a:solidFill>
                  <a:srgbClr val="FFFFFF"/>
                </a:solidFill>
                <a:latin typeface="Times New Roman"/>
              </a:rPr>
              <a:t>This statement is “about” boys.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i="0" kern="0" dirty="0">
                <a:solidFill>
                  <a:srgbClr val="FFFFFF"/>
                </a:solidFill>
                <a:latin typeface="Times New Roman"/>
              </a:rPr>
              <a:t>Each of them 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FFFF"/>
                </a:solidFill>
                <a:latin typeface="Times New Roman"/>
              </a:rPr>
              <a:t>   </a:t>
            </a:r>
            <a:r>
              <a:rPr lang="en-US" sz="2400" kern="0" dirty="0">
                <a:solidFill>
                  <a:srgbClr val="FFC000"/>
                </a:solidFill>
              </a:rPr>
              <a:t>“loves someone.”</a:t>
            </a:r>
            <a:endParaRPr lang="en-CA" sz="2400" i="0" kern="0" dirty="0">
              <a:solidFill>
                <a:srgbClr val="FFC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6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35280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2000" dirty="0"/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5486400" y="6254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0" name="Line 23"/>
          <p:cNvSpPr>
            <a:spLocks noChangeShapeType="1"/>
          </p:cNvSpPr>
          <p:nvPr/>
        </p:nvSpPr>
        <p:spPr bwMode="auto">
          <a:xfrm>
            <a:off x="8534400" y="4175125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1" name="Line 25"/>
          <p:cNvSpPr>
            <a:spLocks noChangeShapeType="1"/>
          </p:cNvSpPr>
          <p:nvPr/>
        </p:nvSpPr>
        <p:spPr bwMode="auto">
          <a:xfrm>
            <a:off x="8534400" y="511968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2" name="Line 26"/>
          <p:cNvSpPr>
            <a:spLocks noChangeShapeType="1"/>
          </p:cNvSpPr>
          <p:nvPr/>
        </p:nvSpPr>
        <p:spPr bwMode="auto">
          <a:xfrm>
            <a:off x="7010400" y="5873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11" name="Rectangle 4"/>
          <p:cNvSpPr txBox="1">
            <a:spLocks noChangeArrowheads="1"/>
          </p:cNvSpPr>
          <p:nvPr/>
        </p:nvSpPr>
        <p:spPr>
          <a:xfrm>
            <a:off x="4343400" y="6400800"/>
            <a:ext cx="25908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>
                <a:latin typeface="+mn-lt"/>
              </a:rPr>
              <a:t>His special woman</a:t>
            </a:r>
            <a:r>
              <a:rPr lang="en-US" sz="2400" kern="0" dirty="0">
                <a:latin typeface="+mn-lt"/>
              </a:rPr>
              <a:t>.</a:t>
            </a:r>
            <a:endParaRPr lang="en-CA" sz="2400" kern="0" dirty="0">
              <a:latin typeface="+mn-lt"/>
            </a:endParaRPr>
          </a:p>
        </p:txBody>
      </p:sp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7772400" y="506920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7775078" y="5079799"/>
            <a:ext cx="1267242" cy="1132408"/>
            <a:chOff x="6708218" y="879093"/>
            <a:chExt cx="2258946" cy="2245109"/>
          </a:xfrm>
        </p:grpSpPr>
        <p:pic>
          <p:nvPicPr>
            <p:cNvPr id="120" name="Picture 119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20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25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" name="Picture 1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0" name="Text Box 78"/>
          <p:cNvSpPr txBox="1">
            <a:spLocks noChangeArrowheads="1"/>
          </p:cNvSpPr>
          <p:nvPr/>
        </p:nvSpPr>
        <p:spPr bwMode="auto">
          <a:xfrm>
            <a:off x="304800" y="3733800"/>
            <a:ext cx="34628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Loves(b, g)</a:t>
            </a:r>
          </a:p>
        </p:txBody>
      </p:sp>
      <p:grpSp>
        <p:nvGrpSpPr>
          <p:cNvPr id="138" name="Group 146">
            <a:extLst>
              <a:ext uri="{FF2B5EF4-FFF2-40B4-BE49-F238E27FC236}">
                <a16:creationId xmlns:a16="http://schemas.microsoft.com/office/drawing/2014/main" id="{74C8D04E-23EC-47AF-AFA5-39305536339B}"/>
              </a:ext>
            </a:extLst>
          </p:cNvPr>
          <p:cNvGrpSpPr>
            <a:grpSpLocks/>
          </p:cNvGrpSpPr>
          <p:nvPr/>
        </p:nvGrpSpPr>
        <p:grpSpPr bwMode="auto">
          <a:xfrm>
            <a:off x="4344987" y="4953000"/>
            <a:ext cx="3351213" cy="1524000"/>
            <a:chOff x="5852160" y="4953000"/>
            <a:chExt cx="3351108" cy="1524000"/>
          </a:xfrm>
        </p:grpSpPr>
        <p:grpSp>
          <p:nvGrpSpPr>
            <p:cNvPr id="169" name="Group 29">
              <a:extLst>
                <a:ext uri="{FF2B5EF4-FFF2-40B4-BE49-F238E27FC236}">
                  <a16:creationId xmlns:a16="http://schemas.microsoft.com/office/drawing/2014/main" id="{EA6B3792-60AC-48B2-A6EF-ACA930F9C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599" y="4953000"/>
              <a:ext cx="2116669" cy="1524000"/>
              <a:chOff x="3216" y="1680"/>
              <a:chExt cx="2544" cy="2020"/>
            </a:xfrm>
          </p:grpSpPr>
          <p:sp>
            <p:nvSpPr>
              <p:cNvPr id="171" name="Rectangle 30">
                <a:extLst>
                  <a:ext uri="{FF2B5EF4-FFF2-40B4-BE49-F238E27FC236}">
                    <a16:creationId xmlns:a16="http://schemas.microsoft.com/office/drawing/2014/main" id="{8F9E0F71-1F93-49DD-97A7-16CC11380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22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Ann</a:t>
                </a:r>
                <a:endParaRPr lang="en-CA" altLang="en-US" sz="1600" dirty="0"/>
              </a:p>
            </p:txBody>
          </p:sp>
          <p:sp>
            <p:nvSpPr>
              <p:cNvPr id="172" name="Rectangle 31">
                <a:extLst>
                  <a:ext uri="{FF2B5EF4-FFF2-40B4-BE49-F238E27FC236}">
                    <a16:creationId xmlns:a16="http://schemas.microsoft.com/office/drawing/2014/main" id="{94941CB2-C53E-4792-A584-ED8BDF275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22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Fred</a:t>
                </a:r>
                <a:endParaRPr lang="en-CA" altLang="en-US" sz="1600" dirty="0"/>
              </a:p>
            </p:txBody>
          </p:sp>
          <p:sp>
            <p:nvSpPr>
              <p:cNvPr id="173" name="Rectangle 32">
                <a:extLst>
                  <a:ext uri="{FF2B5EF4-FFF2-40B4-BE49-F238E27FC236}">
                    <a16:creationId xmlns:a16="http://schemas.microsoft.com/office/drawing/2014/main" id="{493210D5-46E0-4BEF-AC53-F321D9CCB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630"/>
                <a:ext cx="1080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Marilyn </a:t>
                </a:r>
                <a:r>
                  <a:rPr lang="en-US" altLang="en-US" sz="1600" dirty="0"/>
                  <a:t>Monroe</a:t>
                </a:r>
                <a:endParaRPr lang="en-CA" altLang="en-US" sz="1600" dirty="0"/>
              </a:p>
            </p:txBody>
          </p:sp>
          <p:sp>
            <p:nvSpPr>
              <p:cNvPr id="174" name="Rectangle 33">
                <a:extLst>
                  <a:ext uri="{FF2B5EF4-FFF2-40B4-BE49-F238E27FC236}">
                    <a16:creationId xmlns:a16="http://schemas.microsoft.com/office/drawing/2014/main" id="{1F24BF95-5F76-400A-81C6-E095D3C31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630"/>
                <a:ext cx="960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John</a:t>
                </a:r>
                <a:endParaRPr lang="en-CA" altLang="en-US" sz="1600" dirty="0"/>
              </a:p>
            </p:txBody>
          </p:sp>
          <p:sp>
            <p:nvSpPr>
              <p:cNvPr id="175" name="Rectangle 34">
                <a:extLst>
                  <a:ext uri="{FF2B5EF4-FFF2-40B4-BE49-F238E27FC236}">
                    <a16:creationId xmlns:a16="http://schemas.microsoft.com/office/drawing/2014/main" id="{57E86A71-6715-4259-8923-192EAD7D2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15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Beth</a:t>
                </a:r>
                <a:endParaRPr lang="en-CA" altLang="en-US" sz="1600" dirty="0"/>
              </a:p>
            </p:txBody>
          </p:sp>
          <p:sp>
            <p:nvSpPr>
              <p:cNvPr id="176" name="Rectangle 35">
                <a:extLst>
                  <a:ext uri="{FF2B5EF4-FFF2-40B4-BE49-F238E27FC236}">
                    <a16:creationId xmlns:a16="http://schemas.microsoft.com/office/drawing/2014/main" id="{0977344F-4891-45B5-8FB8-ACC064558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15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Bob</a:t>
                </a:r>
                <a:endParaRPr lang="en-CA" altLang="en-US" sz="1600" dirty="0"/>
              </a:p>
            </p:txBody>
          </p:sp>
          <p:sp>
            <p:nvSpPr>
              <p:cNvPr id="177" name="Rectangle 36">
                <a:extLst>
                  <a:ext uri="{FF2B5EF4-FFF2-40B4-BE49-F238E27FC236}">
                    <a16:creationId xmlns:a16="http://schemas.microsoft.com/office/drawing/2014/main" id="{DB6997E0-325B-4463-BC25-8A96F2A13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Mary</a:t>
                </a:r>
                <a:endParaRPr lang="en-CA" altLang="en-US" sz="1600" dirty="0"/>
              </a:p>
            </p:txBody>
          </p:sp>
          <p:sp>
            <p:nvSpPr>
              <p:cNvPr id="178" name="Rectangle 37">
                <a:extLst>
                  <a:ext uri="{FF2B5EF4-FFF2-40B4-BE49-F238E27FC236}">
                    <a16:creationId xmlns:a16="http://schemas.microsoft.com/office/drawing/2014/main" id="{1FB947AF-EAD2-4F4A-9ECB-C11B581D6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Sam</a:t>
                </a:r>
                <a:endParaRPr lang="en-CA" altLang="en-US" sz="1600" dirty="0"/>
              </a:p>
            </p:txBody>
          </p:sp>
          <p:sp>
            <p:nvSpPr>
              <p:cNvPr id="179" name="Freeform 38">
                <a:extLst>
                  <a:ext uri="{FF2B5EF4-FFF2-40B4-BE49-F238E27FC236}">
                    <a16:creationId xmlns:a16="http://schemas.microsoft.com/office/drawing/2014/main" id="{7F1B9B8C-ED5E-4568-B2BD-698F1D5D5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920"/>
                <a:ext cx="490" cy="515"/>
              </a:xfrm>
              <a:custGeom>
                <a:avLst/>
                <a:gdLst>
                  <a:gd name="T0" fmla="*/ 0 w 490"/>
                  <a:gd name="T1" fmla="*/ 0 h 515"/>
                  <a:gd name="T2" fmla="*/ 490 w 490"/>
                  <a:gd name="T3" fmla="*/ 515 h 515"/>
                  <a:gd name="T4" fmla="*/ 0 60000 65536"/>
                  <a:gd name="T5" fmla="*/ 0 60000 65536"/>
                  <a:gd name="T6" fmla="*/ 0 w 490"/>
                  <a:gd name="T7" fmla="*/ 0 h 515"/>
                  <a:gd name="T8" fmla="*/ 490 w 490"/>
                  <a:gd name="T9" fmla="*/ 515 h 5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515">
                    <a:moveTo>
                      <a:pt x="0" y="0"/>
                    </a:moveTo>
                    <a:lnTo>
                      <a:pt x="490" y="515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Line 39">
                <a:extLst>
                  <a:ext uri="{FF2B5EF4-FFF2-40B4-BE49-F238E27FC236}">
                    <a16:creationId xmlns:a16="http://schemas.microsoft.com/office/drawing/2014/main" id="{09C5F77C-2621-4CE0-95BA-520908350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400"/>
                <a:ext cx="384" cy="52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Freeform 40">
                <a:extLst>
                  <a:ext uri="{FF2B5EF4-FFF2-40B4-BE49-F238E27FC236}">
                    <a16:creationId xmlns:a16="http://schemas.microsoft.com/office/drawing/2014/main" id="{3BDAB4D9-CC36-419D-AE33-ECAF18F91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961"/>
                <a:ext cx="432" cy="967"/>
              </a:xfrm>
              <a:custGeom>
                <a:avLst/>
                <a:gdLst>
                  <a:gd name="T0" fmla="*/ 0 w 432"/>
                  <a:gd name="T1" fmla="*/ 967 h 967"/>
                  <a:gd name="T2" fmla="*/ 432 w 432"/>
                  <a:gd name="T3" fmla="*/ 0 h 967"/>
                  <a:gd name="T4" fmla="*/ 0 60000 65536"/>
                  <a:gd name="T5" fmla="*/ 0 60000 65536"/>
                  <a:gd name="T6" fmla="*/ 0 w 432"/>
                  <a:gd name="T7" fmla="*/ 0 h 967"/>
                  <a:gd name="T8" fmla="*/ 432 w 432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967">
                    <a:moveTo>
                      <a:pt x="0" y="967"/>
                    </a:moveTo>
                    <a:lnTo>
                      <a:pt x="432" y="0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Line 42">
                <a:extLst>
                  <a:ext uri="{FF2B5EF4-FFF2-40B4-BE49-F238E27FC236}">
                    <a16:creationId xmlns:a16="http://schemas.microsoft.com/office/drawing/2014/main" id="{47356F8A-65E4-4674-88AF-D692BC6F6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504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83" name="Picture 43" descr="j0396724">
                <a:extLst>
                  <a:ext uri="{FF2B5EF4-FFF2-40B4-BE49-F238E27FC236}">
                    <a16:creationId xmlns:a16="http://schemas.microsoft.com/office/drawing/2014/main" id="{8FB3C2CC-0A50-44A5-90C6-F51B307AD3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4" y="3168"/>
                <a:ext cx="45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44" descr="j0233040">
                <a:extLst>
                  <a:ext uri="{FF2B5EF4-FFF2-40B4-BE49-F238E27FC236}">
                    <a16:creationId xmlns:a16="http://schemas.microsoft.com/office/drawing/2014/main" id="{26930FE4-F92A-47C6-BFA9-A08E0B963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0" y="1728"/>
                <a:ext cx="384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45" descr="j0334222">
                <a:extLst>
                  <a:ext uri="{FF2B5EF4-FFF2-40B4-BE49-F238E27FC236}">
                    <a16:creationId xmlns:a16="http://schemas.microsoft.com/office/drawing/2014/main" id="{8D9F6F20-9E21-4B0F-8B83-29B9EB59E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" y="2160"/>
                <a:ext cx="30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6" name="Group 46">
                <a:extLst>
                  <a:ext uri="{FF2B5EF4-FFF2-40B4-BE49-F238E27FC236}">
                    <a16:creationId xmlns:a16="http://schemas.microsoft.com/office/drawing/2014/main" id="{97D181AB-9DB7-4FD4-AEB5-8A50C3C79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728"/>
                <a:ext cx="478" cy="1920"/>
                <a:chOff x="3330" y="1728"/>
                <a:chExt cx="478" cy="1920"/>
              </a:xfrm>
            </p:grpSpPr>
            <p:pic>
              <p:nvPicPr>
                <p:cNvPr id="188" name="Picture 47" descr="j0232906">
                  <a:extLst>
                    <a:ext uri="{FF2B5EF4-FFF2-40B4-BE49-F238E27FC236}">
                      <a16:creationId xmlns:a16="http://schemas.microsoft.com/office/drawing/2014/main" id="{ACDA0DEB-D9D8-4FC7-8F2B-A740D67DB6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2" y="1728"/>
                  <a:ext cx="232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9" name="Picture 48" descr="j0232139">
                  <a:extLst>
                    <a:ext uri="{FF2B5EF4-FFF2-40B4-BE49-F238E27FC236}">
                      <a16:creationId xmlns:a16="http://schemas.microsoft.com/office/drawing/2014/main" id="{9449CA11-A67B-4A34-9C04-E3D2AD7D64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0" y="2256"/>
                  <a:ext cx="47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0" name="Picture 49" descr="j0397518">
                  <a:extLst>
                    <a:ext uri="{FF2B5EF4-FFF2-40B4-BE49-F238E27FC236}">
                      <a16:creationId xmlns:a16="http://schemas.microsoft.com/office/drawing/2014/main" id="{5EE79320-2EFB-44D2-9FF9-C148739C5A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2688"/>
                  <a:ext cx="382" cy="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1" name="Picture 50" descr="j0334220">
                  <a:extLst>
                    <a:ext uri="{FF2B5EF4-FFF2-40B4-BE49-F238E27FC236}">
                      <a16:creationId xmlns:a16="http://schemas.microsoft.com/office/drawing/2014/main" id="{F380FBA1-5B54-42FA-B441-EC3AFB30CA5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3120"/>
                  <a:ext cx="333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7" name="Picture 51">
                <a:extLst>
                  <a:ext uri="{FF2B5EF4-FFF2-40B4-BE49-F238E27FC236}">
                    <a16:creationId xmlns:a16="http://schemas.microsoft.com/office/drawing/2014/main" id="{B841CD6F-61A7-4D68-B3DD-267F107E1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6" y="2688"/>
                <a:ext cx="32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0" name="Picture 2" descr="http://www.logoi.com/pastimages/img/marriage_4.jpg">
              <a:extLst>
                <a:ext uri="{FF2B5EF4-FFF2-40B4-BE49-F238E27FC236}">
                  <a16:creationId xmlns:a16="http://schemas.microsoft.com/office/drawing/2014/main" id="{263E27C2-8D0A-4315-B32C-B13BAE334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7" t="3555" r="26637" b="34222"/>
            <a:stretch>
              <a:fillRect/>
            </a:stretch>
          </p:blipFill>
          <p:spPr bwMode="auto">
            <a:xfrm>
              <a:off x="5852160" y="5079124"/>
              <a:ext cx="1044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Line 15">
            <a:extLst>
              <a:ext uri="{FF2B5EF4-FFF2-40B4-BE49-F238E27FC236}">
                <a16:creationId xmlns:a16="http://schemas.microsoft.com/office/drawing/2014/main" id="{C56B561C-E210-9CAD-7CFF-32D1AEAEB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795" y="678101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2" descr="http://www.swordofthespirit.net/bulwark/mosesbush.gif">
            <a:extLst>
              <a:ext uri="{FF2B5EF4-FFF2-40B4-BE49-F238E27FC236}">
                <a16:creationId xmlns:a16="http://schemas.microsoft.com/office/drawing/2014/main" id="{8CBFBF65-C5A0-637A-0184-0C955361A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0" t="-4150" r="47097" b="11662"/>
          <a:stretch/>
        </p:blipFill>
        <p:spPr bwMode="auto">
          <a:xfrm>
            <a:off x="3289795" y="2369855"/>
            <a:ext cx="885556" cy="8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34F4DBB-E447-D341-4E3D-63830C3A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110" y="2399833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BCEBA05-2563-0B54-38B8-78F02DD6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140" y="2412803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Beth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2CA57-9152-65FA-F9F7-8A720A96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595" y="2855581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Fred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16887A-853F-6C6E-3A82-2ADDF1852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330" y="2798836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Ann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4D11D7-8331-F75C-9157-B41B01372904}"/>
              </a:ext>
            </a:extLst>
          </p:cNvPr>
          <p:cNvGrpSpPr/>
          <p:nvPr/>
        </p:nvGrpSpPr>
        <p:grpSpPr>
          <a:xfrm>
            <a:off x="2907175" y="2398516"/>
            <a:ext cx="1749078" cy="802532"/>
            <a:chOff x="2443265" y="5251450"/>
            <a:chExt cx="1749078" cy="8025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0C6BF2-F781-75BB-2F40-4770C89FE863}"/>
                </a:ext>
              </a:extLst>
            </p:cNvPr>
            <p:cNvSpPr/>
            <p:nvPr/>
          </p:nvSpPr>
          <p:spPr bwMode="auto">
            <a:xfrm>
              <a:off x="2882900" y="5251450"/>
              <a:ext cx="850900" cy="802532"/>
            </a:xfrm>
            <a:prstGeom prst="rect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B645351-6194-F30F-D0DE-E0E698454C95}"/>
                </a:ext>
              </a:extLst>
            </p:cNvPr>
            <p:cNvCxnSpPr/>
            <p:nvPr/>
          </p:nvCxnSpPr>
          <p:spPr bwMode="auto">
            <a:xfrm>
              <a:off x="2443265" y="5689060"/>
              <a:ext cx="4572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B499B42-6BB0-CAF1-2214-482A1C115E09}"/>
                </a:ext>
              </a:extLst>
            </p:cNvPr>
            <p:cNvCxnSpPr/>
            <p:nvPr/>
          </p:nvCxnSpPr>
          <p:spPr bwMode="auto">
            <a:xfrm>
              <a:off x="3735143" y="5664740"/>
              <a:ext cx="4572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0" name="AutoShape 8">
            <a:extLst>
              <a:ext uri="{FF2B5EF4-FFF2-40B4-BE49-F238E27FC236}">
                <a16:creationId xmlns:a16="http://schemas.microsoft.com/office/drawing/2014/main" id="{00EF0A83-FD08-9DFD-F424-E00DA25DB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372" y="1864571"/>
            <a:ext cx="4484023" cy="463067"/>
          </a:xfrm>
          <a:prstGeom prst="wedgeRectCallout">
            <a:avLst>
              <a:gd name="adj1" fmla="val -53604"/>
              <a:gd name="adj2" fmla="val 2802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creates a function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p=p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(v)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86B042D9-C244-CD35-983B-6B01D5C8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075" y="2598976"/>
            <a:ext cx="540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2" name="Picture 5" descr="j0116172">
            <a:extLst>
              <a:ext uri="{FF2B5EF4-FFF2-40B4-BE49-F238E27FC236}">
                <a16:creationId xmlns:a16="http://schemas.microsoft.com/office/drawing/2014/main" id="{D53C2340-215B-FD03-71FD-CA2E0A62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905000"/>
            <a:ext cx="951036" cy="12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EA855172-925F-C67D-E406-624AF36CB2F9}"/>
              </a:ext>
            </a:extLst>
          </p:cNvPr>
          <p:cNvSpPr/>
          <p:nvPr/>
        </p:nvSpPr>
        <p:spPr bwMode="auto">
          <a:xfrm>
            <a:off x="225398" y="3708042"/>
            <a:ext cx="841402" cy="708009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023887-7CA7-F4BE-3C2A-6F15459E3983}"/>
              </a:ext>
            </a:extLst>
          </p:cNvPr>
          <p:cNvSpPr/>
          <p:nvPr/>
        </p:nvSpPr>
        <p:spPr bwMode="auto">
          <a:xfrm>
            <a:off x="762000" y="3733801"/>
            <a:ext cx="990600" cy="68580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 animBg="1"/>
      <p:bldP spid="21" grpId="0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35280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2000" dirty="0"/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397383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chemeClr val="accent2"/>
                </a:solidFill>
                <a:latin typeface="+mn-lt"/>
              </a:rPr>
              <a:t>One girl</a:t>
            </a:r>
            <a:endParaRPr lang="en-CA" sz="2400" kern="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7772400" y="88582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7775078" y="896419"/>
            <a:ext cx="1267242" cy="1132408"/>
            <a:chOff x="6708218" y="879093"/>
            <a:chExt cx="2258946" cy="2245109"/>
          </a:xfrm>
        </p:grpSpPr>
        <p:pic>
          <p:nvPicPr>
            <p:cNvPr id="96" name="Picture 95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96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9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01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0" name="Text Box 78"/>
          <p:cNvSpPr txBox="1">
            <a:spLocks noChangeArrowheads="1"/>
          </p:cNvSpPr>
          <p:nvPr/>
        </p:nvSpPr>
        <p:spPr bwMode="auto">
          <a:xfrm>
            <a:off x="304800" y="3733800"/>
            <a:ext cx="341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Loves(b, g)</a:t>
            </a:r>
          </a:p>
        </p:txBody>
      </p:sp>
      <p:grpSp>
        <p:nvGrpSpPr>
          <p:cNvPr id="137" name="Group 144">
            <a:extLst>
              <a:ext uri="{FF2B5EF4-FFF2-40B4-BE49-F238E27FC236}">
                <a16:creationId xmlns:a16="http://schemas.microsoft.com/office/drawing/2014/main" id="{09EF760E-BF02-422C-B479-A00A3C7619D6}"/>
              </a:ext>
            </a:extLst>
          </p:cNvPr>
          <p:cNvGrpSpPr>
            <a:grpSpLocks/>
          </p:cNvGrpSpPr>
          <p:nvPr/>
        </p:nvGrpSpPr>
        <p:grpSpPr bwMode="auto">
          <a:xfrm>
            <a:off x="4436430" y="762000"/>
            <a:ext cx="3259770" cy="1524000"/>
            <a:chOff x="5943600" y="762000"/>
            <a:chExt cx="3259668" cy="1524000"/>
          </a:xfrm>
        </p:grpSpPr>
        <p:pic>
          <p:nvPicPr>
            <p:cNvPr id="192" name="Picture 29">
              <a:extLst>
                <a:ext uri="{FF2B5EF4-FFF2-40B4-BE49-F238E27FC236}">
                  <a16:creationId xmlns:a16="http://schemas.microsoft.com/office/drawing/2014/main" id="{C09726EA-7CBB-4AED-A71F-6A18254AC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786652"/>
              <a:ext cx="840000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3" name="Group 29">
              <a:extLst>
                <a:ext uri="{FF2B5EF4-FFF2-40B4-BE49-F238E27FC236}">
                  <a16:creationId xmlns:a16="http://schemas.microsoft.com/office/drawing/2014/main" id="{54269C01-C287-4EE0-AAB0-4E7275264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6599" y="762000"/>
              <a:ext cx="2116669" cy="1524000"/>
              <a:chOff x="3216" y="1680"/>
              <a:chExt cx="2544" cy="2020"/>
            </a:xfrm>
          </p:grpSpPr>
          <p:sp>
            <p:nvSpPr>
              <p:cNvPr id="194" name="Rectangle 30">
                <a:extLst>
                  <a:ext uri="{FF2B5EF4-FFF2-40B4-BE49-F238E27FC236}">
                    <a16:creationId xmlns:a16="http://schemas.microsoft.com/office/drawing/2014/main" id="{308FA857-A594-4632-8874-B842CF797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22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Ann</a:t>
                </a:r>
                <a:endParaRPr lang="en-CA" altLang="en-US" sz="1600" dirty="0"/>
              </a:p>
            </p:txBody>
          </p:sp>
          <p:sp>
            <p:nvSpPr>
              <p:cNvPr id="195" name="Rectangle 31">
                <a:extLst>
                  <a:ext uri="{FF2B5EF4-FFF2-40B4-BE49-F238E27FC236}">
                    <a16:creationId xmlns:a16="http://schemas.microsoft.com/office/drawing/2014/main" id="{9E5A37C7-9CA4-40CC-AF2C-A1BAFA789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22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Fred</a:t>
                </a:r>
                <a:endParaRPr lang="en-CA" altLang="en-US" sz="1600" dirty="0"/>
              </a:p>
            </p:txBody>
          </p:sp>
          <p:sp>
            <p:nvSpPr>
              <p:cNvPr id="196" name="Rectangle 32">
                <a:extLst>
                  <a:ext uri="{FF2B5EF4-FFF2-40B4-BE49-F238E27FC236}">
                    <a16:creationId xmlns:a16="http://schemas.microsoft.com/office/drawing/2014/main" id="{353EB098-7E67-49CA-879D-127D34ACF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630"/>
                <a:ext cx="1088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Marilyn </a:t>
                </a:r>
                <a:r>
                  <a:rPr lang="en-US" altLang="en-US" sz="1600" dirty="0"/>
                  <a:t>Monroe</a:t>
                </a:r>
                <a:endParaRPr lang="en-CA" altLang="en-US" sz="1600" dirty="0"/>
              </a:p>
            </p:txBody>
          </p:sp>
          <p:sp>
            <p:nvSpPr>
              <p:cNvPr id="197" name="Rectangle 33">
                <a:extLst>
                  <a:ext uri="{FF2B5EF4-FFF2-40B4-BE49-F238E27FC236}">
                    <a16:creationId xmlns:a16="http://schemas.microsoft.com/office/drawing/2014/main" id="{06744BF0-6669-41E8-9927-0EA6E14CD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630"/>
                <a:ext cx="960" cy="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John</a:t>
                </a:r>
                <a:endParaRPr lang="en-CA" altLang="en-US" sz="1600" dirty="0"/>
              </a:p>
            </p:txBody>
          </p:sp>
          <p:sp>
            <p:nvSpPr>
              <p:cNvPr id="198" name="Rectangle 34">
                <a:extLst>
                  <a:ext uri="{FF2B5EF4-FFF2-40B4-BE49-F238E27FC236}">
                    <a16:creationId xmlns:a16="http://schemas.microsoft.com/office/drawing/2014/main" id="{7977A838-3BF4-4322-B3A0-4D492B616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15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Beth</a:t>
                </a:r>
                <a:endParaRPr lang="en-CA" altLang="en-US" sz="1600" dirty="0"/>
              </a:p>
            </p:txBody>
          </p:sp>
          <p:sp>
            <p:nvSpPr>
              <p:cNvPr id="199" name="Rectangle 35">
                <a:extLst>
                  <a:ext uri="{FF2B5EF4-FFF2-40B4-BE49-F238E27FC236}">
                    <a16:creationId xmlns:a16="http://schemas.microsoft.com/office/drawing/2014/main" id="{B8968A49-8F84-444D-8F3F-9B77B9289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155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 dirty="0"/>
                  <a:t>Bob</a:t>
                </a:r>
                <a:endParaRPr lang="en-CA" altLang="en-US" sz="1600" dirty="0"/>
              </a:p>
            </p:txBody>
          </p:sp>
          <p:sp>
            <p:nvSpPr>
              <p:cNvPr id="200" name="Rectangle 36">
                <a:extLst>
                  <a:ext uri="{FF2B5EF4-FFF2-40B4-BE49-F238E27FC236}">
                    <a16:creationId xmlns:a16="http://schemas.microsoft.com/office/drawing/2014/main" id="{0BA1212E-BC7D-4D57-8FF3-4DA08B169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Mary</a:t>
                </a:r>
                <a:endParaRPr lang="en-CA" altLang="en-US" sz="1600" dirty="0"/>
              </a:p>
            </p:txBody>
          </p:sp>
          <p:sp>
            <p:nvSpPr>
              <p:cNvPr id="201" name="Rectangle 37">
                <a:extLst>
                  <a:ext uri="{FF2B5EF4-FFF2-40B4-BE49-F238E27FC236}">
                    <a16:creationId xmlns:a16="http://schemas.microsoft.com/office/drawing/2014/main" id="{D97DAEC0-62D5-4CEE-9CAD-B9A6F69E9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96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600"/>
                  <a:t>Sam</a:t>
                </a:r>
                <a:endParaRPr lang="en-CA" altLang="en-US" sz="1600" dirty="0"/>
              </a:p>
            </p:txBody>
          </p:sp>
          <p:sp>
            <p:nvSpPr>
              <p:cNvPr id="202" name="Freeform 38">
                <a:extLst>
                  <a:ext uri="{FF2B5EF4-FFF2-40B4-BE49-F238E27FC236}">
                    <a16:creationId xmlns:a16="http://schemas.microsoft.com/office/drawing/2014/main" id="{5F2A15D4-0622-4024-8C9C-D81B91E4A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1920"/>
                <a:ext cx="356" cy="1023"/>
              </a:xfrm>
              <a:custGeom>
                <a:avLst/>
                <a:gdLst>
                  <a:gd name="T0" fmla="*/ 0 w 490"/>
                  <a:gd name="T1" fmla="*/ 0 h 515"/>
                  <a:gd name="T2" fmla="*/ 1 w 490"/>
                  <a:gd name="T3" fmla="*/ 2147483647 h 515"/>
                  <a:gd name="T4" fmla="*/ 0 60000 65536"/>
                  <a:gd name="T5" fmla="*/ 0 60000 65536"/>
                  <a:gd name="T6" fmla="*/ 0 w 490"/>
                  <a:gd name="T7" fmla="*/ 0 h 515"/>
                  <a:gd name="T8" fmla="*/ 490 w 490"/>
                  <a:gd name="T9" fmla="*/ 515 h 5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90" h="515">
                    <a:moveTo>
                      <a:pt x="0" y="0"/>
                    </a:moveTo>
                    <a:lnTo>
                      <a:pt x="490" y="515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" name="Line 39">
                <a:extLst>
                  <a:ext uri="{FF2B5EF4-FFF2-40B4-BE49-F238E27FC236}">
                    <a16:creationId xmlns:a16="http://schemas.microsoft.com/office/drawing/2014/main" id="{BCFF4F6F-37C6-46A2-9887-5EC6BB8F4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400"/>
                <a:ext cx="384" cy="52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" name="Freeform 40">
                <a:extLst>
                  <a:ext uri="{FF2B5EF4-FFF2-40B4-BE49-F238E27FC236}">
                    <a16:creationId xmlns:a16="http://schemas.microsoft.com/office/drawing/2014/main" id="{340408E3-591F-436D-A5CD-1F9F86433DF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171" y="2898"/>
                <a:ext cx="351" cy="50"/>
              </a:xfrm>
              <a:custGeom>
                <a:avLst/>
                <a:gdLst>
                  <a:gd name="T0" fmla="*/ 0 w 432"/>
                  <a:gd name="T1" fmla="*/ 0 h 967"/>
                  <a:gd name="T2" fmla="*/ 2 w 432"/>
                  <a:gd name="T3" fmla="*/ 0 h 967"/>
                  <a:gd name="T4" fmla="*/ 0 60000 65536"/>
                  <a:gd name="T5" fmla="*/ 0 60000 65536"/>
                  <a:gd name="T6" fmla="*/ 0 w 432"/>
                  <a:gd name="T7" fmla="*/ 0 h 967"/>
                  <a:gd name="T8" fmla="*/ 432 w 432"/>
                  <a:gd name="T9" fmla="*/ 967 h 9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967">
                    <a:moveTo>
                      <a:pt x="0" y="967"/>
                    </a:moveTo>
                    <a:lnTo>
                      <a:pt x="432" y="0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" name="Line 41">
                <a:extLst>
                  <a:ext uri="{FF2B5EF4-FFF2-40B4-BE49-F238E27FC236}">
                    <a16:creationId xmlns:a16="http://schemas.microsoft.com/office/drawing/2014/main" id="{5C5292CF-077D-4321-9904-25567541F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" y="2928"/>
                <a:ext cx="336" cy="57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206" name="Picture 43" descr="j0396724">
                <a:extLst>
                  <a:ext uri="{FF2B5EF4-FFF2-40B4-BE49-F238E27FC236}">
                    <a16:creationId xmlns:a16="http://schemas.microsoft.com/office/drawing/2014/main" id="{DF1D3DEB-645F-4421-99DD-BED2A6BB2F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4" y="3168"/>
                <a:ext cx="456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Picture 44" descr="j0233040">
                <a:extLst>
                  <a:ext uri="{FF2B5EF4-FFF2-40B4-BE49-F238E27FC236}">
                    <a16:creationId xmlns:a16="http://schemas.microsoft.com/office/drawing/2014/main" id="{E9811F59-C279-4EB4-A678-2A8799DF6C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0" y="1728"/>
                <a:ext cx="384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" name="Picture 45" descr="j0334222">
                <a:extLst>
                  <a:ext uri="{FF2B5EF4-FFF2-40B4-BE49-F238E27FC236}">
                    <a16:creationId xmlns:a16="http://schemas.microsoft.com/office/drawing/2014/main" id="{7C710E6B-B4E7-46B1-A4D8-59BDDBFCFF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" y="2160"/>
                <a:ext cx="302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9" name="Group 46">
                <a:extLst>
                  <a:ext uri="{FF2B5EF4-FFF2-40B4-BE49-F238E27FC236}">
                    <a16:creationId xmlns:a16="http://schemas.microsoft.com/office/drawing/2014/main" id="{4FADDF2F-45E0-433D-896D-BE1C5A0F23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1728"/>
                <a:ext cx="478" cy="1920"/>
                <a:chOff x="3330" y="1728"/>
                <a:chExt cx="478" cy="1920"/>
              </a:xfrm>
            </p:grpSpPr>
            <p:pic>
              <p:nvPicPr>
                <p:cNvPr id="211" name="Picture 47" descr="j0232906">
                  <a:extLst>
                    <a:ext uri="{FF2B5EF4-FFF2-40B4-BE49-F238E27FC236}">
                      <a16:creationId xmlns:a16="http://schemas.microsoft.com/office/drawing/2014/main" id="{EF1330A1-2E3B-4F0F-8DA7-426106DA29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2" y="1728"/>
                  <a:ext cx="232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2" name="Picture 48" descr="j0232139">
                  <a:extLst>
                    <a:ext uri="{FF2B5EF4-FFF2-40B4-BE49-F238E27FC236}">
                      <a16:creationId xmlns:a16="http://schemas.microsoft.com/office/drawing/2014/main" id="{FE0DC892-C4CB-43C7-B4B7-5A78F84D54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0" y="2256"/>
                  <a:ext cx="475" cy="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3" name="Picture 49" descr="j0397518">
                  <a:extLst>
                    <a:ext uri="{FF2B5EF4-FFF2-40B4-BE49-F238E27FC236}">
                      <a16:creationId xmlns:a16="http://schemas.microsoft.com/office/drawing/2014/main" id="{93CA5C3F-A1B0-42E9-BB8C-58FF54397A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2688"/>
                  <a:ext cx="382" cy="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4" name="Picture 50" descr="j0334220">
                  <a:extLst>
                    <a:ext uri="{FF2B5EF4-FFF2-40B4-BE49-F238E27FC236}">
                      <a16:creationId xmlns:a16="http://schemas.microsoft.com/office/drawing/2014/main" id="{A94E56D9-3FA3-4723-8B76-6489F5317B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6" y="3120"/>
                  <a:ext cx="333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10" name="Picture 51">
                <a:extLst>
                  <a:ext uri="{FF2B5EF4-FFF2-40B4-BE49-F238E27FC236}">
                    <a16:creationId xmlns:a16="http://schemas.microsoft.com/office/drawing/2014/main" id="{14231BC0-4595-4CBE-AC70-DD3C520762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6" y="2688"/>
                <a:ext cx="32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2D76229-007A-43E1-ABD5-902BEA40A548}"/>
              </a:ext>
            </a:extLst>
          </p:cNvPr>
          <p:cNvGrpSpPr/>
          <p:nvPr/>
        </p:nvGrpSpPr>
        <p:grpSpPr>
          <a:xfrm>
            <a:off x="76200" y="4419600"/>
            <a:ext cx="2438400" cy="590145"/>
            <a:chOff x="76200" y="4419600"/>
            <a:chExt cx="2438400" cy="590145"/>
          </a:xfrm>
        </p:grpSpPr>
        <p:sp>
          <p:nvSpPr>
            <p:cNvPr id="219" name="Text Box 22">
              <a:extLst>
                <a:ext uri="{FF2B5EF4-FFF2-40B4-BE49-F238E27FC236}">
                  <a16:creationId xmlns:a16="http://schemas.microsoft.com/office/drawing/2014/main" id="{092DDACE-95E7-4B8C-85BF-7C9CB7D04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520" y="4419600"/>
              <a:ext cx="13660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itchFamily="18" charset="2"/>
                </a:rPr>
                <a:t>A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itchFamily="18" charset="2"/>
                </a:rPr>
                <a:t> B</a:t>
              </a:r>
            </a:p>
          </p:txBody>
        </p:sp>
        <p:sp>
          <p:nvSpPr>
            <p:cNvPr id="220" name="Text Box 22">
              <a:extLst>
                <a:ext uri="{FF2B5EF4-FFF2-40B4-BE49-F238E27FC236}">
                  <a16:creationId xmlns:a16="http://schemas.microsoft.com/office/drawing/2014/main" id="{E31F4763-6448-4736-AB8D-471E9DD43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4424970"/>
              <a:ext cx="1141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latin typeface="+mj-lt"/>
                  <a:sym typeface="Symbol" pitchFamily="18" charset="2"/>
                </a:rPr>
                <a:t>Prove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sym typeface="Symbol" pitchFamily="18" charset="2"/>
              </a:endParaRPr>
            </a:p>
          </p:txBody>
        </p:sp>
      </p:grpSp>
      <p:sp>
        <p:nvSpPr>
          <p:cNvPr id="221" name="Text Box 74">
            <a:extLst>
              <a:ext uri="{FF2B5EF4-FFF2-40B4-BE49-F238E27FC236}">
                <a16:creationId xmlns:a16="http://schemas.microsoft.com/office/drawing/2014/main" id="{ACD427BD-5D33-48B3-BF44-68CE1500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408" y="2986548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Symbol" pitchFamily="18" charset="2"/>
              </a:rPr>
              <a:t>A: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22" name="Text Box 78">
            <a:extLst>
              <a:ext uri="{FF2B5EF4-FFF2-40B4-BE49-F238E27FC236}">
                <a16:creationId xmlns:a16="http://schemas.microsoft.com/office/drawing/2014/main" id="{C365436D-EB37-4B75-B5F9-4A25E362B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892" y="3690970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Symbol" pitchFamily="18" charset="2"/>
              </a:rPr>
              <a:t>B: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23" name="Text Box 22">
            <a:extLst>
              <a:ext uri="{FF2B5EF4-FFF2-40B4-BE49-F238E27FC236}">
                <a16:creationId xmlns:a16="http://schemas.microsoft.com/office/drawing/2014/main" id="{E209E7E5-5DC1-4B1A-A1A4-4332E0B61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53" y="5015115"/>
            <a:ext cx="57062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latin typeface="+mj-lt"/>
                <a:sym typeface="Symbol" pitchFamily="18" charset="2"/>
              </a:rPr>
              <a:t>If there is one girl that is loved by every boy,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sym typeface="Symbol" pitchFamily="18" charset="2"/>
              </a:rPr>
              <a:t>Then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sym typeface="Symbol" pitchFamily="18" charset="2"/>
              </a:rPr>
              <a:t> every boy loves at least that girl</a:t>
            </a:r>
            <a:r>
              <a:rPr lang="en-US" altLang="en-US" sz="2400" dirty="0">
                <a:latin typeface="+mj-lt"/>
                <a:sym typeface="Symbol" pitchFamily="18" charset="2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sym typeface="Symbol" pitchFamily="18" charset="2"/>
            </a:endParaRPr>
          </a:p>
        </p:txBody>
      </p:sp>
      <p:sp>
        <p:nvSpPr>
          <p:cNvPr id="2" name="Text Box 74">
            <a:extLst>
              <a:ext uri="{FF2B5EF4-FFF2-40B4-BE49-F238E27FC236}">
                <a16:creationId xmlns:a16="http://schemas.microsoft.com/office/drawing/2014/main" id="{7E7BB3AB-88FB-82C3-0503-5D34EB7B1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97200"/>
            <a:ext cx="341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Loves(b, g)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03F15A-FA70-062C-3B15-FFB0321AA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081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Line 15"/>
          <p:cNvSpPr>
            <a:spLocks noChangeShapeType="1"/>
          </p:cNvSpPr>
          <p:nvPr/>
        </p:nvSpPr>
        <p:spPr bwMode="auto">
          <a:xfrm>
            <a:off x="5410200" y="41084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11" name="Line 16"/>
          <p:cNvSpPr>
            <a:spLocks noChangeShapeType="1"/>
          </p:cNvSpPr>
          <p:nvPr/>
        </p:nvSpPr>
        <p:spPr bwMode="auto">
          <a:xfrm>
            <a:off x="5715000" y="6254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16" name="Line 25"/>
          <p:cNvSpPr>
            <a:spLocks noChangeShapeType="1"/>
          </p:cNvSpPr>
          <p:nvPr/>
        </p:nvSpPr>
        <p:spPr bwMode="auto">
          <a:xfrm>
            <a:off x="8229600" y="656113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17" name="Line 26"/>
          <p:cNvSpPr>
            <a:spLocks noChangeShapeType="1"/>
          </p:cNvSpPr>
          <p:nvPr/>
        </p:nvSpPr>
        <p:spPr bwMode="auto">
          <a:xfrm>
            <a:off x="6705600" y="73152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20" name="Rectangle 33"/>
          <p:cNvSpPr>
            <a:spLocks noChangeArrowheads="1"/>
          </p:cNvSpPr>
          <p:nvPr/>
        </p:nvSpPr>
        <p:spPr bwMode="auto">
          <a:xfrm>
            <a:off x="7286625" y="1477963"/>
            <a:ext cx="79851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i="0" dirty="0">
                <a:solidFill>
                  <a:srgbClr val="FFFFFF"/>
                </a:solidFill>
              </a:rPr>
              <a:t>John</a:t>
            </a:r>
            <a:endParaRPr lang="en-CA" altLang="en-US" sz="1600" i="0" dirty="0">
              <a:solidFill>
                <a:srgbClr val="FFFFFF"/>
              </a:solidFill>
            </a:endParaRPr>
          </a:p>
        </p:txBody>
      </p:sp>
      <p:sp>
        <p:nvSpPr>
          <p:cNvPr id="144" name="Rectangle 4"/>
          <p:cNvSpPr txBox="1">
            <a:spLocks noChangeArrowheads="1"/>
          </p:cNvSpPr>
          <p:nvPr/>
        </p:nvSpPr>
        <p:spPr bwMode="auto">
          <a:xfrm>
            <a:off x="76200" y="876300"/>
            <a:ext cx="6705600" cy="19431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C000"/>
                </a:solidFill>
                <a:latin typeface="Times New Roman"/>
              </a:rPr>
              <a:t>“There is a politician that is loved by everyone.”</a:t>
            </a:r>
          </a:p>
        </p:txBody>
      </p:sp>
      <p:sp>
        <p:nvSpPr>
          <p:cNvPr id="324640" name="Text Box 74"/>
          <p:cNvSpPr txBox="1">
            <a:spLocks noChangeArrowheads="1"/>
          </p:cNvSpPr>
          <p:nvPr/>
        </p:nvSpPr>
        <p:spPr bwMode="auto">
          <a:xfrm>
            <a:off x="304800" y="2997200"/>
            <a:ext cx="5737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i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i="0">
                <a:solidFill>
                  <a:srgbClr val="FFC000"/>
                </a:solidFill>
              </a:rPr>
              <a:t>politician</a:t>
            </a:r>
            <a:r>
              <a:rPr lang="en-US" altLang="en-US" i="0" dirty="0">
                <a:solidFill>
                  <a:srgbClr val="FFC000"/>
                </a:solidFill>
              </a:rPr>
              <a:t>,</a:t>
            </a:r>
            <a:r>
              <a:rPr lang="en-US" altLang="en-US" i="0" dirty="0">
                <a:solidFill>
                  <a:srgbClr val="FFFFFF"/>
                </a:solidFill>
              </a:rPr>
              <a:t> </a:t>
            </a:r>
            <a:r>
              <a:rPr lang="en-US" altLang="en-US" i="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i="0" dirty="0">
                <a:solidFill>
                  <a:srgbClr val="FFC000"/>
                </a:solidFill>
              </a:rPr>
              <a:t>voters, Loves(v, p)</a:t>
            </a:r>
          </a:p>
        </p:txBody>
      </p:sp>
      <p:sp>
        <p:nvSpPr>
          <p:cNvPr id="324641" name="Text Box 78"/>
          <p:cNvSpPr txBox="1">
            <a:spLocks noChangeArrowheads="1"/>
          </p:cNvSpPr>
          <p:nvPr/>
        </p:nvSpPr>
        <p:spPr bwMode="auto">
          <a:xfrm>
            <a:off x="304800" y="3733800"/>
            <a:ext cx="5532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i="0" dirty="0">
                <a:solidFill>
                  <a:srgbClr val="FFC000"/>
                </a:solidFill>
              </a:rPr>
              <a:t>voters, </a:t>
            </a:r>
            <a:r>
              <a:rPr lang="en-US" altLang="en-US" i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i="0">
                <a:solidFill>
                  <a:srgbClr val="FFC000"/>
                </a:solidFill>
              </a:rPr>
              <a:t>politician</a:t>
            </a:r>
            <a:r>
              <a:rPr lang="en-US" altLang="en-US" i="0" dirty="0">
                <a:solidFill>
                  <a:srgbClr val="FFC000"/>
                </a:solidFill>
              </a:rPr>
              <a:t>,</a:t>
            </a:r>
            <a:r>
              <a:rPr lang="en-US" altLang="en-US" i="0" dirty="0">
                <a:solidFill>
                  <a:srgbClr val="FFFFFF"/>
                </a:solidFill>
              </a:rPr>
              <a:t> </a:t>
            </a:r>
            <a:r>
              <a:rPr lang="en-US" altLang="en-US" i="0" dirty="0">
                <a:solidFill>
                  <a:srgbClr val="FFC000"/>
                </a:solidFill>
              </a:rPr>
              <a:t>Loves(v, p)</a:t>
            </a: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76200" y="4648200"/>
            <a:ext cx="6705600" cy="19431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C000"/>
                </a:solidFill>
                <a:latin typeface="Times New Roman"/>
              </a:rPr>
              <a:t>“Every voter loves some politician.”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785598-D4E1-49E5-A263-3795352F1E5A}"/>
              </a:ext>
            </a:extLst>
          </p:cNvPr>
          <p:cNvGrpSpPr/>
          <p:nvPr/>
        </p:nvGrpSpPr>
        <p:grpSpPr>
          <a:xfrm>
            <a:off x="7086600" y="762000"/>
            <a:ext cx="1962150" cy="2036764"/>
            <a:chOff x="7086600" y="762000"/>
            <a:chExt cx="1962150" cy="2036764"/>
          </a:xfrm>
        </p:grpSpPr>
        <p:sp>
          <p:nvSpPr>
            <p:cNvPr id="324618" name="Rectangle 31"/>
            <p:cNvSpPr>
              <a:spLocks noChangeArrowheads="1"/>
            </p:cNvSpPr>
            <p:nvPr/>
          </p:nvSpPr>
          <p:spPr bwMode="auto">
            <a:xfrm>
              <a:off x="7286625" y="1927225"/>
              <a:ext cx="7985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Fred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19" name="Rectangle 32"/>
            <p:cNvSpPr>
              <a:spLocks noChangeArrowheads="1"/>
            </p:cNvSpPr>
            <p:nvPr/>
          </p:nvSpPr>
          <p:spPr bwMode="auto">
            <a:xfrm>
              <a:off x="8085138" y="1477963"/>
              <a:ext cx="96361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FFFFFF"/>
                  </a:solidFill>
                </a:rPr>
                <a:t>Trudeau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21" name="Rectangle 35"/>
            <p:cNvSpPr>
              <a:spLocks noChangeArrowheads="1"/>
            </p:cNvSpPr>
            <p:nvPr/>
          </p:nvSpPr>
          <p:spPr bwMode="auto">
            <a:xfrm>
              <a:off x="7286625" y="1120775"/>
              <a:ext cx="798513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Bob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22" name="Rectangle 37"/>
            <p:cNvSpPr>
              <a:spLocks noChangeArrowheads="1"/>
            </p:cNvSpPr>
            <p:nvPr/>
          </p:nvSpPr>
          <p:spPr bwMode="auto">
            <a:xfrm>
              <a:off x="7286625" y="762000"/>
              <a:ext cx="7985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FFFFFF"/>
                  </a:solidFill>
                </a:rPr>
                <a:t>Sam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23" name="Freeform 38"/>
            <p:cNvSpPr>
              <a:spLocks/>
            </p:cNvSpPr>
            <p:nvPr/>
          </p:nvSpPr>
          <p:spPr bwMode="auto">
            <a:xfrm>
              <a:off x="7885113" y="942975"/>
              <a:ext cx="295275" cy="771525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24" name="Line 39"/>
            <p:cNvSpPr>
              <a:spLocks noChangeShapeType="1"/>
            </p:cNvSpPr>
            <p:nvPr/>
          </p:nvSpPr>
          <p:spPr bwMode="auto">
            <a:xfrm>
              <a:off x="7845425" y="1304925"/>
              <a:ext cx="319088" cy="39846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25" name="Freeform 40"/>
            <p:cNvSpPr>
              <a:spLocks/>
            </p:cNvSpPr>
            <p:nvPr/>
          </p:nvSpPr>
          <p:spPr bwMode="auto">
            <a:xfrm flipV="1">
              <a:off x="7880350" y="1681163"/>
              <a:ext cx="292100" cy="38100"/>
            </a:xfrm>
            <a:custGeom>
              <a:avLst/>
              <a:gdLst>
                <a:gd name="T0" fmla="*/ 0 w 432"/>
                <a:gd name="T1" fmla="*/ 0 h 967"/>
                <a:gd name="T2" fmla="*/ 2147483647 w 432"/>
                <a:gd name="T3" fmla="*/ 0 h 967"/>
                <a:gd name="T4" fmla="*/ 0 60000 65536"/>
                <a:gd name="T5" fmla="*/ 0 60000 65536"/>
                <a:gd name="T6" fmla="*/ 0 w 432"/>
                <a:gd name="T7" fmla="*/ 0 h 967"/>
                <a:gd name="T8" fmla="*/ 432 w 432"/>
                <a:gd name="T9" fmla="*/ 967 h 9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967">
                  <a:moveTo>
                    <a:pt x="0" y="967"/>
                  </a:moveTo>
                  <a:lnTo>
                    <a:pt x="432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26" name="Line 41"/>
            <p:cNvSpPr>
              <a:spLocks noChangeShapeType="1"/>
            </p:cNvSpPr>
            <p:nvPr/>
          </p:nvSpPr>
          <p:spPr bwMode="auto">
            <a:xfrm flipV="1">
              <a:off x="7885113" y="1703388"/>
              <a:ext cx="279400" cy="4349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4627" name="Group 46"/>
            <p:cNvGrpSpPr>
              <a:grpSpLocks/>
            </p:cNvGrpSpPr>
            <p:nvPr/>
          </p:nvGrpSpPr>
          <p:grpSpPr bwMode="auto">
            <a:xfrm>
              <a:off x="7086600" y="798513"/>
              <a:ext cx="396875" cy="1447800"/>
              <a:chOff x="3330" y="1728"/>
              <a:chExt cx="478" cy="1920"/>
            </a:xfrm>
          </p:grpSpPr>
          <p:pic>
            <p:nvPicPr>
              <p:cNvPr id="324657" name="Picture 47" descr="j023290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8" name="Picture 48" descr="j023213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9" name="Picture 49" descr="j03975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60" name="Picture 50" descr="j033422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88130" name="Picture 2" descr="Image result for trudeau">
              <a:extLst>
                <a:ext uri="{FF2B5EF4-FFF2-40B4-BE49-F238E27FC236}">
                  <a16:creationId xmlns:a16="http://schemas.microsoft.com/office/drawing/2014/main" id="{1366359F-CBF5-47EA-90C9-2B3E0266F0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7" t="22" r="30852" b="21619"/>
            <a:stretch/>
          </p:blipFill>
          <p:spPr bwMode="auto">
            <a:xfrm>
              <a:off x="8077200" y="1893914"/>
              <a:ext cx="935672" cy="9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A12351-8685-4E94-9513-AC1C6F9426DD}"/>
              </a:ext>
            </a:extLst>
          </p:cNvPr>
          <p:cNvGrpSpPr/>
          <p:nvPr/>
        </p:nvGrpSpPr>
        <p:grpSpPr>
          <a:xfrm>
            <a:off x="6934200" y="3480240"/>
            <a:ext cx="2080833" cy="3080898"/>
            <a:chOff x="6934200" y="3480240"/>
            <a:chExt cx="2080833" cy="3080898"/>
          </a:xfrm>
        </p:grpSpPr>
        <p:sp>
          <p:nvSpPr>
            <p:cNvPr id="324612" name="Line 18"/>
            <p:cNvSpPr>
              <a:spLocks noChangeShapeType="1"/>
            </p:cNvSpPr>
            <p:nvPr/>
          </p:nvSpPr>
          <p:spPr bwMode="auto">
            <a:xfrm>
              <a:off x="8458200" y="4108450"/>
              <a:ext cx="0" cy="7540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324613" name="Line 19"/>
            <p:cNvSpPr>
              <a:spLocks noChangeShapeType="1"/>
            </p:cNvSpPr>
            <p:nvPr/>
          </p:nvSpPr>
          <p:spPr bwMode="auto">
            <a:xfrm>
              <a:off x="6934200" y="4108450"/>
              <a:ext cx="15240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324615" name="Line 23"/>
            <p:cNvSpPr>
              <a:spLocks noChangeShapeType="1"/>
            </p:cNvSpPr>
            <p:nvPr/>
          </p:nvSpPr>
          <p:spPr bwMode="auto">
            <a:xfrm>
              <a:off x="8458200" y="5616575"/>
              <a:ext cx="0" cy="9445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324628" name="Rectangle 31"/>
            <p:cNvSpPr>
              <a:spLocks noChangeArrowheads="1"/>
            </p:cNvSpPr>
            <p:nvPr/>
          </p:nvSpPr>
          <p:spPr bwMode="auto">
            <a:xfrm>
              <a:off x="7210425" y="5426075"/>
              <a:ext cx="7985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Fred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30" name="Rectangle 33"/>
            <p:cNvSpPr>
              <a:spLocks noChangeArrowheads="1"/>
            </p:cNvSpPr>
            <p:nvPr/>
          </p:nvSpPr>
          <p:spPr bwMode="auto">
            <a:xfrm>
              <a:off x="7210425" y="4976813"/>
              <a:ext cx="798513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John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31" name="Rectangle 34"/>
            <p:cNvSpPr>
              <a:spLocks noChangeArrowheads="1"/>
            </p:cNvSpPr>
            <p:nvPr/>
          </p:nvSpPr>
          <p:spPr bwMode="auto">
            <a:xfrm>
              <a:off x="8077200" y="4619625"/>
              <a:ext cx="935672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None/>
              </a:pPr>
              <a:r>
                <a:rPr lang="en-US" sz="1600" i="0" dirty="0"/>
                <a:t>Scheer</a:t>
              </a:r>
              <a:br>
                <a:rPr lang="en-US" sz="1600" i="0" dirty="0"/>
              </a:br>
              <a:endParaRPr lang="en-US" sz="1600" i="0" dirty="0"/>
            </a:p>
          </p:txBody>
        </p:sp>
        <p:sp>
          <p:nvSpPr>
            <p:cNvPr id="324632" name="Rectangle 35"/>
            <p:cNvSpPr>
              <a:spLocks noChangeArrowheads="1"/>
            </p:cNvSpPr>
            <p:nvPr/>
          </p:nvSpPr>
          <p:spPr bwMode="auto">
            <a:xfrm>
              <a:off x="7210425" y="4619625"/>
              <a:ext cx="798513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 dirty="0">
                  <a:solidFill>
                    <a:srgbClr val="FFFFFF"/>
                  </a:solidFill>
                </a:rPr>
                <a:t>Bob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33" name="Rectangle 37"/>
            <p:cNvSpPr>
              <a:spLocks noChangeArrowheads="1"/>
            </p:cNvSpPr>
            <p:nvPr/>
          </p:nvSpPr>
          <p:spPr bwMode="auto">
            <a:xfrm>
              <a:off x="7210425" y="4260850"/>
              <a:ext cx="79851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FFFFFF"/>
                  </a:solidFill>
                </a:rPr>
                <a:t>Sam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sp>
          <p:nvSpPr>
            <p:cNvPr id="324634" name="Freeform 38"/>
            <p:cNvSpPr>
              <a:spLocks/>
            </p:cNvSpPr>
            <p:nvPr/>
          </p:nvSpPr>
          <p:spPr bwMode="auto">
            <a:xfrm>
              <a:off x="7808913" y="4441825"/>
              <a:ext cx="420674" cy="264668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4635" name="Group 46"/>
            <p:cNvGrpSpPr>
              <a:grpSpLocks/>
            </p:cNvGrpSpPr>
            <p:nvPr/>
          </p:nvGrpSpPr>
          <p:grpSpPr bwMode="auto">
            <a:xfrm>
              <a:off x="7010400" y="4297363"/>
              <a:ext cx="396875" cy="1447800"/>
              <a:chOff x="3330" y="1728"/>
              <a:chExt cx="478" cy="1920"/>
            </a:xfrm>
          </p:grpSpPr>
          <p:pic>
            <p:nvPicPr>
              <p:cNvPr id="324653" name="Picture 47" descr="j023290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4" name="Picture 48" descr="j023213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5" name="Picture 49" descr="j039751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656" name="Picture 50" descr="j033422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4636" name="Line 42"/>
            <p:cNvSpPr>
              <a:spLocks noChangeShapeType="1"/>
            </p:cNvSpPr>
            <p:nvPr/>
          </p:nvSpPr>
          <p:spPr bwMode="auto">
            <a:xfrm flipV="1">
              <a:off x="7824788" y="5276850"/>
              <a:ext cx="279400" cy="3587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37" name="Line 42"/>
            <p:cNvSpPr>
              <a:spLocks noChangeShapeType="1"/>
            </p:cNvSpPr>
            <p:nvPr/>
          </p:nvSpPr>
          <p:spPr bwMode="auto">
            <a:xfrm flipV="1">
              <a:off x="7768121" y="4706493"/>
              <a:ext cx="461466" cy="1433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38" name="Line 42"/>
            <p:cNvSpPr>
              <a:spLocks noChangeShapeType="1"/>
            </p:cNvSpPr>
            <p:nvPr/>
          </p:nvSpPr>
          <p:spPr bwMode="auto">
            <a:xfrm>
              <a:off x="7748588" y="5205413"/>
              <a:ext cx="355600" cy="69554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88132" name="Picture 4" descr="Andrew Scheer in 2018">
              <a:extLst>
                <a:ext uri="{FF2B5EF4-FFF2-40B4-BE49-F238E27FC236}">
                  <a16:creationId xmlns:a16="http://schemas.microsoft.com/office/drawing/2014/main" id="{2516BF87-4DF5-455C-9ABD-FB0C4BBB3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6" t="4351" r="23190" b="39644"/>
            <a:stretch/>
          </p:blipFill>
          <p:spPr bwMode="auto">
            <a:xfrm>
              <a:off x="8164513" y="3480240"/>
              <a:ext cx="809332" cy="1027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32">
              <a:extLst>
                <a:ext uri="{FF2B5EF4-FFF2-40B4-BE49-F238E27FC236}">
                  <a16:creationId xmlns:a16="http://schemas.microsoft.com/office/drawing/2014/main" id="{8DBC600F-B0AB-4AD0-A3C5-3A7321E55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1421" y="5048318"/>
              <a:ext cx="96361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i="0">
                  <a:solidFill>
                    <a:srgbClr val="FFFFFF"/>
                  </a:solidFill>
                </a:rPr>
                <a:t>Trudeau</a:t>
              </a:r>
              <a:endParaRPr lang="en-CA" altLang="en-US" sz="1600" i="0" dirty="0">
                <a:solidFill>
                  <a:srgbClr val="FFFFFF"/>
                </a:solidFill>
              </a:endParaRPr>
            </a:p>
          </p:txBody>
        </p:sp>
        <p:pic>
          <p:nvPicPr>
            <p:cNvPr id="56" name="Picture 2" descr="Image result for trudeau">
              <a:extLst>
                <a:ext uri="{FF2B5EF4-FFF2-40B4-BE49-F238E27FC236}">
                  <a16:creationId xmlns:a16="http://schemas.microsoft.com/office/drawing/2014/main" id="{FC4C6D92-CB45-4843-B954-A644858904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7" t="22" r="30852" b="21619"/>
            <a:stretch/>
          </p:blipFill>
          <p:spPr bwMode="auto">
            <a:xfrm>
              <a:off x="8077200" y="5505180"/>
              <a:ext cx="935672" cy="9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Rectangle 2">
            <a:extLst>
              <a:ext uri="{FF2B5EF4-FFF2-40B4-BE49-F238E27FC236}">
                <a16:creationId xmlns:a16="http://schemas.microsoft.com/office/drawing/2014/main" id="{3FE105C6-7B0D-4857-87DB-78FAA47F8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28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4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  <p:bldP spid="324611" grpId="0"/>
      <p:bldP spid="324616" grpId="0"/>
      <p:bldP spid="324617" grpId="0"/>
      <p:bldP spid="324620" grpId="0"/>
      <p:bldP spid="144" grpId="0"/>
      <p:bldP spid="324640" grpId="0"/>
      <p:bldP spid="324641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7" name="Line 26"/>
          <p:cNvSpPr>
            <a:spLocks noChangeShapeType="1"/>
          </p:cNvSpPr>
          <p:nvPr/>
        </p:nvSpPr>
        <p:spPr bwMode="auto">
          <a:xfrm>
            <a:off x="6510470" y="73152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24641" name="Text Box 78"/>
          <p:cNvSpPr txBox="1">
            <a:spLocks noChangeArrowheads="1"/>
          </p:cNvSpPr>
          <p:nvPr/>
        </p:nvSpPr>
        <p:spPr bwMode="auto">
          <a:xfrm>
            <a:off x="1524000" y="4721940"/>
            <a:ext cx="25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chemeClr val="accent2"/>
                </a:solidFill>
                <a:latin typeface="Symbol" pitchFamily="18" charset="2"/>
              </a:rPr>
              <a:t>"</a:t>
            </a:r>
            <a:r>
              <a:rPr lang="en-US" altLang="en-US" i="0" dirty="0">
                <a:solidFill>
                  <a:schemeClr val="accent2"/>
                </a:solidFill>
              </a:rPr>
              <a:t>x, </a:t>
            </a:r>
            <a:r>
              <a:rPr lang="en-US" altLang="en-US" i="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i="0" dirty="0">
                <a:solidFill>
                  <a:schemeClr val="accent2"/>
                </a:solidFill>
              </a:rPr>
              <a:t>y, y=f(x)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3FE105C6-7B0D-4857-87DB-78FAA47F8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A3378-D6BE-4078-AD22-58C2BF5E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09625"/>
            <a:ext cx="5562600" cy="3912315"/>
          </a:xfrm>
          <a:prstGeom prst="rect">
            <a:avLst/>
          </a:prstGeom>
        </p:spPr>
      </p:pic>
      <p:sp>
        <p:nvSpPr>
          <p:cNvPr id="52" name="Text Box 78">
            <a:extLst>
              <a:ext uri="{FF2B5EF4-FFF2-40B4-BE49-F238E27FC236}">
                <a16:creationId xmlns:a16="http://schemas.microsoft.com/office/drawing/2014/main" id="{69F5910C-23F6-48CE-9DBA-2982D2C6D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78024"/>
            <a:ext cx="25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i="0" dirty="0">
                <a:solidFill>
                  <a:srgbClr val="FFC000"/>
                </a:solidFill>
              </a:rPr>
              <a:t>y, </a:t>
            </a:r>
            <a:r>
              <a:rPr lang="en-US" altLang="en-US" i="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i="0" dirty="0">
                <a:solidFill>
                  <a:srgbClr val="FFC000"/>
                </a:solidFill>
              </a:rPr>
              <a:t>x, y=f(x)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8FF36E-8B6F-46F5-9909-B0AF0057D7CA}"/>
              </a:ext>
            </a:extLst>
          </p:cNvPr>
          <p:cNvCxnSpPr/>
          <p:nvPr/>
        </p:nvCxnSpPr>
        <p:spPr bwMode="auto">
          <a:xfrm>
            <a:off x="2209800" y="2438400"/>
            <a:ext cx="4953000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5" descr="j0116172">
            <a:extLst>
              <a:ext uri="{FF2B5EF4-FFF2-40B4-BE49-F238E27FC236}">
                <a16:creationId xmlns:a16="http://schemas.microsoft.com/office/drawing/2014/main" id="{E179F19D-B891-45AD-8377-E8FDBCA6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205" y="5335349"/>
            <a:ext cx="951036" cy="12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2509E462-892E-421B-98CE-3E91198E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576" y="5247012"/>
            <a:ext cx="2492024" cy="1458588"/>
          </a:xfrm>
          <a:prstGeom prst="wedgeRectCallout">
            <a:avLst>
              <a:gd name="adj1" fmla="val -60114"/>
              <a:gd name="adj2" fmla="val -15648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This only says </a:t>
            </a:r>
            <a:br>
              <a:rPr lang="en-CA" altLang="en-US" sz="2400" dirty="0">
                <a:solidFill>
                  <a:srgbClr val="FFFFFF"/>
                </a:solidFill>
              </a:rPr>
            </a:br>
            <a:r>
              <a:rPr lang="en-CA" altLang="en-US" sz="2400" dirty="0">
                <a:solidFill>
                  <a:srgbClr val="FFFFFF"/>
                </a:solidFill>
              </a:rPr>
              <a:t>that </a:t>
            </a:r>
            <a:r>
              <a:rPr lang="en-CA" altLang="en-US" sz="2400" dirty="0">
                <a:solidFill>
                  <a:schemeClr val="accent2"/>
                </a:solidFill>
              </a:rPr>
              <a:t>f </a:t>
            </a:r>
            <a:r>
              <a:rPr lang="en-CA" altLang="en-US" sz="2400" dirty="0">
                <a:solidFill>
                  <a:srgbClr val="FFFFFF"/>
                </a:solidFill>
              </a:rPr>
              <a:t>is a function that is defined on the whole domain.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2509E462-892E-421B-98CE-3E91198E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270" y="5334000"/>
            <a:ext cx="2514600" cy="1295400"/>
          </a:xfrm>
          <a:prstGeom prst="wedgeRectCallout">
            <a:avLst>
              <a:gd name="adj1" fmla="val -60114"/>
              <a:gd name="adj2" fmla="val -15648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 This also says that that </a:t>
            </a:r>
            <a:r>
              <a:rPr lang="en-CA" altLang="en-US" sz="2400" dirty="0">
                <a:solidFill>
                  <a:srgbClr val="FFC000"/>
                </a:solidFill>
              </a:rPr>
              <a:t>f</a:t>
            </a:r>
            <a:r>
              <a:rPr lang="en-CA" altLang="en-US" sz="2400" dirty="0">
                <a:solidFill>
                  <a:schemeClr val="accent2"/>
                </a:solidFill>
              </a:rPr>
              <a:t> </a:t>
            </a:r>
            <a:r>
              <a:rPr lang="en-CA" altLang="en-US" sz="2400" dirty="0">
                <a:solidFill>
                  <a:srgbClr val="FFFFFF"/>
                </a:solidFill>
              </a:rPr>
              <a:t>is the constant function. </a:t>
            </a:r>
          </a:p>
        </p:txBody>
      </p:sp>
    </p:spTree>
    <p:extLst>
      <p:ext uri="{BB962C8B-B14F-4D97-AF65-F5344CB8AC3E}">
        <p14:creationId xmlns:p14="http://schemas.microsoft.com/office/powerpoint/2010/main" val="23617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41" grpId="0"/>
      <p:bldP spid="52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A Clockwork Orange' Netflix Review: Stanley Kubrick Gets Caught Up ...">
            <a:extLst>
              <a:ext uri="{FF2B5EF4-FFF2-40B4-BE49-F238E27FC236}">
                <a16:creationId xmlns:a16="http://schemas.microsoft.com/office/drawing/2014/main" id="{9C71181C-E0A5-4CFB-8C85-19A25DAE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9" y="2416386"/>
            <a:ext cx="6610350" cy="44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j0116172">
            <a:extLst>
              <a:ext uri="{FF2B5EF4-FFF2-40B4-BE49-F238E27FC236}">
                <a16:creationId xmlns:a16="http://schemas.microsoft.com/office/drawing/2014/main" id="{B4581C5A-E635-4637-AFAC-40FD4659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" y="225051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8">
            <a:extLst>
              <a:ext uri="{FF2B5EF4-FFF2-40B4-BE49-F238E27FC236}">
                <a16:creationId xmlns:a16="http://schemas.microsoft.com/office/drawing/2014/main" id="{20E797A0-86D5-468A-B01E-A1F201CCC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1378110"/>
            <a:ext cx="5981699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I want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you to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feel physical pain</a:t>
            </a:r>
            <a:endParaRPr lang="en-US" sz="2400" dirty="0"/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        ∀Inputs x, </a:t>
            </a:r>
            <a:r>
              <a:rPr lang="en-US" sz="2400"/>
              <a:t>∃Java Program </a:t>
            </a:r>
            <a:r>
              <a:rPr lang="en-US" sz="2400" dirty="0"/>
              <a:t>J, J(x)=P(x)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0F6294-86C9-42C5-A430-7A95C8837355}"/>
              </a:ext>
            </a:extLst>
          </p:cNvPr>
          <p:cNvSpPr/>
          <p:nvPr/>
        </p:nvSpPr>
        <p:spPr>
          <a:xfrm>
            <a:off x="5873751" y="1379852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when you see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792A76-BBF6-6D58-4334-3E4704B3D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406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" y="225051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A Clockwork Orange' Netflix Review: Stanley Kubrick Gets Caught Up ...">
            <a:extLst>
              <a:ext uri="{FF2B5EF4-FFF2-40B4-BE49-F238E27FC236}">
                <a16:creationId xmlns:a16="http://schemas.microsoft.com/office/drawing/2014/main" id="{1E97FB25-ACDE-4A2E-8E81-19DCA2ED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3" y="4629276"/>
            <a:ext cx="3151007" cy="21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6">
            <a:extLst>
              <a:ext uri="{FF2B5EF4-FFF2-40B4-BE49-F238E27FC236}">
                <a16:creationId xmlns:a16="http://schemas.microsoft.com/office/drawing/2014/main" id="{B01EE8F6-F53C-4CD0-B32E-B0A486F6E17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1462" y="2228725"/>
            <a:ext cx="947738" cy="1828800"/>
            <a:chOff x="2308" y="1513"/>
            <a:chExt cx="1162" cy="2570"/>
          </a:xfrm>
        </p:grpSpPr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E377680C-7F4D-4A27-8079-2CDC06613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29C9ACA0-8BB4-40F7-8FE4-B77095E2F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29">
                <a:extLst>
                  <a:ext uri="{FF2B5EF4-FFF2-40B4-BE49-F238E27FC236}">
                    <a16:creationId xmlns:a16="http://schemas.microsoft.com/office/drawing/2014/main" id="{186304B9-7CDC-4AF7-8379-9B3E3E1E1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69024979-8A22-42D0-993B-AAD99E83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31">
                <a:extLst>
                  <a:ext uri="{FF2B5EF4-FFF2-40B4-BE49-F238E27FC236}">
                    <a16:creationId xmlns:a16="http://schemas.microsoft.com/office/drawing/2014/main" id="{C89DD1C3-FEF5-4817-A273-568D93E8F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0B4ACE3D-DE88-407B-A41D-BE500ADE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27A4D7BF-2F6F-4A37-BDA9-6F249921A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805B5325-0295-4DA8-8FBB-34579E37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EB1677AB-6688-4D07-AE96-FBACEE6E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49B33174-BD18-4F75-A673-2A072864BA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B4FE9911-3F9B-4414-AEA0-06EA9F1765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35600B6D-A283-4408-8B13-33D30525C1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" name="Oval 39">
              <a:extLst>
                <a:ext uri="{FF2B5EF4-FFF2-40B4-BE49-F238E27FC236}">
                  <a16:creationId xmlns:a16="http://schemas.microsoft.com/office/drawing/2014/main" id="{76FEB957-C38A-4ACD-838F-A5D1C9E68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" name="Oval 40">
              <a:extLst>
                <a:ext uri="{FF2B5EF4-FFF2-40B4-BE49-F238E27FC236}">
                  <a16:creationId xmlns:a16="http://schemas.microsoft.com/office/drawing/2014/main" id="{8E62F1E5-92B0-4917-94B8-A7CF2AE48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21" name="AutoShape 19">
            <a:extLst>
              <a:ext uri="{FF2B5EF4-FFF2-40B4-BE49-F238E27FC236}">
                <a16:creationId xmlns:a16="http://schemas.microsoft.com/office/drawing/2014/main" id="{4399BFFD-43A2-4CA5-8A3E-830CDA59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17" y="2359133"/>
            <a:ext cx="2043883" cy="1304977"/>
          </a:xfrm>
          <a:prstGeom prst="wedgeRoundRectCallout">
            <a:avLst>
              <a:gd name="adj1" fmla="val -63041"/>
              <a:gd name="adj2" fmla="val -2804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Problem P: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Input: x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Output: x</a:t>
            </a:r>
            <a:r>
              <a:rPr lang="en-US" altLang="en-US" sz="2400" baseline="30000" dirty="0"/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BD44A4-1595-4DE6-9EB1-DDA789397982}"/>
              </a:ext>
            </a:extLst>
          </p:cNvPr>
          <p:cNvGrpSpPr/>
          <p:nvPr/>
        </p:nvGrpSpPr>
        <p:grpSpPr>
          <a:xfrm>
            <a:off x="3817156" y="2328695"/>
            <a:ext cx="5055382" cy="1728829"/>
            <a:chOff x="135447" y="3231014"/>
            <a:chExt cx="5055382" cy="1728829"/>
          </a:xfrm>
        </p:grpSpPr>
        <p:grpSp>
          <p:nvGrpSpPr>
            <p:cNvPr id="25" name="Group 29">
              <a:extLst>
                <a:ext uri="{FF2B5EF4-FFF2-40B4-BE49-F238E27FC236}">
                  <a16:creationId xmlns:a16="http://schemas.microsoft.com/office/drawing/2014/main" id="{C980BFF6-9F69-42DA-8D78-605B91C93B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447" y="3340655"/>
              <a:ext cx="1223454" cy="1239990"/>
              <a:chOff x="2065" y="1551"/>
              <a:chExt cx="1628" cy="1988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CE0A941-C6C3-4B97-8BF4-3CF157382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B302EE57-706F-4821-A947-4EBEA4C7C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453C808-C00C-45F5-9734-6A53E210C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916205B4-4F37-4300-93D6-344EDEFDB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1476D7E7-8D1B-4A34-8B9D-93BCBCFA6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8504D4B8-F484-4B33-997F-65A82E043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22C8F113-109D-4626-9CEA-601542320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1DCA373D-4999-4270-AD4C-6B5AE3693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AAC74455-02EA-40C7-9BF3-DA84E97D8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95DF7B17-BA6D-443E-8751-857F16E76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43D3BE13-2ECE-424A-846A-D59B21E0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945CE00C-062F-4718-BAD5-4D5A69D17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FDF7CDEC-C37D-43AF-B56E-6A453FEF0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6AA180E8-3331-427E-9BE2-F704FA82E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665FF2CE-0AD6-4E1F-A5FC-AD2E76F3F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C790AB48-C4D9-4702-A101-DE61B70C4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4DF300F9-DAA6-4960-81D4-D4B7A9DF6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6" name="AutoShape 35">
              <a:extLst>
                <a:ext uri="{FF2B5EF4-FFF2-40B4-BE49-F238E27FC236}">
                  <a16:creationId xmlns:a16="http://schemas.microsoft.com/office/drawing/2014/main" id="{A8413EC5-2CB8-4B43-913F-0F568F201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177" y="3231014"/>
              <a:ext cx="3781652" cy="1728829"/>
            </a:xfrm>
            <a:prstGeom prst="wedgeRoundRectCallout">
              <a:avLst>
                <a:gd name="adj1" fmla="val -53324"/>
                <a:gd name="adj2" fmla="val -21789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None/>
              </a:pPr>
              <a:r>
                <a:rPr lang="en-CA" altLang="en-US" sz="2400"/>
                <a:t>We want to say that</a:t>
              </a:r>
              <a:br>
                <a:rPr lang="en-CA" altLang="en-US" sz="2400" dirty="0"/>
              </a:br>
              <a:r>
                <a:rPr lang="en-CA" altLang="en-US" sz="2400" dirty="0"/>
                <a:t>there </a:t>
              </a:r>
              <a:r>
                <a:rPr lang="en-CA" altLang="en-US" sz="2400"/>
                <a:t>is a Java program </a:t>
              </a:r>
              <a:r>
                <a:rPr lang="en-CA" altLang="en-US" sz="2400" dirty="0"/>
                <a:t>J,</a:t>
              </a:r>
            </a:p>
            <a:p>
              <a:pPr algn="ctr">
                <a:buNone/>
              </a:pPr>
              <a:r>
                <a:rPr lang="en-CA" altLang="en-US" sz="2400">
                  <a:cs typeface="Times New Roman" panose="02020603050405020304" pitchFamily="18" charset="0"/>
                  <a:sym typeface="Symbol" panose="05050102010706020507" pitchFamily="18" charset="2"/>
                </a:rPr>
                <a:t>that </a:t>
              </a:r>
              <a:r>
                <a:rPr lang="en-CA" altLang="en-US" sz="2400" dirty="0">
                  <a:cs typeface="Times New Roman" panose="02020603050405020304" pitchFamily="18" charset="0"/>
                  <a:sym typeface="Symbol" panose="05050102010706020507" pitchFamily="18" charset="2"/>
                </a:rPr>
                <a:t>solves problem P, </a:t>
              </a:r>
              <a:br>
                <a:rPr lang="en-CA" altLang="en-US" sz="2400" dirty="0"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r>
                <a:rPr lang="en-CA" altLang="en-US" sz="2400" dirty="0">
                  <a:cs typeface="Times New Roman" panose="02020603050405020304" pitchFamily="18" charset="0"/>
                  <a:sym typeface="Symbol" panose="05050102010706020507" pitchFamily="18" charset="2"/>
                </a:rPr>
                <a:t>on every input I.</a:t>
              </a:r>
            </a:p>
          </p:txBody>
        </p:sp>
      </p:grpSp>
      <p:sp>
        <p:nvSpPr>
          <p:cNvPr id="92" name="AutoShape 8">
            <a:extLst>
              <a:ext uri="{FF2B5EF4-FFF2-40B4-BE49-F238E27FC236}">
                <a16:creationId xmlns:a16="http://schemas.microsoft.com/office/drawing/2014/main" id="{5DA9B914-5120-4CF6-9D16-F2EFF8A7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1378110"/>
            <a:ext cx="5981699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I want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you to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feel physical pain</a:t>
            </a:r>
            <a:endParaRPr lang="en-US" sz="2400" dirty="0"/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        ∀Inputs x, </a:t>
            </a:r>
            <a:r>
              <a:rPr lang="en-US" sz="2400"/>
              <a:t>∃Java Program </a:t>
            </a:r>
            <a:r>
              <a:rPr lang="en-US" sz="2400" dirty="0"/>
              <a:t>J, J(x)=P(x)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87A791E-35C8-4A76-A2A8-2300931199B7}"/>
              </a:ext>
            </a:extLst>
          </p:cNvPr>
          <p:cNvSpPr/>
          <p:nvPr/>
        </p:nvSpPr>
        <p:spPr>
          <a:xfrm>
            <a:off x="5873751" y="1379852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when you see </a:t>
            </a:r>
          </a:p>
        </p:txBody>
      </p:sp>
      <p:graphicFrame>
        <p:nvGraphicFramePr>
          <p:cNvPr id="46" name="Table 2">
            <a:extLst>
              <a:ext uri="{FF2B5EF4-FFF2-40B4-BE49-F238E27FC236}">
                <a16:creationId xmlns:a16="http://schemas.microsoft.com/office/drawing/2014/main" id="{6DC803EE-DB18-4224-94A9-9DB2FBB47502}"/>
              </a:ext>
            </a:extLst>
          </p:cNvPr>
          <p:cNvGraphicFramePr>
            <a:graphicFrameLocks noGrp="1"/>
          </p:cNvGraphicFramePr>
          <p:nvPr/>
        </p:nvGraphicFramePr>
        <p:xfrm>
          <a:off x="1924049" y="5867400"/>
          <a:ext cx="2414653" cy="1057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22">
                  <a:extLst>
                    <a:ext uri="{9D8B030D-6E8A-4147-A177-3AD203B41FA5}">
                      <a16:colId xmlns:a16="http://schemas.microsoft.com/office/drawing/2014/main" val="116450748"/>
                    </a:ext>
                  </a:extLst>
                </a:gridCol>
                <a:gridCol w="1565131">
                  <a:extLst>
                    <a:ext uri="{9D8B030D-6E8A-4147-A177-3AD203B41FA5}">
                      <a16:colId xmlns:a16="http://schemas.microsoft.com/office/drawing/2014/main" val="2653890123"/>
                    </a:ext>
                  </a:extLst>
                </a:gridCol>
              </a:tblGrid>
              <a:tr h="29849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Input: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9205"/>
                  </a:ext>
                </a:extLst>
              </a:tr>
              <a:tr h="692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Code: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</a:rPr>
                        <a:t>x</a:t>
                      </a:r>
                      <a:r>
                        <a:rPr lang="el-GR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70576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7C280F32-6311-7CD3-1CB8-6668F65E2B2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849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kern="0">
                <a:sym typeface="Symbol" pitchFamily="18" charset="2"/>
              </a:rPr>
              <a:t> vs   </a:t>
            </a:r>
            <a:endParaRPr lang="en-CA" altLang="en-US" kern="0" dirty="0"/>
          </a:p>
        </p:txBody>
      </p:sp>
    </p:spTree>
    <p:extLst>
      <p:ext uri="{BB962C8B-B14F-4D97-AF65-F5344CB8AC3E}">
        <p14:creationId xmlns:p14="http://schemas.microsoft.com/office/powerpoint/2010/main" val="29645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" y="225051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A Clockwork Orange' Netflix Review: Stanley Kubrick Gets Caught Up ...">
            <a:extLst>
              <a:ext uri="{FF2B5EF4-FFF2-40B4-BE49-F238E27FC236}">
                <a16:creationId xmlns:a16="http://schemas.microsoft.com/office/drawing/2014/main" id="{1E97FB25-ACDE-4A2E-8E81-19DCA2ED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3" y="4629276"/>
            <a:ext cx="3151007" cy="21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6">
            <a:extLst>
              <a:ext uri="{FF2B5EF4-FFF2-40B4-BE49-F238E27FC236}">
                <a16:creationId xmlns:a16="http://schemas.microsoft.com/office/drawing/2014/main" id="{B01EE8F6-F53C-4CD0-B32E-B0A486F6E17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1462" y="2228725"/>
            <a:ext cx="947738" cy="1828800"/>
            <a:chOff x="2308" y="1513"/>
            <a:chExt cx="1162" cy="2570"/>
          </a:xfrm>
        </p:grpSpPr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E377680C-7F4D-4A27-8079-2CDC06613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29C9ACA0-8BB4-40F7-8FE4-B77095E2F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29">
                <a:extLst>
                  <a:ext uri="{FF2B5EF4-FFF2-40B4-BE49-F238E27FC236}">
                    <a16:creationId xmlns:a16="http://schemas.microsoft.com/office/drawing/2014/main" id="{186304B9-7CDC-4AF7-8379-9B3E3E1E1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69024979-8A22-42D0-993B-AAD99E83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31">
                <a:extLst>
                  <a:ext uri="{FF2B5EF4-FFF2-40B4-BE49-F238E27FC236}">
                    <a16:creationId xmlns:a16="http://schemas.microsoft.com/office/drawing/2014/main" id="{C89DD1C3-FEF5-4817-A273-568D93E8F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0B4ACE3D-DE88-407B-A41D-BE500ADE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27A4D7BF-2F6F-4A37-BDA9-6F249921A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805B5325-0295-4DA8-8FBB-34579E37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EB1677AB-6688-4D07-AE96-FBACEE6E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49B33174-BD18-4F75-A673-2A072864BA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B4FE9911-3F9B-4414-AEA0-06EA9F1765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35600B6D-A283-4408-8B13-33D30525C1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" name="Oval 39">
              <a:extLst>
                <a:ext uri="{FF2B5EF4-FFF2-40B4-BE49-F238E27FC236}">
                  <a16:creationId xmlns:a16="http://schemas.microsoft.com/office/drawing/2014/main" id="{76FEB957-C38A-4ACD-838F-A5D1C9E68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" name="Oval 40">
              <a:extLst>
                <a:ext uri="{FF2B5EF4-FFF2-40B4-BE49-F238E27FC236}">
                  <a16:creationId xmlns:a16="http://schemas.microsoft.com/office/drawing/2014/main" id="{8E62F1E5-92B0-4917-94B8-A7CF2AE48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21" name="AutoShape 19">
            <a:extLst>
              <a:ext uri="{FF2B5EF4-FFF2-40B4-BE49-F238E27FC236}">
                <a16:creationId xmlns:a16="http://schemas.microsoft.com/office/drawing/2014/main" id="{4399BFFD-43A2-4CA5-8A3E-830CDA59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17" y="2359133"/>
            <a:ext cx="2043883" cy="1304977"/>
          </a:xfrm>
          <a:prstGeom prst="wedgeRoundRectCallout">
            <a:avLst>
              <a:gd name="adj1" fmla="val -63041"/>
              <a:gd name="adj2" fmla="val -2804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Problem P: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Input: x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/>
              <a:t>Output: x</a:t>
            </a:r>
            <a:r>
              <a:rPr lang="en-US" altLang="en-US" sz="2400" baseline="30000" dirty="0"/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DB974F-CFC3-41D5-B464-6BE57776473A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3733800"/>
          <a:ext cx="7696200" cy="101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55">
                  <a:extLst>
                    <a:ext uri="{9D8B030D-6E8A-4147-A177-3AD203B41FA5}">
                      <a16:colId xmlns:a16="http://schemas.microsoft.com/office/drawing/2014/main" val="116450748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2653890123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784239723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1933400133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1620062478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1800969160"/>
                    </a:ext>
                  </a:extLst>
                </a:gridCol>
              </a:tblGrid>
              <a:tr h="37831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Input: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  …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9205"/>
                  </a:ext>
                </a:extLst>
              </a:tr>
              <a:tr h="6132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Code: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return(1)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return(4)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return(9)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return(16)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      …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70576"/>
                  </a:ext>
                </a:extLst>
              </a:tr>
            </a:tbl>
          </a:graphicData>
        </a:graphic>
      </p:graphicFrame>
      <p:grpSp>
        <p:nvGrpSpPr>
          <p:cNvPr id="25" name="Group 29">
            <a:extLst>
              <a:ext uri="{FF2B5EF4-FFF2-40B4-BE49-F238E27FC236}">
                <a16:creationId xmlns:a16="http://schemas.microsoft.com/office/drawing/2014/main" id="{C980BFF6-9F69-42DA-8D78-605B91C93BE6}"/>
              </a:ext>
            </a:extLst>
          </p:cNvPr>
          <p:cNvGrpSpPr>
            <a:grpSpLocks/>
          </p:cNvGrpSpPr>
          <p:nvPr/>
        </p:nvGrpSpPr>
        <p:grpSpPr bwMode="auto">
          <a:xfrm>
            <a:off x="3817156" y="2438336"/>
            <a:ext cx="1223454" cy="1239990"/>
            <a:chOff x="2065" y="1551"/>
            <a:chExt cx="1628" cy="1988"/>
          </a:xfrm>
        </p:grpSpPr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4CE0A941-C6C3-4B97-8BF4-3CF15738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302EE57-706F-4821-A947-4EBEA4C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2453C808-C00C-45F5-9734-6A53E210C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916205B4-4F37-4300-93D6-344EDEFDB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476D7E7-8D1B-4A34-8B9D-93BCBCFA6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504D4B8-F484-4B33-997F-65A82E043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22C8F113-109D-4626-9CEA-60154232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1DCA373D-4999-4270-AD4C-6B5AE3693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AAC74455-02EA-40C7-9BF3-DA84E97D8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95DF7B17-BA6D-443E-8751-857F16E76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43D3BE13-2ECE-424A-846A-D59B21E0A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945CE00C-062F-4718-BAD5-4D5A69D1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FDF7CDEC-C37D-43AF-B56E-6A453FEF0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6AA180E8-3331-427E-9BE2-F704FA82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665FF2CE-0AD6-4E1F-A5FC-AD2E76F3F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C790AB48-C4D9-4702-A101-DE61B70C4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4DF300F9-DAA6-4960-81D4-D4B7A9DF6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AutoShape 35">
            <a:extLst>
              <a:ext uri="{FF2B5EF4-FFF2-40B4-BE49-F238E27FC236}">
                <a16:creationId xmlns:a16="http://schemas.microsoft.com/office/drawing/2014/main" id="{A8413EC5-2CB8-4B43-913F-0F568F20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52624"/>
            <a:ext cx="3715808" cy="1304976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CA" altLang="en-US" sz="2400"/>
              <a:t>But what you are saying is that each input value can have </a:t>
            </a:r>
            <a:r>
              <a:rPr lang="en-CA" altLang="en-US" sz="2400" dirty="0"/>
              <a:t>its </a:t>
            </a:r>
            <a:r>
              <a:rPr lang="en-CA" altLang="en-US" sz="2400"/>
              <a:t>own Java program</a:t>
            </a:r>
            <a:r>
              <a:rPr lang="en-CA" altLang="en-US" sz="2400" dirty="0"/>
              <a:t>!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7" name="AutoShape 8">
            <a:extLst>
              <a:ext uri="{FF2B5EF4-FFF2-40B4-BE49-F238E27FC236}">
                <a16:creationId xmlns:a16="http://schemas.microsoft.com/office/drawing/2014/main" id="{461D4999-EF48-4CC2-93C9-EE3F59F4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" y="4974102"/>
            <a:ext cx="5277553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Instead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2400"/>
              <a:t>∃Java Program </a:t>
            </a:r>
            <a:r>
              <a:rPr lang="en-US" sz="2400" dirty="0"/>
              <a:t>J, ∀Inputs x, J(x)=P(x)</a:t>
            </a:r>
            <a:endParaRPr lang="en-CA" altLang="en-US" sz="2400" dirty="0">
              <a:solidFill>
                <a:srgbClr val="FFFFFF"/>
              </a:solidFill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graphicFrame>
        <p:nvGraphicFramePr>
          <p:cNvPr id="88" name="Table 2">
            <a:extLst>
              <a:ext uri="{FF2B5EF4-FFF2-40B4-BE49-F238E27FC236}">
                <a16:creationId xmlns:a16="http://schemas.microsoft.com/office/drawing/2014/main" id="{75E3DEC1-0378-4929-B5C1-25AD5A42B3D3}"/>
              </a:ext>
            </a:extLst>
          </p:cNvPr>
          <p:cNvGraphicFramePr>
            <a:graphicFrameLocks noGrp="1"/>
          </p:cNvGraphicFramePr>
          <p:nvPr/>
        </p:nvGraphicFramePr>
        <p:xfrm>
          <a:off x="1924049" y="5867400"/>
          <a:ext cx="2414653" cy="1057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22">
                  <a:extLst>
                    <a:ext uri="{9D8B030D-6E8A-4147-A177-3AD203B41FA5}">
                      <a16:colId xmlns:a16="http://schemas.microsoft.com/office/drawing/2014/main" val="116450748"/>
                    </a:ext>
                  </a:extLst>
                </a:gridCol>
                <a:gridCol w="1565131">
                  <a:extLst>
                    <a:ext uri="{9D8B030D-6E8A-4147-A177-3AD203B41FA5}">
                      <a16:colId xmlns:a16="http://schemas.microsoft.com/office/drawing/2014/main" val="2653890123"/>
                    </a:ext>
                  </a:extLst>
                </a:gridCol>
              </a:tblGrid>
              <a:tr h="29849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Input: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9205"/>
                  </a:ext>
                </a:extLst>
              </a:tr>
              <a:tr h="692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Code: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</a:rPr>
                        <a:t>x</a:t>
                      </a:r>
                      <a:r>
                        <a:rPr lang="el-GR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70576"/>
                  </a:ext>
                </a:extLst>
              </a:tr>
            </a:tbl>
          </a:graphicData>
        </a:graphic>
      </p:graphicFrame>
      <p:sp>
        <p:nvSpPr>
          <p:cNvPr id="92" name="AutoShape 8">
            <a:extLst>
              <a:ext uri="{FF2B5EF4-FFF2-40B4-BE49-F238E27FC236}">
                <a16:creationId xmlns:a16="http://schemas.microsoft.com/office/drawing/2014/main" id="{5DA9B914-5120-4CF6-9D16-F2EFF8A7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1378110"/>
            <a:ext cx="5981699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I want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you to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feel physical pain</a:t>
            </a:r>
            <a:endParaRPr lang="en-US" sz="2400" dirty="0"/>
          </a:p>
          <a:p>
            <a:pPr lvl="0" algn="l" eaLnBrk="1" hangingPunct="1">
              <a:spcBef>
                <a:spcPct val="0"/>
              </a:spcBef>
              <a:buNone/>
              <a:defRPr/>
            </a:pPr>
            <a:r>
              <a:rPr lang="en-US" sz="2400" dirty="0"/>
              <a:t>        ∀Inputs x, </a:t>
            </a:r>
            <a:r>
              <a:rPr lang="en-US" sz="2400"/>
              <a:t>∃Java Program </a:t>
            </a:r>
            <a:r>
              <a:rPr lang="en-US" sz="2400" dirty="0"/>
              <a:t>J, J(x)=P(x)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87A791E-35C8-4A76-A2A8-2300931199B7}"/>
              </a:ext>
            </a:extLst>
          </p:cNvPr>
          <p:cNvSpPr/>
          <p:nvPr/>
        </p:nvSpPr>
        <p:spPr>
          <a:xfrm>
            <a:off x="5873751" y="1379852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when you see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FD5A7D56-69AC-1D7C-0921-1EE3CF689A2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849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kern="0">
                <a:sym typeface="Symbol" pitchFamily="18" charset="2"/>
              </a:rPr>
              <a:t> vs   </a:t>
            </a:r>
            <a:endParaRPr lang="en-CA" altLang="en-US" kern="0" dirty="0"/>
          </a:p>
        </p:txBody>
      </p:sp>
    </p:spTree>
    <p:extLst>
      <p:ext uri="{BB962C8B-B14F-4D97-AF65-F5344CB8AC3E}">
        <p14:creationId xmlns:p14="http://schemas.microsoft.com/office/powerpoint/2010/main" val="38557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1715340" y="762000"/>
            <a:ext cx="1649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y&gt;x</a:t>
            </a:r>
          </a:p>
        </p:txBody>
      </p:sp>
      <p:pic>
        <p:nvPicPr>
          <p:cNvPr id="98" name="Picture 97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9" y="361584"/>
            <a:ext cx="965133" cy="988405"/>
          </a:xfrm>
          <a:prstGeom prst="rect">
            <a:avLst/>
          </a:prstGeom>
        </p:spPr>
      </p:pic>
      <p:sp>
        <p:nvSpPr>
          <p:cNvPr id="94" name="AutoShape 8">
            <a:extLst>
              <a:ext uri="{FF2B5EF4-FFF2-40B4-BE49-F238E27FC236}">
                <a16:creationId xmlns:a16="http://schemas.microsoft.com/office/drawing/2014/main" id="{4E3644EE-AC2E-4B6B-BACD-7965AB4F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1765300"/>
            <a:ext cx="2819400" cy="1143000"/>
          </a:xfrm>
          <a:prstGeom prst="wedgeRectCallout">
            <a:avLst>
              <a:gd name="adj1" fmla="val -52995"/>
              <a:gd name="adj2" fmla="val -4347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For </a:t>
            </a:r>
            <a:r>
              <a:rPr lang="en-CA" altLang="en-US" sz="2400">
                <a:solidFill>
                  <a:schemeClr val="tx2"/>
                </a:solidFill>
              </a:rPr>
              <a:t>A</a:t>
            </a:r>
            <a:r>
              <a:rPr lang="en-CA" altLang="en-US" sz="2400"/>
              <a:t>ll </a:t>
            </a:r>
            <a:r>
              <a:rPr lang="en-CA" altLang="en-US" sz="2400" dirty="0"/>
              <a:t>integer </a:t>
            </a:r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there </a:t>
            </a:r>
            <a:r>
              <a:rPr lang="en-CA" altLang="en-US" sz="2400">
                <a:solidFill>
                  <a:schemeClr val="tx2"/>
                </a:solidFill>
              </a:rPr>
              <a:t>E</a:t>
            </a:r>
            <a:r>
              <a:rPr lang="en-CA" altLang="en-US" sz="2400"/>
              <a:t>xists a </a:t>
            </a:r>
            <a:r>
              <a:rPr lang="en-CA" altLang="en-US" sz="2400" dirty="0">
                <a:solidFill>
                  <a:srgbClr val="FFC000"/>
                </a:solidFill>
              </a:rPr>
              <a:t>y</a:t>
            </a:r>
            <a:r>
              <a:rPr lang="en-CA" altLang="en-US" sz="24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that </a:t>
            </a:r>
            <a:r>
              <a:rPr lang="en-CA" altLang="en-US" sz="2400" dirty="0"/>
              <a:t>is bigger.</a:t>
            </a:r>
            <a:endParaRPr lang="en-US" altLang="en-US" sz="2400" dirty="0"/>
          </a:p>
        </p:txBody>
      </p:sp>
      <p:pic>
        <p:nvPicPr>
          <p:cNvPr id="30" name="Picture 2" descr="Crowded hot tub">
            <a:extLst>
              <a:ext uri="{FF2B5EF4-FFF2-40B4-BE49-F238E27FC236}">
                <a16:creationId xmlns:a16="http://schemas.microsoft.com/office/drawing/2014/main" id="{16AE9416-8891-4C7F-BF26-C3FF5613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14" y="4146123"/>
            <a:ext cx="2686872" cy="14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5CE37-9108-407E-A635-6A9BDA083DCF}"/>
              </a:ext>
            </a:extLst>
          </p:cNvPr>
          <p:cNvSpPr/>
          <p:nvPr/>
        </p:nvSpPr>
        <p:spPr>
          <a:xfrm>
            <a:off x="304800" y="3173611"/>
            <a:ext cx="373198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?</a:t>
            </a:r>
          </a:p>
          <a:p>
            <a:pPr algn="l"/>
            <a:r>
              <a:rPr lang="en-CA" altLang="en-US" sz="2400" dirty="0">
                <a:solidFill>
                  <a:srgbClr val="FFC000"/>
                </a:solidFill>
              </a:rPr>
              <a:t>0</a:t>
            </a:r>
            <a:r>
              <a:rPr lang="en-CA" altLang="en-US" sz="2400" dirty="0"/>
              <a:t>?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1</a:t>
            </a:r>
            <a:r>
              <a:rPr lang="en-CA" sz="2400" dirty="0"/>
              <a:t>?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2</a:t>
            </a:r>
            <a:r>
              <a:rPr lang="en-CA" sz="2400" dirty="0"/>
              <a:t>?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3</a:t>
            </a:r>
            <a:r>
              <a:rPr lang="en-CA" sz="2400" dirty="0"/>
              <a:t>?</a:t>
            </a:r>
          </a:p>
          <a:p>
            <a:pPr algn="l"/>
            <a:r>
              <a:rPr lang="en-CA" sz="2400" dirty="0"/>
              <a:t>  … </a:t>
            </a:r>
          </a:p>
          <a:p>
            <a:pPr algn="l"/>
            <a:r>
              <a:rPr lang="en-CA" altLang="en-US" sz="2400" dirty="0"/>
              <a:t>   The integers go on forever.</a:t>
            </a:r>
            <a:endParaRPr lang="en-US" alt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8B95A0-26D7-4B64-AE44-10507638B2FA}"/>
              </a:ext>
            </a:extLst>
          </p:cNvPr>
          <p:cNvSpPr/>
          <p:nvPr/>
        </p:nvSpPr>
        <p:spPr>
          <a:xfrm>
            <a:off x="803637" y="3173611"/>
            <a:ext cx="154305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400" dirty="0">
                <a:solidFill>
                  <a:srgbClr val="FFC000"/>
                </a:solidFill>
              </a:rPr>
              <a:t>y </a:t>
            </a:r>
            <a:r>
              <a:rPr lang="en-CA" sz="2400" dirty="0"/>
              <a:t>is bigger.</a:t>
            </a:r>
            <a:endParaRPr lang="en-CA" sz="2400" dirty="0">
              <a:solidFill>
                <a:srgbClr val="FFC000"/>
              </a:solidFill>
            </a:endParaRP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1</a:t>
            </a:r>
            <a:r>
              <a:rPr lang="en-CA" sz="2400" dirty="0"/>
              <a:t> is bigger.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2</a:t>
            </a:r>
            <a:r>
              <a:rPr lang="en-CA" sz="2400" dirty="0"/>
              <a:t> is bigger.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3</a:t>
            </a:r>
            <a:r>
              <a:rPr lang="en-CA" sz="2400" dirty="0"/>
              <a:t> is bigger.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4</a:t>
            </a:r>
            <a:r>
              <a:rPr lang="en-CA" sz="2400" dirty="0"/>
              <a:t> is bigger.</a:t>
            </a:r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F3A061BC-3593-43D3-A548-EFD1C7F03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925" y="3124200"/>
            <a:ext cx="6096000" cy="864260"/>
          </a:xfrm>
          <a:prstGeom prst="wedgeRectCallout">
            <a:avLst>
              <a:gd name="adj1" fmla="val -52995"/>
              <a:gd name="adj2" fmla="val -4347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/>
              <a:t>No matter how many people are </a:t>
            </a:r>
            <a:r>
              <a:rPr lang="en-CA" altLang="en-US" sz="2400" dirty="0"/>
              <a:t>in the hot tub,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/>
              <a:t>you can always </a:t>
            </a:r>
            <a:r>
              <a:rPr lang="en-CA" altLang="en-US" sz="2400" dirty="0"/>
              <a:t>fit one more.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13E9975-A579-4119-850C-3D427E0E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26848"/>
            <a:ext cx="4228782" cy="461665"/>
          </a:xfrm>
          <a:prstGeom prst="wedgeRectCallout">
            <a:avLst>
              <a:gd name="adj1" fmla="val -52995"/>
              <a:gd name="adj2" fmla="val -4347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Let’s understand </a:t>
            </a:r>
            <a:r>
              <a:rPr lang="en-CA" altLang="en-US" sz="2400" dirty="0"/>
              <a:t>this deeply</a:t>
            </a:r>
            <a:endParaRPr lang="en-US" altLang="en-US" sz="2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4E9D8-24AB-41A1-A056-4B3134A39C25}"/>
              </a:ext>
            </a:extLst>
          </p:cNvPr>
          <p:cNvSpPr/>
          <p:nvPr/>
        </p:nvSpPr>
        <p:spPr>
          <a:xfrm>
            <a:off x="1715340" y="787400"/>
            <a:ext cx="631348" cy="461665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25BFB0-5C8D-48F1-9C18-9D0B8A21E6FF}"/>
              </a:ext>
            </a:extLst>
          </p:cNvPr>
          <p:cNvSpPr/>
          <p:nvPr/>
        </p:nvSpPr>
        <p:spPr>
          <a:xfrm>
            <a:off x="2150489" y="774879"/>
            <a:ext cx="631348" cy="461665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4415CF1-E15E-4122-8E76-26E85EFC9C69}"/>
              </a:ext>
            </a:extLst>
          </p:cNvPr>
          <p:cNvSpPr/>
          <p:nvPr/>
        </p:nvSpPr>
        <p:spPr>
          <a:xfrm>
            <a:off x="2708573" y="775237"/>
            <a:ext cx="631348" cy="461665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A9520B-960B-4565-BD60-EDC7720DA8D6}"/>
              </a:ext>
            </a:extLst>
          </p:cNvPr>
          <p:cNvCxnSpPr>
            <a:cxnSpLocks/>
          </p:cNvCxnSpPr>
          <p:nvPr/>
        </p:nvCxnSpPr>
        <p:spPr bwMode="auto">
          <a:xfrm>
            <a:off x="1981200" y="1103511"/>
            <a:ext cx="395499" cy="850313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72A299-D1D5-4B85-A67F-238E30A20A47}"/>
              </a:ext>
            </a:extLst>
          </p:cNvPr>
          <p:cNvCxnSpPr>
            <a:cxnSpLocks/>
          </p:cNvCxnSpPr>
          <p:nvPr/>
        </p:nvCxnSpPr>
        <p:spPr bwMode="auto">
          <a:xfrm>
            <a:off x="2386338" y="1107868"/>
            <a:ext cx="292224" cy="1178132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B333BB-CF33-4924-A7E7-E2118B974158}"/>
              </a:ext>
            </a:extLst>
          </p:cNvPr>
          <p:cNvCxnSpPr>
            <a:cxnSpLocks/>
          </p:cNvCxnSpPr>
          <p:nvPr/>
        </p:nvCxnSpPr>
        <p:spPr bwMode="auto">
          <a:xfrm>
            <a:off x="3009634" y="1103511"/>
            <a:ext cx="104077" cy="1555841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3E8C901F-58AC-494A-98A3-F6B26A644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954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"/>
                            </p:stCondLst>
                            <p:childTnLst>
                              <p:par>
                                <p:cTn id="1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"/>
                            </p:stCondLst>
                            <p:childTnLst>
                              <p:par>
                                <p:cTn id="1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4" grpId="0" animBg="1"/>
      <p:bldP spid="33" grpId="0" animBg="1"/>
      <p:bldP spid="34" grpId="0" animBg="1"/>
      <p:bldP spid="3" grpId="0" animBg="1"/>
      <p:bldP spid="3" grpId="1" animBg="1"/>
      <p:bldP spid="35" grpId="0" animBg="1"/>
      <p:bldP spid="35" grpId="1" animBg="1"/>
      <p:bldP spid="36" grpId="0" animBg="1"/>
      <p:bldP spid="36" grpId="1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35"/>
          <p:cNvSpPr>
            <a:spLocks noChangeArrowheads="1"/>
          </p:cNvSpPr>
          <p:nvPr/>
        </p:nvSpPr>
        <p:spPr bwMode="auto">
          <a:xfrm>
            <a:off x="2846938" y="3173379"/>
            <a:ext cx="4842117" cy="927221"/>
          </a:xfrm>
          <a:prstGeom prst="wedgeRoundRectCallout">
            <a:avLst>
              <a:gd name="adj1" fmla="val 54272"/>
              <a:gd name="adj2" fmla="val -517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Easy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choose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trillion trillion.</a:t>
            </a:r>
          </a:p>
        </p:txBody>
      </p:sp>
      <p:grpSp>
        <p:nvGrpSpPr>
          <p:cNvPr id="3075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3095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96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97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98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99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00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01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102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3103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4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1219201" y="1246717"/>
            <a:ext cx="5285147" cy="1796490"/>
          </a:xfrm>
          <a:prstGeom prst="wedgeRoundRectCallout">
            <a:avLst>
              <a:gd name="adj1" fmla="val -54532"/>
              <a:gd name="adj2" fmla="val -1538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Say, I have a game for you.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will each choose an integer.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win if yours is bigger.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am so nice. I will even let you go first.</a:t>
            </a:r>
          </a:p>
        </p:txBody>
      </p:sp>
      <p:sp>
        <p:nvSpPr>
          <p:cNvPr id="102" name="AutoShape 37"/>
          <p:cNvSpPr>
            <a:spLocks noChangeArrowheads="1"/>
          </p:cNvSpPr>
          <p:nvPr/>
        </p:nvSpPr>
        <p:spPr bwMode="auto">
          <a:xfrm>
            <a:off x="2135774" y="4249972"/>
            <a:ext cx="3452000" cy="540879"/>
          </a:xfrm>
          <a:prstGeom prst="wedgeRoundRectCallout">
            <a:avLst>
              <a:gd name="adj1" fmla="val -34694"/>
              <a:gd name="adj2" fmla="val -6269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Well done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That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big!</a:t>
            </a:r>
          </a:p>
        </p:txBody>
      </p:sp>
      <p:grpSp>
        <p:nvGrpSpPr>
          <p:cNvPr id="3078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3081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3089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0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1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2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3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4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82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3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4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5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6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7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88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" name="AutoShape 37"/>
          <p:cNvSpPr>
            <a:spLocks noChangeArrowheads="1"/>
          </p:cNvSpPr>
          <p:nvPr/>
        </p:nvSpPr>
        <p:spPr bwMode="auto">
          <a:xfrm>
            <a:off x="1447800" y="4920935"/>
            <a:ext cx="5503661" cy="811318"/>
          </a:xfrm>
          <a:prstGeom prst="wedgeRoundRectCallout">
            <a:avLst>
              <a:gd name="adj1" fmla="val -34694"/>
              <a:gd name="adj2" fmla="val -6269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But I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choose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trillion </a:t>
            </a: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trillion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 I win.</a:t>
            </a:r>
          </a:p>
        </p:txBody>
      </p:sp>
      <p:sp>
        <p:nvSpPr>
          <p:cNvPr id="33" name="AutoShape 35">
            <a:extLst>
              <a:ext uri="{FF2B5EF4-FFF2-40B4-BE49-F238E27FC236}">
                <a16:creationId xmlns:a16="http://schemas.microsoft.com/office/drawing/2014/main" id="{054A5845-61F0-4623-A08F-519A1C6A2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58" y="5862337"/>
            <a:ext cx="5678442" cy="914400"/>
          </a:xfrm>
          <a:prstGeom prst="wedgeRoundRectCallout">
            <a:avLst>
              <a:gd name="adj1" fmla="val 48444"/>
              <a:gd name="adj2" fmla="val -63255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Good game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me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try again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I will win this time!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791386A8-8510-41B5-9286-256B3AA63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430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100" grpId="0" animBg="1"/>
      <p:bldP spid="102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799CF-00A9-255A-CFAD-8F798C1195C3}"/>
              </a:ext>
            </a:extLst>
          </p:cNvPr>
          <p:cNvSpPr txBox="1"/>
          <p:nvPr/>
        </p:nvSpPr>
        <p:spPr>
          <a:xfrm>
            <a:off x="1447800" y="2286000"/>
            <a:ext cx="731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4400" dirty="0">
                <a:solidFill>
                  <a:schemeClr val="tx2"/>
                </a:solidFill>
              </a:rPr>
              <a:t>Predicates and Quantifiers</a:t>
            </a:r>
            <a:endParaRPr lang="en-CA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6E359-7C0D-5666-D895-023968285073}"/>
              </a:ext>
            </a:extLst>
          </p:cNvPr>
          <p:cNvSpPr txBox="1"/>
          <p:nvPr/>
        </p:nvSpPr>
        <p:spPr>
          <a:xfrm>
            <a:off x="2286000" y="2819400"/>
            <a:ext cx="731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Symbol" pitchFamily="18" charset="2"/>
              </a:rPr>
              <a:t>"</a:t>
            </a:r>
            <a:r>
              <a:rPr lang="en-US" altLang="en-US" sz="4400" dirty="0">
                <a:solidFill>
                  <a:schemeClr val="tx2"/>
                </a:solidFill>
              </a:rPr>
              <a:t>boys b, Loves(b)</a:t>
            </a:r>
          </a:p>
        </p:txBody>
      </p:sp>
    </p:spTree>
    <p:extLst>
      <p:ext uri="{BB962C8B-B14F-4D97-AF65-F5344CB8AC3E}">
        <p14:creationId xmlns:p14="http://schemas.microsoft.com/office/powerpoint/2010/main" val="34843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4117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18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19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20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21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22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23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124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4125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26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1383402" y="1394848"/>
            <a:ext cx="4572000" cy="1421969"/>
          </a:xfrm>
          <a:prstGeom prst="wedgeRoundRectCallout">
            <a:avLst>
              <a:gd name="adj1" fmla="val -54250"/>
              <a:gd name="adj2" fmla="val -1859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laugh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but this is 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very important game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theoretical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computer science.</a:t>
            </a:r>
          </a:p>
        </p:txBody>
      </p:sp>
      <p:sp>
        <p:nvSpPr>
          <p:cNvPr id="102" name="AutoShape 37"/>
          <p:cNvSpPr>
            <a:spLocks noChangeArrowheads="1"/>
          </p:cNvSpPr>
          <p:nvPr/>
        </p:nvSpPr>
        <p:spPr bwMode="auto">
          <a:xfrm>
            <a:off x="926413" y="3025990"/>
            <a:ext cx="5751954" cy="2167270"/>
          </a:xfrm>
          <a:prstGeom prst="wedgeRoundRectCallout">
            <a:avLst>
              <a:gd name="adj1" fmla="val -40608"/>
              <a:gd name="adj2" fmla="val -5611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choose the size of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your Java program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Then I choose the size of the input.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Likely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|I| &gt;&gt; |J|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 you better be sure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your Java program 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handle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such long inputs.</a:t>
            </a:r>
          </a:p>
        </p:txBody>
      </p:sp>
      <p:grpSp>
        <p:nvGrpSpPr>
          <p:cNvPr id="4101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4103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111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12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13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14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15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16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04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05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06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07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08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09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10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0BBC1F9D-D393-4542-8B84-40729B56B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024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514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14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5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990600" y="1002405"/>
            <a:ext cx="4468785" cy="1389682"/>
          </a:xfrm>
          <a:prstGeom prst="wedgeRoundRectCallout">
            <a:avLst>
              <a:gd name="adj1" fmla="val -54532"/>
              <a:gd name="adj2" fmla="val -319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Predicate logic,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we can state that I win the game: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y&gt;x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5128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36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7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8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9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0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1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29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0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1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2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3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4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5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6" name="Rectangle 2">
            <a:extLst>
              <a:ext uri="{FF2B5EF4-FFF2-40B4-BE49-F238E27FC236}">
                <a16:creationId xmlns:a16="http://schemas.microsoft.com/office/drawing/2014/main" id="{6AC431BE-DD16-475B-B3AC-B6E5B8EF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3D354-FF69-12AA-742B-F814AF1C2CBE}"/>
              </a:ext>
            </a:extLst>
          </p:cNvPr>
          <p:cNvSpPr txBox="1"/>
          <p:nvPr/>
        </p:nvSpPr>
        <p:spPr>
          <a:xfrm>
            <a:off x="2438400" y="1691148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68C5D-3978-C970-7D9C-BA9B7602C9A6}"/>
              </a:ext>
            </a:extLst>
          </p:cNvPr>
          <p:cNvSpPr txBox="1"/>
          <p:nvPr/>
        </p:nvSpPr>
        <p:spPr>
          <a:xfrm>
            <a:off x="2866104" y="1691148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6" name="Picture 2" descr="http://www.swordofthespirit.net/bulwark/mosesbush.gif">
            <a:extLst>
              <a:ext uri="{FF2B5EF4-FFF2-40B4-BE49-F238E27FC236}">
                <a16:creationId xmlns:a16="http://schemas.microsoft.com/office/drawing/2014/main" id="{CB2B9DD6-015F-1F4C-CCF0-1806E00C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7735"/>
            <a:ext cx="1938042" cy="11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8">
            <a:extLst>
              <a:ext uri="{FF2B5EF4-FFF2-40B4-BE49-F238E27FC236}">
                <a16:creationId xmlns:a16="http://schemas.microsoft.com/office/drawing/2014/main" id="{ADD471C0-3203-80F8-230B-CAEEE82C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6172200" cy="1676400"/>
          </a:xfrm>
          <a:prstGeom prst="wedgeRoundRectCallout">
            <a:avLst>
              <a:gd name="adj1" fmla="val -30550"/>
              <a:gd name="adj2" fmla="val 58522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I'm an oracle. Let me help. If I assure you that</a:t>
            </a:r>
            <a:b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</a:b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all boys love, ie, </a:t>
            </a:r>
            <a:r>
              <a:rPr 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 Loves(b),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anyone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 can give me his favorite boy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I assure him that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Loves(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is true.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A2485D-81EB-248A-2AFD-432883403237}"/>
              </a:ext>
            </a:extLst>
          </p:cNvPr>
          <p:cNvGrpSpPr/>
          <p:nvPr/>
        </p:nvGrpSpPr>
        <p:grpSpPr>
          <a:xfrm>
            <a:off x="1981200" y="4267200"/>
            <a:ext cx="2990271" cy="475281"/>
            <a:chOff x="5239329" y="4249119"/>
            <a:chExt cx="2990271" cy="475281"/>
          </a:xfrm>
        </p:grpSpPr>
        <p:sp>
          <p:nvSpPr>
            <p:cNvPr id="9" name="AutoShape 58">
              <a:extLst>
                <a:ext uri="{FF2B5EF4-FFF2-40B4-BE49-F238E27FC236}">
                  <a16:creationId xmlns:a16="http://schemas.microsoft.com/office/drawing/2014/main" id="{AC015919-3FB5-1A9C-EF16-75195774F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329" y="4249119"/>
              <a:ext cx="2990271" cy="475281"/>
            </a:xfrm>
            <a:prstGeom prst="wedgeRoundRectCallout">
              <a:avLst>
                <a:gd name="adj1" fmla="val 50696"/>
                <a:gd name="adj2" fmla="val -44036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What about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Bob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    ?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10" name="Picture 48" descr="j0232139">
              <a:extLst>
                <a:ext uri="{FF2B5EF4-FFF2-40B4-BE49-F238E27FC236}">
                  <a16:creationId xmlns:a16="http://schemas.microsoft.com/office/drawing/2014/main" id="{33942CA7-D3DE-4448-4373-0295C06BE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76" y="4376596"/>
              <a:ext cx="395224" cy="27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utoShape 38">
            <a:extLst>
              <a:ext uri="{FF2B5EF4-FFF2-40B4-BE49-F238E27FC236}">
                <a16:creationId xmlns:a16="http://schemas.microsoft.com/office/drawing/2014/main" id="{E0EE8DBD-4ADF-BCFC-92AD-F9A596B8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3060"/>
            <a:ext cx="2895600" cy="533400"/>
          </a:xfrm>
          <a:prstGeom prst="wedgeRoundRectCallout">
            <a:avLst>
              <a:gd name="adj1" fmla="val -53470"/>
              <a:gd name="adj2" fmla="val 28107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Sure,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he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 is a lover.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9E231-AEB7-A923-2937-76B88FCE1D0E}"/>
              </a:ext>
            </a:extLst>
          </p:cNvPr>
          <p:cNvSpPr txBox="1"/>
          <p:nvPr/>
        </p:nvSpPr>
        <p:spPr>
          <a:xfrm>
            <a:off x="4513008" y="2772179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9E4014D-79EE-E958-E5E3-0AD67A70F9E2}"/>
              </a:ext>
            </a:extLst>
          </p:cNvPr>
          <p:cNvGrpSpPr/>
          <p:nvPr/>
        </p:nvGrpSpPr>
        <p:grpSpPr>
          <a:xfrm>
            <a:off x="5562600" y="607142"/>
            <a:ext cx="2286000" cy="1312606"/>
            <a:chOff x="5562600" y="607142"/>
            <a:chExt cx="2286000" cy="131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0B9F28-2B49-CDA0-F42C-DD24608AC93F}"/>
                </a:ext>
              </a:extLst>
            </p:cNvPr>
            <p:cNvSpPr txBox="1"/>
            <p:nvPr/>
          </p:nvSpPr>
          <p:spPr>
            <a:xfrm>
              <a:off x="5562600" y="1295400"/>
              <a:ext cx="2057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endParaRPr>
            </a:p>
          </p:txBody>
        </p:sp>
        <p:grpSp>
          <p:nvGrpSpPr>
            <p:cNvPr id="35" name="Group 47">
              <a:extLst>
                <a:ext uri="{FF2B5EF4-FFF2-40B4-BE49-F238E27FC236}">
                  <a16:creationId xmlns:a16="http://schemas.microsoft.com/office/drawing/2014/main" id="{7AE7FDBE-1A75-35F1-C661-6BA34952642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553200" y="1066800"/>
              <a:ext cx="457200" cy="838200"/>
              <a:chOff x="2593" y="768"/>
              <a:chExt cx="849" cy="1475"/>
            </a:xfrm>
          </p:grpSpPr>
          <p:sp>
            <p:nvSpPr>
              <p:cNvPr id="36" name="Freeform 48">
                <a:extLst>
                  <a:ext uri="{FF2B5EF4-FFF2-40B4-BE49-F238E27FC236}">
                    <a16:creationId xmlns:a16="http://schemas.microsoft.com/office/drawing/2014/main" id="{91C26E97-1E47-D342-4A44-317A895E5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49">
                <a:extLst>
                  <a:ext uri="{FF2B5EF4-FFF2-40B4-BE49-F238E27FC236}">
                    <a16:creationId xmlns:a16="http://schemas.microsoft.com/office/drawing/2014/main" id="{87F7898F-F753-E5EE-77F2-04A489B39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50">
                <a:extLst>
                  <a:ext uri="{FF2B5EF4-FFF2-40B4-BE49-F238E27FC236}">
                    <a16:creationId xmlns:a16="http://schemas.microsoft.com/office/drawing/2014/main" id="{87852E88-CBF6-6C8F-E3D2-E7422820E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51">
                <a:extLst>
                  <a:ext uri="{FF2B5EF4-FFF2-40B4-BE49-F238E27FC236}">
                    <a16:creationId xmlns:a16="http://schemas.microsoft.com/office/drawing/2014/main" id="{2C229057-FE3B-FD0A-AD2D-23EC0DEC4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52">
                <a:extLst>
                  <a:ext uri="{FF2B5EF4-FFF2-40B4-BE49-F238E27FC236}">
                    <a16:creationId xmlns:a16="http://schemas.microsoft.com/office/drawing/2014/main" id="{AC229DF2-0CDC-6ECC-E4D6-1328C208D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53">
                <a:extLst>
                  <a:ext uri="{FF2B5EF4-FFF2-40B4-BE49-F238E27FC236}">
                    <a16:creationId xmlns:a16="http://schemas.microsoft.com/office/drawing/2014/main" id="{2A8EAB7A-2406-D6AB-876B-4FDF77459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54">
                <a:extLst>
                  <a:ext uri="{FF2B5EF4-FFF2-40B4-BE49-F238E27FC236}">
                    <a16:creationId xmlns:a16="http://schemas.microsoft.com/office/drawing/2014/main" id="{7D833E0A-7340-05AA-48B4-B02B36D0B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50" name="Group 55">
                <a:extLst>
                  <a:ext uri="{FF2B5EF4-FFF2-40B4-BE49-F238E27FC236}">
                    <a16:creationId xmlns:a16="http://schemas.microsoft.com/office/drawing/2014/main" id="{8935C218-E768-2DA2-F7A0-59604E65E6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51" name="Freeform 56">
                  <a:extLst>
                    <a:ext uri="{FF2B5EF4-FFF2-40B4-BE49-F238E27FC236}">
                      <a16:creationId xmlns:a16="http://schemas.microsoft.com/office/drawing/2014/main" id="{3D3EE8D3-387A-85C3-E22F-989B48FDA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57">
                  <a:extLst>
                    <a:ext uri="{FF2B5EF4-FFF2-40B4-BE49-F238E27FC236}">
                      <a16:creationId xmlns:a16="http://schemas.microsoft.com/office/drawing/2014/main" id="{A2C75BF5-2FCE-3676-897C-8D07719C5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E4D99F3-2503-DAFD-B361-31D9A79DC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6044" y="1310148"/>
              <a:ext cx="304800" cy="609600"/>
              <a:chOff x="2308" y="1513"/>
              <a:chExt cx="1162" cy="2570"/>
            </a:xfrm>
          </p:grpSpPr>
          <p:grpSp>
            <p:nvGrpSpPr>
              <p:cNvPr id="17" name="Group 27">
                <a:extLst>
                  <a:ext uri="{FF2B5EF4-FFF2-40B4-BE49-F238E27FC236}">
                    <a16:creationId xmlns:a16="http://schemas.microsoft.com/office/drawing/2014/main" id="{4022F438-435B-0150-40EB-353104E85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id="{4EDD4916-9F1D-7207-3921-D6F8ECFE7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D53D31CE-F2A9-2AEE-122C-D366DC8AF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id="{8AEA10F1-4D19-C981-9D7D-94F1A7032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id="{87AF6410-C70D-121D-C154-63DA6FD4E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id="{E2E8990E-91C1-AC31-DBCB-9E7D3FBF38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id="{449C59EC-FA5C-2E56-6A9A-5867C0169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97DA2C3-0764-3CE3-388F-0F87A0E57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FDC5FA48-F718-619F-A35F-A469140BF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36">
                <a:extLst>
                  <a:ext uri="{FF2B5EF4-FFF2-40B4-BE49-F238E27FC236}">
                    <a16:creationId xmlns:a16="http://schemas.microsoft.com/office/drawing/2014/main" id="{0C78F7FA-049F-C8FB-5FC3-2181D65C6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FE482261-C098-A19E-9925-01E496AC6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38">
                <a:extLst>
                  <a:ext uri="{FF2B5EF4-FFF2-40B4-BE49-F238E27FC236}">
                    <a16:creationId xmlns:a16="http://schemas.microsoft.com/office/drawing/2014/main" id="{C7C2B34D-48C8-D9E1-6E80-722020533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:a16="http://schemas.microsoft.com/office/drawing/2014/main" id="{EC8744C5-6381-A95B-FB61-769809EAE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Oval 40">
                <a:extLst>
                  <a:ext uri="{FF2B5EF4-FFF2-40B4-BE49-F238E27FC236}">
                    <a16:creationId xmlns:a16="http://schemas.microsoft.com/office/drawing/2014/main" id="{0B715C29-3DA4-1539-4BE5-5F766B2BF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D60284B-76C7-0486-BCFF-5055B9674F62}"/>
                </a:ext>
              </a:extLst>
            </p:cNvPr>
            <p:cNvSpPr txBox="1"/>
            <p:nvPr/>
          </p:nvSpPr>
          <p:spPr>
            <a:xfrm>
              <a:off x="6172200" y="607142"/>
              <a:ext cx="1676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400" dirty="0">
                  <a:solidFill>
                    <a:schemeClr val="tx2"/>
                  </a:solidFill>
                  <a:sym typeface="Symbol" pitchFamily="18" charset="2"/>
                </a:rPr>
                <a:t>Assuring</a:t>
              </a:r>
              <a:r>
                <a:rPr lang="en-US" altLang="en-US" sz="3200" dirty="0">
                  <a:solidFill>
                    <a:schemeClr val="tx2"/>
                  </a:solidFill>
                  <a:sym typeface="Symbol" pitchFamily="18" charset="2"/>
                </a:rPr>
                <a:t> 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9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4" grpId="0"/>
      <p:bldP spid="5" grpId="0"/>
      <p:bldP spid="8" grpId="0" animBg="1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514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14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5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990600" y="1002405"/>
            <a:ext cx="4468785" cy="1389682"/>
          </a:xfrm>
          <a:prstGeom prst="wedgeRoundRectCallout">
            <a:avLst>
              <a:gd name="adj1" fmla="val -54532"/>
              <a:gd name="adj2" fmla="val -319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Predicate logic,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we can state that I win the game: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y&gt;x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5128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36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7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8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9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0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1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29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0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1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2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3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4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5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6" name="Rectangle 2">
            <a:extLst>
              <a:ext uri="{FF2B5EF4-FFF2-40B4-BE49-F238E27FC236}">
                <a16:creationId xmlns:a16="http://schemas.microsoft.com/office/drawing/2014/main" id="{6AC431BE-DD16-475B-B3AC-B6E5B8EF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3D354-FF69-12AA-742B-F814AF1C2CBE}"/>
              </a:ext>
            </a:extLst>
          </p:cNvPr>
          <p:cNvSpPr txBox="1"/>
          <p:nvPr/>
        </p:nvSpPr>
        <p:spPr>
          <a:xfrm>
            <a:off x="2438400" y="1691148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68C5D-3978-C970-7D9C-BA9B7602C9A6}"/>
              </a:ext>
            </a:extLst>
          </p:cNvPr>
          <p:cNvSpPr txBox="1"/>
          <p:nvPr/>
        </p:nvSpPr>
        <p:spPr>
          <a:xfrm>
            <a:off x="2866104" y="1691148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6" name="Picture 2" descr="http://www.swordofthespirit.net/bulwark/mosesbush.gif">
            <a:extLst>
              <a:ext uri="{FF2B5EF4-FFF2-40B4-BE49-F238E27FC236}">
                <a16:creationId xmlns:a16="http://schemas.microsoft.com/office/drawing/2014/main" id="{CB2B9DD6-015F-1F4C-CCF0-1806E00C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7735"/>
            <a:ext cx="1938042" cy="11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8">
            <a:extLst>
              <a:ext uri="{FF2B5EF4-FFF2-40B4-BE49-F238E27FC236}">
                <a16:creationId xmlns:a16="http://schemas.microsoft.com/office/drawing/2014/main" id="{ADD471C0-3203-80F8-230B-CAEEE82C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6172200" cy="1676400"/>
          </a:xfrm>
          <a:prstGeom prst="wedgeRoundRectCallout">
            <a:avLst>
              <a:gd name="adj1" fmla="val -30550"/>
              <a:gd name="adj2" fmla="val 58522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I'm an oracle. Let me help. If I assure you that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some boy loves, ie,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sz="2400" dirty="0">
                <a:solidFill>
                  <a:srgbClr val="FFC000"/>
                </a:solidFill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 Loves(b),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 I will provide my favorite boy </a:t>
            </a:r>
            <a:r>
              <a:rPr lang="en-US" altLang="en-US" sz="2400" dirty="0">
                <a:solidFill>
                  <a:srgbClr val="FFFF00"/>
                </a:solidFill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I assure you that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Loves(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is true.</a:t>
            </a:r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id="{E0EE8DBD-4ADF-BCFC-92AD-F9A596B8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696" y="4803060"/>
            <a:ext cx="2286000" cy="533400"/>
          </a:xfrm>
          <a:prstGeom prst="wedgeRoundRectCallout">
            <a:avLst>
              <a:gd name="adj1" fmla="val -53470"/>
              <a:gd name="adj2" fmla="val 28107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  <a:sym typeface="Symbol" pitchFamily="18" charset="2"/>
              </a:rPr>
              <a:t>He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 is a lover.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9E231-AEB7-A923-2937-76B88FCE1D0E}"/>
              </a:ext>
            </a:extLst>
          </p:cNvPr>
          <p:cNvSpPr txBox="1"/>
          <p:nvPr/>
        </p:nvSpPr>
        <p:spPr>
          <a:xfrm>
            <a:off x="4618704" y="2772179"/>
            <a:ext cx="66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8832CD-5082-5C37-E771-4FDC8E85D8BC}"/>
              </a:ext>
            </a:extLst>
          </p:cNvPr>
          <p:cNvGrpSpPr/>
          <p:nvPr/>
        </p:nvGrpSpPr>
        <p:grpSpPr>
          <a:xfrm>
            <a:off x="3352800" y="4267200"/>
            <a:ext cx="1524000" cy="457200"/>
            <a:chOff x="6172200" y="5486400"/>
            <a:chExt cx="1524000" cy="457200"/>
          </a:xfrm>
        </p:grpSpPr>
        <p:sp>
          <p:nvSpPr>
            <p:cNvPr id="3" name="AutoShape 38">
              <a:extLst>
                <a:ext uri="{FF2B5EF4-FFF2-40B4-BE49-F238E27FC236}">
                  <a16:creationId xmlns:a16="http://schemas.microsoft.com/office/drawing/2014/main" id="{B8A79693-7572-5123-FA29-312141823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486400"/>
              <a:ext cx="1524000" cy="457200"/>
            </a:xfrm>
            <a:prstGeom prst="wedgeRoundRectCallout">
              <a:avLst>
                <a:gd name="adj1" fmla="val -53470"/>
                <a:gd name="adj2" fmla="val 28107"/>
                <a:gd name="adj3" fmla="val 16667"/>
              </a:avLst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US" altLang="en-US" sz="2400" dirty="0">
                  <a:solidFill>
                    <a:srgbClr val="FFFFFF"/>
                  </a:solidFill>
                  <a:sym typeface="Symbol" pitchFamily="18" charset="2"/>
                </a:rPr>
                <a:t>  </a:t>
              </a:r>
              <a:r>
                <a:rPr lang="en-US" altLang="en-US" sz="2400" dirty="0">
                  <a:solidFill>
                    <a:srgbClr val="FFFF00"/>
                  </a:solidFill>
                  <a:sym typeface="Symbol" pitchFamily="18" charset="2"/>
                </a:rPr>
                <a:t>Bob</a:t>
              </a:r>
              <a:r>
                <a:rPr lang="en-US" altLang="en-US" sz="2400" dirty="0">
                  <a:solidFill>
                    <a:srgbClr val="FFFFFF"/>
                  </a:solidFill>
                  <a:sym typeface="Symbol" pitchFamily="18" charset="2"/>
                </a:rPr>
                <a:t>    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</p:txBody>
        </p:sp>
        <p:pic>
          <p:nvPicPr>
            <p:cNvPr id="7" name="Picture 48" descr="j0232139">
              <a:extLst>
                <a:ext uri="{FF2B5EF4-FFF2-40B4-BE49-F238E27FC236}">
                  <a16:creationId xmlns:a16="http://schemas.microsoft.com/office/drawing/2014/main" id="{0D1D21C6-D164-CC69-4476-2C2D1C8E9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592096"/>
              <a:ext cx="395224" cy="27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588C442-73A1-850B-1987-9EDE7C4CBD9F}"/>
              </a:ext>
            </a:extLst>
          </p:cNvPr>
          <p:cNvSpPr txBox="1"/>
          <p:nvPr/>
        </p:nvSpPr>
        <p:spPr>
          <a:xfrm>
            <a:off x="5562600" y="1295400"/>
            <a:ext cx="2057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anose="05000000000000000000" pitchFamily="2" charset="2"/>
              </a:rPr>
              <a:t>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algn="l"/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anose="05000000000000000000" pitchFamily="2" charset="2"/>
              </a:rPr>
              <a:t></a:t>
            </a:r>
            <a:endParaRPr lang="en-GB" dirty="0"/>
          </a:p>
        </p:txBody>
      </p:sp>
      <p:grpSp>
        <p:nvGrpSpPr>
          <p:cNvPr id="16" name="Group 47">
            <a:extLst>
              <a:ext uri="{FF2B5EF4-FFF2-40B4-BE49-F238E27FC236}">
                <a16:creationId xmlns:a16="http://schemas.microsoft.com/office/drawing/2014/main" id="{EC8E8141-7CEE-69A0-CD83-D5CE053AB2C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53200" y="1066800"/>
            <a:ext cx="457200" cy="838200"/>
            <a:chOff x="2593" y="768"/>
            <a:chExt cx="849" cy="1475"/>
          </a:xfrm>
        </p:grpSpPr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9B77FF7F-936D-FE12-F8AA-DBBE1283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6EF09DA1-30CB-AD92-DC1D-7F36949E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AC1DE95A-1539-7A84-0E8B-A79D814D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51">
              <a:extLst>
                <a:ext uri="{FF2B5EF4-FFF2-40B4-BE49-F238E27FC236}">
                  <a16:creationId xmlns:a16="http://schemas.microsoft.com/office/drawing/2014/main" id="{801C2C2C-2B72-E3A2-FF7C-94CE48E5D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52">
              <a:extLst>
                <a:ext uri="{FF2B5EF4-FFF2-40B4-BE49-F238E27FC236}">
                  <a16:creationId xmlns:a16="http://schemas.microsoft.com/office/drawing/2014/main" id="{60F9BEF2-4C34-BEC8-46F8-1F00BD23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54D9CB51-455C-DE6F-22A1-709C04A3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id="{9E194604-CF47-E985-B1D7-CF4D1395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4" name="Group 55">
              <a:extLst>
                <a:ext uri="{FF2B5EF4-FFF2-40B4-BE49-F238E27FC236}">
                  <a16:creationId xmlns:a16="http://schemas.microsoft.com/office/drawing/2014/main" id="{E2B377A0-983B-E357-77C0-E2FE12237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5" name="Freeform 56">
                <a:extLst>
                  <a:ext uri="{FF2B5EF4-FFF2-40B4-BE49-F238E27FC236}">
                    <a16:creationId xmlns:a16="http://schemas.microsoft.com/office/drawing/2014/main" id="{2BC31751-F174-8AB5-6920-EF4ECB658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57">
                <a:extLst>
                  <a:ext uri="{FF2B5EF4-FFF2-40B4-BE49-F238E27FC236}">
                    <a16:creationId xmlns:a16="http://schemas.microsoft.com/office/drawing/2014/main" id="{44069E1A-455C-5FA3-D79B-D02A4927E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1CE98-4A33-71C4-ED42-28E059DF8AE3}"/>
              </a:ext>
            </a:extLst>
          </p:cNvPr>
          <p:cNvGrpSpPr>
            <a:grpSpLocks/>
          </p:cNvGrpSpPr>
          <p:nvPr/>
        </p:nvGrpSpPr>
        <p:grpSpPr bwMode="auto">
          <a:xfrm>
            <a:off x="6826044" y="1310148"/>
            <a:ext cx="304800" cy="609600"/>
            <a:chOff x="2308" y="1513"/>
            <a:chExt cx="1162" cy="25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BE168F8-A96D-B482-8DE3-40F22EC52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F2AB4E04-5BE3-336E-51E9-0008AC096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9C970415-5BA7-B460-3889-D858D2DA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EDD09403-8DF8-5116-C0ED-6C7A5F382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7624585F-4CC2-B41E-B483-79357126D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FD7FFB2C-A8E8-A667-1C03-A89587633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DDAE47C6-AD4D-AFDB-9DA4-82B6F7961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6D725F21-3211-14CB-6F27-6B7ACE501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3FA77B1-ECE5-A48C-752F-9B9E2EE89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9B78EA91-4DF4-0D30-522A-D1B7B34944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DF7A68A9-061E-5D22-40D5-7743017012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ABA23866-18F8-F636-7469-F4FA4A9E7D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448C736F-95E0-4A3C-884C-944EAAA4BF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40">
              <a:extLst>
                <a:ext uri="{FF2B5EF4-FFF2-40B4-BE49-F238E27FC236}">
                  <a16:creationId xmlns:a16="http://schemas.microsoft.com/office/drawing/2014/main" id="{584903E9-CD33-B5E0-4EDB-1A6FB66E0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42" name="Picture 2" descr="http://www.swordofthespirit.net/bulwark/mosesbush.gif">
            <a:extLst>
              <a:ext uri="{FF2B5EF4-FFF2-40B4-BE49-F238E27FC236}">
                <a16:creationId xmlns:a16="http://schemas.microsoft.com/office/drawing/2014/main" id="{E3718486-A62B-B4B8-CDAD-58FD5E80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49244"/>
            <a:ext cx="566442" cy="3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A2C25A0-BD85-A7CD-B288-3AA822EA48E6}"/>
              </a:ext>
            </a:extLst>
          </p:cNvPr>
          <p:cNvSpPr txBox="1"/>
          <p:nvPr/>
        </p:nvSpPr>
        <p:spPr>
          <a:xfrm>
            <a:off x="6172200" y="607142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sym typeface="Symbol" pitchFamily="18" charset="2"/>
              </a:rPr>
              <a:t>Assuring</a:t>
            </a:r>
            <a:r>
              <a:rPr lang="en-US" alt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3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514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14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5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990600" y="1002405"/>
            <a:ext cx="4468785" cy="1389682"/>
          </a:xfrm>
          <a:prstGeom prst="wedgeRoundRectCallout">
            <a:avLst>
              <a:gd name="adj1" fmla="val -54532"/>
              <a:gd name="adj2" fmla="val -319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Predicate logic,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we can state that I win the game: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y&gt;x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5128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36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7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8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9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0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1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29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0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1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2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3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4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5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6" name="Rectangle 2">
            <a:extLst>
              <a:ext uri="{FF2B5EF4-FFF2-40B4-BE49-F238E27FC236}">
                <a16:creationId xmlns:a16="http://schemas.microsoft.com/office/drawing/2014/main" id="{6AC431BE-DD16-475B-B3AC-B6E5B8EF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3D354-FF69-12AA-742B-F814AF1C2CBE}"/>
              </a:ext>
            </a:extLst>
          </p:cNvPr>
          <p:cNvSpPr txBox="1"/>
          <p:nvPr/>
        </p:nvSpPr>
        <p:spPr>
          <a:xfrm>
            <a:off x="2438400" y="1691148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68C5D-3978-C970-7D9C-BA9B7602C9A6}"/>
              </a:ext>
            </a:extLst>
          </p:cNvPr>
          <p:cNvSpPr txBox="1"/>
          <p:nvPr/>
        </p:nvSpPr>
        <p:spPr>
          <a:xfrm>
            <a:off x="2866104" y="1691148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6" name="Picture 2" descr="http://www.swordofthespirit.net/bulwark/mosesbush.gif">
            <a:extLst>
              <a:ext uri="{FF2B5EF4-FFF2-40B4-BE49-F238E27FC236}">
                <a16:creationId xmlns:a16="http://schemas.microsoft.com/office/drawing/2014/main" id="{CB2B9DD6-015F-1F4C-CCF0-1806E00C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7735"/>
            <a:ext cx="1938042" cy="11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8">
            <a:extLst>
              <a:ext uri="{FF2B5EF4-FFF2-40B4-BE49-F238E27FC236}">
                <a16:creationId xmlns:a16="http://schemas.microsoft.com/office/drawing/2014/main" id="{ADD471C0-3203-80F8-230B-CAEEE82C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6172200" cy="1676400"/>
          </a:xfrm>
          <a:prstGeom prst="wedgeRoundRectCallout">
            <a:avLst>
              <a:gd name="adj1" fmla="val -30550"/>
              <a:gd name="adj2" fmla="val 58522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I'm an oracle. Let me help. If I assure you that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y&gt;x]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anyone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 can give me his favorite integer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and I assure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y&gt;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is true.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1B179-A943-735D-E555-306CD113354B}"/>
              </a:ext>
            </a:extLst>
          </p:cNvPr>
          <p:cNvSpPr txBox="1"/>
          <p:nvPr/>
        </p:nvSpPr>
        <p:spPr>
          <a:xfrm>
            <a:off x="3502740" y="2772179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2C662-5437-E188-2586-22491E12E58E}"/>
              </a:ext>
            </a:extLst>
          </p:cNvPr>
          <p:cNvSpPr txBox="1"/>
          <p:nvPr/>
        </p:nvSpPr>
        <p:spPr>
          <a:xfrm>
            <a:off x="3959940" y="2772179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1" name="AutoShape 35">
            <a:extLst>
              <a:ext uri="{FF2B5EF4-FFF2-40B4-BE49-F238E27FC236}">
                <a16:creationId xmlns:a16="http://schemas.microsoft.com/office/drawing/2014/main" id="{B551919B-BB78-026A-A372-07E7BD078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4038599" cy="533399"/>
          </a:xfrm>
          <a:prstGeom prst="wedgeRoundRectCallout">
            <a:avLst>
              <a:gd name="adj1" fmla="val 54272"/>
              <a:gd name="adj2" fmla="val -517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choose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trillion trillion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5" name="AutoShape 38">
            <a:extLst>
              <a:ext uri="{FF2B5EF4-FFF2-40B4-BE49-F238E27FC236}">
                <a16:creationId xmlns:a16="http://schemas.microsoft.com/office/drawing/2014/main" id="{780E29CA-0BB5-08AF-3634-1EFE4E6B3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00600"/>
            <a:ext cx="5181600" cy="1295400"/>
          </a:xfrm>
          <a:prstGeom prst="wedgeRoundRectCallout">
            <a:avLst>
              <a:gd name="adj1" fmla="val -53470"/>
              <a:gd name="adj2" fmla="val 28107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assure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y&gt;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So I will provide my favorite integer </a:t>
            </a:r>
            <a:r>
              <a:rPr lang="en-US" altLang="en-US" sz="2400" dirty="0">
                <a:solidFill>
                  <a:srgbClr val="FFFF00"/>
                </a:solidFill>
                <a:sym typeface="Symbol" pitchFamily="18" charset="2"/>
              </a:rPr>
              <a:t>y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</a:t>
            </a:r>
            <a:endParaRPr lang="en-US" altLang="en-US" sz="2400" dirty="0">
              <a:solidFill>
                <a:srgbClr val="FFFF00"/>
              </a:solidFill>
              <a:sym typeface="Symbol" pitchFamily="18" charset="2"/>
            </a:endParaRP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and I assure you that </a:t>
            </a:r>
            <a:r>
              <a:rPr lang="en-US" altLang="en-US" sz="2400" dirty="0">
                <a:solidFill>
                  <a:srgbClr val="FFFF00"/>
                </a:solidFill>
              </a:rPr>
              <a:t>y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 </a:t>
            </a:r>
            <a:r>
              <a:rPr lang="en-US" altLang="en-US" sz="2400" dirty="0">
                <a:solidFill>
                  <a:srgbClr val="FFC000"/>
                </a:solidFill>
              </a:rPr>
              <a:t>&gt;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is true.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DF3F80-B31D-5AE4-3A10-80C1C49C53B4}"/>
              </a:ext>
            </a:extLst>
          </p:cNvPr>
          <p:cNvSpPr txBox="1"/>
          <p:nvPr/>
        </p:nvSpPr>
        <p:spPr>
          <a:xfrm>
            <a:off x="4141836" y="3487475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938DB4-AD98-3277-3550-A4570854E95E}"/>
              </a:ext>
            </a:extLst>
          </p:cNvPr>
          <p:cNvSpPr txBox="1"/>
          <p:nvPr/>
        </p:nvSpPr>
        <p:spPr>
          <a:xfrm>
            <a:off x="5287296" y="4724400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9" name="AutoShape 38">
            <a:extLst>
              <a:ext uri="{FF2B5EF4-FFF2-40B4-BE49-F238E27FC236}">
                <a16:creationId xmlns:a16="http://schemas.microsoft.com/office/drawing/2014/main" id="{94C0CAAE-EA2D-D164-245B-A24996AE6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956" y="6189408"/>
            <a:ext cx="1676400" cy="457200"/>
          </a:xfrm>
          <a:prstGeom prst="wedgeRoundRectCallout">
            <a:avLst>
              <a:gd name="adj1" fmla="val -53470"/>
              <a:gd name="adj2" fmla="val 28107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Yes </a:t>
            </a:r>
            <a:r>
              <a:rPr lang="en-US" altLang="en-US" sz="2400" dirty="0">
                <a:solidFill>
                  <a:srgbClr val="FFFF00"/>
                </a:solidFill>
              </a:rPr>
              <a:t>y</a:t>
            </a:r>
            <a:r>
              <a:rPr lang="en-US" altLang="en-US" sz="2400" baseline="-25000" dirty="0">
                <a:solidFill>
                  <a:schemeClr val="tx2"/>
                </a:solidFill>
                <a:latin typeface="Symbol" pitchFamily="18" charset="2"/>
              </a:rPr>
              <a:t>$ </a:t>
            </a:r>
            <a:r>
              <a:rPr lang="en-US" altLang="en-US" sz="2400" dirty="0">
                <a:solidFill>
                  <a:srgbClr val="FFC000"/>
                </a:solidFill>
              </a:rPr>
              <a:t>&gt;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1" name="AutoShape 38">
            <a:extLst>
              <a:ext uri="{FF2B5EF4-FFF2-40B4-BE49-F238E27FC236}">
                <a16:creationId xmlns:a16="http://schemas.microsoft.com/office/drawing/2014/main" id="{B80C6F0C-3738-20C9-CC2E-8BBAF935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172200"/>
            <a:ext cx="3581400" cy="457200"/>
          </a:xfrm>
          <a:prstGeom prst="wedgeRoundRectCallout">
            <a:avLst>
              <a:gd name="adj1" fmla="val -53470"/>
              <a:gd name="adj2" fmla="val 28107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trillion trillion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one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181470-7C8B-8868-4AF0-5B8242544D56}"/>
              </a:ext>
            </a:extLst>
          </p:cNvPr>
          <p:cNvSpPr txBox="1"/>
          <p:nvPr/>
        </p:nvSpPr>
        <p:spPr>
          <a:xfrm>
            <a:off x="5562600" y="1295400"/>
            <a:ext cx="2057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anose="05000000000000000000" pitchFamily="2" charset="2"/>
              </a:rPr>
              <a:t>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algn="l"/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anose="05000000000000000000" pitchFamily="2" charset="2"/>
              </a:rPr>
              <a:t></a:t>
            </a:r>
            <a:endParaRPr lang="en-GB" dirty="0"/>
          </a:p>
        </p:txBody>
      </p:sp>
      <p:grpSp>
        <p:nvGrpSpPr>
          <p:cNvPr id="24" name="Group 47">
            <a:extLst>
              <a:ext uri="{FF2B5EF4-FFF2-40B4-BE49-F238E27FC236}">
                <a16:creationId xmlns:a16="http://schemas.microsoft.com/office/drawing/2014/main" id="{781A224F-097A-7854-2CC0-31CC27CF207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53200" y="1066800"/>
            <a:ext cx="457200" cy="838200"/>
            <a:chOff x="2593" y="768"/>
            <a:chExt cx="849" cy="1475"/>
          </a:xfrm>
        </p:grpSpPr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6CDFDE87-0E79-8C54-C633-4943C448A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id="{1F0D2C33-56DE-8E1B-750A-915D67C2C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AC7BC27D-AD6F-2D09-56F3-E19B06CCA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E5E33255-AC0F-40EE-B2FA-432458098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id="{B87CA1D5-A125-A075-37C5-640898612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id="{27EDDB5A-2DBE-083E-0340-F927730A0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0EFEB51A-847B-C592-7364-7F543CDF9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2" name="Group 55">
              <a:extLst>
                <a:ext uri="{FF2B5EF4-FFF2-40B4-BE49-F238E27FC236}">
                  <a16:creationId xmlns:a16="http://schemas.microsoft.com/office/drawing/2014/main" id="{D044627F-3CA2-1219-8302-2C0C3F6B7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263BE55-D5EC-4C1D-E011-F8BD2A62C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1B96113B-CC48-8CBA-E93A-DD7AE24C0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" name="Group 26">
            <a:extLst>
              <a:ext uri="{FF2B5EF4-FFF2-40B4-BE49-F238E27FC236}">
                <a16:creationId xmlns:a16="http://schemas.microsoft.com/office/drawing/2014/main" id="{53F2109A-849A-00EE-5BFF-50CF780D76B2}"/>
              </a:ext>
            </a:extLst>
          </p:cNvPr>
          <p:cNvGrpSpPr>
            <a:grpSpLocks/>
          </p:cNvGrpSpPr>
          <p:nvPr/>
        </p:nvGrpSpPr>
        <p:grpSpPr bwMode="auto">
          <a:xfrm>
            <a:off x="6826044" y="1310148"/>
            <a:ext cx="304800" cy="609600"/>
            <a:chOff x="2308" y="1513"/>
            <a:chExt cx="1162" cy="2570"/>
          </a:xfrm>
        </p:grpSpPr>
        <p:grpSp>
          <p:nvGrpSpPr>
            <p:cNvPr id="36" name="Group 27">
              <a:extLst>
                <a:ext uri="{FF2B5EF4-FFF2-40B4-BE49-F238E27FC236}">
                  <a16:creationId xmlns:a16="http://schemas.microsoft.com/office/drawing/2014/main" id="{D951669D-1DAA-507B-41D4-024FA5CAE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AB163C3A-7252-2224-A9E1-3A6DE1CE4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DFCBFA52-7ED3-BD59-E6E5-0F65B578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C043CE72-5931-74EC-657A-20A572C0F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785B1FCD-0EFB-7A10-D43E-01866731B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73A8F55B-21FC-A58B-6E80-2CF073B39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F05E28AB-64FE-F9CF-2F70-2C7A2CA5F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CBB9CDC7-0FC8-9A7C-5701-F6BBA4608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1B174F6F-FA37-90BF-7A7A-9CAFBD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6">
              <a:extLst>
                <a:ext uri="{FF2B5EF4-FFF2-40B4-BE49-F238E27FC236}">
                  <a16:creationId xmlns:a16="http://schemas.microsoft.com/office/drawing/2014/main" id="{D31131F8-BA12-7560-DE92-80B786CEAF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7">
              <a:extLst>
                <a:ext uri="{FF2B5EF4-FFF2-40B4-BE49-F238E27FC236}">
                  <a16:creationId xmlns:a16="http://schemas.microsoft.com/office/drawing/2014/main" id="{FABD3AC4-EE9B-D3B8-5750-A186D5BAD7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38">
              <a:extLst>
                <a:ext uri="{FF2B5EF4-FFF2-40B4-BE49-F238E27FC236}">
                  <a16:creationId xmlns:a16="http://schemas.microsoft.com/office/drawing/2014/main" id="{B257B41D-0408-F40D-109E-AB4A77F56B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39">
              <a:extLst>
                <a:ext uri="{FF2B5EF4-FFF2-40B4-BE49-F238E27FC236}">
                  <a16:creationId xmlns:a16="http://schemas.microsoft.com/office/drawing/2014/main" id="{524B00BC-7F6B-FDFD-1925-5C18C565DE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3" name="Oval 40">
              <a:extLst>
                <a:ext uri="{FF2B5EF4-FFF2-40B4-BE49-F238E27FC236}">
                  <a16:creationId xmlns:a16="http://schemas.microsoft.com/office/drawing/2014/main" id="{EE6278E6-3AAB-D8E8-7CA1-B9B892EA2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A0C64F2-16E7-987C-7D5C-B6E76ECD659E}"/>
              </a:ext>
            </a:extLst>
          </p:cNvPr>
          <p:cNvSpPr txBox="1"/>
          <p:nvPr/>
        </p:nvSpPr>
        <p:spPr>
          <a:xfrm>
            <a:off x="6172200" y="607142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sym typeface="Symbol" pitchFamily="18" charset="2"/>
              </a:rPr>
              <a:t>Assuring</a:t>
            </a:r>
            <a:r>
              <a:rPr lang="en-US" alt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15" name="Picture 2" descr="http://www.swordofthespirit.net/bulwark/mosesbush.gif">
            <a:extLst>
              <a:ext uri="{FF2B5EF4-FFF2-40B4-BE49-F238E27FC236}">
                <a16:creationId xmlns:a16="http://schemas.microsoft.com/office/drawing/2014/main" id="{779F5080-ABD7-9C5B-8A33-51088FCF1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49244"/>
            <a:ext cx="566442" cy="3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5" grpId="0" animBg="1"/>
      <p:bldP spid="17" grpId="0"/>
      <p:bldP spid="18" grpId="0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514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14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5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990600" y="1002405"/>
            <a:ext cx="4468785" cy="1389682"/>
          </a:xfrm>
          <a:prstGeom prst="wedgeRoundRectCallout">
            <a:avLst>
              <a:gd name="adj1" fmla="val -54532"/>
              <a:gd name="adj2" fmla="val -319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Predicate logic,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we can state that I win the game: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y&gt;x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5128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36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7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8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9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0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1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29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0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1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2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3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4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5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6" name="Rectangle 2">
            <a:extLst>
              <a:ext uri="{FF2B5EF4-FFF2-40B4-BE49-F238E27FC236}">
                <a16:creationId xmlns:a16="http://schemas.microsoft.com/office/drawing/2014/main" id="{6AC431BE-DD16-475B-B3AC-B6E5B8EF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3D354-FF69-12AA-742B-F814AF1C2CBE}"/>
              </a:ext>
            </a:extLst>
          </p:cNvPr>
          <p:cNvSpPr txBox="1"/>
          <p:nvPr/>
        </p:nvSpPr>
        <p:spPr>
          <a:xfrm>
            <a:off x="2438400" y="1691148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68C5D-3978-C970-7D9C-BA9B7602C9A6}"/>
              </a:ext>
            </a:extLst>
          </p:cNvPr>
          <p:cNvSpPr txBox="1"/>
          <p:nvPr/>
        </p:nvSpPr>
        <p:spPr>
          <a:xfrm>
            <a:off x="2866104" y="1691148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pic>
        <p:nvPicPr>
          <p:cNvPr id="6" name="Picture 2" descr="http://www.swordofthespirit.net/bulwark/mosesbush.gif">
            <a:extLst>
              <a:ext uri="{FF2B5EF4-FFF2-40B4-BE49-F238E27FC236}">
                <a16:creationId xmlns:a16="http://schemas.microsoft.com/office/drawing/2014/main" id="{CB2B9DD6-015F-1F4C-CCF0-1806E00CE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7735"/>
            <a:ext cx="1938042" cy="11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8">
            <a:extLst>
              <a:ext uri="{FF2B5EF4-FFF2-40B4-BE49-F238E27FC236}">
                <a16:creationId xmlns:a16="http://schemas.microsoft.com/office/drawing/2014/main" id="{ADD471C0-3203-80F8-230B-CAEEE82C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6934200" cy="838200"/>
          </a:xfrm>
          <a:prstGeom prst="wedgeRoundRectCallout">
            <a:avLst>
              <a:gd name="adj1" fmla="val -54371"/>
              <a:gd name="adj2" fmla="val -3180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I'm a prover.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To prove, all I need to do is play the role of the oracle.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00D2A6-290E-640C-B467-98E2C61D4419}"/>
              </a:ext>
            </a:extLst>
          </p:cNvPr>
          <p:cNvSpPr txBox="1"/>
          <p:nvPr/>
        </p:nvSpPr>
        <p:spPr>
          <a:xfrm>
            <a:off x="5562600" y="1295400"/>
            <a:ext cx="2057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anose="05000000000000000000" pitchFamily="2" charset="2"/>
              </a:rPr>
              <a:t>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algn="l"/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Wingdings" panose="05000000000000000000" pitchFamily="2" charset="2"/>
              </a:rPr>
              <a:t></a:t>
            </a:r>
            <a:endParaRPr lang="en-GB" dirty="0"/>
          </a:p>
        </p:txBody>
      </p:sp>
      <p:grpSp>
        <p:nvGrpSpPr>
          <p:cNvPr id="32" name="Group 47">
            <a:extLst>
              <a:ext uri="{FF2B5EF4-FFF2-40B4-BE49-F238E27FC236}">
                <a16:creationId xmlns:a16="http://schemas.microsoft.com/office/drawing/2014/main" id="{87807498-396A-81EF-2B9F-06F78770F1A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53200" y="1066800"/>
            <a:ext cx="457200" cy="838200"/>
            <a:chOff x="2593" y="768"/>
            <a:chExt cx="849" cy="1475"/>
          </a:xfrm>
        </p:grpSpPr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id="{0CEFD252-03EF-252E-9BA8-0A6B25B0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85D966D4-531B-A0F9-5EA6-C47960B39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53DF3DDE-0EEC-F73F-A358-ACD05EE83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CB2FBE08-F73E-BFE4-5B9E-9EAF9480A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165EC867-10DF-5907-A8A4-C690F1712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2720123A-635E-F5C1-0F6B-6F9524F25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ACA841C9-A132-E5F5-52E3-F6F86F79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0" name="Group 55">
              <a:extLst>
                <a:ext uri="{FF2B5EF4-FFF2-40B4-BE49-F238E27FC236}">
                  <a16:creationId xmlns:a16="http://schemas.microsoft.com/office/drawing/2014/main" id="{7D202CA8-1A0A-1187-7D6C-A481DB0837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41" name="Freeform 56">
                <a:extLst>
                  <a:ext uri="{FF2B5EF4-FFF2-40B4-BE49-F238E27FC236}">
                    <a16:creationId xmlns:a16="http://schemas.microsoft.com/office/drawing/2014/main" id="{6E3B3E3C-568E-4FE0-5061-0D0DFFA7B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57">
                <a:extLst>
                  <a:ext uri="{FF2B5EF4-FFF2-40B4-BE49-F238E27FC236}">
                    <a16:creationId xmlns:a16="http://schemas.microsoft.com/office/drawing/2014/main" id="{F9A37015-745F-49F9-B5AE-70F4CFEE2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26">
            <a:extLst>
              <a:ext uri="{FF2B5EF4-FFF2-40B4-BE49-F238E27FC236}">
                <a16:creationId xmlns:a16="http://schemas.microsoft.com/office/drawing/2014/main" id="{DF4D20A7-23E8-F4E9-7201-13A99FA59E6D}"/>
              </a:ext>
            </a:extLst>
          </p:cNvPr>
          <p:cNvGrpSpPr>
            <a:grpSpLocks/>
          </p:cNvGrpSpPr>
          <p:nvPr/>
        </p:nvGrpSpPr>
        <p:grpSpPr bwMode="auto">
          <a:xfrm>
            <a:off x="6826044" y="1310148"/>
            <a:ext cx="304800" cy="609600"/>
            <a:chOff x="2308" y="1513"/>
            <a:chExt cx="1162" cy="2570"/>
          </a:xfrm>
        </p:grpSpPr>
        <p:grpSp>
          <p:nvGrpSpPr>
            <p:cNvPr id="44" name="Group 27">
              <a:extLst>
                <a:ext uri="{FF2B5EF4-FFF2-40B4-BE49-F238E27FC236}">
                  <a16:creationId xmlns:a16="http://schemas.microsoft.com/office/drawing/2014/main" id="{88CB312D-243B-A8F1-BA14-FD942867B1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B751401C-898B-1603-A534-1E2763875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D1F0EA7A-8C6F-F067-18C5-F800871A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312A912A-E344-C663-D4B9-48184BDCC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43622779-E3D4-55D0-C630-FBBA1964F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4F15465A-D108-0B70-A4CE-969872A22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8E0B4C75-D18D-CBE1-C10E-0E11F55D8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296A8932-3DA1-55C5-3F4B-9B83959F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EBCACB53-8DA2-99B6-9A5B-3193AF88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36">
              <a:extLst>
                <a:ext uri="{FF2B5EF4-FFF2-40B4-BE49-F238E27FC236}">
                  <a16:creationId xmlns:a16="http://schemas.microsoft.com/office/drawing/2014/main" id="{4F77E2C5-0158-6A30-0848-2685B6A4BC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37">
              <a:extLst>
                <a:ext uri="{FF2B5EF4-FFF2-40B4-BE49-F238E27FC236}">
                  <a16:creationId xmlns:a16="http://schemas.microsoft.com/office/drawing/2014/main" id="{1AA2E338-76C2-BDD7-087D-CB43E605B2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0" name="Oval 38">
              <a:extLst>
                <a:ext uri="{FF2B5EF4-FFF2-40B4-BE49-F238E27FC236}">
                  <a16:creationId xmlns:a16="http://schemas.microsoft.com/office/drawing/2014/main" id="{656A41C3-82B3-B131-E027-3065C20C2E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39">
              <a:extLst>
                <a:ext uri="{FF2B5EF4-FFF2-40B4-BE49-F238E27FC236}">
                  <a16:creationId xmlns:a16="http://schemas.microsoft.com/office/drawing/2014/main" id="{B8D85E38-1DB0-51FD-FB2C-1C2FE54E65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2" name="Oval 40">
              <a:extLst>
                <a:ext uri="{FF2B5EF4-FFF2-40B4-BE49-F238E27FC236}">
                  <a16:creationId xmlns:a16="http://schemas.microsoft.com/office/drawing/2014/main" id="{76729FBC-C449-AAED-3A64-BAE2EFC8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E27B1B0-F7BA-AB93-102F-BEBF47356343}"/>
              </a:ext>
            </a:extLst>
          </p:cNvPr>
          <p:cNvSpPr txBox="1"/>
          <p:nvPr/>
        </p:nvSpPr>
        <p:spPr>
          <a:xfrm>
            <a:off x="6172200" y="607142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sym typeface="Symbol" pitchFamily="18" charset="2"/>
              </a:rPr>
              <a:t>Assuring</a:t>
            </a:r>
            <a:r>
              <a:rPr lang="en-US" altLang="en-US" sz="3200" dirty="0">
                <a:solidFill>
                  <a:schemeClr val="tx2"/>
                </a:solidFill>
                <a:sym typeface="Symbol" pitchFamily="18" charset="2"/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62" name="Group 47">
            <a:extLst>
              <a:ext uri="{FF2B5EF4-FFF2-40B4-BE49-F238E27FC236}">
                <a16:creationId xmlns:a16="http://schemas.microsoft.com/office/drawing/2014/main" id="{1FC44CAB-E002-F376-35E2-C473489DF0A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57652" y="1066800"/>
            <a:ext cx="457200" cy="838200"/>
            <a:chOff x="2593" y="768"/>
            <a:chExt cx="849" cy="1475"/>
          </a:xfrm>
        </p:grpSpPr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EBDB8922-D861-6DD6-C556-F2A6EA6A8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23263A64-C7F5-DE79-2C2F-56BD07D4F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" name="Freeform 50">
              <a:extLst>
                <a:ext uri="{FF2B5EF4-FFF2-40B4-BE49-F238E27FC236}">
                  <a16:creationId xmlns:a16="http://schemas.microsoft.com/office/drawing/2014/main" id="{E23C2D5A-F817-586F-89CE-D13A3420C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" name="Freeform 51">
              <a:extLst>
                <a:ext uri="{FF2B5EF4-FFF2-40B4-BE49-F238E27FC236}">
                  <a16:creationId xmlns:a16="http://schemas.microsoft.com/office/drawing/2014/main" id="{D9EBCBF2-E2AC-3E32-F6BA-FF7FC0D3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" name="Freeform 52">
              <a:extLst>
                <a:ext uri="{FF2B5EF4-FFF2-40B4-BE49-F238E27FC236}">
                  <a16:creationId xmlns:a16="http://schemas.microsoft.com/office/drawing/2014/main" id="{01AFB9F7-BDC0-25C7-7D3A-F7FA4691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05A6FFF2-47F0-E619-F2AE-DEF69E96A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AEEEDCC8-AE36-0DFE-7398-397D91C5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03" name="Group 55">
              <a:extLst>
                <a:ext uri="{FF2B5EF4-FFF2-40B4-BE49-F238E27FC236}">
                  <a16:creationId xmlns:a16="http://schemas.microsoft.com/office/drawing/2014/main" id="{45885AD8-998B-31AE-E41A-C5FEFA0BD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04" name="Freeform 56">
                <a:extLst>
                  <a:ext uri="{FF2B5EF4-FFF2-40B4-BE49-F238E27FC236}">
                    <a16:creationId xmlns:a16="http://schemas.microsoft.com/office/drawing/2014/main" id="{18D5E5E7-7849-50EB-BD54-6EB6000A6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5" name="Freeform 57">
                <a:extLst>
                  <a:ext uri="{FF2B5EF4-FFF2-40B4-BE49-F238E27FC236}">
                    <a16:creationId xmlns:a16="http://schemas.microsoft.com/office/drawing/2014/main" id="{9BCFFE4E-E8C0-7D10-1216-6EF57AB9F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215D37E-3208-EA47-8155-A4B47CB7242E}"/>
              </a:ext>
            </a:extLst>
          </p:cNvPr>
          <p:cNvGrpSpPr/>
          <p:nvPr/>
        </p:nvGrpSpPr>
        <p:grpSpPr>
          <a:xfrm>
            <a:off x="7420896" y="609600"/>
            <a:ext cx="1676400" cy="1828800"/>
            <a:chOff x="7420896" y="609600"/>
            <a:chExt cx="1676400" cy="182880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7DFE4F-8109-20AE-F742-EB39D4448570}"/>
                </a:ext>
              </a:extLst>
            </p:cNvPr>
            <p:cNvSpPr txBox="1"/>
            <p:nvPr/>
          </p:nvSpPr>
          <p:spPr>
            <a:xfrm>
              <a:off x="7420896" y="730252"/>
              <a:ext cx="1676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400" dirty="0">
                  <a:solidFill>
                    <a:schemeClr val="tx2"/>
                  </a:solidFill>
                  <a:sym typeface="Symbol" pitchFamily="18" charset="2"/>
                </a:rPr>
                <a:t>Proving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grpSp>
          <p:nvGrpSpPr>
            <p:cNvPr id="106" name="Group 26">
              <a:extLst>
                <a:ext uri="{FF2B5EF4-FFF2-40B4-BE49-F238E27FC236}">
                  <a16:creationId xmlns:a16="http://schemas.microsoft.com/office/drawing/2014/main" id="{0387EF9A-9354-02B1-FCB9-15E63AA7B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4860" y="1828800"/>
              <a:ext cx="304800" cy="609600"/>
              <a:chOff x="2308" y="1513"/>
              <a:chExt cx="1162" cy="2570"/>
            </a:xfrm>
          </p:grpSpPr>
          <p:grpSp>
            <p:nvGrpSpPr>
              <p:cNvPr id="107" name="Group 27">
                <a:extLst>
                  <a:ext uri="{FF2B5EF4-FFF2-40B4-BE49-F238E27FC236}">
                    <a16:creationId xmlns:a16="http://schemas.microsoft.com/office/drawing/2014/main" id="{E0E52387-6830-A745-CDE2-2BFC429B67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15" name="Freeform 28">
                  <a:extLst>
                    <a:ext uri="{FF2B5EF4-FFF2-40B4-BE49-F238E27FC236}">
                      <a16:creationId xmlns:a16="http://schemas.microsoft.com/office/drawing/2014/main" id="{A2EC7B08-FC93-0BD5-5E0D-5536EA117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29">
                  <a:extLst>
                    <a:ext uri="{FF2B5EF4-FFF2-40B4-BE49-F238E27FC236}">
                      <a16:creationId xmlns:a16="http://schemas.microsoft.com/office/drawing/2014/main" id="{A8509F35-F9E4-D50F-8267-A795D7E0A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30">
                  <a:extLst>
                    <a:ext uri="{FF2B5EF4-FFF2-40B4-BE49-F238E27FC236}">
                      <a16:creationId xmlns:a16="http://schemas.microsoft.com/office/drawing/2014/main" id="{3EF78195-EFF9-7006-B5A2-CF779BC7D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31">
                  <a:extLst>
                    <a:ext uri="{FF2B5EF4-FFF2-40B4-BE49-F238E27FC236}">
                      <a16:creationId xmlns:a16="http://schemas.microsoft.com/office/drawing/2014/main" id="{32005017-D3EF-6909-29B0-ACA20613C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32">
                  <a:extLst>
                    <a:ext uri="{FF2B5EF4-FFF2-40B4-BE49-F238E27FC236}">
                      <a16:creationId xmlns:a16="http://schemas.microsoft.com/office/drawing/2014/main" id="{29E496D7-49AE-16B0-472E-F136A9417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33">
                  <a:extLst>
                    <a:ext uri="{FF2B5EF4-FFF2-40B4-BE49-F238E27FC236}">
                      <a16:creationId xmlns:a16="http://schemas.microsoft.com/office/drawing/2014/main" id="{ABCED7DD-9D28-1D81-F0D5-99628240B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4D3F7A81-8B67-0CF7-F474-F7E6F16AB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9" name="Freeform 35">
                <a:extLst>
                  <a:ext uri="{FF2B5EF4-FFF2-40B4-BE49-F238E27FC236}">
                    <a16:creationId xmlns:a16="http://schemas.microsoft.com/office/drawing/2014/main" id="{4FDF072E-C9D5-C24F-1748-381641B9F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0" name="Oval 36">
                <a:extLst>
                  <a:ext uri="{FF2B5EF4-FFF2-40B4-BE49-F238E27FC236}">
                    <a16:creationId xmlns:a16="http://schemas.microsoft.com/office/drawing/2014/main" id="{15C91940-732D-35B9-9118-7BEF451C4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1" name="Oval 37">
                <a:extLst>
                  <a:ext uri="{FF2B5EF4-FFF2-40B4-BE49-F238E27FC236}">
                    <a16:creationId xmlns:a16="http://schemas.microsoft.com/office/drawing/2014/main" id="{269FC1D0-4D91-89E2-0C1B-A665578E2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2" name="Oval 38">
                <a:extLst>
                  <a:ext uri="{FF2B5EF4-FFF2-40B4-BE49-F238E27FC236}">
                    <a16:creationId xmlns:a16="http://schemas.microsoft.com/office/drawing/2014/main" id="{49D452DD-C33B-BF9C-E6A9-602233548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3" name="Oval 39">
                <a:extLst>
                  <a:ext uri="{FF2B5EF4-FFF2-40B4-BE49-F238E27FC236}">
                    <a16:creationId xmlns:a16="http://schemas.microsoft.com/office/drawing/2014/main" id="{2CC77343-B2C5-C249-4E33-205FE4313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4" name="Oval 40">
                <a:extLst>
                  <a:ext uri="{FF2B5EF4-FFF2-40B4-BE49-F238E27FC236}">
                    <a16:creationId xmlns:a16="http://schemas.microsoft.com/office/drawing/2014/main" id="{D9187E8F-C007-6121-FD1F-2802F30AB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3B66DAD-7EC8-59FE-6B59-DC3DD08EC14F}"/>
                </a:ext>
              </a:extLst>
            </p:cNvPr>
            <p:cNvCxnSpPr/>
            <p:nvPr/>
          </p:nvCxnSpPr>
          <p:spPr bwMode="auto">
            <a:xfrm flipV="1">
              <a:off x="7467600" y="609600"/>
              <a:ext cx="0" cy="182880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123" name="Picture 2" descr="http://www.swordofthespirit.net/bulwark/mosesbush.gif">
            <a:extLst>
              <a:ext uri="{FF2B5EF4-FFF2-40B4-BE49-F238E27FC236}">
                <a16:creationId xmlns:a16="http://schemas.microsoft.com/office/drawing/2014/main" id="{FA62CB7E-DF27-134E-5227-A31488C2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49244"/>
            <a:ext cx="566442" cy="3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AutoShape 38">
            <a:extLst>
              <a:ext uri="{FF2B5EF4-FFF2-40B4-BE49-F238E27FC236}">
                <a16:creationId xmlns:a16="http://schemas.microsoft.com/office/drawing/2014/main" id="{F30E4CCF-6410-682C-0D73-D55366ADF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191" y="3323304"/>
            <a:ext cx="6828419" cy="1676400"/>
          </a:xfrm>
          <a:prstGeom prst="wedgeRoundRectCallout">
            <a:avLst>
              <a:gd name="adj1" fmla="val 51986"/>
              <a:gd name="adj2" fmla="val -40891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For you to prove that</a:t>
            </a:r>
            <a:b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</a:b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all boys love, ie, </a:t>
            </a:r>
            <a:r>
              <a:rPr 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 Loves(b),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then, as the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adversary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, I give you my favorite boy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 you must prove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Loves(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is true.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778577B-40B6-014D-EB7B-96A365B72FCF}"/>
              </a:ext>
            </a:extLst>
          </p:cNvPr>
          <p:cNvSpPr txBox="1"/>
          <p:nvPr/>
        </p:nvSpPr>
        <p:spPr>
          <a:xfrm>
            <a:off x="4694904" y="365708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27" name="AutoShape 38">
            <a:extLst>
              <a:ext uri="{FF2B5EF4-FFF2-40B4-BE49-F238E27FC236}">
                <a16:creationId xmlns:a16="http://schemas.microsoft.com/office/drawing/2014/main" id="{4F6F9CAD-3C1F-E392-C603-17DF8E16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105400"/>
            <a:ext cx="6172200" cy="1676400"/>
          </a:xfrm>
          <a:prstGeom prst="wedgeRoundRectCallout">
            <a:avLst>
              <a:gd name="adj1" fmla="val -52294"/>
              <a:gd name="adj2" fmla="val -3825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For me to prove that</a:t>
            </a:r>
            <a:b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</a:b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some boy loves, ie,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sz="2400" dirty="0">
                <a:solidFill>
                  <a:srgbClr val="FFC000"/>
                </a:solidFill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, Loves(b),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then I will construct my favorite boy </a:t>
            </a:r>
            <a:r>
              <a:rPr lang="en-US" altLang="en-US" sz="2400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  <a:b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prove that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Loves(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is true.</a:t>
            </a:r>
          </a:p>
        </p:txBody>
      </p:sp>
      <p:sp>
        <p:nvSpPr>
          <p:cNvPr id="5120" name="TextBox 5119">
            <a:extLst>
              <a:ext uri="{FF2B5EF4-FFF2-40B4-BE49-F238E27FC236}">
                <a16:creationId xmlns:a16="http://schemas.microsoft.com/office/drawing/2014/main" id="{B01412E6-DB20-6860-15AD-A753483FD382}"/>
              </a:ext>
            </a:extLst>
          </p:cNvPr>
          <p:cNvSpPr txBox="1"/>
          <p:nvPr/>
        </p:nvSpPr>
        <p:spPr>
          <a:xfrm>
            <a:off x="5533104" y="5439179"/>
            <a:ext cx="66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5" grpId="0" animBg="1"/>
      <p:bldP spid="126" grpId="0"/>
      <p:bldP spid="127" grpId="0" animBg="1"/>
      <p:bldP spid="51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514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4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14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5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990600" y="1002405"/>
            <a:ext cx="4468785" cy="1389682"/>
          </a:xfrm>
          <a:prstGeom prst="wedgeRoundRectCallout">
            <a:avLst>
              <a:gd name="adj1" fmla="val -54532"/>
              <a:gd name="adj2" fmla="val -319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Predicate logic,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we can state that I win the game: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y&gt;x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5128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36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7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8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39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0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41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29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0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1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2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3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4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35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6" name="Rectangle 2">
            <a:extLst>
              <a:ext uri="{FF2B5EF4-FFF2-40B4-BE49-F238E27FC236}">
                <a16:creationId xmlns:a16="http://schemas.microsoft.com/office/drawing/2014/main" id="{6AC431BE-DD16-475B-B3AC-B6E5B8EF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3D354-FF69-12AA-742B-F814AF1C2CBE}"/>
              </a:ext>
            </a:extLst>
          </p:cNvPr>
          <p:cNvSpPr txBox="1"/>
          <p:nvPr/>
        </p:nvSpPr>
        <p:spPr>
          <a:xfrm>
            <a:off x="2438400" y="1691148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68C5D-3978-C970-7D9C-BA9B7602C9A6}"/>
              </a:ext>
            </a:extLst>
          </p:cNvPr>
          <p:cNvSpPr txBox="1"/>
          <p:nvPr/>
        </p:nvSpPr>
        <p:spPr>
          <a:xfrm>
            <a:off x="2866104" y="1691148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8" name="AutoShape 38">
            <a:extLst>
              <a:ext uri="{FF2B5EF4-FFF2-40B4-BE49-F238E27FC236}">
                <a16:creationId xmlns:a16="http://schemas.microsoft.com/office/drawing/2014/main" id="{ADD471C0-3203-80F8-230B-CAEEE82C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38400"/>
            <a:ext cx="3581400" cy="533400"/>
          </a:xfrm>
          <a:prstGeom prst="wedgeRoundRectCallout">
            <a:avLst>
              <a:gd name="adj1" fmla="val -56082"/>
              <a:gd name="adj2" fmla="val -3825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will prove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y&gt;x]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1B179-A943-735D-E555-306CD113354B}"/>
              </a:ext>
            </a:extLst>
          </p:cNvPr>
          <p:cNvSpPr txBox="1"/>
          <p:nvPr/>
        </p:nvSpPr>
        <p:spPr>
          <a:xfrm>
            <a:off x="2939844" y="23592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2C662-5437-E188-2586-22491E12E58E}"/>
              </a:ext>
            </a:extLst>
          </p:cNvPr>
          <p:cNvSpPr txBox="1"/>
          <p:nvPr/>
        </p:nvSpPr>
        <p:spPr>
          <a:xfrm>
            <a:off x="3397044" y="2359223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1" name="AutoShape 35">
            <a:extLst>
              <a:ext uri="{FF2B5EF4-FFF2-40B4-BE49-F238E27FC236}">
                <a16:creationId xmlns:a16="http://schemas.microsoft.com/office/drawing/2014/main" id="{B551919B-BB78-026A-A372-07E7BD078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048000"/>
            <a:ext cx="4038599" cy="533399"/>
          </a:xfrm>
          <a:prstGeom prst="wedgeRoundRectCallout">
            <a:avLst>
              <a:gd name="adj1" fmla="val 54272"/>
              <a:gd name="adj2" fmla="val -517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choose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trillion trillion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AutoShape 38">
            <a:extLst>
              <a:ext uri="{FF2B5EF4-FFF2-40B4-BE49-F238E27FC236}">
                <a16:creationId xmlns:a16="http://schemas.microsoft.com/office/drawing/2014/main" id="{B80C6F0C-3738-20C9-CC2E-8BBAF935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267200"/>
            <a:ext cx="4953000" cy="457200"/>
          </a:xfrm>
          <a:prstGeom prst="wedgeRoundRectCallout">
            <a:avLst>
              <a:gd name="adj1" fmla="val -53172"/>
              <a:gd name="adj2" fmla="val -46087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400" dirty="0"/>
              <a:t>I construct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trillion trillion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one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AutoShape 38">
            <a:extLst>
              <a:ext uri="{FF2B5EF4-FFF2-40B4-BE49-F238E27FC236}">
                <a16:creationId xmlns:a16="http://schemas.microsoft.com/office/drawing/2014/main" id="{5BE115E1-504F-91E4-0D21-E2EF00638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60577"/>
            <a:ext cx="3581400" cy="533400"/>
          </a:xfrm>
          <a:prstGeom prst="wedgeRoundRectCallout">
            <a:avLst>
              <a:gd name="adj1" fmla="val -53761"/>
              <a:gd name="adj2" fmla="val -33057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will prove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y&gt;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A1E53-BE1C-C630-2B77-C973BD337E80}"/>
              </a:ext>
            </a:extLst>
          </p:cNvPr>
          <p:cNvSpPr txBox="1"/>
          <p:nvPr/>
        </p:nvSpPr>
        <p:spPr>
          <a:xfrm>
            <a:off x="3198614" y="3581400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12" name="AutoShape 38">
            <a:extLst>
              <a:ext uri="{FF2B5EF4-FFF2-40B4-BE49-F238E27FC236}">
                <a16:creationId xmlns:a16="http://schemas.microsoft.com/office/drawing/2014/main" id="{F038B0F5-EDDD-B64A-16DF-DCC55D46D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2590800" cy="533400"/>
          </a:xfrm>
          <a:prstGeom prst="wedgeRoundRectCallout">
            <a:avLst>
              <a:gd name="adj1" fmla="val -56082"/>
              <a:gd name="adj2" fmla="val -3825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will prove 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&gt;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sz="2400" dirty="0">
                <a:solidFill>
                  <a:srgbClr val="FFC000"/>
                </a:solidFill>
                <a:latin typeface="Times New Roman"/>
              </a:rPr>
              <a:t>.</a:t>
            </a:r>
          </a:p>
        </p:txBody>
      </p:sp>
      <p:sp>
        <p:nvSpPr>
          <p:cNvPr id="13" name="AutoShape 38">
            <a:extLst>
              <a:ext uri="{FF2B5EF4-FFF2-40B4-BE49-F238E27FC236}">
                <a16:creationId xmlns:a16="http://schemas.microsoft.com/office/drawing/2014/main" id="{311C8BFC-3235-5A08-9B44-542A8E91E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380704"/>
            <a:ext cx="2910348" cy="867696"/>
          </a:xfrm>
          <a:prstGeom prst="wedgeRoundRectCallout">
            <a:avLst>
              <a:gd name="adj1" fmla="val -56082"/>
              <a:gd name="adj2" fmla="val -3825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Surprisingly that completes the proof.</a:t>
            </a:r>
            <a:endParaRPr lang="en-US" sz="2400" dirty="0">
              <a:solidFill>
                <a:srgbClr val="FFC000"/>
              </a:solidFill>
              <a:latin typeface="Times New Roman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F996BA65-61CC-1DC5-8719-81B034B98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785852"/>
            <a:ext cx="4026228" cy="1981200"/>
          </a:xfrm>
          <a:prstGeom prst="wedgeRectCallout">
            <a:avLst>
              <a:gd name="adj1" fmla="val -55268"/>
              <a:gd name="adj2" fmla="val 23882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proof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y&gt;x.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Let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 an arbitrary integer.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Let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+1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Note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&gt;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noProof="0" dirty="0"/>
              <a:t>And this completes the proof.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6" name="Picture 5" descr="j0116172">
            <a:extLst>
              <a:ext uri="{FF2B5EF4-FFF2-40B4-BE49-F238E27FC236}">
                <a16:creationId xmlns:a16="http://schemas.microsoft.com/office/drawing/2014/main" id="{2DE5F37B-C099-A6D7-C339-26E62A50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86400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19DDA3-3F4A-44AD-A9E7-251969142407}"/>
              </a:ext>
            </a:extLst>
          </p:cNvPr>
          <p:cNvSpPr txBox="1"/>
          <p:nvPr/>
        </p:nvSpPr>
        <p:spPr>
          <a:xfrm>
            <a:off x="6494124" y="4648200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53D78F-E24E-2169-8FE8-5A6A39BA473B}"/>
              </a:ext>
            </a:extLst>
          </p:cNvPr>
          <p:cNvSpPr txBox="1"/>
          <p:nvPr/>
        </p:nvSpPr>
        <p:spPr>
          <a:xfrm>
            <a:off x="6921828" y="4648200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55DE15E-03E8-8EF0-989E-AAF4CEAA1B6B}"/>
              </a:ext>
            </a:extLst>
          </p:cNvPr>
          <p:cNvGrpSpPr/>
          <p:nvPr/>
        </p:nvGrpSpPr>
        <p:grpSpPr>
          <a:xfrm>
            <a:off x="5562600" y="607142"/>
            <a:ext cx="3534696" cy="1831258"/>
            <a:chOff x="5562600" y="607142"/>
            <a:chExt cx="3534696" cy="18312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24F143-1E61-EB7B-A769-928ACFA6B0E5}"/>
                </a:ext>
              </a:extLst>
            </p:cNvPr>
            <p:cNvSpPr txBox="1"/>
            <p:nvPr/>
          </p:nvSpPr>
          <p:spPr>
            <a:xfrm>
              <a:off x="5562600" y="1295400"/>
              <a:ext cx="20574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endParaRPr>
            </a:p>
            <a:p>
              <a:pPr algn="l"/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  <a:endParaRPr lang="en-GB" dirty="0"/>
            </a:p>
          </p:txBody>
        </p:sp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2BB89920-6AAA-2785-A28A-559B5ED1E7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553200" y="1066800"/>
              <a:ext cx="457200" cy="838200"/>
              <a:chOff x="2593" y="768"/>
              <a:chExt cx="849" cy="1475"/>
            </a:xfrm>
          </p:grpSpPr>
          <p:sp>
            <p:nvSpPr>
              <p:cNvPr id="25" name="Freeform 48">
                <a:extLst>
                  <a:ext uri="{FF2B5EF4-FFF2-40B4-BE49-F238E27FC236}">
                    <a16:creationId xmlns:a16="http://schemas.microsoft.com/office/drawing/2014/main" id="{40580056-41F5-F602-A6FC-87A69563E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49">
                <a:extLst>
                  <a:ext uri="{FF2B5EF4-FFF2-40B4-BE49-F238E27FC236}">
                    <a16:creationId xmlns:a16="http://schemas.microsoft.com/office/drawing/2014/main" id="{D81F7F62-626A-5444-B994-77EDD3DD6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939E34EF-B0D8-5A46-F330-951A2F0C5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51">
                <a:extLst>
                  <a:ext uri="{FF2B5EF4-FFF2-40B4-BE49-F238E27FC236}">
                    <a16:creationId xmlns:a16="http://schemas.microsoft.com/office/drawing/2014/main" id="{94A42B3F-2494-52B1-0879-CFABE77DC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52">
                <a:extLst>
                  <a:ext uri="{FF2B5EF4-FFF2-40B4-BE49-F238E27FC236}">
                    <a16:creationId xmlns:a16="http://schemas.microsoft.com/office/drawing/2014/main" id="{EA05A44F-05F6-08AB-A622-178D9515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458C2B84-6AC5-D483-4DA6-C9528D6DF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E6E294E4-BC33-293D-5AA9-0A45C900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32" name="Group 55">
                <a:extLst>
                  <a:ext uri="{FF2B5EF4-FFF2-40B4-BE49-F238E27FC236}">
                    <a16:creationId xmlns:a16="http://schemas.microsoft.com/office/drawing/2014/main" id="{80FF43B8-6EF2-D37F-CEA0-FC5F80D542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33" name="Freeform 56">
                  <a:extLst>
                    <a:ext uri="{FF2B5EF4-FFF2-40B4-BE49-F238E27FC236}">
                      <a16:creationId xmlns:a16="http://schemas.microsoft.com/office/drawing/2014/main" id="{5FE95430-1A1F-4D62-F693-E433140E0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57">
                  <a:extLst>
                    <a:ext uri="{FF2B5EF4-FFF2-40B4-BE49-F238E27FC236}">
                      <a16:creationId xmlns:a16="http://schemas.microsoft.com/office/drawing/2014/main" id="{0E2DA686-9AFC-DAF7-CE28-62473FA90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" name="Group 26">
              <a:extLst>
                <a:ext uri="{FF2B5EF4-FFF2-40B4-BE49-F238E27FC236}">
                  <a16:creationId xmlns:a16="http://schemas.microsoft.com/office/drawing/2014/main" id="{FE39297B-FA56-0F8F-BDF6-C5CF30FCF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6044" y="1310148"/>
              <a:ext cx="304800" cy="609600"/>
              <a:chOff x="2308" y="1513"/>
              <a:chExt cx="1162" cy="2570"/>
            </a:xfrm>
          </p:grpSpPr>
          <p:grpSp>
            <p:nvGrpSpPr>
              <p:cNvPr id="36" name="Group 27">
                <a:extLst>
                  <a:ext uri="{FF2B5EF4-FFF2-40B4-BE49-F238E27FC236}">
                    <a16:creationId xmlns:a16="http://schemas.microsoft.com/office/drawing/2014/main" id="{BA88471E-BEBB-5746-6085-D86DDE1E2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44" name="Freeform 28">
                  <a:extLst>
                    <a:ext uri="{FF2B5EF4-FFF2-40B4-BE49-F238E27FC236}">
                      <a16:creationId xmlns:a16="http://schemas.microsoft.com/office/drawing/2014/main" id="{4BAE0AD4-0D0C-EE11-D475-EF85C1862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D12AFA32-338F-751D-7C68-A52AF654E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30">
                  <a:extLst>
                    <a:ext uri="{FF2B5EF4-FFF2-40B4-BE49-F238E27FC236}">
                      <a16:creationId xmlns:a16="http://schemas.microsoft.com/office/drawing/2014/main" id="{604823EC-4723-A2C8-3707-CD769C029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48859151-0EA1-9082-37AF-AB326D6FD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2">
                  <a:extLst>
                    <a:ext uri="{FF2B5EF4-FFF2-40B4-BE49-F238E27FC236}">
                      <a16:creationId xmlns:a16="http://schemas.microsoft.com/office/drawing/2014/main" id="{52B4CA89-99BE-7A0D-DCC0-8EB3F41DB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3">
                  <a:extLst>
                    <a:ext uri="{FF2B5EF4-FFF2-40B4-BE49-F238E27FC236}">
                      <a16:creationId xmlns:a16="http://schemas.microsoft.com/office/drawing/2014/main" id="{F32DB18B-25F6-8BD2-D7F9-696BB3549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2E04ADF7-AA94-C989-7FA4-95E6182E3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493E4DBD-A8C2-4DAC-586D-65DF33AC3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Oval 36">
                <a:extLst>
                  <a:ext uri="{FF2B5EF4-FFF2-40B4-BE49-F238E27FC236}">
                    <a16:creationId xmlns:a16="http://schemas.microsoft.com/office/drawing/2014/main" id="{4A95E3F9-83F8-D981-3144-3F75387BC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Oval 37">
                <a:extLst>
                  <a:ext uri="{FF2B5EF4-FFF2-40B4-BE49-F238E27FC236}">
                    <a16:creationId xmlns:a16="http://schemas.microsoft.com/office/drawing/2014/main" id="{9DC1BBE1-59D9-DB2F-B3EF-8AE1860BC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38">
                <a:extLst>
                  <a:ext uri="{FF2B5EF4-FFF2-40B4-BE49-F238E27FC236}">
                    <a16:creationId xmlns:a16="http://schemas.microsoft.com/office/drawing/2014/main" id="{5E5D3C4C-161E-B478-9F68-F17AC55E8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39">
                <a:extLst>
                  <a:ext uri="{FF2B5EF4-FFF2-40B4-BE49-F238E27FC236}">
                    <a16:creationId xmlns:a16="http://schemas.microsoft.com/office/drawing/2014/main" id="{011E14E1-6C54-F80A-43B9-6EF1F6890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40">
                <a:extLst>
                  <a:ext uri="{FF2B5EF4-FFF2-40B4-BE49-F238E27FC236}">
                    <a16:creationId xmlns:a16="http://schemas.microsoft.com/office/drawing/2014/main" id="{F06F222E-342C-3501-884B-657B01875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FBB7E1-F3C0-2786-ACE0-E498C1380AFA}"/>
                </a:ext>
              </a:extLst>
            </p:cNvPr>
            <p:cNvSpPr txBox="1"/>
            <p:nvPr/>
          </p:nvSpPr>
          <p:spPr>
            <a:xfrm>
              <a:off x="6172200" y="607142"/>
              <a:ext cx="1676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400" dirty="0">
                  <a:solidFill>
                    <a:schemeClr val="tx2"/>
                  </a:solidFill>
                  <a:sym typeface="Symbol" pitchFamily="18" charset="2"/>
                </a:rPr>
                <a:t>Assuring</a:t>
              </a:r>
              <a:r>
                <a:rPr lang="en-US" altLang="en-US" sz="3200" dirty="0">
                  <a:solidFill>
                    <a:schemeClr val="tx2"/>
                  </a:solidFill>
                  <a:sym typeface="Symbol" pitchFamily="18" charset="2"/>
                </a:rPr>
                <a:t> 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grpSp>
          <p:nvGrpSpPr>
            <p:cNvPr id="52" name="Group 47">
              <a:extLst>
                <a:ext uri="{FF2B5EF4-FFF2-40B4-BE49-F238E27FC236}">
                  <a16:creationId xmlns:a16="http://schemas.microsoft.com/office/drawing/2014/main" id="{89F85B68-F7AD-7C8B-DF95-B37B9B13CEF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57652" y="1066800"/>
              <a:ext cx="457200" cy="838200"/>
              <a:chOff x="2593" y="768"/>
              <a:chExt cx="849" cy="1475"/>
            </a:xfrm>
          </p:grpSpPr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6B814CAE-DE3A-315D-42D5-FB621AAC9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124B2AC3-FFC5-200A-356A-A1AEE410A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DDF5704D-D88A-5A03-96BC-ADA08D46B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9F4C205A-C877-F148-03F5-DB89739B1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B3DBE023-7690-B54A-AB6F-6460A56A2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38D0C659-4593-1BEC-201E-556B10AF5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3D86D7B5-C18C-50FD-4F7D-1FEF2C694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60" name="Group 55">
                <a:extLst>
                  <a:ext uri="{FF2B5EF4-FFF2-40B4-BE49-F238E27FC236}">
                    <a16:creationId xmlns:a16="http://schemas.microsoft.com/office/drawing/2014/main" id="{992E2682-9BA4-39C9-7FBA-AF1A41570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A8F5BF3-F2E3-16F0-BA6C-78F74ECFD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70DA2516-C6CB-D747-FA19-B84E17468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C6D7793-5EF9-5825-24B5-98CEB11B4B91}"/>
                </a:ext>
              </a:extLst>
            </p:cNvPr>
            <p:cNvGrpSpPr/>
            <p:nvPr/>
          </p:nvGrpSpPr>
          <p:grpSpPr>
            <a:xfrm>
              <a:off x="7420896" y="609600"/>
              <a:ext cx="1676400" cy="1828800"/>
              <a:chOff x="7420896" y="609600"/>
              <a:chExt cx="1676400" cy="1828800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84BB6FF-2A4F-8235-2EF3-2B7FA45430ED}"/>
                  </a:ext>
                </a:extLst>
              </p:cNvPr>
              <p:cNvSpPr txBox="1"/>
              <p:nvPr/>
            </p:nvSpPr>
            <p:spPr>
              <a:xfrm>
                <a:off x="7420896" y="730252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Proving</a:t>
                </a:r>
                <a:endParaRPr lang="en-GB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97" name="Group 26">
                <a:extLst>
                  <a:ext uri="{FF2B5EF4-FFF2-40B4-BE49-F238E27FC236}">
                    <a16:creationId xmlns:a16="http://schemas.microsoft.com/office/drawing/2014/main" id="{19EA91FA-97DB-5807-5206-848A016532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4860" y="1828800"/>
                <a:ext cx="304800" cy="609600"/>
                <a:chOff x="2308" y="1513"/>
                <a:chExt cx="1162" cy="2570"/>
              </a:xfrm>
            </p:grpSpPr>
            <p:grpSp>
              <p:nvGrpSpPr>
                <p:cNvPr id="99" name="Group 27">
                  <a:extLst>
                    <a:ext uri="{FF2B5EF4-FFF2-40B4-BE49-F238E27FC236}">
                      <a16:creationId xmlns:a16="http://schemas.microsoft.com/office/drawing/2014/main" id="{57C454EF-83DE-DBC1-72B9-117A252E33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8" y="1740"/>
                  <a:ext cx="957" cy="2343"/>
                  <a:chOff x="2308" y="1740"/>
                  <a:chExt cx="957" cy="2343"/>
                </a:xfrm>
              </p:grpSpPr>
              <p:sp>
                <p:nvSpPr>
                  <p:cNvPr id="108" name="Freeform 28">
                    <a:extLst>
                      <a:ext uri="{FF2B5EF4-FFF2-40B4-BE49-F238E27FC236}">
                        <a16:creationId xmlns:a16="http://schemas.microsoft.com/office/drawing/2014/main" id="{08A3A545-36D9-F936-176B-4A154D8CC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3" y="1740"/>
                    <a:ext cx="432" cy="485"/>
                  </a:xfrm>
                  <a:custGeom>
                    <a:avLst/>
                    <a:gdLst>
                      <a:gd name="T0" fmla="*/ 123 w 432"/>
                      <a:gd name="T1" fmla="*/ 206 h 485"/>
                      <a:gd name="T2" fmla="*/ 159 w 432"/>
                      <a:gd name="T3" fmla="*/ 53 h 485"/>
                      <a:gd name="T4" fmla="*/ 248 w 432"/>
                      <a:gd name="T5" fmla="*/ 0 h 485"/>
                      <a:gd name="T6" fmla="*/ 335 w 432"/>
                      <a:gd name="T7" fmla="*/ 0 h 485"/>
                      <a:gd name="T8" fmla="*/ 388 w 432"/>
                      <a:gd name="T9" fmla="*/ 53 h 485"/>
                      <a:gd name="T10" fmla="*/ 432 w 432"/>
                      <a:gd name="T11" fmla="*/ 215 h 485"/>
                      <a:gd name="T12" fmla="*/ 415 w 432"/>
                      <a:gd name="T13" fmla="*/ 349 h 485"/>
                      <a:gd name="T14" fmla="*/ 379 w 432"/>
                      <a:gd name="T15" fmla="*/ 458 h 485"/>
                      <a:gd name="T16" fmla="*/ 309 w 432"/>
                      <a:gd name="T17" fmla="*/ 485 h 485"/>
                      <a:gd name="T18" fmla="*/ 221 w 432"/>
                      <a:gd name="T19" fmla="*/ 475 h 485"/>
                      <a:gd name="T20" fmla="*/ 132 w 432"/>
                      <a:gd name="T21" fmla="*/ 368 h 485"/>
                      <a:gd name="T22" fmla="*/ 123 w 432"/>
                      <a:gd name="T23" fmla="*/ 288 h 485"/>
                      <a:gd name="T24" fmla="*/ 0 w 432"/>
                      <a:gd name="T25" fmla="*/ 242 h 485"/>
                      <a:gd name="T26" fmla="*/ 0 w 432"/>
                      <a:gd name="T27" fmla="*/ 189 h 485"/>
                      <a:gd name="T28" fmla="*/ 123 w 432"/>
                      <a:gd name="T29" fmla="*/ 206 h 48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32"/>
                      <a:gd name="T46" fmla="*/ 0 h 485"/>
                      <a:gd name="T47" fmla="*/ 432 w 432"/>
                      <a:gd name="T48" fmla="*/ 485 h 48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32" h="485">
                        <a:moveTo>
                          <a:pt x="123" y="206"/>
                        </a:moveTo>
                        <a:lnTo>
                          <a:pt x="159" y="53"/>
                        </a:lnTo>
                        <a:lnTo>
                          <a:pt x="248" y="0"/>
                        </a:lnTo>
                        <a:lnTo>
                          <a:pt x="335" y="0"/>
                        </a:lnTo>
                        <a:lnTo>
                          <a:pt x="388" y="53"/>
                        </a:lnTo>
                        <a:lnTo>
                          <a:pt x="432" y="215"/>
                        </a:lnTo>
                        <a:lnTo>
                          <a:pt x="415" y="349"/>
                        </a:lnTo>
                        <a:lnTo>
                          <a:pt x="379" y="458"/>
                        </a:lnTo>
                        <a:lnTo>
                          <a:pt x="309" y="485"/>
                        </a:lnTo>
                        <a:lnTo>
                          <a:pt x="221" y="475"/>
                        </a:lnTo>
                        <a:lnTo>
                          <a:pt x="132" y="368"/>
                        </a:lnTo>
                        <a:lnTo>
                          <a:pt x="123" y="288"/>
                        </a:lnTo>
                        <a:lnTo>
                          <a:pt x="0" y="242"/>
                        </a:lnTo>
                        <a:lnTo>
                          <a:pt x="0" y="189"/>
                        </a:lnTo>
                        <a:lnTo>
                          <a:pt x="123" y="20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Freeform 29">
                    <a:extLst>
                      <a:ext uri="{FF2B5EF4-FFF2-40B4-BE49-F238E27FC236}">
                        <a16:creationId xmlns:a16="http://schemas.microsoft.com/office/drawing/2014/main" id="{C794D2F7-B3D1-9AA6-A6A0-598094510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3" y="2253"/>
                    <a:ext cx="500" cy="828"/>
                  </a:xfrm>
                  <a:custGeom>
                    <a:avLst/>
                    <a:gdLst>
                      <a:gd name="T0" fmla="*/ 41 w 500"/>
                      <a:gd name="T1" fmla="*/ 173 h 828"/>
                      <a:gd name="T2" fmla="*/ 163 w 500"/>
                      <a:gd name="T3" fmla="*/ 35 h 828"/>
                      <a:gd name="T4" fmla="*/ 232 w 500"/>
                      <a:gd name="T5" fmla="*/ 0 h 828"/>
                      <a:gd name="T6" fmla="*/ 366 w 500"/>
                      <a:gd name="T7" fmla="*/ 5 h 828"/>
                      <a:gd name="T8" fmla="*/ 488 w 500"/>
                      <a:gd name="T9" fmla="*/ 57 h 828"/>
                      <a:gd name="T10" fmla="*/ 500 w 500"/>
                      <a:gd name="T11" fmla="*/ 126 h 828"/>
                      <a:gd name="T12" fmla="*/ 483 w 500"/>
                      <a:gd name="T13" fmla="*/ 207 h 828"/>
                      <a:gd name="T14" fmla="*/ 396 w 500"/>
                      <a:gd name="T15" fmla="*/ 281 h 828"/>
                      <a:gd name="T16" fmla="*/ 349 w 500"/>
                      <a:gd name="T17" fmla="*/ 414 h 828"/>
                      <a:gd name="T18" fmla="*/ 349 w 500"/>
                      <a:gd name="T19" fmla="*/ 552 h 828"/>
                      <a:gd name="T20" fmla="*/ 384 w 500"/>
                      <a:gd name="T21" fmla="*/ 637 h 828"/>
                      <a:gd name="T22" fmla="*/ 448 w 500"/>
                      <a:gd name="T23" fmla="*/ 695 h 828"/>
                      <a:gd name="T24" fmla="*/ 448 w 500"/>
                      <a:gd name="T25" fmla="*/ 765 h 828"/>
                      <a:gd name="T26" fmla="*/ 419 w 500"/>
                      <a:gd name="T27" fmla="*/ 800 h 828"/>
                      <a:gd name="T28" fmla="*/ 384 w 500"/>
                      <a:gd name="T29" fmla="*/ 816 h 828"/>
                      <a:gd name="T30" fmla="*/ 268 w 500"/>
                      <a:gd name="T31" fmla="*/ 828 h 828"/>
                      <a:gd name="T32" fmla="*/ 163 w 500"/>
                      <a:gd name="T33" fmla="*/ 747 h 828"/>
                      <a:gd name="T34" fmla="*/ 53 w 500"/>
                      <a:gd name="T35" fmla="*/ 574 h 828"/>
                      <a:gd name="T36" fmla="*/ 0 w 500"/>
                      <a:gd name="T37" fmla="*/ 368 h 828"/>
                      <a:gd name="T38" fmla="*/ 140 w 500"/>
                      <a:gd name="T39" fmla="*/ 436 h 828"/>
                      <a:gd name="T40" fmla="*/ 192 w 500"/>
                      <a:gd name="T41" fmla="*/ 436 h 828"/>
                      <a:gd name="T42" fmla="*/ 227 w 500"/>
                      <a:gd name="T43" fmla="*/ 396 h 828"/>
                      <a:gd name="T44" fmla="*/ 251 w 500"/>
                      <a:gd name="T45" fmla="*/ 316 h 828"/>
                      <a:gd name="T46" fmla="*/ 209 w 500"/>
                      <a:gd name="T47" fmla="*/ 293 h 828"/>
                      <a:gd name="T48" fmla="*/ 53 w 500"/>
                      <a:gd name="T49" fmla="*/ 293 h 828"/>
                      <a:gd name="T50" fmla="*/ 18 w 500"/>
                      <a:gd name="T51" fmla="*/ 293 h 828"/>
                      <a:gd name="T52" fmla="*/ 41 w 500"/>
                      <a:gd name="T53" fmla="*/ 173 h 82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00"/>
                      <a:gd name="T82" fmla="*/ 0 h 828"/>
                      <a:gd name="T83" fmla="*/ 500 w 500"/>
                      <a:gd name="T84" fmla="*/ 828 h 82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00" h="828">
                        <a:moveTo>
                          <a:pt x="41" y="173"/>
                        </a:moveTo>
                        <a:lnTo>
                          <a:pt x="163" y="35"/>
                        </a:lnTo>
                        <a:lnTo>
                          <a:pt x="232" y="0"/>
                        </a:lnTo>
                        <a:lnTo>
                          <a:pt x="366" y="5"/>
                        </a:lnTo>
                        <a:lnTo>
                          <a:pt x="488" y="57"/>
                        </a:lnTo>
                        <a:lnTo>
                          <a:pt x="500" y="126"/>
                        </a:lnTo>
                        <a:lnTo>
                          <a:pt x="483" y="207"/>
                        </a:lnTo>
                        <a:lnTo>
                          <a:pt x="396" y="281"/>
                        </a:lnTo>
                        <a:lnTo>
                          <a:pt x="349" y="414"/>
                        </a:lnTo>
                        <a:lnTo>
                          <a:pt x="349" y="552"/>
                        </a:lnTo>
                        <a:lnTo>
                          <a:pt x="384" y="637"/>
                        </a:lnTo>
                        <a:lnTo>
                          <a:pt x="448" y="695"/>
                        </a:lnTo>
                        <a:lnTo>
                          <a:pt x="448" y="765"/>
                        </a:lnTo>
                        <a:lnTo>
                          <a:pt x="419" y="800"/>
                        </a:lnTo>
                        <a:lnTo>
                          <a:pt x="384" y="816"/>
                        </a:lnTo>
                        <a:lnTo>
                          <a:pt x="268" y="828"/>
                        </a:lnTo>
                        <a:lnTo>
                          <a:pt x="163" y="747"/>
                        </a:lnTo>
                        <a:lnTo>
                          <a:pt x="53" y="574"/>
                        </a:lnTo>
                        <a:lnTo>
                          <a:pt x="0" y="368"/>
                        </a:lnTo>
                        <a:lnTo>
                          <a:pt x="140" y="436"/>
                        </a:lnTo>
                        <a:lnTo>
                          <a:pt x="192" y="436"/>
                        </a:lnTo>
                        <a:lnTo>
                          <a:pt x="227" y="396"/>
                        </a:lnTo>
                        <a:lnTo>
                          <a:pt x="251" y="316"/>
                        </a:lnTo>
                        <a:lnTo>
                          <a:pt x="209" y="293"/>
                        </a:lnTo>
                        <a:lnTo>
                          <a:pt x="53" y="293"/>
                        </a:lnTo>
                        <a:lnTo>
                          <a:pt x="18" y="293"/>
                        </a:lnTo>
                        <a:lnTo>
                          <a:pt x="41" y="1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reeform 30">
                    <a:extLst>
                      <a:ext uri="{FF2B5EF4-FFF2-40B4-BE49-F238E27FC236}">
                        <a16:creationId xmlns:a16="http://schemas.microsoft.com/office/drawing/2014/main" id="{0BEF5761-37B2-E37F-92FF-858B56D553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0" y="2289"/>
                    <a:ext cx="265" cy="895"/>
                  </a:xfrm>
                  <a:custGeom>
                    <a:avLst/>
                    <a:gdLst>
                      <a:gd name="T0" fmla="*/ 0 w 265"/>
                      <a:gd name="T1" fmla="*/ 75 h 895"/>
                      <a:gd name="T2" fmla="*/ 29 w 265"/>
                      <a:gd name="T3" fmla="*/ 23 h 895"/>
                      <a:gd name="T4" fmla="*/ 83 w 265"/>
                      <a:gd name="T5" fmla="*/ 0 h 895"/>
                      <a:gd name="T6" fmla="*/ 135 w 265"/>
                      <a:gd name="T7" fmla="*/ 5 h 895"/>
                      <a:gd name="T8" fmla="*/ 206 w 265"/>
                      <a:gd name="T9" fmla="*/ 108 h 895"/>
                      <a:gd name="T10" fmla="*/ 265 w 265"/>
                      <a:gd name="T11" fmla="*/ 264 h 895"/>
                      <a:gd name="T12" fmla="*/ 265 w 265"/>
                      <a:gd name="T13" fmla="*/ 384 h 895"/>
                      <a:gd name="T14" fmla="*/ 241 w 265"/>
                      <a:gd name="T15" fmla="*/ 447 h 895"/>
                      <a:gd name="T16" fmla="*/ 118 w 265"/>
                      <a:gd name="T17" fmla="*/ 522 h 895"/>
                      <a:gd name="T18" fmla="*/ 83 w 265"/>
                      <a:gd name="T19" fmla="*/ 573 h 895"/>
                      <a:gd name="T20" fmla="*/ 83 w 265"/>
                      <a:gd name="T21" fmla="*/ 608 h 895"/>
                      <a:gd name="T22" fmla="*/ 123 w 265"/>
                      <a:gd name="T23" fmla="*/ 654 h 895"/>
                      <a:gd name="T24" fmla="*/ 189 w 265"/>
                      <a:gd name="T25" fmla="*/ 723 h 895"/>
                      <a:gd name="T26" fmla="*/ 224 w 265"/>
                      <a:gd name="T27" fmla="*/ 814 h 895"/>
                      <a:gd name="T28" fmla="*/ 212 w 265"/>
                      <a:gd name="T29" fmla="*/ 895 h 895"/>
                      <a:gd name="T30" fmla="*/ 177 w 265"/>
                      <a:gd name="T31" fmla="*/ 877 h 895"/>
                      <a:gd name="T32" fmla="*/ 159 w 265"/>
                      <a:gd name="T33" fmla="*/ 764 h 895"/>
                      <a:gd name="T34" fmla="*/ 101 w 265"/>
                      <a:gd name="T35" fmla="*/ 694 h 895"/>
                      <a:gd name="T36" fmla="*/ 54 w 265"/>
                      <a:gd name="T37" fmla="*/ 676 h 895"/>
                      <a:gd name="T38" fmla="*/ 29 w 265"/>
                      <a:gd name="T39" fmla="*/ 643 h 895"/>
                      <a:gd name="T40" fmla="*/ 29 w 265"/>
                      <a:gd name="T41" fmla="*/ 568 h 895"/>
                      <a:gd name="T42" fmla="*/ 64 w 265"/>
                      <a:gd name="T43" fmla="*/ 505 h 895"/>
                      <a:gd name="T44" fmla="*/ 123 w 265"/>
                      <a:gd name="T45" fmla="*/ 465 h 895"/>
                      <a:gd name="T46" fmla="*/ 212 w 265"/>
                      <a:gd name="T47" fmla="*/ 402 h 895"/>
                      <a:gd name="T48" fmla="*/ 224 w 265"/>
                      <a:gd name="T49" fmla="*/ 327 h 895"/>
                      <a:gd name="T50" fmla="*/ 177 w 265"/>
                      <a:gd name="T51" fmla="*/ 224 h 895"/>
                      <a:gd name="T52" fmla="*/ 101 w 265"/>
                      <a:gd name="T53" fmla="*/ 143 h 895"/>
                      <a:gd name="T54" fmla="*/ 0 w 265"/>
                      <a:gd name="T55" fmla="*/ 75 h 89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65"/>
                      <a:gd name="T85" fmla="*/ 0 h 895"/>
                      <a:gd name="T86" fmla="*/ 265 w 265"/>
                      <a:gd name="T87" fmla="*/ 895 h 89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65" h="895">
                        <a:moveTo>
                          <a:pt x="0" y="75"/>
                        </a:moveTo>
                        <a:lnTo>
                          <a:pt x="29" y="23"/>
                        </a:lnTo>
                        <a:lnTo>
                          <a:pt x="83" y="0"/>
                        </a:lnTo>
                        <a:lnTo>
                          <a:pt x="135" y="5"/>
                        </a:lnTo>
                        <a:lnTo>
                          <a:pt x="206" y="108"/>
                        </a:lnTo>
                        <a:lnTo>
                          <a:pt x="265" y="264"/>
                        </a:lnTo>
                        <a:lnTo>
                          <a:pt x="265" y="384"/>
                        </a:lnTo>
                        <a:lnTo>
                          <a:pt x="241" y="447"/>
                        </a:lnTo>
                        <a:lnTo>
                          <a:pt x="118" y="522"/>
                        </a:lnTo>
                        <a:lnTo>
                          <a:pt x="83" y="573"/>
                        </a:lnTo>
                        <a:lnTo>
                          <a:pt x="83" y="608"/>
                        </a:lnTo>
                        <a:lnTo>
                          <a:pt x="123" y="654"/>
                        </a:lnTo>
                        <a:lnTo>
                          <a:pt x="189" y="723"/>
                        </a:lnTo>
                        <a:lnTo>
                          <a:pt x="224" y="814"/>
                        </a:lnTo>
                        <a:lnTo>
                          <a:pt x="212" y="895"/>
                        </a:lnTo>
                        <a:lnTo>
                          <a:pt x="177" y="877"/>
                        </a:lnTo>
                        <a:lnTo>
                          <a:pt x="159" y="764"/>
                        </a:lnTo>
                        <a:lnTo>
                          <a:pt x="101" y="694"/>
                        </a:lnTo>
                        <a:lnTo>
                          <a:pt x="54" y="676"/>
                        </a:lnTo>
                        <a:lnTo>
                          <a:pt x="29" y="643"/>
                        </a:lnTo>
                        <a:lnTo>
                          <a:pt x="29" y="568"/>
                        </a:lnTo>
                        <a:lnTo>
                          <a:pt x="64" y="505"/>
                        </a:lnTo>
                        <a:lnTo>
                          <a:pt x="123" y="465"/>
                        </a:lnTo>
                        <a:lnTo>
                          <a:pt x="212" y="402"/>
                        </a:lnTo>
                        <a:lnTo>
                          <a:pt x="224" y="327"/>
                        </a:lnTo>
                        <a:lnTo>
                          <a:pt x="177" y="224"/>
                        </a:lnTo>
                        <a:lnTo>
                          <a:pt x="101" y="143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 31">
                    <a:extLst>
                      <a:ext uri="{FF2B5EF4-FFF2-40B4-BE49-F238E27FC236}">
                        <a16:creationId xmlns:a16="http://schemas.microsoft.com/office/drawing/2014/main" id="{CEE3763D-6C0F-ED10-B698-2E81861E4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8" y="2238"/>
                    <a:ext cx="520" cy="435"/>
                  </a:xfrm>
                  <a:custGeom>
                    <a:avLst/>
                    <a:gdLst>
                      <a:gd name="T0" fmla="*/ 398 w 520"/>
                      <a:gd name="T1" fmla="*/ 5 h 435"/>
                      <a:gd name="T2" fmla="*/ 485 w 520"/>
                      <a:gd name="T3" fmla="*/ 0 h 435"/>
                      <a:gd name="T4" fmla="*/ 520 w 520"/>
                      <a:gd name="T5" fmla="*/ 35 h 435"/>
                      <a:gd name="T6" fmla="*/ 497 w 520"/>
                      <a:gd name="T7" fmla="*/ 87 h 435"/>
                      <a:gd name="T8" fmla="*/ 428 w 520"/>
                      <a:gd name="T9" fmla="*/ 110 h 435"/>
                      <a:gd name="T10" fmla="*/ 365 w 520"/>
                      <a:gd name="T11" fmla="*/ 110 h 435"/>
                      <a:gd name="T12" fmla="*/ 272 w 520"/>
                      <a:gd name="T13" fmla="*/ 127 h 435"/>
                      <a:gd name="T14" fmla="*/ 168 w 520"/>
                      <a:gd name="T15" fmla="*/ 145 h 435"/>
                      <a:gd name="T16" fmla="*/ 87 w 520"/>
                      <a:gd name="T17" fmla="*/ 180 h 435"/>
                      <a:gd name="T18" fmla="*/ 63 w 520"/>
                      <a:gd name="T19" fmla="*/ 214 h 435"/>
                      <a:gd name="T20" fmla="*/ 70 w 520"/>
                      <a:gd name="T21" fmla="*/ 249 h 435"/>
                      <a:gd name="T22" fmla="*/ 115 w 520"/>
                      <a:gd name="T23" fmla="*/ 296 h 435"/>
                      <a:gd name="T24" fmla="*/ 202 w 520"/>
                      <a:gd name="T25" fmla="*/ 331 h 435"/>
                      <a:gd name="T26" fmla="*/ 306 w 520"/>
                      <a:gd name="T27" fmla="*/ 331 h 435"/>
                      <a:gd name="T28" fmla="*/ 382 w 520"/>
                      <a:gd name="T29" fmla="*/ 331 h 435"/>
                      <a:gd name="T30" fmla="*/ 468 w 520"/>
                      <a:gd name="T31" fmla="*/ 348 h 435"/>
                      <a:gd name="T32" fmla="*/ 450 w 520"/>
                      <a:gd name="T33" fmla="*/ 435 h 435"/>
                      <a:gd name="T34" fmla="*/ 330 w 520"/>
                      <a:gd name="T35" fmla="*/ 401 h 435"/>
                      <a:gd name="T36" fmla="*/ 290 w 520"/>
                      <a:gd name="T37" fmla="*/ 371 h 435"/>
                      <a:gd name="T38" fmla="*/ 208 w 520"/>
                      <a:gd name="T39" fmla="*/ 371 h 435"/>
                      <a:gd name="T40" fmla="*/ 70 w 520"/>
                      <a:gd name="T41" fmla="*/ 336 h 435"/>
                      <a:gd name="T42" fmla="*/ 12 w 520"/>
                      <a:gd name="T43" fmla="*/ 284 h 435"/>
                      <a:gd name="T44" fmla="*/ 0 w 520"/>
                      <a:gd name="T45" fmla="*/ 214 h 435"/>
                      <a:gd name="T46" fmla="*/ 46 w 520"/>
                      <a:gd name="T47" fmla="*/ 145 h 435"/>
                      <a:gd name="T48" fmla="*/ 202 w 520"/>
                      <a:gd name="T49" fmla="*/ 75 h 435"/>
                      <a:gd name="T50" fmla="*/ 340 w 520"/>
                      <a:gd name="T51" fmla="*/ 40 h 435"/>
                      <a:gd name="T52" fmla="*/ 398 w 520"/>
                      <a:gd name="T53" fmla="*/ 5 h 4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20"/>
                      <a:gd name="T82" fmla="*/ 0 h 435"/>
                      <a:gd name="T83" fmla="*/ 520 w 520"/>
                      <a:gd name="T84" fmla="*/ 435 h 43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20" h="435">
                        <a:moveTo>
                          <a:pt x="398" y="5"/>
                        </a:moveTo>
                        <a:lnTo>
                          <a:pt x="485" y="0"/>
                        </a:lnTo>
                        <a:lnTo>
                          <a:pt x="520" y="35"/>
                        </a:lnTo>
                        <a:lnTo>
                          <a:pt x="497" y="87"/>
                        </a:lnTo>
                        <a:lnTo>
                          <a:pt x="428" y="110"/>
                        </a:lnTo>
                        <a:lnTo>
                          <a:pt x="365" y="110"/>
                        </a:lnTo>
                        <a:lnTo>
                          <a:pt x="272" y="127"/>
                        </a:lnTo>
                        <a:lnTo>
                          <a:pt x="168" y="145"/>
                        </a:lnTo>
                        <a:lnTo>
                          <a:pt x="87" y="180"/>
                        </a:lnTo>
                        <a:lnTo>
                          <a:pt x="63" y="214"/>
                        </a:lnTo>
                        <a:lnTo>
                          <a:pt x="70" y="249"/>
                        </a:lnTo>
                        <a:lnTo>
                          <a:pt x="115" y="296"/>
                        </a:lnTo>
                        <a:lnTo>
                          <a:pt x="202" y="331"/>
                        </a:lnTo>
                        <a:lnTo>
                          <a:pt x="306" y="331"/>
                        </a:lnTo>
                        <a:lnTo>
                          <a:pt x="382" y="331"/>
                        </a:lnTo>
                        <a:lnTo>
                          <a:pt x="468" y="348"/>
                        </a:lnTo>
                        <a:lnTo>
                          <a:pt x="450" y="435"/>
                        </a:lnTo>
                        <a:lnTo>
                          <a:pt x="330" y="401"/>
                        </a:lnTo>
                        <a:lnTo>
                          <a:pt x="290" y="371"/>
                        </a:lnTo>
                        <a:lnTo>
                          <a:pt x="208" y="371"/>
                        </a:lnTo>
                        <a:lnTo>
                          <a:pt x="70" y="336"/>
                        </a:lnTo>
                        <a:lnTo>
                          <a:pt x="12" y="284"/>
                        </a:lnTo>
                        <a:lnTo>
                          <a:pt x="0" y="214"/>
                        </a:lnTo>
                        <a:lnTo>
                          <a:pt x="46" y="145"/>
                        </a:lnTo>
                        <a:lnTo>
                          <a:pt x="202" y="75"/>
                        </a:lnTo>
                        <a:lnTo>
                          <a:pt x="340" y="40"/>
                        </a:lnTo>
                        <a:lnTo>
                          <a:pt x="398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Freeform 32">
                    <a:extLst>
                      <a:ext uri="{FF2B5EF4-FFF2-40B4-BE49-F238E27FC236}">
                        <a16:creationId xmlns:a16="http://schemas.microsoft.com/office/drawing/2014/main" id="{BA9030EE-1CD8-BFF6-3644-C861A61037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2" y="2923"/>
                    <a:ext cx="383" cy="1160"/>
                  </a:xfrm>
                  <a:custGeom>
                    <a:avLst/>
                    <a:gdLst>
                      <a:gd name="T0" fmla="*/ 0 w 383"/>
                      <a:gd name="T1" fmla="*/ 0 h 1160"/>
                      <a:gd name="T2" fmla="*/ 99 w 383"/>
                      <a:gd name="T3" fmla="*/ 17 h 1160"/>
                      <a:gd name="T4" fmla="*/ 151 w 383"/>
                      <a:gd name="T5" fmla="*/ 103 h 1160"/>
                      <a:gd name="T6" fmla="*/ 203 w 383"/>
                      <a:gd name="T7" fmla="*/ 257 h 1160"/>
                      <a:gd name="T8" fmla="*/ 226 w 383"/>
                      <a:gd name="T9" fmla="*/ 451 h 1160"/>
                      <a:gd name="T10" fmla="*/ 226 w 383"/>
                      <a:gd name="T11" fmla="*/ 560 h 1160"/>
                      <a:gd name="T12" fmla="*/ 191 w 383"/>
                      <a:gd name="T13" fmla="*/ 696 h 1160"/>
                      <a:gd name="T14" fmla="*/ 134 w 383"/>
                      <a:gd name="T15" fmla="*/ 885 h 1160"/>
                      <a:gd name="T16" fmla="*/ 122 w 383"/>
                      <a:gd name="T17" fmla="*/ 937 h 1160"/>
                      <a:gd name="T18" fmla="*/ 139 w 383"/>
                      <a:gd name="T19" fmla="*/ 965 h 1160"/>
                      <a:gd name="T20" fmla="*/ 261 w 383"/>
                      <a:gd name="T21" fmla="*/ 1006 h 1160"/>
                      <a:gd name="T22" fmla="*/ 383 w 383"/>
                      <a:gd name="T23" fmla="*/ 1086 h 1160"/>
                      <a:gd name="T24" fmla="*/ 378 w 383"/>
                      <a:gd name="T25" fmla="*/ 1119 h 1160"/>
                      <a:gd name="T26" fmla="*/ 290 w 383"/>
                      <a:gd name="T27" fmla="*/ 1160 h 1160"/>
                      <a:gd name="T28" fmla="*/ 256 w 383"/>
                      <a:gd name="T29" fmla="*/ 1142 h 1160"/>
                      <a:gd name="T30" fmla="*/ 191 w 383"/>
                      <a:gd name="T31" fmla="*/ 1057 h 1160"/>
                      <a:gd name="T32" fmla="*/ 116 w 383"/>
                      <a:gd name="T33" fmla="*/ 1016 h 1160"/>
                      <a:gd name="T34" fmla="*/ 34 w 383"/>
                      <a:gd name="T35" fmla="*/ 988 h 1160"/>
                      <a:gd name="T36" fmla="*/ 29 w 383"/>
                      <a:gd name="T37" fmla="*/ 948 h 1160"/>
                      <a:gd name="T38" fmla="*/ 52 w 383"/>
                      <a:gd name="T39" fmla="*/ 868 h 1160"/>
                      <a:gd name="T40" fmla="*/ 116 w 383"/>
                      <a:gd name="T41" fmla="*/ 743 h 1160"/>
                      <a:gd name="T42" fmla="*/ 156 w 383"/>
                      <a:gd name="T43" fmla="*/ 594 h 1160"/>
                      <a:gd name="T44" fmla="*/ 156 w 383"/>
                      <a:gd name="T45" fmla="*/ 423 h 1160"/>
                      <a:gd name="T46" fmla="*/ 122 w 383"/>
                      <a:gd name="T47" fmla="*/ 274 h 1160"/>
                      <a:gd name="T48" fmla="*/ 47 w 383"/>
                      <a:gd name="T49" fmla="*/ 136 h 1160"/>
                      <a:gd name="T50" fmla="*/ 12 w 383"/>
                      <a:gd name="T51" fmla="*/ 63 h 1160"/>
                      <a:gd name="T52" fmla="*/ 0 w 383"/>
                      <a:gd name="T53" fmla="*/ 0 h 116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3"/>
                      <a:gd name="T82" fmla="*/ 0 h 1160"/>
                      <a:gd name="T83" fmla="*/ 383 w 383"/>
                      <a:gd name="T84" fmla="*/ 1160 h 116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3" h="1160">
                        <a:moveTo>
                          <a:pt x="0" y="0"/>
                        </a:moveTo>
                        <a:lnTo>
                          <a:pt x="99" y="17"/>
                        </a:lnTo>
                        <a:lnTo>
                          <a:pt x="151" y="103"/>
                        </a:lnTo>
                        <a:lnTo>
                          <a:pt x="203" y="257"/>
                        </a:lnTo>
                        <a:lnTo>
                          <a:pt x="226" y="451"/>
                        </a:lnTo>
                        <a:lnTo>
                          <a:pt x="226" y="560"/>
                        </a:lnTo>
                        <a:lnTo>
                          <a:pt x="191" y="696"/>
                        </a:lnTo>
                        <a:lnTo>
                          <a:pt x="134" y="885"/>
                        </a:lnTo>
                        <a:lnTo>
                          <a:pt x="122" y="937"/>
                        </a:lnTo>
                        <a:lnTo>
                          <a:pt x="139" y="965"/>
                        </a:lnTo>
                        <a:lnTo>
                          <a:pt x="261" y="1006"/>
                        </a:lnTo>
                        <a:lnTo>
                          <a:pt x="383" y="1086"/>
                        </a:lnTo>
                        <a:lnTo>
                          <a:pt x="378" y="1119"/>
                        </a:lnTo>
                        <a:lnTo>
                          <a:pt x="290" y="1160"/>
                        </a:lnTo>
                        <a:lnTo>
                          <a:pt x="256" y="1142"/>
                        </a:lnTo>
                        <a:lnTo>
                          <a:pt x="191" y="1057"/>
                        </a:lnTo>
                        <a:lnTo>
                          <a:pt x="116" y="1016"/>
                        </a:lnTo>
                        <a:lnTo>
                          <a:pt x="34" y="988"/>
                        </a:lnTo>
                        <a:lnTo>
                          <a:pt x="29" y="948"/>
                        </a:lnTo>
                        <a:lnTo>
                          <a:pt x="52" y="868"/>
                        </a:lnTo>
                        <a:lnTo>
                          <a:pt x="116" y="743"/>
                        </a:lnTo>
                        <a:lnTo>
                          <a:pt x="156" y="594"/>
                        </a:lnTo>
                        <a:lnTo>
                          <a:pt x="156" y="423"/>
                        </a:lnTo>
                        <a:lnTo>
                          <a:pt x="122" y="274"/>
                        </a:lnTo>
                        <a:lnTo>
                          <a:pt x="47" y="136"/>
                        </a:lnTo>
                        <a:lnTo>
                          <a:pt x="12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 33">
                    <a:extLst>
                      <a:ext uri="{FF2B5EF4-FFF2-40B4-BE49-F238E27FC236}">
                        <a16:creationId xmlns:a16="http://schemas.microsoft.com/office/drawing/2014/main" id="{A77CAB35-4794-AC50-E650-D6BA8E91D3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3" y="2919"/>
                    <a:ext cx="461" cy="1027"/>
                  </a:xfrm>
                  <a:custGeom>
                    <a:avLst/>
                    <a:gdLst>
                      <a:gd name="T0" fmla="*/ 421 w 461"/>
                      <a:gd name="T1" fmla="*/ 0 h 1027"/>
                      <a:gd name="T2" fmla="*/ 449 w 461"/>
                      <a:gd name="T3" fmla="*/ 22 h 1027"/>
                      <a:gd name="T4" fmla="*/ 461 w 461"/>
                      <a:gd name="T5" fmla="*/ 91 h 1027"/>
                      <a:gd name="T6" fmla="*/ 439 w 461"/>
                      <a:gd name="T7" fmla="*/ 159 h 1027"/>
                      <a:gd name="T8" fmla="*/ 380 w 461"/>
                      <a:gd name="T9" fmla="*/ 245 h 1027"/>
                      <a:gd name="T10" fmla="*/ 315 w 461"/>
                      <a:gd name="T11" fmla="*/ 348 h 1027"/>
                      <a:gd name="T12" fmla="*/ 293 w 461"/>
                      <a:gd name="T13" fmla="*/ 462 h 1027"/>
                      <a:gd name="T14" fmla="*/ 310 w 461"/>
                      <a:gd name="T15" fmla="*/ 645 h 1027"/>
                      <a:gd name="T16" fmla="*/ 350 w 461"/>
                      <a:gd name="T17" fmla="*/ 868 h 1027"/>
                      <a:gd name="T18" fmla="*/ 380 w 461"/>
                      <a:gd name="T19" fmla="*/ 959 h 1027"/>
                      <a:gd name="T20" fmla="*/ 368 w 461"/>
                      <a:gd name="T21" fmla="*/ 987 h 1027"/>
                      <a:gd name="T22" fmla="*/ 298 w 461"/>
                      <a:gd name="T23" fmla="*/ 992 h 1027"/>
                      <a:gd name="T24" fmla="*/ 211 w 461"/>
                      <a:gd name="T25" fmla="*/ 969 h 1027"/>
                      <a:gd name="T26" fmla="*/ 134 w 461"/>
                      <a:gd name="T27" fmla="*/ 1004 h 1027"/>
                      <a:gd name="T28" fmla="*/ 87 w 461"/>
                      <a:gd name="T29" fmla="*/ 1027 h 1027"/>
                      <a:gd name="T30" fmla="*/ 53 w 461"/>
                      <a:gd name="T31" fmla="*/ 1022 h 1027"/>
                      <a:gd name="T32" fmla="*/ 0 w 461"/>
                      <a:gd name="T33" fmla="*/ 959 h 1027"/>
                      <a:gd name="T34" fmla="*/ 53 w 461"/>
                      <a:gd name="T35" fmla="*/ 936 h 1027"/>
                      <a:gd name="T36" fmla="*/ 187 w 461"/>
                      <a:gd name="T37" fmla="*/ 908 h 1027"/>
                      <a:gd name="T38" fmla="*/ 263 w 461"/>
                      <a:gd name="T39" fmla="*/ 936 h 1027"/>
                      <a:gd name="T40" fmla="*/ 315 w 461"/>
                      <a:gd name="T41" fmla="*/ 936 h 1027"/>
                      <a:gd name="T42" fmla="*/ 310 w 461"/>
                      <a:gd name="T43" fmla="*/ 890 h 1027"/>
                      <a:gd name="T44" fmla="*/ 258 w 461"/>
                      <a:gd name="T45" fmla="*/ 616 h 1027"/>
                      <a:gd name="T46" fmla="*/ 222 w 461"/>
                      <a:gd name="T47" fmla="*/ 456 h 1027"/>
                      <a:gd name="T48" fmla="*/ 228 w 461"/>
                      <a:gd name="T49" fmla="*/ 376 h 1027"/>
                      <a:gd name="T50" fmla="*/ 280 w 461"/>
                      <a:gd name="T51" fmla="*/ 227 h 1027"/>
                      <a:gd name="T52" fmla="*/ 333 w 461"/>
                      <a:gd name="T53" fmla="*/ 91 h 1027"/>
                      <a:gd name="T54" fmla="*/ 421 w 461"/>
                      <a:gd name="T55" fmla="*/ 0 h 102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61"/>
                      <a:gd name="T85" fmla="*/ 0 h 1027"/>
                      <a:gd name="T86" fmla="*/ 461 w 461"/>
                      <a:gd name="T87" fmla="*/ 1027 h 102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61" h="1027">
                        <a:moveTo>
                          <a:pt x="421" y="0"/>
                        </a:moveTo>
                        <a:lnTo>
                          <a:pt x="449" y="22"/>
                        </a:lnTo>
                        <a:lnTo>
                          <a:pt x="461" y="91"/>
                        </a:lnTo>
                        <a:lnTo>
                          <a:pt x="439" y="159"/>
                        </a:lnTo>
                        <a:lnTo>
                          <a:pt x="380" y="245"/>
                        </a:lnTo>
                        <a:lnTo>
                          <a:pt x="315" y="348"/>
                        </a:lnTo>
                        <a:lnTo>
                          <a:pt x="293" y="462"/>
                        </a:lnTo>
                        <a:lnTo>
                          <a:pt x="310" y="645"/>
                        </a:lnTo>
                        <a:lnTo>
                          <a:pt x="350" y="868"/>
                        </a:lnTo>
                        <a:lnTo>
                          <a:pt x="380" y="959"/>
                        </a:lnTo>
                        <a:lnTo>
                          <a:pt x="368" y="987"/>
                        </a:lnTo>
                        <a:lnTo>
                          <a:pt x="298" y="992"/>
                        </a:lnTo>
                        <a:lnTo>
                          <a:pt x="211" y="969"/>
                        </a:lnTo>
                        <a:lnTo>
                          <a:pt x="134" y="1004"/>
                        </a:lnTo>
                        <a:lnTo>
                          <a:pt x="87" y="1027"/>
                        </a:lnTo>
                        <a:lnTo>
                          <a:pt x="53" y="1022"/>
                        </a:lnTo>
                        <a:lnTo>
                          <a:pt x="0" y="959"/>
                        </a:lnTo>
                        <a:lnTo>
                          <a:pt x="53" y="936"/>
                        </a:lnTo>
                        <a:lnTo>
                          <a:pt x="187" y="908"/>
                        </a:lnTo>
                        <a:lnTo>
                          <a:pt x="263" y="936"/>
                        </a:lnTo>
                        <a:lnTo>
                          <a:pt x="315" y="936"/>
                        </a:lnTo>
                        <a:lnTo>
                          <a:pt x="310" y="890"/>
                        </a:lnTo>
                        <a:lnTo>
                          <a:pt x="258" y="616"/>
                        </a:lnTo>
                        <a:lnTo>
                          <a:pt x="222" y="456"/>
                        </a:lnTo>
                        <a:lnTo>
                          <a:pt x="228" y="376"/>
                        </a:lnTo>
                        <a:lnTo>
                          <a:pt x="280" y="227"/>
                        </a:lnTo>
                        <a:lnTo>
                          <a:pt x="333" y="91"/>
                        </a:lnTo>
                        <a:lnTo>
                          <a:pt x="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" name="Freeform 34">
                  <a:extLst>
                    <a:ext uri="{FF2B5EF4-FFF2-40B4-BE49-F238E27FC236}">
                      <a16:creationId xmlns:a16="http://schemas.microsoft.com/office/drawing/2014/main" id="{4EF1A8E6-5E95-3F9E-A835-5DCDD4BBA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6" y="1540"/>
                  <a:ext cx="827" cy="563"/>
                </a:xfrm>
                <a:custGeom>
                  <a:avLst/>
                  <a:gdLst>
                    <a:gd name="T0" fmla="*/ 0 w 827"/>
                    <a:gd name="T1" fmla="*/ 139 h 563"/>
                    <a:gd name="T2" fmla="*/ 108 w 827"/>
                    <a:gd name="T3" fmla="*/ 18 h 563"/>
                    <a:gd name="T4" fmla="*/ 160 w 827"/>
                    <a:gd name="T5" fmla="*/ 75 h 563"/>
                    <a:gd name="T6" fmla="*/ 213 w 827"/>
                    <a:gd name="T7" fmla="*/ 110 h 563"/>
                    <a:gd name="T8" fmla="*/ 269 w 827"/>
                    <a:gd name="T9" fmla="*/ 110 h 563"/>
                    <a:gd name="T10" fmla="*/ 327 w 827"/>
                    <a:gd name="T11" fmla="*/ 52 h 563"/>
                    <a:gd name="T12" fmla="*/ 396 w 827"/>
                    <a:gd name="T13" fmla="*/ 5 h 563"/>
                    <a:gd name="T14" fmla="*/ 477 w 827"/>
                    <a:gd name="T15" fmla="*/ 0 h 563"/>
                    <a:gd name="T16" fmla="*/ 563 w 827"/>
                    <a:gd name="T17" fmla="*/ 35 h 563"/>
                    <a:gd name="T18" fmla="*/ 620 w 827"/>
                    <a:gd name="T19" fmla="*/ 87 h 563"/>
                    <a:gd name="T20" fmla="*/ 648 w 827"/>
                    <a:gd name="T21" fmla="*/ 157 h 563"/>
                    <a:gd name="T22" fmla="*/ 654 w 827"/>
                    <a:gd name="T23" fmla="*/ 249 h 563"/>
                    <a:gd name="T24" fmla="*/ 671 w 827"/>
                    <a:gd name="T25" fmla="*/ 331 h 563"/>
                    <a:gd name="T26" fmla="*/ 718 w 827"/>
                    <a:gd name="T27" fmla="*/ 371 h 563"/>
                    <a:gd name="T28" fmla="*/ 774 w 827"/>
                    <a:gd name="T29" fmla="*/ 389 h 563"/>
                    <a:gd name="T30" fmla="*/ 827 w 827"/>
                    <a:gd name="T31" fmla="*/ 401 h 563"/>
                    <a:gd name="T32" fmla="*/ 786 w 827"/>
                    <a:gd name="T33" fmla="*/ 563 h 563"/>
                    <a:gd name="T34" fmla="*/ 654 w 827"/>
                    <a:gd name="T35" fmla="*/ 540 h 563"/>
                    <a:gd name="T36" fmla="*/ 517 w 827"/>
                    <a:gd name="T37" fmla="*/ 493 h 563"/>
                    <a:gd name="T38" fmla="*/ 407 w 827"/>
                    <a:gd name="T39" fmla="*/ 441 h 563"/>
                    <a:gd name="T40" fmla="*/ 286 w 827"/>
                    <a:gd name="T41" fmla="*/ 389 h 563"/>
                    <a:gd name="T42" fmla="*/ 160 w 827"/>
                    <a:gd name="T43" fmla="*/ 331 h 563"/>
                    <a:gd name="T44" fmla="*/ 57 w 827"/>
                    <a:gd name="T45" fmla="*/ 209 h 563"/>
                    <a:gd name="T46" fmla="*/ 0 w 827"/>
                    <a:gd name="T47" fmla="*/ 139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35">
                  <a:extLst>
                    <a:ext uri="{FF2B5EF4-FFF2-40B4-BE49-F238E27FC236}">
                      <a16:creationId xmlns:a16="http://schemas.microsoft.com/office/drawing/2014/main" id="{3D1B7D8D-B6D3-40A6-FD51-D9B6E5721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1513"/>
                  <a:ext cx="856" cy="606"/>
                </a:xfrm>
                <a:custGeom>
                  <a:avLst/>
                  <a:gdLst>
                    <a:gd name="T0" fmla="*/ 75 w 856"/>
                    <a:gd name="T1" fmla="*/ 266 h 606"/>
                    <a:gd name="T2" fmla="*/ 172 w 856"/>
                    <a:gd name="T3" fmla="*/ 363 h 606"/>
                    <a:gd name="T4" fmla="*/ 304 w 856"/>
                    <a:gd name="T5" fmla="*/ 428 h 606"/>
                    <a:gd name="T6" fmla="*/ 489 w 856"/>
                    <a:gd name="T7" fmla="*/ 513 h 606"/>
                    <a:gd name="T8" fmla="*/ 615 w 856"/>
                    <a:gd name="T9" fmla="*/ 566 h 606"/>
                    <a:gd name="T10" fmla="*/ 816 w 856"/>
                    <a:gd name="T11" fmla="*/ 606 h 606"/>
                    <a:gd name="T12" fmla="*/ 856 w 856"/>
                    <a:gd name="T13" fmla="*/ 393 h 606"/>
                    <a:gd name="T14" fmla="*/ 804 w 856"/>
                    <a:gd name="T15" fmla="*/ 393 h 606"/>
                    <a:gd name="T16" fmla="*/ 753 w 856"/>
                    <a:gd name="T17" fmla="*/ 363 h 606"/>
                    <a:gd name="T18" fmla="*/ 695 w 856"/>
                    <a:gd name="T19" fmla="*/ 323 h 606"/>
                    <a:gd name="T20" fmla="*/ 695 w 856"/>
                    <a:gd name="T21" fmla="*/ 243 h 606"/>
                    <a:gd name="T22" fmla="*/ 660 w 856"/>
                    <a:gd name="T23" fmla="*/ 116 h 606"/>
                    <a:gd name="T24" fmla="*/ 597 w 856"/>
                    <a:gd name="T25" fmla="*/ 46 h 606"/>
                    <a:gd name="T26" fmla="*/ 505 w 856"/>
                    <a:gd name="T27" fmla="*/ 0 h 606"/>
                    <a:gd name="T28" fmla="*/ 391 w 856"/>
                    <a:gd name="T29" fmla="*/ 12 h 606"/>
                    <a:gd name="T30" fmla="*/ 321 w 856"/>
                    <a:gd name="T31" fmla="*/ 53 h 606"/>
                    <a:gd name="T32" fmla="*/ 286 w 856"/>
                    <a:gd name="T33" fmla="*/ 98 h 606"/>
                    <a:gd name="T34" fmla="*/ 253 w 856"/>
                    <a:gd name="T35" fmla="*/ 121 h 606"/>
                    <a:gd name="T36" fmla="*/ 218 w 856"/>
                    <a:gd name="T37" fmla="*/ 116 h 606"/>
                    <a:gd name="T38" fmla="*/ 166 w 856"/>
                    <a:gd name="T39" fmla="*/ 63 h 606"/>
                    <a:gd name="T40" fmla="*/ 132 w 856"/>
                    <a:gd name="T41" fmla="*/ 0 h 606"/>
                    <a:gd name="T42" fmla="*/ 103 w 856"/>
                    <a:gd name="T43" fmla="*/ 30 h 606"/>
                    <a:gd name="T44" fmla="*/ 0 w 856"/>
                    <a:gd name="T45" fmla="*/ 150 h 606"/>
                    <a:gd name="T46" fmla="*/ 5 w 856"/>
                    <a:gd name="T47" fmla="*/ 178 h 606"/>
                    <a:gd name="T48" fmla="*/ 17 w 856"/>
                    <a:gd name="T49" fmla="*/ 191 h 606"/>
                    <a:gd name="T50" fmla="*/ 120 w 856"/>
                    <a:gd name="T51" fmla="*/ 81 h 606"/>
                    <a:gd name="T52" fmla="*/ 172 w 856"/>
                    <a:gd name="T53" fmla="*/ 133 h 606"/>
                    <a:gd name="T54" fmla="*/ 206 w 856"/>
                    <a:gd name="T55" fmla="*/ 168 h 606"/>
                    <a:gd name="T56" fmla="*/ 253 w 856"/>
                    <a:gd name="T57" fmla="*/ 168 h 606"/>
                    <a:gd name="T58" fmla="*/ 286 w 856"/>
                    <a:gd name="T59" fmla="*/ 156 h 606"/>
                    <a:gd name="T60" fmla="*/ 339 w 856"/>
                    <a:gd name="T61" fmla="*/ 116 h 606"/>
                    <a:gd name="T62" fmla="*/ 367 w 856"/>
                    <a:gd name="T63" fmla="*/ 70 h 606"/>
                    <a:gd name="T64" fmla="*/ 442 w 856"/>
                    <a:gd name="T65" fmla="*/ 46 h 606"/>
                    <a:gd name="T66" fmla="*/ 505 w 856"/>
                    <a:gd name="T67" fmla="*/ 53 h 606"/>
                    <a:gd name="T68" fmla="*/ 562 w 856"/>
                    <a:gd name="T69" fmla="*/ 87 h 606"/>
                    <a:gd name="T70" fmla="*/ 615 w 856"/>
                    <a:gd name="T71" fmla="*/ 138 h 606"/>
                    <a:gd name="T72" fmla="*/ 643 w 856"/>
                    <a:gd name="T73" fmla="*/ 203 h 606"/>
                    <a:gd name="T74" fmla="*/ 643 w 856"/>
                    <a:gd name="T75" fmla="*/ 260 h 606"/>
                    <a:gd name="T76" fmla="*/ 643 w 856"/>
                    <a:gd name="T77" fmla="*/ 323 h 606"/>
                    <a:gd name="T78" fmla="*/ 666 w 856"/>
                    <a:gd name="T79" fmla="*/ 375 h 606"/>
                    <a:gd name="T80" fmla="*/ 730 w 856"/>
                    <a:gd name="T81" fmla="*/ 410 h 606"/>
                    <a:gd name="T82" fmla="*/ 804 w 856"/>
                    <a:gd name="T83" fmla="*/ 444 h 606"/>
                    <a:gd name="T84" fmla="*/ 770 w 856"/>
                    <a:gd name="T85" fmla="*/ 554 h 606"/>
                    <a:gd name="T86" fmla="*/ 580 w 856"/>
                    <a:gd name="T87" fmla="*/ 503 h 606"/>
                    <a:gd name="T88" fmla="*/ 454 w 856"/>
                    <a:gd name="T89" fmla="*/ 450 h 606"/>
                    <a:gd name="T90" fmla="*/ 339 w 856"/>
                    <a:gd name="T91" fmla="*/ 416 h 606"/>
                    <a:gd name="T92" fmla="*/ 241 w 856"/>
                    <a:gd name="T93" fmla="*/ 363 h 606"/>
                    <a:gd name="T94" fmla="*/ 120 w 856"/>
                    <a:gd name="T95" fmla="*/ 266 h 606"/>
                    <a:gd name="T96" fmla="*/ 34 w 856"/>
                    <a:gd name="T97" fmla="*/ 173 h 606"/>
                    <a:gd name="T98" fmla="*/ 22 w 856"/>
                    <a:gd name="T99" fmla="*/ 185 h 606"/>
                    <a:gd name="T100" fmla="*/ 75 w 856"/>
                    <a:gd name="T101" fmla="*/ 266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36">
                  <a:extLst>
                    <a:ext uri="{FF2B5EF4-FFF2-40B4-BE49-F238E27FC236}">
                      <a16:creationId xmlns:a16="http://schemas.microsoft.com/office/drawing/2014/main" id="{11D7A4B4-2F54-0D3B-5132-DF26D1C88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79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37">
                  <a:extLst>
                    <a:ext uri="{FF2B5EF4-FFF2-40B4-BE49-F238E27FC236}">
                      <a16:creationId xmlns:a16="http://schemas.microsoft.com/office/drawing/2014/main" id="{89C23C5B-18B5-CC55-515C-202C149FE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81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38">
                  <a:extLst>
                    <a:ext uri="{FF2B5EF4-FFF2-40B4-BE49-F238E27FC236}">
                      <a16:creationId xmlns:a16="http://schemas.microsoft.com/office/drawing/2014/main" id="{AECE5A0B-7C0F-F0BD-021A-80405E6B2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74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39">
                  <a:extLst>
                    <a:ext uri="{FF2B5EF4-FFF2-40B4-BE49-F238E27FC236}">
                      <a16:creationId xmlns:a16="http://schemas.microsoft.com/office/drawing/2014/main" id="{AF2777C7-C6E9-240E-033D-3E3D1C60E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76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40">
                  <a:extLst>
                    <a:ext uri="{FF2B5EF4-FFF2-40B4-BE49-F238E27FC236}">
                      <a16:creationId xmlns:a16="http://schemas.microsoft.com/office/drawing/2014/main" id="{6E66A847-A38B-F354-7881-9B794DF95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7" y="2089"/>
                  <a:ext cx="198" cy="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EA3B0FF-4424-DF7B-2808-F01FF927E97B}"/>
                  </a:ext>
                </a:extLst>
              </p:cNvPr>
              <p:cNvCxnSpPr/>
              <p:nvPr/>
            </p:nvCxnSpPr>
            <p:spPr bwMode="auto">
              <a:xfrm flipV="1">
                <a:off x="7467600" y="609600"/>
                <a:ext cx="0" cy="18288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pic>
          <p:nvPicPr>
            <p:cNvPr id="114" name="Picture 2" descr="http://www.swordofthespirit.net/bulwark/mosesbush.gif">
              <a:extLst>
                <a:ext uri="{FF2B5EF4-FFF2-40B4-BE49-F238E27FC236}">
                  <a16:creationId xmlns:a16="http://schemas.microsoft.com/office/drawing/2014/main" id="{1D9AB074-0885-13F9-BAEE-52B12DC48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949244"/>
              <a:ext cx="566442" cy="32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87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21" grpId="0" animBg="1"/>
      <p:bldP spid="2" grpId="0" animBg="1"/>
      <p:bldP spid="7" grpId="0"/>
      <p:bldP spid="12" grpId="0" animBg="1"/>
      <p:bldP spid="13" grpId="0" animBg="1"/>
      <p:bldP spid="14" grpId="0" animBg="1"/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>
            <a:extLst>
              <a:ext uri="{FF2B5EF4-FFF2-40B4-BE49-F238E27FC236}">
                <a16:creationId xmlns:a16="http://schemas.microsoft.com/office/drawing/2014/main" id="{6AC431BE-DD16-475B-B3AC-B6E5B8EF5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Quantifiers and Games</a:t>
            </a:r>
            <a:endParaRPr lang="en-CA" alt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55DE15E-03E8-8EF0-989E-AAF4CEAA1B6B}"/>
              </a:ext>
            </a:extLst>
          </p:cNvPr>
          <p:cNvGrpSpPr/>
          <p:nvPr/>
        </p:nvGrpSpPr>
        <p:grpSpPr>
          <a:xfrm>
            <a:off x="5562600" y="607142"/>
            <a:ext cx="3534696" cy="1831258"/>
            <a:chOff x="5562600" y="607142"/>
            <a:chExt cx="3534696" cy="18312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24F143-1E61-EB7B-A769-928ACFA6B0E5}"/>
                </a:ext>
              </a:extLst>
            </p:cNvPr>
            <p:cNvSpPr txBox="1"/>
            <p:nvPr/>
          </p:nvSpPr>
          <p:spPr>
            <a:xfrm>
              <a:off x="5562600" y="1295400"/>
              <a:ext cx="20574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endParaRPr>
            </a:p>
            <a:p>
              <a:pPr algn="l"/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Wingdings" panose="05000000000000000000" pitchFamily="2" charset="2"/>
                </a:rPr>
                <a:t></a:t>
              </a:r>
              <a:endParaRPr lang="en-GB" dirty="0"/>
            </a:p>
          </p:txBody>
        </p:sp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2BB89920-6AAA-2785-A28A-559B5ED1E7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553200" y="1066800"/>
              <a:ext cx="457200" cy="838200"/>
              <a:chOff x="2593" y="768"/>
              <a:chExt cx="849" cy="1475"/>
            </a:xfrm>
          </p:grpSpPr>
          <p:sp>
            <p:nvSpPr>
              <p:cNvPr id="25" name="Freeform 48">
                <a:extLst>
                  <a:ext uri="{FF2B5EF4-FFF2-40B4-BE49-F238E27FC236}">
                    <a16:creationId xmlns:a16="http://schemas.microsoft.com/office/drawing/2014/main" id="{40580056-41F5-F602-A6FC-87A69563E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49">
                <a:extLst>
                  <a:ext uri="{FF2B5EF4-FFF2-40B4-BE49-F238E27FC236}">
                    <a16:creationId xmlns:a16="http://schemas.microsoft.com/office/drawing/2014/main" id="{D81F7F62-626A-5444-B994-77EDD3DD6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939E34EF-B0D8-5A46-F330-951A2F0C5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51">
                <a:extLst>
                  <a:ext uri="{FF2B5EF4-FFF2-40B4-BE49-F238E27FC236}">
                    <a16:creationId xmlns:a16="http://schemas.microsoft.com/office/drawing/2014/main" id="{94A42B3F-2494-52B1-0879-CFABE77DC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52">
                <a:extLst>
                  <a:ext uri="{FF2B5EF4-FFF2-40B4-BE49-F238E27FC236}">
                    <a16:creationId xmlns:a16="http://schemas.microsoft.com/office/drawing/2014/main" id="{EA05A44F-05F6-08AB-A622-178D9515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458C2B84-6AC5-D483-4DA6-C9528D6DF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E6E294E4-BC33-293D-5AA9-0A45C900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32" name="Group 55">
                <a:extLst>
                  <a:ext uri="{FF2B5EF4-FFF2-40B4-BE49-F238E27FC236}">
                    <a16:creationId xmlns:a16="http://schemas.microsoft.com/office/drawing/2014/main" id="{80FF43B8-6EF2-D37F-CEA0-FC5F80D542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33" name="Freeform 56">
                  <a:extLst>
                    <a:ext uri="{FF2B5EF4-FFF2-40B4-BE49-F238E27FC236}">
                      <a16:creationId xmlns:a16="http://schemas.microsoft.com/office/drawing/2014/main" id="{5FE95430-1A1F-4D62-F693-E433140E0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57">
                  <a:extLst>
                    <a:ext uri="{FF2B5EF4-FFF2-40B4-BE49-F238E27FC236}">
                      <a16:creationId xmlns:a16="http://schemas.microsoft.com/office/drawing/2014/main" id="{0E2DA686-9AFC-DAF7-CE28-62473FA90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" name="Group 26">
              <a:extLst>
                <a:ext uri="{FF2B5EF4-FFF2-40B4-BE49-F238E27FC236}">
                  <a16:creationId xmlns:a16="http://schemas.microsoft.com/office/drawing/2014/main" id="{FE39297B-FA56-0F8F-BDF6-C5CF30FCF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6044" y="1310148"/>
              <a:ext cx="304800" cy="609600"/>
              <a:chOff x="2308" y="1513"/>
              <a:chExt cx="1162" cy="2570"/>
            </a:xfrm>
          </p:grpSpPr>
          <p:grpSp>
            <p:nvGrpSpPr>
              <p:cNvPr id="36" name="Group 27">
                <a:extLst>
                  <a:ext uri="{FF2B5EF4-FFF2-40B4-BE49-F238E27FC236}">
                    <a16:creationId xmlns:a16="http://schemas.microsoft.com/office/drawing/2014/main" id="{BA88471E-BEBB-5746-6085-D86DDE1E2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44" name="Freeform 28">
                  <a:extLst>
                    <a:ext uri="{FF2B5EF4-FFF2-40B4-BE49-F238E27FC236}">
                      <a16:creationId xmlns:a16="http://schemas.microsoft.com/office/drawing/2014/main" id="{4BAE0AD4-0D0C-EE11-D475-EF85C1862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D12AFA32-338F-751D-7C68-A52AF654E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30">
                  <a:extLst>
                    <a:ext uri="{FF2B5EF4-FFF2-40B4-BE49-F238E27FC236}">
                      <a16:creationId xmlns:a16="http://schemas.microsoft.com/office/drawing/2014/main" id="{604823EC-4723-A2C8-3707-CD769C029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48859151-0EA1-9082-37AF-AB326D6FD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2">
                  <a:extLst>
                    <a:ext uri="{FF2B5EF4-FFF2-40B4-BE49-F238E27FC236}">
                      <a16:creationId xmlns:a16="http://schemas.microsoft.com/office/drawing/2014/main" id="{52B4CA89-99BE-7A0D-DCC0-8EB3F41DB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3">
                  <a:extLst>
                    <a:ext uri="{FF2B5EF4-FFF2-40B4-BE49-F238E27FC236}">
                      <a16:creationId xmlns:a16="http://schemas.microsoft.com/office/drawing/2014/main" id="{F32DB18B-25F6-8BD2-D7F9-696BB3549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2E04ADF7-AA94-C989-7FA4-95E6182E3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493E4DBD-A8C2-4DAC-586D-65DF33AC3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Oval 36">
                <a:extLst>
                  <a:ext uri="{FF2B5EF4-FFF2-40B4-BE49-F238E27FC236}">
                    <a16:creationId xmlns:a16="http://schemas.microsoft.com/office/drawing/2014/main" id="{4A95E3F9-83F8-D981-3144-3F75387BC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Oval 37">
                <a:extLst>
                  <a:ext uri="{FF2B5EF4-FFF2-40B4-BE49-F238E27FC236}">
                    <a16:creationId xmlns:a16="http://schemas.microsoft.com/office/drawing/2014/main" id="{9DC1BBE1-59D9-DB2F-B3EF-8AE1860BC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38">
                <a:extLst>
                  <a:ext uri="{FF2B5EF4-FFF2-40B4-BE49-F238E27FC236}">
                    <a16:creationId xmlns:a16="http://schemas.microsoft.com/office/drawing/2014/main" id="{5E5D3C4C-161E-B478-9F68-F17AC55E8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39">
                <a:extLst>
                  <a:ext uri="{FF2B5EF4-FFF2-40B4-BE49-F238E27FC236}">
                    <a16:creationId xmlns:a16="http://schemas.microsoft.com/office/drawing/2014/main" id="{011E14E1-6C54-F80A-43B9-6EF1F6890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40">
                <a:extLst>
                  <a:ext uri="{FF2B5EF4-FFF2-40B4-BE49-F238E27FC236}">
                    <a16:creationId xmlns:a16="http://schemas.microsoft.com/office/drawing/2014/main" id="{F06F222E-342C-3501-884B-657B01875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FBB7E1-F3C0-2786-ACE0-E498C1380AFA}"/>
                </a:ext>
              </a:extLst>
            </p:cNvPr>
            <p:cNvSpPr txBox="1"/>
            <p:nvPr/>
          </p:nvSpPr>
          <p:spPr>
            <a:xfrm>
              <a:off x="6172200" y="607142"/>
              <a:ext cx="16764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400" dirty="0">
                  <a:solidFill>
                    <a:schemeClr val="tx2"/>
                  </a:solidFill>
                  <a:sym typeface="Symbol" pitchFamily="18" charset="2"/>
                </a:rPr>
                <a:t>Assuring</a:t>
              </a:r>
              <a:r>
                <a:rPr lang="en-US" altLang="en-US" sz="3200" dirty="0">
                  <a:solidFill>
                    <a:schemeClr val="tx2"/>
                  </a:solidFill>
                  <a:sym typeface="Symbol" pitchFamily="18" charset="2"/>
                </a:rPr>
                <a:t> 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grpSp>
          <p:nvGrpSpPr>
            <p:cNvPr id="52" name="Group 47">
              <a:extLst>
                <a:ext uri="{FF2B5EF4-FFF2-40B4-BE49-F238E27FC236}">
                  <a16:creationId xmlns:a16="http://schemas.microsoft.com/office/drawing/2014/main" id="{89F85B68-F7AD-7C8B-DF95-B37B9B13CEF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57652" y="1066800"/>
              <a:ext cx="457200" cy="838200"/>
              <a:chOff x="2593" y="768"/>
              <a:chExt cx="849" cy="1475"/>
            </a:xfrm>
          </p:grpSpPr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6B814CAE-DE3A-315D-42D5-FB621AAC9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124B2AC3-FFC5-200A-356A-A1AEE410A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DDF5704D-D88A-5A03-96BC-ADA08D46B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9F4C205A-C877-F148-03F5-DB89739B1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B3DBE023-7690-B54A-AB6F-6460A56A2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38D0C659-4593-1BEC-201E-556B10AF5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3D86D7B5-C18C-50FD-4F7D-1FEF2C694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60" name="Group 55">
                <a:extLst>
                  <a:ext uri="{FF2B5EF4-FFF2-40B4-BE49-F238E27FC236}">
                    <a16:creationId xmlns:a16="http://schemas.microsoft.com/office/drawing/2014/main" id="{992E2682-9BA4-39C9-7FBA-AF1A41570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A8F5BF3-F2E3-16F0-BA6C-78F74ECFD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70DA2516-C6CB-D747-FA19-B84E17468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C6D7793-5EF9-5825-24B5-98CEB11B4B91}"/>
                </a:ext>
              </a:extLst>
            </p:cNvPr>
            <p:cNvGrpSpPr/>
            <p:nvPr/>
          </p:nvGrpSpPr>
          <p:grpSpPr>
            <a:xfrm>
              <a:off x="7420896" y="609600"/>
              <a:ext cx="1676400" cy="1828800"/>
              <a:chOff x="7420896" y="609600"/>
              <a:chExt cx="1676400" cy="1828800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84BB6FF-2A4F-8235-2EF3-2B7FA45430ED}"/>
                  </a:ext>
                </a:extLst>
              </p:cNvPr>
              <p:cNvSpPr txBox="1"/>
              <p:nvPr/>
            </p:nvSpPr>
            <p:spPr>
              <a:xfrm>
                <a:off x="7420896" y="730252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chemeClr val="tx2"/>
                    </a:solidFill>
                    <a:sym typeface="Symbol" pitchFamily="18" charset="2"/>
                  </a:rPr>
                  <a:t>Proving</a:t>
                </a:r>
                <a:endParaRPr lang="en-GB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97" name="Group 26">
                <a:extLst>
                  <a:ext uri="{FF2B5EF4-FFF2-40B4-BE49-F238E27FC236}">
                    <a16:creationId xmlns:a16="http://schemas.microsoft.com/office/drawing/2014/main" id="{19EA91FA-97DB-5807-5206-848A016532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4860" y="1828800"/>
                <a:ext cx="304800" cy="609600"/>
                <a:chOff x="2308" y="1513"/>
                <a:chExt cx="1162" cy="2570"/>
              </a:xfrm>
            </p:grpSpPr>
            <p:grpSp>
              <p:nvGrpSpPr>
                <p:cNvPr id="99" name="Group 27">
                  <a:extLst>
                    <a:ext uri="{FF2B5EF4-FFF2-40B4-BE49-F238E27FC236}">
                      <a16:creationId xmlns:a16="http://schemas.microsoft.com/office/drawing/2014/main" id="{57C454EF-83DE-DBC1-72B9-117A252E33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08" y="1740"/>
                  <a:ext cx="957" cy="2343"/>
                  <a:chOff x="2308" y="1740"/>
                  <a:chExt cx="957" cy="2343"/>
                </a:xfrm>
              </p:grpSpPr>
              <p:sp>
                <p:nvSpPr>
                  <p:cNvPr id="108" name="Freeform 28">
                    <a:extLst>
                      <a:ext uri="{FF2B5EF4-FFF2-40B4-BE49-F238E27FC236}">
                        <a16:creationId xmlns:a16="http://schemas.microsoft.com/office/drawing/2014/main" id="{08A3A545-36D9-F936-176B-4A154D8CC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3" y="1740"/>
                    <a:ext cx="432" cy="485"/>
                  </a:xfrm>
                  <a:custGeom>
                    <a:avLst/>
                    <a:gdLst>
                      <a:gd name="T0" fmla="*/ 123 w 432"/>
                      <a:gd name="T1" fmla="*/ 206 h 485"/>
                      <a:gd name="T2" fmla="*/ 159 w 432"/>
                      <a:gd name="T3" fmla="*/ 53 h 485"/>
                      <a:gd name="T4" fmla="*/ 248 w 432"/>
                      <a:gd name="T5" fmla="*/ 0 h 485"/>
                      <a:gd name="T6" fmla="*/ 335 w 432"/>
                      <a:gd name="T7" fmla="*/ 0 h 485"/>
                      <a:gd name="T8" fmla="*/ 388 w 432"/>
                      <a:gd name="T9" fmla="*/ 53 h 485"/>
                      <a:gd name="T10" fmla="*/ 432 w 432"/>
                      <a:gd name="T11" fmla="*/ 215 h 485"/>
                      <a:gd name="T12" fmla="*/ 415 w 432"/>
                      <a:gd name="T13" fmla="*/ 349 h 485"/>
                      <a:gd name="T14" fmla="*/ 379 w 432"/>
                      <a:gd name="T15" fmla="*/ 458 h 485"/>
                      <a:gd name="T16" fmla="*/ 309 w 432"/>
                      <a:gd name="T17" fmla="*/ 485 h 485"/>
                      <a:gd name="T18" fmla="*/ 221 w 432"/>
                      <a:gd name="T19" fmla="*/ 475 h 485"/>
                      <a:gd name="T20" fmla="*/ 132 w 432"/>
                      <a:gd name="T21" fmla="*/ 368 h 485"/>
                      <a:gd name="T22" fmla="*/ 123 w 432"/>
                      <a:gd name="T23" fmla="*/ 288 h 485"/>
                      <a:gd name="T24" fmla="*/ 0 w 432"/>
                      <a:gd name="T25" fmla="*/ 242 h 485"/>
                      <a:gd name="T26" fmla="*/ 0 w 432"/>
                      <a:gd name="T27" fmla="*/ 189 h 485"/>
                      <a:gd name="T28" fmla="*/ 123 w 432"/>
                      <a:gd name="T29" fmla="*/ 206 h 48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32"/>
                      <a:gd name="T46" fmla="*/ 0 h 485"/>
                      <a:gd name="T47" fmla="*/ 432 w 432"/>
                      <a:gd name="T48" fmla="*/ 485 h 48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32" h="485">
                        <a:moveTo>
                          <a:pt x="123" y="206"/>
                        </a:moveTo>
                        <a:lnTo>
                          <a:pt x="159" y="53"/>
                        </a:lnTo>
                        <a:lnTo>
                          <a:pt x="248" y="0"/>
                        </a:lnTo>
                        <a:lnTo>
                          <a:pt x="335" y="0"/>
                        </a:lnTo>
                        <a:lnTo>
                          <a:pt x="388" y="53"/>
                        </a:lnTo>
                        <a:lnTo>
                          <a:pt x="432" y="215"/>
                        </a:lnTo>
                        <a:lnTo>
                          <a:pt x="415" y="349"/>
                        </a:lnTo>
                        <a:lnTo>
                          <a:pt x="379" y="458"/>
                        </a:lnTo>
                        <a:lnTo>
                          <a:pt x="309" y="485"/>
                        </a:lnTo>
                        <a:lnTo>
                          <a:pt x="221" y="475"/>
                        </a:lnTo>
                        <a:lnTo>
                          <a:pt x="132" y="368"/>
                        </a:lnTo>
                        <a:lnTo>
                          <a:pt x="123" y="288"/>
                        </a:lnTo>
                        <a:lnTo>
                          <a:pt x="0" y="242"/>
                        </a:lnTo>
                        <a:lnTo>
                          <a:pt x="0" y="189"/>
                        </a:lnTo>
                        <a:lnTo>
                          <a:pt x="123" y="20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Freeform 29">
                    <a:extLst>
                      <a:ext uri="{FF2B5EF4-FFF2-40B4-BE49-F238E27FC236}">
                        <a16:creationId xmlns:a16="http://schemas.microsoft.com/office/drawing/2014/main" id="{C794D2F7-B3D1-9AA6-A6A0-598094510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3" y="2253"/>
                    <a:ext cx="500" cy="828"/>
                  </a:xfrm>
                  <a:custGeom>
                    <a:avLst/>
                    <a:gdLst>
                      <a:gd name="T0" fmla="*/ 41 w 500"/>
                      <a:gd name="T1" fmla="*/ 173 h 828"/>
                      <a:gd name="T2" fmla="*/ 163 w 500"/>
                      <a:gd name="T3" fmla="*/ 35 h 828"/>
                      <a:gd name="T4" fmla="*/ 232 w 500"/>
                      <a:gd name="T5" fmla="*/ 0 h 828"/>
                      <a:gd name="T6" fmla="*/ 366 w 500"/>
                      <a:gd name="T7" fmla="*/ 5 h 828"/>
                      <a:gd name="T8" fmla="*/ 488 w 500"/>
                      <a:gd name="T9" fmla="*/ 57 h 828"/>
                      <a:gd name="T10" fmla="*/ 500 w 500"/>
                      <a:gd name="T11" fmla="*/ 126 h 828"/>
                      <a:gd name="T12" fmla="*/ 483 w 500"/>
                      <a:gd name="T13" fmla="*/ 207 h 828"/>
                      <a:gd name="T14" fmla="*/ 396 w 500"/>
                      <a:gd name="T15" fmla="*/ 281 h 828"/>
                      <a:gd name="T16" fmla="*/ 349 w 500"/>
                      <a:gd name="T17" fmla="*/ 414 h 828"/>
                      <a:gd name="T18" fmla="*/ 349 w 500"/>
                      <a:gd name="T19" fmla="*/ 552 h 828"/>
                      <a:gd name="T20" fmla="*/ 384 w 500"/>
                      <a:gd name="T21" fmla="*/ 637 h 828"/>
                      <a:gd name="T22" fmla="*/ 448 w 500"/>
                      <a:gd name="T23" fmla="*/ 695 h 828"/>
                      <a:gd name="T24" fmla="*/ 448 w 500"/>
                      <a:gd name="T25" fmla="*/ 765 h 828"/>
                      <a:gd name="T26" fmla="*/ 419 w 500"/>
                      <a:gd name="T27" fmla="*/ 800 h 828"/>
                      <a:gd name="T28" fmla="*/ 384 w 500"/>
                      <a:gd name="T29" fmla="*/ 816 h 828"/>
                      <a:gd name="T30" fmla="*/ 268 w 500"/>
                      <a:gd name="T31" fmla="*/ 828 h 828"/>
                      <a:gd name="T32" fmla="*/ 163 w 500"/>
                      <a:gd name="T33" fmla="*/ 747 h 828"/>
                      <a:gd name="T34" fmla="*/ 53 w 500"/>
                      <a:gd name="T35" fmla="*/ 574 h 828"/>
                      <a:gd name="T36" fmla="*/ 0 w 500"/>
                      <a:gd name="T37" fmla="*/ 368 h 828"/>
                      <a:gd name="T38" fmla="*/ 140 w 500"/>
                      <a:gd name="T39" fmla="*/ 436 h 828"/>
                      <a:gd name="T40" fmla="*/ 192 w 500"/>
                      <a:gd name="T41" fmla="*/ 436 h 828"/>
                      <a:gd name="T42" fmla="*/ 227 w 500"/>
                      <a:gd name="T43" fmla="*/ 396 h 828"/>
                      <a:gd name="T44" fmla="*/ 251 w 500"/>
                      <a:gd name="T45" fmla="*/ 316 h 828"/>
                      <a:gd name="T46" fmla="*/ 209 w 500"/>
                      <a:gd name="T47" fmla="*/ 293 h 828"/>
                      <a:gd name="T48" fmla="*/ 53 w 500"/>
                      <a:gd name="T49" fmla="*/ 293 h 828"/>
                      <a:gd name="T50" fmla="*/ 18 w 500"/>
                      <a:gd name="T51" fmla="*/ 293 h 828"/>
                      <a:gd name="T52" fmla="*/ 41 w 500"/>
                      <a:gd name="T53" fmla="*/ 173 h 82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00"/>
                      <a:gd name="T82" fmla="*/ 0 h 828"/>
                      <a:gd name="T83" fmla="*/ 500 w 500"/>
                      <a:gd name="T84" fmla="*/ 828 h 82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00" h="828">
                        <a:moveTo>
                          <a:pt x="41" y="173"/>
                        </a:moveTo>
                        <a:lnTo>
                          <a:pt x="163" y="35"/>
                        </a:lnTo>
                        <a:lnTo>
                          <a:pt x="232" y="0"/>
                        </a:lnTo>
                        <a:lnTo>
                          <a:pt x="366" y="5"/>
                        </a:lnTo>
                        <a:lnTo>
                          <a:pt x="488" y="57"/>
                        </a:lnTo>
                        <a:lnTo>
                          <a:pt x="500" y="126"/>
                        </a:lnTo>
                        <a:lnTo>
                          <a:pt x="483" y="207"/>
                        </a:lnTo>
                        <a:lnTo>
                          <a:pt x="396" y="281"/>
                        </a:lnTo>
                        <a:lnTo>
                          <a:pt x="349" y="414"/>
                        </a:lnTo>
                        <a:lnTo>
                          <a:pt x="349" y="552"/>
                        </a:lnTo>
                        <a:lnTo>
                          <a:pt x="384" y="637"/>
                        </a:lnTo>
                        <a:lnTo>
                          <a:pt x="448" y="695"/>
                        </a:lnTo>
                        <a:lnTo>
                          <a:pt x="448" y="765"/>
                        </a:lnTo>
                        <a:lnTo>
                          <a:pt x="419" y="800"/>
                        </a:lnTo>
                        <a:lnTo>
                          <a:pt x="384" y="816"/>
                        </a:lnTo>
                        <a:lnTo>
                          <a:pt x="268" y="828"/>
                        </a:lnTo>
                        <a:lnTo>
                          <a:pt x="163" y="747"/>
                        </a:lnTo>
                        <a:lnTo>
                          <a:pt x="53" y="574"/>
                        </a:lnTo>
                        <a:lnTo>
                          <a:pt x="0" y="368"/>
                        </a:lnTo>
                        <a:lnTo>
                          <a:pt x="140" y="436"/>
                        </a:lnTo>
                        <a:lnTo>
                          <a:pt x="192" y="436"/>
                        </a:lnTo>
                        <a:lnTo>
                          <a:pt x="227" y="396"/>
                        </a:lnTo>
                        <a:lnTo>
                          <a:pt x="251" y="316"/>
                        </a:lnTo>
                        <a:lnTo>
                          <a:pt x="209" y="293"/>
                        </a:lnTo>
                        <a:lnTo>
                          <a:pt x="53" y="293"/>
                        </a:lnTo>
                        <a:lnTo>
                          <a:pt x="18" y="293"/>
                        </a:lnTo>
                        <a:lnTo>
                          <a:pt x="41" y="1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Freeform 30">
                    <a:extLst>
                      <a:ext uri="{FF2B5EF4-FFF2-40B4-BE49-F238E27FC236}">
                        <a16:creationId xmlns:a16="http://schemas.microsoft.com/office/drawing/2014/main" id="{0BEF5761-37B2-E37F-92FF-858B56D553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50" y="2289"/>
                    <a:ext cx="265" cy="895"/>
                  </a:xfrm>
                  <a:custGeom>
                    <a:avLst/>
                    <a:gdLst>
                      <a:gd name="T0" fmla="*/ 0 w 265"/>
                      <a:gd name="T1" fmla="*/ 75 h 895"/>
                      <a:gd name="T2" fmla="*/ 29 w 265"/>
                      <a:gd name="T3" fmla="*/ 23 h 895"/>
                      <a:gd name="T4" fmla="*/ 83 w 265"/>
                      <a:gd name="T5" fmla="*/ 0 h 895"/>
                      <a:gd name="T6" fmla="*/ 135 w 265"/>
                      <a:gd name="T7" fmla="*/ 5 h 895"/>
                      <a:gd name="T8" fmla="*/ 206 w 265"/>
                      <a:gd name="T9" fmla="*/ 108 h 895"/>
                      <a:gd name="T10" fmla="*/ 265 w 265"/>
                      <a:gd name="T11" fmla="*/ 264 h 895"/>
                      <a:gd name="T12" fmla="*/ 265 w 265"/>
                      <a:gd name="T13" fmla="*/ 384 h 895"/>
                      <a:gd name="T14" fmla="*/ 241 w 265"/>
                      <a:gd name="T15" fmla="*/ 447 h 895"/>
                      <a:gd name="T16" fmla="*/ 118 w 265"/>
                      <a:gd name="T17" fmla="*/ 522 h 895"/>
                      <a:gd name="T18" fmla="*/ 83 w 265"/>
                      <a:gd name="T19" fmla="*/ 573 h 895"/>
                      <a:gd name="T20" fmla="*/ 83 w 265"/>
                      <a:gd name="T21" fmla="*/ 608 h 895"/>
                      <a:gd name="T22" fmla="*/ 123 w 265"/>
                      <a:gd name="T23" fmla="*/ 654 h 895"/>
                      <a:gd name="T24" fmla="*/ 189 w 265"/>
                      <a:gd name="T25" fmla="*/ 723 h 895"/>
                      <a:gd name="T26" fmla="*/ 224 w 265"/>
                      <a:gd name="T27" fmla="*/ 814 h 895"/>
                      <a:gd name="T28" fmla="*/ 212 w 265"/>
                      <a:gd name="T29" fmla="*/ 895 h 895"/>
                      <a:gd name="T30" fmla="*/ 177 w 265"/>
                      <a:gd name="T31" fmla="*/ 877 h 895"/>
                      <a:gd name="T32" fmla="*/ 159 w 265"/>
                      <a:gd name="T33" fmla="*/ 764 h 895"/>
                      <a:gd name="T34" fmla="*/ 101 w 265"/>
                      <a:gd name="T35" fmla="*/ 694 h 895"/>
                      <a:gd name="T36" fmla="*/ 54 w 265"/>
                      <a:gd name="T37" fmla="*/ 676 h 895"/>
                      <a:gd name="T38" fmla="*/ 29 w 265"/>
                      <a:gd name="T39" fmla="*/ 643 h 895"/>
                      <a:gd name="T40" fmla="*/ 29 w 265"/>
                      <a:gd name="T41" fmla="*/ 568 h 895"/>
                      <a:gd name="T42" fmla="*/ 64 w 265"/>
                      <a:gd name="T43" fmla="*/ 505 h 895"/>
                      <a:gd name="T44" fmla="*/ 123 w 265"/>
                      <a:gd name="T45" fmla="*/ 465 h 895"/>
                      <a:gd name="T46" fmla="*/ 212 w 265"/>
                      <a:gd name="T47" fmla="*/ 402 h 895"/>
                      <a:gd name="T48" fmla="*/ 224 w 265"/>
                      <a:gd name="T49" fmla="*/ 327 h 895"/>
                      <a:gd name="T50" fmla="*/ 177 w 265"/>
                      <a:gd name="T51" fmla="*/ 224 h 895"/>
                      <a:gd name="T52" fmla="*/ 101 w 265"/>
                      <a:gd name="T53" fmla="*/ 143 h 895"/>
                      <a:gd name="T54" fmla="*/ 0 w 265"/>
                      <a:gd name="T55" fmla="*/ 75 h 89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65"/>
                      <a:gd name="T85" fmla="*/ 0 h 895"/>
                      <a:gd name="T86" fmla="*/ 265 w 265"/>
                      <a:gd name="T87" fmla="*/ 895 h 89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65" h="895">
                        <a:moveTo>
                          <a:pt x="0" y="75"/>
                        </a:moveTo>
                        <a:lnTo>
                          <a:pt x="29" y="23"/>
                        </a:lnTo>
                        <a:lnTo>
                          <a:pt x="83" y="0"/>
                        </a:lnTo>
                        <a:lnTo>
                          <a:pt x="135" y="5"/>
                        </a:lnTo>
                        <a:lnTo>
                          <a:pt x="206" y="108"/>
                        </a:lnTo>
                        <a:lnTo>
                          <a:pt x="265" y="264"/>
                        </a:lnTo>
                        <a:lnTo>
                          <a:pt x="265" y="384"/>
                        </a:lnTo>
                        <a:lnTo>
                          <a:pt x="241" y="447"/>
                        </a:lnTo>
                        <a:lnTo>
                          <a:pt x="118" y="522"/>
                        </a:lnTo>
                        <a:lnTo>
                          <a:pt x="83" y="573"/>
                        </a:lnTo>
                        <a:lnTo>
                          <a:pt x="83" y="608"/>
                        </a:lnTo>
                        <a:lnTo>
                          <a:pt x="123" y="654"/>
                        </a:lnTo>
                        <a:lnTo>
                          <a:pt x="189" y="723"/>
                        </a:lnTo>
                        <a:lnTo>
                          <a:pt x="224" y="814"/>
                        </a:lnTo>
                        <a:lnTo>
                          <a:pt x="212" y="895"/>
                        </a:lnTo>
                        <a:lnTo>
                          <a:pt x="177" y="877"/>
                        </a:lnTo>
                        <a:lnTo>
                          <a:pt x="159" y="764"/>
                        </a:lnTo>
                        <a:lnTo>
                          <a:pt x="101" y="694"/>
                        </a:lnTo>
                        <a:lnTo>
                          <a:pt x="54" y="676"/>
                        </a:lnTo>
                        <a:lnTo>
                          <a:pt x="29" y="643"/>
                        </a:lnTo>
                        <a:lnTo>
                          <a:pt x="29" y="568"/>
                        </a:lnTo>
                        <a:lnTo>
                          <a:pt x="64" y="505"/>
                        </a:lnTo>
                        <a:lnTo>
                          <a:pt x="123" y="465"/>
                        </a:lnTo>
                        <a:lnTo>
                          <a:pt x="212" y="402"/>
                        </a:lnTo>
                        <a:lnTo>
                          <a:pt x="224" y="327"/>
                        </a:lnTo>
                        <a:lnTo>
                          <a:pt x="177" y="224"/>
                        </a:lnTo>
                        <a:lnTo>
                          <a:pt x="101" y="143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Freeform 31">
                    <a:extLst>
                      <a:ext uri="{FF2B5EF4-FFF2-40B4-BE49-F238E27FC236}">
                        <a16:creationId xmlns:a16="http://schemas.microsoft.com/office/drawing/2014/main" id="{CEE3763D-6C0F-ED10-B698-2E81861E4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8" y="2238"/>
                    <a:ext cx="520" cy="435"/>
                  </a:xfrm>
                  <a:custGeom>
                    <a:avLst/>
                    <a:gdLst>
                      <a:gd name="T0" fmla="*/ 398 w 520"/>
                      <a:gd name="T1" fmla="*/ 5 h 435"/>
                      <a:gd name="T2" fmla="*/ 485 w 520"/>
                      <a:gd name="T3" fmla="*/ 0 h 435"/>
                      <a:gd name="T4" fmla="*/ 520 w 520"/>
                      <a:gd name="T5" fmla="*/ 35 h 435"/>
                      <a:gd name="T6" fmla="*/ 497 w 520"/>
                      <a:gd name="T7" fmla="*/ 87 h 435"/>
                      <a:gd name="T8" fmla="*/ 428 w 520"/>
                      <a:gd name="T9" fmla="*/ 110 h 435"/>
                      <a:gd name="T10" fmla="*/ 365 w 520"/>
                      <a:gd name="T11" fmla="*/ 110 h 435"/>
                      <a:gd name="T12" fmla="*/ 272 w 520"/>
                      <a:gd name="T13" fmla="*/ 127 h 435"/>
                      <a:gd name="T14" fmla="*/ 168 w 520"/>
                      <a:gd name="T15" fmla="*/ 145 h 435"/>
                      <a:gd name="T16" fmla="*/ 87 w 520"/>
                      <a:gd name="T17" fmla="*/ 180 h 435"/>
                      <a:gd name="T18" fmla="*/ 63 w 520"/>
                      <a:gd name="T19" fmla="*/ 214 h 435"/>
                      <a:gd name="T20" fmla="*/ 70 w 520"/>
                      <a:gd name="T21" fmla="*/ 249 h 435"/>
                      <a:gd name="T22" fmla="*/ 115 w 520"/>
                      <a:gd name="T23" fmla="*/ 296 h 435"/>
                      <a:gd name="T24" fmla="*/ 202 w 520"/>
                      <a:gd name="T25" fmla="*/ 331 h 435"/>
                      <a:gd name="T26" fmla="*/ 306 w 520"/>
                      <a:gd name="T27" fmla="*/ 331 h 435"/>
                      <a:gd name="T28" fmla="*/ 382 w 520"/>
                      <a:gd name="T29" fmla="*/ 331 h 435"/>
                      <a:gd name="T30" fmla="*/ 468 w 520"/>
                      <a:gd name="T31" fmla="*/ 348 h 435"/>
                      <a:gd name="T32" fmla="*/ 450 w 520"/>
                      <a:gd name="T33" fmla="*/ 435 h 435"/>
                      <a:gd name="T34" fmla="*/ 330 w 520"/>
                      <a:gd name="T35" fmla="*/ 401 h 435"/>
                      <a:gd name="T36" fmla="*/ 290 w 520"/>
                      <a:gd name="T37" fmla="*/ 371 h 435"/>
                      <a:gd name="T38" fmla="*/ 208 w 520"/>
                      <a:gd name="T39" fmla="*/ 371 h 435"/>
                      <a:gd name="T40" fmla="*/ 70 w 520"/>
                      <a:gd name="T41" fmla="*/ 336 h 435"/>
                      <a:gd name="T42" fmla="*/ 12 w 520"/>
                      <a:gd name="T43" fmla="*/ 284 h 435"/>
                      <a:gd name="T44" fmla="*/ 0 w 520"/>
                      <a:gd name="T45" fmla="*/ 214 h 435"/>
                      <a:gd name="T46" fmla="*/ 46 w 520"/>
                      <a:gd name="T47" fmla="*/ 145 h 435"/>
                      <a:gd name="T48" fmla="*/ 202 w 520"/>
                      <a:gd name="T49" fmla="*/ 75 h 435"/>
                      <a:gd name="T50" fmla="*/ 340 w 520"/>
                      <a:gd name="T51" fmla="*/ 40 h 435"/>
                      <a:gd name="T52" fmla="*/ 398 w 520"/>
                      <a:gd name="T53" fmla="*/ 5 h 43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520"/>
                      <a:gd name="T82" fmla="*/ 0 h 435"/>
                      <a:gd name="T83" fmla="*/ 520 w 520"/>
                      <a:gd name="T84" fmla="*/ 435 h 43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520" h="435">
                        <a:moveTo>
                          <a:pt x="398" y="5"/>
                        </a:moveTo>
                        <a:lnTo>
                          <a:pt x="485" y="0"/>
                        </a:lnTo>
                        <a:lnTo>
                          <a:pt x="520" y="35"/>
                        </a:lnTo>
                        <a:lnTo>
                          <a:pt x="497" y="87"/>
                        </a:lnTo>
                        <a:lnTo>
                          <a:pt x="428" y="110"/>
                        </a:lnTo>
                        <a:lnTo>
                          <a:pt x="365" y="110"/>
                        </a:lnTo>
                        <a:lnTo>
                          <a:pt x="272" y="127"/>
                        </a:lnTo>
                        <a:lnTo>
                          <a:pt x="168" y="145"/>
                        </a:lnTo>
                        <a:lnTo>
                          <a:pt x="87" y="180"/>
                        </a:lnTo>
                        <a:lnTo>
                          <a:pt x="63" y="214"/>
                        </a:lnTo>
                        <a:lnTo>
                          <a:pt x="70" y="249"/>
                        </a:lnTo>
                        <a:lnTo>
                          <a:pt x="115" y="296"/>
                        </a:lnTo>
                        <a:lnTo>
                          <a:pt x="202" y="331"/>
                        </a:lnTo>
                        <a:lnTo>
                          <a:pt x="306" y="331"/>
                        </a:lnTo>
                        <a:lnTo>
                          <a:pt x="382" y="331"/>
                        </a:lnTo>
                        <a:lnTo>
                          <a:pt x="468" y="348"/>
                        </a:lnTo>
                        <a:lnTo>
                          <a:pt x="450" y="435"/>
                        </a:lnTo>
                        <a:lnTo>
                          <a:pt x="330" y="401"/>
                        </a:lnTo>
                        <a:lnTo>
                          <a:pt x="290" y="371"/>
                        </a:lnTo>
                        <a:lnTo>
                          <a:pt x="208" y="371"/>
                        </a:lnTo>
                        <a:lnTo>
                          <a:pt x="70" y="336"/>
                        </a:lnTo>
                        <a:lnTo>
                          <a:pt x="12" y="284"/>
                        </a:lnTo>
                        <a:lnTo>
                          <a:pt x="0" y="214"/>
                        </a:lnTo>
                        <a:lnTo>
                          <a:pt x="46" y="145"/>
                        </a:lnTo>
                        <a:lnTo>
                          <a:pt x="202" y="75"/>
                        </a:lnTo>
                        <a:lnTo>
                          <a:pt x="340" y="40"/>
                        </a:lnTo>
                        <a:lnTo>
                          <a:pt x="398" y="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" name="Freeform 32">
                    <a:extLst>
                      <a:ext uri="{FF2B5EF4-FFF2-40B4-BE49-F238E27FC236}">
                        <a16:creationId xmlns:a16="http://schemas.microsoft.com/office/drawing/2014/main" id="{BA9030EE-1CD8-BFF6-3644-C861A61037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2" y="2923"/>
                    <a:ext cx="383" cy="1160"/>
                  </a:xfrm>
                  <a:custGeom>
                    <a:avLst/>
                    <a:gdLst>
                      <a:gd name="T0" fmla="*/ 0 w 383"/>
                      <a:gd name="T1" fmla="*/ 0 h 1160"/>
                      <a:gd name="T2" fmla="*/ 99 w 383"/>
                      <a:gd name="T3" fmla="*/ 17 h 1160"/>
                      <a:gd name="T4" fmla="*/ 151 w 383"/>
                      <a:gd name="T5" fmla="*/ 103 h 1160"/>
                      <a:gd name="T6" fmla="*/ 203 w 383"/>
                      <a:gd name="T7" fmla="*/ 257 h 1160"/>
                      <a:gd name="T8" fmla="*/ 226 w 383"/>
                      <a:gd name="T9" fmla="*/ 451 h 1160"/>
                      <a:gd name="T10" fmla="*/ 226 w 383"/>
                      <a:gd name="T11" fmla="*/ 560 h 1160"/>
                      <a:gd name="T12" fmla="*/ 191 w 383"/>
                      <a:gd name="T13" fmla="*/ 696 h 1160"/>
                      <a:gd name="T14" fmla="*/ 134 w 383"/>
                      <a:gd name="T15" fmla="*/ 885 h 1160"/>
                      <a:gd name="T16" fmla="*/ 122 w 383"/>
                      <a:gd name="T17" fmla="*/ 937 h 1160"/>
                      <a:gd name="T18" fmla="*/ 139 w 383"/>
                      <a:gd name="T19" fmla="*/ 965 h 1160"/>
                      <a:gd name="T20" fmla="*/ 261 w 383"/>
                      <a:gd name="T21" fmla="*/ 1006 h 1160"/>
                      <a:gd name="T22" fmla="*/ 383 w 383"/>
                      <a:gd name="T23" fmla="*/ 1086 h 1160"/>
                      <a:gd name="T24" fmla="*/ 378 w 383"/>
                      <a:gd name="T25" fmla="*/ 1119 h 1160"/>
                      <a:gd name="T26" fmla="*/ 290 w 383"/>
                      <a:gd name="T27" fmla="*/ 1160 h 1160"/>
                      <a:gd name="T28" fmla="*/ 256 w 383"/>
                      <a:gd name="T29" fmla="*/ 1142 h 1160"/>
                      <a:gd name="T30" fmla="*/ 191 w 383"/>
                      <a:gd name="T31" fmla="*/ 1057 h 1160"/>
                      <a:gd name="T32" fmla="*/ 116 w 383"/>
                      <a:gd name="T33" fmla="*/ 1016 h 1160"/>
                      <a:gd name="T34" fmla="*/ 34 w 383"/>
                      <a:gd name="T35" fmla="*/ 988 h 1160"/>
                      <a:gd name="T36" fmla="*/ 29 w 383"/>
                      <a:gd name="T37" fmla="*/ 948 h 1160"/>
                      <a:gd name="T38" fmla="*/ 52 w 383"/>
                      <a:gd name="T39" fmla="*/ 868 h 1160"/>
                      <a:gd name="T40" fmla="*/ 116 w 383"/>
                      <a:gd name="T41" fmla="*/ 743 h 1160"/>
                      <a:gd name="T42" fmla="*/ 156 w 383"/>
                      <a:gd name="T43" fmla="*/ 594 h 1160"/>
                      <a:gd name="T44" fmla="*/ 156 w 383"/>
                      <a:gd name="T45" fmla="*/ 423 h 1160"/>
                      <a:gd name="T46" fmla="*/ 122 w 383"/>
                      <a:gd name="T47" fmla="*/ 274 h 1160"/>
                      <a:gd name="T48" fmla="*/ 47 w 383"/>
                      <a:gd name="T49" fmla="*/ 136 h 1160"/>
                      <a:gd name="T50" fmla="*/ 12 w 383"/>
                      <a:gd name="T51" fmla="*/ 63 h 1160"/>
                      <a:gd name="T52" fmla="*/ 0 w 383"/>
                      <a:gd name="T53" fmla="*/ 0 h 116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3"/>
                      <a:gd name="T82" fmla="*/ 0 h 1160"/>
                      <a:gd name="T83" fmla="*/ 383 w 383"/>
                      <a:gd name="T84" fmla="*/ 1160 h 116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3" h="1160">
                        <a:moveTo>
                          <a:pt x="0" y="0"/>
                        </a:moveTo>
                        <a:lnTo>
                          <a:pt x="99" y="17"/>
                        </a:lnTo>
                        <a:lnTo>
                          <a:pt x="151" y="103"/>
                        </a:lnTo>
                        <a:lnTo>
                          <a:pt x="203" y="257"/>
                        </a:lnTo>
                        <a:lnTo>
                          <a:pt x="226" y="451"/>
                        </a:lnTo>
                        <a:lnTo>
                          <a:pt x="226" y="560"/>
                        </a:lnTo>
                        <a:lnTo>
                          <a:pt x="191" y="696"/>
                        </a:lnTo>
                        <a:lnTo>
                          <a:pt x="134" y="885"/>
                        </a:lnTo>
                        <a:lnTo>
                          <a:pt x="122" y="937"/>
                        </a:lnTo>
                        <a:lnTo>
                          <a:pt x="139" y="965"/>
                        </a:lnTo>
                        <a:lnTo>
                          <a:pt x="261" y="1006"/>
                        </a:lnTo>
                        <a:lnTo>
                          <a:pt x="383" y="1086"/>
                        </a:lnTo>
                        <a:lnTo>
                          <a:pt x="378" y="1119"/>
                        </a:lnTo>
                        <a:lnTo>
                          <a:pt x="290" y="1160"/>
                        </a:lnTo>
                        <a:lnTo>
                          <a:pt x="256" y="1142"/>
                        </a:lnTo>
                        <a:lnTo>
                          <a:pt x="191" y="1057"/>
                        </a:lnTo>
                        <a:lnTo>
                          <a:pt x="116" y="1016"/>
                        </a:lnTo>
                        <a:lnTo>
                          <a:pt x="34" y="988"/>
                        </a:lnTo>
                        <a:lnTo>
                          <a:pt x="29" y="948"/>
                        </a:lnTo>
                        <a:lnTo>
                          <a:pt x="52" y="868"/>
                        </a:lnTo>
                        <a:lnTo>
                          <a:pt x="116" y="743"/>
                        </a:lnTo>
                        <a:lnTo>
                          <a:pt x="156" y="594"/>
                        </a:lnTo>
                        <a:lnTo>
                          <a:pt x="156" y="423"/>
                        </a:lnTo>
                        <a:lnTo>
                          <a:pt x="122" y="274"/>
                        </a:lnTo>
                        <a:lnTo>
                          <a:pt x="47" y="136"/>
                        </a:lnTo>
                        <a:lnTo>
                          <a:pt x="12" y="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 33">
                    <a:extLst>
                      <a:ext uri="{FF2B5EF4-FFF2-40B4-BE49-F238E27FC236}">
                        <a16:creationId xmlns:a16="http://schemas.microsoft.com/office/drawing/2014/main" id="{A77CAB35-4794-AC50-E650-D6BA8E91D3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43" y="2919"/>
                    <a:ext cx="461" cy="1027"/>
                  </a:xfrm>
                  <a:custGeom>
                    <a:avLst/>
                    <a:gdLst>
                      <a:gd name="T0" fmla="*/ 421 w 461"/>
                      <a:gd name="T1" fmla="*/ 0 h 1027"/>
                      <a:gd name="T2" fmla="*/ 449 w 461"/>
                      <a:gd name="T3" fmla="*/ 22 h 1027"/>
                      <a:gd name="T4" fmla="*/ 461 w 461"/>
                      <a:gd name="T5" fmla="*/ 91 h 1027"/>
                      <a:gd name="T6" fmla="*/ 439 w 461"/>
                      <a:gd name="T7" fmla="*/ 159 h 1027"/>
                      <a:gd name="T8" fmla="*/ 380 w 461"/>
                      <a:gd name="T9" fmla="*/ 245 h 1027"/>
                      <a:gd name="T10" fmla="*/ 315 w 461"/>
                      <a:gd name="T11" fmla="*/ 348 h 1027"/>
                      <a:gd name="T12" fmla="*/ 293 w 461"/>
                      <a:gd name="T13" fmla="*/ 462 h 1027"/>
                      <a:gd name="T14" fmla="*/ 310 w 461"/>
                      <a:gd name="T15" fmla="*/ 645 h 1027"/>
                      <a:gd name="T16" fmla="*/ 350 w 461"/>
                      <a:gd name="T17" fmla="*/ 868 h 1027"/>
                      <a:gd name="T18" fmla="*/ 380 w 461"/>
                      <a:gd name="T19" fmla="*/ 959 h 1027"/>
                      <a:gd name="T20" fmla="*/ 368 w 461"/>
                      <a:gd name="T21" fmla="*/ 987 h 1027"/>
                      <a:gd name="T22" fmla="*/ 298 w 461"/>
                      <a:gd name="T23" fmla="*/ 992 h 1027"/>
                      <a:gd name="T24" fmla="*/ 211 w 461"/>
                      <a:gd name="T25" fmla="*/ 969 h 1027"/>
                      <a:gd name="T26" fmla="*/ 134 w 461"/>
                      <a:gd name="T27" fmla="*/ 1004 h 1027"/>
                      <a:gd name="T28" fmla="*/ 87 w 461"/>
                      <a:gd name="T29" fmla="*/ 1027 h 1027"/>
                      <a:gd name="T30" fmla="*/ 53 w 461"/>
                      <a:gd name="T31" fmla="*/ 1022 h 1027"/>
                      <a:gd name="T32" fmla="*/ 0 w 461"/>
                      <a:gd name="T33" fmla="*/ 959 h 1027"/>
                      <a:gd name="T34" fmla="*/ 53 w 461"/>
                      <a:gd name="T35" fmla="*/ 936 h 1027"/>
                      <a:gd name="T36" fmla="*/ 187 w 461"/>
                      <a:gd name="T37" fmla="*/ 908 h 1027"/>
                      <a:gd name="T38" fmla="*/ 263 w 461"/>
                      <a:gd name="T39" fmla="*/ 936 h 1027"/>
                      <a:gd name="T40" fmla="*/ 315 w 461"/>
                      <a:gd name="T41" fmla="*/ 936 h 1027"/>
                      <a:gd name="T42" fmla="*/ 310 w 461"/>
                      <a:gd name="T43" fmla="*/ 890 h 1027"/>
                      <a:gd name="T44" fmla="*/ 258 w 461"/>
                      <a:gd name="T45" fmla="*/ 616 h 1027"/>
                      <a:gd name="T46" fmla="*/ 222 w 461"/>
                      <a:gd name="T47" fmla="*/ 456 h 1027"/>
                      <a:gd name="T48" fmla="*/ 228 w 461"/>
                      <a:gd name="T49" fmla="*/ 376 h 1027"/>
                      <a:gd name="T50" fmla="*/ 280 w 461"/>
                      <a:gd name="T51" fmla="*/ 227 h 1027"/>
                      <a:gd name="T52" fmla="*/ 333 w 461"/>
                      <a:gd name="T53" fmla="*/ 91 h 1027"/>
                      <a:gd name="T54" fmla="*/ 421 w 461"/>
                      <a:gd name="T55" fmla="*/ 0 h 102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61"/>
                      <a:gd name="T85" fmla="*/ 0 h 1027"/>
                      <a:gd name="T86" fmla="*/ 461 w 461"/>
                      <a:gd name="T87" fmla="*/ 1027 h 102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61" h="1027">
                        <a:moveTo>
                          <a:pt x="421" y="0"/>
                        </a:moveTo>
                        <a:lnTo>
                          <a:pt x="449" y="22"/>
                        </a:lnTo>
                        <a:lnTo>
                          <a:pt x="461" y="91"/>
                        </a:lnTo>
                        <a:lnTo>
                          <a:pt x="439" y="159"/>
                        </a:lnTo>
                        <a:lnTo>
                          <a:pt x="380" y="245"/>
                        </a:lnTo>
                        <a:lnTo>
                          <a:pt x="315" y="348"/>
                        </a:lnTo>
                        <a:lnTo>
                          <a:pt x="293" y="462"/>
                        </a:lnTo>
                        <a:lnTo>
                          <a:pt x="310" y="645"/>
                        </a:lnTo>
                        <a:lnTo>
                          <a:pt x="350" y="868"/>
                        </a:lnTo>
                        <a:lnTo>
                          <a:pt x="380" y="959"/>
                        </a:lnTo>
                        <a:lnTo>
                          <a:pt x="368" y="987"/>
                        </a:lnTo>
                        <a:lnTo>
                          <a:pt x="298" y="992"/>
                        </a:lnTo>
                        <a:lnTo>
                          <a:pt x="211" y="969"/>
                        </a:lnTo>
                        <a:lnTo>
                          <a:pt x="134" y="1004"/>
                        </a:lnTo>
                        <a:lnTo>
                          <a:pt x="87" y="1027"/>
                        </a:lnTo>
                        <a:lnTo>
                          <a:pt x="53" y="1022"/>
                        </a:lnTo>
                        <a:lnTo>
                          <a:pt x="0" y="959"/>
                        </a:lnTo>
                        <a:lnTo>
                          <a:pt x="53" y="936"/>
                        </a:lnTo>
                        <a:lnTo>
                          <a:pt x="187" y="908"/>
                        </a:lnTo>
                        <a:lnTo>
                          <a:pt x="263" y="936"/>
                        </a:lnTo>
                        <a:lnTo>
                          <a:pt x="315" y="936"/>
                        </a:lnTo>
                        <a:lnTo>
                          <a:pt x="310" y="890"/>
                        </a:lnTo>
                        <a:lnTo>
                          <a:pt x="258" y="616"/>
                        </a:lnTo>
                        <a:lnTo>
                          <a:pt x="222" y="456"/>
                        </a:lnTo>
                        <a:lnTo>
                          <a:pt x="228" y="376"/>
                        </a:lnTo>
                        <a:lnTo>
                          <a:pt x="280" y="227"/>
                        </a:lnTo>
                        <a:lnTo>
                          <a:pt x="333" y="91"/>
                        </a:lnTo>
                        <a:lnTo>
                          <a:pt x="42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" name="Freeform 34">
                  <a:extLst>
                    <a:ext uri="{FF2B5EF4-FFF2-40B4-BE49-F238E27FC236}">
                      <a16:creationId xmlns:a16="http://schemas.microsoft.com/office/drawing/2014/main" id="{4EF1A8E6-5E95-3F9E-A835-5DCDD4BBA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6" y="1540"/>
                  <a:ext cx="827" cy="563"/>
                </a:xfrm>
                <a:custGeom>
                  <a:avLst/>
                  <a:gdLst>
                    <a:gd name="T0" fmla="*/ 0 w 827"/>
                    <a:gd name="T1" fmla="*/ 139 h 563"/>
                    <a:gd name="T2" fmla="*/ 108 w 827"/>
                    <a:gd name="T3" fmla="*/ 18 h 563"/>
                    <a:gd name="T4" fmla="*/ 160 w 827"/>
                    <a:gd name="T5" fmla="*/ 75 h 563"/>
                    <a:gd name="T6" fmla="*/ 213 w 827"/>
                    <a:gd name="T7" fmla="*/ 110 h 563"/>
                    <a:gd name="T8" fmla="*/ 269 w 827"/>
                    <a:gd name="T9" fmla="*/ 110 h 563"/>
                    <a:gd name="T10" fmla="*/ 327 w 827"/>
                    <a:gd name="T11" fmla="*/ 52 h 563"/>
                    <a:gd name="T12" fmla="*/ 396 w 827"/>
                    <a:gd name="T13" fmla="*/ 5 h 563"/>
                    <a:gd name="T14" fmla="*/ 477 w 827"/>
                    <a:gd name="T15" fmla="*/ 0 h 563"/>
                    <a:gd name="T16" fmla="*/ 563 w 827"/>
                    <a:gd name="T17" fmla="*/ 35 h 563"/>
                    <a:gd name="T18" fmla="*/ 620 w 827"/>
                    <a:gd name="T19" fmla="*/ 87 h 563"/>
                    <a:gd name="T20" fmla="*/ 648 w 827"/>
                    <a:gd name="T21" fmla="*/ 157 h 563"/>
                    <a:gd name="T22" fmla="*/ 654 w 827"/>
                    <a:gd name="T23" fmla="*/ 249 h 563"/>
                    <a:gd name="T24" fmla="*/ 671 w 827"/>
                    <a:gd name="T25" fmla="*/ 331 h 563"/>
                    <a:gd name="T26" fmla="*/ 718 w 827"/>
                    <a:gd name="T27" fmla="*/ 371 h 563"/>
                    <a:gd name="T28" fmla="*/ 774 w 827"/>
                    <a:gd name="T29" fmla="*/ 389 h 563"/>
                    <a:gd name="T30" fmla="*/ 827 w 827"/>
                    <a:gd name="T31" fmla="*/ 401 h 563"/>
                    <a:gd name="T32" fmla="*/ 786 w 827"/>
                    <a:gd name="T33" fmla="*/ 563 h 563"/>
                    <a:gd name="T34" fmla="*/ 654 w 827"/>
                    <a:gd name="T35" fmla="*/ 540 h 563"/>
                    <a:gd name="T36" fmla="*/ 517 w 827"/>
                    <a:gd name="T37" fmla="*/ 493 h 563"/>
                    <a:gd name="T38" fmla="*/ 407 w 827"/>
                    <a:gd name="T39" fmla="*/ 441 h 563"/>
                    <a:gd name="T40" fmla="*/ 286 w 827"/>
                    <a:gd name="T41" fmla="*/ 389 h 563"/>
                    <a:gd name="T42" fmla="*/ 160 w 827"/>
                    <a:gd name="T43" fmla="*/ 331 h 563"/>
                    <a:gd name="T44" fmla="*/ 57 w 827"/>
                    <a:gd name="T45" fmla="*/ 209 h 563"/>
                    <a:gd name="T46" fmla="*/ 0 w 827"/>
                    <a:gd name="T47" fmla="*/ 139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35">
                  <a:extLst>
                    <a:ext uri="{FF2B5EF4-FFF2-40B4-BE49-F238E27FC236}">
                      <a16:creationId xmlns:a16="http://schemas.microsoft.com/office/drawing/2014/main" id="{3D1B7D8D-B6D3-40A6-FD51-D9B6E5721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1513"/>
                  <a:ext cx="856" cy="606"/>
                </a:xfrm>
                <a:custGeom>
                  <a:avLst/>
                  <a:gdLst>
                    <a:gd name="T0" fmla="*/ 75 w 856"/>
                    <a:gd name="T1" fmla="*/ 266 h 606"/>
                    <a:gd name="T2" fmla="*/ 172 w 856"/>
                    <a:gd name="T3" fmla="*/ 363 h 606"/>
                    <a:gd name="T4" fmla="*/ 304 w 856"/>
                    <a:gd name="T5" fmla="*/ 428 h 606"/>
                    <a:gd name="T6" fmla="*/ 489 w 856"/>
                    <a:gd name="T7" fmla="*/ 513 h 606"/>
                    <a:gd name="T8" fmla="*/ 615 w 856"/>
                    <a:gd name="T9" fmla="*/ 566 h 606"/>
                    <a:gd name="T10" fmla="*/ 816 w 856"/>
                    <a:gd name="T11" fmla="*/ 606 h 606"/>
                    <a:gd name="T12" fmla="*/ 856 w 856"/>
                    <a:gd name="T13" fmla="*/ 393 h 606"/>
                    <a:gd name="T14" fmla="*/ 804 w 856"/>
                    <a:gd name="T15" fmla="*/ 393 h 606"/>
                    <a:gd name="T16" fmla="*/ 753 w 856"/>
                    <a:gd name="T17" fmla="*/ 363 h 606"/>
                    <a:gd name="T18" fmla="*/ 695 w 856"/>
                    <a:gd name="T19" fmla="*/ 323 h 606"/>
                    <a:gd name="T20" fmla="*/ 695 w 856"/>
                    <a:gd name="T21" fmla="*/ 243 h 606"/>
                    <a:gd name="T22" fmla="*/ 660 w 856"/>
                    <a:gd name="T23" fmla="*/ 116 h 606"/>
                    <a:gd name="T24" fmla="*/ 597 w 856"/>
                    <a:gd name="T25" fmla="*/ 46 h 606"/>
                    <a:gd name="T26" fmla="*/ 505 w 856"/>
                    <a:gd name="T27" fmla="*/ 0 h 606"/>
                    <a:gd name="T28" fmla="*/ 391 w 856"/>
                    <a:gd name="T29" fmla="*/ 12 h 606"/>
                    <a:gd name="T30" fmla="*/ 321 w 856"/>
                    <a:gd name="T31" fmla="*/ 53 h 606"/>
                    <a:gd name="T32" fmla="*/ 286 w 856"/>
                    <a:gd name="T33" fmla="*/ 98 h 606"/>
                    <a:gd name="T34" fmla="*/ 253 w 856"/>
                    <a:gd name="T35" fmla="*/ 121 h 606"/>
                    <a:gd name="T36" fmla="*/ 218 w 856"/>
                    <a:gd name="T37" fmla="*/ 116 h 606"/>
                    <a:gd name="T38" fmla="*/ 166 w 856"/>
                    <a:gd name="T39" fmla="*/ 63 h 606"/>
                    <a:gd name="T40" fmla="*/ 132 w 856"/>
                    <a:gd name="T41" fmla="*/ 0 h 606"/>
                    <a:gd name="T42" fmla="*/ 103 w 856"/>
                    <a:gd name="T43" fmla="*/ 30 h 606"/>
                    <a:gd name="T44" fmla="*/ 0 w 856"/>
                    <a:gd name="T45" fmla="*/ 150 h 606"/>
                    <a:gd name="T46" fmla="*/ 5 w 856"/>
                    <a:gd name="T47" fmla="*/ 178 h 606"/>
                    <a:gd name="T48" fmla="*/ 17 w 856"/>
                    <a:gd name="T49" fmla="*/ 191 h 606"/>
                    <a:gd name="T50" fmla="*/ 120 w 856"/>
                    <a:gd name="T51" fmla="*/ 81 h 606"/>
                    <a:gd name="T52" fmla="*/ 172 w 856"/>
                    <a:gd name="T53" fmla="*/ 133 h 606"/>
                    <a:gd name="T54" fmla="*/ 206 w 856"/>
                    <a:gd name="T55" fmla="*/ 168 h 606"/>
                    <a:gd name="T56" fmla="*/ 253 w 856"/>
                    <a:gd name="T57" fmla="*/ 168 h 606"/>
                    <a:gd name="T58" fmla="*/ 286 w 856"/>
                    <a:gd name="T59" fmla="*/ 156 h 606"/>
                    <a:gd name="T60" fmla="*/ 339 w 856"/>
                    <a:gd name="T61" fmla="*/ 116 h 606"/>
                    <a:gd name="T62" fmla="*/ 367 w 856"/>
                    <a:gd name="T63" fmla="*/ 70 h 606"/>
                    <a:gd name="T64" fmla="*/ 442 w 856"/>
                    <a:gd name="T65" fmla="*/ 46 h 606"/>
                    <a:gd name="T66" fmla="*/ 505 w 856"/>
                    <a:gd name="T67" fmla="*/ 53 h 606"/>
                    <a:gd name="T68" fmla="*/ 562 w 856"/>
                    <a:gd name="T69" fmla="*/ 87 h 606"/>
                    <a:gd name="T70" fmla="*/ 615 w 856"/>
                    <a:gd name="T71" fmla="*/ 138 h 606"/>
                    <a:gd name="T72" fmla="*/ 643 w 856"/>
                    <a:gd name="T73" fmla="*/ 203 h 606"/>
                    <a:gd name="T74" fmla="*/ 643 w 856"/>
                    <a:gd name="T75" fmla="*/ 260 h 606"/>
                    <a:gd name="T76" fmla="*/ 643 w 856"/>
                    <a:gd name="T77" fmla="*/ 323 h 606"/>
                    <a:gd name="T78" fmla="*/ 666 w 856"/>
                    <a:gd name="T79" fmla="*/ 375 h 606"/>
                    <a:gd name="T80" fmla="*/ 730 w 856"/>
                    <a:gd name="T81" fmla="*/ 410 h 606"/>
                    <a:gd name="T82" fmla="*/ 804 w 856"/>
                    <a:gd name="T83" fmla="*/ 444 h 606"/>
                    <a:gd name="T84" fmla="*/ 770 w 856"/>
                    <a:gd name="T85" fmla="*/ 554 h 606"/>
                    <a:gd name="T86" fmla="*/ 580 w 856"/>
                    <a:gd name="T87" fmla="*/ 503 h 606"/>
                    <a:gd name="T88" fmla="*/ 454 w 856"/>
                    <a:gd name="T89" fmla="*/ 450 h 606"/>
                    <a:gd name="T90" fmla="*/ 339 w 856"/>
                    <a:gd name="T91" fmla="*/ 416 h 606"/>
                    <a:gd name="T92" fmla="*/ 241 w 856"/>
                    <a:gd name="T93" fmla="*/ 363 h 606"/>
                    <a:gd name="T94" fmla="*/ 120 w 856"/>
                    <a:gd name="T95" fmla="*/ 266 h 606"/>
                    <a:gd name="T96" fmla="*/ 34 w 856"/>
                    <a:gd name="T97" fmla="*/ 173 h 606"/>
                    <a:gd name="T98" fmla="*/ 22 w 856"/>
                    <a:gd name="T99" fmla="*/ 185 h 606"/>
                    <a:gd name="T100" fmla="*/ 75 w 856"/>
                    <a:gd name="T101" fmla="*/ 266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36">
                  <a:extLst>
                    <a:ext uri="{FF2B5EF4-FFF2-40B4-BE49-F238E27FC236}">
                      <a16:creationId xmlns:a16="http://schemas.microsoft.com/office/drawing/2014/main" id="{11D7A4B4-2F54-0D3B-5132-DF26D1C88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79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37">
                  <a:extLst>
                    <a:ext uri="{FF2B5EF4-FFF2-40B4-BE49-F238E27FC236}">
                      <a16:creationId xmlns:a16="http://schemas.microsoft.com/office/drawing/2014/main" id="{89C23C5B-18B5-CC55-515C-202C149FEF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81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38">
                  <a:extLst>
                    <a:ext uri="{FF2B5EF4-FFF2-40B4-BE49-F238E27FC236}">
                      <a16:creationId xmlns:a16="http://schemas.microsoft.com/office/drawing/2014/main" id="{AECE5A0B-7C0F-F0BD-021A-80405E6B2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741" y="1887"/>
                  <a:ext cx="141" cy="50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39">
                  <a:extLst>
                    <a:ext uri="{FF2B5EF4-FFF2-40B4-BE49-F238E27FC236}">
                      <a16:creationId xmlns:a16="http://schemas.microsoft.com/office/drawing/2014/main" id="{AF2777C7-C6E9-240E-033D-3E3D1C60E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286940">
                  <a:off x="2760" y="1913"/>
                  <a:ext cx="81" cy="19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40">
                  <a:extLst>
                    <a:ext uri="{FF2B5EF4-FFF2-40B4-BE49-F238E27FC236}">
                      <a16:creationId xmlns:a16="http://schemas.microsoft.com/office/drawing/2014/main" id="{6E66A847-A38B-F354-7881-9B794DF95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7" y="2089"/>
                  <a:ext cx="198" cy="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EA3B0FF-4424-DF7B-2808-F01FF927E97B}"/>
                  </a:ext>
                </a:extLst>
              </p:cNvPr>
              <p:cNvCxnSpPr/>
              <p:nvPr/>
            </p:nvCxnSpPr>
            <p:spPr bwMode="auto">
              <a:xfrm flipV="1">
                <a:off x="7467600" y="609600"/>
                <a:ext cx="0" cy="18288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pic>
          <p:nvPicPr>
            <p:cNvPr id="114" name="Picture 2" descr="http://www.swordofthespirit.net/bulwark/mosesbush.gif">
              <a:extLst>
                <a:ext uri="{FF2B5EF4-FFF2-40B4-BE49-F238E27FC236}">
                  <a16:creationId xmlns:a16="http://schemas.microsoft.com/office/drawing/2014/main" id="{1D9AB074-0885-13F9-BAEE-52B12DC48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949244"/>
              <a:ext cx="566442" cy="329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AutoShape 35">
            <a:extLst>
              <a:ext uri="{FF2B5EF4-FFF2-40B4-BE49-F238E27FC236}">
                <a16:creationId xmlns:a16="http://schemas.microsoft.com/office/drawing/2014/main" id="{B04283EB-EE97-177B-2ADC-713F6DCDF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2667000"/>
            <a:ext cx="4992784" cy="533401"/>
          </a:xfrm>
          <a:prstGeom prst="wedgeRoundRectCallout">
            <a:avLst>
              <a:gd name="adj1" fmla="val -33772"/>
              <a:gd name="adj2" fmla="val 59972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Understanding this game is important!</a:t>
            </a: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EE9EEED8-B8E3-62FD-8EC2-FC7EF0F3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86400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BA2DF83-FAE2-4F8C-9513-032294BA1F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4000">
                <a:cs typeface="Times New Roman" panose="02020603050405020304" pitchFamily="18" charset="0"/>
              </a:rPr>
              <a:t>Humans are Mortal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8433C2-45F0-42B5-A19E-5167C9BC0892}"/>
              </a:ext>
            </a:extLst>
          </p:cNvPr>
          <p:cNvGrpSpPr/>
          <p:nvPr/>
        </p:nvGrpSpPr>
        <p:grpSpPr>
          <a:xfrm>
            <a:off x="1948052" y="585809"/>
            <a:ext cx="7946489" cy="1107996"/>
            <a:chOff x="1948052" y="2396598"/>
            <a:chExt cx="7946489" cy="11079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15CE51-FC5D-4C78-9675-17D8C7BD7A27}"/>
                </a:ext>
              </a:extLst>
            </p:cNvPr>
            <p:cNvGrpSpPr/>
            <p:nvPr/>
          </p:nvGrpSpPr>
          <p:grpSpPr>
            <a:xfrm>
              <a:off x="1948052" y="2396598"/>
              <a:ext cx="4103341" cy="1107996"/>
              <a:chOff x="1948052" y="2396598"/>
              <a:chExt cx="4103341" cy="110799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E55685-68FF-46FE-A4AF-C977A6674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052" y="2606223"/>
                <a:ext cx="410334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∀x, Human(x)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2400" dirty="0">
                    <a:solidFill>
                      <a:srgbClr val="FFC000"/>
                    </a:solidFill>
                  </a:rPr>
                  <a:t>Mortal(x)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Human(Socrates)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30F8A9-21CE-42AF-B531-5F2BC136E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2396598"/>
                <a:ext cx="674342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6600" dirty="0">
                    <a:solidFill>
                      <a:srgbClr val="FFC000"/>
                    </a:solidFill>
                  </a:rPr>
                  <a:t>}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8459F8-C211-4D13-BFFB-2A65CC9D5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2790888"/>
              <a:ext cx="41033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US" sz="2400" dirty="0">
                  <a:solidFill>
                    <a:srgbClr val="FFC000"/>
                  </a:solidFill>
                </a:rPr>
                <a:t> Mortal(Socrates) </a:t>
              </a:r>
            </a:p>
          </p:txBody>
        </p:sp>
      </p:grpSp>
      <p:sp>
        <p:nvSpPr>
          <p:cNvPr id="40" name="Text Box 43">
            <a:extLst>
              <a:ext uri="{FF2B5EF4-FFF2-40B4-BE49-F238E27FC236}">
                <a16:creationId xmlns:a16="http://schemas.microsoft.com/office/drawing/2014/main" id="{A5669464-46DA-47B7-B93D-488C47F3B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02716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  <p:grpSp>
        <p:nvGrpSpPr>
          <p:cNvPr id="72" name="Group 29">
            <a:extLst>
              <a:ext uri="{FF2B5EF4-FFF2-40B4-BE49-F238E27FC236}">
                <a16:creationId xmlns:a16="http://schemas.microsoft.com/office/drawing/2014/main" id="{1A558328-0294-45A6-96FC-E7EB25229F92}"/>
              </a:ext>
            </a:extLst>
          </p:cNvPr>
          <p:cNvGrpSpPr>
            <a:grpSpLocks/>
          </p:cNvGrpSpPr>
          <p:nvPr/>
        </p:nvGrpSpPr>
        <p:grpSpPr bwMode="auto">
          <a:xfrm>
            <a:off x="6965988" y="-1075010"/>
            <a:ext cx="698425" cy="763910"/>
            <a:chOff x="2065" y="1551"/>
            <a:chExt cx="1628" cy="1988"/>
          </a:xfrm>
        </p:grpSpPr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69EB7A3C-44A7-4638-9106-641A29A48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80D88564-42A2-464A-A866-DF09F393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268328A9-FE80-47E0-829D-32ECAA92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391FD851-64A1-4A4A-9329-53584A56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787BF520-3D53-4EE6-A987-AC8A1A573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FDE5089F-DC37-4781-8291-45DA71D08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EC5BF5B0-5C01-42E7-9900-98201F28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A1D948F7-F3D4-46C9-950B-97EEAD019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2C9DED0F-A254-4910-9FA3-AB4F9C274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D437ACFF-C76C-4029-AD5B-2FB10B99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B26967CF-C03D-42B1-A08C-D49BFAD1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6439BC7C-F351-463C-947F-F2586A78C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E54C5448-81F5-4701-A53A-42581C0F0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2997A07B-F7B7-48FB-ABF6-0927430A3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69F6C015-9CB6-42CA-B601-73D6E166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0C562EAD-8447-4A6D-B6FA-2D3EAF62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id="{82EB0951-1234-4B2D-B93C-17A7031EF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2" descr="Can you predict death? - Telegraph India">
            <a:extLst>
              <a:ext uri="{FF2B5EF4-FFF2-40B4-BE49-F238E27FC236}">
                <a16:creationId xmlns:a16="http://schemas.microsoft.com/office/drawing/2014/main" id="{42586535-1B34-E322-3453-0A2C46A3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21" y="3024462"/>
            <a:ext cx="2343133" cy="15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7D9286A-1604-C357-E8AB-BF965781155B}"/>
              </a:ext>
            </a:extLst>
          </p:cNvPr>
          <p:cNvGrpSpPr/>
          <p:nvPr/>
        </p:nvGrpSpPr>
        <p:grpSpPr>
          <a:xfrm>
            <a:off x="0" y="2530268"/>
            <a:ext cx="1740612" cy="2498932"/>
            <a:chOff x="0" y="251609"/>
            <a:chExt cx="1740612" cy="249893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5D15097-8199-C54C-D7BB-847261A70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1609"/>
              <a:ext cx="1408293" cy="188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CBF24F-5F9C-C2EC-5B1D-96AE48E7566F}"/>
                </a:ext>
              </a:extLst>
            </p:cNvPr>
            <p:cNvSpPr/>
            <p:nvPr/>
          </p:nvSpPr>
          <p:spPr>
            <a:xfrm>
              <a:off x="0" y="2042655"/>
              <a:ext cx="17406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/>
                <a:t>Aristotle </a:t>
              </a:r>
              <a:endParaRPr lang="en-US" sz="2000" dirty="0"/>
            </a:p>
            <a:p>
              <a:pPr algn="ctr"/>
              <a:r>
                <a:rPr lang="en-US" sz="2000" dirty="0"/>
                <a:t>(384–322 BC)</a:t>
              </a:r>
            </a:p>
          </p:txBody>
        </p:sp>
      </p:grpSp>
      <p:sp>
        <p:nvSpPr>
          <p:cNvPr id="9" name="AutoShape 38">
            <a:extLst>
              <a:ext uri="{FF2B5EF4-FFF2-40B4-BE49-F238E27FC236}">
                <a16:creationId xmlns:a16="http://schemas.microsoft.com/office/drawing/2014/main" id="{F1B67B45-1AE6-CCEA-44C2-8837E75A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052" y="2964459"/>
            <a:ext cx="4376548" cy="1676400"/>
          </a:xfrm>
          <a:prstGeom prst="wedgeRoundRectCallout">
            <a:avLst>
              <a:gd name="adj1" fmla="val -69209"/>
              <a:gd name="adj2" fmla="val -22635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>
                <a:latin typeface="+mj-lt"/>
              </a:rPr>
              <a:t>“All humans are mortal”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</a:rPr>
              <a:t>“Socrates is human”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</a:rPr>
              <a:t>    hence “Socrates is mortal”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j-lt"/>
              </a:rPr>
              <a:t>https://en.wikipedia.org/wiki/Syllogism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8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wordofthespirit.net/bulwark/mosesbush.gif">
            <a:extLst>
              <a:ext uri="{FF2B5EF4-FFF2-40B4-BE49-F238E27FC236}">
                <a16:creationId xmlns:a16="http://schemas.microsoft.com/office/drawing/2014/main" id="{89653176-DB2E-74AE-0703-8D6A84C6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1" y="1539105"/>
            <a:ext cx="1092088" cy="6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BA2DF83-FAE2-4F8C-9513-032294BA1F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4000">
                <a:cs typeface="Times New Roman" panose="02020603050405020304" pitchFamily="18" charset="0"/>
              </a:rPr>
              <a:t>Humans are Mortal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0385632-CEC6-46D3-9C09-C81AD54E674E}"/>
              </a:ext>
            </a:extLst>
          </p:cNvPr>
          <p:cNvGrpSpPr/>
          <p:nvPr/>
        </p:nvGrpSpPr>
        <p:grpSpPr>
          <a:xfrm>
            <a:off x="1948052" y="585809"/>
            <a:ext cx="7946489" cy="1107996"/>
            <a:chOff x="1948052" y="2396598"/>
            <a:chExt cx="7946489" cy="110799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7D9E70F-28C0-4ECD-BFBB-F447BAE1AC0D}"/>
                </a:ext>
              </a:extLst>
            </p:cNvPr>
            <p:cNvGrpSpPr/>
            <p:nvPr/>
          </p:nvGrpSpPr>
          <p:grpSpPr>
            <a:xfrm>
              <a:off x="1948052" y="2396598"/>
              <a:ext cx="4103341" cy="1107996"/>
              <a:chOff x="1948052" y="2396598"/>
              <a:chExt cx="4103341" cy="110799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D8097F6-1FE6-43CE-97D5-9A833C59D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052" y="2606223"/>
                <a:ext cx="410334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∀x</a:t>
                </a:r>
                <a:r>
                  <a:rPr lang="en-US" sz="2400">
                    <a:solidFill>
                      <a:srgbClr val="FFC000"/>
                    </a:solidFill>
                  </a:rPr>
                  <a:t>, Human</a:t>
                </a:r>
                <a:r>
                  <a:rPr lang="en-US" sz="2400" dirty="0">
                    <a:solidFill>
                      <a:srgbClr val="FFC000"/>
                    </a:solidFill>
                  </a:rPr>
                  <a:t>(x)</a:t>
                </a:r>
                <a:r>
                  <a:rPr lang="el-GR" altLang="en-US" sz="240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2400">
                    <a:solidFill>
                      <a:srgbClr val="FFC000"/>
                    </a:solidFill>
                  </a:rPr>
                  <a:t>Mortal</a:t>
                </a:r>
                <a:r>
                  <a:rPr lang="en-US" sz="2400" dirty="0">
                    <a:solidFill>
                      <a:srgbClr val="FFC000"/>
                    </a:solidFill>
                  </a:rPr>
                  <a:t>(x)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>
                    <a:solidFill>
                      <a:srgbClr val="FFC000"/>
                    </a:solidFill>
                  </a:rPr>
                  <a:t>Human(Socrates</a:t>
                </a:r>
                <a:r>
                  <a:rPr lang="en-US" sz="2400" dirty="0">
                    <a:solidFill>
                      <a:srgbClr val="FFC000"/>
                    </a:solidFill>
                  </a:rPr>
                  <a:t>) 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685EAE6-50F3-4A28-BDEB-EA4FB8D80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2396598"/>
                <a:ext cx="674342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6600" dirty="0">
                    <a:solidFill>
                      <a:srgbClr val="FFC000"/>
                    </a:solidFill>
                  </a:rPr>
                  <a:t>}</a:t>
                </a: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F42BF39-7FEB-4A09-BA63-86CEA077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2790888"/>
              <a:ext cx="41033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l-GR" altLang="en-US" sz="240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US" sz="2400">
                  <a:solidFill>
                    <a:srgbClr val="FFC000"/>
                  </a:solidFill>
                </a:rPr>
                <a:t> Mortal(Socrates</a:t>
              </a:r>
              <a:r>
                <a:rPr lang="en-US" sz="2400" dirty="0">
                  <a:solidFill>
                    <a:srgbClr val="FFC000"/>
                  </a:solidFill>
                </a:rPr>
                <a:t>) </a:t>
              </a:r>
            </a:p>
          </p:txBody>
        </p:sp>
      </p:grpSp>
      <p:sp>
        <p:nvSpPr>
          <p:cNvPr id="57" name="Text Box 43">
            <a:extLst>
              <a:ext uri="{FF2B5EF4-FFF2-40B4-BE49-F238E27FC236}">
                <a16:creationId xmlns:a16="http://schemas.microsoft.com/office/drawing/2014/main" id="{8DE9DFA0-1E0F-4DA7-9881-BC87975A0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02716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  <p:grpSp>
        <p:nvGrpSpPr>
          <p:cNvPr id="141" name="Group 26">
            <a:extLst>
              <a:ext uri="{FF2B5EF4-FFF2-40B4-BE49-F238E27FC236}">
                <a16:creationId xmlns:a16="http://schemas.microsoft.com/office/drawing/2014/main" id="{011B6999-0E52-4724-A147-C4406A6AA0F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7640" y="2995262"/>
            <a:ext cx="519029" cy="1271938"/>
            <a:chOff x="2308" y="1513"/>
            <a:chExt cx="1162" cy="2570"/>
          </a:xfrm>
        </p:grpSpPr>
        <p:grpSp>
          <p:nvGrpSpPr>
            <p:cNvPr id="142" name="Group 27">
              <a:extLst>
                <a:ext uri="{FF2B5EF4-FFF2-40B4-BE49-F238E27FC236}">
                  <a16:creationId xmlns:a16="http://schemas.microsoft.com/office/drawing/2014/main" id="{AE0198DD-2050-4688-B54D-5A7E3DC0D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3540D647-E56D-42FC-8C47-DE178CEE4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2A3EFE73-E01E-4DFD-B584-24541C2A2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7855262B-79BA-4D6F-A003-567BCD494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9C94C39D-3575-40BC-B1C4-CC57CA83C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6EADFF6A-316F-443B-832A-74FF86D8D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A0B47EF6-D6CE-445B-8F59-3390DD104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" name="Freeform 34">
              <a:extLst>
                <a:ext uri="{FF2B5EF4-FFF2-40B4-BE49-F238E27FC236}">
                  <a16:creationId xmlns:a16="http://schemas.microsoft.com/office/drawing/2014/main" id="{ECA85EF4-DD87-458F-9CF6-1D3C66AD2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5">
              <a:extLst>
                <a:ext uri="{FF2B5EF4-FFF2-40B4-BE49-F238E27FC236}">
                  <a16:creationId xmlns:a16="http://schemas.microsoft.com/office/drawing/2014/main" id="{62E58861-1D2F-4536-8C95-BDB02C23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Oval 36">
              <a:extLst>
                <a:ext uri="{FF2B5EF4-FFF2-40B4-BE49-F238E27FC236}">
                  <a16:creationId xmlns:a16="http://schemas.microsoft.com/office/drawing/2014/main" id="{C64E0F89-1419-497E-9E6C-1A6E384198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6" name="Oval 37">
              <a:extLst>
                <a:ext uri="{FF2B5EF4-FFF2-40B4-BE49-F238E27FC236}">
                  <a16:creationId xmlns:a16="http://schemas.microsoft.com/office/drawing/2014/main" id="{B3CF1B9E-87DE-449F-95C7-236793E47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7" name="Oval 38">
              <a:extLst>
                <a:ext uri="{FF2B5EF4-FFF2-40B4-BE49-F238E27FC236}">
                  <a16:creationId xmlns:a16="http://schemas.microsoft.com/office/drawing/2014/main" id="{E9C50D42-E7CF-4C4D-8177-8C1F7A00A3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8" name="Oval 39">
              <a:extLst>
                <a:ext uri="{FF2B5EF4-FFF2-40B4-BE49-F238E27FC236}">
                  <a16:creationId xmlns:a16="http://schemas.microsoft.com/office/drawing/2014/main" id="{2550E953-6F73-499B-A63D-F7528F356D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9" name="Oval 40">
              <a:extLst>
                <a:ext uri="{FF2B5EF4-FFF2-40B4-BE49-F238E27FC236}">
                  <a16:creationId xmlns:a16="http://schemas.microsoft.com/office/drawing/2014/main" id="{48CBB23B-4927-44B0-B6A5-BF7EFCCB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" name="AutoShape 19">
            <a:extLst>
              <a:ext uri="{FF2B5EF4-FFF2-40B4-BE49-F238E27FC236}">
                <a16:creationId xmlns:a16="http://schemas.microsoft.com/office/drawing/2014/main" id="{C3B44505-741F-1E80-D602-BAA35E79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438400"/>
            <a:ext cx="3581400" cy="461665"/>
          </a:xfrm>
          <a:prstGeom prst="wedgeRoundRectCallout">
            <a:avLst>
              <a:gd name="adj1" fmla="val -41489"/>
              <a:gd name="adj2" fmla="val 8137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want to prove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 </a:t>
            </a:r>
          </a:p>
        </p:txBody>
      </p:sp>
      <p:sp>
        <p:nvSpPr>
          <p:cNvPr id="10" name="AutoShape 38">
            <a:extLst>
              <a:ext uri="{FF2B5EF4-FFF2-40B4-BE49-F238E27FC236}">
                <a16:creationId xmlns:a16="http://schemas.microsoft.com/office/drawing/2014/main" id="{3D7E2745-3825-3505-8BCA-1BD9950A7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29000"/>
            <a:ext cx="7239000" cy="2514600"/>
          </a:xfrm>
          <a:prstGeom prst="wedgeRoundRectCallout">
            <a:avLst>
              <a:gd name="adj1" fmla="val -33600"/>
              <a:gd name="adj2" fmla="val -59383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 an oracle, I will help.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If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false</a:t>
            </a:r>
            <a:r>
              <a:rPr lang="en-CA" altLang="en-US" sz="2400" dirty="0">
                <a:solidFill>
                  <a:srgbClr val="FFFFFF"/>
                </a:solidFill>
              </a:rPr>
              <a:t>, then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lang="en-CA" altLang="en-US" sz="2400" dirty="0">
                <a:solidFill>
                  <a:srgbClr val="FFFFFF"/>
                </a:solidFill>
              </a:rPr>
              <a:t> is automatically true.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Hence, by deduction, we will pretend that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A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 </a:t>
            </a:r>
            <a:r>
              <a:rPr lang="en-CA" altLang="en-US" sz="2400" dirty="0">
                <a:solidFill>
                  <a:srgbClr val="FFFFFF"/>
                </a:solidFill>
              </a:rPr>
              <a:t>is </a:t>
            </a:r>
            <a:r>
              <a:rPr lang="en-CA" altLang="en-US" sz="2400" dirty="0">
                <a:solidFill>
                  <a:srgbClr val="66FF66"/>
                </a:solidFill>
              </a:rPr>
              <a:t>true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During this period of pretending,</a:t>
            </a:r>
            <a:br>
              <a:rPr lang="en-CA" altLang="en-US" sz="2400" dirty="0">
                <a:solidFill>
                  <a:srgbClr val="FFFFFF"/>
                </a:solidFill>
              </a:rPr>
            </a:br>
            <a:r>
              <a:rPr lang="en-CA" altLang="en-US" sz="2400" dirty="0">
                <a:solidFill>
                  <a:srgbClr val="FFFFFF"/>
                </a:solidFill>
              </a:rPr>
              <a:t>I will help by assuring you that </a:t>
            </a:r>
            <a:r>
              <a:rPr lang="en-US" altLang="en-US" sz="2400" dirty="0" err="1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en-US" altLang="en-US" sz="2400" dirty="0" err="1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n-US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</a:rPr>
              <a:t>is </a:t>
            </a:r>
            <a:r>
              <a:rPr lang="en-CA" altLang="en-US" sz="2400" dirty="0">
                <a:solidFill>
                  <a:srgbClr val="66FF66"/>
                </a:solidFill>
              </a:rPr>
              <a:t>true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This means that each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A </a:t>
            </a:r>
            <a:r>
              <a:rPr lang="en-CA" altLang="en-US" sz="2400" dirty="0">
                <a:solidFill>
                  <a:srgbClr val="FFFFFF"/>
                </a:solidFill>
              </a:rPr>
              <a:t>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B </a:t>
            </a:r>
            <a:r>
              <a:rPr lang="en-CA" altLang="en-US" sz="2400" dirty="0">
                <a:solidFill>
                  <a:srgbClr val="FFFFFF"/>
                </a:solidFill>
              </a:rPr>
              <a:t>are true.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wordofthespirit.net/bulwark/mosesbush.gif">
            <a:extLst>
              <a:ext uri="{FF2B5EF4-FFF2-40B4-BE49-F238E27FC236}">
                <a16:creationId xmlns:a16="http://schemas.microsoft.com/office/drawing/2014/main" id="{89653176-DB2E-74AE-0703-8D6A84C6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1" y="1539105"/>
            <a:ext cx="1092088" cy="6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BA2DF83-FAE2-4F8C-9513-032294BA1F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4000">
                <a:cs typeface="Times New Roman" panose="02020603050405020304" pitchFamily="18" charset="0"/>
              </a:rPr>
              <a:t>Humans are Mortal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9" name="AutoShape 38">
            <a:extLst>
              <a:ext uri="{FF2B5EF4-FFF2-40B4-BE49-F238E27FC236}">
                <a16:creationId xmlns:a16="http://schemas.microsoft.com/office/drawing/2014/main" id="{15AC191A-4EA3-4663-A1B5-BEBAA807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939" y="1676400"/>
            <a:ext cx="5610461" cy="484847"/>
          </a:xfrm>
          <a:prstGeom prst="wedgeRoundRectCallout">
            <a:avLst>
              <a:gd name="adj1" fmla="val -59762"/>
              <a:gd name="adj2" fmla="val -23229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CA" sz="2400" dirty="0">
                <a:solidFill>
                  <a:srgbClr val="FFFFFF"/>
                </a:solidFill>
                <a:latin typeface="Times New Roman"/>
              </a:rPr>
              <a:t>I assure</a:t>
            </a:r>
            <a:r>
              <a:rPr lang="en-CA" altLang="en-US" sz="2400" dirty="0">
                <a:latin typeface="+mj-lt"/>
              </a:rPr>
              <a:t> </a:t>
            </a:r>
            <a:r>
              <a:rPr lang="en-CA" sz="2400" dirty="0">
                <a:solidFill>
                  <a:srgbClr val="FFFFFF"/>
                </a:solidFill>
                <a:latin typeface="Times New Roman"/>
              </a:rPr>
              <a:t>you that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∀x, Human(x)</a:t>
            </a:r>
            <a:r>
              <a:rPr lang="el-GR" altLang="en-US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Mortal(x)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0385632-CEC6-46D3-9C09-C81AD54E674E}"/>
              </a:ext>
            </a:extLst>
          </p:cNvPr>
          <p:cNvGrpSpPr/>
          <p:nvPr/>
        </p:nvGrpSpPr>
        <p:grpSpPr>
          <a:xfrm>
            <a:off x="1948052" y="585809"/>
            <a:ext cx="7946489" cy="1107996"/>
            <a:chOff x="1948052" y="2396598"/>
            <a:chExt cx="7946489" cy="110799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7D9E70F-28C0-4ECD-BFBB-F447BAE1AC0D}"/>
                </a:ext>
              </a:extLst>
            </p:cNvPr>
            <p:cNvGrpSpPr/>
            <p:nvPr/>
          </p:nvGrpSpPr>
          <p:grpSpPr>
            <a:xfrm>
              <a:off x="1948052" y="2396598"/>
              <a:ext cx="4103341" cy="1107996"/>
              <a:chOff x="1948052" y="2396598"/>
              <a:chExt cx="4103341" cy="110799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D8097F6-1FE6-43CE-97D5-9A833C59D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052" y="2606223"/>
                <a:ext cx="410334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∀x</a:t>
                </a:r>
                <a:r>
                  <a:rPr lang="en-US" sz="2400">
                    <a:solidFill>
                      <a:srgbClr val="FFC000"/>
                    </a:solidFill>
                  </a:rPr>
                  <a:t>, Human</a:t>
                </a:r>
                <a:r>
                  <a:rPr lang="en-US" sz="2400" dirty="0">
                    <a:solidFill>
                      <a:srgbClr val="FFC000"/>
                    </a:solidFill>
                  </a:rPr>
                  <a:t>(x)</a:t>
                </a:r>
                <a:r>
                  <a:rPr lang="el-GR" altLang="en-US" sz="240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2400">
                    <a:solidFill>
                      <a:srgbClr val="FFC000"/>
                    </a:solidFill>
                  </a:rPr>
                  <a:t>Mortal</a:t>
                </a:r>
                <a:r>
                  <a:rPr lang="en-US" sz="2400" dirty="0">
                    <a:solidFill>
                      <a:srgbClr val="FFC000"/>
                    </a:solidFill>
                  </a:rPr>
                  <a:t>(x)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>
                    <a:solidFill>
                      <a:srgbClr val="FFC000"/>
                    </a:solidFill>
                  </a:rPr>
                  <a:t>Human(Socrates</a:t>
                </a:r>
                <a:r>
                  <a:rPr lang="en-US" sz="2400" dirty="0">
                    <a:solidFill>
                      <a:srgbClr val="FFC000"/>
                    </a:solidFill>
                  </a:rPr>
                  <a:t>) 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685EAE6-50F3-4A28-BDEB-EA4FB8D80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2396598"/>
                <a:ext cx="674342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6600" dirty="0">
                    <a:solidFill>
                      <a:srgbClr val="FFC000"/>
                    </a:solidFill>
                  </a:rPr>
                  <a:t>}</a:t>
                </a: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F42BF39-7FEB-4A09-BA63-86CEA077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2790888"/>
              <a:ext cx="41033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l-GR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US" sz="2400" dirty="0">
                  <a:solidFill>
                    <a:srgbClr val="FFC000"/>
                  </a:solidFill>
                </a:rPr>
                <a:t> Mortal(Socrates) </a:t>
              </a:r>
            </a:p>
          </p:txBody>
        </p:sp>
      </p:grpSp>
      <p:sp>
        <p:nvSpPr>
          <p:cNvPr id="57" name="Text Box 43">
            <a:extLst>
              <a:ext uri="{FF2B5EF4-FFF2-40B4-BE49-F238E27FC236}">
                <a16:creationId xmlns:a16="http://schemas.microsoft.com/office/drawing/2014/main" id="{8DE9DFA0-1E0F-4DA7-9881-BC87975A0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02716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  <p:grpSp>
        <p:nvGrpSpPr>
          <p:cNvPr id="141" name="Group 26">
            <a:extLst>
              <a:ext uri="{FF2B5EF4-FFF2-40B4-BE49-F238E27FC236}">
                <a16:creationId xmlns:a16="http://schemas.microsoft.com/office/drawing/2014/main" id="{011B6999-0E52-4724-A147-C4406A6AA0F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7640" y="2995262"/>
            <a:ext cx="519029" cy="1271938"/>
            <a:chOff x="2308" y="1513"/>
            <a:chExt cx="1162" cy="2570"/>
          </a:xfrm>
        </p:grpSpPr>
        <p:grpSp>
          <p:nvGrpSpPr>
            <p:cNvPr id="142" name="Group 27">
              <a:extLst>
                <a:ext uri="{FF2B5EF4-FFF2-40B4-BE49-F238E27FC236}">
                  <a16:creationId xmlns:a16="http://schemas.microsoft.com/office/drawing/2014/main" id="{AE0198DD-2050-4688-B54D-5A7E3DC0D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3540D647-E56D-42FC-8C47-DE178CEE4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2A3EFE73-E01E-4DFD-B584-24541C2A2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7855262B-79BA-4D6F-A003-567BCD494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9C94C39D-3575-40BC-B1C4-CC57CA83C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6EADFF6A-316F-443B-832A-74FF86D8D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A0B47EF6-D6CE-445B-8F59-3390DD104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" name="Freeform 34">
              <a:extLst>
                <a:ext uri="{FF2B5EF4-FFF2-40B4-BE49-F238E27FC236}">
                  <a16:creationId xmlns:a16="http://schemas.microsoft.com/office/drawing/2014/main" id="{ECA85EF4-DD87-458F-9CF6-1D3C66AD2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5">
              <a:extLst>
                <a:ext uri="{FF2B5EF4-FFF2-40B4-BE49-F238E27FC236}">
                  <a16:creationId xmlns:a16="http://schemas.microsoft.com/office/drawing/2014/main" id="{62E58861-1D2F-4536-8C95-BDB02C23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Oval 36">
              <a:extLst>
                <a:ext uri="{FF2B5EF4-FFF2-40B4-BE49-F238E27FC236}">
                  <a16:creationId xmlns:a16="http://schemas.microsoft.com/office/drawing/2014/main" id="{C64E0F89-1419-497E-9E6C-1A6E384198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6" name="Oval 37">
              <a:extLst>
                <a:ext uri="{FF2B5EF4-FFF2-40B4-BE49-F238E27FC236}">
                  <a16:creationId xmlns:a16="http://schemas.microsoft.com/office/drawing/2014/main" id="{B3CF1B9E-87DE-449F-95C7-236793E47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7" name="Oval 38">
              <a:extLst>
                <a:ext uri="{FF2B5EF4-FFF2-40B4-BE49-F238E27FC236}">
                  <a16:creationId xmlns:a16="http://schemas.microsoft.com/office/drawing/2014/main" id="{E9C50D42-E7CF-4C4D-8177-8C1F7A00A3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8" name="Oval 39">
              <a:extLst>
                <a:ext uri="{FF2B5EF4-FFF2-40B4-BE49-F238E27FC236}">
                  <a16:creationId xmlns:a16="http://schemas.microsoft.com/office/drawing/2014/main" id="{2550E953-6F73-499B-A63D-F7528F356D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9" name="Oval 40">
              <a:extLst>
                <a:ext uri="{FF2B5EF4-FFF2-40B4-BE49-F238E27FC236}">
                  <a16:creationId xmlns:a16="http://schemas.microsoft.com/office/drawing/2014/main" id="{48CBB23B-4927-44B0-B6A5-BF7EFCCB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6" name="Picture 2" descr="http://www.swordofthespirit.net/bulwark/mosesbush.gif">
            <a:extLst>
              <a:ext uri="{FF2B5EF4-FFF2-40B4-BE49-F238E27FC236}">
                <a16:creationId xmlns:a16="http://schemas.microsoft.com/office/drawing/2014/main" id="{E8BA6CD0-4EA8-9155-0ADD-6E2E23E0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9" y="2248696"/>
            <a:ext cx="1092088" cy="6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6">
            <a:extLst>
              <a:ext uri="{FF2B5EF4-FFF2-40B4-BE49-F238E27FC236}">
                <a16:creationId xmlns:a16="http://schemas.microsoft.com/office/drawing/2014/main" id="{A74095AC-5954-0589-B400-B730B0EF3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95600"/>
            <a:ext cx="4953000" cy="1295400"/>
          </a:xfrm>
          <a:prstGeom prst="wedgeRoundRectCallout">
            <a:avLst>
              <a:gd name="adj1" fmla="val -53485"/>
              <a:gd name="adj2" fmla="val -2408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My goal is to prove</a:t>
            </a:r>
            <a:r>
              <a:rPr lang="en-US" sz="2400" dirty="0">
                <a:solidFill>
                  <a:srgbClr val="FFC000"/>
                </a:solidFill>
              </a:rPr>
              <a:t> Mortal(Socrates)</a:t>
            </a:r>
            <a:r>
              <a:rPr lang="en-US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But I am stuck so I will ask my oracles about who </a:t>
            </a:r>
            <a:r>
              <a:rPr lang="en-US" sz="2400" dirty="0">
                <a:solidFill>
                  <a:srgbClr val="66FF66"/>
                </a:solidFill>
              </a:rPr>
              <a:t>Socrates </a:t>
            </a:r>
            <a:r>
              <a:rPr lang="en-US" altLang="en-US" sz="2400" dirty="0"/>
              <a:t>is.</a:t>
            </a:r>
          </a:p>
        </p:txBody>
      </p:sp>
      <p:sp>
        <p:nvSpPr>
          <p:cNvPr id="11" name="AutoShape 38">
            <a:extLst>
              <a:ext uri="{FF2B5EF4-FFF2-40B4-BE49-F238E27FC236}">
                <a16:creationId xmlns:a16="http://schemas.microsoft.com/office/drawing/2014/main" id="{9252B27F-1228-D0CE-B197-CADF56A20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0"/>
            <a:ext cx="4544168" cy="552661"/>
          </a:xfrm>
          <a:prstGeom prst="wedgeRoundRectCallout">
            <a:avLst>
              <a:gd name="adj1" fmla="val -65458"/>
              <a:gd name="adj2" fmla="val -17255"/>
              <a:gd name="adj3" fmla="val 16667"/>
            </a:avLst>
          </a:prstGeom>
          <a:noFill/>
          <a:ln w="12700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r">
              <a:spcBef>
                <a:spcPts val="0"/>
              </a:spcBef>
            </a:pPr>
            <a:r>
              <a:rPr lang="en-CA" sz="2400" dirty="0">
                <a:latin typeface="+mj-lt"/>
              </a:rPr>
              <a:t>I assure you that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Human(</a:t>
            </a:r>
            <a:r>
              <a:rPr lang="en-US" sz="2400" dirty="0">
                <a:solidFill>
                  <a:srgbClr val="66FF66"/>
                </a:solidFill>
                <a:latin typeface="Times New Roman" pitchFamily="18" charset="0"/>
              </a:rPr>
              <a:t>Socrates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)</a:t>
            </a:r>
            <a:r>
              <a:rPr lang="en-CA" alt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339D58C-B47A-465B-9F0C-2E1990E2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Objects, Predicates, &amp; Relations</a:t>
            </a:r>
            <a:endParaRPr lang="en-CA" altLang="en-US" dirty="0"/>
          </a:p>
        </p:txBody>
      </p:sp>
      <p:sp>
        <p:nvSpPr>
          <p:cNvPr id="29" name="AutoShape 55">
            <a:extLst>
              <a:ext uri="{FF2B5EF4-FFF2-40B4-BE49-F238E27FC236}">
                <a16:creationId xmlns:a16="http://schemas.microsoft.com/office/drawing/2014/main" id="{446D3256-D254-4E70-903A-5E20BD64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17" y="838200"/>
            <a:ext cx="6540483" cy="3429000"/>
          </a:xfrm>
          <a:prstGeom prst="wedgeRoundRectCallout">
            <a:avLst>
              <a:gd name="adj1" fmla="val -36967"/>
              <a:gd name="adj2" fmla="val 54122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Predicates: </a:t>
            </a:r>
            <a:r>
              <a:rPr lang="en-US" altLang="en-US" sz="2400" dirty="0">
                <a:solidFill>
                  <a:srgbClr val="FFC000"/>
                </a:solidFill>
              </a:rPr>
              <a:t>boy(x)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</a:rPr>
              <a:t>father(x)</a:t>
            </a:r>
            <a:r>
              <a:rPr lang="en-US" altLang="en-US" sz="2400" dirty="0">
                <a:solidFill>
                  <a:srgbClr val="FFFFFF"/>
                </a:solidFill>
              </a:rPr>
              <a:t>, ...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  is True if and only if object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/>
              <a:t> has stated property.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Relations:  </a:t>
            </a:r>
            <a:r>
              <a:rPr lang="en-US" altLang="en-US" sz="2400" dirty="0">
                <a:solidFill>
                  <a:srgbClr val="FFC000"/>
                </a:solidFill>
              </a:rPr>
              <a:t>loves(b,g)</a:t>
            </a:r>
            <a:r>
              <a:rPr lang="en-US" altLang="en-US" sz="2400" dirty="0">
                <a:solidFill>
                  <a:srgbClr val="FFFFFF"/>
                </a:solidFill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</a:rPr>
              <a:t>fatherOf</a:t>
            </a:r>
            <a:r>
              <a:rPr lang="en-US" altLang="en-US" sz="2400" dirty="0">
                <a:solidFill>
                  <a:srgbClr val="FFC000"/>
                </a:solidFill>
              </a:rPr>
              <a:t>(x,y)</a:t>
            </a:r>
            <a:r>
              <a:rPr lang="en-US" altLang="en-US" sz="2400" dirty="0">
                <a:solidFill>
                  <a:srgbClr val="FFFFFF"/>
                </a:solidFill>
              </a:rPr>
              <a:t>, ...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  is True if and only if objects have stated relation.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Defining: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   </a:t>
            </a:r>
            <a:r>
              <a:rPr lang="en-CA" altLang="en-US" sz="2400" dirty="0" err="1">
                <a:solidFill>
                  <a:srgbClr val="FFC000"/>
                </a:solidFill>
              </a:rPr>
              <a:t>fatherOf</a:t>
            </a:r>
            <a:r>
              <a:rPr lang="en-CA" altLang="en-US" sz="2400" dirty="0">
                <a:solidFill>
                  <a:srgbClr val="FFC000"/>
                </a:solidFill>
              </a:rPr>
              <a:t>(x,y)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 is </a:t>
            </a:r>
            <a:r>
              <a:rPr lang="en-CA" altLang="en-US" sz="2400" dirty="0">
                <a:solidFill>
                  <a:srgbClr val="FFC000"/>
                </a:solidFill>
              </a:rPr>
              <a:t>y</a:t>
            </a:r>
            <a:r>
              <a:rPr lang="en-CA" altLang="en-US" sz="2400" dirty="0"/>
              <a:t>’s father”.</a:t>
            </a:r>
            <a:r>
              <a:rPr lang="en-CA" altLang="en-US" sz="2400" dirty="0">
                <a:solidFill>
                  <a:srgbClr val="FFC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   father(x)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y </a:t>
            </a:r>
            <a:r>
              <a:rPr lang="en-CA" altLang="en-US" sz="2400" dirty="0" err="1">
                <a:solidFill>
                  <a:srgbClr val="FFC000"/>
                </a:solidFill>
                <a:sym typeface="Symbol" pitchFamily="18" charset="2"/>
              </a:rPr>
              <a:t>f</a:t>
            </a:r>
            <a:r>
              <a:rPr lang="en-CA" altLang="en-US" sz="2400" dirty="0" err="1">
                <a:solidFill>
                  <a:srgbClr val="FFC000"/>
                </a:solidFill>
              </a:rPr>
              <a:t>atherOf</a:t>
            </a:r>
            <a:r>
              <a:rPr lang="en-CA" altLang="en-US" sz="2400" dirty="0">
                <a:solidFill>
                  <a:srgbClr val="FFC000"/>
                </a:solidFill>
              </a:rPr>
              <a:t>(x,y)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   daughter(</a:t>
            </a:r>
            <a:r>
              <a:rPr lang="en-CA" altLang="en-US" sz="2400" dirty="0" err="1">
                <a:solidFill>
                  <a:srgbClr val="FFC000"/>
                </a:solidFill>
              </a:rPr>
              <a:t>y,x</a:t>
            </a:r>
            <a:r>
              <a:rPr lang="en-CA" altLang="en-US" sz="2400" dirty="0">
                <a:solidFill>
                  <a:srgbClr val="FFC000"/>
                </a:solidFill>
              </a:rPr>
              <a:t>)  iff  father(x,y)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girl(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y) </a:t>
            </a:r>
          </a:p>
        </p:txBody>
      </p:sp>
      <p:pic>
        <p:nvPicPr>
          <p:cNvPr id="53" name="Picture 5" descr="j0116172">
            <a:extLst>
              <a:ext uri="{FF2B5EF4-FFF2-40B4-BE49-F238E27FC236}">
                <a16:creationId xmlns:a16="http://schemas.microsoft.com/office/drawing/2014/main" id="{70311BCF-E392-49FD-B1FA-2530121E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7" y="5638799"/>
            <a:ext cx="820248" cy="111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https://cdn.cnn.com/cnnnext/dam/assets/150717181134-black-fathers-exlarge-169.jpg">
            <a:extLst>
              <a:ext uri="{FF2B5EF4-FFF2-40B4-BE49-F238E27FC236}">
                <a16:creationId xmlns:a16="http://schemas.microsoft.com/office/drawing/2014/main" id="{F7D161A0-A68A-407A-8C33-88887418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3187683" cy="17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66C23-E2C6-A1B2-C693-64F7B9C635E8}"/>
              </a:ext>
            </a:extLst>
          </p:cNvPr>
          <p:cNvSpPr txBox="1"/>
          <p:nvPr/>
        </p:nvSpPr>
        <p:spPr>
          <a:xfrm>
            <a:off x="2209800" y="3048000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swordofthespirit.net/bulwark/mosesbush.gif">
            <a:extLst>
              <a:ext uri="{FF2B5EF4-FFF2-40B4-BE49-F238E27FC236}">
                <a16:creationId xmlns:a16="http://schemas.microsoft.com/office/drawing/2014/main" id="{89653176-DB2E-74AE-0703-8D6A84C6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1" y="1539105"/>
            <a:ext cx="1092088" cy="6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BA2DF83-FAE2-4F8C-9513-032294BA1F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4000">
                <a:cs typeface="Times New Roman" panose="02020603050405020304" pitchFamily="18" charset="0"/>
              </a:rPr>
              <a:t>Humans are Mortal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0385632-CEC6-46D3-9C09-C81AD54E674E}"/>
              </a:ext>
            </a:extLst>
          </p:cNvPr>
          <p:cNvGrpSpPr/>
          <p:nvPr/>
        </p:nvGrpSpPr>
        <p:grpSpPr>
          <a:xfrm>
            <a:off x="1948052" y="585809"/>
            <a:ext cx="7946489" cy="1107996"/>
            <a:chOff x="1948052" y="2396598"/>
            <a:chExt cx="7946489" cy="110799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7D9E70F-28C0-4ECD-BFBB-F447BAE1AC0D}"/>
                </a:ext>
              </a:extLst>
            </p:cNvPr>
            <p:cNvGrpSpPr/>
            <p:nvPr/>
          </p:nvGrpSpPr>
          <p:grpSpPr>
            <a:xfrm>
              <a:off x="1948052" y="2396598"/>
              <a:ext cx="4103341" cy="1107996"/>
              <a:chOff x="1948052" y="2396598"/>
              <a:chExt cx="4103341" cy="110799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D8097F6-1FE6-43CE-97D5-9A833C59D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052" y="2606223"/>
                <a:ext cx="410334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∀x</a:t>
                </a:r>
                <a:r>
                  <a:rPr lang="en-US" sz="2400">
                    <a:solidFill>
                      <a:srgbClr val="FFC000"/>
                    </a:solidFill>
                  </a:rPr>
                  <a:t>, Human</a:t>
                </a:r>
                <a:r>
                  <a:rPr lang="en-US" sz="2400" dirty="0">
                    <a:solidFill>
                      <a:srgbClr val="FFC000"/>
                    </a:solidFill>
                  </a:rPr>
                  <a:t>(x)</a:t>
                </a:r>
                <a:r>
                  <a:rPr lang="el-GR" altLang="en-US" sz="240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2400">
                    <a:solidFill>
                      <a:srgbClr val="FFC000"/>
                    </a:solidFill>
                  </a:rPr>
                  <a:t>Mortal</a:t>
                </a:r>
                <a:r>
                  <a:rPr lang="en-US" sz="2400" dirty="0">
                    <a:solidFill>
                      <a:srgbClr val="FFC000"/>
                    </a:solidFill>
                  </a:rPr>
                  <a:t>(x)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>
                    <a:solidFill>
                      <a:srgbClr val="FFC000"/>
                    </a:solidFill>
                  </a:rPr>
                  <a:t>Human(Socrates</a:t>
                </a:r>
                <a:r>
                  <a:rPr lang="en-US" sz="2400" dirty="0">
                    <a:solidFill>
                      <a:srgbClr val="FFC000"/>
                    </a:solidFill>
                  </a:rPr>
                  <a:t>) 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685EAE6-50F3-4A28-BDEB-EA4FB8D80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2396598"/>
                <a:ext cx="674342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6600" dirty="0">
                    <a:solidFill>
                      <a:srgbClr val="FFC000"/>
                    </a:solidFill>
                  </a:rPr>
                  <a:t>}</a:t>
                </a: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F42BF39-7FEB-4A09-BA63-86CEA077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2790888"/>
              <a:ext cx="41033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l-GR" altLang="en-US" sz="240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US" sz="2400">
                  <a:solidFill>
                    <a:srgbClr val="FFC000"/>
                  </a:solidFill>
                </a:rPr>
                <a:t> Mortal(Socrates</a:t>
              </a:r>
              <a:r>
                <a:rPr lang="en-US" sz="2400" dirty="0">
                  <a:solidFill>
                    <a:srgbClr val="FFC000"/>
                  </a:solidFill>
                </a:rPr>
                <a:t>) </a:t>
              </a:r>
            </a:p>
          </p:txBody>
        </p:sp>
      </p:grpSp>
      <p:sp>
        <p:nvSpPr>
          <p:cNvPr id="57" name="Text Box 43">
            <a:extLst>
              <a:ext uri="{FF2B5EF4-FFF2-40B4-BE49-F238E27FC236}">
                <a16:creationId xmlns:a16="http://schemas.microsoft.com/office/drawing/2014/main" id="{8DE9DFA0-1E0F-4DA7-9881-BC87975A0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02716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  <p:grpSp>
        <p:nvGrpSpPr>
          <p:cNvPr id="141" name="Group 26">
            <a:extLst>
              <a:ext uri="{FF2B5EF4-FFF2-40B4-BE49-F238E27FC236}">
                <a16:creationId xmlns:a16="http://schemas.microsoft.com/office/drawing/2014/main" id="{011B6999-0E52-4724-A147-C4406A6AA0F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7640" y="2995262"/>
            <a:ext cx="519029" cy="1271938"/>
            <a:chOff x="2308" y="1513"/>
            <a:chExt cx="1162" cy="2570"/>
          </a:xfrm>
        </p:grpSpPr>
        <p:grpSp>
          <p:nvGrpSpPr>
            <p:cNvPr id="142" name="Group 27">
              <a:extLst>
                <a:ext uri="{FF2B5EF4-FFF2-40B4-BE49-F238E27FC236}">
                  <a16:creationId xmlns:a16="http://schemas.microsoft.com/office/drawing/2014/main" id="{AE0198DD-2050-4688-B54D-5A7E3DC0D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3540D647-E56D-42FC-8C47-DE178CEE4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2A3EFE73-E01E-4DFD-B584-24541C2A2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7855262B-79BA-4D6F-A003-567BCD494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9C94C39D-3575-40BC-B1C4-CC57CA83C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6EADFF6A-316F-443B-832A-74FF86D8D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A0B47EF6-D6CE-445B-8F59-3390DD104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" name="Freeform 34">
              <a:extLst>
                <a:ext uri="{FF2B5EF4-FFF2-40B4-BE49-F238E27FC236}">
                  <a16:creationId xmlns:a16="http://schemas.microsoft.com/office/drawing/2014/main" id="{ECA85EF4-DD87-458F-9CF6-1D3C66AD2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5">
              <a:extLst>
                <a:ext uri="{FF2B5EF4-FFF2-40B4-BE49-F238E27FC236}">
                  <a16:creationId xmlns:a16="http://schemas.microsoft.com/office/drawing/2014/main" id="{62E58861-1D2F-4536-8C95-BDB02C232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Oval 36">
              <a:extLst>
                <a:ext uri="{FF2B5EF4-FFF2-40B4-BE49-F238E27FC236}">
                  <a16:creationId xmlns:a16="http://schemas.microsoft.com/office/drawing/2014/main" id="{C64E0F89-1419-497E-9E6C-1A6E384198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6" name="Oval 37">
              <a:extLst>
                <a:ext uri="{FF2B5EF4-FFF2-40B4-BE49-F238E27FC236}">
                  <a16:creationId xmlns:a16="http://schemas.microsoft.com/office/drawing/2014/main" id="{B3CF1B9E-87DE-449F-95C7-236793E47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7" name="Oval 38">
              <a:extLst>
                <a:ext uri="{FF2B5EF4-FFF2-40B4-BE49-F238E27FC236}">
                  <a16:creationId xmlns:a16="http://schemas.microsoft.com/office/drawing/2014/main" id="{E9C50D42-E7CF-4C4D-8177-8C1F7A00A3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8" name="Oval 39">
              <a:extLst>
                <a:ext uri="{FF2B5EF4-FFF2-40B4-BE49-F238E27FC236}">
                  <a16:creationId xmlns:a16="http://schemas.microsoft.com/office/drawing/2014/main" id="{2550E953-6F73-499B-A63D-F7528F356D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9" name="Oval 40">
              <a:extLst>
                <a:ext uri="{FF2B5EF4-FFF2-40B4-BE49-F238E27FC236}">
                  <a16:creationId xmlns:a16="http://schemas.microsoft.com/office/drawing/2014/main" id="{48CBB23B-4927-44B0-B6A5-BF7EFCCB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6" name="Picture 2" descr="http://www.swordofthespirit.net/bulwark/mosesbush.gif">
            <a:extLst>
              <a:ext uri="{FF2B5EF4-FFF2-40B4-BE49-F238E27FC236}">
                <a16:creationId xmlns:a16="http://schemas.microsoft.com/office/drawing/2014/main" id="{E8BA6CD0-4EA8-9155-0ADD-6E2E23E0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9" y="2248696"/>
            <a:ext cx="1092088" cy="63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6">
            <a:extLst>
              <a:ext uri="{FF2B5EF4-FFF2-40B4-BE49-F238E27FC236}">
                <a16:creationId xmlns:a16="http://schemas.microsoft.com/office/drawing/2014/main" id="{A74095AC-5954-0589-B400-B730B0EF3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242" y="2754030"/>
            <a:ext cx="3730424" cy="439047"/>
          </a:xfrm>
          <a:prstGeom prst="wedgeRoundRectCallout">
            <a:avLst>
              <a:gd name="adj1" fmla="val -53485"/>
              <a:gd name="adj2" fmla="val 30035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I give the oracle </a:t>
            </a:r>
            <a:r>
              <a:rPr lang="en-US" altLang="en-US" sz="2400" dirty="0">
                <a:solidFill>
                  <a:schemeClr val="accent2"/>
                </a:solidFill>
              </a:rPr>
              <a:t>x</a:t>
            </a:r>
            <a:r>
              <a:rPr lang="en-US" altLang="en-US" sz="2400" dirty="0"/>
              <a:t>=</a:t>
            </a:r>
            <a:r>
              <a:rPr lang="en-US" sz="2400" dirty="0">
                <a:solidFill>
                  <a:srgbClr val="66FF66"/>
                </a:solidFill>
              </a:rPr>
              <a:t>Socrates</a:t>
            </a:r>
            <a:r>
              <a:rPr lang="en-US" altLang="en-US" sz="2400" dirty="0"/>
              <a:t>.</a:t>
            </a:r>
          </a:p>
        </p:txBody>
      </p:sp>
      <p:sp>
        <p:nvSpPr>
          <p:cNvPr id="4" name="AutoShape 38">
            <a:extLst>
              <a:ext uri="{FF2B5EF4-FFF2-40B4-BE49-F238E27FC236}">
                <a16:creationId xmlns:a16="http://schemas.microsoft.com/office/drawing/2014/main" id="{7EAA23C5-E78A-4868-9DEE-C91AD265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242" y="3257266"/>
            <a:ext cx="4920092" cy="914400"/>
          </a:xfrm>
          <a:prstGeom prst="wedgeRoundRectCallout">
            <a:avLst>
              <a:gd name="adj1" fmla="val -52176"/>
              <a:gd name="adj2" fmla="val -40676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CA" altLang="en-US" sz="2400" dirty="0">
                <a:latin typeface="+mj-lt"/>
              </a:rPr>
              <a:t>I assure you that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Human(</a:t>
            </a:r>
            <a:r>
              <a:rPr lang="en-US" sz="2400" dirty="0">
                <a:solidFill>
                  <a:srgbClr val="66FF66"/>
                </a:solidFill>
                <a:latin typeface="+mj-lt"/>
              </a:rPr>
              <a:t>Socrates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)</a:t>
            </a:r>
            <a:r>
              <a:rPr lang="el-GR" altLang="en-US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Mortal(</a:t>
            </a:r>
            <a:r>
              <a:rPr lang="en-US" sz="2400" dirty="0">
                <a:solidFill>
                  <a:srgbClr val="66FF66"/>
                </a:solidFill>
                <a:latin typeface="+mj-lt"/>
              </a:rPr>
              <a:t>Socrates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)</a:t>
            </a:r>
            <a:endParaRPr lang="en-CA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AutoShape 46">
            <a:extLst>
              <a:ext uri="{FF2B5EF4-FFF2-40B4-BE49-F238E27FC236}">
                <a16:creationId xmlns:a16="http://schemas.microsoft.com/office/drawing/2014/main" id="{C9B0C876-6C2A-E8ED-A839-3F4AE5439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167" y="4869293"/>
            <a:ext cx="3542573" cy="841584"/>
          </a:xfrm>
          <a:prstGeom prst="wedgeRoundRectCallout">
            <a:avLst>
              <a:gd name="adj1" fmla="val -54075"/>
              <a:gd name="adj2" fmla="val -5138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I use </a:t>
            </a:r>
            <a:r>
              <a:rPr lang="en-US" sz="2400" dirty="0"/>
              <a:t>modus ponens to get </a:t>
            </a:r>
            <a:r>
              <a:rPr lang="en-US" sz="2400" dirty="0">
                <a:solidFill>
                  <a:schemeClr val="accent2"/>
                </a:solidFill>
              </a:rPr>
              <a:t>Mortal(</a:t>
            </a:r>
            <a:r>
              <a:rPr lang="en-US" sz="2400" dirty="0">
                <a:solidFill>
                  <a:srgbClr val="66FF66"/>
                </a:solidFill>
              </a:rPr>
              <a:t>Socrates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r>
              <a:rPr lang="en-US" altLang="en-US" sz="2400" dirty="0"/>
              <a:t>.</a:t>
            </a:r>
          </a:p>
        </p:txBody>
      </p:sp>
      <p:sp>
        <p:nvSpPr>
          <p:cNvPr id="9" name="AutoShape 38">
            <a:extLst>
              <a:ext uri="{FF2B5EF4-FFF2-40B4-BE49-F238E27FC236}">
                <a16:creationId xmlns:a16="http://schemas.microsoft.com/office/drawing/2014/main" id="{07666946-B28D-65C5-C82B-D0BD6CD0A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977" y="2243313"/>
            <a:ext cx="4640174" cy="461665"/>
          </a:xfrm>
          <a:prstGeom prst="wedgeRoundRectCallout">
            <a:avLst>
              <a:gd name="adj1" fmla="val -51974"/>
              <a:gd name="adj2" fmla="val -48582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I am ready for you to give me an </a:t>
            </a: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>x</a:t>
            </a:r>
            <a:r>
              <a:rPr lang="en-US" altLang="en-US" sz="2400" dirty="0">
                <a:latin typeface="+mj-lt"/>
              </a:rPr>
              <a:t>.</a:t>
            </a:r>
            <a:endParaRPr lang="en-CA" altLang="en-US" sz="2400" dirty="0">
              <a:latin typeface="+mj-lt"/>
            </a:endParaRPr>
          </a:p>
        </p:txBody>
      </p:sp>
      <p:sp>
        <p:nvSpPr>
          <p:cNvPr id="11" name="AutoShape 38">
            <a:extLst>
              <a:ext uri="{FF2B5EF4-FFF2-40B4-BE49-F238E27FC236}">
                <a16:creationId xmlns:a16="http://schemas.microsoft.com/office/drawing/2014/main" id="{9252B27F-1228-D0CE-B197-CADF56A20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052" y="4244149"/>
            <a:ext cx="4544168" cy="552661"/>
          </a:xfrm>
          <a:prstGeom prst="wedgeRoundRectCallout">
            <a:avLst>
              <a:gd name="adj1" fmla="val -51708"/>
              <a:gd name="adj2" fmla="val -50346"/>
              <a:gd name="adj3" fmla="val 16667"/>
            </a:avLst>
          </a:prstGeom>
          <a:noFill/>
          <a:ln w="12700">
            <a:solidFill>
              <a:srgbClr val="9966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r">
              <a:spcBef>
                <a:spcPts val="0"/>
              </a:spcBef>
            </a:pPr>
            <a:r>
              <a:rPr lang="en-CA" sz="2400" dirty="0">
                <a:latin typeface="+mj-lt"/>
              </a:rPr>
              <a:t>I assure you that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Human(</a:t>
            </a:r>
            <a:r>
              <a:rPr lang="en-US" sz="2400" dirty="0">
                <a:solidFill>
                  <a:srgbClr val="66FF66"/>
                </a:solidFill>
                <a:latin typeface="Times New Roman" pitchFamily="18" charset="0"/>
              </a:rPr>
              <a:t>Socrates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)</a:t>
            </a:r>
            <a:r>
              <a:rPr lang="en-CA" altLang="en-US" sz="2400" dirty="0">
                <a:latin typeface="+mj-lt"/>
              </a:rPr>
              <a:t>.</a:t>
            </a:r>
          </a:p>
        </p:txBody>
      </p:sp>
      <p:sp>
        <p:nvSpPr>
          <p:cNvPr id="12" name="AutoShape 46">
            <a:extLst>
              <a:ext uri="{FF2B5EF4-FFF2-40B4-BE49-F238E27FC236}">
                <a16:creationId xmlns:a16="http://schemas.microsoft.com/office/drawing/2014/main" id="{1764242B-D5D2-42C3-7588-E32F31B7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167" y="5806296"/>
            <a:ext cx="3705416" cy="512540"/>
          </a:xfrm>
          <a:prstGeom prst="wedgeRoundRectCallout">
            <a:avLst>
              <a:gd name="adj1" fmla="val -51525"/>
              <a:gd name="adj2" fmla="val -43898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Excellent. My task is done.</a:t>
            </a:r>
          </a:p>
        </p:txBody>
      </p:sp>
      <p:sp>
        <p:nvSpPr>
          <p:cNvPr id="2" name="AutoShape 38">
            <a:extLst>
              <a:ext uri="{FF2B5EF4-FFF2-40B4-BE49-F238E27FC236}">
                <a16:creationId xmlns:a16="http://schemas.microsoft.com/office/drawing/2014/main" id="{96DABC81-FD17-45FD-656D-E3D914F0E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939" y="1676400"/>
            <a:ext cx="5610461" cy="484847"/>
          </a:xfrm>
          <a:prstGeom prst="wedgeRoundRectCallout">
            <a:avLst>
              <a:gd name="adj1" fmla="val -59762"/>
              <a:gd name="adj2" fmla="val -23229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CA" sz="2400" dirty="0">
                <a:solidFill>
                  <a:srgbClr val="FFFFFF"/>
                </a:solidFill>
                <a:latin typeface="Times New Roman"/>
              </a:rPr>
              <a:t>I assure</a:t>
            </a:r>
            <a:r>
              <a:rPr lang="en-CA" altLang="en-US" sz="2400" dirty="0">
                <a:latin typeface="+mj-lt"/>
              </a:rPr>
              <a:t> </a:t>
            </a:r>
            <a:r>
              <a:rPr lang="en-CA" sz="2400" dirty="0">
                <a:solidFill>
                  <a:srgbClr val="FFFFFF"/>
                </a:solidFill>
                <a:latin typeface="Times New Roman"/>
              </a:rPr>
              <a:t>you that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∀x, Human(x)</a:t>
            </a:r>
            <a:r>
              <a:rPr lang="el-GR" altLang="en-US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Mortal(x) </a:t>
            </a:r>
          </a:p>
        </p:txBody>
      </p:sp>
    </p:spTree>
    <p:extLst>
      <p:ext uri="{BB962C8B-B14F-4D97-AF65-F5344CB8AC3E}">
        <p14:creationId xmlns:p14="http://schemas.microsoft.com/office/powerpoint/2010/main" val="14487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BA2DF83-FAE2-4F8C-9513-032294BA1F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57556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4000">
                <a:cs typeface="Times New Roman" panose="02020603050405020304" pitchFamily="18" charset="0"/>
              </a:rPr>
              <a:t>Humans are Mortal</a:t>
            </a:r>
            <a:endParaRPr kumimoji="0" lang="en-CA" altLang="en-US" sz="40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0385632-CEC6-46D3-9C09-C81AD54E674E}"/>
              </a:ext>
            </a:extLst>
          </p:cNvPr>
          <p:cNvGrpSpPr/>
          <p:nvPr/>
        </p:nvGrpSpPr>
        <p:grpSpPr>
          <a:xfrm>
            <a:off x="1948052" y="585809"/>
            <a:ext cx="7946489" cy="1107996"/>
            <a:chOff x="1948052" y="2396598"/>
            <a:chExt cx="7946489" cy="110799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7D9E70F-28C0-4ECD-BFBB-F447BAE1AC0D}"/>
                </a:ext>
              </a:extLst>
            </p:cNvPr>
            <p:cNvGrpSpPr/>
            <p:nvPr/>
          </p:nvGrpSpPr>
          <p:grpSpPr>
            <a:xfrm>
              <a:off x="1948052" y="2396598"/>
              <a:ext cx="4103341" cy="1107996"/>
              <a:chOff x="1948052" y="2396598"/>
              <a:chExt cx="4103341" cy="1107996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D8097F6-1FE6-43CE-97D5-9A833C59D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052" y="2606223"/>
                <a:ext cx="410334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∀x</a:t>
                </a:r>
                <a:r>
                  <a:rPr lang="en-US" sz="2400">
                    <a:solidFill>
                      <a:srgbClr val="FFC000"/>
                    </a:solidFill>
                  </a:rPr>
                  <a:t>, Human</a:t>
                </a:r>
                <a:r>
                  <a:rPr lang="en-US" sz="2400" dirty="0">
                    <a:solidFill>
                      <a:srgbClr val="FFC000"/>
                    </a:solidFill>
                  </a:rPr>
                  <a:t>(x)</a:t>
                </a:r>
                <a:r>
                  <a:rPr lang="el-GR" altLang="en-US" sz="240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2400">
                    <a:solidFill>
                      <a:srgbClr val="FFC000"/>
                    </a:solidFill>
                  </a:rPr>
                  <a:t>Mortal</a:t>
                </a:r>
                <a:r>
                  <a:rPr lang="en-US" sz="2400" dirty="0">
                    <a:solidFill>
                      <a:srgbClr val="FFC000"/>
                    </a:solidFill>
                  </a:rPr>
                  <a:t>(x)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2400">
                    <a:solidFill>
                      <a:srgbClr val="FFC000"/>
                    </a:solidFill>
                  </a:rPr>
                  <a:t>Human(Socrates</a:t>
                </a:r>
                <a:r>
                  <a:rPr lang="en-US" sz="2400" dirty="0">
                    <a:solidFill>
                      <a:srgbClr val="FFC000"/>
                    </a:solidFill>
                  </a:rPr>
                  <a:t>) 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685EAE6-50F3-4A28-BDEB-EA4FB8D80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800" y="2396598"/>
                <a:ext cx="674342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FontTx/>
                  <a:buNone/>
                </a:pPr>
                <a:r>
                  <a:rPr lang="en-US" sz="6600" dirty="0">
                    <a:solidFill>
                      <a:srgbClr val="FFC000"/>
                    </a:solidFill>
                  </a:rPr>
                  <a:t>}</a:t>
                </a: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F42BF39-7FEB-4A09-BA63-86CEA0775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2790888"/>
              <a:ext cx="41033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l-GR" altLang="en-US" sz="240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US" sz="2400">
                  <a:solidFill>
                    <a:srgbClr val="FFC000"/>
                  </a:solidFill>
                </a:rPr>
                <a:t> Mortal(Socrates</a:t>
              </a:r>
              <a:r>
                <a:rPr lang="en-US" sz="2400" dirty="0">
                  <a:solidFill>
                    <a:srgbClr val="FFC000"/>
                  </a:solidFill>
                </a:rPr>
                <a:t>) </a:t>
              </a:r>
            </a:p>
          </p:txBody>
        </p:sp>
      </p:grpSp>
      <p:sp>
        <p:nvSpPr>
          <p:cNvPr id="57" name="Text Box 43">
            <a:extLst>
              <a:ext uri="{FF2B5EF4-FFF2-40B4-BE49-F238E27FC236}">
                <a16:creationId xmlns:a16="http://schemas.microsoft.com/office/drawing/2014/main" id="{8DE9DFA0-1E0F-4DA7-9881-BC87975A0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02716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  <p:pic>
        <p:nvPicPr>
          <p:cNvPr id="2" name="Picture 5" descr="j0116172">
            <a:extLst>
              <a:ext uri="{FF2B5EF4-FFF2-40B4-BE49-F238E27FC236}">
                <a16:creationId xmlns:a16="http://schemas.microsoft.com/office/drawing/2014/main" id="{3CC8139A-1BCB-B783-A6AC-95C5FF01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4955858"/>
            <a:ext cx="838200" cy="11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id="{AD4F806A-6F4B-1CED-996F-BB6B41D0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675918"/>
            <a:ext cx="8001000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Formal Proof: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Deduction Goal: A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B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 C</a:t>
            </a:r>
            <a:endParaRPr lang="en-US" altLang="en-US" sz="2400" dirty="0">
              <a:latin typeface="+mj-lt"/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     </a:t>
            </a:r>
            <a:r>
              <a:rPr lang="en-US" altLang="en-US" sz="2400" dirty="0"/>
              <a:t>A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B</a:t>
            </a:r>
            <a:endParaRPr lang="en-US" altLang="en-US" sz="2400" baseline="-250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 A</a:t>
            </a: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n-US" altLang="en-US" sz="2400" dirty="0"/>
              <a:t>B</a:t>
            </a:r>
            <a:endParaRPr lang="en-US" altLang="en-US" sz="2400" baseline="-250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     ∀x, Human(x)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/>
              <a:t>Mortal(x)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     Human(Socrates)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/>
              <a:t>Mortal(Socrates)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     Human(Socrates)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     Mortal(Socrates)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A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B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 C</a:t>
            </a:r>
            <a:endParaRPr 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A4AD03-CF8A-24C9-54E6-012C7FC0D8C1}"/>
              </a:ext>
            </a:extLst>
          </p:cNvPr>
          <p:cNvSpPr/>
          <p:nvPr/>
        </p:nvSpPr>
        <p:spPr>
          <a:xfrm>
            <a:off x="6577169" y="1908888"/>
            <a:ext cx="2089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Assumption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Separating 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63844B-2EE1-264A-698D-A629A5AF52EC}"/>
              </a:ext>
            </a:extLst>
          </p:cNvPr>
          <p:cNvSpPr/>
          <p:nvPr/>
        </p:nvSpPr>
        <p:spPr>
          <a:xfrm>
            <a:off x="6560351" y="3725962"/>
            <a:ext cx="272061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A</a:t>
            </a:r>
            <a:endParaRPr lang="en-US" altLang="en-US" sz="2400" baseline="-25000" dirty="0"/>
          </a:p>
          <a:p>
            <a:pPr algn="l"/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Remove </a:t>
            </a:r>
            <a:r>
              <a:rPr lang="en-US" sz="2400" dirty="0"/>
              <a:t>∀</a:t>
            </a:r>
            <a:endParaRPr 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/>
            <a:r>
              <a:rPr lang="en-US" altLang="en-US" sz="2400" dirty="0"/>
              <a:t>B</a:t>
            </a:r>
            <a:endParaRPr lang="en-US" altLang="en-US" sz="2400" baseline="-25000" dirty="0"/>
          </a:p>
          <a:p>
            <a:pPr algn="l"/>
            <a:r>
              <a:rPr lang="en-CA" sz="2400" dirty="0"/>
              <a:t>Modus Ponens</a:t>
            </a:r>
          </a:p>
          <a:p>
            <a:pPr algn="l"/>
            <a:r>
              <a:rPr lang="en-US" altLang="en-US" sz="2400" dirty="0"/>
              <a:t>Deduction </a:t>
            </a:r>
            <a:r>
              <a:rPr lang="en-CA" sz="2400" dirty="0"/>
              <a:t>Conclude</a:t>
            </a:r>
          </a:p>
        </p:txBody>
      </p:sp>
    </p:spTree>
    <p:extLst>
      <p:ext uri="{BB962C8B-B14F-4D97-AF65-F5344CB8AC3E}">
        <p14:creationId xmlns:p14="http://schemas.microsoft.com/office/powerpoint/2010/main" val="629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6" name="Text Box 22"/>
          <p:cNvSpPr txBox="1">
            <a:spLocks noChangeArrowheads="1"/>
          </p:cNvSpPr>
          <p:nvPr/>
        </p:nvSpPr>
        <p:spPr bwMode="auto">
          <a:xfrm>
            <a:off x="1143000" y="228600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Reals</a:t>
            </a:r>
            <a:endParaRPr lang="en-CA" altLang="en-US" dirty="0"/>
          </a:p>
        </p:txBody>
      </p:sp>
      <p:pic>
        <p:nvPicPr>
          <p:cNvPr id="6" name="Picture 5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65133" cy="9884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67000" y="1976735"/>
            <a:ext cx="555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For every x, there is a y such that x+y=0</a:t>
            </a:r>
          </a:p>
        </p:txBody>
      </p:sp>
      <p:sp>
        <p:nvSpPr>
          <p:cNvPr id="29" name="AutoShape 8">
            <a:extLst>
              <a:ext uri="{FF2B5EF4-FFF2-40B4-BE49-F238E27FC236}">
                <a16:creationId xmlns:a16="http://schemas.microsoft.com/office/drawing/2014/main" id="{BCD3F04A-CD81-449B-A102-583684480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08" y="1447800"/>
            <a:ext cx="7663592" cy="1220408"/>
          </a:xfrm>
          <a:prstGeom prst="wedgeRectCallout">
            <a:avLst>
              <a:gd name="adj1" fmla="val -53415"/>
              <a:gd name="adj2" fmla="val -49613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What </a:t>
            </a:r>
            <a:r>
              <a:rPr lang="en-CA" altLang="en-US" sz="2400" dirty="0"/>
              <a:t>does this </a:t>
            </a:r>
            <a:r>
              <a:rPr lang="en-CA" altLang="en-US" sz="2400"/>
              <a:t>“mean</a:t>
            </a:r>
            <a:r>
              <a:rPr lang="en-CA" altLang="en-US" sz="2400" dirty="0"/>
              <a:t>”?</a:t>
            </a:r>
            <a:endParaRPr lang="en-US" altLang="en-US" sz="2400" dirty="0"/>
          </a:p>
        </p:txBody>
      </p:sp>
      <p:grpSp>
        <p:nvGrpSpPr>
          <p:cNvPr id="35" name="Group 29">
            <a:extLst>
              <a:ext uri="{FF2B5EF4-FFF2-40B4-BE49-F238E27FC236}">
                <a16:creationId xmlns:a16="http://schemas.microsoft.com/office/drawing/2014/main" id="{782A347C-10B9-4776-8AD9-2EABC4EF2630}"/>
              </a:ext>
            </a:extLst>
          </p:cNvPr>
          <p:cNvGrpSpPr>
            <a:grpSpLocks/>
          </p:cNvGrpSpPr>
          <p:nvPr/>
        </p:nvGrpSpPr>
        <p:grpSpPr bwMode="auto">
          <a:xfrm>
            <a:off x="7924803" y="5410200"/>
            <a:ext cx="1189548" cy="1252690"/>
            <a:chOff x="2065" y="1551"/>
            <a:chExt cx="1628" cy="1988"/>
          </a:xfrm>
        </p:grpSpPr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2D54DA6-7685-4A9A-9C6C-289A8ADD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B74D64A7-372A-4504-9991-F826CE8D4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15F129D7-DD32-4BB5-933F-326E080E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75ECDC75-A041-43F5-94C7-0686F97C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7D1AF29B-ED36-4AFE-ACF7-EE5A98E2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46B4D703-31C6-4D97-8736-4700BE8A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96145B4D-4B34-4B30-8505-15AF7820E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5950565-F047-4FFA-A891-C75103A55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B1B6D90-6A6C-4E44-A611-E170BFCB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5" name="Freeform 532">
              <a:extLst>
                <a:ext uri="{FF2B5EF4-FFF2-40B4-BE49-F238E27FC236}">
                  <a16:creationId xmlns:a16="http://schemas.microsoft.com/office/drawing/2014/main" id="{72974295-A7A8-440B-8C40-D9F9EC1AE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6" name="Freeform 534">
              <a:extLst>
                <a:ext uri="{FF2B5EF4-FFF2-40B4-BE49-F238E27FC236}">
                  <a16:creationId xmlns:a16="http://schemas.microsoft.com/office/drawing/2014/main" id="{0DA2C98B-3FDA-4752-9A89-4DA54D82A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C64ACC6F-1003-4FF7-BC3B-FDA3DFA3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24905697-5C82-48B9-BFF8-B35FEDA8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3058B120-BBB3-4216-AF06-0D410226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26FCD67-E9A9-45BB-B3F0-F1E9B7AAB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3CBA65EB-C9D1-463E-A9AA-6B9E99D1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2928285D-FE49-4E39-A48D-E4B32355E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53" name="AutoShape 35">
            <a:extLst>
              <a:ext uri="{FF2B5EF4-FFF2-40B4-BE49-F238E27FC236}">
                <a16:creationId xmlns:a16="http://schemas.microsoft.com/office/drawing/2014/main" id="{94C6EE77-FA90-4947-9860-3E21DF00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305" y="5260447"/>
            <a:ext cx="5884051" cy="461665"/>
          </a:xfrm>
          <a:prstGeom prst="wedgeRoundRectCallout">
            <a:avLst>
              <a:gd name="adj1" fmla="val 53473"/>
              <a:gd name="adj2" fmla="val -1667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/>
              <a:t>You can </a:t>
            </a:r>
            <a:r>
              <a:rPr lang="en-CA" altLang="en-US" sz="2400" dirty="0"/>
              <a:t>give me </a:t>
            </a:r>
            <a:r>
              <a:rPr lang="en-CA" altLang="en-US" sz="2400"/>
              <a:t>more meaning than </a:t>
            </a:r>
            <a:r>
              <a:rPr lang="en-CA" altLang="en-US" sz="2400" dirty="0"/>
              <a:t>this!</a:t>
            </a:r>
          </a:p>
        </p:txBody>
      </p:sp>
      <p:sp>
        <p:nvSpPr>
          <p:cNvPr id="54" name="AutoShape 35">
            <a:extLst>
              <a:ext uri="{FF2B5EF4-FFF2-40B4-BE49-F238E27FC236}">
                <a16:creationId xmlns:a16="http://schemas.microsoft.com/office/drawing/2014/main" id="{C74B2C92-66BB-41B3-BD10-4027CC2BB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054" y="5852906"/>
            <a:ext cx="4191000" cy="461665"/>
          </a:xfrm>
          <a:prstGeom prst="wedgeRoundRectCallout">
            <a:avLst>
              <a:gd name="adj1" fmla="val 53473"/>
              <a:gd name="adj2" fmla="val -1667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You </a:t>
            </a:r>
            <a:r>
              <a:rPr lang="en-CA" altLang="en-US" sz="2400"/>
              <a:t>get a mark </a:t>
            </a:r>
            <a:r>
              <a:rPr lang="en-CA" altLang="en-US" sz="2400" dirty="0"/>
              <a:t>of zero for this!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B9803094-D877-4CB5-9981-DA6830747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14" y="228599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</p:spTree>
    <p:extLst>
      <p:ext uri="{BB962C8B-B14F-4D97-AF65-F5344CB8AC3E}">
        <p14:creationId xmlns:p14="http://schemas.microsoft.com/office/powerpoint/2010/main" val="33479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6" grpId="0"/>
      <p:bldP spid="24579" grpId="0"/>
      <p:bldP spid="17" grpId="0"/>
      <p:bldP spid="29" grpId="0" animBg="1"/>
      <p:bldP spid="53" grpId="0" animBg="1"/>
      <p:bldP spid="54" grpId="0" animBg="1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6" name="Text Box 22"/>
          <p:cNvSpPr txBox="1">
            <a:spLocks noChangeArrowheads="1"/>
          </p:cNvSpPr>
          <p:nvPr/>
        </p:nvSpPr>
        <p:spPr bwMode="auto">
          <a:xfrm>
            <a:off x="1143000" y="228600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Reals</a:t>
            </a:r>
            <a:endParaRPr lang="en-CA" altLang="en-US" dirty="0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758784" y="2950693"/>
            <a:ext cx="992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FF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>
                <a:solidFill>
                  <a:srgbClr val="00FF00"/>
                </a:solidFill>
              </a:rPr>
              <a:t>y</a:t>
            </a:r>
            <a:r>
              <a:rPr lang="en-US" altLang="en-US" sz="2400" dirty="0">
                <a:solidFill>
                  <a:srgbClr val="FFC000"/>
                </a:solidFill>
              </a:rPr>
              <a:t>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20371" y="2932017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>
                    <a:solidFill>
                      <a:srgbClr val="00FF00"/>
                    </a:solidFill>
                  </a:rPr>
                  <a:t>x </a:t>
                </a:r>
                <a:r>
                  <a:rPr lang="en-US" altLang="en-US" sz="2400"/>
                  <a:t>and </a:t>
                </a:r>
                <a:r>
                  <a:rPr lang="en-US" altLang="en-US" sz="2400">
                    <a:solidFill>
                      <a:srgbClr val="00FF00"/>
                    </a:solidFill>
                  </a:rPr>
                  <a:t>y </a:t>
                </a:r>
                <a:r>
                  <a:rPr lang="en-US" altLang="en-US" sz="2400"/>
                  <a:t>add </a:t>
                </a:r>
                <a:r>
                  <a:rPr lang="en-US" altLang="en-US" sz="2400" dirty="0"/>
                  <a:t>to zero”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71" y="2932017"/>
                <a:ext cx="5559216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766047" y="262275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2  -2</a:t>
            </a:r>
          </a:p>
        </p:txBody>
      </p:sp>
      <p:sp>
        <p:nvSpPr>
          <p:cNvPr id="29" name="AutoShape 8">
            <a:extLst>
              <a:ext uri="{FF2B5EF4-FFF2-40B4-BE49-F238E27FC236}">
                <a16:creationId xmlns:a16="http://schemas.microsoft.com/office/drawing/2014/main" id="{BCD3F04A-CD81-449B-A102-583684480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08" y="1447800"/>
            <a:ext cx="7663592" cy="1220408"/>
          </a:xfrm>
          <a:prstGeom prst="wedgeRectCallout">
            <a:avLst>
              <a:gd name="adj1" fmla="val -53415"/>
              <a:gd name="adj2" fmla="val -49613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Build understanding </a:t>
            </a:r>
            <a:r>
              <a:rPr lang="en-CA" altLang="en-US" sz="2400" dirty="0"/>
              <a:t>by building </a:t>
            </a:r>
            <a:r>
              <a:rPr lang="en-CA" altLang="en-US" sz="2400"/>
              <a:t>the statement backwards</a:t>
            </a:r>
            <a:r>
              <a:rPr lang="en-CA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What does each subsequence say about</a:t>
            </a:r>
            <a:endParaRPr lang="en-CA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** value </a:t>
            </a:r>
            <a:r>
              <a:rPr lang="en-CA" altLang="en-US" sz="2400" dirty="0"/>
              <a:t>of </a:t>
            </a:r>
            <a:r>
              <a:rPr lang="en-CA" altLang="en-US" sz="2400">
                <a:solidFill>
                  <a:srgbClr val="00FF00"/>
                </a:solidFill>
              </a:rPr>
              <a:t>free</a:t>
            </a:r>
            <a:r>
              <a:rPr lang="en-CA" altLang="en-US" sz="2400"/>
              <a:t> variables</a:t>
            </a:r>
            <a:r>
              <a:rPr lang="en-CA" altLang="en-US" sz="2400" dirty="0"/>
              <a:t>, * set </a:t>
            </a:r>
            <a:r>
              <a:rPr lang="en-CA" altLang="en-US" sz="2400"/>
              <a:t>of values </a:t>
            </a:r>
            <a:r>
              <a:rPr lang="en-CA" altLang="en-US" sz="2400" dirty="0"/>
              <a:t>of </a:t>
            </a:r>
            <a:r>
              <a:rPr lang="en-CA" altLang="en-US" sz="2400"/>
              <a:t>outer quantifier</a:t>
            </a:r>
            <a:r>
              <a:rPr lang="en-CA" altLang="en-US" sz="2400" dirty="0"/>
              <a:t>.</a:t>
            </a: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C4DF32-D81A-4689-A7E1-056B3AA2330D}"/>
                  </a:ext>
                </a:extLst>
              </p:cNvPr>
              <p:cNvSpPr/>
              <p:nvPr/>
            </p:nvSpPr>
            <p:spPr>
              <a:xfrm>
                <a:off x="2832847" y="3321441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y</a:t>
                </a:r>
                <a:r>
                  <a:rPr lang="en-US" altLang="en-US" sz="2400" dirty="0"/>
                  <a:t> is </a:t>
                </a:r>
                <a:r>
                  <a:rPr lang="en-US" altLang="en-US" sz="2400"/>
                  <a:t>the negative </a:t>
                </a:r>
                <a:r>
                  <a:rPr lang="en-US" altLang="en-US" sz="2400" dirty="0"/>
                  <a:t>of 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x</a:t>
                </a:r>
                <a:r>
                  <a:rPr lang="en-US" altLang="en-US" sz="2400" dirty="0"/>
                  <a:t>”.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9C4DF32-D81A-4689-A7E1-056B3AA23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847" y="3321441"/>
                <a:ext cx="555921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1B217A-73CB-48F9-BA51-84D68194030A}"/>
                  </a:ext>
                </a:extLst>
              </p:cNvPr>
              <p:cNvSpPr/>
              <p:nvPr/>
            </p:nvSpPr>
            <p:spPr>
              <a:xfrm>
                <a:off x="2845323" y="4419599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y</a:t>
                </a:r>
                <a:r>
                  <a:rPr lang="en-US" altLang="en-US" sz="2400" dirty="0"/>
                  <a:t> is </a:t>
                </a:r>
                <a:r>
                  <a:rPr lang="en-US" altLang="en-US" sz="2400"/>
                  <a:t>the additive </a:t>
                </a:r>
                <a:r>
                  <a:rPr lang="en-US" altLang="en-US" sz="2400" dirty="0"/>
                  <a:t>inverse of 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x</a:t>
                </a:r>
                <a:r>
                  <a:rPr lang="en-US" altLang="en-US" sz="2400" dirty="0"/>
                  <a:t>”.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21B217A-73CB-48F9-BA51-84D681940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323" y="4419599"/>
                <a:ext cx="5559216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9">
            <a:extLst>
              <a:ext uri="{FF2B5EF4-FFF2-40B4-BE49-F238E27FC236}">
                <a16:creationId xmlns:a16="http://schemas.microsoft.com/office/drawing/2014/main" id="{782A347C-10B9-4776-8AD9-2EABC4EF2630}"/>
              </a:ext>
            </a:extLst>
          </p:cNvPr>
          <p:cNvGrpSpPr>
            <a:grpSpLocks/>
          </p:cNvGrpSpPr>
          <p:nvPr/>
        </p:nvGrpSpPr>
        <p:grpSpPr bwMode="auto">
          <a:xfrm>
            <a:off x="7924803" y="5410200"/>
            <a:ext cx="1189548" cy="1252690"/>
            <a:chOff x="2065" y="1551"/>
            <a:chExt cx="1628" cy="1988"/>
          </a:xfrm>
        </p:grpSpPr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2D54DA6-7685-4A9A-9C6C-289A8ADD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B74D64A7-372A-4504-9991-F826CE8D4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15F129D7-DD32-4BB5-933F-326E080E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75ECDC75-A041-43F5-94C7-0686F97C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7D1AF29B-ED36-4AFE-ACF7-EE5A98E2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46B4D703-31C6-4D97-8736-4700BE8A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96145B4D-4B34-4B30-8505-15AF7820E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5950565-F047-4FFA-A891-C75103A55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B1B6D90-6A6C-4E44-A611-E170BFCB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5" name="Freeform 532">
              <a:extLst>
                <a:ext uri="{FF2B5EF4-FFF2-40B4-BE49-F238E27FC236}">
                  <a16:creationId xmlns:a16="http://schemas.microsoft.com/office/drawing/2014/main" id="{72974295-A7A8-440B-8C40-D9F9EC1AE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6" name="Freeform 534">
              <a:extLst>
                <a:ext uri="{FF2B5EF4-FFF2-40B4-BE49-F238E27FC236}">
                  <a16:creationId xmlns:a16="http://schemas.microsoft.com/office/drawing/2014/main" id="{0DA2C98B-3FDA-4752-9A89-4DA54D82A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C64ACC6F-1003-4FF7-BC3B-FDA3DFA3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24905697-5C82-48B9-BFF8-B35FEDA8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3058B120-BBB3-4216-AF06-0D410226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26FCD67-E9A9-45BB-B3F0-F1E9B7AAB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3CBA65EB-C9D1-463E-A9AA-6B9E99D1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2928285D-FE49-4E39-A48D-E4B32355E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53" name="AutoShape 35">
            <a:extLst>
              <a:ext uri="{FF2B5EF4-FFF2-40B4-BE49-F238E27FC236}">
                <a16:creationId xmlns:a16="http://schemas.microsoft.com/office/drawing/2014/main" id="{94C6EE77-FA90-4947-9860-3E21DF00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305" y="5260447"/>
            <a:ext cx="5884051" cy="461665"/>
          </a:xfrm>
          <a:prstGeom prst="wedgeRoundRectCallout">
            <a:avLst>
              <a:gd name="adj1" fmla="val 53473"/>
              <a:gd name="adj2" fmla="val -1667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/>
              <a:t>You can </a:t>
            </a:r>
            <a:r>
              <a:rPr lang="en-CA" altLang="en-US" sz="2400" dirty="0"/>
              <a:t>give me </a:t>
            </a:r>
            <a:r>
              <a:rPr lang="en-CA" altLang="en-US" sz="2400"/>
              <a:t>more meaning than </a:t>
            </a:r>
            <a:r>
              <a:rPr lang="en-CA" altLang="en-US" sz="2400" dirty="0"/>
              <a:t>this!</a:t>
            </a:r>
          </a:p>
        </p:txBody>
      </p:sp>
      <p:sp>
        <p:nvSpPr>
          <p:cNvPr id="31" name="AutoShape 35">
            <a:extLst>
              <a:ext uri="{FF2B5EF4-FFF2-40B4-BE49-F238E27FC236}">
                <a16:creationId xmlns:a16="http://schemas.microsoft.com/office/drawing/2014/main" id="{BA624867-FE4B-412C-B621-169417B7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259" y="5786735"/>
            <a:ext cx="4536141" cy="842665"/>
          </a:xfrm>
          <a:prstGeom prst="wedgeRoundRectCallout">
            <a:avLst>
              <a:gd name="adj1" fmla="val 53473"/>
              <a:gd name="adj2" fmla="val -1667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/>
              <a:t>Maybe </a:t>
            </a:r>
            <a:r>
              <a:rPr lang="en-CA" altLang="en-US" sz="2400" dirty="0"/>
              <a:t>some more </a:t>
            </a:r>
            <a:r>
              <a:rPr lang="en-CA" altLang="en-US" sz="2400"/>
              <a:t>“formal math</a:t>
            </a:r>
            <a:r>
              <a:rPr lang="en-CA" altLang="en-US" sz="2400" dirty="0"/>
              <a:t>” </a:t>
            </a:r>
            <a:br>
              <a:rPr lang="en-CA" altLang="en-US" sz="2400" dirty="0"/>
            </a:br>
            <a:r>
              <a:rPr lang="en-CA" altLang="en-US" sz="2400"/>
              <a:t>(that </a:t>
            </a:r>
            <a:r>
              <a:rPr lang="en-CA" altLang="en-US" sz="2400" dirty="0"/>
              <a:t>you don’t know)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6F3A0E-EAF5-42A2-9CFA-FC77F776EA52}"/>
              </a:ext>
            </a:extLst>
          </p:cNvPr>
          <p:cNvSpPr/>
          <p:nvPr/>
        </p:nvSpPr>
        <p:spPr>
          <a:xfrm>
            <a:off x="3913910" y="3712022"/>
            <a:ext cx="4696690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½ is the                        inverse of 2.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F11773-5C55-45AF-B376-4D573BF7064C}"/>
              </a:ext>
            </a:extLst>
          </p:cNvPr>
          <p:cNvSpPr/>
          <p:nvPr/>
        </p:nvSpPr>
        <p:spPr>
          <a:xfrm>
            <a:off x="4926922" y="3706906"/>
            <a:ext cx="1877290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/>
              <a:t>multiplicative</a:t>
            </a:r>
            <a:endParaRPr lang="en-US" altLang="en-US" sz="2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52B8853-B221-4D32-ABAA-99EEB9E0B07E}"/>
              </a:ext>
            </a:extLst>
          </p:cNvPr>
          <p:cNvSpPr/>
          <p:nvPr/>
        </p:nvSpPr>
        <p:spPr>
          <a:xfrm>
            <a:off x="3895165" y="4016820"/>
            <a:ext cx="4696690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-2 is the                        inverse of 2.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105FBD-654C-4683-8B99-396BE0850471}"/>
              </a:ext>
            </a:extLst>
          </p:cNvPr>
          <p:cNvSpPr/>
          <p:nvPr/>
        </p:nvSpPr>
        <p:spPr>
          <a:xfrm>
            <a:off x="5230906" y="4038598"/>
            <a:ext cx="1877290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/>
              <a:t>additive</a:t>
            </a:r>
            <a:endParaRPr lang="en-US" altLang="en-US" sz="2400" dirty="0"/>
          </a:p>
        </p:txBody>
      </p:sp>
      <p:pic>
        <p:nvPicPr>
          <p:cNvPr id="56" name="Picture 55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FA8077F6-6102-4C25-A831-3490F93937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65133" cy="988405"/>
          </a:xfrm>
          <a:prstGeom prst="rect">
            <a:avLst/>
          </a:prstGeom>
        </p:spPr>
      </p:pic>
      <p:sp>
        <p:nvSpPr>
          <p:cNvPr id="57" name="Text Box 21">
            <a:extLst>
              <a:ext uri="{FF2B5EF4-FFF2-40B4-BE49-F238E27FC236}">
                <a16:creationId xmlns:a16="http://schemas.microsoft.com/office/drawing/2014/main" id="{C6613CF1-8B05-4DA4-903E-27AB2044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14" y="228599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</p:spTree>
    <p:extLst>
      <p:ext uri="{BB962C8B-B14F-4D97-AF65-F5344CB8AC3E}">
        <p14:creationId xmlns:p14="http://schemas.microsoft.com/office/powerpoint/2010/main" val="31162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7" grpId="0"/>
      <p:bldP spid="30" grpId="0"/>
      <p:bldP spid="34" grpId="0"/>
      <p:bldP spid="53" grpId="0" animBg="1"/>
      <p:bldP spid="31" grpId="0" animBg="1"/>
      <p:bldP spid="32" grpId="0"/>
      <p:bldP spid="33" grpId="0"/>
      <p:bldP spid="5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6" name="Text Box 22"/>
          <p:cNvSpPr txBox="1">
            <a:spLocks noChangeArrowheads="1"/>
          </p:cNvSpPr>
          <p:nvPr/>
        </p:nvSpPr>
        <p:spPr bwMode="auto">
          <a:xfrm>
            <a:off x="1143000" y="228600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Reals</a:t>
            </a:r>
            <a:endParaRPr lang="en-CA" altLang="en-US" dirty="0"/>
          </a:p>
        </p:txBody>
      </p:sp>
      <p:sp>
        <p:nvSpPr>
          <p:cNvPr id="24582" name="Text Box 22"/>
          <p:cNvSpPr txBox="1">
            <a:spLocks noChangeArrowheads="1"/>
          </p:cNvSpPr>
          <p:nvPr/>
        </p:nvSpPr>
        <p:spPr bwMode="auto">
          <a:xfrm>
            <a:off x="1158875" y="609600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1149533" y="990600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x+y=x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758784" y="2950693"/>
            <a:ext cx="992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FF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>
                <a:solidFill>
                  <a:srgbClr val="00FF00"/>
                </a:solidFill>
              </a:rPr>
              <a:t>y</a:t>
            </a:r>
            <a:r>
              <a:rPr lang="en-US" altLang="en-US" sz="2400" dirty="0">
                <a:solidFill>
                  <a:srgbClr val="FFC000"/>
                </a:solidFill>
              </a:rPr>
              <a:t>=0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68117" y="4957515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x+y=0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742250" y="5438885"/>
            <a:ext cx="992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FF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>
                <a:solidFill>
                  <a:srgbClr val="00FF00"/>
                </a:solidFill>
              </a:rPr>
              <a:t>y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00FF00"/>
                </a:solidFill>
              </a:rPr>
              <a:t>x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285193" y="3338417"/>
            <a:ext cx="1448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FF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+y=0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63366" y="3734101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240787" y="4628932"/>
            <a:ext cx="1519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</a:t>
            </a:r>
            <a:r>
              <a:rPr lang="en-US" altLang="en-US" sz="2400" dirty="0">
                <a:solidFill>
                  <a:srgbClr val="00FF00"/>
                </a:solidFill>
              </a:rPr>
              <a:t>y</a:t>
            </a:r>
            <a:r>
              <a:rPr lang="en-US" altLang="en-US" sz="2400" dirty="0">
                <a:solidFill>
                  <a:srgbClr val="FFC000"/>
                </a:solidFill>
              </a:rPr>
              <a:t>=0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213891" y="5769085"/>
            <a:ext cx="1519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</a:t>
            </a:r>
            <a:r>
              <a:rPr lang="en-US" altLang="en-US" sz="2400" dirty="0">
                <a:solidFill>
                  <a:srgbClr val="00FF00"/>
                </a:solidFill>
              </a:rPr>
              <a:t>y</a:t>
            </a:r>
            <a:r>
              <a:rPr lang="en-US" altLang="en-US" sz="2400" dirty="0">
                <a:solidFill>
                  <a:srgbClr val="FFC000"/>
                </a:solidFill>
              </a:rPr>
              <a:t>=x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56833" y="6099285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20371" y="2932017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y</a:t>
                </a:r>
                <a:r>
                  <a:rPr lang="en-US" altLang="en-US" sz="2400" dirty="0"/>
                  <a:t> is </a:t>
                </a:r>
                <a:r>
                  <a:rPr lang="en-US" altLang="en-US" sz="2400"/>
                  <a:t>the additive </a:t>
                </a:r>
                <a:r>
                  <a:rPr lang="en-US" altLang="en-US" sz="2400" dirty="0"/>
                  <a:t>inverse of 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x</a:t>
                </a:r>
                <a:r>
                  <a:rPr lang="en-US" altLang="en-US" sz="2400" dirty="0"/>
                  <a:t>”.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71" y="2932017"/>
                <a:ext cx="5559216" cy="461665"/>
              </a:xfrm>
              <a:prstGeom prst="rect">
                <a:avLst/>
              </a:prstGeom>
              <a:blipFill>
                <a:blip r:embed="rId2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37516" y="3303231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>
                    <a:solidFill>
                      <a:srgbClr val="00FF00"/>
                    </a:solidFill>
                  </a:rPr>
                  <a:t>x</a:t>
                </a:r>
                <a:r>
                  <a:rPr lang="en-US" altLang="en-US" sz="2400"/>
                  <a:t> has an additive </a:t>
                </a:r>
                <a:r>
                  <a:rPr lang="en-US" altLang="en-US" sz="2400" dirty="0"/>
                  <a:t>inverse”.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16" y="3303231"/>
                <a:ext cx="5559216" cy="461665"/>
              </a:xfrm>
              <a:prstGeom prst="rect">
                <a:avLst/>
              </a:prstGeom>
              <a:blipFill>
                <a:blip r:embed="rId2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850851" y="3685560"/>
                <a:ext cx="62941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/>
                  <a:t>Every real has an additive </a:t>
                </a:r>
                <a:r>
                  <a:rPr lang="en-US" altLang="en-US" sz="2400" dirty="0"/>
                  <a:t>inverse”.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851" y="3685560"/>
                <a:ext cx="6294120" cy="461665"/>
              </a:xfrm>
              <a:prstGeom prst="rect">
                <a:avLst/>
              </a:prstGeom>
              <a:blipFill>
                <a:blip r:embed="rId3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758784" y="4276233"/>
            <a:ext cx="992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FF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>
                <a:solidFill>
                  <a:srgbClr val="00FF00"/>
                </a:solidFill>
              </a:rPr>
              <a:t>y</a:t>
            </a:r>
            <a:r>
              <a:rPr lang="en-US" altLang="en-US" sz="2400" dirty="0">
                <a:solidFill>
                  <a:srgbClr val="FFC000"/>
                </a:solidFill>
              </a:rPr>
              <a:t>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63293" y="4257557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x</a:t>
                </a:r>
                <a:r>
                  <a:rPr lang="en-US" altLang="en-US" sz="2400" dirty="0"/>
                  <a:t> is </a:t>
                </a:r>
                <a:r>
                  <a:rPr lang="en-US" altLang="en-US" sz="2400"/>
                  <a:t>the additive </a:t>
                </a:r>
                <a:r>
                  <a:rPr lang="en-US" altLang="en-US" sz="2400" dirty="0"/>
                  <a:t>inverse of 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y</a:t>
                </a:r>
                <a:r>
                  <a:rPr lang="en-US" altLang="en-US" sz="2400" dirty="0"/>
                  <a:t>”.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93" y="4257557"/>
                <a:ext cx="5559216" cy="461665"/>
              </a:xfrm>
              <a:prstGeom prst="rect">
                <a:avLst/>
              </a:prstGeom>
              <a:blipFill>
                <a:blip r:embed="rId3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56814" y="4576640"/>
                <a:ext cx="62958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/>
                  <a:t>Every real is an additive </a:t>
                </a:r>
                <a:r>
                  <a:rPr lang="en-US" altLang="en-US" sz="2400" dirty="0"/>
                  <a:t>inverse of 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y</a:t>
                </a:r>
                <a:r>
                  <a:rPr lang="en-US" altLang="en-US" sz="2400" dirty="0"/>
                  <a:t>.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14" y="4576640"/>
                <a:ext cx="6295881" cy="461665"/>
              </a:xfrm>
              <a:prstGeom prst="rect">
                <a:avLst/>
              </a:prstGeom>
              <a:blipFill>
                <a:blip r:embed="rId3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75937" y="4928280"/>
                <a:ext cx="62941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</a:t>
                </a:r>
                <a:r>
                  <a:rPr lang="en-US" altLang="en-US" sz="2400"/>
                  <a:t>Some real has every real as an </a:t>
                </a:r>
                <a:r>
                  <a:rPr lang="en-US" altLang="en-US" sz="2400" dirty="0"/>
                  <a:t>inverse”.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937" y="4928280"/>
                <a:ext cx="6294120" cy="461665"/>
              </a:xfrm>
              <a:prstGeom prst="rect">
                <a:avLst/>
              </a:prstGeom>
              <a:blipFill>
                <a:blip r:embed="rId3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819400" y="5400745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“Adding 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y</a:t>
                </a:r>
                <a:r>
                  <a:rPr lang="en-US" altLang="en-US" sz="2400" dirty="0"/>
                  <a:t> does </a:t>
                </a:r>
                <a:r>
                  <a:rPr lang="en-US" altLang="en-US" sz="2400"/>
                  <a:t>not change </a:t>
                </a:r>
                <a:r>
                  <a:rPr lang="en-US" altLang="en-US" sz="2400" dirty="0">
                    <a:solidFill>
                      <a:srgbClr val="00FF00"/>
                    </a:solidFill>
                  </a:rPr>
                  <a:t>x</a:t>
                </a:r>
                <a:r>
                  <a:rPr lang="en-US" altLang="en-US" sz="2400" dirty="0"/>
                  <a:t>”.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00745"/>
                <a:ext cx="5559216" cy="461665"/>
              </a:xfrm>
              <a:prstGeom prst="rect">
                <a:avLst/>
              </a:prstGeom>
              <a:blipFill>
                <a:blip r:embed="rId3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836545" y="5771959"/>
                <a:ext cx="55592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“Adding </a:t>
                </a:r>
                <a:r>
                  <a:rPr lang="en-US" altLang="en-US" sz="2400">
                    <a:solidFill>
                      <a:srgbClr val="00FF00"/>
                    </a:solidFill>
                  </a:rPr>
                  <a:t>y</a:t>
                </a:r>
                <a:r>
                  <a:rPr lang="en-US" altLang="en-US" sz="2400"/>
                  <a:t> makes no changes</a:t>
                </a:r>
                <a:r>
                  <a:rPr lang="en-US" altLang="en-US" sz="2400" dirty="0"/>
                  <a:t>”.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545" y="5771959"/>
                <a:ext cx="5559216" cy="461665"/>
              </a:xfrm>
              <a:prstGeom prst="rect">
                <a:avLst/>
              </a:prstGeom>
              <a:blipFill>
                <a:blip r:embed="rId3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49880" y="6154288"/>
                <a:ext cx="62941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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 </a:t>
                </a:r>
                <a:r>
                  <a:rPr lang="en-US" altLang="en-US" sz="2400" dirty="0"/>
                  <a:t>“There </a:t>
                </a:r>
                <a:r>
                  <a:rPr lang="en-US" altLang="en-US" sz="2400"/>
                  <a:t>is an additive </a:t>
                </a:r>
                <a:r>
                  <a:rPr lang="en-US" altLang="en-US" sz="2400" dirty="0"/>
                  <a:t>zero”.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80" y="6154288"/>
                <a:ext cx="6294120" cy="461665"/>
              </a:xfrm>
              <a:prstGeom prst="rect">
                <a:avLst/>
              </a:prstGeom>
              <a:blipFill>
                <a:blip r:embed="rId3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766047" y="262275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2  -2</a:t>
            </a:r>
          </a:p>
        </p:txBody>
      </p:sp>
      <p:sp>
        <p:nvSpPr>
          <p:cNvPr id="29" name="AutoShape 8">
            <a:extLst>
              <a:ext uri="{FF2B5EF4-FFF2-40B4-BE49-F238E27FC236}">
                <a16:creationId xmlns:a16="http://schemas.microsoft.com/office/drawing/2014/main" id="{BCD3F04A-CD81-449B-A102-583684480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08" y="1447800"/>
            <a:ext cx="7663592" cy="1220408"/>
          </a:xfrm>
          <a:prstGeom prst="wedgeRectCallout">
            <a:avLst>
              <a:gd name="adj1" fmla="val -53415"/>
              <a:gd name="adj2" fmla="val -49613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Build understanding </a:t>
            </a:r>
            <a:r>
              <a:rPr lang="en-CA" altLang="en-US" sz="2400" dirty="0"/>
              <a:t>by building </a:t>
            </a:r>
            <a:r>
              <a:rPr lang="en-CA" altLang="en-US" sz="2400"/>
              <a:t>the statement backwards</a:t>
            </a:r>
            <a:r>
              <a:rPr lang="en-CA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What does each subsequence say about</a:t>
            </a:r>
            <a:endParaRPr lang="en-CA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** value </a:t>
            </a:r>
            <a:r>
              <a:rPr lang="en-CA" altLang="en-US" sz="2400" dirty="0"/>
              <a:t>of </a:t>
            </a:r>
            <a:r>
              <a:rPr lang="en-CA" altLang="en-US" sz="2400">
                <a:solidFill>
                  <a:srgbClr val="00FF00"/>
                </a:solidFill>
              </a:rPr>
              <a:t>free</a:t>
            </a:r>
            <a:r>
              <a:rPr lang="en-CA" altLang="en-US" sz="2400"/>
              <a:t> variables</a:t>
            </a:r>
            <a:r>
              <a:rPr lang="en-CA" altLang="en-US" sz="2400" dirty="0"/>
              <a:t>, * set </a:t>
            </a:r>
            <a:r>
              <a:rPr lang="en-CA" altLang="en-US" sz="2400"/>
              <a:t>of values </a:t>
            </a:r>
            <a:r>
              <a:rPr lang="en-CA" altLang="en-US" sz="2400" dirty="0"/>
              <a:t>of </a:t>
            </a:r>
            <a:r>
              <a:rPr lang="en-CA" altLang="en-US" sz="2400"/>
              <a:t>outer quantifier</a:t>
            </a:r>
            <a:r>
              <a:rPr lang="en-CA" altLang="en-US" sz="2400" dirty="0"/>
              <a:t>.</a:t>
            </a:r>
            <a:endParaRPr lang="en-US" altLang="en-US" sz="2400" dirty="0"/>
          </a:p>
        </p:txBody>
      </p:sp>
      <p:sp>
        <p:nvSpPr>
          <p:cNvPr id="31" name="Text Box 43">
            <a:extLst>
              <a:ext uri="{FF2B5EF4-FFF2-40B4-BE49-F238E27FC236}">
                <a16:creationId xmlns:a16="http://schemas.microsoft.com/office/drawing/2014/main" id="{38F43C59-FD84-454A-8D80-E1002D3E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2232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true</a:t>
            </a:r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388D674A-BB4A-45EC-A783-B95DECBA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070" y="577979"/>
            <a:ext cx="764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false</a:t>
            </a:r>
            <a:endParaRPr lang="en-US" altLang="en-US" sz="2400" dirty="0"/>
          </a:p>
        </p:txBody>
      </p:sp>
      <p:sp>
        <p:nvSpPr>
          <p:cNvPr id="33" name="Text Box 43">
            <a:extLst>
              <a:ext uri="{FF2B5EF4-FFF2-40B4-BE49-F238E27FC236}">
                <a16:creationId xmlns:a16="http://schemas.microsoft.com/office/drawing/2014/main" id="{7592803D-3575-4439-BAB5-DCD21D37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65" y="950276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true</a:t>
            </a:r>
          </a:p>
        </p:txBody>
      </p:sp>
      <p:pic>
        <p:nvPicPr>
          <p:cNvPr id="30" name="Picture 29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6344FE5B-EBB8-4E6E-B9F4-1DB0C47ADDD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65133" cy="988405"/>
          </a:xfrm>
          <a:prstGeom prst="rect">
            <a:avLst/>
          </a:prstGeom>
        </p:spPr>
      </p:pic>
      <p:sp>
        <p:nvSpPr>
          <p:cNvPr id="34" name="Text Box 21">
            <a:extLst>
              <a:ext uri="{FF2B5EF4-FFF2-40B4-BE49-F238E27FC236}">
                <a16:creationId xmlns:a16="http://schemas.microsoft.com/office/drawing/2014/main" id="{A62EB65C-FC3C-4333-8048-5EA4B4A83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14" y="228599"/>
            <a:ext cx="987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Prove: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D23336-1BDA-41CA-A3BA-3E929ACEE004}"/>
              </a:ext>
            </a:extLst>
          </p:cNvPr>
          <p:cNvSpPr/>
          <p:nvPr/>
        </p:nvSpPr>
        <p:spPr>
          <a:xfrm>
            <a:off x="5319354" y="650292"/>
            <a:ext cx="324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Or condensed to </a:t>
            </a:r>
            <a:r>
              <a:rPr lang="en-US" altLang="en-US" sz="2400" dirty="0" err="1">
                <a:solidFill>
                  <a:srgbClr val="FF0000"/>
                </a:solidFill>
              </a:rPr>
              <a:t>x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 </a:t>
            </a:r>
            <a:r>
              <a:rPr lang="en-US" altLang="en-US" sz="2400" dirty="0">
                <a:solidFill>
                  <a:srgbClr val="FFC000"/>
                </a:solidFill>
              </a:rPr>
              <a:t>=0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39D5B2-6F51-4B04-A658-4E874DC51A13}"/>
              </a:ext>
            </a:extLst>
          </p:cNvPr>
          <p:cNvSpPr/>
          <p:nvPr/>
        </p:nvSpPr>
        <p:spPr>
          <a:xfrm>
            <a:off x="5319354" y="246627"/>
            <a:ext cx="363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Or condensed to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accent2"/>
                </a:solidFill>
              </a:rPr>
              <a:t>(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chemeClr val="accent2"/>
                </a:solidFill>
              </a:rPr>
              <a:t>)=0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375E16-4FED-40B6-B14E-D96B0853A7D3}"/>
              </a:ext>
            </a:extLst>
          </p:cNvPr>
          <p:cNvSpPr/>
          <p:nvPr/>
        </p:nvSpPr>
        <p:spPr>
          <a:xfrm>
            <a:off x="5319354" y="999990"/>
            <a:ext cx="3086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/>
              <a:t>Or condensed to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>
                <a:solidFill>
                  <a:schemeClr val="accent2"/>
                </a:solidFill>
              </a:rPr>
              <a:t>0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5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6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5" grpId="0"/>
      <p:bldP spid="36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grpSp>
        <p:nvGrpSpPr>
          <p:cNvPr id="20489" name="Group 26"/>
          <p:cNvGrpSpPr>
            <a:grpSpLocks/>
          </p:cNvGrpSpPr>
          <p:nvPr/>
        </p:nvGrpSpPr>
        <p:grpSpPr bwMode="auto">
          <a:xfrm flipH="1">
            <a:off x="292222" y="3293993"/>
            <a:ext cx="457186" cy="580285"/>
            <a:chOff x="2308" y="1513"/>
            <a:chExt cx="1162" cy="2570"/>
          </a:xfrm>
        </p:grpSpPr>
        <p:grpSp>
          <p:nvGrpSpPr>
            <p:cNvPr id="20502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0510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1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2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3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4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5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503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4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5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6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7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8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9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20490" name="Group 47"/>
          <p:cNvGrpSpPr>
            <a:grpSpLocks/>
          </p:cNvGrpSpPr>
          <p:nvPr/>
        </p:nvGrpSpPr>
        <p:grpSpPr bwMode="auto">
          <a:xfrm>
            <a:off x="205442" y="2655078"/>
            <a:ext cx="556558" cy="857031"/>
            <a:chOff x="2593" y="768"/>
            <a:chExt cx="849" cy="1475"/>
          </a:xfrm>
        </p:grpSpPr>
        <p:sp>
          <p:nvSpPr>
            <p:cNvPr id="2049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49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050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0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D64A93EE-037E-E8B1-E425-658D60B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  <a:r>
              <a:rPr lang="en-US" altLang="en-US" sz="2400" dirty="0">
                <a:solidFill>
                  <a:schemeClr val="tx2"/>
                </a:solidFill>
              </a:rPr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/>
              <a:t> be an arbitrary real number.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= -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The relation is true.</a:t>
            </a:r>
            <a:br>
              <a:rPr lang="en-US" altLang="en-US" sz="2400" dirty="0"/>
            </a:br>
            <a:r>
              <a:rPr lang="en-US" altLang="en-US" sz="2400" dirty="0"/>
              <a:t>   </a:t>
            </a:r>
            <a:r>
              <a:rPr lang="en-US" altLang="en-US" sz="24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 + (-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 = 0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Prover can always win.</a:t>
            </a:r>
            <a:br>
              <a:rPr lang="en-US" altLang="en-US" sz="2400" dirty="0"/>
            </a:br>
            <a:r>
              <a:rPr lang="en-US" altLang="en-US" sz="2400" dirty="0"/>
              <a:t>   Hence, the statement is true.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“Every real number has an additive inverse.”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F0FC18-791F-F8E0-0A5A-E2C17ACD8FA7}"/>
              </a:ext>
            </a:extLst>
          </p:cNvPr>
          <p:cNvSpPr/>
          <p:nvPr/>
        </p:nvSpPr>
        <p:spPr bwMode="auto">
          <a:xfrm>
            <a:off x="1925320" y="2427768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D7FE86-CAE9-E0FF-827C-93109A2BB746}"/>
              </a:ext>
            </a:extLst>
          </p:cNvPr>
          <p:cNvSpPr/>
          <p:nvPr/>
        </p:nvSpPr>
        <p:spPr bwMode="auto">
          <a:xfrm>
            <a:off x="2407920" y="2430851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62156D-8975-7258-8F92-E45C5D66EFDD}"/>
              </a:ext>
            </a:extLst>
          </p:cNvPr>
          <p:cNvSpPr/>
          <p:nvPr/>
        </p:nvSpPr>
        <p:spPr bwMode="auto">
          <a:xfrm>
            <a:off x="2890520" y="2427768"/>
            <a:ext cx="1143000" cy="467832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x+y=0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8A7F705-E2F9-3174-E0B2-65224B81884D}"/>
              </a:ext>
            </a:extLst>
          </p:cNvPr>
          <p:cNvSpPr/>
          <p:nvPr/>
        </p:nvSpPr>
        <p:spPr bwMode="auto">
          <a:xfrm>
            <a:off x="1088572" y="680484"/>
            <a:ext cx="2188027" cy="41953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D64A93EE-037E-E8B1-E425-658D60B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x+y=0</a:t>
            </a:r>
            <a:r>
              <a:rPr lang="en-US" altLang="en-US" sz="2400" dirty="0">
                <a:solidFill>
                  <a:schemeClr val="tx2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x+y=0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8A7F705-E2F9-3174-E0B2-65224B81884D}"/>
              </a:ext>
            </a:extLst>
          </p:cNvPr>
          <p:cNvSpPr/>
          <p:nvPr/>
        </p:nvSpPr>
        <p:spPr bwMode="auto">
          <a:xfrm>
            <a:off x="1088573" y="685800"/>
            <a:ext cx="1197428" cy="84226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id="{0F73A7A5-11B2-F8BB-9710-167B2BD25AD3}"/>
              </a:ext>
            </a:extLst>
          </p:cNvPr>
          <p:cNvGrpSpPr>
            <a:grpSpLocks/>
          </p:cNvGrpSpPr>
          <p:nvPr/>
        </p:nvGrpSpPr>
        <p:grpSpPr bwMode="auto">
          <a:xfrm>
            <a:off x="5457813" y="3806698"/>
            <a:ext cx="1189548" cy="1252690"/>
            <a:chOff x="2065" y="1551"/>
            <a:chExt cx="1628" cy="1988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7612FDB0-266A-1988-0556-7209A5CF0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6C6699FB-4704-B857-1C3C-CD17B608B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F51B69DA-8474-A964-57D8-6F15DD13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C20D9DF0-E233-5406-6C66-90C33085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F77CFFCC-A6D0-AD5F-1AA3-611A783F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9D512048-2C76-2AE3-806C-45A57E747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30FDCFE9-6B55-98E6-203B-5BD6D10E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B2EC99B-1872-D86F-8733-1367FA40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2E278EC0-3E1F-1544-EED7-36C6B9D03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7" name="Freeform 532">
              <a:extLst>
                <a:ext uri="{FF2B5EF4-FFF2-40B4-BE49-F238E27FC236}">
                  <a16:creationId xmlns:a16="http://schemas.microsoft.com/office/drawing/2014/main" id="{458DA696-4B8F-331D-B24B-F61E09F1C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8" name="Freeform 534">
              <a:extLst>
                <a:ext uri="{FF2B5EF4-FFF2-40B4-BE49-F238E27FC236}">
                  <a16:creationId xmlns:a16="http://schemas.microsoft.com/office/drawing/2014/main" id="{CDC45E9A-6904-5F64-CB30-A144166F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27FCF5D1-AE59-E3DE-1043-A12477D1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ABBABFC7-CD07-8DD3-DAE4-B0264BFA9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57F8CF19-FB77-3F94-D1C3-C757C2D03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8C8A28D9-D358-EA3D-F126-25858AD32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DCF48B54-9E1F-D41C-94E3-7CCFDC81D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3FB0AD78-6D4C-3C07-6ADE-658C94EB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35" name="AutoShape 35">
            <a:extLst>
              <a:ext uri="{FF2B5EF4-FFF2-40B4-BE49-F238E27FC236}">
                <a16:creationId xmlns:a16="http://schemas.microsoft.com/office/drawing/2014/main" id="{85357AD6-0C56-2EE5-BC28-917DB44F3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57" y="3810000"/>
            <a:ext cx="3491756" cy="885117"/>
          </a:xfrm>
          <a:prstGeom prst="wedgeRoundRectCallout">
            <a:avLst>
              <a:gd name="adj1" fmla="val 53473"/>
              <a:gd name="adj2" fmla="val -1667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 order the players go </a:t>
            </a:r>
            <a:br>
              <a:rPr lang="en-CA" altLang="en-US" sz="2400" dirty="0"/>
            </a:br>
            <a:r>
              <a:rPr lang="en-CA" altLang="en-US" sz="2400" dirty="0"/>
              <a:t>REALY matters.</a:t>
            </a:r>
            <a:endParaRPr lang="en-US" altLang="en-US" sz="24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F8DD3B-92EC-5B1A-CFB2-E4ACDCECB23D}"/>
              </a:ext>
            </a:extLst>
          </p:cNvPr>
          <p:cNvSpPr/>
          <p:nvPr/>
        </p:nvSpPr>
        <p:spPr bwMode="auto">
          <a:xfrm>
            <a:off x="1088572" y="1016000"/>
            <a:ext cx="2188027" cy="41953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grpSp>
        <p:nvGrpSpPr>
          <p:cNvPr id="20489" name="Group 26"/>
          <p:cNvGrpSpPr>
            <a:grpSpLocks/>
          </p:cNvGrpSpPr>
          <p:nvPr/>
        </p:nvGrpSpPr>
        <p:grpSpPr bwMode="auto">
          <a:xfrm flipH="1">
            <a:off x="353470" y="2787622"/>
            <a:ext cx="457186" cy="580285"/>
            <a:chOff x="2308" y="1513"/>
            <a:chExt cx="1162" cy="2570"/>
          </a:xfrm>
        </p:grpSpPr>
        <p:grpSp>
          <p:nvGrpSpPr>
            <p:cNvPr id="20502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0510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1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2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3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4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5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503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4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5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6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7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8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9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20490" name="Group 47"/>
          <p:cNvGrpSpPr>
            <a:grpSpLocks/>
          </p:cNvGrpSpPr>
          <p:nvPr/>
        </p:nvGrpSpPr>
        <p:grpSpPr bwMode="auto">
          <a:xfrm>
            <a:off x="254098" y="2808432"/>
            <a:ext cx="556558" cy="857031"/>
            <a:chOff x="2593" y="768"/>
            <a:chExt cx="849" cy="1475"/>
          </a:xfrm>
        </p:grpSpPr>
        <p:sp>
          <p:nvSpPr>
            <p:cNvPr id="2049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49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050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0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D64A93EE-037E-E8B1-E425-658D60B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x+y=0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be ???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be arbitrary, eg </a:t>
            </a:r>
            <a:r>
              <a:rPr lang="en-US" altLang="en-US" sz="2400" dirty="0">
                <a:solidFill>
                  <a:srgbClr val="FFC000"/>
                </a:solidFill>
              </a:rPr>
              <a:t>-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+1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The relation is false.</a:t>
            </a:r>
            <a:br>
              <a:rPr lang="en-US" altLang="en-US" sz="2400" dirty="0"/>
            </a:br>
            <a:r>
              <a:rPr lang="en-US" altLang="en-US" sz="2400" dirty="0"/>
              <a:t>   </a:t>
            </a:r>
            <a:r>
              <a:rPr lang="en-US" altLang="en-US" sz="24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= (-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+1) + 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= 1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≠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0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Adversary can always win.</a:t>
            </a:r>
            <a:br>
              <a:rPr lang="en-US" altLang="en-US" sz="2400" dirty="0"/>
            </a:br>
            <a:r>
              <a:rPr lang="en-US" altLang="en-US" sz="2400" dirty="0"/>
              <a:t>   Hence, the statement is false.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F0FC18-791F-F8E0-0A5A-E2C17ACD8FA7}"/>
              </a:ext>
            </a:extLst>
          </p:cNvPr>
          <p:cNvSpPr/>
          <p:nvPr/>
        </p:nvSpPr>
        <p:spPr bwMode="auto">
          <a:xfrm>
            <a:off x="1925320" y="2427768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D7FE86-CAE9-E0FF-827C-93109A2BB746}"/>
              </a:ext>
            </a:extLst>
          </p:cNvPr>
          <p:cNvSpPr/>
          <p:nvPr/>
        </p:nvSpPr>
        <p:spPr bwMode="auto">
          <a:xfrm>
            <a:off x="2407920" y="2430851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62156D-8975-7258-8F92-E45C5D66EFDD}"/>
              </a:ext>
            </a:extLst>
          </p:cNvPr>
          <p:cNvSpPr/>
          <p:nvPr/>
        </p:nvSpPr>
        <p:spPr bwMode="auto">
          <a:xfrm>
            <a:off x="2890520" y="2427768"/>
            <a:ext cx="1143000" cy="467832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x+y=0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8A7F705-E2F9-3174-E0B2-65224B81884D}"/>
              </a:ext>
            </a:extLst>
          </p:cNvPr>
          <p:cNvSpPr/>
          <p:nvPr/>
        </p:nvSpPr>
        <p:spPr bwMode="auto">
          <a:xfrm>
            <a:off x="1088572" y="1016000"/>
            <a:ext cx="2188027" cy="41953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D64A93EE-037E-E8B1-E425-658D60B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x+y=0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EBDB093-1BBB-8FFB-0B06-7CF917FCB75F}"/>
              </a:ext>
            </a:extLst>
          </p:cNvPr>
          <p:cNvSpPr/>
          <p:nvPr/>
        </p:nvSpPr>
        <p:spPr bwMode="auto">
          <a:xfrm>
            <a:off x="1088572" y="1026290"/>
            <a:ext cx="2188027" cy="8787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480" name="Group 20479">
            <a:extLst>
              <a:ext uri="{FF2B5EF4-FFF2-40B4-BE49-F238E27FC236}">
                <a16:creationId xmlns:a16="http://schemas.microsoft.com/office/drawing/2014/main" id="{6AE78975-FFCE-D9EE-522B-5F8CFB0FB98E}"/>
              </a:ext>
            </a:extLst>
          </p:cNvPr>
          <p:cNvGrpSpPr/>
          <p:nvPr/>
        </p:nvGrpSpPr>
        <p:grpSpPr>
          <a:xfrm>
            <a:off x="6407119" y="4400769"/>
            <a:ext cx="1699544" cy="857031"/>
            <a:chOff x="6096014" y="3975431"/>
            <a:chExt cx="1699544" cy="857031"/>
          </a:xfrm>
        </p:grpSpPr>
        <p:grpSp>
          <p:nvGrpSpPr>
            <p:cNvPr id="36" name="Group 26">
              <a:extLst>
                <a:ext uri="{FF2B5EF4-FFF2-40B4-BE49-F238E27FC236}">
                  <a16:creationId xmlns:a16="http://schemas.microsoft.com/office/drawing/2014/main" id="{F92ABE44-F2DE-45DC-4391-B85F59D1E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096014" y="4227559"/>
              <a:ext cx="457186" cy="580285"/>
              <a:chOff x="2308" y="1513"/>
              <a:chExt cx="1162" cy="2570"/>
            </a:xfrm>
          </p:grpSpPr>
          <p:grpSp>
            <p:nvGrpSpPr>
              <p:cNvPr id="37" name="Group 27">
                <a:extLst>
                  <a:ext uri="{FF2B5EF4-FFF2-40B4-BE49-F238E27FC236}">
                    <a16:creationId xmlns:a16="http://schemas.microsoft.com/office/drawing/2014/main" id="{31AB3B1B-DD12-CB22-AD6A-89A40150A1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46" name="Freeform 28">
                  <a:extLst>
                    <a:ext uri="{FF2B5EF4-FFF2-40B4-BE49-F238E27FC236}">
                      <a16:creationId xmlns:a16="http://schemas.microsoft.com/office/drawing/2014/main" id="{8BB7C810-48E8-7CFB-9A4B-5D43E8D7B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Freeform 29">
                  <a:extLst>
                    <a:ext uri="{FF2B5EF4-FFF2-40B4-BE49-F238E27FC236}">
                      <a16:creationId xmlns:a16="http://schemas.microsoft.com/office/drawing/2014/main" id="{10180ACF-44FE-8CFC-43DE-F75D8AFE8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Freeform 30">
                  <a:extLst>
                    <a:ext uri="{FF2B5EF4-FFF2-40B4-BE49-F238E27FC236}">
                      <a16:creationId xmlns:a16="http://schemas.microsoft.com/office/drawing/2014/main" id="{F79A9F81-B3B9-9BC2-3013-06D5252D7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Freeform 31">
                  <a:extLst>
                    <a:ext uri="{FF2B5EF4-FFF2-40B4-BE49-F238E27FC236}">
                      <a16:creationId xmlns:a16="http://schemas.microsoft.com/office/drawing/2014/main" id="{502909D8-9EA6-E8B7-14AE-4BC74F2CF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" name="Freeform 32">
                  <a:extLst>
                    <a:ext uri="{FF2B5EF4-FFF2-40B4-BE49-F238E27FC236}">
                      <a16:creationId xmlns:a16="http://schemas.microsoft.com/office/drawing/2014/main" id="{1B41F350-2D46-82F2-36D0-C1B495B7A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Freeform 33">
                  <a:extLst>
                    <a:ext uri="{FF2B5EF4-FFF2-40B4-BE49-F238E27FC236}">
                      <a16:creationId xmlns:a16="http://schemas.microsoft.com/office/drawing/2014/main" id="{E4106A74-94BD-FE72-9E92-35ABB9F11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C00DC80A-2949-D470-500E-3CBF4BFB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4D4518EC-E356-12B4-42A0-9B4A6B042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Oval 36">
                <a:extLst>
                  <a:ext uri="{FF2B5EF4-FFF2-40B4-BE49-F238E27FC236}">
                    <a16:creationId xmlns:a16="http://schemas.microsoft.com/office/drawing/2014/main" id="{D4F90193-CF26-637E-7055-552E2857C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42" name="Oval 37">
                <a:extLst>
                  <a:ext uri="{FF2B5EF4-FFF2-40B4-BE49-F238E27FC236}">
                    <a16:creationId xmlns:a16="http://schemas.microsoft.com/office/drawing/2014/main" id="{F7A34961-953A-E3AC-D418-B02CE6A43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43" name="Oval 38">
                <a:extLst>
                  <a:ext uri="{FF2B5EF4-FFF2-40B4-BE49-F238E27FC236}">
                    <a16:creationId xmlns:a16="http://schemas.microsoft.com/office/drawing/2014/main" id="{0B0ECC9F-4845-A695-D553-9B711655E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44" name="Oval 39">
                <a:extLst>
                  <a:ext uri="{FF2B5EF4-FFF2-40B4-BE49-F238E27FC236}">
                    <a16:creationId xmlns:a16="http://schemas.microsoft.com/office/drawing/2014/main" id="{7E753100-68DB-C25A-25B1-9B538FEC8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45" name="Oval 40">
                <a:extLst>
                  <a:ext uri="{FF2B5EF4-FFF2-40B4-BE49-F238E27FC236}">
                    <a16:creationId xmlns:a16="http://schemas.microsoft.com/office/drawing/2014/main" id="{8A40C95C-91FB-D421-56B2-E9D58DCF5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</p:grpSp>
        <p:grpSp>
          <p:nvGrpSpPr>
            <p:cNvPr id="52" name="Group 47">
              <a:extLst>
                <a:ext uri="{FF2B5EF4-FFF2-40B4-BE49-F238E27FC236}">
                  <a16:creationId xmlns:a16="http://schemas.microsoft.com/office/drawing/2014/main" id="{0D96E832-3DA7-7C0D-0B59-5A2366F1747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239000" y="3975431"/>
              <a:ext cx="556558" cy="857031"/>
              <a:chOff x="2593" y="768"/>
              <a:chExt cx="849" cy="1475"/>
            </a:xfrm>
          </p:grpSpPr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9859E868-9DB9-6AAA-3915-2225AC0E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CABB967C-8102-0845-03B3-66BA30F0C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77583C0E-23F7-4E04-B630-3D1FA19B2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74109AA7-954D-B00E-4F31-FCC06DD02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BE969C53-A0BF-EA8A-EEE7-245144D71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C09E03F4-E022-DAA1-857A-0611EAF70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969EABBC-3889-A91E-C531-F7FBA9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0" name="Group 55">
                <a:extLst>
                  <a:ext uri="{FF2B5EF4-FFF2-40B4-BE49-F238E27FC236}">
                    <a16:creationId xmlns:a16="http://schemas.microsoft.com/office/drawing/2014/main" id="{A2651CBE-7208-1864-8C83-736C05394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8EDF3DCA-27FA-3308-663A-1F5BB68FC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9C09ED0C-89C3-2853-03F8-CBBFBBFD4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63" name="Arrow: Left-Right 62">
              <a:extLst>
                <a:ext uri="{FF2B5EF4-FFF2-40B4-BE49-F238E27FC236}">
                  <a16:creationId xmlns:a16="http://schemas.microsoft.com/office/drawing/2014/main" id="{DE78E951-A071-AB60-4DED-8EF62066CB32}"/>
                </a:ext>
              </a:extLst>
            </p:cNvPr>
            <p:cNvSpPr/>
            <p:nvPr/>
          </p:nvSpPr>
          <p:spPr>
            <a:xfrm>
              <a:off x="6521811" y="4440367"/>
              <a:ext cx="640989" cy="227475"/>
            </a:xfrm>
            <a:prstGeom prst="leftRightArrow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5D8615DF-2ABC-3FD6-49DA-528B69E3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304" y="2856997"/>
            <a:ext cx="33772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US" altLang="en-US" sz="2400" dirty="0">
                <a:solidFill>
                  <a:schemeClr val="tx2"/>
                </a:solidFill>
              </a:rPr>
              <a:t>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x+y=0</a:t>
            </a:r>
            <a:r>
              <a:rPr lang="en-US" altLang="en-US" sz="2400" dirty="0">
                <a:solidFill>
                  <a:schemeClr val="tx2"/>
                </a:solidFill>
              </a:rPr>
              <a:t>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 Ø</a:t>
            </a:r>
            <a:r>
              <a:rPr lang="en-US" altLang="en-US" sz="2400" dirty="0">
                <a:solidFill>
                  <a:schemeClr val="tx2"/>
                </a:solidFill>
              </a:rPr>
              <a:t>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x+y=0</a:t>
            </a:r>
            <a:r>
              <a:rPr lang="en-US" altLang="en-US" sz="2400" dirty="0">
                <a:solidFill>
                  <a:schemeClr val="tx2"/>
                </a:solidFill>
              </a:rPr>
              <a:t>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US" altLang="en-US" sz="2400" dirty="0">
                <a:solidFill>
                  <a:schemeClr val="tx2"/>
                </a:solidFill>
              </a:rPr>
              <a:t>[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  <a:r>
              <a:rPr lang="en-US" altLang="en-US" sz="2400" dirty="0">
                <a:solidFill>
                  <a:schemeClr val="tx2"/>
                </a:solidFill>
              </a:rPr>
              <a:t>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x,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altLang="en-US" sz="2400" dirty="0">
                <a:solidFill>
                  <a:srgbClr val="FFC00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5C2DEEF-E8BF-E1EC-8988-425BB4FC8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844" y="2464733"/>
            <a:ext cx="1516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Negations:</a:t>
            </a:r>
          </a:p>
        </p:txBody>
      </p:sp>
      <p:sp>
        <p:nvSpPr>
          <p:cNvPr id="20481" name="AutoShape 8">
            <a:extLst>
              <a:ext uri="{FF2B5EF4-FFF2-40B4-BE49-F238E27FC236}">
                <a16:creationId xmlns:a16="http://schemas.microsoft.com/office/drawing/2014/main" id="{2889D797-1EFD-4DCB-55DE-A8C22C7C5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218" y="4411620"/>
            <a:ext cx="4685982" cy="842665"/>
          </a:xfrm>
          <a:prstGeom prst="wedgeRectCallout">
            <a:avLst>
              <a:gd name="adj1" fmla="val -56599"/>
              <a:gd name="adj2" fmla="val 17049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If there is not a </a:t>
            </a:r>
            <a:r>
              <a:rPr lang="en-CA" altLang="en-US" sz="2400" dirty="0">
                <a:solidFill>
                  <a:srgbClr val="FFC000"/>
                </a:solidFill>
              </a:rPr>
              <a:t>y</a:t>
            </a:r>
            <a:r>
              <a:rPr lang="en-CA" altLang="en-US" sz="2400" dirty="0"/>
              <a:t> for which it is true,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then for all 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n-US" altLang="en-US" sz="2400" dirty="0"/>
              <a:t> it is not true.</a:t>
            </a:r>
          </a:p>
        </p:txBody>
      </p:sp>
      <p:grpSp>
        <p:nvGrpSpPr>
          <p:cNvPr id="20482" name="Group 20481">
            <a:extLst>
              <a:ext uri="{FF2B5EF4-FFF2-40B4-BE49-F238E27FC236}">
                <a16:creationId xmlns:a16="http://schemas.microsoft.com/office/drawing/2014/main" id="{1F1CB3FD-20F9-4262-A216-8EDACA14F9DD}"/>
              </a:ext>
            </a:extLst>
          </p:cNvPr>
          <p:cNvGrpSpPr/>
          <p:nvPr/>
        </p:nvGrpSpPr>
        <p:grpSpPr>
          <a:xfrm>
            <a:off x="5285508" y="2438400"/>
            <a:ext cx="3884838" cy="747067"/>
            <a:chOff x="-150867" y="6049692"/>
            <a:chExt cx="3884838" cy="747067"/>
          </a:xfrm>
        </p:grpSpPr>
        <p:grpSp>
          <p:nvGrpSpPr>
            <p:cNvPr id="20483" name="Group 20482">
              <a:extLst>
                <a:ext uri="{FF2B5EF4-FFF2-40B4-BE49-F238E27FC236}">
                  <a16:creationId xmlns:a16="http://schemas.microsoft.com/office/drawing/2014/main" id="{8691D904-DB04-04B7-4EE6-25114F4EA1FE}"/>
                </a:ext>
              </a:extLst>
            </p:cNvPr>
            <p:cNvGrpSpPr/>
            <p:nvPr/>
          </p:nvGrpSpPr>
          <p:grpSpPr>
            <a:xfrm>
              <a:off x="-150867" y="6049692"/>
              <a:ext cx="3884838" cy="690006"/>
              <a:chOff x="5237844" y="5924550"/>
              <a:chExt cx="3884838" cy="690006"/>
            </a:xfrm>
          </p:grpSpPr>
          <p:sp>
            <p:nvSpPr>
              <p:cNvPr id="20486" name="Rectangle 20485">
                <a:extLst>
                  <a:ext uri="{FF2B5EF4-FFF2-40B4-BE49-F238E27FC236}">
                    <a16:creationId xmlns:a16="http://schemas.microsoft.com/office/drawing/2014/main" id="{51E9EC5C-C84D-7E6B-2F56-3DE838D30E71}"/>
                  </a:ext>
                </a:extLst>
              </p:cNvPr>
              <p:cNvSpPr/>
              <p:nvPr/>
            </p:nvSpPr>
            <p:spPr>
              <a:xfrm>
                <a:off x="5638800" y="6197029"/>
                <a:ext cx="228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000" dirty="0">
                    <a:solidFill>
                      <a:srgbClr val="FFC000"/>
                    </a:solidFill>
                  </a:rPr>
                  <a:t>¬(α</a:t>
                </a:r>
                <a:r>
                  <a:rPr lang="en-US" altLang="en-US" sz="20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l-GR" sz="2000" dirty="0">
                    <a:solidFill>
                      <a:srgbClr val="FFC000"/>
                    </a:solidFill>
                  </a:rPr>
                  <a:t>β) </a:t>
                </a:r>
                <a:r>
                  <a:rPr lang="en-US" sz="2000" dirty="0">
                    <a:solidFill>
                      <a:srgbClr val="FFC000"/>
                    </a:solidFill>
                  </a:rPr>
                  <a:t>     </a:t>
                </a:r>
                <a:r>
                  <a:rPr lang="en-US" sz="2000" dirty="0"/>
                  <a:t>iff</a:t>
                </a:r>
                <a:endParaRPr lang="en-US" altLang="en-US" sz="20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0487" name="Rectangle 20486">
                <a:extLst>
                  <a:ext uri="{FF2B5EF4-FFF2-40B4-BE49-F238E27FC236}">
                    <a16:creationId xmlns:a16="http://schemas.microsoft.com/office/drawing/2014/main" id="{302AF944-46C3-AA25-BE21-F498AA9B438F}"/>
                  </a:ext>
                </a:extLst>
              </p:cNvPr>
              <p:cNvSpPr/>
              <p:nvPr/>
            </p:nvSpPr>
            <p:spPr>
              <a:xfrm>
                <a:off x="7162800" y="6214446"/>
                <a:ext cx="19598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2000" dirty="0">
                    <a:solidFill>
                      <a:srgbClr val="FFC000"/>
                    </a:solidFill>
                  </a:rPr>
                  <a:t>¬</a:t>
                </a:r>
                <a:r>
                  <a:rPr lang="el-GR" sz="2000" dirty="0">
                    <a:solidFill>
                      <a:srgbClr val="FFC000"/>
                    </a:solidFill>
                  </a:rPr>
                  <a:t>α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l-GR" sz="2000" dirty="0">
                    <a:solidFill>
                      <a:srgbClr val="FFC000"/>
                    </a:solidFill>
                  </a:rPr>
                  <a:t>¬β</a:t>
                </a:r>
                <a:endParaRPr lang="en-US" altLang="en-US" sz="20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0488" name="Rectangle 20487">
                <a:extLst>
                  <a:ext uri="{FF2B5EF4-FFF2-40B4-BE49-F238E27FC236}">
                    <a16:creationId xmlns:a16="http://schemas.microsoft.com/office/drawing/2014/main" id="{8EFF5C10-9F92-CA5E-F463-4ACEFA485782}"/>
                  </a:ext>
                </a:extLst>
              </p:cNvPr>
              <p:cNvSpPr/>
              <p:nvPr/>
            </p:nvSpPr>
            <p:spPr>
              <a:xfrm>
                <a:off x="5237844" y="5924550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2"/>
                    </a:solidFill>
                  </a:rPr>
                  <a:t>De Morgan's Law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485" name="Rectangle 20484">
              <a:extLst>
                <a:ext uri="{FF2B5EF4-FFF2-40B4-BE49-F238E27FC236}">
                  <a16:creationId xmlns:a16="http://schemas.microsoft.com/office/drawing/2014/main" id="{EDFE8596-29AA-C031-FB53-650F8F0A0F5D}"/>
                </a:ext>
              </a:extLst>
            </p:cNvPr>
            <p:cNvSpPr/>
            <p:nvPr/>
          </p:nvSpPr>
          <p:spPr>
            <a:xfrm>
              <a:off x="152400" y="6063192"/>
              <a:ext cx="3249128" cy="733567"/>
            </a:xfrm>
            <a:prstGeom prst="rect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0490" name="AutoShape 8">
            <a:extLst>
              <a:ext uri="{FF2B5EF4-FFF2-40B4-BE49-F238E27FC236}">
                <a16:creationId xmlns:a16="http://schemas.microsoft.com/office/drawing/2014/main" id="{198B530F-9D01-7BB0-E2BB-95B01C463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881" y="5405735"/>
            <a:ext cx="5371782" cy="842665"/>
          </a:xfrm>
          <a:prstGeom prst="wedgeRectCallout">
            <a:avLst>
              <a:gd name="adj1" fmla="val -56599"/>
              <a:gd name="adj2" fmla="val 17049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If it is not the case that it is true for all </a:t>
            </a:r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then there is a </a:t>
            </a:r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 for which it is </a:t>
            </a:r>
            <a:r>
              <a:rPr lang="en-US" altLang="en-US" sz="2400" dirty="0"/>
              <a:t>not.</a:t>
            </a:r>
            <a:endParaRPr lang="en-CA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CA" altLang="en-US" sz="2400" dirty="0"/>
          </a:p>
        </p:txBody>
      </p:sp>
      <p:grpSp>
        <p:nvGrpSpPr>
          <p:cNvPr id="20493" name="Group 20492">
            <a:extLst>
              <a:ext uri="{FF2B5EF4-FFF2-40B4-BE49-F238E27FC236}">
                <a16:creationId xmlns:a16="http://schemas.microsoft.com/office/drawing/2014/main" id="{2CA1B95A-D25A-976F-D73D-7283D7F09388}"/>
              </a:ext>
            </a:extLst>
          </p:cNvPr>
          <p:cNvGrpSpPr/>
          <p:nvPr/>
        </p:nvGrpSpPr>
        <p:grpSpPr>
          <a:xfrm>
            <a:off x="6290755" y="3160490"/>
            <a:ext cx="1903849" cy="879050"/>
            <a:chOff x="5588991" y="2456872"/>
            <a:chExt cx="1903849" cy="879050"/>
          </a:xfrm>
        </p:grpSpPr>
        <p:sp>
          <p:nvSpPr>
            <p:cNvPr id="20489" name="Rectangle 3">
              <a:extLst>
                <a:ext uri="{FF2B5EF4-FFF2-40B4-BE49-F238E27FC236}">
                  <a16:creationId xmlns:a16="http://schemas.microsoft.com/office/drawing/2014/main" id="{F077046C-C55F-DE25-DAC6-9BE540F84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580" y="2504925"/>
              <a:ext cx="71526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And</a:t>
              </a:r>
              <a:br>
                <a:rPr lang="en-US" altLang="en-US" sz="2400" dirty="0"/>
              </a:b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endParaRPr lang="en-US" altLang="en-US" sz="2400" dirty="0"/>
            </a:p>
          </p:txBody>
        </p:sp>
        <p:sp>
          <p:nvSpPr>
            <p:cNvPr id="20491" name="Arrow: Left-Right 20490">
              <a:extLst>
                <a:ext uri="{FF2B5EF4-FFF2-40B4-BE49-F238E27FC236}">
                  <a16:creationId xmlns:a16="http://schemas.microsoft.com/office/drawing/2014/main" id="{D6172DCD-1449-DB4D-EECD-5A711EB11187}"/>
                </a:ext>
              </a:extLst>
            </p:cNvPr>
            <p:cNvSpPr/>
            <p:nvPr/>
          </p:nvSpPr>
          <p:spPr>
            <a:xfrm>
              <a:off x="6136591" y="2856997"/>
              <a:ext cx="640989" cy="227475"/>
            </a:xfrm>
            <a:prstGeom prst="leftRightArrow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92" name="Rectangle 3">
              <a:extLst>
                <a:ext uri="{FF2B5EF4-FFF2-40B4-BE49-F238E27FC236}">
                  <a16:creationId xmlns:a16="http://schemas.microsoft.com/office/drawing/2014/main" id="{99FF8CDD-0ECD-6094-84E1-B74B55AD7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991" y="2456872"/>
              <a:ext cx="5100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Or</a:t>
              </a:r>
              <a:br>
                <a:rPr lang="en-US" altLang="en-US" sz="2400" dirty="0"/>
              </a:b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endParaRPr lang="en-US" altLang="en-US" sz="2400" dirty="0"/>
            </a:p>
          </p:txBody>
        </p:sp>
      </p:grpSp>
      <p:grpSp>
        <p:nvGrpSpPr>
          <p:cNvPr id="20498" name="Group 20497">
            <a:extLst>
              <a:ext uri="{FF2B5EF4-FFF2-40B4-BE49-F238E27FC236}">
                <a16:creationId xmlns:a16="http://schemas.microsoft.com/office/drawing/2014/main" id="{E09EDF48-1A40-07DB-C5FB-C654FF3B0182}"/>
              </a:ext>
            </a:extLst>
          </p:cNvPr>
          <p:cNvGrpSpPr/>
          <p:nvPr/>
        </p:nvGrpSpPr>
        <p:grpSpPr>
          <a:xfrm>
            <a:off x="6400800" y="4040425"/>
            <a:ext cx="1521570" cy="461665"/>
            <a:chOff x="6403230" y="4800600"/>
            <a:chExt cx="1521570" cy="461665"/>
          </a:xfrm>
        </p:grpSpPr>
        <p:sp>
          <p:nvSpPr>
            <p:cNvPr id="20495" name="Text Box 9">
              <a:extLst>
                <a:ext uri="{FF2B5EF4-FFF2-40B4-BE49-F238E27FC236}">
                  <a16:creationId xmlns:a16="http://schemas.microsoft.com/office/drawing/2014/main" id="{EB5A3F05-3E62-3AAF-1ADD-B3A77A5B9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3230" y="4800600"/>
              <a:ext cx="15215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=            </a:t>
              </a:r>
              <a:r>
                <a:rPr lang="en-US" altLang="en-US" sz="2400" dirty="0">
                  <a:solidFill>
                    <a:srgbClr val="FFC000"/>
                  </a:solidFill>
                </a:rPr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</a:t>
              </a:r>
              <a:endParaRPr lang="en-US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0497" name="Arrow: Left-Right 20496">
              <a:extLst>
                <a:ext uri="{FF2B5EF4-FFF2-40B4-BE49-F238E27FC236}">
                  <a16:creationId xmlns:a16="http://schemas.microsoft.com/office/drawing/2014/main" id="{5DC4307C-CF95-91D3-CE61-74359F96E282}"/>
                </a:ext>
              </a:extLst>
            </p:cNvPr>
            <p:cNvSpPr/>
            <p:nvPr/>
          </p:nvSpPr>
          <p:spPr>
            <a:xfrm>
              <a:off x="6838355" y="4943410"/>
              <a:ext cx="640989" cy="227475"/>
            </a:xfrm>
            <a:prstGeom prst="leftRightArrow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5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0481" grpId="0" animBg="1"/>
      <p:bldP spid="2049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D64A93EE-037E-E8B1-E425-658D60B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x+y=0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EBDB093-1BBB-8FFB-0B06-7CF917FCB75F}"/>
              </a:ext>
            </a:extLst>
          </p:cNvPr>
          <p:cNvSpPr/>
          <p:nvPr/>
        </p:nvSpPr>
        <p:spPr bwMode="auto">
          <a:xfrm>
            <a:off x="1088572" y="1026290"/>
            <a:ext cx="2188027" cy="8787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0480" name="Group 20479">
            <a:extLst>
              <a:ext uri="{FF2B5EF4-FFF2-40B4-BE49-F238E27FC236}">
                <a16:creationId xmlns:a16="http://schemas.microsoft.com/office/drawing/2014/main" id="{6AE78975-FFCE-D9EE-522B-5F8CFB0FB98E}"/>
              </a:ext>
            </a:extLst>
          </p:cNvPr>
          <p:cNvGrpSpPr/>
          <p:nvPr/>
        </p:nvGrpSpPr>
        <p:grpSpPr>
          <a:xfrm>
            <a:off x="6407119" y="4400769"/>
            <a:ext cx="1699544" cy="857031"/>
            <a:chOff x="6096014" y="3975431"/>
            <a:chExt cx="1699544" cy="857031"/>
          </a:xfrm>
        </p:grpSpPr>
        <p:grpSp>
          <p:nvGrpSpPr>
            <p:cNvPr id="36" name="Group 26">
              <a:extLst>
                <a:ext uri="{FF2B5EF4-FFF2-40B4-BE49-F238E27FC236}">
                  <a16:creationId xmlns:a16="http://schemas.microsoft.com/office/drawing/2014/main" id="{F92ABE44-F2DE-45DC-4391-B85F59D1E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096014" y="4227559"/>
              <a:ext cx="457186" cy="580285"/>
              <a:chOff x="2308" y="1513"/>
              <a:chExt cx="1162" cy="2570"/>
            </a:xfrm>
          </p:grpSpPr>
          <p:grpSp>
            <p:nvGrpSpPr>
              <p:cNvPr id="37" name="Group 27">
                <a:extLst>
                  <a:ext uri="{FF2B5EF4-FFF2-40B4-BE49-F238E27FC236}">
                    <a16:creationId xmlns:a16="http://schemas.microsoft.com/office/drawing/2014/main" id="{31AB3B1B-DD12-CB22-AD6A-89A40150A1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46" name="Freeform 28">
                  <a:extLst>
                    <a:ext uri="{FF2B5EF4-FFF2-40B4-BE49-F238E27FC236}">
                      <a16:creationId xmlns:a16="http://schemas.microsoft.com/office/drawing/2014/main" id="{8BB7C810-48E8-7CFB-9A4B-5D43E8D7B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Freeform 29">
                  <a:extLst>
                    <a:ext uri="{FF2B5EF4-FFF2-40B4-BE49-F238E27FC236}">
                      <a16:creationId xmlns:a16="http://schemas.microsoft.com/office/drawing/2014/main" id="{10180ACF-44FE-8CFC-43DE-F75D8AFE8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Freeform 30">
                  <a:extLst>
                    <a:ext uri="{FF2B5EF4-FFF2-40B4-BE49-F238E27FC236}">
                      <a16:creationId xmlns:a16="http://schemas.microsoft.com/office/drawing/2014/main" id="{F79A9F81-B3B9-9BC2-3013-06D5252D7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Freeform 31">
                  <a:extLst>
                    <a:ext uri="{FF2B5EF4-FFF2-40B4-BE49-F238E27FC236}">
                      <a16:creationId xmlns:a16="http://schemas.microsoft.com/office/drawing/2014/main" id="{502909D8-9EA6-E8B7-14AE-4BC74F2CF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" name="Freeform 32">
                  <a:extLst>
                    <a:ext uri="{FF2B5EF4-FFF2-40B4-BE49-F238E27FC236}">
                      <a16:creationId xmlns:a16="http://schemas.microsoft.com/office/drawing/2014/main" id="{1B41F350-2D46-82F2-36D0-C1B495B7A7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Freeform 33">
                  <a:extLst>
                    <a:ext uri="{FF2B5EF4-FFF2-40B4-BE49-F238E27FC236}">
                      <a16:creationId xmlns:a16="http://schemas.microsoft.com/office/drawing/2014/main" id="{E4106A74-94BD-FE72-9E92-35ABB9F11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C00DC80A-2949-D470-500E-3CBF4BFB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4D4518EC-E356-12B4-42A0-9B4A6B042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Oval 36">
                <a:extLst>
                  <a:ext uri="{FF2B5EF4-FFF2-40B4-BE49-F238E27FC236}">
                    <a16:creationId xmlns:a16="http://schemas.microsoft.com/office/drawing/2014/main" id="{D4F90193-CF26-637E-7055-552E2857C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42" name="Oval 37">
                <a:extLst>
                  <a:ext uri="{FF2B5EF4-FFF2-40B4-BE49-F238E27FC236}">
                    <a16:creationId xmlns:a16="http://schemas.microsoft.com/office/drawing/2014/main" id="{F7A34961-953A-E3AC-D418-B02CE6A43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43" name="Oval 38">
                <a:extLst>
                  <a:ext uri="{FF2B5EF4-FFF2-40B4-BE49-F238E27FC236}">
                    <a16:creationId xmlns:a16="http://schemas.microsoft.com/office/drawing/2014/main" id="{0B0ECC9F-4845-A695-D553-9B711655E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44" name="Oval 39">
                <a:extLst>
                  <a:ext uri="{FF2B5EF4-FFF2-40B4-BE49-F238E27FC236}">
                    <a16:creationId xmlns:a16="http://schemas.microsoft.com/office/drawing/2014/main" id="{7E753100-68DB-C25A-25B1-9B538FEC8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45" name="Oval 40">
                <a:extLst>
                  <a:ext uri="{FF2B5EF4-FFF2-40B4-BE49-F238E27FC236}">
                    <a16:creationId xmlns:a16="http://schemas.microsoft.com/office/drawing/2014/main" id="{8A40C95C-91FB-D421-56B2-E9D58DCF5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</p:grpSp>
        <p:grpSp>
          <p:nvGrpSpPr>
            <p:cNvPr id="52" name="Group 47">
              <a:extLst>
                <a:ext uri="{FF2B5EF4-FFF2-40B4-BE49-F238E27FC236}">
                  <a16:creationId xmlns:a16="http://schemas.microsoft.com/office/drawing/2014/main" id="{0D96E832-3DA7-7C0D-0B59-5A2366F1747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239000" y="3975431"/>
              <a:ext cx="556558" cy="857031"/>
              <a:chOff x="2593" y="768"/>
              <a:chExt cx="849" cy="1475"/>
            </a:xfrm>
          </p:grpSpPr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9859E868-9DB9-6AAA-3915-2225AC0E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CABB967C-8102-0845-03B3-66BA30F0C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77583C0E-23F7-4E04-B630-3D1FA19B2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74109AA7-954D-B00E-4F31-FCC06DD02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:a16="http://schemas.microsoft.com/office/drawing/2014/main" id="{BE969C53-A0BF-EA8A-EEE7-245144D71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:a16="http://schemas.microsoft.com/office/drawing/2014/main" id="{C09E03F4-E022-DAA1-857A-0611EAF70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:a16="http://schemas.microsoft.com/office/drawing/2014/main" id="{969EABBC-3889-A91E-C531-F7FBA9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0" name="Group 55">
                <a:extLst>
                  <a:ext uri="{FF2B5EF4-FFF2-40B4-BE49-F238E27FC236}">
                    <a16:creationId xmlns:a16="http://schemas.microsoft.com/office/drawing/2014/main" id="{A2651CBE-7208-1864-8C83-736C053941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8EDF3DCA-27FA-3308-663A-1F5BB68FC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9C09ED0C-89C3-2853-03F8-CBBFBBFD4E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63" name="Arrow: Left-Right 62">
              <a:extLst>
                <a:ext uri="{FF2B5EF4-FFF2-40B4-BE49-F238E27FC236}">
                  <a16:creationId xmlns:a16="http://schemas.microsoft.com/office/drawing/2014/main" id="{DE78E951-A071-AB60-4DED-8EF62066CB32}"/>
                </a:ext>
              </a:extLst>
            </p:cNvPr>
            <p:cNvSpPr/>
            <p:nvPr/>
          </p:nvSpPr>
          <p:spPr>
            <a:xfrm>
              <a:off x="6521811" y="4440367"/>
              <a:ext cx="640989" cy="227475"/>
            </a:xfrm>
            <a:prstGeom prst="leftRightArrow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5D8615DF-2ABC-3FD6-49DA-528B69E3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304" y="2856997"/>
            <a:ext cx="337724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US" altLang="en-US" sz="2400" dirty="0">
                <a:solidFill>
                  <a:schemeClr val="tx2"/>
                </a:solidFill>
              </a:rPr>
              <a:t>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Dogs …</a:t>
            </a:r>
            <a:r>
              <a:rPr lang="en-US" altLang="en-US" sz="2400" dirty="0">
                <a:solidFill>
                  <a:schemeClr val="tx2"/>
                </a:solidFill>
              </a:rPr>
              <a:t>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Dogs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Ø</a:t>
            </a:r>
            <a:r>
              <a:rPr lang="en-US" altLang="en-US" sz="2400" dirty="0">
                <a:solidFill>
                  <a:schemeClr val="tx2"/>
                </a:solidFill>
              </a:rPr>
              <a:t>[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x …</a:t>
            </a:r>
            <a:r>
              <a:rPr lang="en-US" altLang="en-US" sz="2400" dirty="0">
                <a:solidFill>
                  <a:schemeClr val="tx2"/>
                </a:solidFill>
              </a:rPr>
              <a:t>]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5C2DEEF-E8BF-E1EC-8988-425BB4FC8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844" y="2464733"/>
            <a:ext cx="1516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Negations:</a:t>
            </a:r>
          </a:p>
        </p:txBody>
      </p:sp>
      <p:sp>
        <p:nvSpPr>
          <p:cNvPr id="20481" name="AutoShape 8">
            <a:extLst>
              <a:ext uri="{FF2B5EF4-FFF2-40B4-BE49-F238E27FC236}">
                <a16:creationId xmlns:a16="http://schemas.microsoft.com/office/drawing/2014/main" id="{2889D797-1EFD-4DCB-55DE-A8C22C7C5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592" y="4411620"/>
            <a:ext cx="4685982" cy="842665"/>
          </a:xfrm>
          <a:prstGeom prst="wedgeRectCallout">
            <a:avLst>
              <a:gd name="adj1" fmla="val -56599"/>
              <a:gd name="adj2" fmla="val 17049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We are still talking about dogs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and values at most x.</a:t>
            </a:r>
            <a:endParaRPr lang="en-US" altLang="en-US" sz="2400" dirty="0"/>
          </a:p>
        </p:txBody>
      </p:sp>
      <p:grpSp>
        <p:nvGrpSpPr>
          <p:cNvPr id="20482" name="Group 20481">
            <a:extLst>
              <a:ext uri="{FF2B5EF4-FFF2-40B4-BE49-F238E27FC236}">
                <a16:creationId xmlns:a16="http://schemas.microsoft.com/office/drawing/2014/main" id="{1F1CB3FD-20F9-4262-A216-8EDACA14F9DD}"/>
              </a:ext>
            </a:extLst>
          </p:cNvPr>
          <p:cNvGrpSpPr/>
          <p:nvPr/>
        </p:nvGrpSpPr>
        <p:grpSpPr>
          <a:xfrm>
            <a:off x="5285508" y="2438400"/>
            <a:ext cx="3884838" cy="747067"/>
            <a:chOff x="-150867" y="6049692"/>
            <a:chExt cx="3884838" cy="747067"/>
          </a:xfrm>
        </p:grpSpPr>
        <p:grpSp>
          <p:nvGrpSpPr>
            <p:cNvPr id="20483" name="Group 20482">
              <a:extLst>
                <a:ext uri="{FF2B5EF4-FFF2-40B4-BE49-F238E27FC236}">
                  <a16:creationId xmlns:a16="http://schemas.microsoft.com/office/drawing/2014/main" id="{8691D904-DB04-04B7-4EE6-25114F4EA1FE}"/>
                </a:ext>
              </a:extLst>
            </p:cNvPr>
            <p:cNvGrpSpPr/>
            <p:nvPr/>
          </p:nvGrpSpPr>
          <p:grpSpPr>
            <a:xfrm>
              <a:off x="-150867" y="6049692"/>
              <a:ext cx="3884838" cy="690006"/>
              <a:chOff x="5237844" y="5924550"/>
              <a:chExt cx="3884838" cy="690006"/>
            </a:xfrm>
          </p:grpSpPr>
          <p:sp>
            <p:nvSpPr>
              <p:cNvPr id="20486" name="Rectangle 20485">
                <a:extLst>
                  <a:ext uri="{FF2B5EF4-FFF2-40B4-BE49-F238E27FC236}">
                    <a16:creationId xmlns:a16="http://schemas.microsoft.com/office/drawing/2014/main" id="{51E9EC5C-C84D-7E6B-2F56-3DE838D30E71}"/>
                  </a:ext>
                </a:extLst>
              </p:cNvPr>
              <p:cNvSpPr/>
              <p:nvPr/>
            </p:nvSpPr>
            <p:spPr>
              <a:xfrm>
                <a:off x="5638800" y="6197029"/>
                <a:ext cx="2286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000" dirty="0">
                    <a:solidFill>
                      <a:srgbClr val="FFC000"/>
                    </a:solidFill>
                  </a:rPr>
                  <a:t>¬(α</a:t>
                </a:r>
                <a:r>
                  <a:rPr lang="en-US" altLang="en-US" sz="20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l-GR" sz="2000" dirty="0">
                    <a:solidFill>
                      <a:srgbClr val="FFC000"/>
                    </a:solidFill>
                  </a:rPr>
                  <a:t>β) </a:t>
                </a:r>
                <a:r>
                  <a:rPr lang="en-US" sz="2000" dirty="0">
                    <a:solidFill>
                      <a:srgbClr val="FFC000"/>
                    </a:solidFill>
                  </a:rPr>
                  <a:t>     </a:t>
                </a:r>
                <a:r>
                  <a:rPr lang="en-US" sz="2000" dirty="0"/>
                  <a:t>iff</a:t>
                </a:r>
                <a:endParaRPr lang="en-US" altLang="en-US" sz="20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0487" name="Rectangle 20486">
                <a:extLst>
                  <a:ext uri="{FF2B5EF4-FFF2-40B4-BE49-F238E27FC236}">
                    <a16:creationId xmlns:a16="http://schemas.microsoft.com/office/drawing/2014/main" id="{302AF944-46C3-AA25-BE21-F498AA9B438F}"/>
                  </a:ext>
                </a:extLst>
              </p:cNvPr>
              <p:cNvSpPr/>
              <p:nvPr/>
            </p:nvSpPr>
            <p:spPr>
              <a:xfrm>
                <a:off x="7162800" y="6214446"/>
                <a:ext cx="19598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2000" dirty="0">
                    <a:solidFill>
                      <a:srgbClr val="FFC000"/>
                    </a:solidFill>
                  </a:rPr>
                  <a:t>¬</a:t>
                </a:r>
                <a:r>
                  <a:rPr lang="el-GR" sz="2000" dirty="0">
                    <a:solidFill>
                      <a:srgbClr val="FFC000"/>
                    </a:solidFill>
                  </a:rPr>
                  <a:t>α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l-GR" sz="2000" dirty="0">
                    <a:solidFill>
                      <a:srgbClr val="FFC000"/>
                    </a:solidFill>
                  </a:rPr>
                  <a:t>¬β</a:t>
                </a:r>
                <a:endParaRPr lang="en-US" altLang="en-US" sz="20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20488" name="Rectangle 20487">
                <a:extLst>
                  <a:ext uri="{FF2B5EF4-FFF2-40B4-BE49-F238E27FC236}">
                    <a16:creationId xmlns:a16="http://schemas.microsoft.com/office/drawing/2014/main" id="{8EFF5C10-9F92-CA5E-F463-4ACEFA485782}"/>
                  </a:ext>
                </a:extLst>
              </p:cNvPr>
              <p:cNvSpPr/>
              <p:nvPr/>
            </p:nvSpPr>
            <p:spPr>
              <a:xfrm>
                <a:off x="5237844" y="5924550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2"/>
                    </a:solidFill>
                  </a:rPr>
                  <a:t>De Morgan's Law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485" name="Rectangle 20484">
              <a:extLst>
                <a:ext uri="{FF2B5EF4-FFF2-40B4-BE49-F238E27FC236}">
                  <a16:creationId xmlns:a16="http://schemas.microsoft.com/office/drawing/2014/main" id="{EDFE8596-29AA-C031-FB53-650F8F0A0F5D}"/>
                </a:ext>
              </a:extLst>
            </p:cNvPr>
            <p:cNvSpPr/>
            <p:nvPr/>
          </p:nvSpPr>
          <p:spPr>
            <a:xfrm>
              <a:off x="152400" y="6063192"/>
              <a:ext cx="3249128" cy="733567"/>
            </a:xfrm>
            <a:prstGeom prst="rect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493" name="Group 20492">
            <a:extLst>
              <a:ext uri="{FF2B5EF4-FFF2-40B4-BE49-F238E27FC236}">
                <a16:creationId xmlns:a16="http://schemas.microsoft.com/office/drawing/2014/main" id="{2CA1B95A-D25A-976F-D73D-7283D7F09388}"/>
              </a:ext>
            </a:extLst>
          </p:cNvPr>
          <p:cNvGrpSpPr/>
          <p:nvPr/>
        </p:nvGrpSpPr>
        <p:grpSpPr>
          <a:xfrm>
            <a:off x="6290755" y="3160490"/>
            <a:ext cx="1903849" cy="879050"/>
            <a:chOff x="5588991" y="2456872"/>
            <a:chExt cx="1903849" cy="879050"/>
          </a:xfrm>
        </p:grpSpPr>
        <p:sp>
          <p:nvSpPr>
            <p:cNvPr id="20489" name="Rectangle 3">
              <a:extLst>
                <a:ext uri="{FF2B5EF4-FFF2-40B4-BE49-F238E27FC236}">
                  <a16:creationId xmlns:a16="http://schemas.microsoft.com/office/drawing/2014/main" id="{F077046C-C55F-DE25-DAC6-9BE540F84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580" y="2504925"/>
              <a:ext cx="71526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And</a:t>
              </a:r>
              <a:br>
                <a:rPr lang="en-US" altLang="en-US" sz="2400" dirty="0"/>
              </a:b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endParaRPr lang="en-US" altLang="en-US" sz="2400" dirty="0"/>
            </a:p>
          </p:txBody>
        </p:sp>
        <p:sp>
          <p:nvSpPr>
            <p:cNvPr id="20491" name="Arrow: Left-Right 20490">
              <a:extLst>
                <a:ext uri="{FF2B5EF4-FFF2-40B4-BE49-F238E27FC236}">
                  <a16:creationId xmlns:a16="http://schemas.microsoft.com/office/drawing/2014/main" id="{D6172DCD-1449-DB4D-EECD-5A711EB11187}"/>
                </a:ext>
              </a:extLst>
            </p:cNvPr>
            <p:cNvSpPr/>
            <p:nvPr/>
          </p:nvSpPr>
          <p:spPr>
            <a:xfrm>
              <a:off x="6136591" y="2856997"/>
              <a:ext cx="640989" cy="227475"/>
            </a:xfrm>
            <a:prstGeom prst="leftRightArrow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492" name="Rectangle 3">
              <a:extLst>
                <a:ext uri="{FF2B5EF4-FFF2-40B4-BE49-F238E27FC236}">
                  <a16:creationId xmlns:a16="http://schemas.microsoft.com/office/drawing/2014/main" id="{99FF8CDD-0ECD-6094-84E1-B74B55AD7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991" y="2456872"/>
              <a:ext cx="5100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Or</a:t>
              </a:r>
              <a:br>
                <a:rPr lang="en-US" altLang="en-US" sz="2400" dirty="0"/>
              </a:b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endParaRPr lang="en-US" altLang="en-US" sz="2400" dirty="0"/>
            </a:p>
          </p:txBody>
        </p:sp>
      </p:grpSp>
      <p:grpSp>
        <p:nvGrpSpPr>
          <p:cNvPr id="20498" name="Group 20497">
            <a:extLst>
              <a:ext uri="{FF2B5EF4-FFF2-40B4-BE49-F238E27FC236}">
                <a16:creationId xmlns:a16="http://schemas.microsoft.com/office/drawing/2014/main" id="{E09EDF48-1A40-07DB-C5FB-C654FF3B0182}"/>
              </a:ext>
            </a:extLst>
          </p:cNvPr>
          <p:cNvGrpSpPr/>
          <p:nvPr/>
        </p:nvGrpSpPr>
        <p:grpSpPr>
          <a:xfrm>
            <a:off x="6400800" y="4040425"/>
            <a:ext cx="1521570" cy="461665"/>
            <a:chOff x="6403230" y="4800600"/>
            <a:chExt cx="1521570" cy="461665"/>
          </a:xfrm>
        </p:grpSpPr>
        <p:sp>
          <p:nvSpPr>
            <p:cNvPr id="20495" name="Text Box 9">
              <a:extLst>
                <a:ext uri="{FF2B5EF4-FFF2-40B4-BE49-F238E27FC236}">
                  <a16:creationId xmlns:a16="http://schemas.microsoft.com/office/drawing/2014/main" id="{EB5A3F05-3E62-3AAF-1ADD-B3A77A5B9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3230" y="4800600"/>
              <a:ext cx="15215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=            </a:t>
              </a:r>
              <a:r>
                <a:rPr lang="en-US" altLang="en-US" sz="2400" dirty="0">
                  <a:solidFill>
                    <a:srgbClr val="FFC000"/>
                  </a:solidFill>
                </a:rPr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  <a:sym typeface="Symbol" pitchFamily="18" charset="2"/>
                </a:rPr>
                <a:t></a:t>
              </a:r>
              <a:endParaRPr lang="en-US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0497" name="Arrow: Left-Right 20496">
              <a:extLst>
                <a:ext uri="{FF2B5EF4-FFF2-40B4-BE49-F238E27FC236}">
                  <a16:creationId xmlns:a16="http://schemas.microsoft.com/office/drawing/2014/main" id="{5DC4307C-CF95-91D3-CE61-74359F96E282}"/>
                </a:ext>
              </a:extLst>
            </p:cNvPr>
            <p:cNvSpPr/>
            <p:nvPr/>
          </p:nvSpPr>
          <p:spPr>
            <a:xfrm>
              <a:off x="6838355" y="4943410"/>
              <a:ext cx="640989" cy="227475"/>
            </a:xfrm>
            <a:prstGeom prst="leftRightArrow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2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9">
            <a:extLst>
              <a:ext uri="{FF2B5EF4-FFF2-40B4-BE49-F238E27FC236}">
                <a16:creationId xmlns:a16="http://schemas.microsoft.com/office/drawing/2014/main" id="{9B53D19B-4927-40F1-8155-29259AA57FFF}"/>
              </a:ext>
            </a:extLst>
          </p:cNvPr>
          <p:cNvGrpSpPr>
            <a:grpSpLocks/>
          </p:cNvGrpSpPr>
          <p:nvPr/>
        </p:nvGrpSpPr>
        <p:grpSpPr bwMode="auto">
          <a:xfrm>
            <a:off x="7915408" y="1134800"/>
            <a:ext cx="1223454" cy="1239990"/>
            <a:chOff x="2065" y="1551"/>
            <a:chExt cx="1628" cy="1988"/>
          </a:xfrm>
        </p:grpSpPr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F93306E3-FC7E-4D0E-8DD3-C23DC5A98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4DEA0C4D-0165-4030-8B38-E3478A954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9F49FDAC-152D-40BF-9798-99AB7D2C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F0C54EB2-CD48-4C5C-B662-A528D9155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76FE3C09-2409-4CAB-9101-5A36C02E8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6E9F2726-89EB-48CF-BCE9-F0D7B4CA8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FF042248-662E-43CC-A680-266AE0E96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C3EB3316-0BCF-4248-BAC6-0B62588B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D283F059-3F4B-46A6-A0A8-343B01FAB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39">
              <a:extLst>
                <a:ext uri="{FF2B5EF4-FFF2-40B4-BE49-F238E27FC236}">
                  <a16:creationId xmlns:a16="http://schemas.microsoft.com/office/drawing/2014/main" id="{78BBFD42-7A89-4650-8663-F2ABA53F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40">
              <a:extLst>
                <a:ext uri="{FF2B5EF4-FFF2-40B4-BE49-F238E27FC236}">
                  <a16:creationId xmlns:a16="http://schemas.microsoft.com/office/drawing/2014/main" id="{5E69DF80-0B3B-4065-84DD-27D2FAE5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41">
              <a:extLst>
                <a:ext uri="{FF2B5EF4-FFF2-40B4-BE49-F238E27FC236}">
                  <a16:creationId xmlns:a16="http://schemas.microsoft.com/office/drawing/2014/main" id="{273DD81F-DE3B-4F96-90C6-1967E0612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42">
              <a:extLst>
                <a:ext uri="{FF2B5EF4-FFF2-40B4-BE49-F238E27FC236}">
                  <a16:creationId xmlns:a16="http://schemas.microsoft.com/office/drawing/2014/main" id="{7D9BC447-93F0-47D4-88C7-000AD06EC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43">
              <a:extLst>
                <a:ext uri="{FF2B5EF4-FFF2-40B4-BE49-F238E27FC236}">
                  <a16:creationId xmlns:a16="http://schemas.microsoft.com/office/drawing/2014/main" id="{958F69F0-61B9-48D2-A924-A0816BC4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44">
              <a:extLst>
                <a:ext uri="{FF2B5EF4-FFF2-40B4-BE49-F238E27FC236}">
                  <a16:creationId xmlns:a16="http://schemas.microsoft.com/office/drawing/2014/main" id="{DBCDAA87-FE4A-4829-B85F-20D55DCF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E99D3F3D-6CC2-45F9-9203-54B1E1AED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A07D6E82-1E00-477F-8FA8-7EDB3D32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" name="AutoShape 35">
            <a:extLst>
              <a:ext uri="{FF2B5EF4-FFF2-40B4-BE49-F238E27FC236}">
                <a16:creationId xmlns:a16="http://schemas.microsoft.com/office/drawing/2014/main" id="{F91D3591-A11B-4402-AF43-B1F959901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972" y="1302662"/>
            <a:ext cx="6438135" cy="830502"/>
          </a:xfrm>
          <a:prstGeom prst="wedgeRoundRectCallout">
            <a:avLst>
              <a:gd name="adj1" fmla="val 54547"/>
              <a:gd name="adj2" fmla="val -7295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Predicate logic can only say these stupid things.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Why should I care?</a:t>
            </a:r>
          </a:p>
        </p:txBody>
      </p:sp>
      <p:sp>
        <p:nvSpPr>
          <p:cNvPr id="28" name="AutoShape 8">
            <a:extLst>
              <a:ext uri="{FF2B5EF4-FFF2-40B4-BE49-F238E27FC236}">
                <a16:creationId xmlns:a16="http://schemas.microsoft.com/office/drawing/2014/main" id="{6F1BAAC7-ABC5-4AB4-B768-55C9B7EA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839199" cy="4082262"/>
          </a:xfrm>
          <a:prstGeom prst="wedgeRectCallout">
            <a:avLst>
              <a:gd name="adj1" fmla="val -51514"/>
              <a:gd name="adj2" fmla="val -50149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Actually, it is hugely expressive.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Math: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mathematical statement that you want to understand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prove, it is best to first write it as a Predicate logic sentence.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Proof: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Sometimes the mechanics of the proof just falls out.</a:t>
            </a:r>
          </a:p>
          <a:p>
            <a:pPr marL="342900" lvl="0" indent="-342900" eaLnBrk="1" hangingPunct="1">
              <a:spcBef>
                <a:spcPct val="0"/>
              </a:spcBef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Computation: </a:t>
            </a:r>
            <a:r>
              <a:rPr lang="en-CA" altLang="en-US" sz="2400" dirty="0">
                <a:solidFill>
                  <a:srgbClr val="FFFFFF"/>
                </a:solidFill>
              </a:rPr>
              <a:t>T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here is a Predicate logic sentence </a:t>
            </a:r>
            <a:r>
              <a:rPr lang="en-US" altLang="en-US" sz="1400" dirty="0"/>
              <a:t>over the integers (+,</a:t>
            </a:r>
            <a:r>
              <a:rPr lang="el-GR" altLang="en-US" sz="1400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1400" dirty="0"/>
              <a:t>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       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Compute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J,I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,y)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≡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J(</a:t>
            </a:r>
            <a:r>
              <a:rPr lang="en-CA" altLang="en-US" sz="2400" dirty="0">
                <a:solidFill>
                  <a:srgbClr val="FFC000"/>
                </a:solidFill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)=y”</a:t>
            </a:r>
            <a:r>
              <a:rPr lang="en-CA" altLang="en-US" sz="2400" dirty="0">
                <a:solidFill>
                  <a:srgbClr val="FFFFFF"/>
                </a:solidFill>
              </a:rPr>
              <a:t>, for every Java program </a:t>
            </a:r>
            <a:r>
              <a:rPr lang="en-CA" altLang="en-US" sz="2400" dirty="0">
                <a:solidFill>
                  <a:srgbClr val="FFC000"/>
                </a:solidFill>
              </a:rPr>
              <a:t>J</a:t>
            </a:r>
            <a:r>
              <a:rPr lang="en-CA" altLang="en-US" sz="2400" dirty="0">
                <a:solidFill>
                  <a:srgbClr val="FFFFFF"/>
                </a:solidFill>
              </a:rPr>
              <a:t>, 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ie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Compute(</a:t>
            </a:r>
            <a:r>
              <a:rPr lang="en-US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J,I,y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true iff 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outputs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Halting Problem: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is another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noProof="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Halt(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J,I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≡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J(I) halts”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which is not itself computable.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Hard: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bad news is that this means that there is no algorithm determining whether such a sentence is true.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70CC08-3F83-09B1-877A-AEAA70B6D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Objects, Predicates, &amp; Relations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495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D64A93EE-037E-E8B1-E425-658D60B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x+y=0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be ???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be arbitrary, eg </a:t>
            </a:r>
            <a:r>
              <a:rPr lang="en-US" altLang="en-US" sz="2400" dirty="0">
                <a:solidFill>
                  <a:srgbClr val="FF0000"/>
                </a:solidFill>
              </a:rPr>
              <a:t>-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0000"/>
                </a:solidFill>
              </a:rPr>
              <a:t>+1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The relation is false.</a:t>
            </a:r>
            <a:br>
              <a:rPr lang="en-US" altLang="en-US" sz="2400" dirty="0"/>
            </a:br>
            <a:r>
              <a:rPr lang="en-US" altLang="en-US" sz="2400" dirty="0"/>
              <a:t>   </a:t>
            </a:r>
            <a:r>
              <a:rPr lang="en-US" altLang="en-US" sz="24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= (</a:t>
            </a:r>
            <a:r>
              <a:rPr lang="en-US" altLang="en-US" sz="2400" dirty="0">
                <a:solidFill>
                  <a:srgbClr val="FF0000"/>
                </a:solidFill>
              </a:rPr>
              <a:t>-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0000"/>
                </a:solidFill>
              </a:rPr>
              <a:t>+1</a:t>
            </a:r>
            <a:r>
              <a:rPr lang="en-US" altLang="en-US" sz="2400" dirty="0">
                <a:solidFill>
                  <a:srgbClr val="FFC000"/>
                </a:solidFill>
              </a:rPr>
              <a:t>) + 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= 1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≠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0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Adversary can always win.</a:t>
            </a:r>
            <a:br>
              <a:rPr lang="en-US" altLang="en-US" sz="2400" dirty="0"/>
            </a:br>
            <a:r>
              <a:rPr lang="en-US" altLang="en-US" sz="2400" dirty="0"/>
              <a:t>   Hence, the statement is false.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x+y=0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8A7F705-E2F9-3174-E0B2-65224B81884D}"/>
              </a:ext>
            </a:extLst>
          </p:cNvPr>
          <p:cNvSpPr/>
          <p:nvPr/>
        </p:nvSpPr>
        <p:spPr bwMode="auto">
          <a:xfrm>
            <a:off x="1088572" y="1016000"/>
            <a:ext cx="2188027" cy="41953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29847D-2462-93FB-89A0-6DDC2E72B73F}"/>
              </a:ext>
            </a:extLst>
          </p:cNvPr>
          <p:cNvGrpSpPr/>
          <p:nvPr/>
        </p:nvGrpSpPr>
        <p:grpSpPr>
          <a:xfrm>
            <a:off x="6407119" y="4400769"/>
            <a:ext cx="1699544" cy="857031"/>
            <a:chOff x="6096014" y="3975431"/>
            <a:chExt cx="1699544" cy="857031"/>
          </a:xfrm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11A6B6FF-BA8E-8F5D-9BA5-B3D884DF5D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096014" y="4227559"/>
              <a:ext cx="457186" cy="580285"/>
              <a:chOff x="2308" y="1513"/>
              <a:chExt cx="1162" cy="2570"/>
            </a:xfrm>
          </p:grpSpPr>
          <p:grpSp>
            <p:nvGrpSpPr>
              <p:cNvPr id="30" name="Group 27">
                <a:extLst>
                  <a:ext uri="{FF2B5EF4-FFF2-40B4-BE49-F238E27FC236}">
                    <a16:creationId xmlns:a16="http://schemas.microsoft.com/office/drawing/2014/main" id="{46B09A1E-91F0-2090-382C-1C60B54E4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38" name="Freeform 28">
                  <a:extLst>
                    <a:ext uri="{FF2B5EF4-FFF2-40B4-BE49-F238E27FC236}">
                      <a16:creationId xmlns:a16="http://schemas.microsoft.com/office/drawing/2014/main" id="{F531919D-1A23-6C79-D0BC-CE4EC83B1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29">
                  <a:extLst>
                    <a:ext uri="{FF2B5EF4-FFF2-40B4-BE49-F238E27FC236}">
                      <a16:creationId xmlns:a16="http://schemas.microsoft.com/office/drawing/2014/main" id="{94E17029-C6B1-0028-9ED0-537400EEF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Freeform 30">
                  <a:extLst>
                    <a:ext uri="{FF2B5EF4-FFF2-40B4-BE49-F238E27FC236}">
                      <a16:creationId xmlns:a16="http://schemas.microsoft.com/office/drawing/2014/main" id="{B3BB68C7-82FD-A83B-D95C-B225E486A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Freeform 31">
                  <a:extLst>
                    <a:ext uri="{FF2B5EF4-FFF2-40B4-BE49-F238E27FC236}">
                      <a16:creationId xmlns:a16="http://schemas.microsoft.com/office/drawing/2014/main" id="{64C93D65-5180-4DE4-4770-8A9DA008C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Freeform 32">
                  <a:extLst>
                    <a:ext uri="{FF2B5EF4-FFF2-40B4-BE49-F238E27FC236}">
                      <a16:creationId xmlns:a16="http://schemas.microsoft.com/office/drawing/2014/main" id="{57212583-5DDE-DEAA-F83F-B1D9B75EE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460FB2C3-518F-A74D-8728-D59F69CF9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69391D9C-94C6-F7EC-3837-B890098AB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2CE965E6-0C8F-F589-2ACD-DEE1E729E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Oval 36">
                <a:extLst>
                  <a:ext uri="{FF2B5EF4-FFF2-40B4-BE49-F238E27FC236}">
                    <a16:creationId xmlns:a16="http://schemas.microsoft.com/office/drawing/2014/main" id="{A9B09D0D-5339-51D5-6039-D04967A18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34" name="Oval 37">
                <a:extLst>
                  <a:ext uri="{FF2B5EF4-FFF2-40B4-BE49-F238E27FC236}">
                    <a16:creationId xmlns:a16="http://schemas.microsoft.com/office/drawing/2014/main" id="{2D51677B-7CB1-BE37-4F7E-77A09C335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id="{AA32C143-B196-05F7-4DF4-0BBB5DE10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36" name="Oval 39">
                <a:extLst>
                  <a:ext uri="{FF2B5EF4-FFF2-40B4-BE49-F238E27FC236}">
                    <a16:creationId xmlns:a16="http://schemas.microsoft.com/office/drawing/2014/main" id="{358C5F2E-5A48-DF46-B5B5-7712463E2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37" name="Oval 40">
                <a:extLst>
                  <a:ext uri="{FF2B5EF4-FFF2-40B4-BE49-F238E27FC236}">
                    <a16:creationId xmlns:a16="http://schemas.microsoft.com/office/drawing/2014/main" id="{8F248EDE-C0BD-2834-5685-ADA60B0AE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</p:grpSp>
        <p:grpSp>
          <p:nvGrpSpPr>
            <p:cNvPr id="18" name="Group 47">
              <a:extLst>
                <a:ext uri="{FF2B5EF4-FFF2-40B4-BE49-F238E27FC236}">
                  <a16:creationId xmlns:a16="http://schemas.microsoft.com/office/drawing/2014/main" id="{2E8FC9D1-9F55-EE95-1BC7-8A6FE76DFE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239000" y="3975431"/>
              <a:ext cx="556558" cy="857031"/>
              <a:chOff x="2593" y="768"/>
              <a:chExt cx="849" cy="1475"/>
            </a:xfrm>
          </p:grpSpPr>
          <p:sp>
            <p:nvSpPr>
              <p:cNvPr id="20" name="Freeform 48">
                <a:extLst>
                  <a:ext uri="{FF2B5EF4-FFF2-40B4-BE49-F238E27FC236}">
                    <a16:creationId xmlns:a16="http://schemas.microsoft.com/office/drawing/2014/main" id="{397D6BF2-84DF-AF64-AD83-9362D36B8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49">
                <a:extLst>
                  <a:ext uri="{FF2B5EF4-FFF2-40B4-BE49-F238E27FC236}">
                    <a16:creationId xmlns:a16="http://schemas.microsoft.com/office/drawing/2014/main" id="{697B7A5A-513F-928C-AF15-7C62F77E9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50">
                <a:extLst>
                  <a:ext uri="{FF2B5EF4-FFF2-40B4-BE49-F238E27FC236}">
                    <a16:creationId xmlns:a16="http://schemas.microsoft.com/office/drawing/2014/main" id="{FFD80A38-6241-D9E3-C9C7-1F494A33D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51">
                <a:extLst>
                  <a:ext uri="{FF2B5EF4-FFF2-40B4-BE49-F238E27FC236}">
                    <a16:creationId xmlns:a16="http://schemas.microsoft.com/office/drawing/2014/main" id="{AC047A3E-C0D4-2DAD-0BAF-07D5D0461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52">
                <a:extLst>
                  <a:ext uri="{FF2B5EF4-FFF2-40B4-BE49-F238E27FC236}">
                    <a16:creationId xmlns:a16="http://schemas.microsoft.com/office/drawing/2014/main" id="{A63134AB-3C84-40A6-18CD-63692F5EA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53">
                <a:extLst>
                  <a:ext uri="{FF2B5EF4-FFF2-40B4-BE49-F238E27FC236}">
                    <a16:creationId xmlns:a16="http://schemas.microsoft.com/office/drawing/2014/main" id="{C9CD191C-61E7-9FC6-821D-8AFD9F580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54">
                <a:extLst>
                  <a:ext uri="{FF2B5EF4-FFF2-40B4-BE49-F238E27FC236}">
                    <a16:creationId xmlns:a16="http://schemas.microsoft.com/office/drawing/2014/main" id="{98D47C7E-972F-6D7A-7931-D33FDECAF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7" name="Group 55">
                <a:extLst>
                  <a:ext uri="{FF2B5EF4-FFF2-40B4-BE49-F238E27FC236}">
                    <a16:creationId xmlns:a16="http://schemas.microsoft.com/office/drawing/2014/main" id="{B95510CA-B0D6-CC6A-97E6-2D7D579DE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28" name="Freeform 56">
                  <a:extLst>
                    <a:ext uri="{FF2B5EF4-FFF2-40B4-BE49-F238E27FC236}">
                      <a16:creationId xmlns:a16="http://schemas.microsoft.com/office/drawing/2014/main" id="{712ECA1D-B1EB-1919-FD74-9988CD401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57">
                  <a:extLst>
                    <a:ext uri="{FF2B5EF4-FFF2-40B4-BE49-F238E27FC236}">
                      <a16:creationId xmlns:a16="http://schemas.microsoft.com/office/drawing/2014/main" id="{DCBAC469-1FCF-FD91-B24E-8568AC8DB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9" name="Arrow: Left-Right 18">
              <a:extLst>
                <a:ext uri="{FF2B5EF4-FFF2-40B4-BE49-F238E27FC236}">
                  <a16:creationId xmlns:a16="http://schemas.microsoft.com/office/drawing/2014/main" id="{24AC22D9-EEC2-5DBF-8B96-05E539792595}"/>
                </a:ext>
              </a:extLst>
            </p:cNvPr>
            <p:cNvSpPr/>
            <p:nvPr/>
          </p:nvSpPr>
          <p:spPr>
            <a:xfrm>
              <a:off x="6521811" y="4440367"/>
              <a:ext cx="640989" cy="227475"/>
            </a:xfrm>
            <a:prstGeom prst="leftRightArrow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955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x+y=0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8A7F705-E2F9-3174-E0B2-65224B81884D}"/>
              </a:ext>
            </a:extLst>
          </p:cNvPr>
          <p:cNvSpPr/>
          <p:nvPr/>
        </p:nvSpPr>
        <p:spPr bwMode="auto">
          <a:xfrm>
            <a:off x="1088572" y="1448520"/>
            <a:ext cx="2188027" cy="41953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29847D-2462-93FB-89A0-6DDC2E72B73F}"/>
              </a:ext>
            </a:extLst>
          </p:cNvPr>
          <p:cNvGrpSpPr/>
          <p:nvPr/>
        </p:nvGrpSpPr>
        <p:grpSpPr>
          <a:xfrm>
            <a:off x="6407119" y="4400769"/>
            <a:ext cx="1699544" cy="857031"/>
            <a:chOff x="6096014" y="3975431"/>
            <a:chExt cx="1699544" cy="857031"/>
          </a:xfrm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11A6B6FF-BA8E-8F5D-9BA5-B3D884DF5D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096014" y="4227559"/>
              <a:ext cx="457186" cy="580285"/>
              <a:chOff x="2308" y="1513"/>
              <a:chExt cx="1162" cy="2570"/>
            </a:xfrm>
          </p:grpSpPr>
          <p:grpSp>
            <p:nvGrpSpPr>
              <p:cNvPr id="30" name="Group 27">
                <a:extLst>
                  <a:ext uri="{FF2B5EF4-FFF2-40B4-BE49-F238E27FC236}">
                    <a16:creationId xmlns:a16="http://schemas.microsoft.com/office/drawing/2014/main" id="{46B09A1E-91F0-2090-382C-1C60B54E4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38" name="Freeform 28">
                  <a:extLst>
                    <a:ext uri="{FF2B5EF4-FFF2-40B4-BE49-F238E27FC236}">
                      <a16:creationId xmlns:a16="http://schemas.microsoft.com/office/drawing/2014/main" id="{F531919D-1A23-6C79-D0BC-CE4EC83B1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29">
                  <a:extLst>
                    <a:ext uri="{FF2B5EF4-FFF2-40B4-BE49-F238E27FC236}">
                      <a16:creationId xmlns:a16="http://schemas.microsoft.com/office/drawing/2014/main" id="{94E17029-C6B1-0028-9ED0-537400EEF2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" name="Freeform 30">
                  <a:extLst>
                    <a:ext uri="{FF2B5EF4-FFF2-40B4-BE49-F238E27FC236}">
                      <a16:creationId xmlns:a16="http://schemas.microsoft.com/office/drawing/2014/main" id="{B3BB68C7-82FD-A83B-D95C-B225E486A5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Freeform 31">
                  <a:extLst>
                    <a:ext uri="{FF2B5EF4-FFF2-40B4-BE49-F238E27FC236}">
                      <a16:creationId xmlns:a16="http://schemas.microsoft.com/office/drawing/2014/main" id="{64C93D65-5180-4DE4-4770-8A9DA008C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Freeform 32">
                  <a:extLst>
                    <a:ext uri="{FF2B5EF4-FFF2-40B4-BE49-F238E27FC236}">
                      <a16:creationId xmlns:a16="http://schemas.microsoft.com/office/drawing/2014/main" id="{57212583-5DDE-DEAA-F83F-B1D9B75EEB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460FB2C3-518F-A74D-8728-D59F69CF9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69391D9C-94C6-F7EC-3837-B890098AB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2CE965E6-0C8F-F589-2ACD-DEE1E729E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Oval 36">
                <a:extLst>
                  <a:ext uri="{FF2B5EF4-FFF2-40B4-BE49-F238E27FC236}">
                    <a16:creationId xmlns:a16="http://schemas.microsoft.com/office/drawing/2014/main" id="{A9B09D0D-5339-51D5-6039-D04967A18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34" name="Oval 37">
                <a:extLst>
                  <a:ext uri="{FF2B5EF4-FFF2-40B4-BE49-F238E27FC236}">
                    <a16:creationId xmlns:a16="http://schemas.microsoft.com/office/drawing/2014/main" id="{2D51677B-7CB1-BE37-4F7E-77A09C335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id="{AA32C143-B196-05F7-4DF4-0BBB5DE10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36" name="Oval 39">
                <a:extLst>
                  <a:ext uri="{FF2B5EF4-FFF2-40B4-BE49-F238E27FC236}">
                    <a16:creationId xmlns:a16="http://schemas.microsoft.com/office/drawing/2014/main" id="{358C5F2E-5A48-DF46-B5B5-7712463E2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  <p:sp>
            <p:nvSpPr>
              <p:cNvPr id="37" name="Oval 40">
                <a:extLst>
                  <a:ext uri="{FF2B5EF4-FFF2-40B4-BE49-F238E27FC236}">
                    <a16:creationId xmlns:a16="http://schemas.microsoft.com/office/drawing/2014/main" id="{8F248EDE-C0BD-2834-5685-ADA60B0AE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dirty="0"/>
              </a:p>
            </p:txBody>
          </p:sp>
        </p:grpSp>
        <p:grpSp>
          <p:nvGrpSpPr>
            <p:cNvPr id="18" name="Group 47">
              <a:extLst>
                <a:ext uri="{FF2B5EF4-FFF2-40B4-BE49-F238E27FC236}">
                  <a16:creationId xmlns:a16="http://schemas.microsoft.com/office/drawing/2014/main" id="{2E8FC9D1-9F55-EE95-1BC7-8A6FE76DFE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239000" y="3975431"/>
              <a:ext cx="556558" cy="857031"/>
              <a:chOff x="2593" y="768"/>
              <a:chExt cx="849" cy="1475"/>
            </a:xfrm>
          </p:grpSpPr>
          <p:sp>
            <p:nvSpPr>
              <p:cNvPr id="20" name="Freeform 48">
                <a:extLst>
                  <a:ext uri="{FF2B5EF4-FFF2-40B4-BE49-F238E27FC236}">
                    <a16:creationId xmlns:a16="http://schemas.microsoft.com/office/drawing/2014/main" id="{397D6BF2-84DF-AF64-AD83-9362D36B8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49">
                <a:extLst>
                  <a:ext uri="{FF2B5EF4-FFF2-40B4-BE49-F238E27FC236}">
                    <a16:creationId xmlns:a16="http://schemas.microsoft.com/office/drawing/2014/main" id="{697B7A5A-513F-928C-AF15-7C62F77E9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50">
                <a:extLst>
                  <a:ext uri="{FF2B5EF4-FFF2-40B4-BE49-F238E27FC236}">
                    <a16:creationId xmlns:a16="http://schemas.microsoft.com/office/drawing/2014/main" id="{FFD80A38-6241-D9E3-C9C7-1F494A33D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51">
                <a:extLst>
                  <a:ext uri="{FF2B5EF4-FFF2-40B4-BE49-F238E27FC236}">
                    <a16:creationId xmlns:a16="http://schemas.microsoft.com/office/drawing/2014/main" id="{AC047A3E-C0D4-2DAD-0BAF-07D5D0461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52">
                <a:extLst>
                  <a:ext uri="{FF2B5EF4-FFF2-40B4-BE49-F238E27FC236}">
                    <a16:creationId xmlns:a16="http://schemas.microsoft.com/office/drawing/2014/main" id="{A63134AB-3C84-40A6-18CD-63692F5EA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53">
                <a:extLst>
                  <a:ext uri="{FF2B5EF4-FFF2-40B4-BE49-F238E27FC236}">
                    <a16:creationId xmlns:a16="http://schemas.microsoft.com/office/drawing/2014/main" id="{C9CD191C-61E7-9FC6-821D-8AFD9F580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54">
                <a:extLst>
                  <a:ext uri="{FF2B5EF4-FFF2-40B4-BE49-F238E27FC236}">
                    <a16:creationId xmlns:a16="http://schemas.microsoft.com/office/drawing/2014/main" id="{98D47C7E-972F-6D7A-7931-D33FDECAF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7" name="Group 55">
                <a:extLst>
                  <a:ext uri="{FF2B5EF4-FFF2-40B4-BE49-F238E27FC236}">
                    <a16:creationId xmlns:a16="http://schemas.microsoft.com/office/drawing/2014/main" id="{B95510CA-B0D6-CC6A-97E6-2D7D579DE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28" name="Freeform 56">
                  <a:extLst>
                    <a:ext uri="{FF2B5EF4-FFF2-40B4-BE49-F238E27FC236}">
                      <a16:creationId xmlns:a16="http://schemas.microsoft.com/office/drawing/2014/main" id="{712ECA1D-B1EB-1919-FD74-9988CD401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Freeform 57">
                  <a:extLst>
                    <a:ext uri="{FF2B5EF4-FFF2-40B4-BE49-F238E27FC236}">
                      <a16:creationId xmlns:a16="http://schemas.microsoft.com/office/drawing/2014/main" id="{DCBAC469-1FCF-FD91-B24E-8568AC8DB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9" name="Arrow: Left-Right 18">
              <a:extLst>
                <a:ext uri="{FF2B5EF4-FFF2-40B4-BE49-F238E27FC236}">
                  <a16:creationId xmlns:a16="http://schemas.microsoft.com/office/drawing/2014/main" id="{24AC22D9-EEC2-5DBF-8B96-05E539792595}"/>
                </a:ext>
              </a:extLst>
            </p:cNvPr>
            <p:cNvSpPr/>
            <p:nvPr/>
          </p:nvSpPr>
          <p:spPr>
            <a:xfrm>
              <a:off x="6521811" y="4440367"/>
              <a:ext cx="640989" cy="227475"/>
            </a:xfrm>
            <a:prstGeom prst="leftRightArrow">
              <a:avLst/>
            </a:prstGeom>
            <a:noFill/>
            <a:ln w="12700">
              <a:solidFill>
                <a:srgbClr val="FF66FF"/>
              </a:solidFill>
              <a:tailEnd type="stealth" w="med" len="lg"/>
            </a:ln>
          </p:spPr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" name="AutoShape 8">
            <a:extLst>
              <a:ext uri="{FF2B5EF4-FFF2-40B4-BE49-F238E27FC236}">
                <a16:creationId xmlns:a16="http://schemas.microsoft.com/office/drawing/2014/main" id="{49DED521-44CC-E337-7AFE-9BF97AE3B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y,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x,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altLang="en-US" sz="2400" dirty="0">
                <a:solidFill>
                  <a:srgbClr val="FFC000"/>
                </a:solidFill>
              </a:rPr>
              <a:t>0: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be ???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be arbitrary, eg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-</a:t>
            </a:r>
            <a:r>
              <a:rPr lang="en-US" alt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chemeClr val="accent2"/>
                </a:solidFill>
              </a:rPr>
              <a:t>+1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The relation is true.</a:t>
            </a:r>
            <a:br>
              <a:rPr lang="en-US" altLang="en-US" sz="2400" dirty="0"/>
            </a:b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chemeClr val="accent2"/>
                </a:solidFill>
              </a:rPr>
              <a:t> x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 = (</a:t>
            </a:r>
            <a:r>
              <a:rPr lang="en-US" altLang="en-US" sz="2400" dirty="0">
                <a:solidFill>
                  <a:schemeClr val="accent2"/>
                </a:solidFill>
              </a:rPr>
              <a:t>-</a:t>
            </a:r>
            <a:r>
              <a:rPr lang="en-US" alt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chemeClr val="accent2"/>
                </a:solidFill>
              </a:rPr>
              <a:t>+1</a:t>
            </a:r>
            <a:r>
              <a:rPr lang="en-US" altLang="en-US" sz="2400" dirty="0">
                <a:solidFill>
                  <a:srgbClr val="FFC000"/>
                </a:solidFill>
              </a:rPr>
              <a:t>) + </a:t>
            </a:r>
            <a:r>
              <a:rPr lang="en-US" alt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 = 1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≠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0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chemeClr val="accent2"/>
                </a:solidFill>
              </a:rPr>
              <a:t>Prover</a:t>
            </a:r>
            <a:r>
              <a:rPr lang="en-US" altLang="en-US" sz="2400" dirty="0"/>
              <a:t> can always win.</a:t>
            </a:r>
            <a:br>
              <a:rPr lang="en-US" altLang="en-US" sz="2400" dirty="0"/>
            </a:br>
            <a:r>
              <a:rPr lang="en-US" altLang="en-US" sz="2400" dirty="0"/>
              <a:t>   Hence, the statement is true.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9091248-B570-8508-2759-8FD2D4304104}"/>
              </a:ext>
            </a:extLst>
          </p:cNvPr>
          <p:cNvGrpSpPr/>
          <p:nvPr/>
        </p:nvGrpSpPr>
        <p:grpSpPr>
          <a:xfrm>
            <a:off x="2514600" y="2746773"/>
            <a:ext cx="2209800" cy="682227"/>
            <a:chOff x="2514600" y="2746773"/>
            <a:chExt cx="2209800" cy="6822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D8AA32-6C1D-3842-E428-319F463AE5C7}"/>
                </a:ext>
              </a:extLst>
            </p:cNvPr>
            <p:cNvSpPr txBox="1"/>
            <p:nvPr/>
          </p:nvSpPr>
          <p:spPr>
            <a:xfrm>
              <a:off x="2895600" y="2746773"/>
              <a:ext cx="1828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400" dirty="0"/>
                <a:t>arbitrary</a:t>
              </a:r>
              <a:endParaRPr lang="en-CA" sz="2400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009B3BF-E0B5-F6EE-5230-B702E562D132}"/>
                </a:ext>
              </a:extLst>
            </p:cNvPr>
            <p:cNvCxnSpPr/>
            <p:nvPr/>
          </p:nvCxnSpPr>
          <p:spPr bwMode="auto">
            <a:xfrm>
              <a:off x="2514600" y="3429000"/>
              <a:ext cx="1600200" cy="0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7912B83-C502-E8ED-D704-76CC9D7E0A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2654" y="3048000"/>
              <a:ext cx="312946" cy="0"/>
            </a:xfrm>
            <a:prstGeom prst="lin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859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grpSp>
        <p:nvGrpSpPr>
          <p:cNvPr id="20489" name="Group 26"/>
          <p:cNvGrpSpPr>
            <a:grpSpLocks/>
          </p:cNvGrpSpPr>
          <p:nvPr/>
        </p:nvGrpSpPr>
        <p:grpSpPr bwMode="auto">
          <a:xfrm flipH="1">
            <a:off x="353470" y="2787622"/>
            <a:ext cx="457186" cy="580285"/>
            <a:chOff x="2308" y="1513"/>
            <a:chExt cx="1162" cy="2570"/>
          </a:xfrm>
        </p:grpSpPr>
        <p:grpSp>
          <p:nvGrpSpPr>
            <p:cNvPr id="20502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0510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1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2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3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4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15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503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4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05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6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7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8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0509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D64A93EE-037E-E8B1-E425-658D60B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x+y=x: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be </a:t>
            </a:r>
            <a:r>
              <a:rPr lang="en-US" altLang="en-US" sz="2400" dirty="0">
                <a:solidFill>
                  <a:schemeClr val="accent2"/>
                </a:solidFill>
              </a:rPr>
              <a:t>0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+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</a:rPr>
              <a:t>x </a:t>
            </a:r>
            <a:r>
              <a:rPr lang="en-US" altLang="en-US" sz="2400" dirty="0">
                <a:solidFill>
                  <a:srgbClr val="FFC000"/>
                </a:solidFill>
              </a:rPr>
              <a:t>+ </a:t>
            </a:r>
            <a:r>
              <a:rPr lang="en-US" altLang="en-US" sz="2400" dirty="0">
                <a:solidFill>
                  <a:schemeClr val="accent2"/>
                </a:solidFill>
              </a:rPr>
              <a:t>0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F0FC18-791F-F8E0-0A5A-E2C17ACD8FA7}"/>
              </a:ext>
            </a:extLst>
          </p:cNvPr>
          <p:cNvSpPr/>
          <p:nvPr/>
        </p:nvSpPr>
        <p:spPr bwMode="auto">
          <a:xfrm>
            <a:off x="1828800" y="2427768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x+y=0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8A7F705-E2F9-3174-E0B2-65224B81884D}"/>
              </a:ext>
            </a:extLst>
          </p:cNvPr>
          <p:cNvSpPr/>
          <p:nvPr/>
        </p:nvSpPr>
        <p:spPr bwMode="auto">
          <a:xfrm>
            <a:off x="1088572" y="1778000"/>
            <a:ext cx="2188027" cy="41953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id="{0EF77ACE-2471-174A-3307-5B66F630512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969492"/>
            <a:ext cx="917591" cy="929993"/>
            <a:chOff x="2065" y="1551"/>
            <a:chExt cx="1628" cy="1988"/>
          </a:xfrm>
        </p:grpSpPr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BE99BF52-BA50-A904-4D6B-EED1F0C1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74230CA3-5192-B330-062D-7A2843F1B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B11716A4-62B6-E242-D295-77CD8D72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BA5A1C13-CEB6-A195-4F4E-2B4EC5501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9AE1966-494A-95C8-5F3E-9A1F9D05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1634170F-8E80-D7A5-7B13-B111E1D0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EB2EAD7D-3DDA-4576-F477-6D22971A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0F32DFB7-826E-21AB-86ED-24BEB76E4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376A490D-63ED-536F-C612-B4EB06AD2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4942A32F-CA52-94A7-4665-553B90C17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A5C3451F-D28A-FE0A-9E45-C4C74A293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D6E5DF3C-6420-A83A-BC8C-F3E166493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839650A3-B68D-546D-A6BC-D947C99D4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68D3E8DE-8190-A615-5153-98BBD008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EA6F33E0-DB9E-3CE1-0727-2A64C000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4A8E30D2-8ECF-590D-077D-2C1E946BE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A6B7209A-5D6D-1A84-B1CE-268E9B19B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34" name="AutoShape 35">
            <a:extLst>
              <a:ext uri="{FF2B5EF4-FFF2-40B4-BE49-F238E27FC236}">
                <a16:creationId xmlns:a16="http://schemas.microsoft.com/office/drawing/2014/main" id="{F2071401-B8BA-76B2-BF5A-00D8FABE6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64" y="3807149"/>
            <a:ext cx="3702036" cy="897261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No. For Jeff,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you MUST play the game.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endParaRPr lang="en-US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grpSp>
        <p:nvGrpSpPr>
          <p:cNvPr id="20490" name="Group 47"/>
          <p:cNvGrpSpPr>
            <a:grpSpLocks/>
          </p:cNvGrpSpPr>
          <p:nvPr/>
        </p:nvGrpSpPr>
        <p:grpSpPr bwMode="auto">
          <a:xfrm>
            <a:off x="254098" y="2808432"/>
            <a:ext cx="556558" cy="857031"/>
            <a:chOff x="2593" y="768"/>
            <a:chExt cx="849" cy="1475"/>
          </a:xfrm>
        </p:grpSpPr>
        <p:sp>
          <p:nvSpPr>
            <p:cNvPr id="2049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9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49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050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0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D64A93EE-037E-E8B1-E425-658D60B8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01" y="2411764"/>
            <a:ext cx="8043903" cy="3989036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x+y=x: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be </a:t>
            </a:r>
            <a:r>
              <a:rPr lang="en-US" altLang="en-US" sz="2400" dirty="0">
                <a:solidFill>
                  <a:schemeClr val="accent2"/>
                </a:solidFill>
              </a:rPr>
              <a:t>0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be arbitrary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The relation is true.</a:t>
            </a:r>
            <a:br>
              <a:rPr lang="en-US" altLang="en-US" sz="2400" dirty="0"/>
            </a:br>
            <a:r>
              <a:rPr lang="en-US" altLang="en-US" sz="2400" dirty="0"/>
              <a:t>   </a:t>
            </a:r>
            <a:r>
              <a:rPr lang="en-US" altLang="en-US" sz="24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chemeClr val="accent2"/>
                </a:solidFill>
              </a:rPr>
              <a:t>y</a:t>
            </a:r>
            <a:r>
              <a:rPr lang="en-US" altLang="en-US" sz="2400" baseline="-25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+ </a:t>
            </a:r>
            <a:r>
              <a:rPr lang="en-US" altLang="en-US" sz="2400" dirty="0">
                <a:solidFill>
                  <a:schemeClr val="accent2"/>
                </a:solidFill>
              </a:rPr>
              <a:t>0</a:t>
            </a:r>
            <a:r>
              <a:rPr lang="en-US" altLang="en-US" sz="2400" dirty="0">
                <a:solidFill>
                  <a:srgbClr val="FFC000"/>
                </a:solidFill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Prover can always win.</a:t>
            </a:r>
            <a:br>
              <a:rPr lang="en-US" altLang="en-US" sz="2400" dirty="0"/>
            </a:br>
            <a:r>
              <a:rPr lang="en-US" altLang="en-US" sz="2400" dirty="0"/>
              <a:t>   Hence, the statement is true.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“There exists an additive zero.”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D7FE86-CAE9-E0FF-827C-93109A2BB746}"/>
              </a:ext>
            </a:extLst>
          </p:cNvPr>
          <p:cNvSpPr/>
          <p:nvPr/>
        </p:nvSpPr>
        <p:spPr bwMode="auto">
          <a:xfrm>
            <a:off x="2407920" y="2430851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A62156D-8975-7258-8F92-E45C5D66EFDD}"/>
              </a:ext>
            </a:extLst>
          </p:cNvPr>
          <p:cNvSpPr/>
          <p:nvPr/>
        </p:nvSpPr>
        <p:spPr bwMode="auto">
          <a:xfrm>
            <a:off x="2890520" y="2427768"/>
            <a:ext cx="1143000" cy="467832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10B54E-6C7C-001E-3E94-0B4CB22B4334}"/>
              </a:ext>
            </a:extLst>
          </p:cNvPr>
          <p:cNvGrpSpPr/>
          <p:nvPr/>
        </p:nvGrpSpPr>
        <p:grpSpPr>
          <a:xfrm>
            <a:off x="191914" y="593273"/>
            <a:ext cx="7947796" cy="1616527"/>
            <a:chOff x="191914" y="593273"/>
            <a:chExt cx="7947796" cy="1616527"/>
          </a:xfrm>
        </p:grpSpPr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382754" y="593273"/>
              <a:ext cx="362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inverse)</a:t>
              </a:r>
            </a:p>
          </p:txBody>
        </p:sp>
        <p:sp>
          <p:nvSpPr>
            <p:cNvPr id="2" name="Text Box 22">
              <a:extLst>
                <a:ext uri="{FF2B5EF4-FFF2-40B4-BE49-F238E27FC236}">
                  <a16:creationId xmlns:a16="http://schemas.microsoft.com/office/drawing/2014/main" id="{8E80C816-FFBB-AD30-1016-71563512B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66609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x+y=0</a:t>
              </a:r>
            </a:p>
          </p:txBody>
        </p:sp>
        <p:sp>
          <p:nvSpPr>
            <p:cNvPr id="3" name="Text Box 21">
              <a:extLst>
                <a:ext uri="{FF2B5EF4-FFF2-40B4-BE49-F238E27FC236}">
                  <a16:creationId xmlns:a16="http://schemas.microsoft.com/office/drawing/2014/main" id="{14D45052-1656-6226-EB23-0F6412A7A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14" y="622350"/>
              <a:ext cx="987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2"/>
                  </a:solidFill>
                </a:rPr>
                <a:t>Prove: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1FDA9200-AAD9-002F-87DD-BD69E40A3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75" y="1013511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x+y=0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748135"/>
              <a:ext cx="19760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x+y=x</a:t>
              </a:r>
            </a:p>
          </p:txBody>
        </p:sp>
        <p:sp>
          <p:nvSpPr>
            <p:cNvPr id="6" name="Text Box 43">
              <a:extLst>
                <a:ext uri="{FF2B5EF4-FFF2-40B4-BE49-F238E27FC236}">
                  <a16:creationId xmlns:a16="http://schemas.microsoft.com/office/drawing/2014/main" id="{92B3BEEB-E165-7057-851B-39CDDB680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944900"/>
              <a:ext cx="43268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false   (all additive inverses)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760" y="165918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52DC30F0-0A10-3D2B-2257-AB8525AAD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415725"/>
              <a:ext cx="19712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>
                  <a:solidFill>
                    <a:srgbClr val="FFC000"/>
                  </a:solidFill>
                </a:rPr>
                <a:t>y, </a:t>
              </a: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</a:t>
              </a: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rgbClr val="FFC000"/>
                  </a:solidFill>
                </a:rPr>
                <a:t>x+y</a:t>
              </a:r>
              <a:r>
                <a:rPr lang="el-GR" altLang="en-US" sz="2400" dirty="0">
                  <a:solidFill>
                    <a:srgbClr val="FFC000"/>
                  </a:solidFill>
                  <a:latin typeface="Times New Roman"/>
                  <a:cs typeface="Times New Roman" panose="02020603050405020304" pitchFamily="18" charset="0"/>
                  <a:sym typeface="Symbol" panose="05050102010706020507" pitchFamily="18" charset="2"/>
                </a:rPr>
                <a:t>≠</a:t>
              </a:r>
              <a:r>
                <a:rPr lang="en-US" altLang="en-US" sz="2400" dirty="0">
                  <a:solidFill>
                    <a:srgbClr val="FFC000"/>
                  </a:solidFill>
                </a:rPr>
                <a:t>0</a:t>
              </a:r>
            </a:p>
          </p:txBody>
        </p:sp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68597B71-18E2-9A36-F278-3F431382E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280" y="1305580"/>
              <a:ext cx="47564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(not all additive inverses)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8A7F705-E2F9-3174-E0B2-65224B81884D}"/>
              </a:ext>
            </a:extLst>
          </p:cNvPr>
          <p:cNvSpPr/>
          <p:nvPr/>
        </p:nvSpPr>
        <p:spPr bwMode="auto">
          <a:xfrm>
            <a:off x="1088572" y="1778000"/>
            <a:ext cx="2188027" cy="41953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wordofthespirit.net/bulwark/mosesbush.gif">
            <a:extLst>
              <a:ext uri="{FF2B5EF4-FFF2-40B4-BE49-F238E27FC236}">
                <a16:creationId xmlns:a16="http://schemas.microsoft.com/office/drawing/2014/main" id="{7A1F3EA8-1943-210D-F4FA-98C378379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" y="667577"/>
            <a:ext cx="793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382754" y="593273"/>
            <a:ext cx="362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true    (additive inverse)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8E80C816-FFBB-AD30-1016-71563512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66095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2CEC31-3EE4-C902-858D-6F88F8479072}"/>
              </a:ext>
            </a:extLst>
          </p:cNvPr>
          <p:cNvGrpSpPr/>
          <p:nvPr/>
        </p:nvGrpSpPr>
        <p:grpSpPr>
          <a:xfrm>
            <a:off x="1149533" y="983544"/>
            <a:ext cx="5447028" cy="540456"/>
            <a:chOff x="1149533" y="983544"/>
            <a:chExt cx="5447028" cy="540456"/>
          </a:xfrm>
        </p:grpSpPr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062335"/>
              <a:ext cx="19816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      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x+0=x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440" y="98354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</p:grpSp>
      <p:sp>
        <p:nvSpPr>
          <p:cNvPr id="16" name="Text Box 22">
            <a:extLst>
              <a:ext uri="{FF2B5EF4-FFF2-40B4-BE49-F238E27FC236}">
                <a16:creationId xmlns:a16="http://schemas.microsoft.com/office/drawing/2014/main" id="{B4FD0BEC-13EE-541C-D130-F70774EC6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42" y="1849735"/>
            <a:ext cx="3986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 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(a=b) ]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BC52CB34-DA36-7B95-1D7E-9CD009CF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8001000" cy="4343400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400" dirty="0"/>
              <a:t>Here is a </a:t>
            </a:r>
            <a:r>
              <a:rPr lang="en-US" sz="2400" dirty="0">
                <a:solidFill>
                  <a:schemeClr val="tx2"/>
                </a:solidFill>
              </a:rPr>
              <a:t>counter example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 </a:t>
            </a:r>
            <a:r>
              <a:rPr lang="en-US" sz="2400" dirty="0">
                <a:solidFill>
                  <a:srgbClr val="FFC000"/>
                </a:solidFill>
              </a:rPr>
              <a:t>[2+infinity=5+infinity] </a:t>
            </a:r>
            <a:r>
              <a:rPr lang="en-US" sz="2400" dirty="0"/>
              <a:t>but </a:t>
            </a:r>
            <a:r>
              <a:rPr lang="en-US" sz="2400" dirty="0">
                <a:solidFill>
                  <a:srgbClr val="FFC000"/>
                </a:solidFill>
              </a:rPr>
              <a:t>2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C000"/>
                </a:solidFill>
              </a:rPr>
              <a:t>5</a:t>
            </a:r>
            <a:r>
              <a:rPr lang="en-US" sz="2400" dirty="0"/>
              <a:t> are not equal.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Here is another </a:t>
            </a:r>
            <a:r>
              <a:rPr lang="en-US" sz="2400" dirty="0">
                <a:solidFill>
                  <a:schemeClr val="tx2"/>
                </a:solidFill>
              </a:rPr>
              <a:t>counter example </a:t>
            </a:r>
            <a:r>
              <a:rPr lang="en-US" sz="2400" dirty="0"/>
              <a:t>(with multiplying).</a:t>
            </a:r>
            <a:br>
              <a:rPr lang="en-US" sz="2400" dirty="0"/>
            </a:br>
            <a:r>
              <a:rPr lang="en-US" sz="2400" dirty="0"/>
              <a:t> </a:t>
            </a:r>
            <a:r>
              <a:rPr lang="en-US" sz="2400" dirty="0">
                <a:solidFill>
                  <a:srgbClr val="FFC000"/>
                </a:solidFill>
              </a:rPr>
              <a:t>[2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sz="2400" dirty="0">
                <a:solidFill>
                  <a:srgbClr val="FFC000"/>
                </a:solidFill>
              </a:rPr>
              <a:t>2=5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sz="2400" dirty="0">
                <a:solidFill>
                  <a:srgbClr val="FFC000"/>
                </a:solidFill>
              </a:rPr>
              <a:t>2] mod 6</a:t>
            </a:r>
            <a:r>
              <a:rPr lang="en-US" sz="2400" dirty="0"/>
              <a:t> because </a:t>
            </a:r>
            <a:r>
              <a:rPr lang="en-US" sz="2400" dirty="0">
                <a:solidFill>
                  <a:srgbClr val="FFC000"/>
                </a:solidFill>
              </a:rPr>
              <a:t>5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</a:t>
            </a:r>
            <a:r>
              <a:rPr lang="en-US" sz="2400" dirty="0">
                <a:solidFill>
                  <a:srgbClr val="FFC000"/>
                </a:solidFill>
              </a:rPr>
              <a:t>2=10=4 mod 6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but </a:t>
            </a:r>
            <a:r>
              <a:rPr lang="en-US" sz="2400" dirty="0">
                <a:solidFill>
                  <a:srgbClr val="FFC000"/>
                </a:solidFill>
              </a:rPr>
              <a:t>2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C000"/>
                </a:solidFill>
              </a:rPr>
              <a:t>5</a:t>
            </a:r>
            <a:r>
              <a:rPr lang="en-US" sz="2400" dirty="0"/>
              <a:t> are not equal.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B98CC8E7-EB25-B127-0839-D15B24998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68" y="1832535"/>
            <a:ext cx="48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55217146-32BE-3D40-5884-45251AC5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3335"/>
            <a:ext cx="355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(a=b)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A8C69A-F302-7DC1-686F-787E4F74ACFE}"/>
              </a:ext>
            </a:extLst>
          </p:cNvPr>
          <p:cNvGrpSpPr/>
          <p:nvPr/>
        </p:nvGrpSpPr>
        <p:grpSpPr>
          <a:xfrm>
            <a:off x="603666" y="623753"/>
            <a:ext cx="528857" cy="1647007"/>
            <a:chOff x="603666" y="623753"/>
            <a:chExt cx="528857" cy="1647007"/>
          </a:xfrm>
        </p:grpSpPr>
        <p:sp>
          <p:nvSpPr>
            <p:cNvPr id="27" name="Text Box 43">
              <a:extLst>
                <a:ext uri="{FF2B5EF4-FFF2-40B4-BE49-F238E27FC236}">
                  <a16:creationId xmlns:a16="http://schemas.microsoft.com/office/drawing/2014/main" id="{C8CD20D0-0469-9610-787C-2867A1E83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666" y="623753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A:</a:t>
              </a:r>
            </a:p>
          </p:txBody>
        </p:sp>
        <p:sp>
          <p:nvSpPr>
            <p:cNvPr id="28" name="Text Box 43">
              <a:extLst>
                <a:ext uri="{FF2B5EF4-FFF2-40B4-BE49-F238E27FC236}">
                  <a16:creationId xmlns:a16="http://schemas.microsoft.com/office/drawing/2014/main" id="{002BC5B2-68EE-9CB0-0547-0F0A08034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0" y="9962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B:</a:t>
              </a:r>
            </a:p>
          </p:txBody>
        </p:sp>
        <p:sp>
          <p:nvSpPr>
            <p:cNvPr id="29" name="Text Box 43">
              <a:extLst>
                <a:ext uri="{FF2B5EF4-FFF2-40B4-BE49-F238E27FC236}">
                  <a16:creationId xmlns:a16="http://schemas.microsoft.com/office/drawing/2014/main" id="{C7CD7D1D-7DA0-BF83-922E-D67FC890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0" y="14280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C:</a:t>
              </a:r>
            </a:p>
          </p:txBody>
        </p:sp>
        <p:sp>
          <p:nvSpPr>
            <p:cNvPr id="30" name="Text Box 43">
              <a:extLst>
                <a:ext uri="{FF2B5EF4-FFF2-40B4-BE49-F238E27FC236}">
                  <a16:creationId xmlns:a16="http://schemas.microsoft.com/office/drawing/2014/main" id="{B2666AFA-60C7-C27F-A8B2-AD47495E5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" y="180909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D:</a:t>
              </a:r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688319A1-1D00-1734-67F5-EC7F9C1B00D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3470" y="1781915"/>
            <a:ext cx="457186" cy="580285"/>
            <a:chOff x="2308" y="1513"/>
            <a:chExt cx="1162" cy="2570"/>
          </a:xfrm>
        </p:grpSpPr>
        <p:grpSp>
          <p:nvGrpSpPr>
            <p:cNvPr id="6" name="Group 27">
              <a:extLst>
                <a:ext uri="{FF2B5EF4-FFF2-40B4-BE49-F238E27FC236}">
                  <a16:creationId xmlns:a16="http://schemas.microsoft.com/office/drawing/2014/main" id="{A994FDCA-C0B9-6D4D-F6E9-D3E777A31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7" name="Freeform 28">
                <a:extLst>
                  <a:ext uri="{FF2B5EF4-FFF2-40B4-BE49-F238E27FC236}">
                    <a16:creationId xmlns:a16="http://schemas.microsoft.com/office/drawing/2014/main" id="{B1F75706-6599-53B0-17EA-959D5612D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29">
                <a:extLst>
                  <a:ext uri="{FF2B5EF4-FFF2-40B4-BE49-F238E27FC236}">
                    <a16:creationId xmlns:a16="http://schemas.microsoft.com/office/drawing/2014/main" id="{0A8E35B0-13D9-B005-D239-A40464D4A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30">
                <a:extLst>
                  <a:ext uri="{FF2B5EF4-FFF2-40B4-BE49-F238E27FC236}">
                    <a16:creationId xmlns:a16="http://schemas.microsoft.com/office/drawing/2014/main" id="{982C6863-D28D-2425-2E65-0D7CD9EF1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31">
                <a:extLst>
                  <a:ext uri="{FF2B5EF4-FFF2-40B4-BE49-F238E27FC236}">
                    <a16:creationId xmlns:a16="http://schemas.microsoft.com/office/drawing/2014/main" id="{569147EE-BE89-DB40-1E77-DB8ECE12C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E44FF021-A706-49D2-1CB8-E3F599B77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B30F0AF5-7C5B-A51E-7013-D74FA971C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" name="Freeform 34">
              <a:extLst>
                <a:ext uri="{FF2B5EF4-FFF2-40B4-BE49-F238E27FC236}">
                  <a16:creationId xmlns:a16="http://schemas.microsoft.com/office/drawing/2014/main" id="{31253F65-182D-95D1-3E95-94272F55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61465122-8798-3D40-0C91-4356948EE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Oval 36">
              <a:extLst>
                <a:ext uri="{FF2B5EF4-FFF2-40B4-BE49-F238E27FC236}">
                  <a16:creationId xmlns:a16="http://schemas.microsoft.com/office/drawing/2014/main" id="{F0E92690-5682-94CA-9D0E-46C22E03F2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FAC22689-B2F3-2130-6191-10AF04AB3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" name="Oval 38">
              <a:extLst>
                <a:ext uri="{FF2B5EF4-FFF2-40B4-BE49-F238E27FC236}">
                  <a16:creationId xmlns:a16="http://schemas.microsoft.com/office/drawing/2014/main" id="{8BAB0E77-6EAB-384F-0BC2-69DA69E138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" name="Oval 39">
              <a:extLst>
                <a:ext uri="{FF2B5EF4-FFF2-40B4-BE49-F238E27FC236}">
                  <a16:creationId xmlns:a16="http://schemas.microsoft.com/office/drawing/2014/main" id="{7BDEC576-8034-FF80-1308-EDC99C9C63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5" name="Oval 40">
              <a:extLst>
                <a:ext uri="{FF2B5EF4-FFF2-40B4-BE49-F238E27FC236}">
                  <a16:creationId xmlns:a16="http://schemas.microsoft.com/office/drawing/2014/main" id="{72AEF4B5-927B-9942-D87E-6F09D2024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07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wordofthespirit.net/bulwark/mosesbush.gif">
            <a:extLst>
              <a:ext uri="{FF2B5EF4-FFF2-40B4-BE49-F238E27FC236}">
                <a16:creationId xmlns:a16="http://schemas.microsoft.com/office/drawing/2014/main" id="{7A1F3EA8-1943-210D-F4FA-98C378379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" y="667577"/>
            <a:ext cx="793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382754" y="593273"/>
            <a:ext cx="362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true    (additive inverse)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8E80C816-FFBB-AD30-1016-71563512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66095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2CEC31-3EE4-C902-858D-6F88F8479072}"/>
              </a:ext>
            </a:extLst>
          </p:cNvPr>
          <p:cNvGrpSpPr/>
          <p:nvPr/>
        </p:nvGrpSpPr>
        <p:grpSpPr>
          <a:xfrm>
            <a:off x="1149533" y="983544"/>
            <a:ext cx="5447028" cy="540456"/>
            <a:chOff x="1149533" y="983544"/>
            <a:chExt cx="5447028" cy="540456"/>
          </a:xfrm>
        </p:grpSpPr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062335"/>
              <a:ext cx="19816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      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x+0=x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440" y="98354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</p:grpSp>
      <p:sp>
        <p:nvSpPr>
          <p:cNvPr id="16" name="Text Box 22">
            <a:extLst>
              <a:ext uri="{FF2B5EF4-FFF2-40B4-BE49-F238E27FC236}">
                <a16:creationId xmlns:a16="http://schemas.microsoft.com/office/drawing/2014/main" id="{B4FD0BEC-13EE-541C-D130-F70774EC6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42" y="1849735"/>
            <a:ext cx="3986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 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(a=b) ]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BC52CB34-DA36-7B95-1D7E-9CD009CF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8001000" cy="4343400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Formal Proof: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Deduction Goal: A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B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ym typeface="Symbol" panose="05050102010706020507" pitchFamily="18" charset="2"/>
              </a:rPr>
              <a:t>C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 D</a:t>
            </a:r>
            <a:endParaRPr lang="en-US" altLang="en-US" sz="2400" dirty="0">
              <a:latin typeface="+mj-lt"/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    </a:t>
            </a:r>
            <a:r>
              <a:rPr lang="en-US" altLang="en-US" sz="2400" dirty="0"/>
              <a:t>A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B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ym typeface="Symbol" panose="05050102010706020507" pitchFamily="18" charset="2"/>
              </a:rPr>
              <a:t>C</a:t>
            </a:r>
            <a:endParaRPr lang="en-US" altLang="en-US" sz="2400" baseline="-250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Goal: Proof D</a:t>
            </a: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     Let</a:t>
            </a:r>
            <a:r>
              <a:rPr lang="en-US" sz="2400" dirty="0">
                <a:solidFill>
                  <a:srgbClr val="FF0000"/>
                </a:solidFill>
              </a:rPr>
              <a:t> 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sz="2400" dirty="0"/>
              <a:t>, &amp;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sz="2400" dirty="0"/>
              <a:t> be arbitrary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5"/>
            </a:pPr>
            <a:r>
              <a:rPr lang="en-US" sz="2400" dirty="0"/>
              <a:t>     Prove 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5"/>
            </a:pPr>
            <a:r>
              <a:rPr lang="en-US" altLang="en-US" sz="2400" dirty="0"/>
              <a:t>A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B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ym typeface="Symbol" panose="05050102010706020507" pitchFamily="18" charset="2"/>
              </a:rPr>
              <a:t>C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 D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5CE008-A97D-7EE7-BB26-9DFD68C0F961}"/>
              </a:ext>
            </a:extLst>
          </p:cNvPr>
          <p:cNvSpPr/>
          <p:nvPr/>
        </p:nvSpPr>
        <p:spPr>
          <a:xfrm>
            <a:off x="6042383" y="2720876"/>
            <a:ext cx="272061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Assumption</a:t>
            </a:r>
          </a:p>
          <a:p>
            <a:pPr algn="l"/>
            <a:endParaRPr lang="en-US" altLang="en-US" sz="2400" dirty="0">
              <a:cs typeface="Times New Roman" panose="02020603050405020304" pitchFamily="18" charset="0"/>
            </a:endParaRPr>
          </a:p>
          <a:p>
            <a:pPr algn="l"/>
            <a:endParaRPr lang="en-US" altLang="en-US" sz="2400" dirty="0">
              <a:cs typeface="Times New Roman" panose="02020603050405020304" pitchFamily="18" charset="0"/>
            </a:endParaRP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See later</a:t>
            </a:r>
          </a:p>
          <a:p>
            <a:pPr algn="l"/>
            <a:r>
              <a:rPr lang="en-US" altLang="en-US" sz="2400" dirty="0"/>
              <a:t>Deduction </a:t>
            </a:r>
            <a:r>
              <a:rPr lang="en-CA" sz="2400" dirty="0"/>
              <a:t>Conclude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B98CC8E7-EB25-B127-0839-D15B24998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68" y="1832535"/>
            <a:ext cx="48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55217146-32BE-3D40-5884-45251AC5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3335"/>
            <a:ext cx="355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(a=b)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A8C69A-F302-7DC1-686F-787E4F74ACFE}"/>
              </a:ext>
            </a:extLst>
          </p:cNvPr>
          <p:cNvGrpSpPr/>
          <p:nvPr/>
        </p:nvGrpSpPr>
        <p:grpSpPr>
          <a:xfrm>
            <a:off x="603666" y="623753"/>
            <a:ext cx="528857" cy="1647007"/>
            <a:chOff x="603666" y="623753"/>
            <a:chExt cx="528857" cy="1647007"/>
          </a:xfrm>
        </p:grpSpPr>
        <p:sp>
          <p:nvSpPr>
            <p:cNvPr id="27" name="Text Box 43">
              <a:extLst>
                <a:ext uri="{FF2B5EF4-FFF2-40B4-BE49-F238E27FC236}">
                  <a16:creationId xmlns:a16="http://schemas.microsoft.com/office/drawing/2014/main" id="{C8CD20D0-0469-9610-787C-2867A1E83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666" y="623753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A:</a:t>
              </a:r>
            </a:p>
          </p:txBody>
        </p:sp>
        <p:sp>
          <p:nvSpPr>
            <p:cNvPr id="28" name="Text Box 43">
              <a:extLst>
                <a:ext uri="{FF2B5EF4-FFF2-40B4-BE49-F238E27FC236}">
                  <a16:creationId xmlns:a16="http://schemas.microsoft.com/office/drawing/2014/main" id="{002BC5B2-68EE-9CB0-0547-0F0A08034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0" y="9962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B:</a:t>
              </a:r>
            </a:p>
          </p:txBody>
        </p:sp>
        <p:sp>
          <p:nvSpPr>
            <p:cNvPr id="29" name="Text Box 43">
              <a:extLst>
                <a:ext uri="{FF2B5EF4-FFF2-40B4-BE49-F238E27FC236}">
                  <a16:creationId xmlns:a16="http://schemas.microsoft.com/office/drawing/2014/main" id="{C7CD7D1D-7DA0-BF83-922E-D67FC890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0" y="14280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C:</a:t>
              </a:r>
            </a:p>
          </p:txBody>
        </p:sp>
        <p:sp>
          <p:nvSpPr>
            <p:cNvPr id="30" name="Text Box 43">
              <a:extLst>
                <a:ext uri="{FF2B5EF4-FFF2-40B4-BE49-F238E27FC236}">
                  <a16:creationId xmlns:a16="http://schemas.microsoft.com/office/drawing/2014/main" id="{B2666AFA-60C7-C27F-A8B2-AD47495E5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" y="180909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D: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ED8EFBF-B918-2A95-91F6-3273096E18AC}"/>
              </a:ext>
            </a:extLst>
          </p:cNvPr>
          <p:cNvSpPr/>
          <p:nvPr/>
        </p:nvSpPr>
        <p:spPr bwMode="auto">
          <a:xfrm>
            <a:off x="2219960" y="1843568"/>
            <a:ext cx="1143000" cy="467832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C4CF6E9-6364-63C8-9ACB-3C7337CA23B0}"/>
              </a:ext>
            </a:extLst>
          </p:cNvPr>
          <p:cNvSpPr/>
          <p:nvPr/>
        </p:nvSpPr>
        <p:spPr bwMode="auto">
          <a:xfrm>
            <a:off x="3171253" y="1809095"/>
            <a:ext cx="2894517" cy="541838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4" name="Group 47">
            <a:extLst>
              <a:ext uri="{FF2B5EF4-FFF2-40B4-BE49-F238E27FC236}">
                <a16:creationId xmlns:a16="http://schemas.microsoft.com/office/drawing/2014/main" id="{3A70496D-8693-A70A-078B-B70E905739AE}"/>
              </a:ext>
            </a:extLst>
          </p:cNvPr>
          <p:cNvGrpSpPr>
            <a:grpSpLocks/>
          </p:cNvGrpSpPr>
          <p:nvPr/>
        </p:nvGrpSpPr>
        <p:grpSpPr bwMode="auto">
          <a:xfrm>
            <a:off x="254098" y="4324569"/>
            <a:ext cx="556558" cy="857031"/>
            <a:chOff x="2593" y="768"/>
            <a:chExt cx="849" cy="1475"/>
          </a:xfrm>
        </p:grpSpPr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5C3E9167-E696-05F8-EE26-DC9BB0BAA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27C0B4FB-7E6F-C9FD-E258-94D028850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E4785491-32D7-D287-DC9B-477CC4B57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C14BE09A-6E39-ADD6-6A35-9D592AC8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D69F56BC-8ACB-3482-85F2-32EE3D89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FBCCD55-BDB9-816A-48F0-64453E57A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7C21094A-B05C-27EF-9284-07CF16330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3" name="Group 55">
              <a:extLst>
                <a:ext uri="{FF2B5EF4-FFF2-40B4-BE49-F238E27FC236}">
                  <a16:creationId xmlns:a16="http://schemas.microsoft.com/office/drawing/2014/main" id="{E705FA92-DE82-5E2D-0EE1-7855A1B67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44" name="Freeform 56">
                <a:extLst>
                  <a:ext uri="{FF2B5EF4-FFF2-40B4-BE49-F238E27FC236}">
                    <a16:creationId xmlns:a16="http://schemas.microsoft.com/office/drawing/2014/main" id="{6C4E9C26-50C4-AB00-55D6-145AEFF12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57">
                <a:extLst>
                  <a:ext uri="{FF2B5EF4-FFF2-40B4-BE49-F238E27FC236}">
                    <a16:creationId xmlns:a16="http://schemas.microsoft.com/office/drawing/2014/main" id="{59E1B382-4BA9-8839-C1F8-FD64F83C1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688319A1-1D00-1734-67F5-EC7F9C1B00D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3470" y="1781915"/>
            <a:ext cx="457186" cy="580285"/>
            <a:chOff x="2308" y="1513"/>
            <a:chExt cx="1162" cy="2570"/>
          </a:xfrm>
        </p:grpSpPr>
        <p:grpSp>
          <p:nvGrpSpPr>
            <p:cNvPr id="6" name="Group 27">
              <a:extLst>
                <a:ext uri="{FF2B5EF4-FFF2-40B4-BE49-F238E27FC236}">
                  <a16:creationId xmlns:a16="http://schemas.microsoft.com/office/drawing/2014/main" id="{A994FDCA-C0B9-6D4D-F6E9-D3E777A31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7" name="Freeform 28">
                <a:extLst>
                  <a:ext uri="{FF2B5EF4-FFF2-40B4-BE49-F238E27FC236}">
                    <a16:creationId xmlns:a16="http://schemas.microsoft.com/office/drawing/2014/main" id="{B1F75706-6599-53B0-17EA-959D5612D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29">
                <a:extLst>
                  <a:ext uri="{FF2B5EF4-FFF2-40B4-BE49-F238E27FC236}">
                    <a16:creationId xmlns:a16="http://schemas.microsoft.com/office/drawing/2014/main" id="{0A8E35B0-13D9-B005-D239-A40464D4A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30">
                <a:extLst>
                  <a:ext uri="{FF2B5EF4-FFF2-40B4-BE49-F238E27FC236}">
                    <a16:creationId xmlns:a16="http://schemas.microsoft.com/office/drawing/2014/main" id="{982C6863-D28D-2425-2E65-0D7CD9EF1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31">
                <a:extLst>
                  <a:ext uri="{FF2B5EF4-FFF2-40B4-BE49-F238E27FC236}">
                    <a16:creationId xmlns:a16="http://schemas.microsoft.com/office/drawing/2014/main" id="{569147EE-BE89-DB40-1E77-DB8ECE12C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E44FF021-A706-49D2-1CB8-E3F599B77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33">
                <a:extLst>
                  <a:ext uri="{FF2B5EF4-FFF2-40B4-BE49-F238E27FC236}">
                    <a16:creationId xmlns:a16="http://schemas.microsoft.com/office/drawing/2014/main" id="{B30F0AF5-7C5B-A51E-7013-D74FA971C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" name="Freeform 34">
              <a:extLst>
                <a:ext uri="{FF2B5EF4-FFF2-40B4-BE49-F238E27FC236}">
                  <a16:creationId xmlns:a16="http://schemas.microsoft.com/office/drawing/2014/main" id="{31253F65-182D-95D1-3E95-94272F55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61465122-8798-3D40-0C91-4356948EE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Oval 36">
              <a:extLst>
                <a:ext uri="{FF2B5EF4-FFF2-40B4-BE49-F238E27FC236}">
                  <a16:creationId xmlns:a16="http://schemas.microsoft.com/office/drawing/2014/main" id="{F0E92690-5682-94CA-9D0E-46C22E03F2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FAC22689-B2F3-2130-6191-10AF04AB3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" name="Oval 38">
              <a:extLst>
                <a:ext uri="{FF2B5EF4-FFF2-40B4-BE49-F238E27FC236}">
                  <a16:creationId xmlns:a16="http://schemas.microsoft.com/office/drawing/2014/main" id="{8BAB0E77-6EAB-384F-0BC2-69DA69E138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" name="Oval 39">
              <a:extLst>
                <a:ext uri="{FF2B5EF4-FFF2-40B4-BE49-F238E27FC236}">
                  <a16:creationId xmlns:a16="http://schemas.microsoft.com/office/drawing/2014/main" id="{7BDEC576-8034-FF80-1308-EDC99C9C63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5" name="Oval 40">
              <a:extLst>
                <a:ext uri="{FF2B5EF4-FFF2-40B4-BE49-F238E27FC236}">
                  <a16:creationId xmlns:a16="http://schemas.microsoft.com/office/drawing/2014/main" id="{72AEF4B5-927B-9942-D87E-6F09D2024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wordofthespirit.net/bulwark/mosesbush.gif">
            <a:extLst>
              <a:ext uri="{FF2B5EF4-FFF2-40B4-BE49-F238E27FC236}">
                <a16:creationId xmlns:a16="http://schemas.microsoft.com/office/drawing/2014/main" id="{2A056708-A748-E8A2-D21A-119FE47B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" y="667577"/>
            <a:ext cx="793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6">
            <a:extLst>
              <a:ext uri="{FF2B5EF4-FFF2-40B4-BE49-F238E27FC236}">
                <a16:creationId xmlns:a16="http://schemas.microsoft.com/office/drawing/2014/main" id="{5402053A-4424-41D3-88C8-006E9430812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3470" y="1781915"/>
            <a:ext cx="457186" cy="580285"/>
            <a:chOff x="2308" y="1513"/>
            <a:chExt cx="1162" cy="2570"/>
          </a:xfrm>
        </p:grpSpPr>
        <p:grpSp>
          <p:nvGrpSpPr>
            <p:cNvPr id="6" name="Group 27">
              <a:extLst>
                <a:ext uri="{FF2B5EF4-FFF2-40B4-BE49-F238E27FC236}">
                  <a16:creationId xmlns:a16="http://schemas.microsoft.com/office/drawing/2014/main" id="{C034FF7A-1FB7-662C-9438-9B41380778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9E42233B-51E6-39C6-0BCD-0A1D6D1F3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A8646CBB-2268-E93F-AABD-0C227AAE5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99DCB881-98B9-FFC8-7566-E7DCD4917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A4D84D86-0CF2-9E77-80FF-3A22E5B9F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F888EE47-B8B5-3BB2-B81F-E0C2F7EF1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33">
                <a:extLst>
                  <a:ext uri="{FF2B5EF4-FFF2-40B4-BE49-F238E27FC236}">
                    <a16:creationId xmlns:a16="http://schemas.microsoft.com/office/drawing/2014/main" id="{81054B5A-C9B6-A9D1-8FED-040205585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39AE9071-1B2B-F837-AD0C-43880C2B3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E8CF90F0-9450-8B50-8031-70C53A19B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Oval 36">
              <a:extLst>
                <a:ext uri="{FF2B5EF4-FFF2-40B4-BE49-F238E27FC236}">
                  <a16:creationId xmlns:a16="http://schemas.microsoft.com/office/drawing/2014/main" id="{AE171560-3762-092A-8E32-96B20D8844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C5D7077A-2642-2DEC-59AF-6123FDD06E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5" name="Oval 38">
              <a:extLst>
                <a:ext uri="{FF2B5EF4-FFF2-40B4-BE49-F238E27FC236}">
                  <a16:creationId xmlns:a16="http://schemas.microsoft.com/office/drawing/2014/main" id="{5024BB09-B549-DD46-3737-C0023E6946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6" name="Oval 39">
              <a:extLst>
                <a:ext uri="{FF2B5EF4-FFF2-40B4-BE49-F238E27FC236}">
                  <a16:creationId xmlns:a16="http://schemas.microsoft.com/office/drawing/2014/main" id="{1C8CC231-4B82-7398-E9DE-19A00CC89E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7" name="Oval 40">
              <a:extLst>
                <a:ext uri="{FF2B5EF4-FFF2-40B4-BE49-F238E27FC236}">
                  <a16:creationId xmlns:a16="http://schemas.microsoft.com/office/drawing/2014/main" id="{F9A0CAF1-E0BA-9C21-508F-29EEDD9C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382754" y="593273"/>
            <a:ext cx="362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true    (additive inverse)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8E80C816-FFBB-AD30-1016-71563512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66095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2CEC31-3EE4-C902-858D-6F88F8479072}"/>
              </a:ext>
            </a:extLst>
          </p:cNvPr>
          <p:cNvGrpSpPr/>
          <p:nvPr/>
        </p:nvGrpSpPr>
        <p:grpSpPr>
          <a:xfrm>
            <a:off x="1149533" y="983544"/>
            <a:ext cx="5447028" cy="540456"/>
            <a:chOff x="1149533" y="983544"/>
            <a:chExt cx="5447028" cy="540456"/>
          </a:xfrm>
        </p:grpSpPr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062335"/>
              <a:ext cx="19816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      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x+0=x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440" y="98354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</p:grpSp>
      <p:sp>
        <p:nvSpPr>
          <p:cNvPr id="16" name="Text Box 22">
            <a:extLst>
              <a:ext uri="{FF2B5EF4-FFF2-40B4-BE49-F238E27FC236}">
                <a16:creationId xmlns:a16="http://schemas.microsoft.com/office/drawing/2014/main" id="{B4FD0BEC-13EE-541C-D130-F70774EC6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42" y="1849735"/>
            <a:ext cx="3986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 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(a=b) ]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BC52CB34-DA36-7B95-1D7E-9CD009CF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8001000" cy="4343400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Formal Proof: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Deduction Goal: 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0</a:t>
            </a: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5CE008-A97D-7EE7-BB26-9DFD68C0F961}"/>
              </a:ext>
            </a:extLst>
          </p:cNvPr>
          <p:cNvSpPr/>
          <p:nvPr/>
        </p:nvSpPr>
        <p:spPr>
          <a:xfrm>
            <a:off x="6042383" y="2732544"/>
            <a:ext cx="1672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Assumption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oracle A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B98CC8E7-EB25-B127-0839-D15B24998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68" y="1832535"/>
            <a:ext cx="48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55217146-32BE-3D40-5884-45251AC5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3335"/>
            <a:ext cx="355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(a=b)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A8C69A-F302-7DC1-686F-787E4F74ACFE}"/>
              </a:ext>
            </a:extLst>
          </p:cNvPr>
          <p:cNvGrpSpPr/>
          <p:nvPr/>
        </p:nvGrpSpPr>
        <p:grpSpPr>
          <a:xfrm>
            <a:off x="603666" y="623753"/>
            <a:ext cx="528857" cy="1647007"/>
            <a:chOff x="603666" y="623753"/>
            <a:chExt cx="528857" cy="1647007"/>
          </a:xfrm>
        </p:grpSpPr>
        <p:sp>
          <p:nvSpPr>
            <p:cNvPr id="27" name="Text Box 43">
              <a:extLst>
                <a:ext uri="{FF2B5EF4-FFF2-40B4-BE49-F238E27FC236}">
                  <a16:creationId xmlns:a16="http://schemas.microsoft.com/office/drawing/2014/main" id="{C8CD20D0-0469-9610-787C-2867A1E83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666" y="623753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A:</a:t>
              </a:r>
            </a:p>
          </p:txBody>
        </p:sp>
        <p:sp>
          <p:nvSpPr>
            <p:cNvPr id="28" name="Text Box 43">
              <a:extLst>
                <a:ext uri="{FF2B5EF4-FFF2-40B4-BE49-F238E27FC236}">
                  <a16:creationId xmlns:a16="http://schemas.microsoft.com/office/drawing/2014/main" id="{002BC5B2-68EE-9CB0-0547-0F0A08034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0" y="9962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B:</a:t>
              </a:r>
            </a:p>
          </p:txBody>
        </p:sp>
        <p:sp>
          <p:nvSpPr>
            <p:cNvPr id="29" name="Text Box 43">
              <a:extLst>
                <a:ext uri="{FF2B5EF4-FFF2-40B4-BE49-F238E27FC236}">
                  <a16:creationId xmlns:a16="http://schemas.microsoft.com/office/drawing/2014/main" id="{C7CD7D1D-7DA0-BF83-922E-D67FC890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0" y="14280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C:</a:t>
              </a:r>
            </a:p>
          </p:txBody>
        </p:sp>
        <p:sp>
          <p:nvSpPr>
            <p:cNvPr id="30" name="Text Box 43">
              <a:extLst>
                <a:ext uri="{FF2B5EF4-FFF2-40B4-BE49-F238E27FC236}">
                  <a16:creationId xmlns:a16="http://schemas.microsoft.com/office/drawing/2014/main" id="{B2666AFA-60C7-C27F-A8B2-AD47495E5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" y="180909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D: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6D1751-027E-E96D-587A-C2ADC6B6C9A8}"/>
              </a:ext>
            </a:extLst>
          </p:cNvPr>
          <p:cNvGrpSpPr/>
          <p:nvPr/>
        </p:nvGrpSpPr>
        <p:grpSpPr>
          <a:xfrm>
            <a:off x="1476027" y="3982713"/>
            <a:ext cx="6270478" cy="894087"/>
            <a:chOff x="1476027" y="5430513"/>
            <a:chExt cx="6270478" cy="894087"/>
          </a:xfrm>
        </p:grpSpPr>
        <p:pic>
          <p:nvPicPr>
            <p:cNvPr id="5" name="Picture 4" descr="http://www.swordofthespirit.net/bulwark/mosesbush.gif">
              <a:extLst>
                <a:ext uri="{FF2B5EF4-FFF2-40B4-BE49-F238E27FC236}">
                  <a16:creationId xmlns:a16="http://schemas.microsoft.com/office/drawing/2014/main" id="{0D729BE7-1900-7262-2F10-925E8EB35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5662557"/>
              <a:ext cx="659905" cy="38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46">
              <a:extLst>
                <a:ext uri="{FF2B5EF4-FFF2-40B4-BE49-F238E27FC236}">
                  <a16:creationId xmlns:a16="http://schemas.microsoft.com/office/drawing/2014/main" id="{3B9E1571-A285-EE39-656F-CFA55E381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022" y="5430513"/>
              <a:ext cx="2004013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dirty="0"/>
                <a:t>I give you </a:t>
              </a:r>
              <a:r>
                <a:rPr lang="en-US" altLang="en-US" sz="2400" dirty="0">
                  <a:solidFill>
                    <a:srgbClr val="FF0000"/>
                  </a:solidFill>
                </a:rPr>
                <a:t>c</a:t>
              </a:r>
              <a:r>
                <a:rPr lang="en-US" sz="2400" baseline="-250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/>
                <a:t>.</a:t>
              </a:r>
            </a:p>
          </p:txBody>
        </p: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309B6447-31FD-7D81-AEA4-28F9EE139F3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76027" y="5436718"/>
              <a:ext cx="437834" cy="887882"/>
              <a:chOff x="2308" y="1513"/>
              <a:chExt cx="1162" cy="2570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B8D8A95A-AAE4-CE2A-C124-D35D5BE15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DE29E7F6-2804-158F-3923-B39153ABB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C6F147E6-E0D8-1350-5524-8E2D6DDFC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7F7F6088-15B1-55BC-C883-F120D229B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E0A56238-DF07-0D29-F29E-7C8145D46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82C39A65-28A9-EA6A-CE00-EE7A894F8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E92B27F9-55FA-E47E-5DD2-0EB8CA6B1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Freeform 34">
                <a:extLst>
                  <a:ext uri="{FF2B5EF4-FFF2-40B4-BE49-F238E27FC236}">
                    <a16:creationId xmlns:a16="http://schemas.microsoft.com/office/drawing/2014/main" id="{DC5FBBC5-7C17-37A2-6FFD-19D83DEDB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5">
                <a:extLst>
                  <a:ext uri="{FF2B5EF4-FFF2-40B4-BE49-F238E27FC236}">
                    <a16:creationId xmlns:a16="http://schemas.microsoft.com/office/drawing/2014/main" id="{E958DC41-0379-1726-CEC4-48861D82E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36">
                <a:extLst>
                  <a:ext uri="{FF2B5EF4-FFF2-40B4-BE49-F238E27FC236}">
                    <a16:creationId xmlns:a16="http://schemas.microsoft.com/office/drawing/2014/main" id="{E71D8236-1B87-6E28-5031-383A21815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5" name="Oval 37">
                <a:extLst>
                  <a:ext uri="{FF2B5EF4-FFF2-40B4-BE49-F238E27FC236}">
                    <a16:creationId xmlns:a16="http://schemas.microsoft.com/office/drawing/2014/main" id="{99312CC0-85EB-6693-03BF-4DC20A511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7" name="Oval 38">
                <a:extLst>
                  <a:ext uri="{FF2B5EF4-FFF2-40B4-BE49-F238E27FC236}">
                    <a16:creationId xmlns:a16="http://schemas.microsoft.com/office/drawing/2014/main" id="{75B4A865-6C38-0602-1372-49945AD7B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" name="Oval 39">
                <a:extLst>
                  <a:ext uri="{FF2B5EF4-FFF2-40B4-BE49-F238E27FC236}">
                    <a16:creationId xmlns:a16="http://schemas.microsoft.com/office/drawing/2014/main" id="{4BBB5B61-74F3-0083-5C69-50604EC56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" name="Oval 40">
                <a:extLst>
                  <a:ext uri="{FF2B5EF4-FFF2-40B4-BE49-F238E27FC236}">
                    <a16:creationId xmlns:a16="http://schemas.microsoft.com/office/drawing/2014/main" id="{2FACFF7F-F57E-B624-E2AD-2C424F3DA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6" name="AutoShape 38">
              <a:extLst>
                <a:ext uri="{FF2B5EF4-FFF2-40B4-BE49-F238E27FC236}">
                  <a16:creationId xmlns:a16="http://schemas.microsoft.com/office/drawing/2014/main" id="{76DF60A4-61D7-8E38-72E9-395FAF6D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056" y="5459379"/>
              <a:ext cx="2623744" cy="536455"/>
            </a:xfrm>
            <a:prstGeom prst="wedgeRoundRectCallout">
              <a:avLst>
                <a:gd name="adj1" fmla="val 55981"/>
                <a:gd name="adj2" fmla="val 20381"/>
                <a:gd name="adj3" fmla="val 16667"/>
              </a:avLst>
            </a:prstGeom>
            <a:noFill/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I give you </a:t>
              </a:r>
              <a:r>
                <a:rPr lang="en-US" altLang="en-US" sz="2400" dirty="0">
                  <a:solidFill>
                    <a:srgbClr val="FFFF00"/>
                  </a:solidFill>
                  <a:latin typeface="Times New Roman" pitchFamily="18" charset="0"/>
                </a:rPr>
                <a:t>c</a:t>
              </a:r>
              <a:r>
                <a:rPr lang="en-US" altLang="en-US" sz="2400" baseline="-25000" dirty="0">
                  <a:solidFill>
                    <a:schemeClr val="tx2"/>
                  </a:solidFill>
                  <a:latin typeface="Symbol" pitchFamily="18" charset="2"/>
                </a:rPr>
                <a:t>$ </a:t>
              </a:r>
              <a:r>
                <a:rPr lang="en-US" altLang="en-US" sz="2400" dirty="0">
                  <a:solidFill>
                    <a:schemeClr val="tx2"/>
                  </a:solidFill>
                  <a:latin typeface="Symbol" pitchFamily="18" charset="2"/>
                </a:rPr>
                <a:t>= -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0AC9AC1D-1D13-2838-A94D-1595C7123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4297" y="564607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A: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0AA443D1-DD39-A75C-92C9-77C2153F1DDC}"/>
              </a:ext>
            </a:extLst>
          </p:cNvPr>
          <p:cNvSpPr/>
          <p:nvPr/>
        </p:nvSpPr>
        <p:spPr bwMode="auto">
          <a:xfrm>
            <a:off x="1096109" y="645160"/>
            <a:ext cx="2180491" cy="537358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wordofthespirit.net/bulwark/mosesbush.gif">
            <a:extLst>
              <a:ext uri="{FF2B5EF4-FFF2-40B4-BE49-F238E27FC236}">
                <a16:creationId xmlns:a16="http://schemas.microsoft.com/office/drawing/2014/main" id="{F8021B0A-0CB0-B3FF-E975-6816B0EEB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" y="667577"/>
            <a:ext cx="793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6">
            <a:extLst>
              <a:ext uri="{FF2B5EF4-FFF2-40B4-BE49-F238E27FC236}">
                <a16:creationId xmlns:a16="http://schemas.microsoft.com/office/drawing/2014/main" id="{7E4FC7CF-5FA3-8410-F964-80CD423BFD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3470" y="1781915"/>
            <a:ext cx="457186" cy="580285"/>
            <a:chOff x="2308" y="1513"/>
            <a:chExt cx="1162" cy="2570"/>
          </a:xfrm>
        </p:grpSpPr>
        <p:grpSp>
          <p:nvGrpSpPr>
            <p:cNvPr id="6" name="Group 27">
              <a:extLst>
                <a:ext uri="{FF2B5EF4-FFF2-40B4-BE49-F238E27FC236}">
                  <a16:creationId xmlns:a16="http://schemas.microsoft.com/office/drawing/2014/main" id="{9322C3CD-8B49-C34F-FCA5-6ED1C537D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BF9BC65-3457-EC54-EDD5-A7077AD7A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9B18C9EA-5715-875E-F318-A4AA00B19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BBCCC39B-34C0-0702-C5B7-FAC471E61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4ED2ED4-AAC9-3876-349E-4747EA614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4E99CDDF-C30A-0C95-8F3F-D18F1B3C8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33">
                <a:extLst>
                  <a:ext uri="{FF2B5EF4-FFF2-40B4-BE49-F238E27FC236}">
                    <a16:creationId xmlns:a16="http://schemas.microsoft.com/office/drawing/2014/main" id="{6BFAC4C0-B2FF-0E4E-2CB0-E08595DB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73B533F-7FA6-6DDE-60D2-5BB459A3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91C67418-A0AE-28C4-E246-FD78C5B57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Oval 36">
              <a:extLst>
                <a:ext uri="{FF2B5EF4-FFF2-40B4-BE49-F238E27FC236}">
                  <a16:creationId xmlns:a16="http://schemas.microsoft.com/office/drawing/2014/main" id="{DB0FCF59-DD81-9B33-6E68-4516A4B787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4" name="Oval 37">
              <a:extLst>
                <a:ext uri="{FF2B5EF4-FFF2-40B4-BE49-F238E27FC236}">
                  <a16:creationId xmlns:a16="http://schemas.microsoft.com/office/drawing/2014/main" id="{81C921A0-711E-093D-791E-965183BEED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5" name="Oval 38">
              <a:extLst>
                <a:ext uri="{FF2B5EF4-FFF2-40B4-BE49-F238E27FC236}">
                  <a16:creationId xmlns:a16="http://schemas.microsoft.com/office/drawing/2014/main" id="{33765174-0E74-03A5-7600-58094BE3C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6" name="Oval 39">
              <a:extLst>
                <a:ext uri="{FF2B5EF4-FFF2-40B4-BE49-F238E27FC236}">
                  <a16:creationId xmlns:a16="http://schemas.microsoft.com/office/drawing/2014/main" id="{504C7CEB-FB09-102E-8B2D-229D393BC7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7" name="Oval 40">
              <a:extLst>
                <a:ext uri="{FF2B5EF4-FFF2-40B4-BE49-F238E27FC236}">
                  <a16:creationId xmlns:a16="http://schemas.microsoft.com/office/drawing/2014/main" id="{5DF118C7-5AC1-9874-B772-265046BBE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382754" y="593273"/>
            <a:ext cx="362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true    (additive inverse)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8E80C816-FFBB-AD30-1016-71563512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66095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2CEC31-3EE4-C902-858D-6F88F8479072}"/>
              </a:ext>
            </a:extLst>
          </p:cNvPr>
          <p:cNvGrpSpPr/>
          <p:nvPr/>
        </p:nvGrpSpPr>
        <p:grpSpPr>
          <a:xfrm>
            <a:off x="1149533" y="983544"/>
            <a:ext cx="5447028" cy="540456"/>
            <a:chOff x="1149533" y="983544"/>
            <a:chExt cx="5447028" cy="540456"/>
          </a:xfrm>
        </p:grpSpPr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062335"/>
              <a:ext cx="19816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      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x+0=x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440" y="98354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</p:grpSp>
      <p:sp>
        <p:nvSpPr>
          <p:cNvPr id="16" name="Text Box 22">
            <a:extLst>
              <a:ext uri="{FF2B5EF4-FFF2-40B4-BE49-F238E27FC236}">
                <a16:creationId xmlns:a16="http://schemas.microsoft.com/office/drawing/2014/main" id="{B4FD0BEC-13EE-541C-D130-F70774EC6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42" y="1849735"/>
            <a:ext cx="3986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 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(a=b) ]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BC52CB34-DA36-7B95-1D7E-9CD009CF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8001000" cy="4343400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Formal Proof: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Deduction Goal: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0</a:t>
            </a: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err="1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err="1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5CE008-A97D-7EE7-BB26-9DFD68C0F961}"/>
              </a:ext>
            </a:extLst>
          </p:cNvPr>
          <p:cNvSpPr/>
          <p:nvPr/>
        </p:nvSpPr>
        <p:spPr>
          <a:xfrm>
            <a:off x="6042383" y="2732544"/>
            <a:ext cx="26100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Assumption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oracle A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(2) and oracle C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B98CC8E7-EB25-B127-0839-D15B24998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68" y="1832535"/>
            <a:ext cx="48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55217146-32BE-3D40-5884-45251AC5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3335"/>
            <a:ext cx="355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(a=b)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A8C69A-F302-7DC1-686F-787E4F74ACFE}"/>
              </a:ext>
            </a:extLst>
          </p:cNvPr>
          <p:cNvGrpSpPr/>
          <p:nvPr/>
        </p:nvGrpSpPr>
        <p:grpSpPr>
          <a:xfrm>
            <a:off x="603666" y="623753"/>
            <a:ext cx="528857" cy="1647007"/>
            <a:chOff x="603666" y="623753"/>
            <a:chExt cx="528857" cy="1647007"/>
          </a:xfrm>
        </p:grpSpPr>
        <p:sp>
          <p:nvSpPr>
            <p:cNvPr id="27" name="Text Box 43">
              <a:extLst>
                <a:ext uri="{FF2B5EF4-FFF2-40B4-BE49-F238E27FC236}">
                  <a16:creationId xmlns:a16="http://schemas.microsoft.com/office/drawing/2014/main" id="{C8CD20D0-0469-9610-787C-2867A1E83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666" y="623753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A:</a:t>
              </a:r>
            </a:p>
          </p:txBody>
        </p:sp>
        <p:sp>
          <p:nvSpPr>
            <p:cNvPr id="28" name="Text Box 43">
              <a:extLst>
                <a:ext uri="{FF2B5EF4-FFF2-40B4-BE49-F238E27FC236}">
                  <a16:creationId xmlns:a16="http://schemas.microsoft.com/office/drawing/2014/main" id="{002BC5B2-68EE-9CB0-0547-0F0A08034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0" y="9962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B:</a:t>
              </a:r>
            </a:p>
          </p:txBody>
        </p:sp>
        <p:sp>
          <p:nvSpPr>
            <p:cNvPr id="29" name="Text Box 43">
              <a:extLst>
                <a:ext uri="{FF2B5EF4-FFF2-40B4-BE49-F238E27FC236}">
                  <a16:creationId xmlns:a16="http://schemas.microsoft.com/office/drawing/2014/main" id="{C7CD7D1D-7DA0-BF83-922E-D67FC890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0" y="14280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C:</a:t>
              </a:r>
            </a:p>
          </p:txBody>
        </p:sp>
        <p:sp>
          <p:nvSpPr>
            <p:cNvPr id="30" name="Text Box 43">
              <a:extLst>
                <a:ext uri="{FF2B5EF4-FFF2-40B4-BE49-F238E27FC236}">
                  <a16:creationId xmlns:a16="http://schemas.microsoft.com/office/drawing/2014/main" id="{B2666AFA-60C7-C27F-A8B2-AD47495E5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" y="180909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D: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6D1751-027E-E96D-587A-C2ADC6B6C9A8}"/>
              </a:ext>
            </a:extLst>
          </p:cNvPr>
          <p:cNvGrpSpPr/>
          <p:nvPr/>
        </p:nvGrpSpPr>
        <p:grpSpPr>
          <a:xfrm>
            <a:off x="1476027" y="4419600"/>
            <a:ext cx="5915373" cy="1600200"/>
            <a:chOff x="1476027" y="4897113"/>
            <a:chExt cx="5915373" cy="1600200"/>
          </a:xfrm>
        </p:grpSpPr>
        <p:pic>
          <p:nvPicPr>
            <p:cNvPr id="5" name="Picture 4" descr="http://www.swordofthespirit.net/bulwark/mosesbush.gif">
              <a:extLst>
                <a:ext uri="{FF2B5EF4-FFF2-40B4-BE49-F238E27FC236}">
                  <a16:creationId xmlns:a16="http://schemas.microsoft.com/office/drawing/2014/main" id="{0D729BE7-1900-7262-2F10-925E8EB35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186" y="5662557"/>
              <a:ext cx="7932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46">
              <a:extLst>
                <a:ext uri="{FF2B5EF4-FFF2-40B4-BE49-F238E27FC236}">
                  <a16:creationId xmlns:a16="http://schemas.microsoft.com/office/drawing/2014/main" id="{3B9E1571-A285-EE39-656F-CFA55E381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023" y="4897113"/>
              <a:ext cx="1843008" cy="1600200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/>
                <a:t>I give you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rgbClr val="FFC000"/>
                  </a:solidFill>
                </a:rPr>
                <a:t>a =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a</a:t>
              </a:r>
              <a:r>
                <a:rPr lang="en-US" sz="2400" baseline="-25000" dirty="0" err="1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 err="1">
                  <a:solidFill>
                    <a:srgbClr val="FFC000"/>
                  </a:solidFill>
                </a:rPr>
                <a:t>+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c</a:t>
              </a:r>
              <a:r>
                <a:rPr lang="en-US" sz="2400" baseline="-250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endParaRPr lang="en-US" altLang="en-US" sz="24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rgbClr val="FFC000"/>
                  </a:solidFill>
                </a:rPr>
                <a:t>b = 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b</a:t>
              </a:r>
              <a:r>
                <a:rPr lang="en-US" sz="2400" baseline="-25000" dirty="0" err="1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 err="1">
                  <a:solidFill>
                    <a:srgbClr val="FFC000"/>
                  </a:solidFill>
                </a:rPr>
                <a:t>+</a:t>
              </a:r>
              <a:r>
                <a:rPr lang="en-US" altLang="en-US" sz="2400" dirty="0" err="1">
                  <a:solidFill>
                    <a:srgbClr val="FF0000"/>
                  </a:solidFill>
                </a:rPr>
                <a:t>c</a:t>
              </a:r>
              <a:r>
                <a:rPr lang="en-US" sz="2400" baseline="-250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endParaRPr lang="en-US" altLang="en-US" sz="24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rgbClr val="FFC000"/>
                  </a:solidFill>
                </a:rPr>
                <a:t>c </a:t>
              </a:r>
              <a:r>
                <a:rPr lang="en-US" altLang="en-US" sz="2400">
                  <a:solidFill>
                    <a:srgbClr val="FFC000"/>
                  </a:solidFill>
                </a:rPr>
                <a:t>= </a:t>
              </a:r>
              <a:r>
                <a:rPr lang="en-US" altLang="en-US" sz="2400">
                  <a:solidFill>
                    <a:srgbClr val="FFFF00"/>
                  </a:solidFill>
                </a:rPr>
                <a:t>c</a:t>
              </a:r>
              <a:r>
                <a:rPr lang="en-US" altLang="en-US" sz="2400" baseline="-25000" dirty="0">
                  <a:solidFill>
                    <a:schemeClr val="tx2"/>
                  </a:solidFill>
                  <a:latin typeface="Symbol" pitchFamily="18" charset="2"/>
                </a:rPr>
                <a:t>$</a:t>
              </a:r>
              <a:endParaRPr lang="en-US" altLang="en-US" sz="2400" dirty="0"/>
            </a:p>
          </p:txBody>
        </p: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309B6447-31FD-7D81-AEA4-28F9EE139F3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76027" y="5436718"/>
              <a:ext cx="437834" cy="887882"/>
              <a:chOff x="2308" y="1513"/>
              <a:chExt cx="1162" cy="2570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B8D8A95A-AAE4-CE2A-C124-D35D5BE15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DE29E7F6-2804-158F-3923-B39153ABB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C6F147E6-E0D8-1350-5524-8E2D6DDFC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7F7F6088-15B1-55BC-C883-F120D229B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E0A56238-DF07-0D29-F29E-7C8145D46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82C39A65-28A9-EA6A-CE00-EE7A894F8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E92B27F9-55FA-E47E-5DD2-0EB8CA6B1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Freeform 34">
                <a:extLst>
                  <a:ext uri="{FF2B5EF4-FFF2-40B4-BE49-F238E27FC236}">
                    <a16:creationId xmlns:a16="http://schemas.microsoft.com/office/drawing/2014/main" id="{DC5FBBC5-7C17-37A2-6FFD-19D83DEDB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5">
                <a:extLst>
                  <a:ext uri="{FF2B5EF4-FFF2-40B4-BE49-F238E27FC236}">
                    <a16:creationId xmlns:a16="http://schemas.microsoft.com/office/drawing/2014/main" id="{E958DC41-0379-1726-CEC4-48861D82E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36">
                <a:extLst>
                  <a:ext uri="{FF2B5EF4-FFF2-40B4-BE49-F238E27FC236}">
                    <a16:creationId xmlns:a16="http://schemas.microsoft.com/office/drawing/2014/main" id="{E71D8236-1B87-6E28-5031-383A21815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5" name="Oval 37">
                <a:extLst>
                  <a:ext uri="{FF2B5EF4-FFF2-40B4-BE49-F238E27FC236}">
                    <a16:creationId xmlns:a16="http://schemas.microsoft.com/office/drawing/2014/main" id="{99312CC0-85EB-6693-03BF-4DC20A511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7" name="Oval 38">
                <a:extLst>
                  <a:ext uri="{FF2B5EF4-FFF2-40B4-BE49-F238E27FC236}">
                    <a16:creationId xmlns:a16="http://schemas.microsoft.com/office/drawing/2014/main" id="{75B4A865-6C38-0602-1372-49945AD7B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" name="Oval 39">
                <a:extLst>
                  <a:ext uri="{FF2B5EF4-FFF2-40B4-BE49-F238E27FC236}">
                    <a16:creationId xmlns:a16="http://schemas.microsoft.com/office/drawing/2014/main" id="{4BBB5B61-74F3-0083-5C69-50604EC56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" name="Oval 40">
                <a:extLst>
                  <a:ext uri="{FF2B5EF4-FFF2-40B4-BE49-F238E27FC236}">
                    <a16:creationId xmlns:a16="http://schemas.microsoft.com/office/drawing/2014/main" id="{2FACFF7F-F57E-B624-E2AD-2C424F3DA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6" name="AutoShape 38">
              <a:extLst>
                <a:ext uri="{FF2B5EF4-FFF2-40B4-BE49-F238E27FC236}">
                  <a16:creationId xmlns:a16="http://schemas.microsoft.com/office/drawing/2014/main" id="{76DF60A4-61D7-8E38-72E9-395FAF6D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896" y="4897113"/>
              <a:ext cx="2569665" cy="1190334"/>
            </a:xfrm>
            <a:prstGeom prst="wedgeRoundRectCallout">
              <a:avLst>
                <a:gd name="adj1" fmla="val 55981"/>
                <a:gd name="adj2" fmla="val 20381"/>
                <a:gd name="adj3" fmla="val 16667"/>
              </a:avLst>
            </a:prstGeom>
            <a:noFill/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I let you </a:t>
              </a:r>
              <a:r>
                <a:rPr lang="en-US" altLang="en-US" sz="2400">
                  <a:solidFill>
                    <a:srgbClr val="FFFFFF"/>
                  </a:solidFill>
                  <a:latin typeface="Times New Roman" pitchFamily="18" charset="0"/>
                </a:rPr>
                <a:t>add </a:t>
              </a:r>
              <a:r>
                <a:rPr lang="en-US" altLang="en-US" sz="2400">
                  <a:solidFill>
                    <a:srgbClr val="FFFF00"/>
                  </a:solidFill>
                  <a:latin typeface="Times New Roman" pitchFamily="18" charset="0"/>
                </a:rPr>
                <a:t>c</a:t>
              </a:r>
              <a:r>
                <a:rPr lang="en-US" altLang="en-US" sz="2400" baseline="-25000" dirty="0">
                  <a:solidFill>
                    <a:schemeClr val="tx2"/>
                  </a:solidFill>
                  <a:latin typeface="Symbol" pitchFamily="18" charset="2"/>
                </a:rPr>
                <a:t>$</a:t>
              </a:r>
              <a:b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</a:b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onto both sides of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+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+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</a:t>
              </a:r>
              <a:endParaRPr lang="en-US" altLang="en-US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0AC9AC1D-1D13-2838-A94D-1595C7123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191" y="5646079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C: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0AA443D1-DD39-A75C-92C9-77C2153F1DDC}"/>
              </a:ext>
            </a:extLst>
          </p:cNvPr>
          <p:cNvSpPr/>
          <p:nvPr/>
        </p:nvSpPr>
        <p:spPr bwMode="auto">
          <a:xfrm>
            <a:off x="990600" y="1443842"/>
            <a:ext cx="3986989" cy="537358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http://www.swordofthespirit.net/bulwark/mosesbush.gif">
            <a:extLst>
              <a:ext uri="{FF2B5EF4-FFF2-40B4-BE49-F238E27FC236}">
                <a16:creationId xmlns:a16="http://schemas.microsoft.com/office/drawing/2014/main" id="{D31E6587-BCD4-419E-CF77-E900D247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" y="667577"/>
            <a:ext cx="793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26">
            <a:extLst>
              <a:ext uri="{FF2B5EF4-FFF2-40B4-BE49-F238E27FC236}">
                <a16:creationId xmlns:a16="http://schemas.microsoft.com/office/drawing/2014/main" id="{F689A5D2-E23D-541A-A949-97CB6C0D41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3470" y="1781915"/>
            <a:ext cx="457186" cy="580285"/>
            <a:chOff x="2308" y="1513"/>
            <a:chExt cx="1162" cy="2570"/>
          </a:xfrm>
        </p:grpSpPr>
        <p:grpSp>
          <p:nvGrpSpPr>
            <p:cNvPr id="44" name="Group 27">
              <a:extLst>
                <a:ext uri="{FF2B5EF4-FFF2-40B4-BE49-F238E27FC236}">
                  <a16:creationId xmlns:a16="http://schemas.microsoft.com/office/drawing/2014/main" id="{EB09AD9F-79B1-DFA5-D996-F209AC3E7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93D35D96-F119-A8D4-F991-620964114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3E031E63-2272-0640-0D4A-F401A2E75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9702B1D8-1202-9C57-757C-4E4F2FC4C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8121E47F-E0E3-A91B-1230-6C2DC1F66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480F242D-E752-E65E-1950-318491FF7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23D5A50B-7B5D-5AC9-3AB0-07E4A2074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755AC6FA-A40A-6F23-A1D0-649639EB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C065A276-B5D7-8C03-A4A8-2F06DCAA3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Oval 36">
              <a:extLst>
                <a:ext uri="{FF2B5EF4-FFF2-40B4-BE49-F238E27FC236}">
                  <a16:creationId xmlns:a16="http://schemas.microsoft.com/office/drawing/2014/main" id="{4711E1DC-5937-D572-9BD0-DE86245B58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8" name="Oval 37">
              <a:extLst>
                <a:ext uri="{FF2B5EF4-FFF2-40B4-BE49-F238E27FC236}">
                  <a16:creationId xmlns:a16="http://schemas.microsoft.com/office/drawing/2014/main" id="{58BF744D-0CC5-63DA-6316-1A8368D30D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9" name="Oval 38">
              <a:extLst>
                <a:ext uri="{FF2B5EF4-FFF2-40B4-BE49-F238E27FC236}">
                  <a16:creationId xmlns:a16="http://schemas.microsoft.com/office/drawing/2014/main" id="{2C42B8B7-CF53-836C-D93F-4DBB4C1085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0" name="Oval 39">
              <a:extLst>
                <a:ext uri="{FF2B5EF4-FFF2-40B4-BE49-F238E27FC236}">
                  <a16:creationId xmlns:a16="http://schemas.microsoft.com/office/drawing/2014/main" id="{29BE330D-E048-BC64-1B3A-356D4B71FA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" name="Oval 40">
              <a:extLst>
                <a:ext uri="{FF2B5EF4-FFF2-40B4-BE49-F238E27FC236}">
                  <a16:creationId xmlns:a16="http://schemas.microsoft.com/office/drawing/2014/main" id="{632F2DC7-6364-0A4F-D6D8-84D3B2C94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382754" y="593273"/>
            <a:ext cx="362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true    (additive inverse)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8E80C816-FFBB-AD30-1016-71563512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66095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2CEC31-3EE4-C902-858D-6F88F8479072}"/>
              </a:ext>
            </a:extLst>
          </p:cNvPr>
          <p:cNvGrpSpPr/>
          <p:nvPr/>
        </p:nvGrpSpPr>
        <p:grpSpPr>
          <a:xfrm>
            <a:off x="1149533" y="983544"/>
            <a:ext cx="5447028" cy="540456"/>
            <a:chOff x="1149533" y="983544"/>
            <a:chExt cx="5447028" cy="540456"/>
          </a:xfrm>
        </p:grpSpPr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062335"/>
              <a:ext cx="19816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      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x+0=x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440" y="98354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</p:grpSp>
      <p:sp>
        <p:nvSpPr>
          <p:cNvPr id="16" name="Text Box 22">
            <a:extLst>
              <a:ext uri="{FF2B5EF4-FFF2-40B4-BE49-F238E27FC236}">
                <a16:creationId xmlns:a16="http://schemas.microsoft.com/office/drawing/2014/main" id="{B4FD0BEC-13EE-541C-D130-F70774EC6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42" y="1849735"/>
            <a:ext cx="3986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 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(a=b) ]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BC52CB34-DA36-7B95-1D7E-9CD009CF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8001000" cy="4343400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Formal Proof: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Deduction Goal: 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0</a:t>
            </a: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err="1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err="1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  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+0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+0</a:t>
            </a: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5CE008-A97D-7EE7-BB26-9DFD68C0F961}"/>
              </a:ext>
            </a:extLst>
          </p:cNvPr>
          <p:cNvSpPr/>
          <p:nvPr/>
        </p:nvSpPr>
        <p:spPr>
          <a:xfrm>
            <a:off x="6042383" y="2732544"/>
            <a:ext cx="261001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Assumption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oracle A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(2) and oracle C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(3) &amp; (4)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oracle B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B98CC8E7-EB25-B127-0839-D15B24998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68" y="1832535"/>
            <a:ext cx="48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55217146-32BE-3D40-5884-45251AC5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3335"/>
            <a:ext cx="355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(a=b)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A8C69A-F302-7DC1-686F-787E4F74ACFE}"/>
              </a:ext>
            </a:extLst>
          </p:cNvPr>
          <p:cNvGrpSpPr/>
          <p:nvPr/>
        </p:nvGrpSpPr>
        <p:grpSpPr>
          <a:xfrm>
            <a:off x="603666" y="623753"/>
            <a:ext cx="528857" cy="1647007"/>
            <a:chOff x="603666" y="623753"/>
            <a:chExt cx="528857" cy="1647007"/>
          </a:xfrm>
        </p:grpSpPr>
        <p:sp>
          <p:nvSpPr>
            <p:cNvPr id="27" name="Text Box 43">
              <a:extLst>
                <a:ext uri="{FF2B5EF4-FFF2-40B4-BE49-F238E27FC236}">
                  <a16:creationId xmlns:a16="http://schemas.microsoft.com/office/drawing/2014/main" id="{C8CD20D0-0469-9610-787C-2867A1E83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666" y="623753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A:</a:t>
              </a:r>
            </a:p>
          </p:txBody>
        </p:sp>
        <p:sp>
          <p:nvSpPr>
            <p:cNvPr id="28" name="Text Box 43">
              <a:extLst>
                <a:ext uri="{FF2B5EF4-FFF2-40B4-BE49-F238E27FC236}">
                  <a16:creationId xmlns:a16="http://schemas.microsoft.com/office/drawing/2014/main" id="{002BC5B2-68EE-9CB0-0547-0F0A08034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0" y="9962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B:</a:t>
              </a:r>
            </a:p>
          </p:txBody>
        </p:sp>
        <p:sp>
          <p:nvSpPr>
            <p:cNvPr id="29" name="Text Box 43">
              <a:extLst>
                <a:ext uri="{FF2B5EF4-FFF2-40B4-BE49-F238E27FC236}">
                  <a16:creationId xmlns:a16="http://schemas.microsoft.com/office/drawing/2014/main" id="{C7CD7D1D-7DA0-BF83-922E-D67FC890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0" y="14280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C:</a:t>
              </a:r>
            </a:p>
          </p:txBody>
        </p:sp>
        <p:sp>
          <p:nvSpPr>
            <p:cNvPr id="30" name="Text Box 43">
              <a:extLst>
                <a:ext uri="{FF2B5EF4-FFF2-40B4-BE49-F238E27FC236}">
                  <a16:creationId xmlns:a16="http://schemas.microsoft.com/office/drawing/2014/main" id="{B2666AFA-60C7-C27F-A8B2-AD47495E5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" y="180909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D: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6D1751-027E-E96D-587A-C2ADC6B6C9A8}"/>
              </a:ext>
            </a:extLst>
          </p:cNvPr>
          <p:cNvGrpSpPr/>
          <p:nvPr/>
        </p:nvGrpSpPr>
        <p:grpSpPr>
          <a:xfrm>
            <a:off x="1476027" y="5105400"/>
            <a:ext cx="6296373" cy="1164761"/>
            <a:chOff x="1476027" y="5430513"/>
            <a:chExt cx="6296373" cy="1164761"/>
          </a:xfrm>
        </p:grpSpPr>
        <p:pic>
          <p:nvPicPr>
            <p:cNvPr id="5" name="Picture 4" descr="http://www.swordofthespirit.net/bulwark/mosesbush.gif">
              <a:extLst>
                <a:ext uri="{FF2B5EF4-FFF2-40B4-BE49-F238E27FC236}">
                  <a16:creationId xmlns:a16="http://schemas.microsoft.com/office/drawing/2014/main" id="{0D729BE7-1900-7262-2F10-925E8EB35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186" y="5662557"/>
              <a:ext cx="7932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46">
              <a:extLst>
                <a:ext uri="{FF2B5EF4-FFF2-40B4-BE49-F238E27FC236}">
                  <a16:creationId xmlns:a16="http://schemas.microsoft.com/office/drawing/2014/main" id="{3B9E1571-A285-EE39-656F-CFA55E381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022" y="5430513"/>
              <a:ext cx="2004013" cy="536456"/>
            </a:xfrm>
            <a:prstGeom prst="wedgeRoundRectCallout">
              <a:avLst>
                <a:gd name="adj1" fmla="val -54407"/>
                <a:gd name="adj2" fmla="val 20804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dirty="0"/>
                <a:t>I give you </a:t>
              </a:r>
              <a:r>
                <a:rPr lang="en-US" altLang="en-US" sz="2400" dirty="0">
                  <a:solidFill>
                    <a:srgbClr val="FF0000"/>
                  </a:solidFill>
                </a:rPr>
                <a:t>a</a:t>
              </a:r>
              <a:r>
                <a:rPr lang="en-US" sz="2400" baseline="-250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/>
                <a:t>.</a:t>
              </a:r>
            </a:p>
          </p:txBody>
        </p: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309B6447-31FD-7D81-AEA4-28F9EE139F3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476027" y="5436718"/>
              <a:ext cx="437834" cy="887882"/>
              <a:chOff x="2308" y="1513"/>
              <a:chExt cx="1162" cy="2570"/>
            </a:xfrm>
          </p:grpSpPr>
          <p:grpSp>
            <p:nvGrpSpPr>
              <p:cNvPr id="9" name="Group 27">
                <a:extLst>
                  <a:ext uri="{FF2B5EF4-FFF2-40B4-BE49-F238E27FC236}">
                    <a16:creationId xmlns:a16="http://schemas.microsoft.com/office/drawing/2014/main" id="{B8D8A95A-AAE4-CE2A-C124-D35D5BE15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DE29E7F6-2804-158F-3923-B39153ABB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id="{C6F147E6-E0D8-1350-5524-8E2D6DDFC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7F7F6088-15B1-55BC-C883-F120D229B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E0A56238-DF07-0D29-F29E-7C8145D46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82C39A65-28A9-EA6A-CE00-EE7A894F8E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E92B27F9-55FA-E47E-5DD2-0EB8CA6B1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Freeform 34">
                <a:extLst>
                  <a:ext uri="{FF2B5EF4-FFF2-40B4-BE49-F238E27FC236}">
                    <a16:creationId xmlns:a16="http://schemas.microsoft.com/office/drawing/2014/main" id="{DC5FBBC5-7C17-37A2-6FFD-19D83DEDB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5">
                <a:extLst>
                  <a:ext uri="{FF2B5EF4-FFF2-40B4-BE49-F238E27FC236}">
                    <a16:creationId xmlns:a16="http://schemas.microsoft.com/office/drawing/2014/main" id="{E958DC41-0379-1726-CEC4-48861D82E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36">
                <a:extLst>
                  <a:ext uri="{FF2B5EF4-FFF2-40B4-BE49-F238E27FC236}">
                    <a16:creationId xmlns:a16="http://schemas.microsoft.com/office/drawing/2014/main" id="{E71D8236-1B87-6E28-5031-383A21815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5" name="Oval 37">
                <a:extLst>
                  <a:ext uri="{FF2B5EF4-FFF2-40B4-BE49-F238E27FC236}">
                    <a16:creationId xmlns:a16="http://schemas.microsoft.com/office/drawing/2014/main" id="{99312CC0-85EB-6693-03BF-4DC20A511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7" name="Oval 38">
                <a:extLst>
                  <a:ext uri="{FF2B5EF4-FFF2-40B4-BE49-F238E27FC236}">
                    <a16:creationId xmlns:a16="http://schemas.microsoft.com/office/drawing/2014/main" id="{75B4A865-6C38-0602-1372-49945AD7B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8" name="Oval 39">
                <a:extLst>
                  <a:ext uri="{FF2B5EF4-FFF2-40B4-BE49-F238E27FC236}">
                    <a16:creationId xmlns:a16="http://schemas.microsoft.com/office/drawing/2014/main" id="{4BBB5B61-74F3-0083-5C69-50604EC56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" name="Oval 40">
                <a:extLst>
                  <a:ext uri="{FF2B5EF4-FFF2-40B4-BE49-F238E27FC236}">
                    <a16:creationId xmlns:a16="http://schemas.microsoft.com/office/drawing/2014/main" id="{2FACFF7F-F57E-B624-E2AD-2C424F3DA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6" name="AutoShape 38">
              <a:extLst>
                <a:ext uri="{FF2B5EF4-FFF2-40B4-BE49-F238E27FC236}">
                  <a16:creationId xmlns:a16="http://schemas.microsoft.com/office/drawing/2014/main" id="{76DF60A4-61D7-8E38-72E9-395FAF6D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548" y="5459379"/>
              <a:ext cx="2802488" cy="536455"/>
            </a:xfrm>
            <a:prstGeom prst="wedgeRoundRectCallout">
              <a:avLst>
                <a:gd name="adj1" fmla="val 55981"/>
                <a:gd name="adj2" fmla="val 20381"/>
                <a:gd name="adj3" fmla="val 16667"/>
              </a:avLst>
            </a:prstGeom>
            <a:noFill/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I give you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lang="en-US" sz="2400" baseline="-250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+0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lang="en-US" sz="2400" baseline="-250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endParaRPr lang="en-US" altLang="en-US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0AC9AC1D-1D13-2838-A94D-1595C7123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0191" y="5646079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B:</a:t>
              </a:r>
            </a:p>
          </p:txBody>
        </p:sp>
        <p:sp>
          <p:nvSpPr>
            <p:cNvPr id="3" name="AutoShape 46">
              <a:extLst>
                <a:ext uri="{FF2B5EF4-FFF2-40B4-BE49-F238E27FC236}">
                  <a16:creationId xmlns:a16="http://schemas.microsoft.com/office/drawing/2014/main" id="{B0F6DC3C-359E-CDC9-77B2-D95C66382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977" y="6029953"/>
              <a:ext cx="2004013" cy="536456"/>
            </a:xfrm>
            <a:prstGeom prst="wedgeRoundRectCallout">
              <a:avLst>
                <a:gd name="adj1" fmla="val -52379"/>
                <a:gd name="adj2" fmla="val -28438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dirty="0"/>
                <a:t>I give you </a:t>
              </a:r>
              <a:r>
                <a:rPr lang="en-US" altLang="en-US" sz="2400" dirty="0">
                  <a:solidFill>
                    <a:srgbClr val="FF0000"/>
                  </a:solidFill>
                </a:rPr>
                <a:t>b</a:t>
              </a:r>
              <a:r>
                <a:rPr lang="en-US" sz="2400" baseline="-250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US" altLang="en-US" sz="2400" dirty="0"/>
                <a:t>.</a:t>
              </a:r>
            </a:p>
          </p:txBody>
        </p:sp>
        <p:sp>
          <p:nvSpPr>
            <p:cNvPr id="4" name="AutoShape 38">
              <a:extLst>
                <a:ext uri="{FF2B5EF4-FFF2-40B4-BE49-F238E27FC236}">
                  <a16:creationId xmlns:a16="http://schemas.microsoft.com/office/drawing/2014/main" id="{DB2A888E-A1A6-0DD1-8E2D-D04F9F3AF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503" y="6058819"/>
              <a:ext cx="2720617" cy="536455"/>
            </a:xfrm>
            <a:prstGeom prst="wedgeRoundRectCallout">
              <a:avLst>
                <a:gd name="adj1" fmla="val 53740"/>
                <a:gd name="adj2" fmla="val -34543"/>
                <a:gd name="adj3" fmla="val 16667"/>
              </a:avLst>
            </a:prstGeom>
            <a:noFill/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en-US" altLang="en-US" sz="2400" dirty="0">
                  <a:solidFill>
                    <a:srgbClr val="FFFFFF"/>
                  </a:solidFill>
                  <a:latin typeface="Times New Roman" pitchFamily="18" charset="0"/>
                </a:rPr>
                <a:t>I give you 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+0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</a:t>
              </a:r>
              <a:r>
                <a:rPr lang="en-US" sz="2400" baseline="-25000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endParaRPr lang="en-US" altLang="en-US" sz="2400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0AA443D1-DD39-A75C-92C9-77C2153F1DDC}"/>
              </a:ext>
            </a:extLst>
          </p:cNvPr>
          <p:cNvSpPr/>
          <p:nvPr/>
        </p:nvSpPr>
        <p:spPr bwMode="auto">
          <a:xfrm>
            <a:off x="1476027" y="1073783"/>
            <a:ext cx="1800573" cy="450217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wordofthespirit.net/bulwark/mosesbush.gif">
            <a:extLst>
              <a:ext uri="{FF2B5EF4-FFF2-40B4-BE49-F238E27FC236}">
                <a16:creationId xmlns:a16="http://schemas.microsoft.com/office/drawing/2014/main" id="{9CD76C96-1014-FAE1-3797-93D812E6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8" y="667577"/>
            <a:ext cx="793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6">
            <a:extLst>
              <a:ext uri="{FF2B5EF4-FFF2-40B4-BE49-F238E27FC236}">
                <a16:creationId xmlns:a16="http://schemas.microsoft.com/office/drawing/2014/main" id="{8820DD8C-4322-6535-B511-9098114BCF1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3470" y="1781915"/>
            <a:ext cx="457186" cy="580285"/>
            <a:chOff x="2308" y="1513"/>
            <a:chExt cx="1162" cy="2570"/>
          </a:xfrm>
        </p:grpSpPr>
        <p:grpSp>
          <p:nvGrpSpPr>
            <p:cNvPr id="5" name="Group 27">
              <a:extLst>
                <a:ext uri="{FF2B5EF4-FFF2-40B4-BE49-F238E27FC236}">
                  <a16:creationId xmlns:a16="http://schemas.microsoft.com/office/drawing/2014/main" id="{C3280016-0C16-5E4B-1D3A-47DC52609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3E0B55BC-804A-B884-7953-21EE2592D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29">
                <a:extLst>
                  <a:ext uri="{FF2B5EF4-FFF2-40B4-BE49-F238E27FC236}">
                    <a16:creationId xmlns:a16="http://schemas.microsoft.com/office/drawing/2014/main" id="{F05B8D58-CF0A-6397-74CD-AE0AF004C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30">
                <a:extLst>
                  <a:ext uri="{FF2B5EF4-FFF2-40B4-BE49-F238E27FC236}">
                    <a16:creationId xmlns:a16="http://schemas.microsoft.com/office/drawing/2014/main" id="{D1978F07-5A12-8179-C6B4-9DC63C7DB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46459308-2B0C-58CB-2B70-C6ED0A276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54E61108-90B8-F223-47C4-C6A818EF6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AB168B11-2F56-1D2B-620E-02CACE03A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6576FDBD-230F-B361-F034-8BAE8353D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35">
              <a:extLst>
                <a:ext uri="{FF2B5EF4-FFF2-40B4-BE49-F238E27FC236}">
                  <a16:creationId xmlns:a16="http://schemas.microsoft.com/office/drawing/2014/main" id="{6EA8FC20-2EB9-26C5-C701-F7DB8319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Oval 36">
              <a:extLst>
                <a:ext uri="{FF2B5EF4-FFF2-40B4-BE49-F238E27FC236}">
                  <a16:creationId xmlns:a16="http://schemas.microsoft.com/office/drawing/2014/main" id="{77F1D70B-690F-B762-DEED-4B65ABB858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9" name="Oval 37">
              <a:extLst>
                <a:ext uri="{FF2B5EF4-FFF2-40B4-BE49-F238E27FC236}">
                  <a16:creationId xmlns:a16="http://schemas.microsoft.com/office/drawing/2014/main" id="{F1E8227E-B29F-EAD3-30CA-CBDE460632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" name="Oval 38">
              <a:extLst>
                <a:ext uri="{FF2B5EF4-FFF2-40B4-BE49-F238E27FC236}">
                  <a16:creationId xmlns:a16="http://schemas.microsoft.com/office/drawing/2014/main" id="{A0F24ADA-FEC4-C0BD-583C-46B1A5B09E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3" name="Oval 39">
              <a:extLst>
                <a:ext uri="{FF2B5EF4-FFF2-40B4-BE49-F238E27FC236}">
                  <a16:creationId xmlns:a16="http://schemas.microsoft.com/office/drawing/2014/main" id="{DABCAA95-A03F-E939-E27B-AE6EEF8C47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" name="Oval 40">
              <a:extLst>
                <a:ext uri="{FF2B5EF4-FFF2-40B4-BE49-F238E27FC236}">
                  <a16:creationId xmlns:a16="http://schemas.microsoft.com/office/drawing/2014/main" id="{9CFC56E4-894A-3A03-2215-68B589198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382754" y="593273"/>
            <a:ext cx="3621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true    (additive inverse)</a:t>
            </a: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8E80C816-FFBB-AD30-1016-71563512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66095"/>
            <a:ext cx="1976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x+y=0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2CEC31-3EE4-C902-858D-6F88F8479072}"/>
              </a:ext>
            </a:extLst>
          </p:cNvPr>
          <p:cNvGrpSpPr/>
          <p:nvPr/>
        </p:nvGrpSpPr>
        <p:grpSpPr>
          <a:xfrm>
            <a:off x="1149533" y="983544"/>
            <a:ext cx="5447028" cy="540456"/>
            <a:chOff x="1149533" y="983544"/>
            <a:chExt cx="5447028" cy="540456"/>
          </a:xfrm>
        </p:grpSpPr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27AF283-6BD3-2982-927C-A7C7FD54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533" y="1062335"/>
              <a:ext cx="19816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C000"/>
                  </a:solidFill>
                  <a:latin typeface="Symbol" pitchFamily="18" charset="2"/>
                </a:rPr>
                <a:t>      "</a:t>
              </a:r>
              <a:r>
                <a:rPr lang="en-US" altLang="en-US" sz="2400" dirty="0">
                  <a:solidFill>
                    <a:srgbClr val="FFC000"/>
                  </a:solidFill>
                </a:rPr>
                <a:t>x, x+0=x</a:t>
              </a:r>
            </a:p>
          </p:txBody>
        </p:sp>
        <p:sp>
          <p:nvSpPr>
            <p:cNvPr id="12" name="Text Box 43">
              <a:extLst>
                <a:ext uri="{FF2B5EF4-FFF2-40B4-BE49-F238E27FC236}">
                  <a16:creationId xmlns:a16="http://schemas.microsoft.com/office/drawing/2014/main" id="{C70C37D1-226B-28A7-357A-F532ED7A5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440" y="983544"/>
              <a:ext cx="32031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/>
                <a:t>true    (additive zero)</a:t>
              </a:r>
            </a:p>
          </p:txBody>
        </p:sp>
      </p:grpSp>
      <p:sp>
        <p:nvSpPr>
          <p:cNvPr id="16" name="Text Box 22">
            <a:extLst>
              <a:ext uri="{FF2B5EF4-FFF2-40B4-BE49-F238E27FC236}">
                <a16:creationId xmlns:a16="http://schemas.microsoft.com/office/drawing/2014/main" id="{B4FD0BEC-13EE-541C-D130-F70774EC6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42" y="1849735"/>
            <a:ext cx="3986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 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(a=b) ]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BC52CB34-DA36-7B95-1D7E-9CD009CF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8001000" cy="4343400"/>
          </a:xfrm>
          <a:prstGeom prst="wedgeRectCallout">
            <a:avLst>
              <a:gd name="adj1" fmla="val -53911"/>
              <a:gd name="adj2" fmla="val 31279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Formal Proof: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Deduction Goal: 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0</a:t>
            </a: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</a:rPr>
              <a:t>a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err="1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err="1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FF00"/>
                </a:solidFill>
              </a:rPr>
              <a:t>c</a:t>
            </a:r>
            <a:r>
              <a:rPr lang="en-US" altLang="en-US" sz="2400" baseline="-25000">
                <a:solidFill>
                  <a:schemeClr val="tx2"/>
                </a:solidFill>
                <a:latin typeface="Symbol" pitchFamily="18" charset="2"/>
              </a:rPr>
              <a:t>$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  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+0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+0</a:t>
            </a: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   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= 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(</a:t>
            </a:r>
            <a:r>
              <a:rPr lang="en-US" altLang="en-US" sz="2400" err="1">
                <a:solidFill>
                  <a:srgbClr val="FF0000"/>
                </a:solidFill>
              </a:rPr>
              <a:t>a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+</a:t>
            </a: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en-US" sz="2400" baseline="-2500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0000"/>
                </a:solidFill>
              </a:rPr>
              <a:t>b</a:t>
            </a:r>
            <a:r>
              <a:rPr lang="en-US" sz="2400" baseline="-25000" dirty="0" err="1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+</a:t>
            </a:r>
            <a:r>
              <a:rPr lang="en-US" altLang="en-US" sz="2400" dirty="0" err="1">
                <a:solidFill>
                  <a:srgbClr val="FF0000"/>
                </a:solidFill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0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FFC000"/>
              </a:solidFill>
            </a:endParaRPr>
          </a:p>
          <a:p>
            <a:pPr marL="514350" lvl="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5CE008-A97D-7EE7-BB26-9DFD68C0F961}"/>
              </a:ext>
            </a:extLst>
          </p:cNvPr>
          <p:cNvSpPr/>
          <p:nvPr/>
        </p:nvSpPr>
        <p:spPr>
          <a:xfrm>
            <a:off x="6042383" y="2732544"/>
            <a:ext cx="272061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Assumption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oracle A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(2) and oracle C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(3) &amp; (4)</a:t>
            </a:r>
          </a:p>
          <a:p>
            <a:pPr algn="l"/>
            <a:r>
              <a:rPr lang="en-US" altLang="en-US" sz="2400" dirty="0">
                <a:cs typeface="Times New Roman" panose="02020603050405020304" pitchFamily="18" charset="0"/>
              </a:rPr>
              <a:t>By oracle B</a:t>
            </a:r>
          </a:p>
          <a:p>
            <a:pPr algn="l"/>
            <a:r>
              <a:rPr lang="en-US" altLang="en-US" sz="2400" dirty="0"/>
              <a:t>Deduction </a:t>
            </a:r>
            <a:r>
              <a:rPr lang="en-CA" sz="2400" dirty="0"/>
              <a:t>Conclude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B98CC8E7-EB25-B127-0839-D15B24998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68" y="1832535"/>
            <a:ext cx="48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55217146-32BE-3D40-5884-45251AC5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3335"/>
            <a:ext cx="355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 err="1">
                <a:solidFill>
                  <a:srgbClr val="FFC000"/>
                </a:solidFill>
              </a:rPr>
              <a:t>a,b,c</a:t>
            </a:r>
            <a:r>
              <a:rPr lang="en-US" altLang="en-US" sz="2400" dirty="0">
                <a:solidFill>
                  <a:srgbClr val="FFC000"/>
                </a:solidFill>
              </a:rPr>
              <a:t>, (a=b)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</a:rPr>
              <a:t> (</a:t>
            </a:r>
            <a:r>
              <a:rPr lang="en-US" altLang="en-US" sz="2400" dirty="0" err="1">
                <a:solidFill>
                  <a:srgbClr val="FFC000"/>
                </a:solidFill>
              </a:rPr>
              <a:t>a+c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 err="1">
                <a:solidFill>
                  <a:srgbClr val="FFC000"/>
                </a:solidFill>
              </a:rPr>
              <a:t>b+c</a:t>
            </a:r>
            <a:r>
              <a:rPr lang="en-US" altLang="en-US" sz="2400" dirty="0">
                <a:solidFill>
                  <a:srgbClr val="FFC000"/>
                </a:solidFill>
              </a:rPr>
              <a:t>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A8C69A-F302-7DC1-686F-787E4F74ACFE}"/>
              </a:ext>
            </a:extLst>
          </p:cNvPr>
          <p:cNvGrpSpPr/>
          <p:nvPr/>
        </p:nvGrpSpPr>
        <p:grpSpPr>
          <a:xfrm>
            <a:off x="603666" y="623753"/>
            <a:ext cx="528857" cy="1647007"/>
            <a:chOff x="603666" y="623753"/>
            <a:chExt cx="528857" cy="1647007"/>
          </a:xfrm>
        </p:grpSpPr>
        <p:sp>
          <p:nvSpPr>
            <p:cNvPr id="27" name="Text Box 43">
              <a:extLst>
                <a:ext uri="{FF2B5EF4-FFF2-40B4-BE49-F238E27FC236}">
                  <a16:creationId xmlns:a16="http://schemas.microsoft.com/office/drawing/2014/main" id="{C8CD20D0-0469-9610-787C-2867A1E83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666" y="623753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A:</a:t>
              </a:r>
            </a:p>
          </p:txBody>
        </p:sp>
        <p:sp>
          <p:nvSpPr>
            <p:cNvPr id="28" name="Text Box 43">
              <a:extLst>
                <a:ext uri="{FF2B5EF4-FFF2-40B4-BE49-F238E27FC236}">
                  <a16:creationId xmlns:a16="http://schemas.microsoft.com/office/drawing/2014/main" id="{002BC5B2-68EE-9CB0-0547-0F0A08034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0" y="9962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B:</a:t>
              </a:r>
            </a:p>
          </p:txBody>
        </p:sp>
        <p:sp>
          <p:nvSpPr>
            <p:cNvPr id="29" name="Text Box 43">
              <a:extLst>
                <a:ext uri="{FF2B5EF4-FFF2-40B4-BE49-F238E27FC236}">
                  <a16:creationId xmlns:a16="http://schemas.microsoft.com/office/drawing/2014/main" id="{C7CD7D1D-7DA0-BF83-922E-D67FC8904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0" y="142809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C:</a:t>
              </a:r>
            </a:p>
          </p:txBody>
        </p:sp>
        <p:sp>
          <p:nvSpPr>
            <p:cNvPr id="30" name="Text Box 43">
              <a:extLst>
                <a:ext uri="{FF2B5EF4-FFF2-40B4-BE49-F238E27FC236}">
                  <a16:creationId xmlns:a16="http://schemas.microsoft.com/office/drawing/2014/main" id="{B2666AFA-60C7-C27F-A8B2-AD47495E5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" y="180909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8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0" name="Text Box 52"/>
          <p:cNvSpPr txBox="1">
            <a:spLocks noChangeArrowheads="1"/>
          </p:cNvSpPr>
          <p:nvPr/>
        </p:nvSpPr>
        <p:spPr bwMode="auto">
          <a:xfrm>
            <a:off x="304800" y="3133725"/>
            <a:ext cx="394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</a:rPr>
              <a:t>Loves</a:t>
            </a:r>
            <a:r>
              <a:rPr lang="en-US" altLang="en-US" sz="2800">
                <a:solidFill>
                  <a:srgbClr val="FFC000"/>
                </a:solidFill>
              </a:rPr>
              <a:t>(Sam,Mary</a:t>
            </a:r>
            <a:r>
              <a:rPr lang="en-US" altLang="en-US" sz="2800" dirty="0">
                <a:solidFill>
                  <a:srgbClr val="FFC000"/>
                </a:solidFill>
              </a:rPr>
              <a:t>) </a:t>
            </a:r>
            <a:r>
              <a:rPr lang="en-US" altLang="en-US" sz="2800">
                <a:solidFill>
                  <a:srgbClr val="FFC000"/>
                </a:solidFill>
              </a:rPr>
              <a:t>= False</a:t>
            </a:r>
            <a:endParaRPr lang="en-US" altLang="en-US" sz="2800" dirty="0">
              <a:solidFill>
                <a:srgbClr val="FFC000"/>
              </a:solidFill>
            </a:endParaRPr>
          </a:p>
        </p:txBody>
      </p:sp>
      <p:sp>
        <p:nvSpPr>
          <p:cNvPr id="14371" name="Text Box 53"/>
          <p:cNvSpPr txBox="1">
            <a:spLocks noChangeArrowheads="1"/>
          </p:cNvSpPr>
          <p:nvPr/>
        </p:nvSpPr>
        <p:spPr bwMode="auto">
          <a:xfrm>
            <a:off x="307975" y="3514725"/>
            <a:ext cx="383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</a:rPr>
              <a:t>Loves</a:t>
            </a:r>
            <a:r>
              <a:rPr lang="en-US" altLang="en-US" sz="2800">
                <a:solidFill>
                  <a:srgbClr val="FFC000"/>
                </a:solidFill>
              </a:rPr>
              <a:t>(Sam</a:t>
            </a:r>
            <a:r>
              <a:rPr lang="en-US" altLang="en-US" sz="2800" dirty="0">
                <a:solidFill>
                  <a:srgbClr val="FFC000"/>
                </a:solidFill>
              </a:rPr>
              <a:t>,Beth)  = True</a:t>
            </a:r>
          </a:p>
        </p:txBody>
      </p:sp>
      <p:sp>
        <p:nvSpPr>
          <p:cNvPr id="6177" name="Text Box 27"/>
          <p:cNvSpPr txBox="1">
            <a:spLocks noChangeArrowheads="1"/>
          </p:cNvSpPr>
          <p:nvPr/>
        </p:nvSpPr>
        <p:spPr bwMode="auto">
          <a:xfrm>
            <a:off x="382588" y="914400"/>
            <a:ext cx="17512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</a:rPr>
              <a:t>Loves(b,g)</a:t>
            </a:r>
          </a:p>
        </p:txBody>
      </p:sp>
      <p:grpSp>
        <p:nvGrpSpPr>
          <p:cNvPr id="3" name="Group 162"/>
          <p:cNvGrpSpPr>
            <a:grpSpLocks/>
          </p:cNvGrpSpPr>
          <p:nvPr/>
        </p:nvGrpSpPr>
        <p:grpSpPr bwMode="auto">
          <a:xfrm>
            <a:off x="4038600" y="914400"/>
            <a:ext cx="2209800" cy="1828800"/>
            <a:chOff x="3962400" y="914400"/>
            <a:chExt cx="2209800" cy="1828801"/>
          </a:xfrm>
        </p:grpSpPr>
        <p:sp>
          <p:nvSpPr>
            <p:cNvPr id="6152" name="Rectangle 30"/>
            <p:cNvSpPr>
              <a:spLocks noChangeArrowheads="1"/>
            </p:cNvSpPr>
            <p:nvPr/>
          </p:nvSpPr>
          <p:spPr bwMode="auto">
            <a:xfrm>
              <a:off x="5004758" y="2313161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Ann</a:t>
              </a:r>
              <a:endParaRPr lang="en-CA" altLang="en-US" sz="1600" dirty="0"/>
            </a:p>
          </p:txBody>
        </p:sp>
        <p:sp>
          <p:nvSpPr>
            <p:cNvPr id="6153" name="Rectangle 31"/>
            <p:cNvSpPr>
              <a:spLocks noChangeArrowheads="1"/>
            </p:cNvSpPr>
            <p:nvPr/>
          </p:nvSpPr>
          <p:spPr bwMode="auto">
            <a:xfrm>
              <a:off x="4170872" y="2313161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dirty="0"/>
                <a:t>Fred</a:t>
              </a:r>
              <a:endParaRPr lang="en-CA" altLang="en-US" sz="1600" dirty="0"/>
            </a:p>
          </p:txBody>
        </p:sp>
        <p:sp>
          <p:nvSpPr>
            <p:cNvPr id="6154" name="Rectangle 32"/>
            <p:cNvSpPr>
              <a:spLocks noChangeArrowheads="1"/>
            </p:cNvSpPr>
            <p:nvPr/>
          </p:nvSpPr>
          <p:spPr bwMode="auto">
            <a:xfrm>
              <a:off x="5004758" y="1774480"/>
              <a:ext cx="889175" cy="5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Marilyn </a:t>
              </a:r>
              <a:r>
                <a:rPr lang="en-US" altLang="en-US" sz="1600" dirty="0"/>
                <a:t>Monroe</a:t>
              </a:r>
              <a:endParaRPr lang="en-CA" altLang="en-US" sz="1600" dirty="0"/>
            </a:p>
          </p:txBody>
        </p:sp>
        <p:sp>
          <p:nvSpPr>
            <p:cNvPr id="6155" name="Rectangle 33"/>
            <p:cNvSpPr>
              <a:spLocks noChangeArrowheads="1"/>
            </p:cNvSpPr>
            <p:nvPr/>
          </p:nvSpPr>
          <p:spPr bwMode="auto">
            <a:xfrm>
              <a:off x="4170872" y="1774480"/>
              <a:ext cx="833887" cy="5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dirty="0"/>
                <a:t>John</a:t>
              </a:r>
              <a:endParaRPr lang="en-CA" altLang="en-US" sz="1600" dirty="0"/>
            </a:p>
          </p:txBody>
        </p:sp>
        <p:sp>
          <p:nvSpPr>
            <p:cNvPr id="6156" name="Rectangle 34"/>
            <p:cNvSpPr>
              <a:spLocks noChangeArrowheads="1"/>
            </p:cNvSpPr>
            <p:nvPr/>
          </p:nvSpPr>
          <p:spPr bwMode="auto">
            <a:xfrm>
              <a:off x="5004758" y="134444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dirty="0"/>
                <a:t>Beth</a:t>
              </a:r>
              <a:endParaRPr lang="en-CA" altLang="en-US" sz="1600" dirty="0"/>
            </a:p>
          </p:txBody>
        </p:sp>
        <p:sp>
          <p:nvSpPr>
            <p:cNvPr id="6157" name="Rectangle 35"/>
            <p:cNvSpPr>
              <a:spLocks noChangeArrowheads="1"/>
            </p:cNvSpPr>
            <p:nvPr/>
          </p:nvSpPr>
          <p:spPr bwMode="auto">
            <a:xfrm>
              <a:off x="4170872" y="134444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 dirty="0"/>
                <a:t>Bob</a:t>
              </a:r>
              <a:endParaRPr lang="en-CA" altLang="en-US" sz="1600" dirty="0"/>
            </a:p>
          </p:txBody>
        </p:sp>
        <p:sp>
          <p:nvSpPr>
            <p:cNvPr id="6158" name="Rectangle 36"/>
            <p:cNvSpPr>
              <a:spLocks noChangeArrowheads="1"/>
            </p:cNvSpPr>
            <p:nvPr/>
          </p:nvSpPr>
          <p:spPr bwMode="auto">
            <a:xfrm>
              <a:off x="5004758" y="91440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Mary</a:t>
              </a:r>
              <a:endParaRPr lang="en-CA" altLang="en-US" sz="1600" dirty="0"/>
            </a:p>
          </p:txBody>
        </p:sp>
        <p:sp>
          <p:nvSpPr>
            <p:cNvPr id="6159" name="Rectangle 37"/>
            <p:cNvSpPr>
              <a:spLocks noChangeArrowheads="1"/>
            </p:cNvSpPr>
            <p:nvPr/>
          </p:nvSpPr>
          <p:spPr bwMode="auto">
            <a:xfrm>
              <a:off x="4170872" y="914400"/>
              <a:ext cx="833887" cy="43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600"/>
                <a:t>Sam</a:t>
              </a:r>
              <a:endParaRPr lang="en-CA" altLang="en-US" sz="1600" dirty="0"/>
            </a:p>
          </p:txBody>
        </p:sp>
        <p:sp>
          <p:nvSpPr>
            <p:cNvPr id="6160" name="Freeform 38"/>
            <p:cNvSpPr>
              <a:spLocks/>
            </p:cNvSpPr>
            <p:nvPr/>
          </p:nvSpPr>
          <p:spPr bwMode="auto">
            <a:xfrm>
              <a:off x="4796287" y="1131683"/>
              <a:ext cx="425630" cy="466254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2" name="Line 42"/>
            <p:cNvSpPr>
              <a:spLocks noChangeShapeType="1"/>
            </p:cNvSpPr>
            <p:nvPr/>
          </p:nvSpPr>
          <p:spPr bwMode="auto">
            <a:xfrm>
              <a:off x="4796287" y="2565753"/>
              <a:ext cx="37524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163" name="Picture 43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104" y="2261556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44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198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503" y="1348967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6" name="Group 46"/>
            <p:cNvGrpSpPr>
              <a:grpSpLocks/>
            </p:cNvGrpSpPr>
            <p:nvPr/>
          </p:nvGrpSpPr>
          <p:grpSpPr bwMode="auto">
            <a:xfrm>
              <a:off x="3962400" y="957857"/>
              <a:ext cx="415206" cy="1738266"/>
              <a:chOff x="3330" y="1728"/>
              <a:chExt cx="478" cy="1920"/>
            </a:xfrm>
          </p:grpSpPr>
          <p:pic>
            <p:nvPicPr>
              <p:cNvPr id="6173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4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6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67" name="Picture 5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155" y="1826990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8" name="Line 42"/>
            <p:cNvSpPr>
              <a:spLocks noChangeShapeType="1"/>
            </p:cNvSpPr>
            <p:nvPr/>
          </p:nvSpPr>
          <p:spPr bwMode="auto">
            <a:xfrm flipV="1">
              <a:off x="4813659" y="2133902"/>
              <a:ext cx="290992" cy="4300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9" name="Line 42"/>
            <p:cNvSpPr>
              <a:spLocks noChangeShapeType="1"/>
            </p:cNvSpPr>
            <p:nvPr/>
          </p:nvSpPr>
          <p:spPr bwMode="auto">
            <a:xfrm flipV="1">
              <a:off x="4809316" y="1676702"/>
              <a:ext cx="371775" cy="8736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0" name="Line 42"/>
            <p:cNvSpPr>
              <a:spLocks noChangeShapeType="1"/>
            </p:cNvSpPr>
            <p:nvPr/>
          </p:nvSpPr>
          <p:spPr bwMode="auto">
            <a:xfrm>
              <a:off x="4782389" y="1573493"/>
              <a:ext cx="37524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1" name="Line 42"/>
            <p:cNvSpPr>
              <a:spLocks noChangeShapeType="1"/>
            </p:cNvSpPr>
            <p:nvPr/>
          </p:nvSpPr>
          <p:spPr bwMode="auto">
            <a:xfrm>
              <a:off x="4733745" y="2048800"/>
              <a:ext cx="375249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2" name="Freeform 38"/>
            <p:cNvSpPr>
              <a:spLocks/>
            </p:cNvSpPr>
            <p:nvPr/>
          </p:nvSpPr>
          <p:spPr bwMode="auto">
            <a:xfrm>
              <a:off x="4796167" y="1111625"/>
              <a:ext cx="309233" cy="926170"/>
            </a:xfrm>
            <a:custGeom>
              <a:avLst/>
              <a:gdLst>
                <a:gd name="T0" fmla="*/ 0 w 490"/>
                <a:gd name="T1" fmla="*/ 0 h 515"/>
                <a:gd name="T2" fmla="*/ 2147483647 w 490"/>
                <a:gd name="T3" fmla="*/ 2147483647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05540" y="914400"/>
          <a:ext cx="2259070" cy="22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708218" y="879093"/>
            <a:ext cx="2258946" cy="2245109"/>
            <a:chOff x="6708218" y="879093"/>
            <a:chExt cx="2258946" cy="2245109"/>
          </a:xfrm>
        </p:grpSpPr>
        <p:pic>
          <p:nvPicPr>
            <p:cNvPr id="49" name="Picture 43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4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59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" name="Picture 5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6337726" y="392430"/>
            <a:ext cx="1968074" cy="2050435"/>
            <a:chOff x="6337726" y="392430"/>
            <a:chExt cx="1968074" cy="2050435"/>
          </a:xfrm>
        </p:grpSpPr>
        <p:sp>
          <p:nvSpPr>
            <p:cNvPr id="47" name="Rectangle 46"/>
            <p:cNvSpPr/>
            <p:nvPr/>
          </p:nvSpPr>
          <p:spPr>
            <a:xfrm>
              <a:off x="7890302" y="392430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g</a:t>
              </a:r>
              <a:endParaRPr lang="en-CA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37726" y="1981200"/>
              <a:ext cx="415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b</a:t>
              </a:r>
              <a:endParaRPr lang="en-CA" sz="2400" dirty="0"/>
            </a:p>
          </p:txBody>
        </p:sp>
      </p:grpSp>
      <p:sp>
        <p:nvSpPr>
          <p:cNvPr id="55" name="Rectangle 2">
            <a:extLst>
              <a:ext uri="{FF2B5EF4-FFF2-40B4-BE49-F238E27FC236}">
                <a16:creationId xmlns:a16="http://schemas.microsoft.com/office/drawing/2014/main" id="{B719D126-9219-4C09-B175-E0ABA1396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Objects, Predicates, &amp; Relations</a:t>
            </a:r>
            <a:endParaRPr lang="en-CA" altLang="en-US" dirty="0"/>
          </a:p>
        </p:txBody>
      </p:sp>
      <p:pic>
        <p:nvPicPr>
          <p:cNvPr id="6178" name="Picture 7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r="25418"/>
          <a:stretch>
            <a:fillRect/>
          </a:stretch>
        </p:blipFill>
        <p:spPr bwMode="auto">
          <a:xfrm flipH="1">
            <a:off x="2286286" y="914400"/>
            <a:ext cx="146021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D03A710-BB75-4ACB-9289-6EA5B2EE508B}"/>
              </a:ext>
            </a:extLst>
          </p:cNvPr>
          <p:cNvSpPr/>
          <p:nvPr/>
        </p:nvSpPr>
        <p:spPr>
          <a:xfrm>
            <a:off x="-457199" y="1447225"/>
            <a:ext cx="327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en-US" sz="2400" dirty="0">
                <a:solidFill>
                  <a:srgbClr val="FF00FF"/>
                </a:solidFill>
              </a:rPr>
              <a:t>People need to </a:t>
            </a:r>
          </a:p>
          <a:p>
            <a:pPr algn="ctr"/>
            <a:r>
              <a:rPr lang="en-CA" altLang="en-US" sz="2400">
                <a:solidFill>
                  <a:srgbClr val="FF00FF"/>
                </a:solidFill>
              </a:rPr>
              <a:t>love and </a:t>
            </a:r>
            <a:r>
              <a:rPr lang="en-CA" altLang="en-US" sz="2400" dirty="0">
                <a:solidFill>
                  <a:srgbClr val="FF00FF"/>
                </a:solidFill>
              </a:rPr>
              <a:t>be loved.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7" name="Text Box 27">
            <a:extLst>
              <a:ext uri="{FF2B5EF4-FFF2-40B4-BE49-F238E27FC236}">
                <a16:creationId xmlns:a16="http://schemas.microsoft.com/office/drawing/2014/main" id="{56FCED7A-CB65-4FA7-B8EE-7C84F55D3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6005512"/>
            <a:ext cx="286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C000"/>
                </a:solidFill>
              </a:rPr>
              <a:t>b, Loves(b,Beth)</a:t>
            </a:r>
          </a:p>
        </p:txBody>
      </p:sp>
      <p:sp>
        <p:nvSpPr>
          <p:cNvPr id="58" name="Text Box 28">
            <a:extLst>
              <a:ext uri="{FF2B5EF4-FFF2-40B4-BE49-F238E27FC236}">
                <a16:creationId xmlns:a16="http://schemas.microsoft.com/office/drawing/2014/main" id="{9683DDA8-CD06-4D13-A51E-D47126A13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5481637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“Every boy loves Beth”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56511505-E4FE-43AB-9D67-93EBD7B31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4567237"/>
            <a:ext cx="290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sz="2800" dirty="0">
                <a:solidFill>
                  <a:srgbClr val="FFC000"/>
                </a:solidFill>
              </a:rPr>
              <a:t>b, Loves(b</a:t>
            </a:r>
            <a:r>
              <a:rPr lang="en-US" altLang="en-US" sz="2800">
                <a:solidFill>
                  <a:srgbClr val="FFC000"/>
                </a:solidFill>
              </a:rPr>
              <a:t>,Mary</a:t>
            </a:r>
            <a:r>
              <a:rPr lang="en-US" altLang="en-US" sz="28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64" name="Text Box 27">
            <a:extLst>
              <a:ext uri="{FF2B5EF4-FFF2-40B4-BE49-F238E27FC236}">
                <a16:creationId xmlns:a16="http://schemas.microsoft.com/office/drawing/2014/main" id="{8F3A2D95-E42D-4564-8BE8-1B7443163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4940300"/>
            <a:ext cx="2805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</a:t>
            </a:r>
            <a:r>
              <a:rPr lang="en-US" altLang="en-US" sz="2800" dirty="0">
                <a:solidFill>
                  <a:srgbClr val="FFC000"/>
                </a:solidFill>
              </a:rPr>
              <a:t>b, Loves(b,Beth)</a:t>
            </a:r>
          </a:p>
        </p:txBody>
      </p:sp>
      <p:sp>
        <p:nvSpPr>
          <p:cNvPr id="65" name="Text Box 27">
            <a:extLst>
              <a:ext uri="{FF2B5EF4-FFF2-40B4-BE49-F238E27FC236}">
                <a16:creationId xmlns:a16="http://schemas.microsoft.com/office/drawing/2014/main" id="{1168CE04-E31C-4DFB-80C5-CAF073E2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6378575"/>
            <a:ext cx="2825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C000"/>
                </a:solidFill>
              </a:rPr>
              <a:t>b, Loves(b,MM)</a:t>
            </a:r>
          </a:p>
        </p:txBody>
      </p:sp>
      <p:sp>
        <p:nvSpPr>
          <p:cNvPr id="66" name="Text Box 28">
            <a:extLst>
              <a:ext uri="{FF2B5EF4-FFF2-40B4-BE49-F238E27FC236}">
                <a16:creationId xmlns:a16="http://schemas.microsoft.com/office/drawing/2014/main" id="{EE2EBAA3-5B0F-46C6-BE49-50FE5F83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00512"/>
            <a:ext cx="546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“There </a:t>
            </a:r>
            <a:r>
              <a:rPr lang="en-US" altLang="en-US" sz="2800"/>
              <a:t>exists a boy that loves Mary</a:t>
            </a:r>
            <a:r>
              <a:rPr lang="en-US" altLang="en-US" sz="2800" dirty="0"/>
              <a:t>”</a:t>
            </a:r>
          </a:p>
        </p:txBody>
      </p:sp>
      <p:sp>
        <p:nvSpPr>
          <p:cNvPr id="67" name="Text Box 30">
            <a:extLst>
              <a:ext uri="{FF2B5EF4-FFF2-40B4-BE49-F238E27FC236}">
                <a16:creationId xmlns:a16="http://schemas.microsoft.com/office/drawing/2014/main" id="{0FD68A0E-785C-47F3-8B44-BA976B49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14912"/>
            <a:ext cx="849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</a:rPr>
              <a:t>True</a:t>
            </a:r>
          </a:p>
        </p:txBody>
      </p:sp>
      <p:sp>
        <p:nvSpPr>
          <p:cNvPr id="68" name="Text Box 31">
            <a:extLst>
              <a:ext uri="{FF2B5EF4-FFF2-40B4-BE49-F238E27FC236}">
                <a16:creationId xmlns:a16="http://schemas.microsoft.com/office/drawing/2014/main" id="{82815D97-7146-42C6-B298-59D243E45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33912"/>
            <a:ext cx="94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</a:rPr>
              <a:t>False</a:t>
            </a:r>
            <a:endParaRPr lang="en-US" altLang="en-US" sz="2800" dirty="0">
              <a:solidFill>
                <a:srgbClr val="FFC000"/>
              </a:solidFill>
            </a:endParaRP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4C0FD84-AA7B-47C0-8088-FD9CF96A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6411912"/>
            <a:ext cx="850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000"/>
                </a:solidFill>
              </a:rPr>
              <a:t>True</a:t>
            </a:r>
          </a:p>
        </p:txBody>
      </p:sp>
      <p:sp>
        <p:nvSpPr>
          <p:cNvPr id="70" name="Text Box 31">
            <a:extLst>
              <a:ext uri="{FF2B5EF4-FFF2-40B4-BE49-F238E27FC236}">
                <a16:creationId xmlns:a16="http://schemas.microsoft.com/office/drawing/2014/main" id="{7BC52DE3-1846-4574-A2DD-A326FC4D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6030912"/>
            <a:ext cx="941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</a:rPr>
              <a:t>False</a:t>
            </a:r>
            <a:endParaRPr lang="en-US" altLang="en-US" sz="2800" dirty="0">
              <a:solidFill>
                <a:srgbClr val="FFC000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8DC455A-2FFB-449A-B99D-4E25A0080C48}"/>
              </a:ext>
            </a:extLst>
          </p:cNvPr>
          <p:cNvGrpSpPr/>
          <p:nvPr/>
        </p:nvGrpSpPr>
        <p:grpSpPr>
          <a:xfrm>
            <a:off x="5718313" y="3429000"/>
            <a:ext cx="3349487" cy="2590449"/>
            <a:chOff x="5186628" y="1895360"/>
            <a:chExt cx="3349487" cy="2590449"/>
          </a:xfrm>
        </p:grpSpPr>
        <p:pic>
          <p:nvPicPr>
            <p:cNvPr id="72" name="Picture 2" descr="Transsexual woman from Syria killed in Istanbul | The Greater Middle East">
              <a:extLst>
                <a:ext uri="{FF2B5EF4-FFF2-40B4-BE49-F238E27FC236}">
                  <a16:creationId xmlns:a16="http://schemas.microsoft.com/office/drawing/2014/main" id="{7B201078-F32C-44C6-967A-2B94587FB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018" y="1895360"/>
              <a:ext cx="2720097" cy="152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AutoShape 35">
              <a:extLst>
                <a:ext uri="{FF2B5EF4-FFF2-40B4-BE49-F238E27FC236}">
                  <a16:creationId xmlns:a16="http://schemas.microsoft.com/office/drawing/2014/main" id="{B21A5123-6956-4284-993A-E32FE913D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628" y="3540251"/>
              <a:ext cx="3176686" cy="945558"/>
            </a:xfrm>
            <a:prstGeom prst="wedgeRoundRectCallout">
              <a:avLst>
                <a:gd name="adj1" fmla="val 26488"/>
                <a:gd name="adj2" fmla="val -81863"/>
                <a:gd name="adj3" fmla="val 16667"/>
              </a:avLst>
            </a:prstGeom>
            <a:solidFill>
              <a:srgbClr val="000066"/>
            </a:solidFill>
            <a:ln w="12700">
              <a:solidFill>
                <a:srgbClr val="FF66CC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None/>
              </a:pPr>
              <a:r>
                <a:rPr lang="en-CA" altLang="en-US" sz="2400" dirty="0"/>
                <a:t>Sorry </a:t>
              </a:r>
            </a:p>
            <a:p>
              <a:pPr algn="ctr">
                <a:buNone/>
              </a:pPr>
              <a:r>
                <a:rPr lang="en-CA" altLang="en-US" sz="2400" dirty="0"/>
                <a:t>this </a:t>
              </a:r>
              <a:r>
                <a:rPr lang="en-CA" altLang="en-US" sz="2400"/>
                <a:t>is heteronormative</a:t>
              </a:r>
              <a:r>
                <a:rPr lang="en-CA" altLang="en-US" sz="2400" dirty="0"/>
                <a:t>.</a:t>
              </a:r>
              <a:endPara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2F4BFD8-A676-0F95-2BF9-CB8CD5815806}"/>
              </a:ext>
            </a:extLst>
          </p:cNvPr>
          <p:cNvSpPr txBox="1"/>
          <p:nvPr/>
        </p:nvSpPr>
        <p:spPr>
          <a:xfrm>
            <a:off x="964018" y="5847348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0AA22-5FFF-99BF-8D91-CDD684D61BFD}"/>
              </a:ext>
            </a:extLst>
          </p:cNvPr>
          <p:cNvSpPr txBox="1"/>
          <p:nvPr/>
        </p:nvSpPr>
        <p:spPr>
          <a:xfrm>
            <a:off x="902566" y="4417868"/>
            <a:ext cx="580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</a:rPr>
              <a:t>exist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6978E62-0060-89B5-AA03-B4117237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kern="0">
                <a:sym typeface="Symbol" pitchFamily="18" charset="2"/>
              </a:rPr>
              <a:t> &amp; </a:t>
            </a:r>
            <a:endParaRPr lang="en-US" altLang="en-US" kern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150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0" grpId="0"/>
      <p:bldP spid="14371" grpId="0"/>
      <p:bldP spid="6177" grpId="0"/>
      <p:bldP spid="55" grpId="0"/>
      <p:bldP spid="56" grpId="0"/>
      <p:bldP spid="56" grpId="1"/>
      <p:bldP spid="57" grpId="0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2" grpId="0"/>
      <p:bldP spid="4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5326721-F9AA-3ECA-FD28-78000E079A9B}"/>
              </a:ext>
            </a:extLst>
          </p:cNvPr>
          <p:cNvGrpSpPr/>
          <p:nvPr/>
        </p:nvGrpSpPr>
        <p:grpSpPr>
          <a:xfrm>
            <a:off x="1905000" y="5476875"/>
            <a:ext cx="4238625" cy="1076325"/>
            <a:chOff x="1905000" y="5476875"/>
            <a:chExt cx="4238625" cy="10763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CB446B2-7C91-86AD-933C-50528D344DB5}"/>
                </a:ext>
              </a:extLst>
            </p:cNvPr>
            <p:cNvGrpSpPr/>
            <p:nvPr/>
          </p:nvGrpSpPr>
          <p:grpSpPr>
            <a:xfrm>
              <a:off x="1905000" y="5476875"/>
              <a:ext cx="4238625" cy="1076325"/>
              <a:chOff x="1905000" y="5476875"/>
              <a:chExt cx="4238625" cy="107632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8ED0645-5747-4451-9791-E05219601F31}"/>
                  </a:ext>
                </a:extLst>
              </p:cNvPr>
              <p:cNvGrpSpPr/>
              <p:nvPr/>
            </p:nvGrpSpPr>
            <p:grpSpPr>
              <a:xfrm>
                <a:off x="1905000" y="5476875"/>
                <a:ext cx="4238625" cy="1076325"/>
                <a:chOff x="1905000" y="5257800"/>
                <a:chExt cx="4238625" cy="1076325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EF70827F-82DE-C5D7-DAF5-9A3069635AD4}"/>
                    </a:ext>
                  </a:extLst>
                </p:cNvPr>
                <p:cNvGrpSpPr/>
                <p:nvPr/>
              </p:nvGrpSpPr>
              <p:grpSpPr>
                <a:xfrm>
                  <a:off x="1905000" y="5257800"/>
                  <a:ext cx="4238625" cy="1076325"/>
                  <a:chOff x="1905000" y="5257800"/>
                  <a:chExt cx="4238625" cy="1076325"/>
                </a:xfrm>
              </p:grpSpPr>
              <p:pic>
                <p:nvPicPr>
                  <p:cNvPr id="7" name="Picture 2" descr="Number Lines (Definition, Representation 1 to 100, Examples)">
                    <a:extLst>
                      <a:ext uri="{FF2B5EF4-FFF2-40B4-BE49-F238E27FC236}">
                        <a16:creationId xmlns:a16="http://schemas.microsoft.com/office/drawing/2014/main" id="{8B1EFA04-2CB3-DA5C-5CC9-FDE86EAECE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05000" y="5257800"/>
                    <a:ext cx="4238625" cy="10763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2D7535A1-4307-C769-EA6A-228A6E2925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" b="9738"/>
                  <a:stretch/>
                </p:blipFill>
                <p:spPr>
                  <a:xfrm>
                    <a:off x="3962400" y="5656263"/>
                    <a:ext cx="185772" cy="206376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8CE3AA1C-52CD-A872-D359-1964999A08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04481" y="5776914"/>
                  <a:ext cx="1597819" cy="1428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5B6E2E3-4F8B-0E6F-C67B-C52F16FB2F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96531" y="5956300"/>
                <a:ext cx="91440" cy="9144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F6E554-8291-911B-8203-AE59C1B8EFB8}"/>
                </a:ext>
              </a:extLst>
            </p:cNvPr>
            <p:cNvSpPr/>
            <p:nvPr/>
          </p:nvSpPr>
          <p:spPr bwMode="auto">
            <a:xfrm>
              <a:off x="5486400" y="5486400"/>
              <a:ext cx="6096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8E80C816-FFBB-AD30-1016-71563512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46" y="666095"/>
            <a:ext cx="794640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Let </a:t>
            </a:r>
            <a:r>
              <a:rPr lang="en-US" sz="2400">
                <a:solidFill>
                  <a:srgbClr val="FFC000"/>
                </a:solidFill>
              </a:rPr>
              <a:t>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sz="2400">
                <a:solidFill>
                  <a:srgbClr val="FFC000"/>
                </a:solidFill>
              </a:rPr>
              <a:t> = {x∈Reals | x</a:t>
            </a:r>
            <a:r>
              <a:rPr lang="el-GR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sz="2400">
                <a:solidFill>
                  <a:srgbClr val="FFC000"/>
                </a:solidFill>
              </a:rPr>
              <a:t>0}</a:t>
            </a:r>
            <a:r>
              <a:rPr lang="en-US" sz="2400"/>
              <a:t> denote the set of non-neg reals.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Its minimum value is </a:t>
            </a:r>
            <a:r>
              <a:rPr lang="en-US" sz="2400">
                <a:solidFill>
                  <a:srgbClr val="FFC000"/>
                </a:solidFill>
              </a:rPr>
              <a:t>0</a:t>
            </a:r>
            <a:r>
              <a:rPr lang="en-US" sz="2400"/>
              <a:t> because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y</a:t>
            </a:r>
            <a:r>
              <a:rPr lang="en-US" sz="2400">
                <a:solidFill>
                  <a:srgbClr val="FFC000"/>
                </a:solidFill>
              </a:rPr>
              <a:t>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 0</a:t>
            </a:r>
            <a:r>
              <a:rPr lang="el-GR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There is a minimum because </a:t>
            </a:r>
            <a:r>
              <a:rPr lang="en-US" sz="2400">
                <a:solidFill>
                  <a:srgbClr val="FFC000"/>
                </a:solidFill>
              </a:rPr>
              <a:t>∃x∈R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y</a:t>
            </a:r>
            <a:r>
              <a:rPr lang="en-US" sz="2400">
                <a:solidFill>
                  <a:srgbClr val="FFC000"/>
                </a:solidFill>
              </a:rPr>
              <a:t>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 x</a:t>
            </a:r>
            <a:r>
              <a:rPr lang="el-GR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Let </a:t>
            </a:r>
            <a:r>
              <a:rPr lang="en-US" sz="2400">
                <a:solidFill>
                  <a:srgbClr val="FFC000"/>
                </a:solidFill>
              </a:rPr>
              <a:t>R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400">
                <a:solidFill>
                  <a:srgbClr val="FFC000"/>
                </a:solidFill>
              </a:rPr>
              <a:t> = {x∈Reals | x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400">
                <a:solidFill>
                  <a:srgbClr val="FFC000"/>
                </a:solidFill>
              </a:rPr>
              <a:t>0}</a:t>
            </a:r>
            <a:r>
              <a:rPr lang="en-US" sz="2400"/>
              <a:t> denote the set of positive reals.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What is its minimum value?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C000"/>
                </a:solidFill>
              </a:rPr>
              <a:t>  </a:t>
            </a:r>
            <a:r>
              <a:rPr lang="en-US" sz="2400"/>
              <a:t> </a:t>
            </a:r>
            <a:r>
              <a:rPr lang="en-US" sz="2400">
                <a:solidFill>
                  <a:srgbClr val="FFC000"/>
                </a:solidFill>
              </a:rPr>
              <a:t>0</a:t>
            </a:r>
            <a:r>
              <a:rPr lang="en-US" sz="2400"/>
              <a:t> can't be because it is not in the set.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C000"/>
                </a:solidFill>
              </a:rPr>
              <a:t>   0.0000001</a:t>
            </a:r>
            <a:r>
              <a:rPr lang="en-US" sz="2400"/>
              <a:t> can't be because </a:t>
            </a:r>
            <a:r>
              <a:rPr lang="en-US" sz="2400">
                <a:solidFill>
                  <a:srgbClr val="FFC000"/>
                </a:solidFill>
              </a:rPr>
              <a:t>0.00000001 </a:t>
            </a:r>
            <a:r>
              <a:rPr lang="en-US" sz="2400"/>
              <a:t>is smaller.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C000"/>
                </a:solidFill>
              </a:rPr>
              <a:t>   0.0000001 </a:t>
            </a:r>
            <a:r>
              <a:rPr lang="en-US" sz="2400"/>
              <a:t>but with an infinite description is not well defined.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/>
              <a:t>   </a:t>
            </a:r>
            <a:r>
              <a:rPr lang="en-US" sz="2400"/>
              <a:t>Maybe the set does not have a minumum!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Negating the above gives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400">
                <a:solidFill>
                  <a:srgbClr val="FFC000"/>
                </a:solidFill>
              </a:rPr>
              <a:t>x∈R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>
                <a:solidFill>
                  <a:srgbClr val="FFC000"/>
                </a:solidFill>
              </a:rPr>
              <a:t>∃</a:t>
            </a:r>
            <a:r>
              <a:rPr lang="en-US" altLang="en-US" sz="2400">
                <a:solidFill>
                  <a:srgbClr val="FFC000"/>
                </a:solidFill>
              </a:rPr>
              <a:t>y</a:t>
            </a:r>
            <a:r>
              <a:rPr lang="en-US" sz="2400">
                <a:solidFill>
                  <a:srgbClr val="FFC000"/>
                </a:solidFill>
              </a:rPr>
              <a:t>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 x</a:t>
            </a:r>
            <a:r>
              <a:rPr lang="en-US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i.e. Every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x </a:t>
            </a: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fails to be the minumum </a:t>
            </a:r>
            <a:b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    because there is a smaller value in the set.</a:t>
            </a:r>
            <a:endParaRPr 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solidFill>
                <a:srgbClr val="FFC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BF0C73-E108-629F-14A1-2CAACB557E85}"/>
              </a:ext>
            </a:extLst>
          </p:cNvPr>
          <p:cNvSpPr>
            <a:spLocks noChangeAspect="1"/>
          </p:cNvSpPr>
          <p:nvPr/>
        </p:nvSpPr>
        <p:spPr bwMode="auto">
          <a:xfrm>
            <a:off x="4000500" y="5949950"/>
            <a:ext cx="91440" cy="9144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BC52CB34-DA36-7B95-1D7E-9CD009CF6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5867400" cy="2438400"/>
          </a:xfrm>
          <a:prstGeom prst="wedgeRectCallout">
            <a:avLst>
              <a:gd name="adj1" fmla="val -52494"/>
              <a:gd name="adj2" fmla="val -3519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>
                <a:solidFill>
                  <a:schemeClr val="tx2"/>
                </a:solidFill>
              </a:rPr>
              <a:t>Proof of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400">
                <a:solidFill>
                  <a:srgbClr val="FFC000"/>
                </a:solidFill>
              </a:rPr>
              <a:t>x∈R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>
                <a:solidFill>
                  <a:srgbClr val="FFC000"/>
                </a:solidFill>
              </a:rPr>
              <a:t>∃</a:t>
            </a:r>
            <a:r>
              <a:rPr lang="en-US" altLang="en-US" sz="2400">
                <a:solidFill>
                  <a:srgbClr val="FFC000"/>
                </a:solidFill>
              </a:rPr>
              <a:t>y</a:t>
            </a:r>
            <a:r>
              <a:rPr lang="en-US" sz="2400">
                <a:solidFill>
                  <a:srgbClr val="FFC000"/>
                </a:solidFill>
              </a:rPr>
              <a:t>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 x</a:t>
            </a:r>
            <a:r>
              <a:rPr lang="en-US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&gt;y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/>
              <a:t>Let </a:t>
            </a:r>
            <a:r>
              <a:rPr lang="en-US" altLang="en-US" sz="2400">
                <a:solidFill>
                  <a:srgbClr val="FFC000"/>
                </a:solidFill>
              </a:rPr>
              <a:t>x</a:t>
            </a:r>
            <a:r>
              <a:rPr lang="en-US" altLang="en-US" sz="2400"/>
              <a:t> be an arbitrary real value with </a:t>
            </a:r>
            <a:r>
              <a:rPr lang="en-US" altLang="en-US" sz="2400">
                <a:solidFill>
                  <a:srgbClr val="FFC000"/>
                </a:solidFill>
              </a:rPr>
              <a:t>x</a:t>
            </a:r>
            <a:r>
              <a:rPr lang="en-US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&gt;0</a:t>
            </a:r>
            <a:r>
              <a:rPr lang="en-US" altLang="en-US" sz="2400"/>
              <a:t>.</a:t>
            </a:r>
            <a:endParaRPr lang="en-US" altLang="en-US" sz="2400">
              <a:solidFill>
                <a:srgbClr val="FFC000"/>
              </a:solidFill>
              <a:latin typeface="Times New Roman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/>
              <a:t>Let </a:t>
            </a:r>
            <a:r>
              <a:rPr lang="en-US" altLang="en-US" sz="2400">
                <a:solidFill>
                  <a:srgbClr val="FFC000"/>
                </a:solidFill>
              </a:rPr>
              <a:t>y = ½x</a:t>
            </a:r>
            <a:r>
              <a:rPr lang="en-US" altLang="en-US" sz="240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>
                <a:solidFill>
                  <a:srgbClr val="FFC000"/>
                </a:solidFill>
              </a:rPr>
              <a:t>y</a:t>
            </a:r>
            <a:r>
              <a:rPr lang="en-US" sz="2400">
                <a:solidFill>
                  <a:srgbClr val="FFC000"/>
                </a:solidFill>
              </a:rPr>
              <a:t>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/>
              <a:t>because </a:t>
            </a:r>
            <a:r>
              <a:rPr lang="en-US" altLang="en-US" sz="2400">
                <a:solidFill>
                  <a:srgbClr val="FFC000"/>
                </a:solidFill>
              </a:rPr>
              <a:t>y</a:t>
            </a:r>
            <a:r>
              <a:rPr lang="en-US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&gt;0</a:t>
            </a:r>
            <a:r>
              <a:rPr lang="en-US" altLang="en-US" sz="240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>
                <a:solidFill>
                  <a:srgbClr val="FFC000"/>
                </a:solidFill>
              </a:rPr>
              <a:t>x</a:t>
            </a:r>
            <a:r>
              <a:rPr lang="en-US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&gt;y</a:t>
            </a:r>
            <a:r>
              <a:rPr lang="en-US" altLang="en-US" sz="2400"/>
              <a:t>.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/>
              <a:t>Done.</a:t>
            </a: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2F194083-E19C-AF4E-84C0-2D331ADF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46" y="666095"/>
            <a:ext cx="72218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Let </a:t>
            </a:r>
            <a:r>
              <a:rPr lang="en-US" sz="2400">
                <a:solidFill>
                  <a:srgbClr val="FFC000"/>
                </a:solidFill>
              </a:rPr>
              <a:t>R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400">
                <a:solidFill>
                  <a:srgbClr val="FFC000"/>
                </a:solidFill>
              </a:rPr>
              <a:t> = {x∈Reals | x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400">
                <a:solidFill>
                  <a:srgbClr val="FFC000"/>
                </a:solidFill>
              </a:rPr>
              <a:t>0}</a:t>
            </a:r>
            <a:r>
              <a:rPr lang="en-US" sz="2400"/>
              <a:t> denote the set of positive reals.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Prove it has no minimum value.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    i.e. Every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x </a:t>
            </a: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fails to be the minumum </a:t>
            </a:r>
            <a:b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    because there is a smaller value in the set.</a:t>
            </a:r>
            <a:endParaRPr lang="en-US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EFD470-80FE-FF3A-FEC6-A0B632C46770}"/>
              </a:ext>
            </a:extLst>
          </p:cNvPr>
          <p:cNvGrpSpPr/>
          <p:nvPr/>
        </p:nvGrpSpPr>
        <p:grpSpPr>
          <a:xfrm>
            <a:off x="1905000" y="5476875"/>
            <a:ext cx="4238625" cy="1076325"/>
            <a:chOff x="1905000" y="5476875"/>
            <a:chExt cx="4238625" cy="10763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C5F4DC-BA55-D06E-823C-DD346B8A25B7}"/>
                </a:ext>
              </a:extLst>
            </p:cNvPr>
            <p:cNvGrpSpPr/>
            <p:nvPr/>
          </p:nvGrpSpPr>
          <p:grpSpPr>
            <a:xfrm>
              <a:off x="1905000" y="5476875"/>
              <a:ext cx="4238625" cy="1076325"/>
              <a:chOff x="1905000" y="5476875"/>
              <a:chExt cx="4238625" cy="107632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C8BB5FE-1E78-9C16-D84D-8BE744767FBE}"/>
                  </a:ext>
                </a:extLst>
              </p:cNvPr>
              <p:cNvGrpSpPr/>
              <p:nvPr/>
            </p:nvGrpSpPr>
            <p:grpSpPr>
              <a:xfrm>
                <a:off x="1905000" y="5476875"/>
                <a:ext cx="4238625" cy="1076325"/>
                <a:chOff x="1905000" y="5257800"/>
                <a:chExt cx="4238625" cy="1076325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ED16A06C-7B86-F7AC-4536-5018717E4B7C}"/>
                    </a:ext>
                  </a:extLst>
                </p:cNvPr>
                <p:cNvGrpSpPr/>
                <p:nvPr/>
              </p:nvGrpSpPr>
              <p:grpSpPr>
                <a:xfrm>
                  <a:off x="1905000" y="5257800"/>
                  <a:ext cx="4238625" cy="1076325"/>
                  <a:chOff x="1905000" y="5257800"/>
                  <a:chExt cx="4238625" cy="1076325"/>
                </a:xfrm>
              </p:grpSpPr>
              <p:pic>
                <p:nvPicPr>
                  <p:cNvPr id="9" name="Picture 2" descr="Number Lines (Definition, Representation 1 to 100, Examples)">
                    <a:extLst>
                      <a:ext uri="{FF2B5EF4-FFF2-40B4-BE49-F238E27FC236}">
                        <a16:creationId xmlns:a16="http://schemas.microsoft.com/office/drawing/2014/main" id="{9D15D3E8-DABE-9D8A-ED66-BC95A77B6B3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05000" y="5257800"/>
                    <a:ext cx="4238625" cy="10763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4452249B-B1ED-0BD5-148F-30FE8A5B4D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" b="9738"/>
                  <a:stretch/>
                </p:blipFill>
                <p:spPr>
                  <a:xfrm>
                    <a:off x="3962400" y="5656263"/>
                    <a:ext cx="185772" cy="206376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046324C0-776B-20C6-0167-39C9F1A49C8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04481" y="5776914"/>
                  <a:ext cx="1597819" cy="1428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B70C41D-381D-1BC0-653B-12C9529FCD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96531" y="5956300"/>
                <a:ext cx="91440" cy="9144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97D70F-0302-B6FB-A408-89A7FAE05647}"/>
                </a:ext>
              </a:extLst>
            </p:cNvPr>
            <p:cNvSpPr/>
            <p:nvPr/>
          </p:nvSpPr>
          <p:spPr bwMode="auto">
            <a:xfrm>
              <a:off x="5486400" y="5486400"/>
              <a:ext cx="6096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EC4B7C-8F25-9135-BCF4-35E8D0E5CFF6}"/>
              </a:ext>
            </a:extLst>
          </p:cNvPr>
          <p:cNvGrpSpPr/>
          <p:nvPr/>
        </p:nvGrpSpPr>
        <p:grpSpPr>
          <a:xfrm>
            <a:off x="4267200" y="5915025"/>
            <a:ext cx="381000" cy="400110"/>
            <a:chOff x="4267200" y="5905500"/>
            <a:chExt cx="381000" cy="4001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B2DA3AF-F64F-6F17-9CCC-E75295A4F5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5785" y="5942445"/>
              <a:ext cx="91440" cy="9144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85CD30-F94F-DD85-1407-B43E96BE952A}"/>
                </a:ext>
              </a:extLst>
            </p:cNvPr>
            <p:cNvSpPr txBox="1"/>
            <p:nvPr/>
          </p:nvSpPr>
          <p:spPr>
            <a:xfrm>
              <a:off x="4267200" y="5905500"/>
              <a:ext cx="381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000">
                  <a:solidFill>
                    <a:srgbClr val="FF0000"/>
                  </a:solidFill>
                </a:rPr>
                <a:t>x</a:t>
              </a:r>
              <a:endParaRPr lang="en-GB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CE920D-5735-AD79-8F87-59B7D0FC7D82}"/>
              </a:ext>
            </a:extLst>
          </p:cNvPr>
          <p:cNvGrpSpPr/>
          <p:nvPr/>
        </p:nvGrpSpPr>
        <p:grpSpPr>
          <a:xfrm>
            <a:off x="4086225" y="5915025"/>
            <a:ext cx="381000" cy="400110"/>
            <a:chOff x="4267200" y="5905500"/>
            <a:chExt cx="381000" cy="40011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AE4CAD-C42A-F000-7073-8B4CDCF342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5785" y="5942445"/>
              <a:ext cx="91440" cy="9144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F697EA-1852-185D-9910-1DBE2151424A}"/>
                </a:ext>
              </a:extLst>
            </p:cNvPr>
            <p:cNvSpPr txBox="1"/>
            <p:nvPr/>
          </p:nvSpPr>
          <p:spPr>
            <a:xfrm>
              <a:off x="4267200" y="5905500"/>
              <a:ext cx="381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000">
                  <a:solidFill>
                    <a:srgbClr val="FF0000"/>
                  </a:solidFill>
                </a:rPr>
                <a:t>y</a:t>
              </a:r>
              <a:endParaRPr lang="en-GB" sz="2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2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2F194083-E19C-AF4E-84C0-2D331ADF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46" y="668476"/>
            <a:ext cx="755046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Let </a:t>
            </a:r>
            <a:r>
              <a:rPr lang="en-US" sz="2400">
                <a:solidFill>
                  <a:srgbClr val="FFC000"/>
                </a:solidFill>
              </a:rPr>
              <a:t>R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400">
                <a:solidFill>
                  <a:srgbClr val="FFC000"/>
                </a:solidFill>
              </a:rPr>
              <a:t> = {x∈Reals | x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400">
                <a:solidFill>
                  <a:srgbClr val="FFC000"/>
                </a:solidFill>
              </a:rPr>
              <a:t>0}</a:t>
            </a:r>
            <a:r>
              <a:rPr lang="en-US" sz="2400"/>
              <a:t> denote the set of positive reals.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/>
              <a:t>Prove it has no minimum value.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    i.e. Every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x </a:t>
            </a: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fails to be the minumum </a:t>
            </a:r>
            <a:b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    because there is a smaller value in the set.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The value 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is not the minimum, but it is something special.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is smaller than everything in</a:t>
            </a:r>
            <a:r>
              <a:rPr 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>
                <a:solidFill>
                  <a:srgbClr val="FFC000"/>
                </a:solidFill>
              </a:rPr>
              <a:t>R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So is </a:t>
            </a:r>
            <a:r>
              <a:rPr lang="en-US" sz="240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is the biggest value with this property.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Infima:       </a:t>
            </a:r>
            <a:r>
              <a:rPr lang="en-US" sz="2400">
                <a:solidFill>
                  <a:srgbClr val="FFC000"/>
                </a:solidFill>
                <a:sym typeface="Symbol" panose="05050102010706020507" pitchFamily="18" charset="2"/>
              </a:rPr>
              <a:t>Max</a:t>
            </a:r>
            <a:r>
              <a:rPr lang="en-US" sz="2400" baseline="-25000">
                <a:solidFill>
                  <a:srgbClr val="FFC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y</a:t>
            </a:r>
            <a:r>
              <a:rPr lang="en-US" sz="2400">
                <a:solidFill>
                  <a:srgbClr val="FFC000"/>
                </a:solidFill>
              </a:rPr>
              <a:t>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 x</a:t>
            </a:r>
            <a:r>
              <a:rPr lang="el-GR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US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Supremum: </a:t>
            </a:r>
            <a:r>
              <a:rPr lang="en-US" sz="2400">
                <a:solidFill>
                  <a:srgbClr val="FFC000"/>
                </a:solidFill>
                <a:sym typeface="Symbol" panose="05050102010706020507" pitchFamily="18" charset="2"/>
              </a:rPr>
              <a:t>Min</a:t>
            </a:r>
            <a:r>
              <a:rPr lang="en-US" sz="2400" baseline="-25000">
                <a:solidFill>
                  <a:srgbClr val="FFC000"/>
                </a:solidFill>
                <a:sym typeface="Symbol" panose="05050102010706020507" pitchFamily="18" charset="2"/>
              </a:rPr>
              <a:t>x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>
                <a:solidFill>
                  <a:srgbClr val="FFC000"/>
                </a:solidFill>
              </a:rPr>
              <a:t>y</a:t>
            </a:r>
            <a:r>
              <a:rPr lang="en-US" sz="2400">
                <a:solidFill>
                  <a:srgbClr val="FFC000"/>
                </a:solidFill>
              </a:rPr>
              <a:t>∈R</a:t>
            </a:r>
            <a:r>
              <a:rPr lang="el-GR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 baseline="30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olidFill>
                  <a:srgbClr val="FFC000"/>
                </a:solidFill>
              </a:rPr>
              <a:t> x</a:t>
            </a:r>
            <a:r>
              <a:rPr lang="el-GR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US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FFC000"/>
                </a:solidFill>
              </a:rPr>
              <a:t>     </a:t>
            </a:r>
            <a:endParaRPr 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8E0B5B-B715-4819-51B1-2D548FB121A2}"/>
              </a:ext>
            </a:extLst>
          </p:cNvPr>
          <p:cNvGrpSpPr/>
          <p:nvPr/>
        </p:nvGrpSpPr>
        <p:grpSpPr>
          <a:xfrm>
            <a:off x="1905000" y="5476875"/>
            <a:ext cx="4238625" cy="1076325"/>
            <a:chOff x="1905000" y="5476875"/>
            <a:chExt cx="4238625" cy="10763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CDED25-649B-644D-BCE6-64BEFA689D0C}"/>
                </a:ext>
              </a:extLst>
            </p:cNvPr>
            <p:cNvGrpSpPr/>
            <p:nvPr/>
          </p:nvGrpSpPr>
          <p:grpSpPr>
            <a:xfrm>
              <a:off x="1905000" y="5476875"/>
              <a:ext cx="4238625" cy="1076325"/>
              <a:chOff x="1905000" y="5476875"/>
              <a:chExt cx="4238625" cy="107632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914E85B-7480-F7D3-D084-7C71E08E00A5}"/>
                  </a:ext>
                </a:extLst>
              </p:cNvPr>
              <p:cNvGrpSpPr/>
              <p:nvPr/>
            </p:nvGrpSpPr>
            <p:grpSpPr>
              <a:xfrm>
                <a:off x="1905000" y="5476875"/>
                <a:ext cx="4238625" cy="1076325"/>
                <a:chOff x="1905000" y="5257800"/>
                <a:chExt cx="4238625" cy="1076325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F44FF9F-205B-3BAF-A206-3006C07DA7A5}"/>
                    </a:ext>
                  </a:extLst>
                </p:cNvPr>
                <p:cNvGrpSpPr/>
                <p:nvPr/>
              </p:nvGrpSpPr>
              <p:grpSpPr>
                <a:xfrm>
                  <a:off x="1905000" y="5257800"/>
                  <a:ext cx="4238625" cy="1076325"/>
                  <a:chOff x="1905000" y="5257800"/>
                  <a:chExt cx="4238625" cy="1076325"/>
                </a:xfrm>
              </p:grpSpPr>
              <p:pic>
                <p:nvPicPr>
                  <p:cNvPr id="19" name="Picture 2" descr="Number Lines (Definition, Representation 1 to 100, Examples)">
                    <a:extLst>
                      <a:ext uri="{FF2B5EF4-FFF2-40B4-BE49-F238E27FC236}">
                        <a16:creationId xmlns:a16="http://schemas.microsoft.com/office/drawing/2014/main" id="{13DE7BB1-7AF3-A5E6-6E5A-AFC6ADF4BE4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05000" y="5257800"/>
                    <a:ext cx="4238625" cy="107632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CED0631A-3D67-99E4-0272-F82DDEB71E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" b="9738"/>
                  <a:stretch/>
                </p:blipFill>
                <p:spPr>
                  <a:xfrm>
                    <a:off x="3962400" y="5656263"/>
                    <a:ext cx="185772" cy="206376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5625E4BF-256E-4C72-8B25-03E02C65BEC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04481" y="5776914"/>
                  <a:ext cx="1597819" cy="14286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22980DA-E134-6629-9649-CC03104A36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96531" y="5956300"/>
                <a:ext cx="91440" cy="9144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AF0D0E-A6BE-65FF-3D62-C1E58B9FD675}"/>
                </a:ext>
              </a:extLst>
            </p:cNvPr>
            <p:cNvSpPr/>
            <p:nvPr/>
          </p:nvSpPr>
          <p:spPr bwMode="auto">
            <a:xfrm>
              <a:off x="5486400" y="5486400"/>
              <a:ext cx="6096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0B5B2A1-D686-5C3C-C7EA-C3044065FE24}"/>
              </a:ext>
            </a:extLst>
          </p:cNvPr>
          <p:cNvSpPr>
            <a:spLocks noChangeAspect="1"/>
          </p:cNvSpPr>
          <p:nvPr/>
        </p:nvSpPr>
        <p:spPr bwMode="auto">
          <a:xfrm>
            <a:off x="3250045" y="5942445"/>
            <a:ext cx="91440" cy="9144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39AC77-2DA7-7AE8-84F5-11D769E3E35D}"/>
              </a:ext>
            </a:extLst>
          </p:cNvPr>
          <p:cNvSpPr>
            <a:spLocks noChangeAspect="1"/>
          </p:cNvSpPr>
          <p:nvPr/>
        </p:nvSpPr>
        <p:spPr bwMode="auto">
          <a:xfrm>
            <a:off x="3764280" y="5943600"/>
            <a:ext cx="91440" cy="9144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72E379-2626-6585-F933-07F92ACFF31F}"/>
              </a:ext>
            </a:extLst>
          </p:cNvPr>
          <p:cNvSpPr>
            <a:spLocks noChangeAspect="1"/>
          </p:cNvSpPr>
          <p:nvPr/>
        </p:nvSpPr>
        <p:spPr bwMode="auto">
          <a:xfrm>
            <a:off x="4006215" y="5954280"/>
            <a:ext cx="91440" cy="9144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FDCF9E-83E6-927E-45AD-F7D3BA8F4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ED475EAD-7684-5CB8-B8FA-B317D1E42AA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DE1859E0-87BF-912F-B612-2C0DFA1A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A149529F-14E7-A943-05F9-DB0A85D29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50">
              <a:extLst>
                <a:ext uri="{FF2B5EF4-FFF2-40B4-BE49-F238E27FC236}">
                  <a16:creationId xmlns:a16="http://schemas.microsoft.com/office/drawing/2014/main" id="{8303876F-4CFC-C21E-E4CE-4D5F0C5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3E2510CF-E2EC-36C8-6E4E-CBF287A8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12AFFA5D-BAD4-D19A-323A-10C69524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3D11DC24-16CE-6666-8D82-9D305656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0C33E229-3145-5CF6-A793-545F424C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3" name="Group 55">
              <a:extLst>
                <a:ext uri="{FF2B5EF4-FFF2-40B4-BE49-F238E27FC236}">
                  <a16:creationId xmlns:a16="http://schemas.microsoft.com/office/drawing/2014/main" id="{911E6C8B-7D0C-C8F2-6618-B9C25848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4" name="Freeform 56">
                <a:extLst>
                  <a:ext uri="{FF2B5EF4-FFF2-40B4-BE49-F238E27FC236}">
                    <a16:creationId xmlns:a16="http://schemas.microsoft.com/office/drawing/2014/main" id="{356D243F-7AF7-C92F-9E0E-2872B7C3D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57">
                <a:extLst>
                  <a:ext uri="{FF2B5EF4-FFF2-40B4-BE49-F238E27FC236}">
                    <a16:creationId xmlns:a16="http://schemas.microsoft.com/office/drawing/2014/main" id="{3B7EB3A0-D89F-1E4C-699F-B0C4A935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46BA0860-ECD8-E842-C78F-DF9CDC98FD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7" name="Group 27">
              <a:extLst>
                <a:ext uri="{FF2B5EF4-FFF2-40B4-BE49-F238E27FC236}">
                  <a16:creationId xmlns:a16="http://schemas.microsoft.com/office/drawing/2014/main" id="{885684CE-B3CE-0E29-1D24-36EC0CE45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7E22491A-5E4E-4ED7-F65E-BBC7D8C4E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20C2DDF7-E649-339F-43B0-142BBABCF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CC3D02CA-00BD-618F-6C11-C9ECDF4B9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ED0F87D1-157B-8FD4-84F0-11AF42885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18754A2A-0345-79F5-6369-F1BDB0E9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9FFF7A76-393D-1782-6186-AA8A85E1A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B3C37F28-133B-6E09-148D-B644A130D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7F7C9498-9DA2-490E-3A37-FEC8295F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3A089843-3C5F-8CB5-213F-B528DF3956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37">
              <a:extLst>
                <a:ext uri="{FF2B5EF4-FFF2-40B4-BE49-F238E27FC236}">
                  <a16:creationId xmlns:a16="http://schemas.microsoft.com/office/drawing/2014/main" id="{893673B0-4E05-A104-EAD0-AD4DBC6871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38">
              <a:extLst>
                <a:ext uri="{FF2B5EF4-FFF2-40B4-BE49-F238E27FC236}">
                  <a16:creationId xmlns:a16="http://schemas.microsoft.com/office/drawing/2014/main" id="{1B814ED5-2CC4-2613-11E2-576F82F058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39">
              <a:extLst>
                <a:ext uri="{FF2B5EF4-FFF2-40B4-BE49-F238E27FC236}">
                  <a16:creationId xmlns:a16="http://schemas.microsoft.com/office/drawing/2014/main" id="{BAC2693D-8CFF-9090-FCD8-9CA61EE79E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98E90D01-1C2E-AF88-8F85-9A3D42F4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" name="AutoShape 38">
            <a:extLst>
              <a:ext uri="{FF2B5EF4-FFF2-40B4-BE49-F238E27FC236}">
                <a16:creationId xmlns:a16="http://schemas.microsoft.com/office/drawing/2014/main" id="{CFBDBC55-40AC-3318-F520-51EF9548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74283"/>
            <a:ext cx="2358686" cy="614766"/>
          </a:xfrm>
          <a:prstGeom prst="wedgeRoundRectCallout">
            <a:avLst>
              <a:gd name="adj1" fmla="val 51986"/>
              <a:gd name="adj2" fmla="val -40891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  <a:sym typeface="Symbol" pitchFamily="18" charset="2"/>
              </a:rPr>
              <a:t>You are on.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33" name="AutoShape 46">
            <a:extLst>
              <a:ext uri="{FF2B5EF4-FFF2-40B4-BE49-F238E27FC236}">
                <a16:creationId xmlns:a16="http://schemas.microsoft.com/office/drawing/2014/main" id="{2C340665-F44F-FDEC-2BB0-325E3D22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795751"/>
            <a:ext cx="6215062" cy="1676400"/>
          </a:xfrm>
          <a:prstGeom prst="wedgeRoundRectCallout">
            <a:avLst>
              <a:gd name="adj1" fmla="val -54407"/>
              <a:gd name="adj2" fmla="val 2080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Hey Adversary,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You can dictate your worst 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en-US" sz="2400" dirty="0"/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Require it to be as small as you like.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As long as I can counter with an even smaller </a:t>
            </a: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US" altLang="en-US" sz="2400" dirty="0"/>
              <a:t>.</a:t>
            </a:r>
          </a:p>
        </p:txBody>
      </p:sp>
      <p:pic>
        <p:nvPicPr>
          <p:cNvPr id="1026" name="Picture 2" descr="Newton apple Vectors &amp; Illustrations for Free Download | Freepik">
            <a:extLst>
              <a:ext uri="{FF2B5EF4-FFF2-40B4-BE49-F238E27FC236}">
                <a16:creationId xmlns:a16="http://schemas.microsoft.com/office/drawing/2014/main" id="{A7153443-DEB5-A028-9639-16550035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83717"/>
            <a:ext cx="19431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38">
            <a:extLst>
              <a:ext uri="{FF2B5EF4-FFF2-40B4-BE49-F238E27FC236}">
                <a16:creationId xmlns:a16="http://schemas.microsoft.com/office/drawing/2014/main" id="{6E93DED2-2DE5-8968-D2BA-5B54F2240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373" y="5105400"/>
            <a:ext cx="3472056" cy="1394564"/>
          </a:xfrm>
          <a:prstGeom prst="wedgeRoundRectCallout">
            <a:avLst>
              <a:gd name="adj1" fmla="val 56242"/>
              <a:gd name="adj2" fmla="val 4809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The heart of calculous is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6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60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CA" sz="6000" dirty="0">
                <a:solidFill>
                  <a:srgbClr val="FFC000"/>
                </a:solidFill>
              </a:rPr>
              <a:t> </a:t>
            </a:r>
            <a:r>
              <a:rPr lang="en-US" altLang="en-US" sz="6000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sz="6000" dirty="0">
                <a:solidFill>
                  <a:schemeClr val="accent2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42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FDCF9E-83E6-927E-45AD-F7D3BA8F4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ED475EAD-7684-5CB8-B8FA-B317D1E42AA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DE1859E0-87BF-912F-B612-2C0DFA1A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A149529F-14E7-A943-05F9-DB0A85D29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50">
              <a:extLst>
                <a:ext uri="{FF2B5EF4-FFF2-40B4-BE49-F238E27FC236}">
                  <a16:creationId xmlns:a16="http://schemas.microsoft.com/office/drawing/2014/main" id="{8303876F-4CFC-C21E-E4CE-4D5F0C5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3E2510CF-E2EC-36C8-6E4E-CBF287A8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12AFFA5D-BAD4-D19A-323A-10C69524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3D11DC24-16CE-6666-8D82-9D305656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0C33E229-3145-5CF6-A793-545F424C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3" name="Group 55">
              <a:extLst>
                <a:ext uri="{FF2B5EF4-FFF2-40B4-BE49-F238E27FC236}">
                  <a16:creationId xmlns:a16="http://schemas.microsoft.com/office/drawing/2014/main" id="{911E6C8B-7D0C-C8F2-6618-B9C25848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4" name="Freeform 56">
                <a:extLst>
                  <a:ext uri="{FF2B5EF4-FFF2-40B4-BE49-F238E27FC236}">
                    <a16:creationId xmlns:a16="http://schemas.microsoft.com/office/drawing/2014/main" id="{356D243F-7AF7-C92F-9E0E-2872B7C3D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57">
                <a:extLst>
                  <a:ext uri="{FF2B5EF4-FFF2-40B4-BE49-F238E27FC236}">
                    <a16:creationId xmlns:a16="http://schemas.microsoft.com/office/drawing/2014/main" id="{3B7EB3A0-D89F-1E4C-699F-B0C4A935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46BA0860-ECD8-E842-C78F-DF9CDC98FD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7" name="Group 27">
              <a:extLst>
                <a:ext uri="{FF2B5EF4-FFF2-40B4-BE49-F238E27FC236}">
                  <a16:creationId xmlns:a16="http://schemas.microsoft.com/office/drawing/2014/main" id="{885684CE-B3CE-0E29-1D24-36EC0CE45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7E22491A-5E4E-4ED7-F65E-BBC7D8C4E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20C2DDF7-E649-339F-43B0-142BBABCF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CC3D02CA-00BD-618F-6C11-C9ECDF4B9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ED0F87D1-157B-8FD4-84F0-11AF42885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18754A2A-0345-79F5-6369-F1BDB0E9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9FFF7A76-393D-1782-6186-AA8A85E1A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B3C37F28-133B-6E09-148D-B644A130D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7F7C9498-9DA2-490E-3A37-FEC8295F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3A089843-3C5F-8CB5-213F-B528DF3956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37">
              <a:extLst>
                <a:ext uri="{FF2B5EF4-FFF2-40B4-BE49-F238E27FC236}">
                  <a16:creationId xmlns:a16="http://schemas.microsoft.com/office/drawing/2014/main" id="{893673B0-4E05-A104-EAD0-AD4DBC6871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38">
              <a:extLst>
                <a:ext uri="{FF2B5EF4-FFF2-40B4-BE49-F238E27FC236}">
                  <a16:creationId xmlns:a16="http://schemas.microsoft.com/office/drawing/2014/main" id="{1B814ED5-2CC4-2613-11E2-576F82F058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39">
              <a:extLst>
                <a:ext uri="{FF2B5EF4-FFF2-40B4-BE49-F238E27FC236}">
                  <a16:creationId xmlns:a16="http://schemas.microsoft.com/office/drawing/2014/main" id="{BAC2693D-8CFF-9090-FCD8-9CA61EE79E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98E90D01-1C2E-AF88-8F85-9A3D42F4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" name="AutoShape 38">
            <a:extLst>
              <a:ext uri="{FF2B5EF4-FFF2-40B4-BE49-F238E27FC236}">
                <a16:creationId xmlns:a16="http://schemas.microsoft.com/office/drawing/2014/main" id="{CFBDBC55-40AC-3318-F520-51EF9548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715" y="2377159"/>
            <a:ext cx="2276872" cy="989848"/>
          </a:xfrm>
          <a:prstGeom prst="wedgeRoundRectCallout">
            <a:avLst>
              <a:gd name="adj1" fmla="val 51986"/>
              <a:gd name="adj2" fmla="val -40891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  <a:sym typeface="Symbol" pitchFamily="18" charset="2"/>
              </a:rPr>
              <a:t>Is it continuous at value </a:t>
            </a:r>
            <a:r>
              <a:rPr lang="en-US" altLang="en-US" sz="2400" noProof="0" dirty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noProof="0" dirty="0">
                <a:solidFill>
                  <a:srgbClr val="FFFFFF"/>
                </a:solidFill>
                <a:sym typeface="Symbol" pitchFamily="18" charset="2"/>
              </a:rPr>
              <a:t>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33" name="AutoShape 46">
            <a:extLst>
              <a:ext uri="{FF2B5EF4-FFF2-40B4-BE49-F238E27FC236}">
                <a16:creationId xmlns:a16="http://schemas.microsoft.com/office/drawing/2014/main" id="{2C340665-F44F-FDEC-2BB0-325E3D22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1320926"/>
            <a:ext cx="5453062" cy="989860"/>
          </a:xfrm>
          <a:prstGeom prst="wedgeRoundRectCallout">
            <a:avLst>
              <a:gd name="adj1" fmla="val -54407"/>
              <a:gd name="adj2" fmla="val 2080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I claim this function is </a:t>
            </a:r>
            <a:r>
              <a:rPr lang="en-CA" altLang="en-US" sz="2400" dirty="0">
                <a:solidFill>
                  <a:schemeClr val="tx2"/>
                </a:solidFill>
              </a:rPr>
              <a:t>continuous</a:t>
            </a:r>
            <a:r>
              <a:rPr lang="en-CA" altLang="en-US" sz="2400" dirty="0"/>
              <a:t>,</a:t>
            </a:r>
            <a:br>
              <a:rPr lang="en-CA" altLang="en-US" sz="2400" dirty="0"/>
            </a:br>
            <a:r>
              <a:rPr lang="en-CA" altLang="en-US" sz="2400" dirty="0" err="1"/>
              <a:t>i.e</a:t>
            </a:r>
            <a:r>
              <a:rPr lang="en-CA" altLang="en-US" sz="2400" dirty="0"/>
              <a:t>, it does not change values suddenly.</a:t>
            </a:r>
            <a:endParaRPr lang="en-US" altLang="en-US" sz="2400" dirty="0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4AD1CD53-015C-CE81-D3B8-BC8B3F6AD8BC}"/>
              </a:ext>
            </a:extLst>
          </p:cNvPr>
          <p:cNvSpPr/>
          <p:nvPr/>
        </p:nvSpPr>
        <p:spPr bwMode="auto">
          <a:xfrm>
            <a:off x="1841957" y="4670676"/>
            <a:ext cx="4933813" cy="1907741"/>
          </a:xfrm>
          <a:custGeom>
            <a:avLst/>
            <a:gdLst>
              <a:gd name="connsiteX0" fmla="*/ 0 w 4933813"/>
              <a:gd name="connsiteY0" fmla="*/ 1907741 h 1907741"/>
              <a:gd name="connsiteX1" fmla="*/ 1019655 w 4933813"/>
              <a:gd name="connsiteY1" fmla="*/ 1092018 h 1907741"/>
              <a:gd name="connsiteX2" fmla="*/ 2144564 w 4933813"/>
              <a:gd name="connsiteY2" fmla="*/ 1059125 h 1907741"/>
              <a:gd name="connsiteX3" fmla="*/ 2789249 w 4933813"/>
              <a:gd name="connsiteY3" fmla="*/ 756518 h 1907741"/>
              <a:gd name="connsiteX4" fmla="*/ 3124748 w 4933813"/>
              <a:gd name="connsiteY4" fmla="*/ 874930 h 1907741"/>
              <a:gd name="connsiteX5" fmla="*/ 3618129 w 4933813"/>
              <a:gd name="connsiteY5" fmla="*/ 664420 h 1907741"/>
              <a:gd name="connsiteX6" fmla="*/ 3887844 w 4933813"/>
              <a:gd name="connsiteY6" fmla="*/ 749940 h 1907741"/>
              <a:gd name="connsiteX7" fmla="*/ 4933813 w 4933813"/>
              <a:gd name="connsiteY7" fmla="*/ 0 h 19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3813" h="1907741">
                <a:moveTo>
                  <a:pt x="0" y="1907741"/>
                </a:moveTo>
                <a:cubicBezTo>
                  <a:pt x="331114" y="1570597"/>
                  <a:pt x="662228" y="1233454"/>
                  <a:pt x="1019655" y="1092018"/>
                </a:cubicBezTo>
                <a:cubicBezTo>
                  <a:pt x="1377082" y="950582"/>
                  <a:pt x="1849632" y="1115042"/>
                  <a:pt x="2144564" y="1059125"/>
                </a:cubicBezTo>
                <a:cubicBezTo>
                  <a:pt x="2439496" y="1003208"/>
                  <a:pt x="2625885" y="787217"/>
                  <a:pt x="2789249" y="756518"/>
                </a:cubicBezTo>
                <a:cubicBezTo>
                  <a:pt x="2952613" y="725819"/>
                  <a:pt x="2986601" y="890280"/>
                  <a:pt x="3124748" y="874930"/>
                </a:cubicBezTo>
                <a:cubicBezTo>
                  <a:pt x="3262895" y="859580"/>
                  <a:pt x="3490946" y="685252"/>
                  <a:pt x="3618129" y="664420"/>
                </a:cubicBezTo>
                <a:cubicBezTo>
                  <a:pt x="3745312" y="643588"/>
                  <a:pt x="3668563" y="860677"/>
                  <a:pt x="3887844" y="749940"/>
                </a:cubicBezTo>
                <a:cubicBezTo>
                  <a:pt x="4107125" y="639203"/>
                  <a:pt x="4520469" y="319601"/>
                  <a:pt x="4933813" y="0"/>
                </a:cubicBezTo>
              </a:path>
            </a:pathLst>
          </a:cu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5C58EB-3281-DB12-2E0F-E11A45FEFB02}"/>
              </a:ext>
            </a:extLst>
          </p:cNvPr>
          <p:cNvGrpSpPr/>
          <p:nvPr/>
        </p:nvGrpSpPr>
        <p:grpSpPr>
          <a:xfrm>
            <a:off x="5528102" y="4484913"/>
            <a:ext cx="415498" cy="2286000"/>
            <a:chOff x="5457617" y="4484913"/>
            <a:chExt cx="415498" cy="22860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4EBDE5-F834-36D7-DB3C-E0D097707F9F}"/>
                </a:ext>
              </a:extLst>
            </p:cNvPr>
            <p:cNvCxnSpPr/>
            <p:nvPr/>
          </p:nvCxnSpPr>
          <p:spPr bwMode="auto">
            <a:xfrm>
              <a:off x="5515430" y="4484913"/>
              <a:ext cx="0" cy="228600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1FEF7F2-19BA-FC58-BD42-16F7072A22EE}"/>
                </a:ext>
              </a:extLst>
            </p:cNvPr>
            <p:cNvSpPr/>
            <p:nvPr/>
          </p:nvSpPr>
          <p:spPr>
            <a:xfrm>
              <a:off x="5457617" y="6259287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 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4DB4912-A822-97EB-F019-786AAD3C6DFB}"/>
              </a:ext>
            </a:extLst>
          </p:cNvPr>
          <p:cNvSpPr/>
          <p:nvPr/>
        </p:nvSpPr>
        <p:spPr>
          <a:xfrm>
            <a:off x="2362200" y="548193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 </a:t>
            </a:r>
          </a:p>
        </p:txBody>
      </p:sp>
      <p:sp>
        <p:nvSpPr>
          <p:cNvPr id="57" name="AutoShape 46">
            <a:extLst>
              <a:ext uri="{FF2B5EF4-FFF2-40B4-BE49-F238E27FC236}">
                <a16:creationId xmlns:a16="http://schemas.microsoft.com/office/drawing/2014/main" id="{5118FBCB-4FA4-549B-57ED-F2AE70EB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238" y="3457414"/>
            <a:ext cx="1601813" cy="581186"/>
          </a:xfrm>
          <a:prstGeom prst="wedgeRoundRectCallout">
            <a:avLst>
              <a:gd name="adj1" fmla="val -59020"/>
              <a:gd name="adj2" fmla="val -41176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Oh yes.</a:t>
            </a:r>
            <a:endParaRPr lang="en-US" altLang="en-US" sz="2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5A5864-2F23-7E94-6FE3-4A9C18ED8CEF}"/>
              </a:ext>
            </a:extLst>
          </p:cNvPr>
          <p:cNvSpPr/>
          <p:nvPr/>
        </p:nvSpPr>
        <p:spPr>
          <a:xfrm>
            <a:off x="838200" y="744063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Continuous: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79CB42D-EF45-173B-83A9-9A62B6C25FFE}"/>
              </a:ext>
            </a:extLst>
          </p:cNvPr>
          <p:cNvSpPr/>
          <p:nvPr/>
        </p:nvSpPr>
        <p:spPr>
          <a:xfrm>
            <a:off x="2400300" y="744063"/>
            <a:ext cx="696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</a:t>
            </a:r>
          </a:p>
        </p:txBody>
      </p:sp>
    </p:spTree>
    <p:extLst>
      <p:ext uri="{BB962C8B-B14F-4D97-AF65-F5344CB8AC3E}">
        <p14:creationId xmlns:p14="http://schemas.microsoft.com/office/powerpoint/2010/main" val="32962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" grpId="0" animBg="1"/>
      <p:bldP spid="52" grpId="0"/>
      <p:bldP spid="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2">
            <a:extLst>
              <a:ext uri="{FF2B5EF4-FFF2-40B4-BE49-F238E27FC236}">
                <a16:creationId xmlns:a16="http://schemas.microsoft.com/office/drawing/2014/main" id="{3F745944-A3A3-3774-CEAE-069EC00DA658}"/>
              </a:ext>
            </a:extLst>
          </p:cNvPr>
          <p:cNvSpPr/>
          <p:nvPr/>
        </p:nvSpPr>
        <p:spPr bwMode="auto">
          <a:xfrm>
            <a:off x="1841957" y="4670676"/>
            <a:ext cx="4933813" cy="1907741"/>
          </a:xfrm>
          <a:custGeom>
            <a:avLst/>
            <a:gdLst>
              <a:gd name="connsiteX0" fmla="*/ 0 w 4933813"/>
              <a:gd name="connsiteY0" fmla="*/ 1907741 h 1907741"/>
              <a:gd name="connsiteX1" fmla="*/ 1019655 w 4933813"/>
              <a:gd name="connsiteY1" fmla="*/ 1092018 h 1907741"/>
              <a:gd name="connsiteX2" fmla="*/ 2144564 w 4933813"/>
              <a:gd name="connsiteY2" fmla="*/ 1059125 h 1907741"/>
              <a:gd name="connsiteX3" fmla="*/ 2789249 w 4933813"/>
              <a:gd name="connsiteY3" fmla="*/ 756518 h 1907741"/>
              <a:gd name="connsiteX4" fmla="*/ 3124748 w 4933813"/>
              <a:gd name="connsiteY4" fmla="*/ 874930 h 1907741"/>
              <a:gd name="connsiteX5" fmla="*/ 3618129 w 4933813"/>
              <a:gd name="connsiteY5" fmla="*/ 664420 h 1907741"/>
              <a:gd name="connsiteX6" fmla="*/ 3887844 w 4933813"/>
              <a:gd name="connsiteY6" fmla="*/ 749940 h 1907741"/>
              <a:gd name="connsiteX7" fmla="*/ 4933813 w 4933813"/>
              <a:gd name="connsiteY7" fmla="*/ 0 h 19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3813" h="1907741">
                <a:moveTo>
                  <a:pt x="0" y="1907741"/>
                </a:moveTo>
                <a:cubicBezTo>
                  <a:pt x="331114" y="1570597"/>
                  <a:pt x="662228" y="1233454"/>
                  <a:pt x="1019655" y="1092018"/>
                </a:cubicBezTo>
                <a:cubicBezTo>
                  <a:pt x="1377082" y="950582"/>
                  <a:pt x="1849632" y="1115042"/>
                  <a:pt x="2144564" y="1059125"/>
                </a:cubicBezTo>
                <a:cubicBezTo>
                  <a:pt x="2439496" y="1003208"/>
                  <a:pt x="2625885" y="787217"/>
                  <a:pt x="2789249" y="756518"/>
                </a:cubicBezTo>
                <a:cubicBezTo>
                  <a:pt x="2952613" y="725819"/>
                  <a:pt x="2986601" y="890280"/>
                  <a:pt x="3124748" y="874930"/>
                </a:cubicBezTo>
                <a:cubicBezTo>
                  <a:pt x="3262895" y="859580"/>
                  <a:pt x="3490946" y="685252"/>
                  <a:pt x="3618129" y="664420"/>
                </a:cubicBezTo>
                <a:cubicBezTo>
                  <a:pt x="3745312" y="643588"/>
                  <a:pt x="3668563" y="860677"/>
                  <a:pt x="3887844" y="749940"/>
                </a:cubicBezTo>
                <a:cubicBezTo>
                  <a:pt x="4107125" y="639203"/>
                  <a:pt x="4520469" y="319601"/>
                  <a:pt x="4933813" y="0"/>
                </a:cubicBezTo>
              </a:path>
            </a:pathLst>
          </a:cu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0D5C941-8833-7893-D5EA-60324E432610}"/>
              </a:ext>
            </a:extLst>
          </p:cNvPr>
          <p:cNvGrpSpPr/>
          <p:nvPr/>
        </p:nvGrpSpPr>
        <p:grpSpPr>
          <a:xfrm>
            <a:off x="6386396" y="4495800"/>
            <a:ext cx="471604" cy="2286000"/>
            <a:chOff x="5477711" y="4484913"/>
            <a:chExt cx="471604" cy="2286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FFA606A-7CEA-355E-C99E-16662B7B1829}"/>
                </a:ext>
              </a:extLst>
            </p:cNvPr>
            <p:cNvCxnSpPr/>
            <p:nvPr/>
          </p:nvCxnSpPr>
          <p:spPr bwMode="auto">
            <a:xfrm>
              <a:off x="5515430" y="4484913"/>
              <a:ext cx="0" cy="228600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8D923C2-CB7E-194F-1BB5-F6AA8A92B73E}"/>
                </a:ext>
              </a:extLst>
            </p:cNvPr>
            <p:cNvSpPr/>
            <p:nvPr/>
          </p:nvSpPr>
          <p:spPr>
            <a:xfrm>
              <a:off x="5477711" y="6259287"/>
              <a:ext cx="4716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x'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DC4350-CD21-C4E1-B66A-AD9C6F1FF3D3}"/>
              </a:ext>
            </a:extLst>
          </p:cNvPr>
          <p:cNvGrpSpPr/>
          <p:nvPr/>
        </p:nvGrpSpPr>
        <p:grpSpPr>
          <a:xfrm>
            <a:off x="5528102" y="4484913"/>
            <a:ext cx="415498" cy="2286000"/>
            <a:chOff x="5457617" y="4484913"/>
            <a:chExt cx="415498" cy="22860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F5D8D0-87F3-A719-498F-AA3194F26C02}"/>
                </a:ext>
              </a:extLst>
            </p:cNvPr>
            <p:cNvCxnSpPr/>
            <p:nvPr/>
          </p:nvCxnSpPr>
          <p:spPr bwMode="auto">
            <a:xfrm>
              <a:off x="5515430" y="4484913"/>
              <a:ext cx="0" cy="228600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BEFE3A-C95F-B2A6-44C7-A9B5D725C573}"/>
                </a:ext>
              </a:extLst>
            </p:cNvPr>
            <p:cNvSpPr/>
            <p:nvPr/>
          </p:nvSpPr>
          <p:spPr>
            <a:xfrm>
              <a:off x="5457617" y="6259287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CE3D3C9-D846-00C7-A0E2-DDE67BAFADD9}"/>
              </a:ext>
            </a:extLst>
          </p:cNvPr>
          <p:cNvGrpSpPr/>
          <p:nvPr/>
        </p:nvGrpSpPr>
        <p:grpSpPr>
          <a:xfrm>
            <a:off x="3453069" y="5209375"/>
            <a:ext cx="3476961" cy="461665"/>
            <a:chOff x="3453069" y="5174207"/>
            <a:chExt cx="3476961" cy="46166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A930E8-FC76-655F-1412-B8F58EB88ECC}"/>
                </a:ext>
              </a:extLst>
            </p:cNvPr>
            <p:cNvCxnSpPr/>
            <p:nvPr/>
          </p:nvCxnSpPr>
          <p:spPr bwMode="auto">
            <a:xfrm>
              <a:off x="4050030" y="5361844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717B9CA-CE66-CD26-5DA8-8AB454420CC0}"/>
                </a:ext>
              </a:extLst>
            </p:cNvPr>
            <p:cNvSpPr/>
            <p:nvPr/>
          </p:nvSpPr>
          <p:spPr bwMode="auto">
            <a:xfrm>
              <a:off x="5538273" y="5309524"/>
              <a:ext cx="108000" cy="10800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E384E0D-2596-E363-EE16-1C5EF60FA852}"/>
                </a:ext>
              </a:extLst>
            </p:cNvPr>
            <p:cNvSpPr/>
            <p:nvPr/>
          </p:nvSpPr>
          <p:spPr>
            <a:xfrm>
              <a:off x="3453069" y="5174207"/>
              <a:ext cx="72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f(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 </a:t>
              </a: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5EFDCF9E-83E6-927E-45AD-F7D3BA8F4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ED475EAD-7684-5CB8-B8FA-B317D1E42AA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DE1859E0-87BF-912F-B612-2C0DFA1A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A149529F-14E7-A943-05F9-DB0A85D29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50">
              <a:extLst>
                <a:ext uri="{FF2B5EF4-FFF2-40B4-BE49-F238E27FC236}">
                  <a16:creationId xmlns:a16="http://schemas.microsoft.com/office/drawing/2014/main" id="{8303876F-4CFC-C21E-E4CE-4D5F0C5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3E2510CF-E2EC-36C8-6E4E-CBF287A8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12AFFA5D-BAD4-D19A-323A-10C69524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3D11DC24-16CE-6666-8D82-9D305656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0C33E229-3145-5CF6-A793-545F424C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3" name="Group 55">
              <a:extLst>
                <a:ext uri="{FF2B5EF4-FFF2-40B4-BE49-F238E27FC236}">
                  <a16:creationId xmlns:a16="http://schemas.microsoft.com/office/drawing/2014/main" id="{911E6C8B-7D0C-C8F2-6618-B9C25848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4" name="Freeform 56">
                <a:extLst>
                  <a:ext uri="{FF2B5EF4-FFF2-40B4-BE49-F238E27FC236}">
                    <a16:creationId xmlns:a16="http://schemas.microsoft.com/office/drawing/2014/main" id="{356D243F-7AF7-C92F-9E0E-2872B7C3D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57">
                <a:extLst>
                  <a:ext uri="{FF2B5EF4-FFF2-40B4-BE49-F238E27FC236}">
                    <a16:creationId xmlns:a16="http://schemas.microsoft.com/office/drawing/2014/main" id="{3B7EB3A0-D89F-1E4C-699F-B0C4A935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46BA0860-ECD8-E842-C78F-DF9CDC98FD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7" name="Group 27">
              <a:extLst>
                <a:ext uri="{FF2B5EF4-FFF2-40B4-BE49-F238E27FC236}">
                  <a16:creationId xmlns:a16="http://schemas.microsoft.com/office/drawing/2014/main" id="{885684CE-B3CE-0E29-1D24-36EC0CE45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7E22491A-5E4E-4ED7-F65E-BBC7D8C4E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20C2DDF7-E649-339F-43B0-142BBABCF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CC3D02CA-00BD-618F-6C11-C9ECDF4B9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ED0F87D1-157B-8FD4-84F0-11AF42885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18754A2A-0345-79F5-6369-F1BDB0E9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9FFF7A76-393D-1782-6186-AA8A85E1A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B3C37F28-133B-6E09-148D-B644A130D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7F7C9498-9DA2-490E-3A37-FEC8295F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3A089843-3C5F-8CB5-213F-B528DF3956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37">
              <a:extLst>
                <a:ext uri="{FF2B5EF4-FFF2-40B4-BE49-F238E27FC236}">
                  <a16:creationId xmlns:a16="http://schemas.microsoft.com/office/drawing/2014/main" id="{893673B0-4E05-A104-EAD0-AD4DBC6871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38">
              <a:extLst>
                <a:ext uri="{FF2B5EF4-FFF2-40B4-BE49-F238E27FC236}">
                  <a16:creationId xmlns:a16="http://schemas.microsoft.com/office/drawing/2014/main" id="{1B814ED5-2CC4-2613-11E2-576F82F058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39">
              <a:extLst>
                <a:ext uri="{FF2B5EF4-FFF2-40B4-BE49-F238E27FC236}">
                  <a16:creationId xmlns:a16="http://schemas.microsoft.com/office/drawing/2014/main" id="{BAC2693D-8CFF-9090-FCD8-9CA61EE79E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98E90D01-1C2E-AF88-8F85-9A3D42F4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" name="AutoShape 38">
            <a:extLst>
              <a:ext uri="{FF2B5EF4-FFF2-40B4-BE49-F238E27FC236}">
                <a16:creationId xmlns:a16="http://schemas.microsoft.com/office/drawing/2014/main" id="{CFBDBC55-40AC-3318-F520-51EF9548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417" y="1219200"/>
            <a:ext cx="4900528" cy="914818"/>
          </a:xfrm>
          <a:prstGeom prst="wedgeRoundRectCallout">
            <a:avLst>
              <a:gd name="adj1" fmla="val 51986"/>
              <a:gd name="adj2" fmla="val 41120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  <a:sym typeface="Symbol" pitchFamily="18" charset="2"/>
              </a:rPr>
              <a:t>I’m not convinced.</a:t>
            </a:r>
            <a:br>
              <a:rPr lang="en-US" altLang="en-US" sz="2400" noProof="0" dirty="0">
                <a:solidFill>
                  <a:srgbClr val="FFFFFF"/>
                </a:solidFill>
                <a:sym typeface="Symbol" pitchFamily="18" charset="2"/>
              </a:rPr>
            </a:br>
            <a:r>
              <a:rPr lang="en-US" altLang="en-US" sz="2400" noProof="0" dirty="0">
                <a:solidFill>
                  <a:srgbClr val="FFFFFF"/>
                </a:solidFill>
                <a:sym typeface="Symbol" pitchFamily="18" charset="2"/>
              </a:rPr>
              <a:t>The value of </a:t>
            </a:r>
            <a:r>
              <a:rPr lang="en-US" altLang="en-US" sz="2400" noProof="0" dirty="0">
                <a:solidFill>
                  <a:schemeClr val="tx2"/>
                </a:solidFill>
                <a:sym typeface="Symbol" pitchFamily="18" charset="2"/>
              </a:rPr>
              <a:t>f</a:t>
            </a:r>
            <a:r>
              <a:rPr lang="en-US" altLang="en-US" sz="2400" noProof="0" dirty="0">
                <a:solidFill>
                  <a:srgbClr val="FFFFFF"/>
                </a:solidFill>
                <a:sym typeface="Symbol" pitchFamily="18" charset="2"/>
              </a:rPr>
              <a:t> seems to be changing.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33" name="AutoShape 46">
            <a:extLst>
              <a:ext uri="{FF2B5EF4-FFF2-40B4-BE49-F238E27FC236}">
                <a16:creationId xmlns:a16="http://schemas.microsoft.com/office/drawing/2014/main" id="{2C340665-F44F-FDEC-2BB0-325E3D22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550" y="2212800"/>
            <a:ext cx="3148794" cy="589201"/>
          </a:xfrm>
          <a:prstGeom prst="wedgeRoundRectCallout">
            <a:avLst>
              <a:gd name="adj1" fmla="val -53886"/>
              <a:gd name="adj2" fmla="val -31226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Well, it is not constant.</a:t>
            </a:r>
            <a:endParaRPr lang="en-US" altLang="en-US" sz="24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3D1F31A-C898-5DD9-9355-B2AC578E5773}"/>
              </a:ext>
            </a:extLst>
          </p:cNvPr>
          <p:cNvGrpSpPr/>
          <p:nvPr/>
        </p:nvGrpSpPr>
        <p:grpSpPr>
          <a:xfrm>
            <a:off x="4514115" y="4514272"/>
            <a:ext cx="3486885" cy="461665"/>
            <a:chOff x="3446584" y="4953000"/>
            <a:chExt cx="3486885" cy="46166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942B067-0CF3-C7C8-42A4-0B25FCEA6BC7}"/>
                </a:ext>
              </a:extLst>
            </p:cNvPr>
            <p:cNvCxnSpPr/>
            <p:nvPr/>
          </p:nvCxnSpPr>
          <p:spPr bwMode="auto">
            <a:xfrm>
              <a:off x="4053469" y="53559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2DD0BA-198C-DB07-0C78-AF8A49BD202C}"/>
                </a:ext>
              </a:extLst>
            </p:cNvPr>
            <p:cNvSpPr/>
            <p:nvPr/>
          </p:nvSpPr>
          <p:spPr bwMode="auto">
            <a:xfrm>
              <a:off x="5323610" y="5302171"/>
              <a:ext cx="108000" cy="10800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635EDEB-D91A-4B83-30D2-8FD8DBDF3128}"/>
                </a:ext>
              </a:extLst>
            </p:cNvPr>
            <p:cNvSpPr/>
            <p:nvPr/>
          </p:nvSpPr>
          <p:spPr>
            <a:xfrm>
              <a:off x="3446584" y="4953000"/>
              <a:ext cx="7793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f(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x'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 </a:t>
              </a:r>
            </a:p>
          </p:txBody>
        </p:sp>
      </p:grpSp>
      <p:sp>
        <p:nvSpPr>
          <p:cNvPr id="34" name="AutoShape 38">
            <a:extLst>
              <a:ext uri="{FF2B5EF4-FFF2-40B4-BE49-F238E27FC236}">
                <a16:creationId xmlns:a16="http://schemas.microsoft.com/office/drawing/2014/main" id="{641C36EF-4890-D091-A7E9-CA9A3A7A0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719" y="2895600"/>
            <a:ext cx="4148226" cy="663644"/>
          </a:xfrm>
          <a:prstGeom prst="wedgeRoundRectCallout">
            <a:avLst>
              <a:gd name="adj1" fmla="val 49759"/>
              <a:gd name="adj2" fmla="val -64654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  <a:sym typeface="Symbol" pitchFamily="18" charset="2"/>
              </a:rPr>
              <a:t>Ok. I will allow some change.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58" name="AutoShape 46">
            <a:extLst>
              <a:ext uri="{FF2B5EF4-FFF2-40B4-BE49-F238E27FC236}">
                <a16:creationId xmlns:a16="http://schemas.microsoft.com/office/drawing/2014/main" id="{E9422ECD-53D2-DCF8-F71A-AC8CB9CAD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329" y="3626579"/>
            <a:ext cx="5255871" cy="893085"/>
          </a:xfrm>
          <a:prstGeom prst="wedgeRoundRectCallout">
            <a:avLst>
              <a:gd name="adj1" fmla="val -31540"/>
              <a:gd name="adj2" fmla="val -60477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Besides, your </a:t>
            </a:r>
            <a:r>
              <a:rPr lang="en-CA" sz="2400" dirty="0">
                <a:solidFill>
                  <a:srgbClr val="FF0000"/>
                </a:solidFill>
              </a:rPr>
              <a:t>x'</a:t>
            </a:r>
            <a:r>
              <a:rPr lang="en-CA" sz="2400" dirty="0">
                <a:solidFill>
                  <a:srgbClr val="FFFFFF"/>
                </a:solidFill>
              </a:rPr>
              <a:t> is too far from your </a:t>
            </a:r>
            <a:r>
              <a:rPr lang="en-CA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sz="2400" dirty="0">
                <a:solidFill>
                  <a:srgbClr val="FFFFFF"/>
                </a:solidFill>
              </a:rPr>
              <a:t>I am only talking about local change.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EE0F59-EEF1-AE6F-CCFF-A6876137835D}"/>
              </a:ext>
            </a:extLst>
          </p:cNvPr>
          <p:cNvSpPr/>
          <p:nvPr/>
        </p:nvSpPr>
        <p:spPr>
          <a:xfrm>
            <a:off x="838200" y="744063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Continuous: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1A7089-BB30-A690-AAD8-BC1162EB182A}"/>
              </a:ext>
            </a:extLst>
          </p:cNvPr>
          <p:cNvSpPr/>
          <p:nvPr/>
        </p:nvSpPr>
        <p:spPr>
          <a:xfrm>
            <a:off x="2400300" y="744063"/>
            <a:ext cx="696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5DDD40-F5AC-A4C9-0C11-5CA440F0F07B}"/>
              </a:ext>
            </a:extLst>
          </p:cNvPr>
          <p:cNvSpPr/>
          <p:nvPr/>
        </p:nvSpPr>
        <p:spPr>
          <a:xfrm>
            <a:off x="2362200" y="548193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40255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5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6792EA56-0750-DCED-4FD7-8094161E1533}"/>
              </a:ext>
            </a:extLst>
          </p:cNvPr>
          <p:cNvGrpSpPr/>
          <p:nvPr/>
        </p:nvGrpSpPr>
        <p:grpSpPr>
          <a:xfrm>
            <a:off x="1841957" y="4484913"/>
            <a:ext cx="5088073" cy="2286000"/>
            <a:chOff x="1841957" y="4484913"/>
            <a:chExt cx="5088073" cy="2286000"/>
          </a:xfrm>
        </p:grpSpPr>
        <p:sp>
          <p:nvSpPr>
            <p:cNvPr id="83" name="Freeform 2">
              <a:extLst>
                <a:ext uri="{FF2B5EF4-FFF2-40B4-BE49-F238E27FC236}">
                  <a16:creationId xmlns:a16="http://schemas.microsoft.com/office/drawing/2014/main" id="{01BFC12A-2526-8D7E-74CE-AE7446CBAE5E}"/>
                </a:ext>
              </a:extLst>
            </p:cNvPr>
            <p:cNvSpPr/>
            <p:nvPr/>
          </p:nvSpPr>
          <p:spPr bwMode="auto">
            <a:xfrm>
              <a:off x="1841957" y="4670676"/>
              <a:ext cx="4933813" cy="1907741"/>
            </a:xfrm>
            <a:custGeom>
              <a:avLst/>
              <a:gdLst>
                <a:gd name="connsiteX0" fmla="*/ 0 w 4933813"/>
                <a:gd name="connsiteY0" fmla="*/ 1907741 h 1907741"/>
                <a:gd name="connsiteX1" fmla="*/ 1019655 w 4933813"/>
                <a:gd name="connsiteY1" fmla="*/ 1092018 h 1907741"/>
                <a:gd name="connsiteX2" fmla="*/ 2144564 w 4933813"/>
                <a:gd name="connsiteY2" fmla="*/ 1059125 h 1907741"/>
                <a:gd name="connsiteX3" fmla="*/ 2789249 w 4933813"/>
                <a:gd name="connsiteY3" fmla="*/ 756518 h 1907741"/>
                <a:gd name="connsiteX4" fmla="*/ 3124748 w 4933813"/>
                <a:gd name="connsiteY4" fmla="*/ 874930 h 1907741"/>
                <a:gd name="connsiteX5" fmla="*/ 3618129 w 4933813"/>
                <a:gd name="connsiteY5" fmla="*/ 664420 h 1907741"/>
                <a:gd name="connsiteX6" fmla="*/ 3887844 w 4933813"/>
                <a:gd name="connsiteY6" fmla="*/ 749940 h 1907741"/>
                <a:gd name="connsiteX7" fmla="*/ 4933813 w 4933813"/>
                <a:gd name="connsiteY7" fmla="*/ 0 h 190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3813" h="1907741">
                  <a:moveTo>
                    <a:pt x="0" y="1907741"/>
                  </a:moveTo>
                  <a:cubicBezTo>
                    <a:pt x="331114" y="1570597"/>
                    <a:pt x="662228" y="1233454"/>
                    <a:pt x="1019655" y="1092018"/>
                  </a:cubicBezTo>
                  <a:cubicBezTo>
                    <a:pt x="1377082" y="950582"/>
                    <a:pt x="1849632" y="1115042"/>
                    <a:pt x="2144564" y="1059125"/>
                  </a:cubicBezTo>
                  <a:cubicBezTo>
                    <a:pt x="2439496" y="1003208"/>
                    <a:pt x="2625885" y="787217"/>
                    <a:pt x="2789249" y="756518"/>
                  </a:cubicBezTo>
                  <a:cubicBezTo>
                    <a:pt x="2952613" y="725819"/>
                    <a:pt x="2986601" y="890280"/>
                    <a:pt x="3124748" y="874930"/>
                  </a:cubicBezTo>
                  <a:cubicBezTo>
                    <a:pt x="3262895" y="859580"/>
                    <a:pt x="3490946" y="685252"/>
                    <a:pt x="3618129" y="664420"/>
                  </a:cubicBezTo>
                  <a:cubicBezTo>
                    <a:pt x="3745312" y="643588"/>
                    <a:pt x="3668563" y="860677"/>
                    <a:pt x="3887844" y="749940"/>
                  </a:cubicBezTo>
                  <a:cubicBezTo>
                    <a:pt x="4107125" y="639203"/>
                    <a:pt x="4520469" y="319601"/>
                    <a:pt x="4933813" y="0"/>
                  </a:cubicBezTo>
                </a:path>
              </a:pathLst>
            </a:custGeom>
            <a:noFill/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98E4EDC-E9B6-17A0-D533-D985873FD13A}"/>
                </a:ext>
              </a:extLst>
            </p:cNvPr>
            <p:cNvGrpSpPr/>
            <p:nvPr/>
          </p:nvGrpSpPr>
          <p:grpSpPr>
            <a:xfrm>
              <a:off x="2362200" y="4484913"/>
              <a:ext cx="4567830" cy="2286000"/>
              <a:chOff x="2362200" y="4484913"/>
              <a:chExt cx="4567830" cy="228600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05C90BE-0EF6-246D-090E-4F06F8846D1E}"/>
                  </a:ext>
                </a:extLst>
              </p:cNvPr>
              <p:cNvGrpSpPr/>
              <p:nvPr/>
            </p:nvGrpSpPr>
            <p:grpSpPr>
              <a:xfrm>
                <a:off x="5528102" y="4484913"/>
                <a:ext cx="415498" cy="2286000"/>
                <a:chOff x="5457617" y="4484913"/>
                <a:chExt cx="415498" cy="2286000"/>
              </a:xfrm>
            </p:grpSpPr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B9A0CD8A-5A2E-24FF-455C-A780B44BEB65}"/>
                    </a:ext>
                  </a:extLst>
                </p:cNvPr>
                <p:cNvCxnSpPr/>
                <p:nvPr/>
              </p:nvCxnSpPr>
              <p:spPr bwMode="auto">
                <a:xfrm>
                  <a:off x="5515430" y="4484913"/>
                  <a:ext cx="0" cy="228600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BE4728B-B67A-4D88-7CE7-C536A94841DB}"/>
                    </a:ext>
                  </a:extLst>
                </p:cNvPr>
                <p:cNvSpPr/>
                <p:nvPr/>
              </p:nvSpPr>
              <p:spPr>
                <a:xfrm>
                  <a:off x="5457617" y="6259287"/>
                  <a:ext cx="4154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x </a:t>
                  </a:r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3E07588-CCF2-E126-D373-1B3DC40ABE53}"/>
                  </a:ext>
                </a:extLst>
              </p:cNvPr>
              <p:cNvGrpSpPr/>
              <p:nvPr/>
            </p:nvGrpSpPr>
            <p:grpSpPr>
              <a:xfrm>
                <a:off x="3453069" y="5209375"/>
                <a:ext cx="3476961" cy="461665"/>
                <a:chOff x="3453069" y="5174207"/>
                <a:chExt cx="3476961" cy="461665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C37EE4E3-007E-3A4E-1602-7ACADBF291B8}"/>
                    </a:ext>
                  </a:extLst>
                </p:cNvPr>
                <p:cNvCxnSpPr/>
                <p:nvPr/>
              </p:nvCxnSpPr>
              <p:spPr bwMode="auto">
                <a:xfrm>
                  <a:off x="4050030" y="5361844"/>
                  <a:ext cx="2880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9C7426FF-CD89-1C74-F743-6C17FC8E88CB}"/>
                    </a:ext>
                  </a:extLst>
                </p:cNvPr>
                <p:cNvSpPr/>
                <p:nvPr/>
              </p:nvSpPr>
              <p:spPr bwMode="auto">
                <a:xfrm>
                  <a:off x="5538273" y="5309524"/>
                  <a:ext cx="108000" cy="108000"/>
                </a:xfrm>
                <a:prstGeom prst="ellipse">
                  <a:avLst/>
                </a:prstGeom>
                <a:solidFill>
                  <a:srgbClr val="FFC000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BBD68A2-3C98-80B9-959C-7127B2E3C05F}"/>
                    </a:ext>
                  </a:extLst>
                </p:cNvPr>
                <p:cNvSpPr/>
                <p:nvPr/>
              </p:nvSpPr>
              <p:spPr>
                <a:xfrm>
                  <a:off x="3453069" y="5174207"/>
                  <a:ext cx="7232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f(</a:t>
                  </a: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x</a:t>
                  </a: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) </a:t>
                  </a:r>
                </a:p>
              </p:txBody>
            </p: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F690E68-E3D0-C9BF-452F-94AE6AB5465C}"/>
                  </a:ext>
                </a:extLst>
              </p:cNvPr>
              <p:cNvSpPr/>
              <p:nvPr/>
            </p:nvSpPr>
            <p:spPr>
              <a:xfrm>
                <a:off x="2362200" y="5481935"/>
                <a:ext cx="364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 </a:t>
                </a:r>
              </a:p>
            </p:txBody>
          </p:sp>
        </p:grp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5EFDCF9E-83E6-927E-45AD-F7D3BA8F4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ED475EAD-7684-5CB8-B8FA-B317D1E42AA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DE1859E0-87BF-912F-B612-2C0DFA1A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A149529F-14E7-A943-05F9-DB0A85D29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50">
              <a:extLst>
                <a:ext uri="{FF2B5EF4-FFF2-40B4-BE49-F238E27FC236}">
                  <a16:creationId xmlns:a16="http://schemas.microsoft.com/office/drawing/2014/main" id="{8303876F-4CFC-C21E-E4CE-4D5F0C55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3E2510CF-E2EC-36C8-6E4E-CBF287A8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52">
              <a:extLst>
                <a:ext uri="{FF2B5EF4-FFF2-40B4-BE49-F238E27FC236}">
                  <a16:creationId xmlns:a16="http://schemas.microsoft.com/office/drawing/2014/main" id="{12AFFA5D-BAD4-D19A-323A-10C69524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53">
              <a:extLst>
                <a:ext uri="{FF2B5EF4-FFF2-40B4-BE49-F238E27FC236}">
                  <a16:creationId xmlns:a16="http://schemas.microsoft.com/office/drawing/2014/main" id="{3D11DC24-16CE-6666-8D82-9D305656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54">
              <a:extLst>
                <a:ext uri="{FF2B5EF4-FFF2-40B4-BE49-F238E27FC236}">
                  <a16:creationId xmlns:a16="http://schemas.microsoft.com/office/drawing/2014/main" id="{0C33E229-3145-5CF6-A793-545F424C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3" name="Group 55">
              <a:extLst>
                <a:ext uri="{FF2B5EF4-FFF2-40B4-BE49-F238E27FC236}">
                  <a16:creationId xmlns:a16="http://schemas.microsoft.com/office/drawing/2014/main" id="{911E6C8B-7D0C-C8F2-6618-B9C25848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4" name="Freeform 56">
                <a:extLst>
                  <a:ext uri="{FF2B5EF4-FFF2-40B4-BE49-F238E27FC236}">
                    <a16:creationId xmlns:a16="http://schemas.microsoft.com/office/drawing/2014/main" id="{356D243F-7AF7-C92F-9E0E-2872B7C3D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57">
                <a:extLst>
                  <a:ext uri="{FF2B5EF4-FFF2-40B4-BE49-F238E27FC236}">
                    <a16:creationId xmlns:a16="http://schemas.microsoft.com/office/drawing/2014/main" id="{3B7EB3A0-D89F-1E4C-699F-B0C4A9354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46BA0860-ECD8-E842-C78F-DF9CDC98FD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7" name="Group 27">
              <a:extLst>
                <a:ext uri="{FF2B5EF4-FFF2-40B4-BE49-F238E27FC236}">
                  <a16:creationId xmlns:a16="http://schemas.microsoft.com/office/drawing/2014/main" id="{885684CE-B3CE-0E29-1D24-36EC0CE45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7E22491A-5E4E-4ED7-F65E-BBC7D8C4E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20C2DDF7-E649-339F-43B0-142BBABCF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CC3D02CA-00BD-618F-6C11-C9ECDF4B9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ED0F87D1-157B-8FD4-84F0-11AF42885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18754A2A-0345-79F5-6369-F1BDB0E9F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9FFF7A76-393D-1782-6186-AA8A85E1A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B3C37F28-133B-6E09-148D-B644A130D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7F7C9498-9DA2-490E-3A37-FEC8295F1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3A089843-3C5F-8CB5-213F-B528DF3956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37">
              <a:extLst>
                <a:ext uri="{FF2B5EF4-FFF2-40B4-BE49-F238E27FC236}">
                  <a16:creationId xmlns:a16="http://schemas.microsoft.com/office/drawing/2014/main" id="{893673B0-4E05-A104-EAD0-AD4DBC6871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38">
              <a:extLst>
                <a:ext uri="{FF2B5EF4-FFF2-40B4-BE49-F238E27FC236}">
                  <a16:creationId xmlns:a16="http://schemas.microsoft.com/office/drawing/2014/main" id="{1B814ED5-2CC4-2613-11E2-576F82F058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39">
              <a:extLst>
                <a:ext uri="{FF2B5EF4-FFF2-40B4-BE49-F238E27FC236}">
                  <a16:creationId xmlns:a16="http://schemas.microsoft.com/office/drawing/2014/main" id="{BAC2693D-8CFF-9090-FCD8-9CA61EE79E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98E90D01-1C2E-AF88-8F85-9A3D42F4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3" name="AutoShape 46">
            <a:extLst>
              <a:ext uri="{FF2B5EF4-FFF2-40B4-BE49-F238E27FC236}">
                <a16:creationId xmlns:a16="http://schemas.microsoft.com/office/drawing/2014/main" id="{2C340665-F44F-FDEC-2BB0-325E3D22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946" y="2327466"/>
            <a:ext cx="3678853" cy="1282971"/>
          </a:xfrm>
          <a:prstGeom prst="wedgeRoundRectCallout">
            <a:avLst>
              <a:gd name="adj1" fmla="val -59614"/>
              <a:gd name="adj2" fmla="val -42885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Ok. I can honour that.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But then you can’t change </a:t>
            </a:r>
            <a:r>
              <a:rPr lang="en-CA" altLang="en-US" sz="2400" dirty="0">
                <a:solidFill>
                  <a:srgbClr val="FF0000"/>
                </a:solidFill>
              </a:rPr>
              <a:t>x</a:t>
            </a:r>
            <a:r>
              <a:rPr lang="en-CA" altLang="en-US" sz="2400" dirty="0"/>
              <a:t> by more than </a:t>
            </a: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.</a:t>
            </a:r>
            <a:r>
              <a:rPr lang="en-CA" altLang="en-US" sz="2400" dirty="0"/>
              <a:t> </a:t>
            </a:r>
            <a:endParaRPr lang="en-US" alt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0A8D8E-2438-2522-9178-8839AAC31EB9}"/>
              </a:ext>
            </a:extLst>
          </p:cNvPr>
          <p:cNvGrpSpPr/>
          <p:nvPr/>
        </p:nvGrpSpPr>
        <p:grpSpPr>
          <a:xfrm>
            <a:off x="4055376" y="5015910"/>
            <a:ext cx="3151300" cy="614065"/>
            <a:chOff x="3931920" y="5016550"/>
            <a:chExt cx="3151300" cy="61406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AA2CA2-3920-AA22-95A1-CAFDF5EA30DE}"/>
                </a:ext>
              </a:extLst>
            </p:cNvPr>
            <p:cNvCxnSpPr/>
            <p:nvPr/>
          </p:nvCxnSpPr>
          <p:spPr bwMode="auto">
            <a:xfrm>
              <a:off x="3931920" y="52882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B2281B-9C39-EA18-A9B4-71A1A4F122E0}"/>
                </a:ext>
              </a:extLst>
            </p:cNvPr>
            <p:cNvCxnSpPr/>
            <p:nvPr/>
          </p:nvCxnSpPr>
          <p:spPr bwMode="auto">
            <a:xfrm>
              <a:off x="3931920" y="548640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57F1D6B-51D9-AF6A-6395-8E839B388B30}"/>
                </a:ext>
              </a:extLst>
            </p:cNvPr>
            <p:cNvSpPr/>
            <p:nvPr/>
          </p:nvSpPr>
          <p:spPr>
            <a:xfrm>
              <a:off x="6763088" y="50165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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81AFA7-6727-2FC7-13E0-AFE474EF9421}"/>
                </a:ext>
              </a:extLst>
            </p:cNvPr>
            <p:cNvSpPr/>
            <p:nvPr/>
          </p:nvSpPr>
          <p:spPr>
            <a:xfrm>
              <a:off x="6763902" y="51689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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8954D6-E6FB-E76A-520B-65284D4CDAF4}"/>
              </a:ext>
            </a:extLst>
          </p:cNvPr>
          <p:cNvGrpSpPr/>
          <p:nvPr/>
        </p:nvGrpSpPr>
        <p:grpSpPr>
          <a:xfrm>
            <a:off x="5241709" y="4505550"/>
            <a:ext cx="696176" cy="1800000"/>
            <a:chOff x="5171224" y="4505550"/>
            <a:chExt cx="696176" cy="1800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4CD0C7F-1F42-9E01-CB57-4BD344E9CFDB}"/>
                </a:ext>
              </a:extLst>
            </p:cNvPr>
            <p:cNvCxnSpPr/>
            <p:nvPr/>
          </p:nvCxnSpPr>
          <p:spPr bwMode="auto">
            <a:xfrm>
              <a:off x="5181600" y="4505550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942F863-4DB6-0B96-4FF6-21B22A0AC2E3}"/>
                </a:ext>
              </a:extLst>
            </p:cNvPr>
            <p:cNvCxnSpPr/>
            <p:nvPr/>
          </p:nvCxnSpPr>
          <p:spPr bwMode="auto">
            <a:xfrm>
              <a:off x="5867400" y="4505550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95BABF-22B7-0F47-9B2A-078B54EBBD6A}"/>
                </a:ext>
              </a:extLst>
            </p:cNvPr>
            <p:cNvSpPr/>
            <p:nvPr/>
          </p:nvSpPr>
          <p:spPr>
            <a:xfrm>
              <a:off x="5171224" y="5786735"/>
              <a:ext cx="3369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anose="05050102010706020507" pitchFamily="18" charset="2"/>
                </a:rPr>
                <a:t>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DFA649-9B61-B197-7CFC-63FA54775BAB}"/>
                </a:ext>
              </a:extLst>
            </p:cNvPr>
            <p:cNvSpPr/>
            <p:nvPr/>
          </p:nvSpPr>
          <p:spPr>
            <a:xfrm>
              <a:off x="5529939" y="5790364"/>
              <a:ext cx="3369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anose="05050102010706020507" pitchFamily="18" charset="2"/>
                </a:rPr>
                <a:t>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AF4561C4-3A2F-E640-6790-8351E0A1A92D}"/>
              </a:ext>
            </a:extLst>
          </p:cNvPr>
          <p:cNvSpPr/>
          <p:nvPr/>
        </p:nvSpPr>
        <p:spPr>
          <a:xfrm>
            <a:off x="5175885" y="6091535"/>
            <a:ext cx="39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x'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2A09D11-2242-F34D-6DCB-1D9043CE99DD}"/>
              </a:ext>
            </a:extLst>
          </p:cNvPr>
          <p:cNvSpPr/>
          <p:nvPr/>
        </p:nvSpPr>
        <p:spPr bwMode="auto">
          <a:xfrm>
            <a:off x="5403715" y="5219515"/>
            <a:ext cx="108000" cy="108000"/>
          </a:xfrm>
          <a:prstGeom prst="ellipse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AutoShape 38">
            <a:extLst>
              <a:ext uri="{FF2B5EF4-FFF2-40B4-BE49-F238E27FC236}">
                <a16:creationId xmlns:a16="http://schemas.microsoft.com/office/drawing/2014/main" id="{641C36EF-4890-D091-A7E9-CA9A3A7A0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2" y="1414918"/>
            <a:ext cx="3768580" cy="871082"/>
          </a:xfrm>
          <a:prstGeom prst="wedgeRoundRectCallout">
            <a:avLst>
              <a:gd name="adj1" fmla="val 51986"/>
              <a:gd name="adj2" fmla="val 41120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will not allow </a:t>
            </a:r>
            <a:r>
              <a:rPr lang="en-US" altLang="en-US" sz="2400" dirty="0">
                <a:solidFill>
                  <a:srgbClr val="FFFF00"/>
                </a:solidFill>
                <a:sym typeface="Symbol" pitchFamily="18" charset="2"/>
              </a:rPr>
              <a:t>f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 to change by more than my chosen 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57" name="AutoShape 38">
            <a:extLst>
              <a:ext uri="{FF2B5EF4-FFF2-40B4-BE49-F238E27FC236}">
                <a16:creationId xmlns:a16="http://schemas.microsoft.com/office/drawing/2014/main" id="{850086B3-4F23-1F15-E899-72605450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3" y="3496157"/>
            <a:ext cx="2470065" cy="913945"/>
          </a:xfrm>
          <a:prstGeom prst="wedgeRoundRectCallout">
            <a:avLst>
              <a:gd name="adj1" fmla="val 50290"/>
              <a:gd name="adj2" fmla="val -61044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Ok. I will choose</a:t>
            </a:r>
            <a:b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</a:b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0000"/>
                </a:solidFill>
              </a:rPr>
              <a:t>x'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0000"/>
                </a:solidFill>
              </a:rPr>
              <a:t>[x</a:t>
            </a:r>
            <a:r>
              <a:rPr lang="en-US" sz="2400" dirty="0">
                <a:solidFill>
                  <a:srgbClr val="FF0000"/>
                </a:solidFill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0000"/>
                </a:solidFill>
              </a:rPr>
              <a:t>,x+</a:t>
            </a:r>
            <a:r>
              <a:rPr lang="en-US" altLang="en-US" sz="2400" dirty="0">
                <a:solidFill>
                  <a:schemeClr val="accent2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0000"/>
                </a:solidFill>
              </a:rPr>
              <a:t>], 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A2CA472-DB94-1AAD-C7F7-2846F9C97059}"/>
              </a:ext>
            </a:extLst>
          </p:cNvPr>
          <p:cNvSpPr/>
          <p:nvPr/>
        </p:nvSpPr>
        <p:spPr>
          <a:xfrm>
            <a:off x="838200" y="744063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Continuous: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C091355-01D0-AA3B-A373-8E32B311142B}"/>
              </a:ext>
            </a:extLst>
          </p:cNvPr>
          <p:cNvSpPr/>
          <p:nvPr/>
        </p:nvSpPr>
        <p:spPr>
          <a:xfrm>
            <a:off x="2400300" y="744063"/>
            <a:ext cx="696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DB801A-98CB-9A20-B3D2-5B6602E4A0D7}"/>
              </a:ext>
            </a:extLst>
          </p:cNvPr>
          <p:cNvSpPr/>
          <p:nvPr/>
        </p:nvSpPr>
        <p:spPr>
          <a:xfrm>
            <a:off x="2924464" y="744063"/>
            <a:ext cx="1009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&gt;0,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83D9312-ADE7-922B-DDDE-225E7C89474C}"/>
              </a:ext>
            </a:extLst>
          </p:cNvPr>
          <p:cNvSpPr/>
          <p:nvPr/>
        </p:nvSpPr>
        <p:spPr>
          <a:xfrm>
            <a:off x="3867728" y="744063"/>
            <a:ext cx="1009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anose="05050102010706020507" pitchFamily="18" charset="2"/>
              </a:rPr>
              <a:t>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&gt;0,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FD8ADF-5E56-F615-2147-41CFE26C3574}"/>
              </a:ext>
            </a:extLst>
          </p:cNvPr>
          <p:cNvSpPr/>
          <p:nvPr/>
        </p:nvSpPr>
        <p:spPr>
          <a:xfrm>
            <a:off x="4704772" y="744063"/>
            <a:ext cx="2399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x'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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[x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anose="05050102010706020507" pitchFamily="18" charset="2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anose="05050102010706020507" pitchFamily="18" charset="2"/>
              </a:rPr>
              <a:t>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,x+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anose="05050102010706020507" pitchFamily="18" charset="2"/>
              </a:rPr>
              <a:t>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], 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2A641C4-9D8C-454B-C873-17A27386F907}"/>
              </a:ext>
            </a:extLst>
          </p:cNvPr>
          <p:cNvSpPr/>
          <p:nvPr/>
        </p:nvSpPr>
        <p:spPr>
          <a:xfrm>
            <a:off x="6781800" y="744063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x')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" name="AutoShape 46">
            <a:extLst>
              <a:ext uri="{FF2B5EF4-FFF2-40B4-BE49-F238E27FC236}">
                <a16:creationId xmlns:a16="http://schemas.microsoft.com/office/drawing/2014/main" id="{D699BC1F-322D-BABA-1058-A007647DF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985" y="3662757"/>
            <a:ext cx="3302429" cy="862170"/>
          </a:xfrm>
          <a:prstGeom prst="wedgeRoundRectCallout">
            <a:avLst>
              <a:gd name="adj1" fmla="val -52342"/>
              <a:gd name="adj2" fmla="val -4074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Then I reassure you that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n-CA" sz="2400" dirty="0">
                <a:solidFill>
                  <a:schemeClr val="tx2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x')</a:t>
            </a:r>
            <a:r>
              <a:rPr lang="en-CA" sz="2400" dirty="0">
                <a:solidFill>
                  <a:srgbClr val="FFC000"/>
                </a:solidFill>
              </a:rPr>
              <a:t>-</a:t>
            </a:r>
            <a:r>
              <a:rPr lang="en-CA" sz="2400" dirty="0">
                <a:solidFill>
                  <a:schemeClr val="tx2"/>
                </a:solidFill>
              </a:rPr>
              <a:t>f(</a:t>
            </a:r>
            <a:r>
              <a:rPr lang="en-CA" sz="2400" dirty="0">
                <a:solidFill>
                  <a:srgbClr val="FF0000"/>
                </a:solidFill>
              </a:rPr>
              <a:t>x</a:t>
            </a:r>
            <a:r>
              <a:rPr lang="en-CA" sz="2400" dirty="0">
                <a:solidFill>
                  <a:schemeClr val="tx2"/>
                </a:solidFill>
              </a:rPr>
              <a:t>)</a:t>
            </a:r>
            <a:r>
              <a:rPr lang="en-CA" sz="2400" dirty="0">
                <a:solidFill>
                  <a:srgbClr val="FFC000"/>
                </a:solidFill>
              </a:rPr>
              <a:t>|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0000"/>
                </a:solidFill>
                <a:sym typeface="Symbol" panose="05050102010706020507" pitchFamily="18" charset="2"/>
              </a:rPr>
              <a:t></a:t>
            </a:r>
            <a:endParaRPr lang="en-CA" sz="24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br>
              <a:rPr lang="en-CA" altLang="en-US" sz="2400" dirty="0"/>
            </a:b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05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0.00023 C 0.00503 -0.00046 0.01007 -0.00046 0.01528 -0.0007 C 0.01597 -0.0007 0.01649 -0.0007 0.01719 -0.0007 C 0.0184 -0.00093 0.01962 -0.00116 0.02083 -0.00139 C 0.02101 -0.00139 0.02118 -0.00139 0.02135 -0.00139 C 0.02274 -0.00162 0.02431 -0.00185 0.02569 -0.00185 C 0.02847 -0.00208 0.03108 -0.00185 0.03385 -0.00208 L 0.03958 -0.00208 L 0.04167 -0.00232 L 0.04618 -0.00278 C 0.04635 -0.00278 0.04653 -0.00301 0.0467 -0.00301 C 0.04809 -0.00301 0.04948 -0.00324 0.05087 -0.00324 C 0.05156 -0.00278 0.05208 -0.00208 0.05278 -0.00185 C 0.05365 -0.00139 0.05677 -0.00139 0.05799 -0.00139 L 0.05122 -0.0007 L 0.04826 -0.00046 C 0.04809 -0.00046 0.04792 -0.00046 0.04774 -0.00046 C 0.04757 -0.00023 0.04722 -0.00023 0.04705 -0.00023 C 0.04514 7.40741E-7 0.04531 7.40741E-7 0.0434 0.00046 C 0.04288 0.00069 0.04236 0.00069 0.04167 0.00093 C 0.03958 0.00093 0.0375 0.00093 0.03524 0.00116 C 0.03333 0.00139 0.03125 0.00185 0.02934 0.00231 C 0.02656 0.00255 0.02118 0.00301 0.02118 0.00324 L 0.00938 0.00231 C 0.00816 0.00231 0.00694 0.00185 0.0059 0.00185 C 0.00469 0.00162 0.00365 0.00162 0.00243 0.00162 C 0.00191 0.00162 0.00069 0.00162 0.00104 0.00139 C 0.00174 0.00116 0.00243 0.00139 0.00313 0.00116 C 0.01198 0.00046 0.0066 0.00069 0.0151 0.00069 C 0.02205 0.00069 0.02865 0.00116 0.03576 0.00046 C 0.03802 0.00023 0.04045 -0.0007 0.04288 -0.00116 C 0.04462 -0.00139 0.04618 -0.00116 0.04792 -0.00139 C 0.04983 -0.00162 0.05208 -0.00208 0.05399 -0.00208 C 0.05451 -0.00208 0.05486 -0.00208 0.05521 -0.00208 C 0.05295 -0.00185 0.05069 -0.00185 0.04844 -0.00139 C 0.04479 -0.00093 0.04097 -0.00023 0.03733 0.00023 C 0.03715 0.00023 0.03698 0.00046 0.03698 0.00069 C 0.03247 0.00093 0.02465 0.00162 0.01962 0.00185 C 0.01736 0.00185 0.0151 0.00185 0.01267 0.00185 C 0.01059 0.00208 0.00833 0.00231 0.00608 0.00231 C 0.00486 0.00231 0.00365 0.00231 0.00226 0.00231 C 0.00226 0.00255 0.00208 0.00208 0.00208 0.00185 C 0.00156 0.00185 0.00104 0.00185 0.00052 0.00162 C 0.00035 0.00162 0 0.00023 0 7.40741E-7 Z " pathEditMode="relative" rAng="0" ptsTypes="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23 L -0.0007 -1.48148E-6 C -0.00052 0.00255 5E-6 0.00556 5E-6 0.00857 C 0.00018 0.01134 -0.00052 0.01389 -0.00052 0.01667 C -0.0007 0.02361 -0.00052 0.02546 -0.00017 0.03056 C -0.00017 0.02732 -0.00035 0.02408 -0.00035 0.02083 C -0.00035 0.02037 -0.00052 0.02014 -0.00052 0.01968 C -0.00052 0.01713 -0.0007 0.01458 -0.0007 0.01204 C -0.00052 0.01134 -0.00035 0.01088 5E-6 0.01019 C 5E-6 0.00996 -0.00017 0.01134 -0.00017 0.01111 C -0.00035 0.00996 -0.00035 0.00903 -0.00035 0.0081 C -0.00052 0.00533 -0.0007 0.00116 -0.0007 -0.00023 Z " pathEditMode="relative" rAng="0" ptsTypes="AAAAAAAAAAAA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6" grpId="0"/>
      <p:bldP spid="46" grpId="1"/>
      <p:bldP spid="47" grpId="0" animBg="1"/>
      <p:bldP spid="47" grpId="1" animBg="1"/>
      <p:bldP spid="34" grpId="0" animBg="1"/>
      <p:bldP spid="57" grpId="0" animBg="1"/>
      <p:bldP spid="10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906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Continuous: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Consider the function f(x) = x</a:t>
            </a:r>
            <a:r>
              <a:rPr kumimoji="0" lang="en-CA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  <a:p>
            <a:pPr lvl="0" algn="l">
              <a:defRPr/>
            </a:pPr>
            <a:r>
              <a:rPr lang="en-CA" sz="2400" dirty="0">
                <a:solidFill>
                  <a:srgbClr val="FFFFFF"/>
                </a:solidFill>
              </a:rPr>
              <a:t>Prove: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</a:rPr>
              <a:t>x,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</a:rPr>
              <a:t>x'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FFFF"/>
                </a:solidFill>
              </a:rPr>
              <a:t>[x</a:t>
            </a:r>
            <a:r>
              <a:rPr 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,x+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],  |f(x')-f(x)|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endParaRPr lang="en-CA" sz="2400" dirty="0">
              <a:solidFill>
                <a:srgbClr val="FFFFFF"/>
              </a:solidFill>
            </a:endParaRPr>
          </a:p>
          <a:p>
            <a:pPr lvl="0"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x&gt;0 be arbitrary.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FFFF"/>
                </a:solidFill>
              </a:rPr>
              <a:t>&gt;0 be arbitrary.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 =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 </a:t>
            </a:r>
            <a:r>
              <a:rPr lang="en-CA" sz="2400" dirty="0">
                <a:solidFill>
                  <a:srgbClr val="FFFFFF"/>
                </a:solidFill>
              </a:rPr>
              <a:t>/ (2x+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)</a:t>
            </a:r>
            <a:r>
              <a:rPr lang="en-CA" sz="2400" dirty="0">
                <a:solidFill>
                  <a:srgbClr val="FFFFFF"/>
                </a:solidFill>
              </a:rPr>
              <a:t> .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</a:t>
            </a:r>
            <a:r>
              <a:rPr lang="en-CA" sz="2400" dirty="0"/>
              <a:t> x</a:t>
            </a:r>
            <a:r>
              <a:rPr lang="en-CA" sz="2400" dirty="0">
                <a:solidFill>
                  <a:srgbClr val="FFFFFF"/>
                </a:solidFill>
              </a:rPr>
              <a:t>'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/>
              <a:t>x+</a:t>
            </a:r>
            <a:r>
              <a:rPr lang="en-US" altLang="en-US" sz="2400" dirty="0"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sz="2400" dirty="0"/>
              <a:t> be arbitrary. </a:t>
            </a:r>
          </a:p>
          <a:p>
            <a:pPr algn="l">
              <a:defRPr/>
            </a:pPr>
            <a:r>
              <a:rPr lang="en-CA" sz="2400" dirty="0"/>
              <a:t>|f(x')-f(x)| = |(x'</a:t>
            </a:r>
            <a:r>
              <a:rPr lang="en-US" altLang="en-US" sz="2400" dirty="0">
                <a:latin typeface="Symbol" pitchFamily="18" charset="2"/>
                <a:sym typeface="Symbol" panose="05050102010706020507" pitchFamily="18" charset="2"/>
              </a:rPr>
              <a:t>)</a:t>
            </a:r>
            <a:r>
              <a:rPr lang="en-CA" sz="2400" baseline="30000" dirty="0"/>
              <a:t> 2 </a:t>
            </a:r>
            <a:r>
              <a:rPr lang="en-CA" sz="2400" dirty="0"/>
              <a:t>- x</a:t>
            </a:r>
            <a:r>
              <a:rPr lang="en-CA" sz="2400" baseline="30000" dirty="0"/>
              <a:t>2</a:t>
            </a:r>
            <a:r>
              <a:rPr lang="en-CA" sz="2400" dirty="0"/>
              <a:t>| 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/>
              <a:t> |(x</a:t>
            </a:r>
            <a:r>
              <a:rPr lang="en-CA" sz="2400" dirty="0">
                <a:solidFill>
                  <a:srgbClr val="FFFFFF"/>
                </a:solidFill>
              </a:rPr>
              <a:t>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)</a:t>
            </a:r>
            <a:r>
              <a:rPr lang="en-CA" sz="2400" baseline="30000" dirty="0">
                <a:solidFill>
                  <a:srgbClr val="FFFFFF"/>
                </a:solidFill>
              </a:rPr>
              <a:t> 2 </a:t>
            </a:r>
            <a:r>
              <a:rPr lang="en-CA" sz="2400" dirty="0">
                <a:solidFill>
                  <a:srgbClr val="FFFFFF"/>
                </a:solidFill>
              </a:rPr>
              <a:t>- x</a:t>
            </a:r>
            <a:r>
              <a:rPr lang="en-CA" sz="2400" baseline="30000" dirty="0">
                <a:solidFill>
                  <a:srgbClr val="FFFFFF"/>
                </a:solidFill>
              </a:rPr>
              <a:t>2</a:t>
            </a:r>
            <a:r>
              <a:rPr lang="en-CA" sz="2400" dirty="0">
                <a:solidFill>
                  <a:srgbClr val="FFFFFF"/>
                </a:solidFill>
              </a:rPr>
              <a:t>| = |2x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baseline="30000" dirty="0">
                <a:solidFill>
                  <a:srgbClr val="FFFFFF"/>
                </a:solidFill>
              </a:rPr>
              <a:t>2</a:t>
            </a:r>
            <a:r>
              <a:rPr lang="en-CA" sz="2400" dirty="0">
                <a:solidFill>
                  <a:srgbClr val="FFFFFF"/>
                </a:solidFill>
              </a:rPr>
              <a:t>| = |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(2x+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)| </a:t>
            </a:r>
            <a:r>
              <a:rPr lang="en-CA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51FC4E-AC45-1684-64B5-A2E65A488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66B55F3-0DA3-D1A2-27E0-FA6D3E713461}"/>
              </a:ext>
            </a:extLst>
          </p:cNvPr>
          <p:cNvSpPr/>
          <p:nvPr/>
        </p:nvSpPr>
        <p:spPr bwMode="auto">
          <a:xfrm>
            <a:off x="1475510" y="1432449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294541-1B6B-396A-36D2-F85302BD4D30}"/>
              </a:ext>
            </a:extLst>
          </p:cNvPr>
          <p:cNvSpPr/>
          <p:nvPr/>
        </p:nvSpPr>
        <p:spPr bwMode="auto">
          <a:xfrm>
            <a:off x="2008910" y="1432449"/>
            <a:ext cx="9906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CCCD38C-876C-88FC-674E-F1BAD7557162}"/>
              </a:ext>
            </a:extLst>
          </p:cNvPr>
          <p:cNvSpPr/>
          <p:nvPr/>
        </p:nvSpPr>
        <p:spPr bwMode="auto">
          <a:xfrm>
            <a:off x="2786742" y="1426028"/>
            <a:ext cx="9906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EAE0337-2731-5FBF-DEF7-E69954A24EE4}"/>
              </a:ext>
            </a:extLst>
          </p:cNvPr>
          <p:cNvSpPr/>
          <p:nvPr/>
        </p:nvSpPr>
        <p:spPr bwMode="auto">
          <a:xfrm>
            <a:off x="3564574" y="1368879"/>
            <a:ext cx="2313710" cy="5232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D3C30FA-45E6-5ADE-137C-0C53067DF658}"/>
              </a:ext>
            </a:extLst>
          </p:cNvPr>
          <p:cNvSpPr/>
          <p:nvPr/>
        </p:nvSpPr>
        <p:spPr bwMode="auto">
          <a:xfrm>
            <a:off x="5592273" y="1396004"/>
            <a:ext cx="1951527" cy="508996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9" name="Group 47">
            <a:extLst>
              <a:ext uri="{FF2B5EF4-FFF2-40B4-BE49-F238E27FC236}">
                <a16:creationId xmlns:a16="http://schemas.microsoft.com/office/drawing/2014/main" id="{83128BBE-03A3-40A5-139F-89A2B47EDB78}"/>
              </a:ext>
            </a:extLst>
          </p:cNvPr>
          <p:cNvGrpSpPr>
            <a:grpSpLocks/>
          </p:cNvGrpSpPr>
          <p:nvPr/>
        </p:nvGrpSpPr>
        <p:grpSpPr bwMode="auto">
          <a:xfrm>
            <a:off x="138467" y="1478857"/>
            <a:ext cx="556558" cy="857031"/>
            <a:chOff x="2593" y="768"/>
            <a:chExt cx="849" cy="1475"/>
          </a:xfrm>
        </p:grpSpPr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223E1ADF-EA3B-33F9-E024-0F28F0D0C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812E6170-AB49-5E01-4D51-1FF58A4C5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50">
              <a:extLst>
                <a:ext uri="{FF2B5EF4-FFF2-40B4-BE49-F238E27FC236}">
                  <a16:creationId xmlns:a16="http://schemas.microsoft.com/office/drawing/2014/main" id="{8C930E49-E7A4-CCA5-28CB-3D7C4EC62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8D3BFA14-E4DD-8595-AC02-EC5B14406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52">
              <a:extLst>
                <a:ext uri="{FF2B5EF4-FFF2-40B4-BE49-F238E27FC236}">
                  <a16:creationId xmlns:a16="http://schemas.microsoft.com/office/drawing/2014/main" id="{55407B69-A0FB-CFDB-9D1F-0968C8711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53">
              <a:extLst>
                <a:ext uri="{FF2B5EF4-FFF2-40B4-BE49-F238E27FC236}">
                  <a16:creationId xmlns:a16="http://schemas.microsoft.com/office/drawing/2014/main" id="{86CF4D91-DC35-272F-9C53-2BD0F301E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54">
              <a:extLst>
                <a:ext uri="{FF2B5EF4-FFF2-40B4-BE49-F238E27FC236}">
                  <a16:creationId xmlns:a16="http://schemas.microsoft.com/office/drawing/2014/main" id="{DACD96D3-E2EC-9F62-D7C9-0B50ECCE0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7" name="Group 55">
              <a:extLst>
                <a:ext uri="{FF2B5EF4-FFF2-40B4-BE49-F238E27FC236}">
                  <a16:creationId xmlns:a16="http://schemas.microsoft.com/office/drawing/2014/main" id="{948AE27A-492C-A41C-7625-16CD92F46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38" name="Freeform 56">
                <a:extLst>
                  <a:ext uri="{FF2B5EF4-FFF2-40B4-BE49-F238E27FC236}">
                    <a16:creationId xmlns:a16="http://schemas.microsoft.com/office/drawing/2014/main" id="{CB201CEE-B3EF-DEEA-FC02-7490DADA9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57">
                <a:extLst>
                  <a:ext uri="{FF2B5EF4-FFF2-40B4-BE49-F238E27FC236}">
                    <a16:creationId xmlns:a16="http://schemas.microsoft.com/office/drawing/2014/main" id="{091AB9B6-CFD6-5A0C-AFA4-93ED5B0E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B413E4A6-3491-3EC4-B6D1-5175AD47351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3498" y="2442966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B956B47E-FA24-13FF-C1A2-F993682E4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A27E27BB-5403-1DF3-2296-E9B2E794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1E305699-B28D-2422-3927-55E2044EE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0FE13CA5-614F-4612-9EB2-0D0ABDDE3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BD15761B-3D11-868F-9758-78E2C7943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236F231D-E568-E23A-D5A5-28ECD499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7AABD6B1-072F-5F46-F9BD-75C517AAF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BF566460-61E3-8E81-2928-32D523E2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BC00E1B4-D7FC-9AFA-295B-8435C4A03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8491D013-1331-6F1C-A2E2-EDDDA5FFF0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DA8F0867-C170-B322-1A8E-7DC46D37CF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3D9B6E92-5988-F979-1FA3-E720578DEB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0074B888-4386-9F5C-B99B-E9E9B901E1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2069E727-DA2E-F53D-E162-F9C09BD1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55" name="Group 47">
            <a:extLst>
              <a:ext uri="{FF2B5EF4-FFF2-40B4-BE49-F238E27FC236}">
                <a16:creationId xmlns:a16="http://schemas.microsoft.com/office/drawing/2014/main" id="{26734DCA-FA2C-6CF2-7596-C6740139D09D}"/>
              </a:ext>
            </a:extLst>
          </p:cNvPr>
          <p:cNvGrpSpPr>
            <a:grpSpLocks/>
          </p:cNvGrpSpPr>
          <p:nvPr/>
        </p:nvGrpSpPr>
        <p:grpSpPr bwMode="auto">
          <a:xfrm>
            <a:off x="184353" y="1817343"/>
            <a:ext cx="556558" cy="857031"/>
            <a:chOff x="2593" y="768"/>
            <a:chExt cx="849" cy="1475"/>
          </a:xfrm>
        </p:grpSpPr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4369C201-449B-EB9E-C1F2-BA71B8F59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DD4CFB3E-B2F1-E34E-E953-77460AA47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5C36293C-8ABF-2DE4-B818-69A13530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41F596C9-3E63-2335-625B-D94A4C950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B22174D5-2D05-C54A-2DD4-68D1B648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8F905F13-7DAE-FFA8-4BD9-C7FC88524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BE540AD6-2252-78FD-6F0B-0143238EB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" name="Group 55">
              <a:extLst>
                <a:ext uri="{FF2B5EF4-FFF2-40B4-BE49-F238E27FC236}">
                  <a16:creationId xmlns:a16="http://schemas.microsoft.com/office/drawing/2014/main" id="{7A6FEA8E-BE53-4D05-2DC6-09DA36802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64" name="Freeform 56">
                <a:extLst>
                  <a:ext uri="{FF2B5EF4-FFF2-40B4-BE49-F238E27FC236}">
                    <a16:creationId xmlns:a16="http://schemas.microsoft.com/office/drawing/2014/main" id="{D0CE3023-D754-7CB6-4AA7-9992BB2A9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57">
                <a:extLst>
                  <a:ext uri="{FF2B5EF4-FFF2-40B4-BE49-F238E27FC236}">
                    <a16:creationId xmlns:a16="http://schemas.microsoft.com/office/drawing/2014/main" id="{DD46B533-7B17-DE72-3DFB-E04657B0F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66" name="Group 47">
            <a:extLst>
              <a:ext uri="{FF2B5EF4-FFF2-40B4-BE49-F238E27FC236}">
                <a16:creationId xmlns:a16="http://schemas.microsoft.com/office/drawing/2014/main" id="{B30593B7-FDF6-4E7E-7C3A-CE3D88EEE155}"/>
              </a:ext>
            </a:extLst>
          </p:cNvPr>
          <p:cNvGrpSpPr>
            <a:grpSpLocks/>
          </p:cNvGrpSpPr>
          <p:nvPr/>
        </p:nvGrpSpPr>
        <p:grpSpPr bwMode="auto">
          <a:xfrm>
            <a:off x="213614" y="2546856"/>
            <a:ext cx="556558" cy="857031"/>
            <a:chOff x="2593" y="768"/>
            <a:chExt cx="849" cy="1475"/>
          </a:xfrm>
        </p:grpSpPr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78498F36-B397-37C7-3A4D-7E7D41E6C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8BCAC2DC-9F74-B513-D4C7-D870AF0F2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50">
              <a:extLst>
                <a:ext uri="{FF2B5EF4-FFF2-40B4-BE49-F238E27FC236}">
                  <a16:creationId xmlns:a16="http://schemas.microsoft.com/office/drawing/2014/main" id="{41C35A12-6F05-46C2-AB6F-BD4DE700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51">
              <a:extLst>
                <a:ext uri="{FF2B5EF4-FFF2-40B4-BE49-F238E27FC236}">
                  <a16:creationId xmlns:a16="http://schemas.microsoft.com/office/drawing/2014/main" id="{ED87F3D7-7C26-39EC-00FB-6F9978A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52">
              <a:extLst>
                <a:ext uri="{FF2B5EF4-FFF2-40B4-BE49-F238E27FC236}">
                  <a16:creationId xmlns:a16="http://schemas.microsoft.com/office/drawing/2014/main" id="{A1E8D32E-1D7D-C828-9DFF-EE39B02C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53">
              <a:extLst>
                <a:ext uri="{FF2B5EF4-FFF2-40B4-BE49-F238E27FC236}">
                  <a16:creationId xmlns:a16="http://schemas.microsoft.com/office/drawing/2014/main" id="{7DF88C4E-424A-0885-5799-A971D3D8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54">
              <a:extLst>
                <a:ext uri="{FF2B5EF4-FFF2-40B4-BE49-F238E27FC236}">
                  <a16:creationId xmlns:a16="http://schemas.microsoft.com/office/drawing/2014/main" id="{04A0DDF8-C351-53D5-9FBD-FBA1A174C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" name="Group 55">
              <a:extLst>
                <a:ext uri="{FF2B5EF4-FFF2-40B4-BE49-F238E27FC236}">
                  <a16:creationId xmlns:a16="http://schemas.microsoft.com/office/drawing/2014/main" id="{CADA6588-DFF7-4124-C2F3-0E68FC433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75" name="Freeform 56">
                <a:extLst>
                  <a:ext uri="{FF2B5EF4-FFF2-40B4-BE49-F238E27FC236}">
                    <a16:creationId xmlns:a16="http://schemas.microsoft.com/office/drawing/2014/main" id="{EE81AD92-FB86-FFE6-3FC0-880E03263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57">
                <a:extLst>
                  <a:ext uri="{FF2B5EF4-FFF2-40B4-BE49-F238E27FC236}">
                    <a16:creationId xmlns:a16="http://schemas.microsoft.com/office/drawing/2014/main" id="{1DBEADD5-4FF8-8FE5-1D2B-75A56FE4C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F5DA3E-097F-E787-5030-3F464AD17B01}"/>
              </a:ext>
            </a:extLst>
          </p:cNvPr>
          <p:cNvGrpSpPr/>
          <p:nvPr/>
        </p:nvGrpSpPr>
        <p:grpSpPr>
          <a:xfrm>
            <a:off x="1841957" y="4484913"/>
            <a:ext cx="5088073" cy="2286000"/>
            <a:chOff x="1841957" y="4484913"/>
            <a:chExt cx="5088073" cy="2286000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1FAF7299-F10D-2103-DAC5-C2F24C2A3AD5}"/>
                </a:ext>
              </a:extLst>
            </p:cNvPr>
            <p:cNvSpPr/>
            <p:nvPr/>
          </p:nvSpPr>
          <p:spPr bwMode="auto">
            <a:xfrm>
              <a:off x="1841957" y="4670676"/>
              <a:ext cx="4933813" cy="1907741"/>
            </a:xfrm>
            <a:custGeom>
              <a:avLst/>
              <a:gdLst>
                <a:gd name="connsiteX0" fmla="*/ 0 w 4933813"/>
                <a:gd name="connsiteY0" fmla="*/ 1907741 h 1907741"/>
                <a:gd name="connsiteX1" fmla="*/ 1019655 w 4933813"/>
                <a:gd name="connsiteY1" fmla="*/ 1092018 h 1907741"/>
                <a:gd name="connsiteX2" fmla="*/ 2144564 w 4933813"/>
                <a:gd name="connsiteY2" fmla="*/ 1059125 h 1907741"/>
                <a:gd name="connsiteX3" fmla="*/ 2789249 w 4933813"/>
                <a:gd name="connsiteY3" fmla="*/ 756518 h 1907741"/>
                <a:gd name="connsiteX4" fmla="*/ 3124748 w 4933813"/>
                <a:gd name="connsiteY4" fmla="*/ 874930 h 1907741"/>
                <a:gd name="connsiteX5" fmla="*/ 3618129 w 4933813"/>
                <a:gd name="connsiteY5" fmla="*/ 664420 h 1907741"/>
                <a:gd name="connsiteX6" fmla="*/ 3887844 w 4933813"/>
                <a:gd name="connsiteY6" fmla="*/ 749940 h 1907741"/>
                <a:gd name="connsiteX7" fmla="*/ 4933813 w 4933813"/>
                <a:gd name="connsiteY7" fmla="*/ 0 h 190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3813" h="1907741">
                  <a:moveTo>
                    <a:pt x="0" y="1907741"/>
                  </a:moveTo>
                  <a:cubicBezTo>
                    <a:pt x="331114" y="1570597"/>
                    <a:pt x="662228" y="1233454"/>
                    <a:pt x="1019655" y="1092018"/>
                  </a:cubicBezTo>
                  <a:cubicBezTo>
                    <a:pt x="1377082" y="950582"/>
                    <a:pt x="1849632" y="1115042"/>
                    <a:pt x="2144564" y="1059125"/>
                  </a:cubicBezTo>
                  <a:cubicBezTo>
                    <a:pt x="2439496" y="1003208"/>
                    <a:pt x="2625885" y="787217"/>
                    <a:pt x="2789249" y="756518"/>
                  </a:cubicBezTo>
                  <a:cubicBezTo>
                    <a:pt x="2952613" y="725819"/>
                    <a:pt x="2986601" y="890280"/>
                    <a:pt x="3124748" y="874930"/>
                  </a:cubicBezTo>
                  <a:cubicBezTo>
                    <a:pt x="3262895" y="859580"/>
                    <a:pt x="3490946" y="685252"/>
                    <a:pt x="3618129" y="664420"/>
                  </a:cubicBezTo>
                  <a:cubicBezTo>
                    <a:pt x="3745312" y="643588"/>
                    <a:pt x="3668563" y="860677"/>
                    <a:pt x="3887844" y="749940"/>
                  </a:cubicBezTo>
                  <a:cubicBezTo>
                    <a:pt x="4107125" y="639203"/>
                    <a:pt x="4520469" y="319601"/>
                    <a:pt x="4933813" y="0"/>
                  </a:cubicBezTo>
                </a:path>
              </a:pathLst>
            </a:custGeom>
            <a:noFill/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55BE04-C4A6-D344-2227-923281B8B9B0}"/>
                </a:ext>
              </a:extLst>
            </p:cNvPr>
            <p:cNvGrpSpPr/>
            <p:nvPr/>
          </p:nvGrpSpPr>
          <p:grpSpPr>
            <a:xfrm>
              <a:off x="2362200" y="4484913"/>
              <a:ext cx="4567830" cy="2286000"/>
              <a:chOff x="2362200" y="4484913"/>
              <a:chExt cx="4567830" cy="22860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633E104-2807-8DFA-7F7F-05A13C297E36}"/>
                  </a:ext>
                </a:extLst>
              </p:cNvPr>
              <p:cNvGrpSpPr/>
              <p:nvPr/>
            </p:nvGrpSpPr>
            <p:grpSpPr>
              <a:xfrm>
                <a:off x="5528102" y="4484913"/>
                <a:ext cx="415498" cy="2286000"/>
                <a:chOff x="5457617" y="4484913"/>
                <a:chExt cx="415498" cy="22860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B335AC3-F099-C3B4-0C4E-93573B2768BD}"/>
                    </a:ext>
                  </a:extLst>
                </p:cNvPr>
                <p:cNvCxnSpPr/>
                <p:nvPr/>
              </p:nvCxnSpPr>
              <p:spPr bwMode="auto">
                <a:xfrm>
                  <a:off x="5515430" y="4484913"/>
                  <a:ext cx="0" cy="228600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E0DE4C9-8C88-D735-7ABE-50E9963A28AA}"/>
                    </a:ext>
                  </a:extLst>
                </p:cNvPr>
                <p:cNvSpPr/>
                <p:nvPr/>
              </p:nvSpPr>
              <p:spPr>
                <a:xfrm>
                  <a:off x="5457617" y="6259287"/>
                  <a:ext cx="4154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x 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BF646E8-3291-6694-E775-965B1C9B427D}"/>
                  </a:ext>
                </a:extLst>
              </p:cNvPr>
              <p:cNvGrpSpPr/>
              <p:nvPr/>
            </p:nvGrpSpPr>
            <p:grpSpPr>
              <a:xfrm>
                <a:off x="3453069" y="5209375"/>
                <a:ext cx="3476961" cy="461665"/>
                <a:chOff x="3453069" y="5174207"/>
                <a:chExt cx="3476961" cy="461665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D182CE2-7B5D-0D2C-0032-FB8475120B61}"/>
                    </a:ext>
                  </a:extLst>
                </p:cNvPr>
                <p:cNvCxnSpPr/>
                <p:nvPr/>
              </p:nvCxnSpPr>
              <p:spPr bwMode="auto">
                <a:xfrm>
                  <a:off x="4050030" y="5361844"/>
                  <a:ext cx="288000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0495E38B-F608-59A9-52B6-007A43DD86CA}"/>
                    </a:ext>
                  </a:extLst>
                </p:cNvPr>
                <p:cNvSpPr/>
                <p:nvPr/>
              </p:nvSpPr>
              <p:spPr bwMode="auto">
                <a:xfrm>
                  <a:off x="5538273" y="5309524"/>
                  <a:ext cx="108000" cy="108000"/>
                </a:xfrm>
                <a:prstGeom prst="ellipse">
                  <a:avLst/>
                </a:prstGeom>
                <a:solidFill>
                  <a:srgbClr val="FFC000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D098B77-67A2-24FD-0797-D7F3B4064F4C}"/>
                    </a:ext>
                  </a:extLst>
                </p:cNvPr>
                <p:cNvSpPr/>
                <p:nvPr/>
              </p:nvSpPr>
              <p:spPr>
                <a:xfrm>
                  <a:off x="3453069" y="5174207"/>
                  <a:ext cx="7232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f(</a:t>
                  </a: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x</a:t>
                  </a:r>
                  <a:r>
                    <a:rPr kumimoji="0" lang="en-CA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) 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1AF290-5A9C-B84B-C299-C813F3A27DAB}"/>
                  </a:ext>
                </a:extLst>
              </p:cNvPr>
              <p:cNvSpPr/>
              <p:nvPr/>
            </p:nvSpPr>
            <p:spPr>
              <a:xfrm>
                <a:off x="2362200" y="5481935"/>
                <a:ext cx="364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 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1E934C-6141-E545-E55E-FF49D79CE2DB}"/>
              </a:ext>
            </a:extLst>
          </p:cNvPr>
          <p:cNvGrpSpPr/>
          <p:nvPr/>
        </p:nvGrpSpPr>
        <p:grpSpPr>
          <a:xfrm>
            <a:off x="4055376" y="5015910"/>
            <a:ext cx="3151300" cy="614065"/>
            <a:chOff x="3931920" y="5016550"/>
            <a:chExt cx="3151300" cy="61406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8D8A0E4-D96B-C837-8097-FA9ECFDACF7F}"/>
                </a:ext>
              </a:extLst>
            </p:cNvPr>
            <p:cNvCxnSpPr/>
            <p:nvPr/>
          </p:nvCxnSpPr>
          <p:spPr bwMode="auto">
            <a:xfrm>
              <a:off x="3931920" y="52882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C67AE1-05DA-5D1E-39AA-C87FA183153C}"/>
                </a:ext>
              </a:extLst>
            </p:cNvPr>
            <p:cNvCxnSpPr/>
            <p:nvPr/>
          </p:nvCxnSpPr>
          <p:spPr bwMode="auto">
            <a:xfrm>
              <a:off x="3931920" y="548640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1BCB0A-8E1C-12B4-7197-8AC64CAB9D03}"/>
                </a:ext>
              </a:extLst>
            </p:cNvPr>
            <p:cNvSpPr/>
            <p:nvPr/>
          </p:nvSpPr>
          <p:spPr>
            <a:xfrm>
              <a:off x="6763088" y="50165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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B9064E-AF1D-B022-FCA5-A2112EBF0368}"/>
                </a:ext>
              </a:extLst>
            </p:cNvPr>
            <p:cNvSpPr/>
            <p:nvPr/>
          </p:nvSpPr>
          <p:spPr>
            <a:xfrm>
              <a:off x="6763902" y="51689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anose="05050102010706020507" pitchFamily="18" charset="2"/>
                </a:rPr>
                <a:t>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B7FED5-145E-F6B6-10BB-DB9808196ABD}"/>
              </a:ext>
            </a:extLst>
          </p:cNvPr>
          <p:cNvGrpSpPr/>
          <p:nvPr/>
        </p:nvGrpSpPr>
        <p:grpSpPr>
          <a:xfrm>
            <a:off x="5241709" y="4505550"/>
            <a:ext cx="696176" cy="1800000"/>
            <a:chOff x="5171224" y="4505550"/>
            <a:chExt cx="696176" cy="1800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826C63-A7F5-7DA6-A915-1CA22E216FE9}"/>
                </a:ext>
              </a:extLst>
            </p:cNvPr>
            <p:cNvCxnSpPr/>
            <p:nvPr/>
          </p:nvCxnSpPr>
          <p:spPr bwMode="auto">
            <a:xfrm>
              <a:off x="5181600" y="4505550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972DFC0-F11C-AACD-2579-8FDBC1B03CB2}"/>
                </a:ext>
              </a:extLst>
            </p:cNvPr>
            <p:cNvCxnSpPr/>
            <p:nvPr/>
          </p:nvCxnSpPr>
          <p:spPr bwMode="auto">
            <a:xfrm>
              <a:off x="5867400" y="4505550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FCC550-8B6E-4110-7B44-D30EC57E9F25}"/>
                </a:ext>
              </a:extLst>
            </p:cNvPr>
            <p:cNvSpPr/>
            <p:nvPr/>
          </p:nvSpPr>
          <p:spPr>
            <a:xfrm>
              <a:off x="5171224" y="5786735"/>
              <a:ext cx="3369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anose="05050102010706020507" pitchFamily="18" charset="2"/>
                </a:rPr>
                <a:t>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9F026-6019-0501-304C-1E84B55A1C88}"/>
                </a:ext>
              </a:extLst>
            </p:cNvPr>
            <p:cNvSpPr/>
            <p:nvPr/>
          </p:nvSpPr>
          <p:spPr>
            <a:xfrm>
              <a:off x="5529939" y="5790364"/>
              <a:ext cx="3369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  <a:sym typeface="Symbol" panose="05050102010706020507" pitchFamily="18" charset="2"/>
                </a:rPr>
                <a:t>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3F025A0-EA9B-5229-3B97-D4024EC7066B}"/>
              </a:ext>
            </a:extLst>
          </p:cNvPr>
          <p:cNvSpPr/>
          <p:nvPr/>
        </p:nvSpPr>
        <p:spPr>
          <a:xfrm>
            <a:off x="5175885" y="6091535"/>
            <a:ext cx="39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x'</a:t>
            </a:r>
          </a:p>
        </p:txBody>
      </p:sp>
      <p:pic>
        <p:nvPicPr>
          <p:cNvPr id="95" name="Picture 5" descr="j0116172">
            <a:extLst>
              <a:ext uri="{FF2B5EF4-FFF2-40B4-BE49-F238E27FC236}">
                <a16:creationId xmlns:a16="http://schemas.microsoft.com/office/drawing/2014/main" id="{5CBE7141-EF81-0986-91CB-A28330C6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5164744"/>
            <a:ext cx="1076418" cy="14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AutoShape 8">
            <a:extLst>
              <a:ext uri="{FF2B5EF4-FFF2-40B4-BE49-F238E27FC236}">
                <a16:creationId xmlns:a16="http://schemas.microsoft.com/office/drawing/2014/main" id="{182ABA2E-D235-D530-8653-DBE46E81C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76" y="3917783"/>
            <a:ext cx="3728400" cy="893607"/>
          </a:xfrm>
          <a:prstGeom prst="wedgeRectCallout">
            <a:avLst>
              <a:gd name="adj1" fmla="val -26025"/>
              <a:gd name="adj2" fmla="val 5919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Don’t panic.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To prove, just play the game.</a:t>
            </a:r>
          </a:p>
        </p:txBody>
      </p:sp>
      <p:sp>
        <p:nvSpPr>
          <p:cNvPr id="97" name="AutoShape 8">
            <a:extLst>
              <a:ext uri="{FF2B5EF4-FFF2-40B4-BE49-F238E27FC236}">
                <a16:creationId xmlns:a16="http://schemas.microsoft.com/office/drawing/2014/main" id="{1A5F1BAA-7188-7AF7-B7FE-C431D0F6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53" y="3884666"/>
            <a:ext cx="5264261" cy="843429"/>
          </a:xfrm>
          <a:prstGeom prst="wedgeRectCallout">
            <a:avLst>
              <a:gd name="adj1" fmla="val -26025"/>
              <a:gd name="adj2" fmla="val 5919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171450" algn="ctr" defTabSz="68580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This choice looks strange,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but you will see it is just what we need.</a:t>
            </a:r>
          </a:p>
        </p:txBody>
      </p:sp>
    </p:spTree>
    <p:extLst>
      <p:ext uri="{BB962C8B-B14F-4D97-AF65-F5344CB8AC3E}">
        <p14:creationId xmlns:p14="http://schemas.microsoft.com/office/powerpoint/2010/main" val="605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96" grpId="0" animBg="1"/>
      <p:bldP spid="96" grpId="1" build="allAtOnce" animBg="1"/>
      <p:bldP spid="97" grpId="0" animBg="1"/>
      <p:bldP spid="97" grpId="1" build="allAtOnce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906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Continuous: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Consider the function below.</a:t>
            </a:r>
            <a:endParaRPr kumimoji="0" lang="en-CA" sz="2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l">
              <a:defRPr/>
            </a:pPr>
            <a:r>
              <a:rPr lang="en-CA" sz="2400" dirty="0">
                <a:solidFill>
                  <a:srgbClr val="FFFFFF"/>
                </a:solidFill>
              </a:rPr>
              <a:t>Prove: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</a:rPr>
              <a:t>x,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FF"/>
                </a:solidFill>
              </a:rPr>
              <a:t>x'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FFFF"/>
                </a:solidFill>
              </a:rPr>
              <a:t>[x</a:t>
            </a:r>
            <a:r>
              <a:rPr 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,x+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],  |f(x')-f(x)|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</a:p>
          <a:p>
            <a:pPr lvl="0" algn="l">
              <a:defRPr/>
            </a:pP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  </a:t>
            </a:r>
            <a:r>
              <a:rPr lang="en-CA" sz="2400" dirty="0">
                <a:solidFill>
                  <a:srgbClr val="FFFFFF"/>
                </a:solidFill>
              </a:rPr>
              <a:t>neg: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   $</a:t>
            </a:r>
            <a:r>
              <a:rPr lang="en-CA" sz="2400" dirty="0">
                <a:solidFill>
                  <a:srgbClr val="FFFFFF"/>
                </a:solidFill>
              </a:rPr>
              <a:t>x,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r>
              <a:rPr lang="en-CA" sz="2400" dirty="0">
                <a:solidFill>
                  <a:srgbClr val="FFFFFF"/>
                </a:solidFill>
              </a:rPr>
              <a:t>&gt;0,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&gt;0,</a:t>
            </a:r>
            <a:r>
              <a:rPr lang="en-CA" sz="1800" dirty="0">
                <a:solidFill>
                  <a:srgbClr val="FFFFFF"/>
                </a:solidFill>
              </a:rPr>
              <a:t> 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rgbClr val="FFFFFF"/>
                </a:solidFill>
              </a:rPr>
              <a:t>x'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</a:t>
            </a:r>
            <a:r>
              <a:rPr lang="en-CA" sz="2400" dirty="0">
                <a:solidFill>
                  <a:srgbClr val="FFFFFF"/>
                </a:solidFill>
              </a:rPr>
              <a:t>[x</a:t>
            </a:r>
            <a:r>
              <a:rPr 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,x+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],  |f(x')-f(x)|</a:t>
            </a:r>
            <a:r>
              <a:rPr lang="en-CA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endParaRPr lang="en-CA" sz="2400" dirty="0">
              <a:solidFill>
                <a:srgbClr val="FFFFFF"/>
              </a:solidFill>
            </a:endParaRPr>
          </a:p>
          <a:p>
            <a:pPr lvl="0"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x=5.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=0.0001</a:t>
            </a:r>
            <a:r>
              <a:rPr lang="en-CA" sz="2400" dirty="0">
                <a:solidFill>
                  <a:srgbClr val="FFFFFF"/>
                </a:solidFill>
              </a:rPr>
              <a:t>.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 </a:t>
            </a:r>
            <a:r>
              <a:rPr lang="en-CA" sz="2400" dirty="0">
                <a:solidFill>
                  <a:srgbClr val="FFFFFF"/>
                </a:solidFill>
              </a:rPr>
              <a:t>be arbitrary. It could be .000000000000000000000001</a:t>
            </a:r>
          </a:p>
          <a:p>
            <a:pPr algn="l">
              <a:defRPr/>
            </a:pPr>
            <a:r>
              <a:rPr lang="en-CA" sz="2400" dirty="0">
                <a:solidFill>
                  <a:srgbClr val="FFFFFF"/>
                </a:solidFill>
              </a:rPr>
              <a:t>Let</a:t>
            </a:r>
            <a:r>
              <a:rPr lang="en-CA" sz="2400" dirty="0"/>
              <a:t> x</a:t>
            </a:r>
            <a:r>
              <a:rPr lang="en-CA" sz="2400" dirty="0">
                <a:solidFill>
                  <a:srgbClr val="FFFFFF"/>
                </a:solidFill>
              </a:rPr>
              <a:t>'  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 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 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 5+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 </a:t>
            </a:r>
            <a:r>
              <a:rPr lang="en-CA" sz="2400" dirty="0">
                <a:solidFill>
                  <a:srgbClr val="FFFFFF"/>
                </a:solidFill>
              </a:rPr>
              <a:t>[x</a:t>
            </a:r>
            <a:r>
              <a:rPr 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>
                <a:solidFill>
                  <a:srgbClr val="FFFFFF"/>
                </a:solidFill>
              </a:rPr>
              <a:t>,x+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]</a:t>
            </a:r>
            <a:endParaRPr lang="en-CA" sz="2400" dirty="0"/>
          </a:p>
          <a:p>
            <a:pPr algn="l">
              <a:defRPr/>
            </a:pPr>
            <a:r>
              <a:rPr lang="en-CA" sz="2400" dirty="0"/>
              <a:t>|f(x')-f(x)| = |</a:t>
            </a:r>
            <a:r>
              <a:rPr lang="en-CA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f(</a:t>
            </a:r>
            <a:r>
              <a:rPr lang="en-CA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5+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US" altLang="en-US" sz="2400" dirty="0">
                <a:latin typeface="Symbol" pitchFamily="18" charset="2"/>
                <a:sym typeface="Symbol" panose="05050102010706020507" pitchFamily="18" charset="2"/>
              </a:rPr>
              <a:t>)</a:t>
            </a:r>
            <a:r>
              <a:rPr lang="en-CA" sz="2400" baseline="30000" dirty="0"/>
              <a:t> </a:t>
            </a:r>
            <a:r>
              <a:rPr lang="en-CA" sz="2400" dirty="0"/>
              <a:t>– f(5)| 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r>
              <a:rPr lang="en-CA" sz="2400" dirty="0"/>
              <a:t> |3.0002-3</a:t>
            </a:r>
            <a:r>
              <a:rPr lang="en-CA" sz="2400" dirty="0">
                <a:solidFill>
                  <a:srgbClr val="FFFFFF"/>
                </a:solidFill>
              </a:rPr>
              <a:t>| = 0.0002 &gt; 0.0001 </a:t>
            </a:r>
            <a:r>
              <a:rPr lang="en-CA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CA" sz="2400" dirty="0">
                <a:solidFill>
                  <a:srgbClr val="FFFFFF"/>
                </a:solidFill>
                <a:sym typeface="Symbol" panose="05050102010706020507" pitchFamily="18" charset="2"/>
              </a:rPr>
              <a:t></a:t>
            </a: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51FC4E-AC45-1684-64B5-A2E65A488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Reals</a:t>
            </a:r>
            <a:endParaRPr lang="en-CA" alt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66B55F3-0DA3-D1A2-27E0-FA6D3E713461}"/>
              </a:ext>
            </a:extLst>
          </p:cNvPr>
          <p:cNvSpPr/>
          <p:nvPr/>
        </p:nvSpPr>
        <p:spPr bwMode="auto">
          <a:xfrm>
            <a:off x="1475510" y="1816170"/>
            <a:ext cx="734290" cy="461665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294541-1B6B-396A-36D2-F85302BD4D30}"/>
              </a:ext>
            </a:extLst>
          </p:cNvPr>
          <p:cNvSpPr/>
          <p:nvPr/>
        </p:nvSpPr>
        <p:spPr bwMode="auto">
          <a:xfrm>
            <a:off x="2008910" y="1816170"/>
            <a:ext cx="9906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CCCD38C-876C-88FC-674E-F1BAD7557162}"/>
              </a:ext>
            </a:extLst>
          </p:cNvPr>
          <p:cNvSpPr/>
          <p:nvPr/>
        </p:nvSpPr>
        <p:spPr bwMode="auto">
          <a:xfrm>
            <a:off x="2786742" y="1809749"/>
            <a:ext cx="990600" cy="472551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EAE0337-2731-5FBF-DEF7-E69954A24EE4}"/>
              </a:ext>
            </a:extLst>
          </p:cNvPr>
          <p:cNvSpPr/>
          <p:nvPr/>
        </p:nvSpPr>
        <p:spPr bwMode="auto">
          <a:xfrm>
            <a:off x="3564574" y="1752600"/>
            <a:ext cx="2313710" cy="523280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D3C30FA-45E6-5ADE-137C-0C53067DF658}"/>
              </a:ext>
            </a:extLst>
          </p:cNvPr>
          <p:cNvSpPr/>
          <p:nvPr/>
        </p:nvSpPr>
        <p:spPr bwMode="auto">
          <a:xfrm>
            <a:off x="5592273" y="1779725"/>
            <a:ext cx="1951527" cy="508996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40" name="Group 26">
            <a:extLst>
              <a:ext uri="{FF2B5EF4-FFF2-40B4-BE49-F238E27FC236}">
                <a16:creationId xmlns:a16="http://schemas.microsoft.com/office/drawing/2014/main" id="{B413E4A6-3491-3EC4-B6D1-5175AD47351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19604" y="2209800"/>
            <a:ext cx="457186" cy="580285"/>
            <a:chOff x="2308" y="1513"/>
            <a:chExt cx="1162" cy="2570"/>
          </a:xfrm>
        </p:grpSpPr>
        <p:grpSp>
          <p:nvGrpSpPr>
            <p:cNvPr id="141" name="Group 27">
              <a:extLst>
                <a:ext uri="{FF2B5EF4-FFF2-40B4-BE49-F238E27FC236}">
                  <a16:creationId xmlns:a16="http://schemas.microsoft.com/office/drawing/2014/main" id="{B956B47E-FA24-13FF-C1A2-F993682E4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9" name="Freeform 28">
                <a:extLst>
                  <a:ext uri="{FF2B5EF4-FFF2-40B4-BE49-F238E27FC236}">
                    <a16:creationId xmlns:a16="http://schemas.microsoft.com/office/drawing/2014/main" id="{A27E27BB-5403-1DF3-2296-E9B2E794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9">
                <a:extLst>
                  <a:ext uri="{FF2B5EF4-FFF2-40B4-BE49-F238E27FC236}">
                    <a16:creationId xmlns:a16="http://schemas.microsoft.com/office/drawing/2014/main" id="{1E305699-B28D-2422-3927-55E2044EE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30">
                <a:extLst>
                  <a:ext uri="{FF2B5EF4-FFF2-40B4-BE49-F238E27FC236}">
                    <a16:creationId xmlns:a16="http://schemas.microsoft.com/office/drawing/2014/main" id="{0FE13CA5-614F-4612-9EB2-0D0ABDDE3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31">
                <a:extLst>
                  <a:ext uri="{FF2B5EF4-FFF2-40B4-BE49-F238E27FC236}">
                    <a16:creationId xmlns:a16="http://schemas.microsoft.com/office/drawing/2014/main" id="{BD15761B-3D11-868F-9758-78E2C7943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32">
                <a:extLst>
                  <a:ext uri="{FF2B5EF4-FFF2-40B4-BE49-F238E27FC236}">
                    <a16:creationId xmlns:a16="http://schemas.microsoft.com/office/drawing/2014/main" id="{236F231D-E568-E23A-D5A5-28ECD499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33">
                <a:extLst>
                  <a:ext uri="{FF2B5EF4-FFF2-40B4-BE49-F238E27FC236}">
                    <a16:creationId xmlns:a16="http://schemas.microsoft.com/office/drawing/2014/main" id="{7AABD6B1-072F-5F46-F9BD-75C517AAF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BF566460-61E3-8E81-2928-32D523E2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BC00E1B4-D7FC-9AFA-295B-8435C4A03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Oval 36">
              <a:extLst>
                <a:ext uri="{FF2B5EF4-FFF2-40B4-BE49-F238E27FC236}">
                  <a16:creationId xmlns:a16="http://schemas.microsoft.com/office/drawing/2014/main" id="{8491D013-1331-6F1C-A2E2-EDDDA5FFF0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5" name="Oval 37">
              <a:extLst>
                <a:ext uri="{FF2B5EF4-FFF2-40B4-BE49-F238E27FC236}">
                  <a16:creationId xmlns:a16="http://schemas.microsoft.com/office/drawing/2014/main" id="{DA8F0867-C170-B322-1A8E-7DC46D37CF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6" name="Oval 38">
              <a:extLst>
                <a:ext uri="{FF2B5EF4-FFF2-40B4-BE49-F238E27FC236}">
                  <a16:creationId xmlns:a16="http://schemas.microsoft.com/office/drawing/2014/main" id="{3D9B6E92-5988-F979-1FA3-E720578DEB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7" name="Oval 39">
              <a:extLst>
                <a:ext uri="{FF2B5EF4-FFF2-40B4-BE49-F238E27FC236}">
                  <a16:creationId xmlns:a16="http://schemas.microsoft.com/office/drawing/2014/main" id="{0074B888-4386-9F5C-B99B-E9E9B901E1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48" name="Oval 40">
              <a:extLst>
                <a:ext uri="{FF2B5EF4-FFF2-40B4-BE49-F238E27FC236}">
                  <a16:creationId xmlns:a16="http://schemas.microsoft.com/office/drawing/2014/main" id="{2069E727-DA2E-F53D-E162-F9C09BD1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166" name="Group 47">
            <a:extLst>
              <a:ext uri="{FF2B5EF4-FFF2-40B4-BE49-F238E27FC236}">
                <a16:creationId xmlns:a16="http://schemas.microsoft.com/office/drawing/2014/main" id="{B30593B7-FDF6-4E7E-7C3A-CE3D88EEE155}"/>
              </a:ext>
            </a:extLst>
          </p:cNvPr>
          <p:cNvGrpSpPr>
            <a:grpSpLocks/>
          </p:cNvGrpSpPr>
          <p:nvPr/>
        </p:nvGrpSpPr>
        <p:grpSpPr bwMode="auto">
          <a:xfrm>
            <a:off x="129242" y="2712097"/>
            <a:ext cx="556558" cy="857031"/>
            <a:chOff x="2593" y="768"/>
            <a:chExt cx="849" cy="1475"/>
          </a:xfrm>
        </p:grpSpPr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78498F36-B397-37C7-3A4D-7E7D41E6C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8BCAC2DC-9F74-B513-D4C7-D870AF0F2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50">
              <a:extLst>
                <a:ext uri="{FF2B5EF4-FFF2-40B4-BE49-F238E27FC236}">
                  <a16:creationId xmlns:a16="http://schemas.microsoft.com/office/drawing/2014/main" id="{41C35A12-6F05-46C2-AB6F-BD4DE700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51">
              <a:extLst>
                <a:ext uri="{FF2B5EF4-FFF2-40B4-BE49-F238E27FC236}">
                  <a16:creationId xmlns:a16="http://schemas.microsoft.com/office/drawing/2014/main" id="{ED87F3D7-7C26-39EC-00FB-6F9978AE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52">
              <a:extLst>
                <a:ext uri="{FF2B5EF4-FFF2-40B4-BE49-F238E27FC236}">
                  <a16:creationId xmlns:a16="http://schemas.microsoft.com/office/drawing/2014/main" id="{A1E8D32E-1D7D-C828-9DFF-EE39B02CC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53">
              <a:extLst>
                <a:ext uri="{FF2B5EF4-FFF2-40B4-BE49-F238E27FC236}">
                  <a16:creationId xmlns:a16="http://schemas.microsoft.com/office/drawing/2014/main" id="{7DF88C4E-424A-0885-5799-A971D3D8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54">
              <a:extLst>
                <a:ext uri="{FF2B5EF4-FFF2-40B4-BE49-F238E27FC236}">
                  <a16:creationId xmlns:a16="http://schemas.microsoft.com/office/drawing/2014/main" id="{04A0DDF8-C351-53D5-9FBD-FBA1A174C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" name="Group 55">
              <a:extLst>
                <a:ext uri="{FF2B5EF4-FFF2-40B4-BE49-F238E27FC236}">
                  <a16:creationId xmlns:a16="http://schemas.microsoft.com/office/drawing/2014/main" id="{CADA6588-DFF7-4124-C2F3-0E68FC433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75" name="Freeform 56">
                <a:extLst>
                  <a:ext uri="{FF2B5EF4-FFF2-40B4-BE49-F238E27FC236}">
                    <a16:creationId xmlns:a16="http://schemas.microsoft.com/office/drawing/2014/main" id="{EE81AD92-FB86-FFE6-3FC0-880E03263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57">
                <a:extLst>
                  <a:ext uri="{FF2B5EF4-FFF2-40B4-BE49-F238E27FC236}">
                    <a16:creationId xmlns:a16="http://schemas.microsoft.com/office/drawing/2014/main" id="{1DBEADD5-4FF8-8FE5-1D2B-75A56FE4C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CA08AA-FD97-797D-3714-440A4A5C074A}"/>
              </a:ext>
            </a:extLst>
          </p:cNvPr>
          <p:cNvGrpSpPr/>
          <p:nvPr/>
        </p:nvGrpSpPr>
        <p:grpSpPr>
          <a:xfrm>
            <a:off x="2607598" y="4484913"/>
            <a:ext cx="5469602" cy="2286000"/>
            <a:chOff x="2607598" y="4484913"/>
            <a:chExt cx="5469602" cy="2286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0568FAD-1F74-7908-2F78-1473F7479601}"/>
                </a:ext>
              </a:extLst>
            </p:cNvPr>
            <p:cNvCxnSpPr/>
            <p:nvPr/>
          </p:nvCxnSpPr>
          <p:spPr bwMode="auto">
            <a:xfrm>
              <a:off x="3109198" y="5334000"/>
              <a:ext cx="244879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0B70B6B-66E9-C3ED-8600-4ABC4E82A4CC}"/>
                </a:ext>
              </a:extLst>
            </p:cNvPr>
            <p:cNvCxnSpPr/>
            <p:nvPr/>
          </p:nvCxnSpPr>
          <p:spPr bwMode="auto">
            <a:xfrm>
              <a:off x="5628410" y="5029200"/>
              <a:ext cx="2448790" cy="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50B101A-D1B5-E950-4C62-5E5F58A84DD8}"/>
                </a:ext>
              </a:extLst>
            </p:cNvPr>
            <p:cNvSpPr/>
            <p:nvPr/>
          </p:nvSpPr>
          <p:spPr bwMode="auto">
            <a:xfrm>
              <a:off x="5539516" y="4971472"/>
              <a:ext cx="108000" cy="10800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CF04E3D-3404-884C-383F-F557EA9369F5}"/>
                </a:ext>
              </a:extLst>
            </p:cNvPr>
            <p:cNvSpPr/>
            <p:nvPr/>
          </p:nvSpPr>
          <p:spPr bwMode="auto">
            <a:xfrm>
              <a:off x="5526188" y="5283728"/>
              <a:ext cx="108000" cy="108000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BF6C1F2-AA69-B029-E248-414525C9B6A6}"/>
                </a:ext>
              </a:extLst>
            </p:cNvPr>
            <p:cNvGrpSpPr/>
            <p:nvPr/>
          </p:nvGrpSpPr>
          <p:grpSpPr>
            <a:xfrm>
              <a:off x="5201088" y="4484913"/>
              <a:ext cx="742512" cy="2286000"/>
              <a:chOff x="5130603" y="4484913"/>
              <a:chExt cx="742512" cy="2286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D4BDC50-D83C-798B-AD74-F14B4546B7A6}"/>
                  </a:ext>
                </a:extLst>
              </p:cNvPr>
              <p:cNvCxnSpPr/>
              <p:nvPr/>
            </p:nvCxnSpPr>
            <p:spPr bwMode="auto">
              <a:xfrm>
                <a:off x="5515430" y="4484913"/>
                <a:ext cx="0" cy="22860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D4727AC-F9E7-F018-A3CB-C95059933C25}"/>
                  </a:ext>
                </a:extLst>
              </p:cNvPr>
              <p:cNvSpPr/>
              <p:nvPr/>
            </p:nvSpPr>
            <p:spPr>
              <a:xfrm>
                <a:off x="5130603" y="6259287"/>
                <a:ext cx="7425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x=5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ED8687-1426-08EC-EEA1-69F76A5F740C}"/>
                </a:ext>
              </a:extLst>
            </p:cNvPr>
            <p:cNvSpPr/>
            <p:nvPr/>
          </p:nvSpPr>
          <p:spPr>
            <a:xfrm>
              <a:off x="2607598" y="5105400"/>
              <a:ext cx="3642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EE700F-22B2-316B-D9C6-741630CE811D}"/>
                </a:ext>
              </a:extLst>
            </p:cNvPr>
            <p:cNvSpPr/>
            <p:nvPr/>
          </p:nvSpPr>
          <p:spPr>
            <a:xfrm>
              <a:off x="5656801" y="5105400"/>
              <a:ext cx="1204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f(5) = 3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A8A533-69F6-703B-24B8-C209F9C1EFC7}"/>
                </a:ext>
              </a:extLst>
            </p:cNvPr>
            <p:cNvSpPr/>
            <p:nvPr/>
          </p:nvSpPr>
          <p:spPr>
            <a:xfrm>
              <a:off x="5715000" y="4572000"/>
              <a:ext cx="21275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f(5.1) = 3.0002 </a:t>
              </a:r>
            </a:p>
          </p:txBody>
        </p:sp>
      </p:grpSp>
      <p:grpSp>
        <p:nvGrpSpPr>
          <p:cNvPr id="43" name="Group 26">
            <a:extLst>
              <a:ext uri="{FF2B5EF4-FFF2-40B4-BE49-F238E27FC236}">
                <a16:creationId xmlns:a16="http://schemas.microsoft.com/office/drawing/2014/main" id="{CC5DCC0C-7D45-DE1D-E33B-9886931BF82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8614" y="2543915"/>
            <a:ext cx="457186" cy="580285"/>
            <a:chOff x="2308" y="1513"/>
            <a:chExt cx="1162" cy="2570"/>
          </a:xfrm>
        </p:grpSpPr>
        <p:grpSp>
          <p:nvGrpSpPr>
            <p:cNvPr id="44" name="Group 27">
              <a:extLst>
                <a:ext uri="{FF2B5EF4-FFF2-40B4-BE49-F238E27FC236}">
                  <a16:creationId xmlns:a16="http://schemas.microsoft.com/office/drawing/2014/main" id="{590835F3-3843-9457-67B6-1AB382A97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8A4C3F86-4DF2-B07E-FE17-156B0247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B86123D5-36F4-0E55-A018-9F705A19E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0C1EA130-1F6D-1406-43C4-0029060D1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8326009B-2487-DACC-FFFB-033B1983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B41703AC-AB3C-E1F8-FD2F-77FBA9C4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3672AA2F-640F-0F74-1A1B-A5A27A506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733E58F9-E6F2-34D2-AF86-7BCDD1146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7AF0841E-6476-7550-C7E8-51FFB06DB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Oval 36">
              <a:extLst>
                <a:ext uri="{FF2B5EF4-FFF2-40B4-BE49-F238E27FC236}">
                  <a16:creationId xmlns:a16="http://schemas.microsoft.com/office/drawing/2014/main" id="{1D8086E3-910B-5B41-BB1D-E6298A33BA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8" name="Oval 37">
              <a:extLst>
                <a:ext uri="{FF2B5EF4-FFF2-40B4-BE49-F238E27FC236}">
                  <a16:creationId xmlns:a16="http://schemas.microsoft.com/office/drawing/2014/main" id="{98B89A6F-C7E2-6DBD-0775-33AD512DCB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49" name="Oval 38">
              <a:extLst>
                <a:ext uri="{FF2B5EF4-FFF2-40B4-BE49-F238E27FC236}">
                  <a16:creationId xmlns:a16="http://schemas.microsoft.com/office/drawing/2014/main" id="{833A9A7C-D560-3A9A-FF84-F276B633DD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0" name="Oval 39">
              <a:extLst>
                <a:ext uri="{FF2B5EF4-FFF2-40B4-BE49-F238E27FC236}">
                  <a16:creationId xmlns:a16="http://schemas.microsoft.com/office/drawing/2014/main" id="{6A52A1E3-6DFF-62F9-5B73-CCF775C37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" name="Oval 40">
              <a:extLst>
                <a:ext uri="{FF2B5EF4-FFF2-40B4-BE49-F238E27FC236}">
                  <a16:creationId xmlns:a16="http://schemas.microsoft.com/office/drawing/2014/main" id="{8BC28871-111C-AADD-57B5-A82B36340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id="{9B936E9A-CCB9-3EE5-6D0D-C5FE00CE572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28614" y="3350312"/>
            <a:ext cx="457186" cy="580285"/>
            <a:chOff x="2308" y="1513"/>
            <a:chExt cx="1162" cy="2570"/>
          </a:xfrm>
        </p:grpSpPr>
        <p:grpSp>
          <p:nvGrpSpPr>
            <p:cNvPr id="5" name="Group 27">
              <a:extLst>
                <a:ext uri="{FF2B5EF4-FFF2-40B4-BE49-F238E27FC236}">
                  <a16:creationId xmlns:a16="http://schemas.microsoft.com/office/drawing/2014/main" id="{85C31DA4-7263-CE98-3A6B-E94FA1D4FD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" name="Freeform 28">
                <a:extLst>
                  <a:ext uri="{FF2B5EF4-FFF2-40B4-BE49-F238E27FC236}">
                    <a16:creationId xmlns:a16="http://schemas.microsoft.com/office/drawing/2014/main" id="{90AFB9E7-F16B-6884-49F0-A1A9191F9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29">
                <a:extLst>
                  <a:ext uri="{FF2B5EF4-FFF2-40B4-BE49-F238E27FC236}">
                    <a16:creationId xmlns:a16="http://schemas.microsoft.com/office/drawing/2014/main" id="{3E9C37B3-55ED-CF8E-F11B-34AA20ECD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30">
                <a:extLst>
                  <a:ext uri="{FF2B5EF4-FFF2-40B4-BE49-F238E27FC236}">
                    <a16:creationId xmlns:a16="http://schemas.microsoft.com/office/drawing/2014/main" id="{20D51F0A-7996-A3D2-0BC5-703160212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EDAC1FC6-69F3-3B26-C0B3-C569094A4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AC6E9967-86E8-A455-9E69-B056E4098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C8E26EC0-3406-454A-D81C-2B8CDAADD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898430C8-9576-F592-8765-3339CDCA2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35">
              <a:extLst>
                <a:ext uri="{FF2B5EF4-FFF2-40B4-BE49-F238E27FC236}">
                  <a16:creationId xmlns:a16="http://schemas.microsoft.com/office/drawing/2014/main" id="{AD5A8ABF-CC6A-961F-5D85-F1F6F3441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Oval 36">
              <a:extLst>
                <a:ext uri="{FF2B5EF4-FFF2-40B4-BE49-F238E27FC236}">
                  <a16:creationId xmlns:a16="http://schemas.microsoft.com/office/drawing/2014/main" id="{A47E42B2-BDE6-4382-3C32-18679A773E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9" name="Oval 37">
              <a:extLst>
                <a:ext uri="{FF2B5EF4-FFF2-40B4-BE49-F238E27FC236}">
                  <a16:creationId xmlns:a16="http://schemas.microsoft.com/office/drawing/2014/main" id="{56CA2F42-7217-C588-2938-BA88E5CF0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0" name="Oval 38">
              <a:extLst>
                <a:ext uri="{FF2B5EF4-FFF2-40B4-BE49-F238E27FC236}">
                  <a16:creationId xmlns:a16="http://schemas.microsoft.com/office/drawing/2014/main" id="{626C5294-F766-A78E-D68A-93EE1815D8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1" name="Oval 39">
              <a:extLst>
                <a:ext uri="{FF2B5EF4-FFF2-40B4-BE49-F238E27FC236}">
                  <a16:creationId xmlns:a16="http://schemas.microsoft.com/office/drawing/2014/main" id="{74C40BF9-59C3-7FB2-2380-4FC111E685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12" name="Oval 40">
              <a:extLst>
                <a:ext uri="{FF2B5EF4-FFF2-40B4-BE49-F238E27FC236}">
                  <a16:creationId xmlns:a16="http://schemas.microsoft.com/office/drawing/2014/main" id="{FD558372-F8DB-140A-E5A1-27A766E9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45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5">
            <a:extLst>
              <a:ext uri="{FF2B5EF4-FFF2-40B4-BE49-F238E27FC236}">
                <a16:creationId xmlns:a16="http://schemas.microsoft.com/office/drawing/2014/main" id="{42C1B354-4477-417B-AF04-3BC85F2F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6059072" cy="1382149"/>
          </a:xfrm>
          <a:prstGeom prst="wedgeRoundRectCallout">
            <a:avLst>
              <a:gd name="adj1" fmla="val -53585"/>
              <a:gd name="adj2" fmla="val -44410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Contradiction: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False</a:t>
            </a: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cs typeface="Times New Roman" panose="02020603050405020304" pitchFamily="18" charset="0"/>
              </a:rPr>
              <a:t>In our logic,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 can’t be both true and false.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    This is called a contradiction.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F0D9FC-426B-67D0-0AA7-8A13B4E178D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3" name="Picture 5" descr="j0116172">
            <a:extLst>
              <a:ext uri="{FF2B5EF4-FFF2-40B4-BE49-F238E27FC236}">
                <a16:creationId xmlns:a16="http://schemas.microsoft.com/office/drawing/2014/main" id="{C7266975-4FDE-E4A7-A496-6672F3C2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7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35280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2000" dirty="0"/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2" name="Line 26"/>
          <p:cNvSpPr>
            <a:spLocks noChangeShapeType="1"/>
          </p:cNvSpPr>
          <p:nvPr/>
        </p:nvSpPr>
        <p:spPr bwMode="auto">
          <a:xfrm>
            <a:off x="7010400" y="5873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29" name="Text Box 74"/>
          <p:cNvSpPr txBox="1">
            <a:spLocks noChangeArrowheads="1"/>
          </p:cNvSpPr>
          <p:nvPr/>
        </p:nvSpPr>
        <p:spPr bwMode="auto">
          <a:xfrm>
            <a:off x="469900" y="640715"/>
            <a:ext cx="3688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[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Loves(b, g)]</a:t>
            </a:r>
          </a:p>
        </p:txBody>
      </p:sp>
      <p:sp>
        <p:nvSpPr>
          <p:cNvPr id="130" name="Text Box 78"/>
          <p:cNvSpPr txBox="1">
            <a:spLocks noChangeArrowheads="1"/>
          </p:cNvSpPr>
          <p:nvPr/>
        </p:nvSpPr>
        <p:spPr bwMode="auto">
          <a:xfrm>
            <a:off x="5346700" y="669421"/>
            <a:ext cx="3688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[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Loves(b, g)]</a:t>
            </a:r>
          </a:p>
        </p:txBody>
      </p:sp>
      <p:sp>
        <p:nvSpPr>
          <p:cNvPr id="136" name="Text Box 77"/>
          <p:cNvSpPr txBox="1">
            <a:spLocks noChangeArrowheads="1"/>
          </p:cNvSpPr>
          <p:nvPr/>
        </p:nvSpPr>
        <p:spPr bwMode="auto">
          <a:xfrm>
            <a:off x="76200" y="1295400"/>
            <a:ext cx="4653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loop </a:t>
            </a:r>
            <a:r>
              <a:rPr lang="en-CA" altLang="en-US" sz="2400" dirty="0"/>
              <a:t>g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sz="2400" dirty="0"/>
              <a:t>{girls} </a:t>
            </a:r>
            <a:r>
              <a:rPr lang="en-CA" altLang="en-US" sz="2000" dirty="0"/>
              <a:t>(</a:t>
            </a:r>
            <a:r>
              <a: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checking true for some)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2400" dirty="0"/>
              <a:t>loop </a:t>
            </a:r>
            <a:r>
              <a:rPr lang="en-CA" altLang="en-US" sz="2400" dirty="0"/>
              <a:t>b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sz="2400" dirty="0"/>
              <a:t>{boys} </a:t>
            </a:r>
            <a:r>
              <a:rPr lang="en-CA" altLang="en-US" sz="2000" dirty="0"/>
              <a:t>(</a:t>
            </a:r>
            <a:r>
              <a: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checking true </a:t>
            </a:r>
            <a:r>
              <a:rPr lang="en-CA" altLang="en-US" sz="20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for all</a:t>
            </a:r>
            <a:r>
              <a: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CA" altLang="en-US" sz="2000" dirty="0"/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        Loves(b,g)</a:t>
            </a:r>
            <a:endParaRPr lang="en-CA" altLang="en-US" sz="2400" i="0" dirty="0"/>
          </a:p>
        </p:txBody>
      </p:sp>
      <p:cxnSp>
        <p:nvCxnSpPr>
          <p:cNvPr id="183" name="Straight Arrow Connector 95"/>
          <p:cNvCxnSpPr>
            <a:cxnSpLocks noChangeShapeType="1"/>
          </p:cNvCxnSpPr>
          <p:nvPr/>
        </p:nvCxnSpPr>
        <p:spPr bwMode="auto">
          <a:xfrm flipH="1" flipV="1">
            <a:off x="2706387" y="3962401"/>
            <a:ext cx="183793" cy="303646"/>
          </a:xfrm>
          <a:prstGeom prst="straightConnector1">
            <a:avLst/>
          </a:prstGeom>
          <a:noFill/>
          <a:ln w="38100" algn="ctr">
            <a:solidFill>
              <a:srgbClr val="66FF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Straight Arrow Connector 95"/>
          <p:cNvCxnSpPr>
            <a:cxnSpLocks noChangeShapeType="1"/>
          </p:cNvCxnSpPr>
          <p:nvPr/>
        </p:nvCxnSpPr>
        <p:spPr bwMode="auto">
          <a:xfrm flipV="1">
            <a:off x="3519865" y="4064102"/>
            <a:ext cx="198839" cy="273884"/>
          </a:xfrm>
          <a:prstGeom prst="straightConnector1">
            <a:avLst/>
          </a:prstGeom>
          <a:noFill/>
          <a:ln w="38100" algn="ctr">
            <a:solidFill>
              <a:srgbClr val="66FF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Straight Arrow Connector 95"/>
          <p:cNvCxnSpPr>
            <a:cxnSpLocks noChangeShapeType="1"/>
          </p:cNvCxnSpPr>
          <p:nvPr/>
        </p:nvCxnSpPr>
        <p:spPr bwMode="auto">
          <a:xfrm flipH="1" flipV="1">
            <a:off x="5499251" y="4137960"/>
            <a:ext cx="318400" cy="19607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77"/>
          <p:cNvSpPr txBox="1">
            <a:spLocks noChangeArrowheads="1"/>
          </p:cNvSpPr>
          <p:nvPr/>
        </p:nvSpPr>
        <p:spPr bwMode="auto">
          <a:xfrm>
            <a:off x="4114800" y="2152471"/>
            <a:ext cx="49311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loop </a:t>
            </a:r>
            <a:r>
              <a:rPr lang="en-CA" altLang="en-US" sz="2400" dirty="0"/>
              <a:t>b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sz="2400" dirty="0"/>
              <a:t>{boys} </a:t>
            </a:r>
            <a:r>
              <a:rPr lang="en-CA" altLang="en-US" sz="2000" dirty="0"/>
              <a:t>(</a:t>
            </a:r>
            <a:r>
              <a: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checking true </a:t>
            </a:r>
            <a:r>
              <a:rPr lang="en-CA" altLang="en-US" sz="20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for all</a:t>
            </a:r>
            <a:r>
              <a: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loop </a:t>
            </a:r>
            <a:r>
              <a:rPr lang="en-CA" altLang="en-US" sz="2400" dirty="0"/>
              <a:t>g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CA" altLang="en-US" sz="2400" dirty="0"/>
              <a:t>{girls} </a:t>
            </a:r>
            <a:r>
              <a:rPr lang="en-CA" altLang="en-US" sz="2000" dirty="0"/>
              <a:t>(</a:t>
            </a:r>
            <a:r>
              <a: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checking true for some)</a:t>
            </a:r>
          </a:p>
          <a:p>
            <a:pPr algn="l" eaLnBrk="1" hangingPunct="1">
              <a:spcBef>
                <a:spcPct val="0"/>
              </a:spcBef>
              <a:buNone/>
            </a:pPr>
            <a:r>
              <a:rPr lang="en-CA" altLang="en-US" sz="2400" dirty="0"/>
              <a:t>        Loves(b,g)</a:t>
            </a:r>
            <a:endParaRPr lang="en-CA" altLang="en-US" sz="2400" i="0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853176" y="4487650"/>
          <a:ext cx="2259070" cy="22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1855854" y="4452343"/>
            <a:ext cx="2258946" cy="2245109"/>
            <a:chOff x="6708218" y="879093"/>
            <a:chExt cx="2258946" cy="2245109"/>
          </a:xfrm>
        </p:grpSpPr>
        <p:pic>
          <p:nvPicPr>
            <p:cNvPr id="63" name="Picture 62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68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7" name="Picture 6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485362" y="3965680"/>
            <a:ext cx="1968074" cy="2050435"/>
            <a:chOff x="6337726" y="392430"/>
            <a:chExt cx="1968074" cy="2050435"/>
          </a:xfrm>
        </p:grpSpPr>
        <p:sp>
          <p:nvSpPr>
            <p:cNvPr id="73" name="Rectangle 72"/>
            <p:cNvSpPr/>
            <p:nvPr/>
          </p:nvSpPr>
          <p:spPr>
            <a:xfrm>
              <a:off x="7890302" y="392430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g</a:t>
              </a:r>
              <a:endParaRPr lang="en-CA" sz="24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337726" y="1981200"/>
              <a:ext cx="415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b</a:t>
              </a:r>
              <a:endParaRPr lang="en-CA" sz="2400" dirty="0"/>
            </a:p>
          </p:txBody>
        </p:sp>
      </p:grp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5016014" y="4484370"/>
          <a:ext cx="2259070" cy="22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5018692" y="4449063"/>
            <a:ext cx="2258946" cy="2245109"/>
            <a:chOff x="6708218" y="879093"/>
            <a:chExt cx="2258946" cy="2245109"/>
          </a:xfrm>
        </p:grpSpPr>
        <p:pic>
          <p:nvPicPr>
            <p:cNvPr id="77" name="Picture 76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7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82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" name="Picture 8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" name="Group 85"/>
          <p:cNvGrpSpPr/>
          <p:nvPr/>
        </p:nvGrpSpPr>
        <p:grpSpPr>
          <a:xfrm>
            <a:off x="4648200" y="3962400"/>
            <a:ext cx="1968074" cy="2050435"/>
            <a:chOff x="6337726" y="392430"/>
            <a:chExt cx="1968074" cy="2050435"/>
          </a:xfrm>
        </p:grpSpPr>
        <p:sp>
          <p:nvSpPr>
            <p:cNvPr id="87" name="Rectangle 86"/>
            <p:cNvSpPr/>
            <p:nvPr/>
          </p:nvSpPr>
          <p:spPr>
            <a:xfrm>
              <a:off x="7890302" y="392430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g</a:t>
              </a:r>
              <a:endParaRPr lang="en-CA" sz="2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37726" y="1981200"/>
              <a:ext cx="415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b</a:t>
              </a:r>
              <a:endParaRPr lang="en-CA" sz="2400" dirty="0"/>
            </a:p>
          </p:txBody>
        </p:sp>
      </p:grpSp>
      <p:cxnSp>
        <p:nvCxnSpPr>
          <p:cNvPr id="90" name="Straight Arrow Connector 95"/>
          <p:cNvCxnSpPr>
            <a:cxnSpLocks noChangeShapeType="1"/>
          </p:cNvCxnSpPr>
          <p:nvPr/>
        </p:nvCxnSpPr>
        <p:spPr bwMode="auto">
          <a:xfrm flipH="1" flipV="1">
            <a:off x="6685278" y="3981270"/>
            <a:ext cx="4438" cy="318578"/>
          </a:xfrm>
          <a:prstGeom prst="straightConnector1">
            <a:avLst/>
          </a:prstGeom>
          <a:noFill/>
          <a:ln w="38100" algn="ctr">
            <a:solidFill>
              <a:srgbClr val="66FF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496C123C-EAD3-A107-7C4A-22B478931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 &amp; </a:t>
            </a:r>
          </a:p>
        </p:txBody>
      </p:sp>
    </p:spTree>
    <p:extLst>
      <p:ext uri="{BB962C8B-B14F-4D97-AF65-F5344CB8AC3E}">
        <p14:creationId xmlns:p14="http://schemas.microsoft.com/office/powerpoint/2010/main" val="8323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129" grpId="0"/>
      <p:bldP spid="1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35">
            <a:extLst>
              <a:ext uri="{FF2B5EF4-FFF2-40B4-BE49-F238E27FC236}">
                <a16:creationId xmlns:a16="http://schemas.microsoft.com/office/drawing/2014/main" id="{37F05F06-95D8-4650-B248-C1D1F70E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62000"/>
            <a:ext cx="7848600" cy="2514600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By Contradiction: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(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This is a classic technique for proving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en-US" altLang="en-US" sz="2400" dirty="0">
                <a:cs typeface="Times New Roman" panose="02020603050405020304" pitchFamily="18" charset="0"/>
              </a:rPr>
              <a:t>“By way of contradiction assume the opposite”, ie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en-US" altLang="en-US" sz="2400" dirty="0">
                <a:cs typeface="Times New Roman" panose="02020603050405020304" pitchFamily="18" charset="0"/>
              </a:rPr>
              <a:t>From it, prove a contradiction.</a:t>
            </a:r>
          </a:p>
          <a:p>
            <a:pPr marL="342900" indent="-342900"/>
            <a:r>
              <a:rPr lang="en-US" altLang="en-US" sz="2400" dirty="0">
                <a:cs typeface="Times New Roman" panose="02020603050405020304" pitchFamily="18" charset="0"/>
              </a:rPr>
              <a:t>Hence, the initial assumption must be false, ie is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</a:rPr>
              <a:t>true.</a:t>
            </a:r>
          </a:p>
        </p:txBody>
      </p:sp>
      <p:sp>
        <p:nvSpPr>
          <p:cNvPr id="13" name="AutoShape 35">
            <a:extLst>
              <a:ext uri="{FF2B5EF4-FFF2-40B4-BE49-F238E27FC236}">
                <a16:creationId xmlns:a16="http://schemas.microsoft.com/office/drawing/2014/main" id="{02C952F9-1994-B345-B60A-B946E03AC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7848600" cy="2514600"/>
          </a:xfrm>
          <a:prstGeom prst="wedgeRoundRectCallout">
            <a:avLst>
              <a:gd name="adj1" fmla="val -51570"/>
              <a:gd name="adj2" fmla="val -42992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8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Proof of Proof By Contradiction: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cs typeface="Times New Roman" panose="02020603050405020304" pitchFamily="18" charset="0"/>
              </a:rPr>
              <a:t>α </a:t>
            </a:r>
            <a:r>
              <a:rPr lang="en-US" altLang="en-US" sz="2000" dirty="0">
                <a:sym typeface="Symbol" panose="05050102010706020507" pitchFamily="18" charset="2"/>
              </a:rPr>
              <a:t> (</a:t>
            </a: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sym typeface="Symbol" panose="05050102010706020507" pitchFamily="18" charset="2"/>
              </a:rPr>
              <a:t>(</a:t>
            </a: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000" dirty="0">
                <a:sym typeface="Symbol" panose="05050102010706020507" pitchFamily="18" charset="2"/>
              </a:rPr>
              <a:t> </a:t>
            </a:r>
            <a:r>
              <a:rPr lang="en-US" altLang="en-US" sz="2000" dirty="0">
                <a:cs typeface="Times New Roman" panose="02020603050405020304" pitchFamily="18" charset="0"/>
              </a:rPr>
              <a:t> α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sym typeface="Symbol" panose="05050102010706020507" pitchFamily="18" charset="2"/>
              </a:rPr>
              <a:t>(</a:t>
            </a: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005A16-4708-FFF8-75C1-4E6677ECCB84}"/>
              </a:ext>
            </a:extLst>
          </p:cNvPr>
          <p:cNvSpPr/>
          <p:nvPr/>
        </p:nvSpPr>
        <p:spPr>
          <a:xfrm>
            <a:off x="3505200" y="4114800"/>
            <a:ext cx="28194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480"/>
              </a:spcBef>
            </a:pPr>
            <a:r>
              <a:rPr lang="en-US" altLang="en-US" sz="2000" dirty="0"/>
              <a:t>Proved somehow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Contra Positive from 1</a:t>
            </a:r>
          </a:p>
          <a:p>
            <a:pPr algn="l">
              <a:spcBef>
                <a:spcPts val="480"/>
              </a:spcBef>
            </a:pPr>
            <a:r>
              <a:rPr lang="en-US" altLang="en-US" sz="2000" dirty="0"/>
              <a:t>Excluded middle</a:t>
            </a:r>
          </a:p>
          <a:p>
            <a:pPr algn="l">
              <a:spcBef>
                <a:spcPts val="480"/>
              </a:spcBef>
            </a:pPr>
            <a:r>
              <a:rPr lang="en-US" altLang="en-US" sz="2000" dirty="0"/>
              <a:t>Modus Pontus from 2&amp;4</a:t>
            </a:r>
          </a:p>
        </p:txBody>
      </p:sp>
      <p:pic>
        <p:nvPicPr>
          <p:cNvPr id="17" name="Picture 5" descr="j0116172">
            <a:extLst>
              <a:ext uri="{FF2B5EF4-FFF2-40B4-BE49-F238E27FC236}">
                <a16:creationId xmlns:a16="http://schemas.microsoft.com/office/drawing/2014/main" id="{76C1919B-3616-D7DA-DF87-A968A683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24F6FAA-0B38-2CAC-394F-939A2E5773F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05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5">
            <a:extLst>
              <a:ext uri="{FF2B5EF4-FFF2-40B4-BE49-F238E27FC236}">
                <a16:creationId xmlns:a16="http://schemas.microsoft.com/office/drawing/2014/main" id="{B32EE979-AD71-4565-8280-972132681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07891"/>
            <a:ext cx="4443099" cy="1905000"/>
          </a:xfrm>
          <a:prstGeom prst="wedgeRoundRectCallout">
            <a:avLst>
              <a:gd name="adj1" fmla="val -52681"/>
              <a:gd name="adj2" fmla="val -45628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It is used when </a:t>
            </a:r>
          </a:p>
          <a:p>
            <a:pPr algn="ctr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assuming the contradiction</a:t>
            </a:r>
          </a:p>
          <a:p>
            <a:pPr algn="ctr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allows you to assume </a:t>
            </a:r>
          </a:p>
          <a:p>
            <a:pPr algn="ctr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the existence of some object.</a:t>
            </a:r>
          </a:p>
        </p:txBody>
      </p:sp>
      <p:sp>
        <p:nvSpPr>
          <p:cNvPr id="18" name="AutoShape 35">
            <a:extLst>
              <a:ext uri="{FF2B5EF4-FFF2-40B4-BE49-F238E27FC236}">
                <a16:creationId xmlns:a16="http://schemas.microsoft.com/office/drawing/2014/main" id="{E92986AB-8A49-7C5A-849F-E9D3D6DBF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62000"/>
            <a:ext cx="7848600" cy="2514600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By Contradiction: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(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This is a classic technique for proving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en-US" altLang="en-US" sz="2400" dirty="0">
                <a:cs typeface="Times New Roman" panose="02020603050405020304" pitchFamily="18" charset="0"/>
              </a:rPr>
              <a:t>“By way of contradiction assume the opposite”, ie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en-US" altLang="en-US" sz="2400" dirty="0">
                <a:cs typeface="Times New Roman" panose="02020603050405020304" pitchFamily="18" charset="0"/>
              </a:rPr>
              <a:t>From it, prove a contradiction.</a:t>
            </a:r>
          </a:p>
          <a:p>
            <a:pPr marL="342900" indent="-342900"/>
            <a:r>
              <a:rPr lang="en-US" altLang="en-US" sz="2400" dirty="0">
                <a:cs typeface="Times New Roman" panose="02020603050405020304" pitchFamily="18" charset="0"/>
              </a:rPr>
              <a:t>Hence, the initial assumption must be false, ie is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</a:rPr>
              <a:t>true.</a:t>
            </a:r>
          </a:p>
        </p:txBody>
      </p:sp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35">
            <a:extLst>
              <a:ext uri="{FF2B5EF4-FFF2-40B4-BE49-F238E27FC236}">
                <a16:creationId xmlns:a16="http://schemas.microsoft.com/office/drawing/2014/main" id="{CF96ECE9-FBE4-6A76-3F36-B90C771F1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901" y="4876800"/>
            <a:ext cx="3757299" cy="914400"/>
          </a:xfrm>
          <a:prstGeom prst="wedgeRoundRectCallout">
            <a:avLst>
              <a:gd name="adj1" fmla="val -52681"/>
              <a:gd name="adj2" fmla="val -45628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We left </a:t>
            </a:r>
            <a:r>
              <a:rPr lang="en-US" altLang="en-US" sz="2400" dirty="0">
                <a:cs typeface="Times New Roman" panose="02020603050405020304" pitchFamily="18" charset="0"/>
              </a:rPr>
              <a:t>it till </a:t>
            </a:r>
            <a:r>
              <a:rPr lang="en-US" altLang="en-US" sz="2400">
                <a:cs typeface="Times New Roman" panose="02020603050405020304" pitchFamily="18" charset="0"/>
              </a:rPr>
              <a:t>we were</a:t>
            </a:r>
            <a:br>
              <a:rPr lang="en-US" altLang="en-US" sz="2400">
                <a:cs typeface="Times New Roman" panose="02020603050405020304" pitchFamily="18" charset="0"/>
              </a:rPr>
            </a:b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doing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forall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400" dirty="0">
                <a:cs typeface="Times New Roman" panose="02020603050405020304" pitchFamily="18" charset="0"/>
              </a:rPr>
              <a:t>exists.</a:t>
            </a:r>
          </a:p>
        </p:txBody>
      </p:sp>
      <p:sp>
        <p:nvSpPr>
          <p:cNvPr id="3" name="AutoShape 250">
            <a:extLst>
              <a:ext uri="{FF2B5EF4-FFF2-40B4-BE49-F238E27FC236}">
                <a16:creationId xmlns:a16="http://schemas.microsoft.com/office/drawing/2014/main" id="{DE689DF3-25CE-E02F-8194-E5E3B67F8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692" y="5872539"/>
            <a:ext cx="3609108" cy="914401"/>
          </a:xfrm>
          <a:prstGeom prst="wedgeRoundRectCallout">
            <a:avLst>
              <a:gd name="adj1" fmla="val -53912"/>
              <a:gd name="adj2" fmla="val -46693"/>
              <a:gd name="adj3" fmla="val 16667"/>
            </a:avLst>
          </a:prstGeom>
          <a:solidFill>
            <a:srgbClr val="0000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And then we will have a better way of doing it.</a:t>
            </a:r>
            <a:endParaRPr lang="en-US" altLang="en-US" sz="2400" dirty="0">
              <a:cs typeface="Arial" pitchFamily="34" charset="0"/>
            </a:endParaRP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06950170-0A78-7C1E-4F9F-0DA4186D7F0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471314"/>
            <a:ext cx="823374" cy="795886"/>
            <a:chOff x="2065" y="1551"/>
            <a:chExt cx="1628" cy="1988"/>
          </a:xfrm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3E061E84-61FB-F6CB-DEC1-4D42FA268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id="{CCEE921C-9E11-61CE-65BD-9447F12A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2F025B00-5E2F-7A0B-5D8A-FB804D985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5427EF26-6429-9EA6-757D-767E897D7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5E2B7733-5052-48AB-8AFF-06333A07A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617252D-AC86-6076-5AFF-611ED9ED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0AEFFCE-9EED-E711-BE2B-AF4ED3AF2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15F60DD2-AC20-FB13-F5DB-A740D776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122AC12-12B3-02C6-6F9A-51B99006C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7E82D4A3-68F2-41F3-2F50-93C0A080B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3A2DB0F2-F878-66C5-436A-26327C49B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A981265E-642B-7226-D292-D2D3343A0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267841DB-4C0F-D88C-0424-07C89BBBB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C65BEA8C-2971-43F4-265C-C86AF9994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69159C56-195A-1E7E-CE22-754512914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A1C9D47-3C81-FD66-510D-7598B78E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E6C94C58-A5CB-BFDC-5146-D0240876A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6" name="AutoShape 250">
            <a:extLst>
              <a:ext uri="{FF2B5EF4-FFF2-40B4-BE49-F238E27FC236}">
                <a16:creationId xmlns:a16="http://schemas.microsoft.com/office/drawing/2014/main" id="{D90060D8-0418-C727-24E6-C0E3B36F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987" y="3394882"/>
            <a:ext cx="4693414" cy="1405717"/>
          </a:xfrm>
          <a:prstGeom prst="wedgeRoundRectCallout">
            <a:avLst>
              <a:gd name="adj1" fmla="val -58519"/>
              <a:gd name="adj2" fmla="val -18410"/>
              <a:gd name="adj3" fmla="val 16667"/>
            </a:avLst>
          </a:prstGeom>
          <a:solidFill>
            <a:srgbClr val="0000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 hate proof by contradiction.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cs typeface="Arial" pitchFamily="34" charset="0"/>
              </a:rPr>
              <a:t>And it is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way over used.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cs typeface="Arial" pitchFamily="34" charset="0"/>
              </a:rPr>
              <a:t>Please </a:t>
            </a:r>
            <a:r>
              <a:rPr lang="en-US" altLang="en-US" sz="2400" dirty="0">
                <a:solidFill>
                  <a:srgbClr val="FF0000"/>
                </a:solidFill>
                <a:cs typeface="Arial" pitchFamily="34" charset="0"/>
              </a:rPr>
              <a:t>avoid </a:t>
            </a:r>
            <a:r>
              <a:rPr lang="en-US" altLang="en-US" sz="2400" dirty="0">
                <a:cs typeface="Arial" pitchFamily="34" charset="0"/>
              </a:rPr>
              <a:t>it by proving directly.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F0EC47CA-B519-9511-D3DF-F0BFB4F6D15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46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5">
            <a:extLst>
              <a:ext uri="{FF2B5EF4-FFF2-40B4-BE49-F238E27FC236}">
                <a16:creationId xmlns:a16="http://schemas.microsoft.com/office/drawing/2014/main" id="{02C952F9-1994-B345-B60A-B946E03AC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19200"/>
            <a:ext cx="4419600" cy="4343400"/>
          </a:xfrm>
          <a:prstGeom prst="wedgeRoundRectCallout">
            <a:avLst>
              <a:gd name="adj1" fmla="val -51570"/>
              <a:gd name="adj2" fmla="val -42992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80"/>
              </a:spcBef>
              <a:buNone/>
            </a:pPr>
            <a:r>
              <a:rPr lang="en-US" altLang="en-US" sz="2000">
                <a:solidFill>
                  <a:schemeClr val="tx2"/>
                </a:solidFill>
                <a:cs typeface="Times New Roman" panose="02020603050405020304" pitchFamily="18" charset="0"/>
              </a:rPr>
              <a:t>Proof by contradiction of 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br>
              <a:rPr lang="en-US" altLang="en-US" sz="2000">
                <a:cs typeface="Times New Roman" panose="02020603050405020304" pitchFamily="18" charset="0"/>
              </a:rPr>
            </a:br>
            <a:r>
              <a:rPr lang="en-US" altLang="en-US" sz="2000">
                <a:cs typeface="Times New Roman" panose="02020603050405020304" pitchFamily="18" charset="0"/>
              </a:rPr>
              <a:t>  </a:t>
            </a:r>
            <a:r>
              <a:rPr lang="en-US" sz="20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000">
                <a:solidFill>
                  <a:srgbClr val="FFC000"/>
                </a:solidFill>
              </a:rPr>
              <a:t>b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 Loves(b)</a:t>
            </a:r>
            <a:r>
              <a:rPr lang="en-US" altLang="en-US" sz="200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CA" altLang="en-US" sz="20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0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0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By ways of contradiction assume  </a:t>
            </a:r>
            <a:r>
              <a:rPr lang="el-GR" altLang="en-US" sz="2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0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000">
                <a:solidFill>
                  <a:srgbClr val="FFC000"/>
                </a:solidFill>
              </a:rPr>
              <a:t>b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 Loves(b))</a:t>
            </a:r>
            <a:endParaRPr lang="en-US" altLang="en-US" sz="20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sz="2000">
                <a:solidFill>
                  <a:srgbClr val="FFC000"/>
                </a:solidFill>
              </a:rPr>
              <a:t>b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 </a:t>
            </a:r>
            <a:r>
              <a:rPr lang="el-GR" altLang="en-US" sz="2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Loves(b)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sz="2000" baseline="-25000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000">
                <a:cs typeface="Times New Roman" panose="02020603050405020304" pitchFamily="18" charset="0"/>
              </a:rPr>
              <a:t>denote the boy </a:t>
            </a:r>
            <a:br>
              <a:rPr lang="en-US" altLang="en-US" sz="2000">
                <a:cs typeface="Times New Roman" panose="02020603050405020304" pitchFamily="18" charset="0"/>
              </a:rPr>
            </a:br>
            <a:r>
              <a:rPr lang="en-US" altLang="en-US" sz="2000">
                <a:cs typeface="Times New Roman" panose="02020603050405020304" pitchFamily="18" charset="0"/>
              </a:rPr>
              <a:t>that line 2 states exists.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Look 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Loves(b</a:t>
            </a:r>
            <a:r>
              <a:rPr lang="en-US" altLang="en-US" sz="2000" baseline="-250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) </a:t>
            </a:r>
            <a:r>
              <a:rPr lang="en-US" sz="2000">
                <a:latin typeface="Times New Roman"/>
              </a:rPr>
              <a:t>is actually true.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This is a contradiction.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Hence our assumption was false.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Hence </a:t>
            </a:r>
            <a:r>
              <a:rPr lang="en-US" sz="20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000">
                <a:solidFill>
                  <a:srgbClr val="FFC000"/>
                </a:solidFill>
              </a:rPr>
              <a:t>b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 Loves(b)</a:t>
            </a:r>
            <a:r>
              <a:rPr lang="en-US" altLang="en-US" sz="2000">
                <a:cs typeface="Times New Roman" panose="02020603050405020304" pitchFamily="18" charset="0"/>
              </a:rPr>
              <a:t> is proved. </a:t>
            </a:r>
            <a:endParaRPr lang="en-US" sz="2000">
              <a:latin typeface="Times New Roman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17" name="Picture 5" descr="j0116172">
            <a:extLst>
              <a:ext uri="{FF2B5EF4-FFF2-40B4-BE49-F238E27FC236}">
                <a16:creationId xmlns:a16="http://schemas.microsoft.com/office/drawing/2014/main" id="{76C1919B-3616-D7DA-DF87-A968A683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7FEA77C-3BC0-E01B-1395-73F0468372DA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" name="AutoShape 35">
            <a:extLst>
              <a:ext uri="{FF2B5EF4-FFF2-40B4-BE49-F238E27FC236}">
                <a16:creationId xmlns:a16="http://schemas.microsoft.com/office/drawing/2014/main" id="{4FFC70F4-FFB0-2420-3309-BCCB84483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19200"/>
            <a:ext cx="4419600" cy="4343400"/>
          </a:xfrm>
          <a:prstGeom prst="wedgeRoundRectCallout">
            <a:avLst>
              <a:gd name="adj1" fmla="val -51570"/>
              <a:gd name="adj2" fmla="val -42992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80"/>
              </a:spcBef>
              <a:buNone/>
            </a:pPr>
            <a:r>
              <a:rPr lang="en-US" altLang="en-US" sz="2000">
                <a:solidFill>
                  <a:schemeClr val="tx2"/>
                </a:solidFill>
                <a:cs typeface="Times New Roman" panose="02020603050405020304" pitchFamily="18" charset="0"/>
              </a:rPr>
              <a:t>Proof by game of 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br>
              <a:rPr lang="en-US" altLang="en-US" sz="2000">
                <a:cs typeface="Times New Roman" panose="02020603050405020304" pitchFamily="18" charset="0"/>
              </a:rPr>
            </a:br>
            <a:r>
              <a:rPr lang="en-US" altLang="en-US" sz="2000">
                <a:cs typeface="Times New Roman" panose="02020603050405020304" pitchFamily="18" charset="0"/>
              </a:rPr>
              <a:t>  </a:t>
            </a:r>
            <a:r>
              <a:rPr lang="en-US" sz="20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000">
                <a:solidFill>
                  <a:srgbClr val="FFC000"/>
                </a:solidFill>
              </a:rPr>
              <a:t>b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 Loves(b)</a:t>
            </a:r>
            <a:r>
              <a:rPr lang="en-US" altLang="en-US" sz="200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CA" altLang="en-US" sz="20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00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0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b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</a:br>
            <a:endParaRPr lang="en-US" altLang="en-US" sz="20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solidFill>
                  <a:srgbClr val="FFC000"/>
                </a:solidFill>
                <a:latin typeface="Symbol" pitchFamily="18" charset="2"/>
              </a:rPr>
              <a:t> </a:t>
            </a:r>
            <a:endParaRPr lang="en-US" sz="2000">
              <a:solidFill>
                <a:srgbClr val="FFC000"/>
              </a:solidFill>
              <a:latin typeface="Times New Roman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sz="2000" baseline="-25000">
                <a:solidFill>
                  <a:srgbClr val="FFC000"/>
                </a:solidFill>
                <a:latin typeface="Symbol" pitchFamily="18" charset="2"/>
              </a:rPr>
              <a:t>$ </a:t>
            </a:r>
            <a:r>
              <a:rPr lang="en-US" altLang="en-US" sz="2000">
                <a:cs typeface="Times New Roman" panose="02020603050405020304" pitchFamily="18" charset="0"/>
              </a:rPr>
              <a:t>be an arbitrary boy. </a:t>
            </a:r>
            <a:br>
              <a:rPr lang="en-US" altLang="en-US" sz="2000">
                <a:cs typeface="Times New Roman" panose="02020603050405020304" pitchFamily="18" charset="0"/>
              </a:rPr>
            </a:br>
            <a:r>
              <a:rPr lang="en-US" altLang="en-US" sz="2000"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Look 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Loves(b</a:t>
            </a:r>
            <a:r>
              <a:rPr lang="en-US" altLang="en-US" sz="2000" baseline="-250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) </a:t>
            </a:r>
            <a:r>
              <a:rPr lang="en-US" sz="2000">
                <a:latin typeface="Times New Roman"/>
              </a:rPr>
              <a:t>is actually true.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 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 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Hence </a:t>
            </a:r>
            <a:r>
              <a:rPr lang="en-US" sz="200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sz="2000">
                <a:solidFill>
                  <a:srgbClr val="FFC000"/>
                </a:solidFill>
              </a:rPr>
              <a:t>b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 Loves(b)</a:t>
            </a:r>
            <a:r>
              <a:rPr lang="en-US" altLang="en-US" sz="2000">
                <a:cs typeface="Times New Roman" panose="02020603050405020304" pitchFamily="18" charset="0"/>
              </a:rPr>
              <a:t> is proved. </a:t>
            </a:r>
            <a:endParaRPr lang="en-US" sz="2000">
              <a:latin typeface="Times New Roman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5" name="AutoShape 250">
            <a:extLst>
              <a:ext uri="{FF2B5EF4-FFF2-40B4-BE49-F238E27FC236}">
                <a16:creationId xmlns:a16="http://schemas.microsoft.com/office/drawing/2014/main" id="{723AEDA4-E722-1414-13FE-785636AE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791201"/>
            <a:ext cx="3124200" cy="533400"/>
          </a:xfrm>
          <a:prstGeom prst="wedgeRoundRectCallout">
            <a:avLst>
              <a:gd name="adj1" fmla="val -53912"/>
              <a:gd name="adj2" fmla="val -46693"/>
              <a:gd name="adj3" fmla="val 16667"/>
            </a:avLst>
          </a:prstGeom>
          <a:solidFill>
            <a:srgbClr val="0000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Which is</a:t>
            </a:r>
            <a:r>
              <a:rPr lang="en-US" altLang="en-US" sz="2400">
                <a:cs typeface="Arial" pitchFamily="34" charset="0"/>
              </a:rPr>
              <a:t> more direct?</a:t>
            </a:r>
            <a:endParaRPr lang="en-US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5">
            <a:extLst>
              <a:ext uri="{FF2B5EF4-FFF2-40B4-BE49-F238E27FC236}">
                <a16:creationId xmlns:a16="http://schemas.microsoft.com/office/drawing/2014/main" id="{0E1BBC5C-CC05-9ED4-82E8-CD3B0524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612713"/>
            <a:ext cx="8267700" cy="2282887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400" dirty="0"/>
              <a:t>The Greeks only knew about integers and fractions (</a:t>
            </a:r>
            <a:r>
              <a:rPr lang="en-US" sz="2400" dirty="0" err="1">
                <a:solidFill>
                  <a:schemeClr val="tx2"/>
                </a:solidFill>
              </a:rPr>
              <a:t>rationals</a:t>
            </a:r>
            <a:r>
              <a:rPr lang="en-US" sz="2400" dirty="0"/>
              <a:t>).</a:t>
            </a:r>
          </a:p>
          <a:p>
            <a:pPr>
              <a:buNone/>
            </a:pPr>
            <a:r>
              <a:rPr lang="en-US" sz="2400" dirty="0"/>
              <a:t>They did not know about decimals x = </a:t>
            </a:r>
            <a:r>
              <a:rPr lang="en-CA" sz="2400" dirty="0"/>
              <a:t>1.41421356237…</a:t>
            </a:r>
          </a:p>
          <a:p>
            <a:pPr>
              <a:buNone/>
            </a:pPr>
            <a:r>
              <a:rPr lang="en-CA" sz="2400" dirty="0"/>
              <a:t>But they could not express </a:t>
            </a:r>
            <a:r>
              <a:rPr lang="en-US" sz="2400" dirty="0"/>
              <a:t>√</a:t>
            </a:r>
            <a:r>
              <a:rPr lang="en-US" altLang="en-US" sz="2400" dirty="0">
                <a:cs typeface="Times New Roman" panose="02020603050405020304" pitchFamily="18" charset="0"/>
              </a:rPr>
              <a:t>2 </a:t>
            </a:r>
            <a:r>
              <a:rPr lang="en-CA" sz="2400" dirty="0"/>
              <a:t>as a fraction.</a:t>
            </a:r>
          </a:p>
          <a:p>
            <a:pPr>
              <a:buNone/>
            </a:pPr>
            <a:r>
              <a:rPr lang="en-CA" sz="2400" dirty="0"/>
              <a:t>But how do you prove that a fraction representation</a:t>
            </a:r>
          </a:p>
          <a:p>
            <a:pPr>
              <a:buNone/>
            </a:pPr>
            <a:r>
              <a:rPr lang="en-CA" sz="2400" dirty="0"/>
              <a:t>   DOES NOT EXIST?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2AB5B87-3DC5-EFC3-B2EA-96C157EA5E4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3200" b="0" i="0" u="none" strike="noStrike" kern="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" name="AutoShape 35">
            <a:extLst>
              <a:ext uri="{FF2B5EF4-FFF2-40B4-BE49-F238E27FC236}">
                <a16:creationId xmlns:a16="http://schemas.microsoft.com/office/drawing/2014/main" id="{C57A6492-CEFB-DCBF-7458-5123EFA17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999510"/>
            <a:ext cx="4419600" cy="3477490"/>
          </a:xfrm>
          <a:prstGeom prst="wedgeRoundRectCallout">
            <a:avLst>
              <a:gd name="adj1" fmla="val -51570"/>
              <a:gd name="adj2" fmla="val -42992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8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rPr>
              <a:t>Proof by contradiction</a:t>
            </a:r>
            <a:r>
              <a:rPr lang="el-GR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0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By way of contradiction assume     “</a:t>
            </a:r>
            <a:r>
              <a:rPr lang="en-US" sz="2000" dirty="0">
                <a:solidFill>
                  <a:srgbClr val="FFC000"/>
                </a:solidFill>
              </a:rPr>
              <a:t>√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cs typeface="Times New Roman" panose="02020603050405020304" pitchFamily="18" charset="0"/>
              </a:rPr>
              <a:t> is rational”.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By definition of rational, </a:t>
            </a:r>
            <a:br>
              <a:rPr lang="en-US" altLang="en-US" sz="2000" dirty="0">
                <a:cs typeface="Times New Roman" panose="02020603050405020304" pitchFamily="18" charset="0"/>
              </a:rPr>
            </a:br>
            <a:r>
              <a:rPr lang="en-US" altLang="en-US" sz="2000" dirty="0"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FFC000"/>
                </a:solidFill>
              </a:rPr>
              <a:t>√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2=n/d </a:t>
            </a:r>
            <a:r>
              <a:rPr lang="en-US" altLang="en-US" sz="2000" dirty="0">
                <a:cs typeface="Times New Roman" panose="02020603050405020304" pitchFamily="18" charset="0"/>
              </a:rPr>
              <a:t>for integers </a:t>
            </a:r>
            <a:r>
              <a:rPr lang="en-US" altLang="en-US" sz="20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 err="1">
                <a:cs typeface="Times New Roman" panose="02020603050405020304" pitchFamily="18" charset="0"/>
              </a:rPr>
              <a:t>&amp;</a:t>
            </a:r>
            <a:r>
              <a:rPr lang="en-US" altLang="en-US" sz="20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cs typeface="Times New Roman" panose="02020603050405020304" pitchFamily="18" charset="0"/>
              </a:rPr>
              <a:t>.</a:t>
            </a:r>
            <a:br>
              <a:rPr lang="en-US" altLang="en-US" sz="2000" dirty="0">
                <a:cs typeface="Times New Roman" panose="02020603050405020304" pitchFamily="18" charset="0"/>
              </a:rPr>
            </a:br>
            <a:r>
              <a:rPr lang="en-US" altLang="en-US" sz="2000" dirty="0">
                <a:ea typeface="Cambria Math" panose="02040503050406030204" pitchFamily="18" charset="0"/>
                <a:cs typeface="Times New Roman" panose="02020603050405020304" pitchFamily="18" charset="0"/>
              </a:rPr>
              <a:t>Rearrange </a:t>
            </a:r>
            <a:r>
              <a:rPr lang="en-US" altLang="en-US" sz="2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2d</a:t>
            </a:r>
            <a:r>
              <a:rPr lang="en-US" altLang="en-US" sz="2000" baseline="30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  <a:r>
              <a:rPr lang="en-US" altLang="en-US" sz="2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=n</a:t>
            </a:r>
            <a:r>
              <a:rPr lang="en-US" altLang="en-US" sz="2000" baseline="30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  <a:endParaRPr lang="en-US" altLang="en-US" sz="2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 dirty="0">
                <a:latin typeface="Times New Roman"/>
              </a:rPr>
              <a:t>Prove is a contradiction (later)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Hence, </a:t>
            </a:r>
            <a:r>
              <a:rPr lang="en-US" sz="2000" dirty="0">
                <a:latin typeface="Times New Roman"/>
              </a:rPr>
              <a:t>our assumption was false.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Hence, </a:t>
            </a:r>
            <a:r>
              <a:rPr lang="en-US" altLang="en-US" sz="2000" dirty="0">
                <a:cs typeface="Times New Roman" panose="02020603050405020304" pitchFamily="18" charset="0"/>
              </a:rPr>
              <a:t>“</a:t>
            </a:r>
            <a:r>
              <a:rPr lang="en-US" sz="2000" dirty="0"/>
              <a:t>√</a:t>
            </a:r>
            <a:r>
              <a:rPr lang="en-US" altLang="en-US" sz="2000" dirty="0">
                <a:cs typeface="Times New Roman" panose="02020603050405020304" pitchFamily="18" charset="0"/>
              </a:rPr>
              <a:t>2 is irrational”.  </a:t>
            </a:r>
            <a:endParaRPr lang="en-US" sz="2000" dirty="0">
              <a:latin typeface="Times New Roman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5" name="AutoShape 35">
            <a:extLst>
              <a:ext uri="{FF2B5EF4-FFF2-40B4-BE49-F238E27FC236}">
                <a16:creationId xmlns:a16="http://schemas.microsoft.com/office/drawing/2014/main" id="{EFB4D0C3-1E90-6ECA-0B95-81C75EDDC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71800"/>
            <a:ext cx="4419600" cy="2781652"/>
          </a:xfrm>
          <a:prstGeom prst="wedgeRoundRectCallout">
            <a:avLst>
              <a:gd name="adj1" fmla="val -51570"/>
              <a:gd name="adj2" fmla="val -42992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80"/>
              </a:spcBef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“</a:t>
            </a:r>
            <a:r>
              <a:rPr lang="en-US" altLang="en-US" sz="2000" dirty="0">
                <a:solidFill>
                  <a:srgbClr val="FFC000"/>
                </a:solidFill>
              </a:rPr>
              <a:t>r</a:t>
            </a:r>
            <a:r>
              <a:rPr lang="en-US" altLang="en-US" sz="2000" dirty="0">
                <a:cs typeface="Times New Roman" panose="02020603050405020304" pitchFamily="18" charset="0"/>
              </a:rPr>
              <a:t> is rational”   </a:t>
            </a:r>
            <a:r>
              <a:rPr lang="el-GR" altLang="en-US" sz="20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000" dirty="0" err="1">
                <a:solidFill>
                  <a:srgbClr val="FFC000"/>
                </a:solidFill>
              </a:rPr>
              <a:t>n,d</a:t>
            </a:r>
            <a:r>
              <a:rPr lang="en-US" altLang="en-US" sz="2000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Times New Roman"/>
              </a:rPr>
              <a:t> r=n/d</a:t>
            </a:r>
          </a:p>
          <a:p>
            <a:pPr>
              <a:spcBef>
                <a:spcPts val="480"/>
              </a:spcBef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“</a:t>
            </a:r>
            <a:r>
              <a:rPr lang="en-US" altLang="en-US" sz="2000" dirty="0">
                <a:solidFill>
                  <a:srgbClr val="FFC000"/>
                </a:solidFill>
              </a:rPr>
              <a:t>r</a:t>
            </a:r>
            <a:r>
              <a:rPr lang="en-US" altLang="en-US" sz="2000" dirty="0">
                <a:cs typeface="Times New Roman" panose="02020603050405020304" pitchFamily="18" charset="0"/>
              </a:rPr>
              <a:t> is irrational” </a:t>
            </a:r>
            <a:r>
              <a:rPr lang="el-GR" altLang="en-US" sz="20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Times New Roman"/>
              </a:rPr>
              <a:t>∀</a:t>
            </a:r>
            <a:r>
              <a:rPr lang="en-US" sz="2000" dirty="0" err="1">
                <a:solidFill>
                  <a:srgbClr val="FFC000"/>
                </a:solidFill>
                <a:latin typeface="Times New Roman"/>
              </a:rPr>
              <a:t>n</a:t>
            </a:r>
            <a:r>
              <a:rPr lang="en-US" altLang="en-US" sz="2000" dirty="0" err="1">
                <a:solidFill>
                  <a:srgbClr val="FFC000"/>
                </a:solidFill>
              </a:rPr>
              <a:t>,d</a:t>
            </a:r>
            <a:r>
              <a:rPr lang="en-US" altLang="en-US" sz="2000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Times New Roman"/>
              </a:rPr>
              <a:t> r</a:t>
            </a:r>
            <a:r>
              <a:rPr lang="el-GR" altLang="en-US" sz="20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000" dirty="0">
                <a:solidFill>
                  <a:srgbClr val="FFC000"/>
                </a:solidFill>
                <a:latin typeface="Times New Roman"/>
              </a:rPr>
              <a:t>n/d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spcBef>
                <a:spcPts val="48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rPr>
              <a:t>Proof by game.</a:t>
            </a:r>
            <a:endParaRPr lang="en-US" altLang="en-US" sz="20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 Let 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 and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d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 be arbitrary integers</a:t>
            </a:r>
            <a:endParaRPr lang="en-US" sz="2000" dirty="0">
              <a:solidFill>
                <a:srgbClr val="FFC000"/>
              </a:solidFill>
              <a:latin typeface="Times New Roman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Prove </a:t>
            </a:r>
            <a:r>
              <a:rPr lang="en-US" altLang="en-US" sz="2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2d</a:t>
            </a:r>
            <a:r>
              <a:rPr lang="en-US" altLang="en-US" sz="2000" baseline="30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  <a:r>
              <a:rPr lang="el-GR" altLang="en-US" sz="20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altLang="en-US" sz="2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n</a:t>
            </a:r>
            <a:r>
              <a:rPr lang="en-US" altLang="en-US" sz="2000" baseline="30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2    </a:t>
            </a:r>
            <a:r>
              <a:rPr lang="en-US" sz="2000" dirty="0">
                <a:latin typeface="Times New Roman"/>
              </a:rPr>
              <a:t>(later)</a:t>
            </a:r>
            <a:endParaRPr lang="en-US" altLang="en-US" sz="20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Hence, </a:t>
            </a:r>
            <a:r>
              <a:rPr lang="en-US" sz="2000" dirty="0">
                <a:solidFill>
                  <a:srgbClr val="FFC000"/>
                </a:solidFill>
              </a:rPr>
              <a:t>√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sz="20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sz="2000" dirty="0">
                <a:solidFill>
                  <a:srgbClr val="FFC000"/>
                </a:solidFill>
                <a:latin typeface="Times New Roman"/>
              </a:rPr>
              <a:t>n/d 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1733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DDEA37B-DA76-9891-0658-5B99942E525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>
                <a:solidFill>
                  <a:srgbClr val="FFFF00"/>
                </a:solidFill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5">
            <a:extLst>
              <a:ext uri="{FF2B5EF4-FFF2-40B4-BE49-F238E27FC236}">
                <a16:creationId xmlns:a16="http://schemas.microsoft.com/office/drawing/2014/main" id="{0E1BBC5C-CC05-9ED4-82E8-CD3B0524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76200"/>
            <a:ext cx="8267700" cy="6702487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400" dirty="0">
                <a:latin typeface="+mj-lt"/>
              </a:rPr>
              <a:t>Proof that </a:t>
            </a:r>
            <a:r>
              <a:rPr lang="en-US" altLang="en-US" sz="24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2d</a:t>
            </a:r>
            <a:r>
              <a:rPr lang="en-US" altLang="en-US" sz="2400" baseline="30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altLang="en-US" sz="24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n</a:t>
            </a:r>
            <a:r>
              <a:rPr lang="en-US" altLang="en-US" sz="2400" baseline="30000" dirty="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+mj-lt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400">
                <a:latin typeface="+mj-lt"/>
                <a:cs typeface="Times New Roman" panose="02020603050405020304" pitchFamily="18" charset="0"/>
              </a:rPr>
              <a:t>Suppose for example that </a:t>
            </a:r>
            <a:r>
              <a:rPr lang="en-US" altLang="en-US" sz="240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d=96</a:t>
            </a:r>
            <a:endParaRPr lang="en-US" altLang="en-US" sz="2400">
              <a:solidFill>
                <a:srgbClr val="FFC000"/>
              </a:solidFill>
              <a:latin typeface="+mj-lt"/>
              <a:sym typeface="Symbol" pitchFamily="18" charset="2"/>
            </a:endParaRPr>
          </a:p>
          <a:p>
            <a:pPr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Divide 96 by 2 to get 48.</a:t>
            </a:r>
          </a:p>
          <a:p>
            <a:pPr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Divide 48 by 2 to get 24.</a:t>
            </a:r>
            <a:endParaRPr lang="en-US" altLang="en-US" sz="2400">
              <a:solidFill>
                <a:srgbClr val="FFC000"/>
              </a:solidFill>
              <a:latin typeface="+mj-lt"/>
              <a:sym typeface="Symbol" pitchFamily="18" charset="2"/>
            </a:endParaRPr>
          </a:p>
          <a:p>
            <a:pPr>
              <a:buNone/>
            </a:pPr>
            <a:r>
              <a:rPr lang="en-US" altLang="en-US" sz="2400">
                <a:solidFill>
                  <a:srgbClr val="FFC000"/>
                </a:solidFill>
                <a:latin typeface="+mj-lt"/>
                <a:sym typeface="Symbol" pitchFamily="18" charset="2"/>
              </a:rPr>
              <a:t>   </a:t>
            </a:r>
            <a:r>
              <a:rPr lang="en-US" altLang="en-US" sz="2400">
                <a:cs typeface="Times New Roman" panose="02020603050405020304" pitchFamily="18" charset="0"/>
              </a:rPr>
              <a:t> Divide 24 by 2 to get 12.</a:t>
            </a:r>
            <a:endParaRPr lang="en-US" altLang="en-US" sz="2400" dirty="0">
              <a:solidFill>
                <a:srgbClr val="FFC000"/>
              </a:solidFill>
              <a:latin typeface="+mj-lt"/>
              <a:sym typeface="Symbol" pitchFamily="18" charset="2"/>
            </a:endParaRPr>
          </a:p>
          <a:p>
            <a:pPr>
              <a:buNone/>
            </a:pPr>
            <a:r>
              <a:rPr lang="en-US" altLang="en-US" sz="240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Divide 12 by </a:t>
            </a:r>
            <a:r>
              <a:rPr lang="en-US" altLang="en-US" sz="2400">
                <a:latin typeface="+mj-lt"/>
                <a:cs typeface="Times New Roman" panose="02020603050405020304" pitchFamily="18" charset="0"/>
              </a:rPr>
              <a:t>2 to get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6.</a:t>
            </a:r>
          </a:p>
          <a:p>
            <a:pPr>
              <a:buNone/>
            </a:pPr>
            <a:r>
              <a:rPr lang="en-US" altLang="en-US" sz="240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Divide   6 by </a:t>
            </a:r>
            <a:r>
              <a:rPr lang="en-US" altLang="en-US" sz="2400">
                <a:latin typeface="+mj-lt"/>
                <a:cs typeface="Times New Roman" panose="02020603050405020304" pitchFamily="18" charset="0"/>
              </a:rPr>
              <a:t>2 to get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3.</a:t>
            </a:r>
            <a:br>
              <a:rPr lang="en-US" altLang="en-US" sz="2400">
                <a:latin typeface="+mj-lt"/>
                <a:cs typeface="Times New Roman" panose="02020603050405020304" pitchFamily="18" charset="0"/>
              </a:rPr>
            </a:br>
            <a:r>
              <a:rPr lang="en-US" altLang="en-US" sz="240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Must stop because 3 is </a:t>
            </a:r>
            <a:r>
              <a:rPr lang="en-US" altLang="en-US" sz="2400">
                <a:latin typeface="+mj-lt"/>
                <a:cs typeface="Times New Roman" panose="02020603050405020304" pitchFamily="18" charset="0"/>
              </a:rPr>
              <a:t>odd.</a:t>
            </a:r>
          </a:p>
          <a:p>
            <a:pPr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This gives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d=96=2</a:t>
            </a:r>
            <a:r>
              <a:rPr lang="en-US" altLang="en-US" sz="2400" baseline="30000">
                <a:solidFill>
                  <a:srgbClr val="FF00FF"/>
                </a:solidFill>
                <a:cs typeface="Times New Roman" panose="02020603050405020304" pitchFamily="18" charset="0"/>
              </a:rPr>
              <a:t>5</a:t>
            </a:r>
            <a:r>
              <a:rPr lang="en-US" altLang="en-US" sz="2400">
                <a:solidFill>
                  <a:srgbClr val="FFC000"/>
                </a:solidFill>
                <a:sym typeface="Symbol" pitchFamily="18" charset="2"/>
              </a:rPr>
              <a:t>3</a:t>
            </a:r>
          </a:p>
          <a:p>
            <a:pPr>
              <a:buNone/>
            </a:pPr>
            <a:r>
              <a:rPr lang="en-US" altLang="en-US" sz="240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itchFamily="18" charset="2"/>
              </a:rPr>
              <a:t>                              =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aseline="30000">
                <a:solidFill>
                  <a:srgbClr val="FF00FF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>
                <a:solidFill>
                  <a:srgbClr val="FFC000"/>
                </a:solidFill>
                <a:sym typeface="Symbol" pitchFamily="18" charset="2"/>
              </a:rPr>
              <a:t>u</a:t>
            </a:r>
          </a:p>
          <a:p>
            <a:pPr>
              <a:buNone/>
            </a:pP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                      d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=2</a:t>
            </a:r>
            <a:r>
              <a:rPr lang="en-US" altLang="en-US" sz="2400" baseline="30000">
                <a:solidFill>
                  <a:schemeClr val="accent2"/>
                </a:solidFill>
                <a:sym typeface="Symbol" pitchFamily="18" charset="2"/>
              </a:rPr>
              <a:t>2</a:t>
            </a:r>
            <a:r>
              <a:rPr lang="en-US" altLang="en-US" sz="2400" baseline="30000">
                <a:solidFill>
                  <a:srgbClr val="FF00FF"/>
                </a:solidFill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en-US" sz="2400">
                <a:solidFill>
                  <a:srgbClr val="FFC000"/>
                </a:solidFill>
                <a:sym typeface="Symbol" pitchFamily="18" charset="2"/>
              </a:rPr>
              <a:t>u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buNone/>
            </a:pPr>
            <a:r>
              <a:rPr lang="en-US" altLang="en-US" sz="2400">
                <a:solidFill>
                  <a:srgbClr val="66FF66"/>
                </a:solidFill>
                <a:sym typeface="Symbol" pitchFamily="18" charset="2"/>
              </a:rPr>
              <a:t>                      2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itchFamily="18" charset="2"/>
              </a:rPr>
              <a:t>d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=2</a:t>
            </a:r>
            <a:r>
              <a:rPr lang="en-US" altLang="en-US" sz="2400" baseline="30000">
                <a:solidFill>
                  <a:schemeClr val="accent2"/>
                </a:solidFill>
                <a:sym typeface="Symbol" pitchFamily="18" charset="2"/>
              </a:rPr>
              <a:t>2</a:t>
            </a:r>
            <a:r>
              <a:rPr lang="en-US" altLang="en-US" sz="2400" baseline="30000">
                <a:solidFill>
                  <a:srgbClr val="FF00FF"/>
                </a:solidFill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en-US" sz="2400" baseline="30000">
                <a:solidFill>
                  <a:srgbClr val="66FF66"/>
                </a:solidFill>
                <a:cs typeface="Times New Roman" panose="02020603050405020304" pitchFamily="18" charset="0"/>
                <a:sym typeface="Symbol" pitchFamily="18" charset="2"/>
              </a:rPr>
              <a:t>+1</a:t>
            </a:r>
            <a:r>
              <a:rPr lang="en-US" altLang="en-US" sz="2400">
                <a:solidFill>
                  <a:srgbClr val="FFC000"/>
                </a:solidFill>
                <a:sym typeface="Symbol" pitchFamily="18" charset="2"/>
              </a:rPr>
              <a:t>u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endParaRPr lang="en-CA" sz="2400">
              <a:solidFill>
                <a:schemeClr val="tx2"/>
              </a:solidFill>
            </a:endParaRPr>
          </a:p>
          <a:p>
            <a:pPr>
              <a:buNone/>
            </a:pPr>
            <a:endParaRPr lang="en-CA" sz="2400">
              <a:solidFill>
                <a:schemeClr val="accent2"/>
              </a:solidFill>
            </a:endParaRPr>
          </a:p>
          <a:p>
            <a:pPr>
              <a:buNone/>
            </a:pPr>
            <a:endParaRPr lang="en-US" altLang="en-US" sz="24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B4CC3E-592F-D353-8CC3-9D18F542AA47}"/>
              </a:ext>
            </a:extLst>
          </p:cNvPr>
          <p:cNvGrpSpPr/>
          <p:nvPr/>
        </p:nvGrpSpPr>
        <p:grpSpPr>
          <a:xfrm>
            <a:off x="3657600" y="1447799"/>
            <a:ext cx="5189681" cy="2514601"/>
            <a:chOff x="3657600" y="1447799"/>
            <a:chExt cx="5189681" cy="2514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61EF2F-7A5F-DF00-8963-FAD0FE827D22}"/>
                </a:ext>
              </a:extLst>
            </p:cNvPr>
            <p:cNvGrpSpPr/>
            <p:nvPr/>
          </p:nvGrpSpPr>
          <p:grpSpPr>
            <a:xfrm>
              <a:off x="4493491" y="1447799"/>
              <a:ext cx="4353790" cy="1981201"/>
              <a:chOff x="4191000" y="1565003"/>
              <a:chExt cx="4353790" cy="1016561"/>
            </a:xfrm>
          </p:grpSpPr>
          <p:sp>
            <p:nvSpPr>
              <p:cNvPr id="7" name="Right Brace 6">
                <a:extLst>
                  <a:ext uri="{FF2B5EF4-FFF2-40B4-BE49-F238E27FC236}">
                    <a16:creationId xmlns:a16="http://schemas.microsoft.com/office/drawing/2014/main" id="{23952E1C-2E1E-4583-BF67-B30EA8840369}"/>
                  </a:ext>
                </a:extLst>
              </p:cNvPr>
              <p:cNvSpPr/>
              <p:nvPr/>
            </p:nvSpPr>
            <p:spPr bwMode="auto">
              <a:xfrm>
                <a:off x="4191000" y="1565003"/>
                <a:ext cx="154709" cy="1016561"/>
              </a:xfrm>
              <a:prstGeom prst="rightBrace">
                <a:avLst/>
              </a:prstGeom>
              <a:noFill/>
              <a:ln w="254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E21891-DFF3-1EAB-7581-DE9F81491A03}"/>
                  </a:ext>
                </a:extLst>
              </p:cNvPr>
              <p:cNvSpPr txBox="1"/>
              <p:nvPr/>
            </p:nvSpPr>
            <p:spPr>
              <a:xfrm>
                <a:off x="4391890" y="1949053"/>
                <a:ext cx="4152900" cy="4263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en-US" sz="2400">
                    <a:solidFill>
                      <a:srgbClr val="FF00FF"/>
                    </a:solidFill>
                    <a:latin typeface="+mj-lt"/>
                    <a:cs typeface="Times New Roman" panose="02020603050405020304" pitchFamily="18" charset="0"/>
                  </a:rPr>
                  <a:t>5 times </a:t>
                </a:r>
                <a:r>
                  <a:rPr lang="en-US" altLang="en-US" sz="2400">
                    <a:latin typeface="+mj-lt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400" dirty="0">
                    <a:latin typeface="+mj-lt"/>
                    <a:cs typeface="Times New Roman" panose="02020603050405020304" pitchFamily="18" charset="0"/>
                  </a:rPr>
                  <a:t># </a:t>
                </a:r>
                <a:r>
                  <a:rPr lang="en-US" altLang="en-US" sz="2400">
                    <a:latin typeface="+mj-lt"/>
                    <a:cs typeface="Times New Roman" panose="02020603050405020304" pitchFamily="18" charset="0"/>
                  </a:rPr>
                  <a:t>of 2s in the unique</a:t>
                </a:r>
                <a:br>
                  <a:rPr lang="en-US" altLang="en-US" sz="2400">
                    <a:latin typeface="+mj-lt"/>
                    <a:cs typeface="Times New Roman" panose="02020603050405020304" pitchFamily="18" charset="0"/>
                  </a:rPr>
                </a:br>
                <a:r>
                  <a:rPr lang="en-US" altLang="en-US" sz="2400">
                    <a:latin typeface="+mj-lt"/>
                    <a:cs typeface="Times New Roman" panose="02020603050405020304" pitchFamily="18" charset="0"/>
                  </a:rPr>
                  <a:t>                prime factoring of</a:t>
                </a:r>
                <a:r>
                  <a:rPr lang="en-US" altLang="en-US" sz="2400">
                    <a:solidFill>
                      <a:srgbClr val="FF00FF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>
                    <a:latin typeface="+mj-lt"/>
                    <a:cs typeface="Times New Roman" panose="02020603050405020304" pitchFamily="18" charset="0"/>
                  </a:rPr>
                  <a:t>96</a:t>
                </a:r>
                <a:r>
                  <a:rPr lang="en-US" altLang="en-US" sz="2400">
                    <a:solidFill>
                      <a:srgbClr val="FF00FF"/>
                    </a:solidFill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en-CA" sz="24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39DB191-8432-A89E-A15D-A9AD4BA40D4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57600" y="2590800"/>
              <a:ext cx="1066800" cy="137160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2392AAA-BDA6-160E-040A-1F3D45651A8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62400" y="3745705"/>
              <a:ext cx="183353" cy="216695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4A9BCF0-02D4-F3DF-A6EC-8CC5BDD5F89E}"/>
              </a:ext>
            </a:extLst>
          </p:cNvPr>
          <p:cNvSpPr txBox="1"/>
          <p:nvPr/>
        </p:nvSpPr>
        <p:spPr>
          <a:xfrm>
            <a:off x="5029200" y="4754570"/>
            <a:ext cx="1714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itchFamily="18" charset="2"/>
              </a:rPr>
              <a:t>=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baseline="30000">
                <a:solidFill>
                  <a:srgbClr val="FF00FF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>
                <a:solidFill>
                  <a:srgbClr val="FFC000"/>
                </a:solidFill>
                <a:sym typeface="Symbol" pitchFamily="18" charset="2"/>
              </a:rPr>
              <a:t>v</a:t>
            </a:r>
          </a:p>
          <a:p>
            <a:pPr algn="l">
              <a:buNone/>
            </a:pP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=2</a:t>
            </a:r>
            <a:r>
              <a:rPr lang="en-US" altLang="en-US" sz="2400" baseline="30000">
                <a:solidFill>
                  <a:schemeClr val="accent2"/>
                </a:solidFill>
                <a:sym typeface="Symbol" pitchFamily="18" charset="2"/>
              </a:rPr>
              <a:t>2</a:t>
            </a:r>
            <a:r>
              <a:rPr lang="en-US" altLang="en-US" sz="2400" baseline="30000">
                <a:solidFill>
                  <a:srgbClr val="FF00FF"/>
                </a:solidFill>
                <a:cs typeface="Times New Roman" panose="02020603050405020304" pitchFamily="18" charset="0"/>
                <a:sym typeface="Symbol" pitchFamily="18" charset="2"/>
              </a:rPr>
              <a:t>b</a:t>
            </a:r>
            <a:r>
              <a:rPr lang="en-US" altLang="en-US" sz="2400">
                <a:solidFill>
                  <a:srgbClr val="FFC000"/>
                </a:solidFill>
                <a:sym typeface="Symbol" pitchFamily="18" charset="2"/>
              </a:rPr>
              <a:t>v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E2510F-D246-8466-5241-EAC36CD283AF}"/>
              </a:ext>
            </a:extLst>
          </p:cNvPr>
          <p:cNvGrpSpPr/>
          <p:nvPr/>
        </p:nvGrpSpPr>
        <p:grpSpPr>
          <a:xfrm>
            <a:off x="5638800" y="5135570"/>
            <a:ext cx="1174982" cy="918865"/>
            <a:chOff x="4692418" y="1219200"/>
            <a:chExt cx="1174982" cy="9188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37B037-5F96-BBE3-6652-E9E48278AD8E}"/>
                </a:ext>
              </a:extLst>
            </p:cNvPr>
            <p:cNvSpPr txBox="1"/>
            <p:nvPr/>
          </p:nvSpPr>
          <p:spPr>
            <a:xfrm>
              <a:off x="4995580" y="1676400"/>
              <a:ext cx="8718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400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Even</a:t>
              </a:r>
              <a:endParaRPr lang="en-CA" sz="2400" dirty="0">
                <a:solidFill>
                  <a:schemeClr val="tx2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1E563F2-2284-CE20-58DF-B82A9C5584EB}"/>
                </a:ext>
              </a:extLst>
            </p:cNvPr>
            <p:cNvSpPr/>
            <p:nvPr/>
          </p:nvSpPr>
          <p:spPr bwMode="auto">
            <a:xfrm>
              <a:off x="4692418" y="1219200"/>
              <a:ext cx="452651" cy="304800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CA8620-0F28-7E09-F61B-E255287037F9}"/>
                </a:ext>
              </a:extLst>
            </p:cNvPr>
            <p:cNvSpPr/>
            <p:nvPr/>
          </p:nvSpPr>
          <p:spPr bwMode="auto">
            <a:xfrm>
              <a:off x="5089236" y="1477817"/>
              <a:ext cx="277091" cy="360218"/>
            </a:xfrm>
            <a:custGeom>
              <a:avLst/>
              <a:gdLst>
                <a:gd name="connsiteX0" fmla="*/ 0 w 277091"/>
                <a:gd name="connsiteY0" fmla="*/ 0 h 360218"/>
                <a:gd name="connsiteX1" fmla="*/ 230909 w 277091"/>
                <a:gd name="connsiteY1" fmla="*/ 184728 h 360218"/>
                <a:gd name="connsiteX2" fmla="*/ 277091 w 27709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91" h="360218">
                  <a:moveTo>
                    <a:pt x="0" y="0"/>
                  </a:moveTo>
                  <a:cubicBezTo>
                    <a:pt x="92363" y="62346"/>
                    <a:pt x="184727" y="124692"/>
                    <a:pt x="230909" y="184728"/>
                  </a:cubicBezTo>
                  <a:cubicBezTo>
                    <a:pt x="277091" y="244764"/>
                    <a:pt x="277091" y="302491"/>
                    <a:pt x="277091" y="360218"/>
                  </a:cubicBezTo>
                </a:path>
              </a:pathLst>
            </a:cu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34D377-DFF8-FBCC-3133-8C72FC76AFB1}"/>
              </a:ext>
            </a:extLst>
          </p:cNvPr>
          <p:cNvGrpSpPr/>
          <p:nvPr/>
        </p:nvGrpSpPr>
        <p:grpSpPr>
          <a:xfrm>
            <a:off x="3505200" y="5181600"/>
            <a:ext cx="1310824" cy="923622"/>
            <a:chOff x="4818796" y="1228298"/>
            <a:chExt cx="1310824" cy="9236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BDEB49-C5E8-3B6C-8470-A4368C24D8D2}"/>
                </a:ext>
              </a:extLst>
            </p:cNvPr>
            <p:cNvSpPr txBox="1"/>
            <p:nvPr/>
          </p:nvSpPr>
          <p:spPr>
            <a:xfrm>
              <a:off x="5257800" y="1690255"/>
              <a:ext cx="8718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400" dirty="0">
                  <a:solidFill>
                    <a:schemeClr val="tx2"/>
                  </a:solidFill>
                  <a:latin typeface="+mj-lt"/>
                  <a:cs typeface="Times New Roman" panose="02020603050405020304" pitchFamily="18" charset="0"/>
                </a:rPr>
                <a:t>Odd</a:t>
              </a:r>
              <a:endParaRPr lang="en-CA" sz="2400" dirty="0">
                <a:solidFill>
                  <a:schemeClr val="tx2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B250DB3-069E-D874-292A-2491FA604377}"/>
                </a:ext>
              </a:extLst>
            </p:cNvPr>
            <p:cNvSpPr/>
            <p:nvPr/>
          </p:nvSpPr>
          <p:spPr bwMode="auto">
            <a:xfrm>
              <a:off x="4818796" y="1228298"/>
              <a:ext cx="685800" cy="304800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3F41056-BEAE-00E5-5486-3279DEA626BC}"/>
                </a:ext>
              </a:extLst>
            </p:cNvPr>
            <p:cNvSpPr/>
            <p:nvPr/>
          </p:nvSpPr>
          <p:spPr bwMode="auto">
            <a:xfrm>
              <a:off x="5276411" y="1514833"/>
              <a:ext cx="277091" cy="360218"/>
            </a:xfrm>
            <a:custGeom>
              <a:avLst/>
              <a:gdLst>
                <a:gd name="connsiteX0" fmla="*/ 0 w 277091"/>
                <a:gd name="connsiteY0" fmla="*/ 0 h 360218"/>
                <a:gd name="connsiteX1" fmla="*/ 230909 w 277091"/>
                <a:gd name="connsiteY1" fmla="*/ 184728 h 360218"/>
                <a:gd name="connsiteX2" fmla="*/ 277091 w 277091"/>
                <a:gd name="connsiteY2" fmla="*/ 360218 h 360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91" h="360218">
                  <a:moveTo>
                    <a:pt x="0" y="0"/>
                  </a:moveTo>
                  <a:cubicBezTo>
                    <a:pt x="92363" y="62346"/>
                    <a:pt x="184727" y="124692"/>
                    <a:pt x="230909" y="184728"/>
                  </a:cubicBezTo>
                  <a:cubicBezTo>
                    <a:pt x="277091" y="244764"/>
                    <a:pt x="277091" y="302491"/>
                    <a:pt x="277091" y="360218"/>
                  </a:cubicBezTo>
                </a:path>
              </a:pathLst>
            </a:cu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5A73534-6B2A-8534-E029-06A17D0E43FF}"/>
              </a:ext>
            </a:extLst>
          </p:cNvPr>
          <p:cNvSpPr txBox="1"/>
          <p:nvPr/>
        </p:nvSpPr>
        <p:spPr>
          <a:xfrm>
            <a:off x="4114800" y="6172200"/>
            <a:ext cx="220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en-US" sz="2400">
                <a:sym typeface="Symbol" pitchFamily="18" charset="2"/>
              </a:rPr>
              <a:t>Hence</a:t>
            </a:r>
            <a:r>
              <a:rPr lang="en-US" altLang="en-US" sz="2400">
                <a:solidFill>
                  <a:srgbClr val="66FF66"/>
                </a:solidFill>
                <a:sym typeface="Symbol" pitchFamily="18" charset="2"/>
              </a:rPr>
              <a:t> 2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  <a:sym typeface="Symbol" pitchFamily="18" charset="2"/>
              </a:rPr>
              <a:t>d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sz="24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lang="en-US" altLang="en-US" sz="2400">
                <a:solidFill>
                  <a:srgbClr val="FFC000"/>
                </a:solidFill>
                <a:ea typeface="Cambria Math" panose="02040503050406030204" pitchFamily="18" charset="0"/>
                <a:cs typeface="Tahoma" panose="020B0604030504040204" pitchFamily="34" charset="0"/>
              </a:rPr>
              <a:t>n</a:t>
            </a:r>
            <a:r>
              <a:rPr lang="en-US" altLang="en-US" sz="2400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09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DDEA37B-DA76-9891-0658-5B99942E525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>
                <a:solidFill>
                  <a:srgbClr val="FFFF00"/>
                </a:solidFill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5">
            <a:extLst>
              <a:ext uri="{FF2B5EF4-FFF2-40B4-BE49-F238E27FC236}">
                <a16:creationId xmlns:a16="http://schemas.microsoft.com/office/drawing/2014/main" id="{0E1BBC5C-CC05-9ED4-82E8-CD3B0524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76201"/>
            <a:ext cx="8267700" cy="2286000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The Greeks knew about primes 2, 3, 5 ,7, …</a:t>
            </a:r>
          </a:p>
          <a:p>
            <a:pPr>
              <a:buNone/>
            </a:pPr>
            <a:r>
              <a:rPr lang="en-US" sz="2400" dirty="0"/>
              <a:t>There seems to be a lot of them.</a:t>
            </a:r>
          </a:p>
          <a:p>
            <a:pPr>
              <a:buNone/>
            </a:pPr>
            <a:r>
              <a:rPr lang="en-CA" sz="2400" dirty="0"/>
              <a:t>But how do you prove that there are </a:t>
            </a:r>
            <a:br>
              <a:rPr lang="en-CA" sz="2400" dirty="0"/>
            </a:br>
            <a:r>
              <a:rPr lang="en-CA" sz="2400" dirty="0"/>
              <a:t>  an INFINITE number of </a:t>
            </a:r>
            <a:r>
              <a:rPr lang="en-CA" sz="2400"/>
              <a:t>them.</a:t>
            </a:r>
            <a:endParaRPr lang="en-CA" sz="2400" dirty="0"/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C78468C1-6A11-7C8E-1BCE-BC59999C3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466110"/>
            <a:ext cx="4419600" cy="3477490"/>
          </a:xfrm>
          <a:prstGeom prst="wedgeRoundRectCallout">
            <a:avLst>
              <a:gd name="adj1" fmla="val -51570"/>
              <a:gd name="adj2" fmla="val -42992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8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rPr>
              <a:t>Proof by contradiction</a:t>
            </a:r>
            <a:r>
              <a:rPr lang="el-GR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0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By way of contradiction </a:t>
            </a:r>
            <a:r>
              <a:rPr lang="en-US" altLang="en-US" sz="2000">
                <a:cs typeface="Times New Roman" panose="02020603050405020304" pitchFamily="18" charset="0"/>
              </a:rPr>
              <a:t>assume     “# of primes is finite”.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000">
                <a:cs typeface="Times New Roman" panose="02020603050405020304" pitchFamily="18" charset="0"/>
              </a:rPr>
              <a:t>Hence, there is a max prime p.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latin typeface="Times New Roman"/>
              </a:rPr>
              <a:t>Construct a bigger prime. (later)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latin typeface="Times New Roman"/>
              </a:rPr>
              <a:t>Contradictions p being biggest.</a:t>
            </a:r>
            <a:endParaRPr lang="en-US" sz="2000" dirty="0">
              <a:latin typeface="Times New Roman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Hence, </a:t>
            </a:r>
            <a:r>
              <a:rPr lang="en-US" sz="2000" dirty="0">
                <a:latin typeface="Times New Roman"/>
              </a:rPr>
              <a:t>our assumption was false.</a:t>
            </a: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sz="2000">
                <a:latin typeface="Times New Roman"/>
              </a:rPr>
              <a:t>Hence, </a:t>
            </a:r>
            <a:r>
              <a:rPr lang="en-US" altLang="en-US" sz="2000">
                <a:cs typeface="Times New Roman" panose="02020603050405020304" pitchFamily="18" charset="0"/>
              </a:rPr>
              <a:t>“# of primes is finite”.</a:t>
            </a:r>
            <a:endParaRPr lang="en-US" sz="2000" dirty="0">
              <a:latin typeface="Times New Roman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3" name="AutoShape 35">
            <a:extLst>
              <a:ext uri="{FF2B5EF4-FFF2-40B4-BE49-F238E27FC236}">
                <a16:creationId xmlns:a16="http://schemas.microsoft.com/office/drawing/2014/main" id="{A1D37FF6-BB93-17EC-A2B6-C763B2643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38400"/>
            <a:ext cx="4572000" cy="3581400"/>
          </a:xfrm>
          <a:prstGeom prst="wedgeRoundRectCallout">
            <a:avLst>
              <a:gd name="adj1" fmla="val -51570"/>
              <a:gd name="adj2" fmla="val -42992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80"/>
              </a:spcBef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“Set </a:t>
            </a:r>
            <a:r>
              <a:rPr lang="en-US" altLang="en-US" sz="2000">
                <a:solidFill>
                  <a:srgbClr val="FFC000"/>
                </a:solidFill>
              </a:rPr>
              <a:t>S</a:t>
            </a:r>
            <a:r>
              <a:rPr lang="en-US" altLang="en-US" sz="2000">
                <a:cs typeface="Times New Roman" panose="02020603050405020304" pitchFamily="18" charset="0"/>
              </a:rPr>
              <a:t> is finite" 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000">
                <a:cs typeface="Times New Roman" panose="02020603050405020304" pitchFamily="18" charset="0"/>
              </a:rPr>
              <a:t> has a max </a:t>
            </a: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</a:rPr>
              <a:t>p</a:t>
            </a:r>
          </a:p>
          <a:p>
            <a:pPr marL="342900" indent="-342900">
              <a:spcBef>
                <a:spcPts val="480"/>
              </a:spcBef>
              <a:buFont typeface="Symbol" panose="05050102010706020507" pitchFamily="18" charset="2"/>
              <a:buChar char=" "/>
            </a:pPr>
            <a:r>
              <a:rPr lang="en-US" altLang="en-US" sz="2000">
                <a:cs typeface="Times New Roman" panose="02020603050405020304" pitchFamily="18" charset="0"/>
              </a:rPr>
              <a:t>ie </a:t>
            </a:r>
            <a:r>
              <a:rPr lang="en-US" altLang="en-US" sz="20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000">
                <a:solidFill>
                  <a:srgbClr val="FFC000"/>
                </a:solidFill>
              </a:rPr>
              <a:t>p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 ∀</a:t>
            </a:r>
            <a:r>
              <a:rPr lang="en-US" altLang="en-US" sz="2000">
                <a:solidFill>
                  <a:srgbClr val="FFC000"/>
                </a:solidFill>
              </a:rPr>
              <a:t>q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≤ </a:t>
            </a:r>
            <a:r>
              <a:rPr lang="en-US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</a:p>
          <a:p>
            <a:pPr>
              <a:spcBef>
                <a:spcPts val="480"/>
              </a:spcBef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“Set </a:t>
            </a:r>
            <a:r>
              <a:rPr lang="en-US" altLang="en-US" sz="2000">
                <a:solidFill>
                  <a:srgbClr val="FFC000"/>
                </a:solidFill>
              </a:rPr>
              <a:t>S</a:t>
            </a:r>
            <a:r>
              <a:rPr lang="en-US" altLang="en-US" sz="2000">
                <a:cs typeface="Times New Roman" panose="02020603050405020304" pitchFamily="18" charset="0"/>
              </a:rPr>
              <a:t> is infinite" 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000">
                <a:cs typeface="Times New Roman" panose="02020603050405020304" pitchFamily="18" charset="0"/>
              </a:rPr>
              <a:t> has no max </a:t>
            </a: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</a:rPr>
              <a:t>p</a:t>
            </a:r>
          </a:p>
          <a:p>
            <a:pPr>
              <a:spcBef>
                <a:spcPts val="480"/>
              </a:spcBef>
              <a:buNone/>
            </a:pPr>
            <a:r>
              <a:rPr lang="en-US" altLang="en-US" sz="2000">
                <a:solidFill>
                  <a:srgbClr val="FFC000"/>
                </a:solidFill>
                <a:latin typeface="Symbol" pitchFamily="18" charset="2"/>
              </a:rPr>
              <a:t>    </a:t>
            </a:r>
            <a:r>
              <a:rPr lang="en-US" altLang="en-US" sz="2000">
                <a:cs typeface="Times New Roman" panose="02020603050405020304" pitchFamily="18" charset="0"/>
              </a:rPr>
              <a:t>ie 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∀</a:t>
            </a:r>
            <a:r>
              <a:rPr lang="en-US" altLang="en-US" sz="2000">
                <a:solidFill>
                  <a:srgbClr val="FFC000"/>
                </a:solidFill>
              </a:rPr>
              <a:t>p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altLang="en-US" sz="200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000">
                <a:solidFill>
                  <a:srgbClr val="FFC000"/>
                </a:solidFill>
              </a:rPr>
              <a:t>q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q&gt;p</a:t>
            </a:r>
          </a:p>
          <a:p>
            <a:pPr>
              <a:spcBef>
                <a:spcPts val="480"/>
              </a:spcBef>
              <a:buNone/>
            </a:pPr>
            <a:r>
              <a:rPr lang="en-US" altLang="en-US" sz="2000">
                <a:solidFill>
                  <a:schemeClr val="tx2"/>
                </a:solidFill>
                <a:cs typeface="Times New Roman" panose="02020603050405020304" pitchFamily="18" charset="0"/>
              </a:rPr>
              <a:t>Proof </a:t>
            </a:r>
            <a:r>
              <a: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rPr>
              <a:t>by game.</a:t>
            </a:r>
            <a:endParaRPr lang="en-US" altLang="en-US" sz="20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 be an arbitrary prime.</a:t>
            </a:r>
            <a:endParaRPr lang="en-US" sz="2000" dirty="0">
              <a:solidFill>
                <a:srgbClr val="FFC000"/>
              </a:solidFill>
              <a:latin typeface="Times New Roman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Construct a bigger prime </a:t>
            </a:r>
            <a:r>
              <a:rPr lang="en-US" altLang="en-US" sz="200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. (later)</a:t>
            </a:r>
            <a:endParaRPr lang="en-US" altLang="en-US" sz="20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Hence</a:t>
            </a: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000">
                <a:solidFill>
                  <a:srgbClr val="FFC000"/>
                </a:solidFill>
              </a:rPr>
              <a:t>q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el-GR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q&gt;p</a:t>
            </a:r>
            <a:r>
              <a:rPr lang="en-US" sz="2000">
                <a:solidFill>
                  <a:srgbClr val="FFC000"/>
                </a:solidFill>
                <a:latin typeface="Times New Roman"/>
              </a:rPr>
              <a:t> </a:t>
            </a:r>
            <a:endParaRPr lang="en-US" sz="2000" dirty="0">
              <a:solidFill>
                <a:srgbClr val="FFC000"/>
              </a:solidFill>
              <a:latin typeface="Times New Roman"/>
            </a:endParaRPr>
          </a:p>
          <a:p>
            <a:pPr marL="457200" indent="-457200">
              <a:spcBef>
                <a:spcPts val="480"/>
              </a:spcBef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40895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DDEA37B-DA76-9891-0658-5B99942E525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>
                <a:solidFill>
                  <a:srgbClr val="FFFF00"/>
                </a:solidFill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5">
            <a:extLst>
              <a:ext uri="{FF2B5EF4-FFF2-40B4-BE49-F238E27FC236}">
                <a16:creationId xmlns:a16="http://schemas.microsoft.com/office/drawing/2014/main" id="{0E1BBC5C-CC05-9ED4-82E8-CD3B0524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60313"/>
            <a:ext cx="8267700" cy="4797487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400" dirty="0"/>
              <a:t>Proof that </a:t>
            </a:r>
            <a:r>
              <a:rPr lang="en-US" sz="2400"/>
              <a:t>there a prime </a:t>
            </a:r>
            <a:r>
              <a:rPr lang="en-US" sz="2400">
                <a:solidFill>
                  <a:srgbClr val="FFC000"/>
                </a:solidFill>
              </a:rPr>
              <a:t>q</a:t>
            </a:r>
            <a:r>
              <a:rPr lang="en-US" sz="2400"/>
              <a:t> that is bigger than </a:t>
            </a:r>
            <a:r>
              <a:rPr lang="en-US" sz="2400">
                <a:solidFill>
                  <a:srgbClr val="FFC000"/>
                </a:solidFill>
              </a:rPr>
              <a:t>p</a:t>
            </a:r>
            <a:r>
              <a:rPr lang="en-US" sz="2400"/>
              <a:t>.</a:t>
            </a:r>
          </a:p>
          <a:p>
            <a:pPr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Let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 = p!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>
                <a:solidFill>
                  <a:srgbClr val="66FF66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(p-1)</a:t>
            </a:r>
            <a:r>
              <a:rPr lang="en-US" altLang="en-US" sz="2400">
                <a:solidFill>
                  <a:srgbClr val="FF00FF"/>
                </a:solidFill>
                <a:cs typeface="Times New Roman" panose="02020603050405020304" pitchFamily="18" charset="0"/>
              </a:rPr>
              <a:t>(p-2)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…1 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+ 1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Every integer can be factored into primes, eg 12 = 2</a:t>
            </a:r>
            <a:r>
              <a:rPr lang="en-US" altLang="en-US" sz="2400">
                <a:sym typeface="Symbol" pitchFamily="18" charset="2"/>
              </a:rPr>
              <a:t>23.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What are the prime factors of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 n</a:t>
            </a:r>
            <a:r>
              <a:rPr lang="en-US" altLang="en-US" sz="2400"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>
                <a:solidFill>
                  <a:srgbClr val="66FF66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>
                <a:cs typeface="Times New Roman" panose="02020603050405020304" pitchFamily="18" charset="0"/>
              </a:rPr>
              <a:t> is not a factor of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>
                <a:cs typeface="Times New Roman" panose="02020603050405020304" pitchFamily="18" charset="0"/>
              </a:rPr>
              <a:t> because the remainder of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n/</a:t>
            </a:r>
            <a:r>
              <a:rPr lang="en-US" altLang="en-US" sz="2400">
                <a:solidFill>
                  <a:srgbClr val="66FF66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>
                <a:cs typeface="Times New Roman" panose="02020603050405020304" pitchFamily="18" charset="0"/>
              </a:rPr>
              <a:t> is 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p-1</a:t>
            </a:r>
            <a:r>
              <a:rPr lang="en-US" altLang="en-US" sz="2400">
                <a:cs typeface="Times New Roman" panose="02020603050405020304" pitchFamily="18" charset="0"/>
              </a:rPr>
              <a:t> is not a factor of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>
                <a:cs typeface="Times New Roman" panose="02020603050405020304" pitchFamily="18" charset="0"/>
              </a:rPr>
              <a:t> because the remainder of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n/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(p-1)</a:t>
            </a:r>
            <a:r>
              <a:rPr lang="en-US" altLang="en-US" sz="2400">
                <a:cs typeface="Times New Roman" panose="02020603050405020304" pitchFamily="18" charset="0"/>
              </a:rPr>
              <a:t> is 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>
                <a:cs typeface="Times New Roman" panose="02020603050405020304" pitchFamily="18" charset="0"/>
              </a:rPr>
              <a:t>.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        </a:t>
            </a:r>
          </a:p>
          <a:p>
            <a:pPr>
              <a:buNone/>
            </a:pP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>
                <a:solidFill>
                  <a:srgbClr val="FF00FF"/>
                </a:solidFill>
                <a:cs typeface="Times New Roman" panose="02020603050405020304" pitchFamily="18" charset="0"/>
              </a:rPr>
              <a:t>p-2 </a:t>
            </a:r>
            <a:r>
              <a:rPr lang="en-US" altLang="en-US" sz="2400">
                <a:cs typeface="Times New Roman" panose="02020603050405020304" pitchFamily="18" charset="0"/>
              </a:rPr>
              <a:t>is not a factor of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>
                <a:cs typeface="Times New Roman" panose="02020603050405020304" pitchFamily="18" charset="0"/>
              </a:rPr>
              <a:t> because the remainder of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n/</a:t>
            </a:r>
            <a:r>
              <a:rPr lang="en-US" altLang="en-US" sz="2400">
                <a:solidFill>
                  <a:srgbClr val="FF00FF"/>
                </a:solidFill>
                <a:cs typeface="Times New Roman" panose="02020603050405020304" pitchFamily="18" charset="0"/>
              </a:rPr>
              <a:t>(p-2)</a:t>
            </a:r>
            <a:r>
              <a:rPr lang="en-US" altLang="en-US" sz="2400">
                <a:cs typeface="Times New Roman" panose="02020603050405020304" pitchFamily="18" charset="0"/>
              </a:rPr>
              <a:t> is </a:t>
            </a:r>
            <a:r>
              <a:rPr lang="en-US" altLang="en-US" sz="2400">
                <a:solidFill>
                  <a:schemeClr val="accent2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Nothing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>
                <a:cs typeface="Times New Roman" panose="02020603050405020304" pitchFamily="18" charset="0"/>
              </a:rPr>
              <a:t> or less is a factor of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Hence,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>
                <a:cs typeface="Times New Roman" panose="02020603050405020304" pitchFamily="18" charset="0"/>
              </a:rPr>
              <a:t> must have a prime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>
                <a:cs typeface="Times New Roman" panose="02020603050405020304" pitchFamily="18" charset="0"/>
              </a:rPr>
              <a:t> factor bigger than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Hence, there is a prime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>
                <a:cs typeface="Times New Roman" panose="02020603050405020304" pitchFamily="18" charset="0"/>
              </a:rPr>
              <a:t> bigger than </a:t>
            </a:r>
            <a:r>
              <a:rPr lang="en-US" altLang="en-US" sz="2400">
                <a:solidFill>
                  <a:srgbClr val="FFC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endParaRPr lang="en-US" altLang="en-US" sz="2400"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400"/>
          </a:p>
          <a:p>
            <a:pPr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id="{16C7019C-3845-A6F6-A1C4-EA079E57121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791200"/>
            <a:ext cx="823374" cy="795886"/>
            <a:chOff x="2065" y="1551"/>
            <a:chExt cx="1628" cy="1988"/>
          </a:xfrm>
        </p:grpSpPr>
        <p:sp>
          <p:nvSpPr>
            <p:cNvPr id="3" name="Freeform 30">
              <a:extLst>
                <a:ext uri="{FF2B5EF4-FFF2-40B4-BE49-F238E27FC236}">
                  <a16:creationId xmlns:a16="http://schemas.microsoft.com/office/drawing/2014/main" id="{FB77BD8B-A571-4EF9-3047-A1F4E7896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" name="Freeform 31">
              <a:extLst>
                <a:ext uri="{FF2B5EF4-FFF2-40B4-BE49-F238E27FC236}">
                  <a16:creationId xmlns:a16="http://schemas.microsoft.com/office/drawing/2014/main" id="{A4947F7C-70E7-6A76-0F71-634BD013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387B2A4D-86CA-6062-E574-FF956FFE3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BEF0F14F-03D6-AB5D-B239-93239864B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" name="Freeform 34">
              <a:extLst>
                <a:ext uri="{FF2B5EF4-FFF2-40B4-BE49-F238E27FC236}">
                  <a16:creationId xmlns:a16="http://schemas.microsoft.com/office/drawing/2014/main" id="{97779FA8-4020-C944-17B3-5C07BB0C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61F50A9B-231F-0816-CEFE-07AD1346C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87FAEC3D-267C-B41D-6E37-E243375AD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4DDEECC4-8DE2-D047-BDA9-460E3BF14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F3D6B396-95F3-F097-3842-152CA9B8A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E4F2B935-B009-E932-54B5-335B072F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322BCC7C-8CBE-60DC-AF81-AD554F109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C2B88935-9973-1D10-02CA-14B66E45B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EF507F51-351B-5ADD-DF91-49CB0451E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BEFDA215-8DF8-1645-3686-05B02116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86F7C7A6-0F2C-5343-6B94-EF1B78DF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C2AED11D-545E-D154-18AB-6C563DA92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6EB11BB4-BC76-8947-84BC-8FF9B8267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23" name="AutoShape 250">
            <a:extLst>
              <a:ext uri="{FF2B5EF4-FFF2-40B4-BE49-F238E27FC236}">
                <a16:creationId xmlns:a16="http://schemas.microsoft.com/office/drawing/2014/main" id="{38A39B2E-736F-62C9-8417-57255744B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775181"/>
            <a:ext cx="5471573" cy="854220"/>
          </a:xfrm>
          <a:prstGeom prst="wedgeRoundRectCallout">
            <a:avLst>
              <a:gd name="adj1" fmla="val -58519"/>
              <a:gd name="adj2" fmla="val -18410"/>
              <a:gd name="adj3" fmla="val 16667"/>
            </a:avLst>
          </a:prstGeom>
          <a:solidFill>
            <a:srgbClr val="000066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>
                <a:cs typeface="Arial" pitchFamily="34" charset="0"/>
              </a:rPr>
              <a:t>Proof by contradiction</a:t>
            </a:r>
            <a:r>
              <a:rPr kumimoji="0" lang="en-US" altLang="en-US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is way over used.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cs typeface="Arial" pitchFamily="34" charset="0"/>
              </a:rPr>
              <a:t>Please </a:t>
            </a:r>
            <a:r>
              <a:rPr lang="en-US" altLang="en-US" sz="2400" dirty="0">
                <a:solidFill>
                  <a:srgbClr val="FF0000"/>
                </a:solidFill>
                <a:cs typeface="Arial" pitchFamily="34" charset="0"/>
              </a:rPr>
              <a:t>avoid </a:t>
            </a:r>
            <a:r>
              <a:rPr lang="en-US" altLang="en-US" sz="2400" dirty="0">
                <a:cs typeface="Arial" pitchFamily="34" charset="0"/>
              </a:rPr>
              <a:t>it </a:t>
            </a:r>
            <a:r>
              <a:rPr lang="en-US" altLang="en-US" sz="2400">
                <a:cs typeface="Arial" pitchFamily="34" charset="0"/>
              </a:rPr>
              <a:t>by playing the game.</a:t>
            </a:r>
            <a:endParaRPr lang="en-US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0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B30BD1-4D7F-451C-9DE0-8D4ADBB801C8}"/>
              </a:ext>
            </a:extLst>
          </p:cNvPr>
          <p:cNvSpPr txBox="1">
            <a:spLocks/>
          </p:cNvSpPr>
          <p:nvPr/>
        </p:nvSpPr>
        <p:spPr>
          <a:xfrm>
            <a:off x="8686800" y="6705600"/>
            <a:ext cx="457200" cy="15711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A6AB7-ED92-4CC2-895B-E46908831F7A}" type="slidenum">
              <a:rPr lang="en-US" smtClean="0">
                <a:solidFill>
                  <a:schemeClr val="bg1"/>
                </a:solidFill>
              </a:rPr>
              <a:pPr/>
              <a:t>67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F4A305F-2B4E-C8A3-FEFE-A3B368BE9BC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Formal Proof Systems</a:t>
            </a:r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CA86BD76-6DE5-2FB6-E997-AB8CDE5823A1}"/>
              </a:ext>
            </a:extLst>
          </p:cNvPr>
          <p:cNvGrpSpPr>
            <a:grpSpLocks/>
          </p:cNvGrpSpPr>
          <p:nvPr/>
        </p:nvGrpSpPr>
        <p:grpSpPr bwMode="auto">
          <a:xfrm>
            <a:off x="7924803" y="5452910"/>
            <a:ext cx="1189548" cy="1252690"/>
            <a:chOff x="2065" y="1551"/>
            <a:chExt cx="1628" cy="1988"/>
          </a:xfrm>
        </p:grpSpPr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7D413E06-7F54-0FEA-3545-5D6015CC3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DC834301-FB2E-C3AC-931F-63DB3737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5242F2EF-EA08-83E1-7340-6C87B115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B891F3AB-65FC-D16F-1E8F-8D834A04F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2F78C547-1061-2C24-D1EB-81D9A7BA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333C962B-6CDD-2372-3E3D-3CFAA185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8F586E6-F42D-11A7-C6BF-824A46A0B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0E696E1-B730-96CA-666D-9838329BD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B902D274-4060-B471-E960-01340C56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3" name="Freeform 532">
              <a:extLst>
                <a:ext uri="{FF2B5EF4-FFF2-40B4-BE49-F238E27FC236}">
                  <a16:creationId xmlns:a16="http://schemas.microsoft.com/office/drawing/2014/main" id="{4B8C6A98-FC6F-8D48-F88B-97299A663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4" name="Freeform 534">
              <a:extLst>
                <a:ext uri="{FF2B5EF4-FFF2-40B4-BE49-F238E27FC236}">
                  <a16:creationId xmlns:a16="http://schemas.microsoft.com/office/drawing/2014/main" id="{5F41CB9E-0DCF-70EA-00DA-018E0A3E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8B26EC13-07DA-AE70-42AE-AE621CF7A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2496FC8C-58E2-B6A5-534E-07CA51CA2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D7717B42-292C-C877-502E-9B3D97559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BB8A1E68-4DBD-340D-FBBE-2029C746B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8ABDA526-DF5E-5287-AB97-4A8554517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E5824325-B230-7FC2-DA6A-21F136CCF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dirty="0"/>
            </a:p>
          </p:txBody>
        </p:sp>
      </p:grpSp>
      <p:sp>
        <p:nvSpPr>
          <p:cNvPr id="31" name="AutoShape 35">
            <a:extLst>
              <a:ext uri="{FF2B5EF4-FFF2-40B4-BE49-F238E27FC236}">
                <a16:creationId xmlns:a16="http://schemas.microsoft.com/office/drawing/2014/main" id="{15F89476-B7E5-1FD6-43D7-8D94C9E15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95800"/>
            <a:ext cx="7758956" cy="838200"/>
          </a:xfrm>
          <a:prstGeom prst="wedgeRoundRectCallout">
            <a:avLst>
              <a:gd name="adj1" fmla="val 49101"/>
              <a:gd name="adj2" fmla="val 6602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OK, but </a:t>
            </a:r>
            <a:r>
              <a:rPr lang="en-CA" altLang="en-US" sz="2400" dirty="0">
                <a:solidFill>
                  <a:srgbClr val="FF0000"/>
                </a:solidFill>
              </a:rPr>
              <a:t>"arbitrary"</a:t>
            </a:r>
            <a:r>
              <a:rPr lang="en-CA" altLang="en-US" sz="2400" dirty="0"/>
              <a:t> vs </a:t>
            </a:r>
            <a:r>
              <a:rPr lang="en-CA" altLang="en-US" sz="2400" dirty="0">
                <a:solidFill>
                  <a:srgbClr val="FF0000"/>
                </a:solidFill>
              </a:rPr>
              <a:t>"some"</a:t>
            </a:r>
            <a:r>
              <a:rPr lang="en-CA" altLang="en-US" sz="2400" dirty="0"/>
              <a:t> not well defined.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The line </a:t>
            </a:r>
            <a:r>
              <a:rPr lang="en-CA" altLang="en-US" sz="2400" dirty="0">
                <a:solidFill>
                  <a:srgbClr val="FFC000"/>
                </a:solidFill>
              </a:rPr>
              <a:t>P(c)</a:t>
            </a:r>
            <a:r>
              <a:rPr lang="en-CA" altLang="en-US" sz="2400" dirty="0"/>
              <a:t> will mean different things in different contexts.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F1C85-5FE7-AC1A-9B1D-EE461D649668}"/>
              </a:ext>
            </a:extLst>
          </p:cNvPr>
          <p:cNvGrpSpPr/>
          <p:nvPr/>
        </p:nvGrpSpPr>
        <p:grpSpPr>
          <a:xfrm>
            <a:off x="609600" y="1600200"/>
            <a:ext cx="8915400" cy="2819400"/>
            <a:chOff x="152400" y="2514600"/>
            <a:chExt cx="8763000" cy="2667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10E3215-79C0-9AC3-F7A1-A0821F894CF4}"/>
                </a:ext>
              </a:extLst>
            </p:cNvPr>
            <p:cNvGrpSpPr/>
            <p:nvPr/>
          </p:nvGrpSpPr>
          <p:grpSpPr>
            <a:xfrm>
              <a:off x="152400" y="2514600"/>
              <a:ext cx="8763000" cy="2667000"/>
              <a:chOff x="152400" y="2514600"/>
              <a:chExt cx="8763000" cy="2667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8E07E1-FFCC-4D19-E249-CE4ABF8A468F}"/>
                  </a:ext>
                </a:extLst>
              </p:cNvPr>
              <p:cNvSpPr/>
              <p:nvPr/>
            </p:nvSpPr>
            <p:spPr>
              <a:xfrm>
                <a:off x="152400" y="2514600"/>
                <a:ext cx="8763000" cy="26670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FF66FF"/>
                </a:solidFill>
                <a:tailEnd type="stealth" w="med" len="lg"/>
              </a:ln>
            </p:spPr>
            <p:txBody>
              <a:bodyPr rtlCol="0" anchor="ctr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aphicFrame>
            <p:nvGraphicFramePr>
              <p:cNvPr id="4" name="Object 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86000" y="2654300"/>
              <a:ext cx="1066800" cy="93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533160" imgH="469800" progId="Equation.DSMT4">
                      <p:embed/>
                    </p:oleObj>
                  </mc:Choice>
                  <mc:Fallback>
                    <p:oleObj name="Equation" r:id="rId2" imgW="533160" imgH="469800" progId="Equation.DSMT4">
                      <p:embed/>
                      <p:pic>
                        <p:nvPicPr>
                          <p:cNvPr id="4" name="Object 2">
                            <a:extLst>
                              <a:ext uri="{C183D7F6-B498-43B3-948B-1728B52AA6E4}">
                                <adec:decorative xmlns:adec="http://schemas.microsoft.com/office/drawing/2017/decorative" val="1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286000" y="2654300"/>
                            <a:ext cx="1066800" cy="939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2">
                <a:extLst>
                  <a:ext uri="{FF2B5EF4-FFF2-40B4-BE49-F238E27FC236}">
                    <a16:creationId xmlns:a16="http://schemas.microsoft.com/office/drawing/2014/main" id="{21E865AD-C8F3-5651-8F9D-2B852A4F3C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76800" y="2654300"/>
              <a:ext cx="2895600" cy="93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447560" imgH="469800" progId="Equation.DSMT4">
                      <p:embed/>
                    </p:oleObj>
                  </mc:Choice>
                  <mc:Fallback>
                    <p:oleObj name="Equation" r:id="rId4" imgW="1447560" imgH="469800" progId="Equation.DSMT4">
                      <p:embed/>
                      <p:pic>
                        <p:nvPicPr>
                          <p:cNvPr id="7" name="Object 2">
                            <a:extLst>
                              <a:ext uri="{FF2B5EF4-FFF2-40B4-BE49-F238E27FC236}">
                                <a16:creationId xmlns:a16="http://schemas.microsoft.com/office/drawing/2014/main" id="{21E865AD-C8F3-5651-8F9D-2B852A4F3CCF}"/>
                              </a:ext>
                              <a:ext uri="{C183D7F6-B498-43B3-948B-1728B52AA6E4}">
                                <adec:decorative xmlns:adec="http://schemas.microsoft.com/office/drawing/2017/decorative" val="1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876800" y="2654300"/>
                            <a:ext cx="2895600" cy="939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2">
                <a:extLst>
                  <a:ext uri="{FF2B5EF4-FFF2-40B4-BE49-F238E27FC236}">
                    <a16:creationId xmlns:a16="http://schemas.microsoft.com/office/drawing/2014/main" id="{EE8AFCF6-8D99-9AD3-9A85-9E8A535E0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90600" y="4013200"/>
              <a:ext cx="3454400" cy="93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726920" imgH="469800" progId="Equation.DSMT4">
                      <p:embed/>
                    </p:oleObj>
                  </mc:Choice>
                  <mc:Fallback>
                    <p:oleObj name="Equation" r:id="rId6" imgW="1726920" imgH="469800" progId="Equation.DSMT4">
                      <p:embed/>
                      <p:pic>
                        <p:nvPicPr>
                          <p:cNvPr id="8" name="Object 2">
                            <a:extLst>
                              <a:ext uri="{FF2B5EF4-FFF2-40B4-BE49-F238E27FC236}">
                                <a16:creationId xmlns:a16="http://schemas.microsoft.com/office/drawing/2014/main" id="{EE8AFCF6-8D99-9AD3-9A85-9E8A535E0E01}"/>
                              </a:ext>
                              <a:ext uri="{C183D7F6-B498-43B3-948B-1728B52AA6E4}">
                                <adec:decorative xmlns:adec="http://schemas.microsoft.com/office/drawing/2017/decorative" val="1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990600" y="4013200"/>
                            <a:ext cx="3454400" cy="939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2">
                <a:extLst>
                  <a:ext uri="{FF2B5EF4-FFF2-40B4-BE49-F238E27FC236}">
                    <a16:creationId xmlns:a16="http://schemas.microsoft.com/office/drawing/2014/main" id="{34627DCE-B880-E0F9-A324-8964AA080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76800" y="4006644"/>
              <a:ext cx="3200400" cy="93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600200" imgH="469800" progId="Equation.DSMT4">
                      <p:embed/>
                    </p:oleObj>
                  </mc:Choice>
                  <mc:Fallback>
                    <p:oleObj name="Equation" r:id="rId8" imgW="1600200" imgH="469800" progId="Equation.DSMT4">
                      <p:embed/>
                      <p:pic>
                        <p:nvPicPr>
                          <p:cNvPr id="12" name="Object 2">
                            <a:extLst>
                              <a:ext uri="{FF2B5EF4-FFF2-40B4-BE49-F238E27FC236}">
                                <a16:creationId xmlns:a16="http://schemas.microsoft.com/office/drawing/2014/main" id="{34627DCE-B880-E0F9-A324-8964AA080888}"/>
                              </a:ext>
                              <a:ext uri="{C183D7F6-B498-43B3-948B-1728B52AA6E4}">
                                <adec:decorative xmlns:adec="http://schemas.microsoft.com/office/drawing/2017/decorative" val="1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876800" y="4006644"/>
                            <a:ext cx="3200400" cy="939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DFCA47-6EDE-65A4-AE79-476AB5EAE069}"/>
                </a:ext>
              </a:extLst>
            </p:cNvPr>
            <p:cNvSpPr txBox="1"/>
            <p:nvPr/>
          </p:nvSpPr>
          <p:spPr>
            <a:xfrm>
              <a:off x="2590800" y="3397044"/>
              <a:ext cx="27468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CA" altLang="en-US" sz="2400" dirty="0">
                  <a:solidFill>
                    <a:schemeClr val="bg2"/>
                  </a:solidFill>
                </a:rPr>
                <a:t>for an arbitrary c</a:t>
              </a:r>
              <a:endParaRPr lang="en-GB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99DDF92E-23A6-A49D-8DAA-CD3F3E8737A2}"/>
              </a:ext>
            </a:extLst>
          </p:cNvPr>
          <p:cNvSpPr/>
          <p:nvPr/>
        </p:nvSpPr>
        <p:spPr>
          <a:xfrm>
            <a:off x="6934200" y="1811592"/>
            <a:ext cx="1219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tailEnd type="stealth" w="med" len="lg"/>
          </a:ln>
        </p:spPr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3B028F-DCA6-D9FF-2791-0ADFEDF3F6B9}"/>
              </a:ext>
            </a:extLst>
          </p:cNvPr>
          <p:cNvSpPr/>
          <p:nvPr/>
        </p:nvSpPr>
        <p:spPr>
          <a:xfrm>
            <a:off x="6553200" y="327660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tailEnd type="stealth" w="med" len="lg"/>
          </a:ln>
        </p:spPr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" name="AutoShape 35">
            <a:extLst>
              <a:ext uri="{FF2B5EF4-FFF2-40B4-BE49-F238E27FC236}">
                <a16:creationId xmlns:a16="http://schemas.microsoft.com/office/drawing/2014/main" id="{B4FE3B50-0EEC-F3F0-2D37-5C6EE30CB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10200"/>
            <a:ext cx="7391400" cy="457200"/>
          </a:xfrm>
          <a:prstGeom prst="wedgeRoundRectCallout">
            <a:avLst>
              <a:gd name="adj1" fmla="val 53688"/>
              <a:gd name="adj2" fmla="val 12362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The book admits that it can cause faulty proofs.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E6E4FBE-E7D8-A302-7488-2AD208A678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609600"/>
            <a:ext cx="20502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 animBg="1"/>
      <p:bldP spid="2" grpId="0" animBg="1"/>
      <p:bldP spid="10" grpId="0" animBg="1"/>
      <p:bldP spid="3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A2F60B-C7A9-CCF7-16A0-749DD56C5C2A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286000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en-US" sz="3200" kern="0" dirty="0">
                <a:solidFill>
                  <a:srgbClr val="FFFF00"/>
                </a:solidFill>
                <a:latin typeface="Times New Roman"/>
              </a:rPr>
              <a:t>End</a:t>
            </a:r>
            <a:br>
              <a:rPr lang="fr-FR" altLang="en-US" sz="3200" kern="0" dirty="0">
                <a:solidFill>
                  <a:srgbClr val="FFFF00"/>
                </a:solidFill>
                <a:latin typeface="Times New Roman"/>
              </a:rPr>
            </a:br>
            <a:r>
              <a:rPr lang="fr-FR" altLang="en-US" sz="3200" kern="0" dirty="0">
                <a:solidFill>
                  <a:srgbClr val="FFFF00"/>
                </a:solidFill>
                <a:latin typeface="Times New Roman"/>
              </a:rPr>
              <a:t>(</a:t>
            </a:r>
            <a:r>
              <a:rPr lang="fr-FR" altLang="en-US" sz="3200" kern="0" dirty="0" err="1">
                <a:solidFill>
                  <a:srgbClr val="FFFF00"/>
                </a:solidFill>
                <a:latin typeface="Times New Roman"/>
              </a:rPr>
              <a:t>deleted</a:t>
            </a:r>
            <a:r>
              <a:rPr lang="fr-FR" altLang="en-US" sz="3200" kern="0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fr-FR" altLang="en-US" sz="3200" kern="0" dirty="0" err="1">
                <a:solidFill>
                  <a:srgbClr val="FFFF00"/>
                </a:solidFill>
                <a:latin typeface="Times New Roman"/>
              </a:rPr>
              <a:t>stuff</a:t>
            </a:r>
            <a:r>
              <a:rPr lang="fr-FR" altLang="en-US" sz="3200" kern="0" dirty="0">
                <a:solidFill>
                  <a:srgbClr val="FFFF00"/>
                </a:solidFill>
                <a:latin typeface="Times New Roman"/>
              </a:rPr>
              <a:t>)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8071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DDEA37B-DA76-9891-0658-5B99942E525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>
                <a:solidFill>
                  <a:srgbClr val="FFFF00"/>
                </a:solidFill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5">
            <a:extLst>
              <a:ext uri="{FF2B5EF4-FFF2-40B4-BE49-F238E27FC236}">
                <a16:creationId xmlns:a16="http://schemas.microsoft.com/office/drawing/2014/main" id="{0E1BBC5C-CC05-9ED4-82E8-CD3B0524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76200"/>
            <a:ext cx="8267700" cy="6702487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+mj-lt"/>
            </a:endParaRPr>
          </a:p>
          <a:p>
            <a:pPr>
              <a:buNone/>
            </a:pPr>
            <a:r>
              <a:rPr lang="en-US" sz="2400" dirty="0">
                <a:latin typeface="+mj-lt"/>
              </a:rPr>
              <a:t>We want to prove:  n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is even 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+mj-lt"/>
              </a:rPr>
              <a:t> n is even</a:t>
            </a:r>
          </a:p>
          <a:p>
            <a:pPr>
              <a:buNone/>
            </a:pPr>
            <a:r>
              <a:rPr lang="en-US" sz="2400" dirty="0">
                <a:latin typeface="+mj-lt"/>
              </a:rPr>
              <a:t>To do this we assume “</a:t>
            </a:r>
            <a:r>
              <a:rPr lang="en-US" sz="2400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is even”.</a:t>
            </a:r>
            <a:endParaRPr lang="en-US" sz="2400" dirty="0">
              <a:latin typeface="+mj-lt"/>
            </a:endParaRPr>
          </a:p>
          <a:p>
            <a:pPr>
              <a:buNone/>
            </a:pPr>
            <a:r>
              <a:rPr lang="en-US" sz="2400" dirty="0">
                <a:latin typeface="+mj-lt"/>
              </a:rPr>
              <a:t>But this is hard to use.</a:t>
            </a:r>
          </a:p>
          <a:p>
            <a:pPr>
              <a:buNone/>
            </a:pPr>
            <a:r>
              <a:rPr lang="en-US" sz="2400" dirty="0">
                <a:latin typeface="+mj-lt"/>
              </a:rPr>
              <a:t>Let’s proof the contrapositive: n is odd 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+mj-lt"/>
              </a:rPr>
              <a:t>n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is odd</a:t>
            </a:r>
          </a:p>
          <a:p>
            <a:pPr>
              <a:buNone/>
            </a:pPr>
            <a:r>
              <a:rPr lang="en-CA" sz="2400" dirty="0">
                <a:latin typeface="+mj-lt"/>
              </a:rPr>
              <a:t>(It is not really proof by contradiction, but we need it.)</a:t>
            </a:r>
          </a:p>
        </p:txBody>
      </p:sp>
    </p:spTree>
    <p:extLst>
      <p:ext uri="{BB962C8B-B14F-4D97-AF65-F5344CB8AC3E}">
        <p14:creationId xmlns:p14="http://schemas.microsoft.com/office/powerpoint/2010/main" val="6683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35280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2000" dirty="0"/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0" name="Line 23"/>
          <p:cNvSpPr>
            <a:spLocks noChangeShapeType="1"/>
          </p:cNvSpPr>
          <p:nvPr/>
        </p:nvSpPr>
        <p:spPr bwMode="auto">
          <a:xfrm>
            <a:off x="8534400" y="4175125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2" name="Line 26"/>
          <p:cNvSpPr>
            <a:spLocks noChangeShapeType="1"/>
          </p:cNvSpPr>
          <p:nvPr/>
        </p:nvSpPr>
        <p:spPr bwMode="auto">
          <a:xfrm>
            <a:off x="7010400" y="5873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853176" y="4487650"/>
          <a:ext cx="2259070" cy="22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1855854" y="4452343"/>
            <a:ext cx="2258946" cy="2245109"/>
            <a:chOff x="6708218" y="879093"/>
            <a:chExt cx="2258946" cy="2245109"/>
          </a:xfrm>
        </p:grpSpPr>
        <p:pic>
          <p:nvPicPr>
            <p:cNvPr id="63" name="Picture 62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68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7" name="Picture 6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485362" y="3965680"/>
            <a:ext cx="1968074" cy="2050435"/>
            <a:chOff x="6337726" y="392430"/>
            <a:chExt cx="1968074" cy="2050435"/>
          </a:xfrm>
        </p:grpSpPr>
        <p:sp>
          <p:nvSpPr>
            <p:cNvPr id="73" name="Rectangle 72"/>
            <p:cNvSpPr/>
            <p:nvPr/>
          </p:nvSpPr>
          <p:spPr>
            <a:xfrm>
              <a:off x="7890302" y="392430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g</a:t>
              </a:r>
              <a:endParaRPr lang="en-CA" sz="24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337726" y="1981200"/>
              <a:ext cx="415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b</a:t>
              </a:r>
              <a:endParaRPr lang="en-CA" sz="2400" dirty="0"/>
            </a:p>
          </p:txBody>
        </p:sp>
      </p:grp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5016014" y="4484370"/>
          <a:ext cx="2259070" cy="221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451814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443590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5018692" y="4449063"/>
            <a:ext cx="2258946" cy="2245109"/>
            <a:chOff x="6708218" y="879093"/>
            <a:chExt cx="2258946" cy="2245109"/>
          </a:xfrm>
        </p:grpSpPr>
        <p:pic>
          <p:nvPicPr>
            <p:cNvPr id="77" name="Picture 76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7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82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" name="Picture 8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" name="Group 85"/>
          <p:cNvGrpSpPr/>
          <p:nvPr/>
        </p:nvGrpSpPr>
        <p:grpSpPr>
          <a:xfrm>
            <a:off x="4648200" y="3962400"/>
            <a:ext cx="1968074" cy="2050435"/>
            <a:chOff x="6337726" y="392430"/>
            <a:chExt cx="1968074" cy="2050435"/>
          </a:xfrm>
        </p:grpSpPr>
        <p:sp>
          <p:nvSpPr>
            <p:cNvPr id="87" name="Rectangle 86"/>
            <p:cNvSpPr/>
            <p:nvPr/>
          </p:nvSpPr>
          <p:spPr>
            <a:xfrm>
              <a:off x="7890302" y="392430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g</a:t>
              </a:r>
              <a:endParaRPr lang="en-CA" sz="2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37726" y="1981200"/>
              <a:ext cx="415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</a:t>
              </a:r>
              <a:r>
                <a:rPr lang="en-CA" altLang="en-US" sz="2400" dirty="0"/>
                <a:t>b</a:t>
              </a:r>
              <a:endParaRPr lang="en-CA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38200" y="457200"/>
            <a:ext cx="3079587" cy="3357758"/>
            <a:chOff x="44613" y="909442"/>
            <a:chExt cx="3079587" cy="3357758"/>
          </a:xfrm>
        </p:grpSpPr>
        <p:grpSp>
          <p:nvGrpSpPr>
            <p:cNvPr id="45" name="Group 44"/>
            <p:cNvGrpSpPr/>
            <p:nvPr/>
          </p:nvGrpSpPr>
          <p:grpSpPr>
            <a:xfrm>
              <a:off x="461441" y="909442"/>
              <a:ext cx="2249828" cy="1726433"/>
              <a:chOff x="461441" y="891904"/>
              <a:chExt cx="2249828" cy="1726433"/>
            </a:xfrm>
          </p:grpSpPr>
          <p:cxnSp>
            <p:nvCxnSpPr>
              <p:cNvPr id="155" name="Straight Connector 154"/>
              <p:cNvCxnSpPr/>
              <p:nvPr/>
            </p:nvCxnSpPr>
            <p:spPr bwMode="auto">
              <a:xfrm flipH="1">
                <a:off x="1540033" y="2053151"/>
                <a:ext cx="0" cy="56518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>
                <a:stCxn id="53" idx="4"/>
              </p:cNvCxnSpPr>
              <p:nvPr/>
            </p:nvCxnSpPr>
            <p:spPr bwMode="auto">
              <a:xfrm flipH="1">
                <a:off x="1024820" y="2053151"/>
                <a:ext cx="521388" cy="56518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>
                <a:stCxn id="53" idx="4"/>
              </p:cNvCxnSpPr>
              <p:nvPr/>
            </p:nvCxnSpPr>
            <p:spPr bwMode="auto">
              <a:xfrm>
                <a:off x="1546208" y="2053151"/>
                <a:ext cx="602915" cy="56518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/>
              <p:cNvCxnSpPr>
                <a:stCxn id="53" idx="4"/>
              </p:cNvCxnSpPr>
              <p:nvPr/>
            </p:nvCxnSpPr>
            <p:spPr bwMode="auto">
              <a:xfrm flipH="1">
                <a:off x="461441" y="2053151"/>
                <a:ext cx="1084767" cy="56518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Connector 158"/>
              <p:cNvCxnSpPr>
                <a:stCxn id="53" idx="4"/>
              </p:cNvCxnSpPr>
              <p:nvPr/>
            </p:nvCxnSpPr>
            <p:spPr bwMode="auto">
              <a:xfrm>
                <a:off x="1546208" y="2053151"/>
                <a:ext cx="1165061" cy="56518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Text Box 77"/>
              <p:cNvSpPr txBox="1">
                <a:spLocks noChangeArrowheads="1"/>
              </p:cNvSpPr>
              <p:nvPr/>
            </p:nvSpPr>
            <p:spPr bwMode="auto">
              <a:xfrm>
                <a:off x="842918" y="1981200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dirty="0"/>
                  <a:t>g</a:t>
                </a:r>
                <a:endParaRPr lang="en-CA" altLang="en-US" sz="1800" i="0" dirty="0"/>
              </a:p>
            </p:txBody>
          </p:sp>
          <p:sp>
            <p:nvSpPr>
              <p:cNvPr id="161" name="Arc 160"/>
              <p:cNvSpPr/>
              <p:nvPr/>
            </p:nvSpPr>
            <p:spPr bwMode="auto">
              <a:xfrm rot="8011086">
                <a:off x="814936" y="912904"/>
                <a:ext cx="1434539" cy="1392540"/>
              </a:xfrm>
              <a:prstGeom prst="arc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4613" y="1693938"/>
              <a:ext cx="3079587" cy="2573262"/>
              <a:chOff x="33037" y="1693938"/>
              <a:chExt cx="3079587" cy="2573262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3037" y="2608338"/>
                <a:ext cx="652763" cy="816972"/>
                <a:chOff x="-24832" y="3028588"/>
                <a:chExt cx="652763" cy="816972"/>
              </a:xfrm>
            </p:grpSpPr>
            <p:sp>
              <p:nvSpPr>
                <p:cNvPr id="14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5720" y="3028588"/>
                  <a:ext cx="5822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/>
                    <a:t>And</a:t>
                  </a:r>
                  <a:endParaRPr lang="en-CA" altLang="en-US" sz="1800" i="0" dirty="0"/>
                </a:p>
              </p:txBody>
            </p:sp>
            <p:cxnSp>
              <p:nvCxnSpPr>
                <p:cNvPr id="147" name="Straight Connector 146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8" name="Oval 147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49" name="Straight Connector 148"/>
                <p:cNvCxnSpPr>
                  <a:stCxn id="148" idx="4"/>
                </p:cNvCxnSpPr>
                <p:nvPr/>
              </p:nvCxnSpPr>
              <p:spPr bwMode="auto">
                <a:xfrm flipH="1">
                  <a:off x="255398" y="3404732"/>
                  <a:ext cx="95015" cy="3937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/>
                <p:cNvCxnSpPr>
                  <a:stCxn id="148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/>
                <p:cNvCxnSpPr>
                  <a:stCxn id="148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>
                  <a:stCxn id="148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3" name="Arc 152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54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b</a:t>
                  </a:r>
                  <a:endParaRPr lang="en-CA" altLang="en-US" sz="1800" i="0" dirty="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609982" y="2608338"/>
                <a:ext cx="652763" cy="816972"/>
                <a:chOff x="-24832" y="3028588"/>
                <a:chExt cx="652763" cy="816972"/>
              </a:xfrm>
            </p:grpSpPr>
            <p:sp>
              <p:nvSpPr>
                <p:cNvPr id="13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5720" y="3028588"/>
                  <a:ext cx="5822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/>
                    <a:t>And</a:t>
                  </a:r>
                  <a:endParaRPr lang="en-CA" altLang="en-US" sz="1800" i="0" dirty="0"/>
                </a:p>
              </p:txBody>
            </p:sp>
            <p:cxnSp>
              <p:nvCxnSpPr>
                <p:cNvPr id="138" name="Straight Connector 137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9" name="Oval 138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40" name="Straight Connector 139"/>
                <p:cNvCxnSpPr>
                  <a:stCxn id="139" idx="4"/>
                </p:cNvCxnSpPr>
                <p:nvPr/>
              </p:nvCxnSpPr>
              <p:spPr bwMode="auto">
                <a:xfrm flipH="1">
                  <a:off x="256966" y="3404732"/>
                  <a:ext cx="93447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/>
                <p:cNvCxnSpPr>
                  <a:stCxn id="139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/>
                <p:cNvCxnSpPr>
                  <a:stCxn id="139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/>
                <p:cNvCxnSpPr>
                  <a:stCxn id="139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4" name="Arc 143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b</a:t>
                  </a:r>
                  <a:endParaRPr lang="en-CA" altLang="en-US" sz="1800" i="0" dirty="0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1186927" y="2608338"/>
                <a:ext cx="652763" cy="816972"/>
                <a:chOff x="-24832" y="3028588"/>
                <a:chExt cx="652763" cy="816972"/>
              </a:xfrm>
            </p:grpSpPr>
            <p:sp>
              <p:nvSpPr>
                <p:cNvPr id="12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5720" y="3028588"/>
                  <a:ext cx="5822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/>
                    <a:t>And</a:t>
                  </a:r>
                  <a:endParaRPr lang="en-CA" altLang="en-US" sz="1800" i="0" dirty="0"/>
                </a:p>
              </p:txBody>
            </p:sp>
            <p:cxnSp>
              <p:nvCxnSpPr>
                <p:cNvPr id="126" name="Straight Connector 125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7" name="Oval 126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28" name="Straight Connector 127"/>
                <p:cNvCxnSpPr>
                  <a:stCxn id="127" idx="4"/>
                </p:cNvCxnSpPr>
                <p:nvPr/>
              </p:nvCxnSpPr>
              <p:spPr bwMode="auto">
                <a:xfrm flipH="1">
                  <a:off x="256966" y="3404732"/>
                  <a:ext cx="93447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/>
                <p:cNvCxnSpPr>
                  <a:stCxn id="127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/>
                <p:cNvCxnSpPr>
                  <a:stCxn id="127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27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4" name="Arc 133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3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b</a:t>
                  </a:r>
                  <a:endParaRPr lang="en-CA" altLang="en-US" sz="1800" i="0" dirty="0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763872" y="2608338"/>
                <a:ext cx="652763" cy="816972"/>
                <a:chOff x="-24832" y="3028588"/>
                <a:chExt cx="652763" cy="816972"/>
              </a:xfrm>
            </p:grpSpPr>
            <p:sp>
              <p:nvSpPr>
                <p:cNvPr id="11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5720" y="3028588"/>
                  <a:ext cx="5822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/>
                    <a:t>And</a:t>
                  </a:r>
                  <a:endParaRPr lang="en-CA" altLang="en-US" sz="1800" i="0" dirty="0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8" name="Oval 117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19" name="Straight Connector 118"/>
                <p:cNvCxnSpPr>
                  <a:stCxn id="118" idx="4"/>
                </p:cNvCxnSpPr>
                <p:nvPr/>
              </p:nvCxnSpPr>
              <p:spPr bwMode="auto">
                <a:xfrm flipH="1">
                  <a:off x="256966" y="3404732"/>
                  <a:ext cx="93447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Straight Connector 119"/>
                <p:cNvCxnSpPr>
                  <a:stCxn id="118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>
                  <a:stCxn id="118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2" name="Straight Connector 121"/>
                <p:cNvCxnSpPr>
                  <a:stCxn id="118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3" name="Arc 122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4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b</a:t>
                  </a:r>
                  <a:endParaRPr lang="en-CA" altLang="en-US" sz="1800" i="0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2340817" y="2608338"/>
                <a:ext cx="652763" cy="816972"/>
                <a:chOff x="-24832" y="3028588"/>
                <a:chExt cx="652763" cy="816972"/>
              </a:xfrm>
            </p:grpSpPr>
            <p:sp>
              <p:nvSpPr>
                <p:cNvPr id="10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5720" y="3028588"/>
                  <a:ext cx="58221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/>
                    <a:t>And</a:t>
                  </a:r>
                  <a:endParaRPr lang="en-CA" altLang="en-US" sz="1800" i="0" dirty="0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Oval 108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10" name="Straight Connector 109"/>
                <p:cNvCxnSpPr>
                  <a:stCxn id="109" idx="4"/>
                </p:cNvCxnSpPr>
                <p:nvPr/>
              </p:nvCxnSpPr>
              <p:spPr bwMode="auto">
                <a:xfrm flipH="1">
                  <a:off x="256966" y="3404732"/>
                  <a:ext cx="93447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/>
                <p:cNvCxnSpPr>
                  <a:stCxn id="109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Straight Connector 111"/>
                <p:cNvCxnSpPr>
                  <a:stCxn id="109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/>
                <p:cNvCxnSpPr>
                  <a:stCxn id="109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4" name="Arc 113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1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b</a:t>
                  </a:r>
                  <a:endParaRPr lang="en-CA" altLang="en-US" sz="1800" i="0" dirty="0"/>
                </a:p>
              </p:txBody>
            </p:sp>
          </p:grpSp>
          <p:sp>
            <p:nvSpPr>
              <p:cNvPr id="52" name="Text Box 77"/>
              <p:cNvSpPr txBox="1">
                <a:spLocks noChangeArrowheads="1"/>
              </p:cNvSpPr>
              <p:nvPr/>
            </p:nvSpPr>
            <p:spPr bwMode="auto">
              <a:xfrm>
                <a:off x="1339451" y="1693938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 dirty="0"/>
                  <a:t>Or</a:t>
                </a:r>
                <a:endParaRPr lang="en-CA" altLang="en-US" sz="1800" i="0" dirty="0"/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1307267" y="1727712"/>
                <a:ext cx="518376" cy="34237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4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-213463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55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-93488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56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2648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57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14646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58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26643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59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38641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60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50638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89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62636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91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74633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92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86631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93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98628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94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110626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95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122623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96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134621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97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146618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98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158616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99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170613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100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182611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101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194608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102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206606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103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218603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104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230601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105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2425987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  <p:sp>
            <p:nvSpPr>
              <p:cNvPr id="106" name="Text Box 74"/>
              <p:cNvSpPr txBox="1">
                <a:spLocks noChangeArrowheads="1"/>
              </p:cNvSpPr>
              <p:nvPr/>
            </p:nvSpPr>
            <p:spPr bwMode="auto">
              <a:xfrm rot="5400000">
                <a:off x="2545962" y="3700538"/>
                <a:ext cx="856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Loves(b,g)</a:t>
                </a:r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4724400" y="462158"/>
            <a:ext cx="3733800" cy="3352800"/>
            <a:chOff x="2819400" y="914400"/>
            <a:chExt cx="3733800" cy="33528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2819400" y="914400"/>
              <a:ext cx="3605886" cy="2506296"/>
              <a:chOff x="2872674" y="914400"/>
              <a:chExt cx="3605886" cy="2506296"/>
            </a:xfrm>
          </p:grpSpPr>
          <p:sp>
            <p:nvSpPr>
              <p:cNvPr id="191" name="Line 23"/>
              <p:cNvSpPr>
                <a:spLocks noChangeShapeType="1"/>
              </p:cNvSpPr>
              <p:nvPr/>
            </p:nvSpPr>
            <p:spPr bwMode="auto">
              <a:xfrm>
                <a:off x="2872674" y="1255430"/>
                <a:ext cx="0" cy="9445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endParaRPr lang="en-US" dirty="0"/>
              </a:p>
            </p:txBody>
          </p:sp>
          <p:grpSp>
            <p:nvGrpSpPr>
              <p:cNvPr id="192" name="Group 191"/>
              <p:cNvGrpSpPr/>
              <p:nvPr/>
            </p:nvGrpSpPr>
            <p:grpSpPr>
              <a:xfrm>
                <a:off x="3922372" y="914400"/>
                <a:ext cx="2249828" cy="1726433"/>
                <a:chOff x="449865" y="891904"/>
                <a:chExt cx="2249828" cy="1726433"/>
              </a:xfrm>
            </p:grpSpPr>
            <p:cxnSp>
              <p:nvCxnSpPr>
                <p:cNvPr id="246" name="Straight Connector 245"/>
                <p:cNvCxnSpPr/>
                <p:nvPr/>
              </p:nvCxnSpPr>
              <p:spPr bwMode="auto">
                <a:xfrm flipH="1">
                  <a:off x="1540033" y="2053151"/>
                  <a:ext cx="0" cy="56518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>
                  <a:off x="1013244" y="2053151"/>
                  <a:ext cx="521388" cy="56518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>
                  <a:off x="1534632" y="2053151"/>
                  <a:ext cx="602915" cy="56518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 bwMode="auto">
                <a:xfrm flipH="1">
                  <a:off x="449865" y="2053151"/>
                  <a:ext cx="1084767" cy="56518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>
                  <a:off x="1534632" y="2053151"/>
                  <a:ext cx="1165061" cy="56518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1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842917" y="1981200"/>
                  <a:ext cx="30008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b</a:t>
                  </a:r>
                  <a:endParaRPr lang="en-CA" altLang="en-US" sz="1800" i="0" dirty="0"/>
                </a:p>
              </p:txBody>
            </p:sp>
            <p:sp>
              <p:nvSpPr>
                <p:cNvPr id="252" name="Arc 251"/>
                <p:cNvSpPr/>
                <p:nvPr/>
              </p:nvSpPr>
              <p:spPr bwMode="auto">
                <a:xfrm rot="8011086">
                  <a:off x="814936" y="912904"/>
                  <a:ext cx="1434539" cy="1392540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93" name="Line 15"/>
              <p:cNvSpPr>
                <a:spLocks noChangeShapeType="1"/>
              </p:cNvSpPr>
              <p:nvPr/>
            </p:nvSpPr>
            <p:spPr bwMode="auto">
              <a:xfrm>
                <a:off x="3352800" y="1541538"/>
                <a:ext cx="15240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endParaRPr lang="en-US" sz="2000" dirty="0"/>
              </a:p>
            </p:txBody>
          </p:sp>
          <p:grpSp>
            <p:nvGrpSpPr>
              <p:cNvPr id="194" name="Group 193"/>
              <p:cNvGrpSpPr/>
              <p:nvPr/>
            </p:nvGrpSpPr>
            <p:grpSpPr>
              <a:xfrm>
                <a:off x="3480367" y="2601576"/>
                <a:ext cx="634433" cy="816972"/>
                <a:chOff x="-24832" y="3028588"/>
                <a:chExt cx="634433" cy="816972"/>
              </a:xfrm>
            </p:grpSpPr>
            <p:sp>
              <p:nvSpPr>
                <p:cNvPr id="23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23409" y="3028588"/>
                  <a:ext cx="4283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Or</a:t>
                  </a:r>
                  <a:endParaRPr lang="en-CA" altLang="en-US" sz="1800" i="0" dirty="0"/>
                </a:p>
              </p:txBody>
            </p:sp>
            <p:cxnSp>
              <p:nvCxnSpPr>
                <p:cNvPr id="238" name="Straight Connector 237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39" name="Oval 238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240" name="Straight Connector 239"/>
                <p:cNvCxnSpPr>
                  <a:stCxn id="239" idx="4"/>
                </p:cNvCxnSpPr>
                <p:nvPr/>
              </p:nvCxnSpPr>
              <p:spPr bwMode="auto">
                <a:xfrm flipH="1">
                  <a:off x="256966" y="3404732"/>
                  <a:ext cx="93447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Straight Connector 240"/>
                <p:cNvCxnSpPr>
                  <a:stCxn id="239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>
                  <a:stCxn id="239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>
                  <a:stCxn id="239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4" name="Arc 243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4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g</a:t>
                  </a:r>
                  <a:endParaRPr lang="en-CA" altLang="en-US" sz="1800" i="0" dirty="0"/>
                </a:p>
              </p:txBody>
            </p:sp>
          </p:grpSp>
          <p:grpSp>
            <p:nvGrpSpPr>
              <p:cNvPr id="195" name="Group 194"/>
              <p:cNvGrpSpPr/>
              <p:nvPr/>
            </p:nvGrpSpPr>
            <p:grpSpPr>
              <a:xfrm>
                <a:off x="4071307" y="2602113"/>
                <a:ext cx="634433" cy="816972"/>
                <a:chOff x="-24832" y="3028588"/>
                <a:chExt cx="634433" cy="816972"/>
              </a:xfrm>
            </p:grpSpPr>
            <p:sp>
              <p:nvSpPr>
                <p:cNvPr id="228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23409" y="3028588"/>
                  <a:ext cx="4283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Or</a:t>
                  </a:r>
                  <a:endParaRPr lang="en-CA" altLang="en-US" sz="1800" i="0" dirty="0"/>
                </a:p>
              </p:txBody>
            </p:sp>
            <p:cxnSp>
              <p:nvCxnSpPr>
                <p:cNvPr id="229" name="Straight Connector 228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30" name="Oval 229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231" name="Straight Connector 230"/>
                <p:cNvCxnSpPr>
                  <a:stCxn id="230" idx="4"/>
                </p:cNvCxnSpPr>
                <p:nvPr/>
              </p:nvCxnSpPr>
              <p:spPr bwMode="auto">
                <a:xfrm flipH="1">
                  <a:off x="256966" y="3404732"/>
                  <a:ext cx="93447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>
                  <a:stCxn id="230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Straight Connector 232"/>
                <p:cNvCxnSpPr>
                  <a:stCxn id="230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>
                  <a:stCxn id="230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35" name="Arc 234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3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g</a:t>
                  </a:r>
                  <a:endParaRPr lang="en-CA" altLang="en-US" sz="1800" i="0" dirty="0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4662247" y="2602650"/>
                <a:ext cx="634433" cy="816972"/>
                <a:chOff x="-24832" y="3028588"/>
                <a:chExt cx="634433" cy="816972"/>
              </a:xfrm>
            </p:grpSpPr>
            <p:sp>
              <p:nvSpPr>
                <p:cNvPr id="21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23409" y="3028588"/>
                  <a:ext cx="4283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Or</a:t>
                  </a:r>
                  <a:endParaRPr lang="en-CA" altLang="en-US" sz="1800" i="0" dirty="0"/>
                </a:p>
              </p:txBody>
            </p:sp>
            <p:cxnSp>
              <p:nvCxnSpPr>
                <p:cNvPr id="220" name="Straight Connector 219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1" name="Oval 220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222" name="Straight Connector 221"/>
                <p:cNvCxnSpPr>
                  <a:stCxn id="221" idx="4"/>
                </p:cNvCxnSpPr>
                <p:nvPr/>
              </p:nvCxnSpPr>
              <p:spPr bwMode="auto">
                <a:xfrm flipH="1">
                  <a:off x="256966" y="3404732"/>
                  <a:ext cx="93447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>
                  <a:stCxn id="221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>
                  <a:stCxn id="221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/>
                <p:cNvCxnSpPr>
                  <a:stCxn id="221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6" name="Arc 225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2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g</a:t>
                  </a:r>
                  <a:endParaRPr lang="en-CA" altLang="en-US" sz="1800" i="0" dirty="0"/>
                </a:p>
              </p:txBody>
            </p:sp>
          </p:grpSp>
          <p:grpSp>
            <p:nvGrpSpPr>
              <p:cNvPr id="197" name="Group 196"/>
              <p:cNvGrpSpPr/>
              <p:nvPr/>
            </p:nvGrpSpPr>
            <p:grpSpPr>
              <a:xfrm>
                <a:off x="5253187" y="2603187"/>
                <a:ext cx="634433" cy="816972"/>
                <a:chOff x="-24832" y="3028588"/>
                <a:chExt cx="634433" cy="816972"/>
              </a:xfrm>
            </p:grpSpPr>
            <p:sp>
              <p:nvSpPr>
                <p:cNvPr id="21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23409" y="3028588"/>
                  <a:ext cx="4283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Or</a:t>
                  </a:r>
                  <a:endParaRPr lang="en-CA" altLang="en-US" sz="1800" i="0" dirty="0"/>
                </a:p>
              </p:txBody>
            </p:sp>
            <p:cxnSp>
              <p:nvCxnSpPr>
                <p:cNvPr id="211" name="Straight Connector 210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2" name="Oval 211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213" name="Straight Connector 212"/>
                <p:cNvCxnSpPr>
                  <a:stCxn id="212" idx="4"/>
                </p:cNvCxnSpPr>
                <p:nvPr/>
              </p:nvCxnSpPr>
              <p:spPr bwMode="auto">
                <a:xfrm flipH="1">
                  <a:off x="256966" y="3404732"/>
                  <a:ext cx="93447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4" name="Straight Connector 213"/>
                <p:cNvCxnSpPr>
                  <a:stCxn id="212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Straight Connector 214"/>
                <p:cNvCxnSpPr>
                  <a:stCxn id="212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/>
                <p:cNvCxnSpPr>
                  <a:stCxn id="212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7" name="Arc 216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18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g</a:t>
                  </a:r>
                  <a:endParaRPr lang="en-CA" altLang="en-US" sz="1800" i="0" dirty="0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5844127" y="2603724"/>
                <a:ext cx="634433" cy="816972"/>
                <a:chOff x="-24832" y="3028588"/>
                <a:chExt cx="634433" cy="816972"/>
              </a:xfrm>
            </p:grpSpPr>
            <p:sp>
              <p:nvSpPr>
                <p:cNvPr id="201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23409" y="3028588"/>
                  <a:ext cx="4283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Or</a:t>
                  </a:r>
                  <a:endParaRPr lang="en-CA" altLang="en-US" sz="1800" i="0" dirty="0"/>
                </a:p>
              </p:txBody>
            </p:sp>
            <p:cxnSp>
              <p:nvCxnSpPr>
                <p:cNvPr id="202" name="Straight Connector 201"/>
                <p:cNvCxnSpPr/>
                <p:nvPr/>
              </p:nvCxnSpPr>
              <p:spPr bwMode="auto">
                <a:xfrm flipH="1">
                  <a:off x="351381" y="3404732"/>
                  <a:ext cx="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3" name="Oval 202"/>
                <p:cNvSpPr/>
                <p:nvPr/>
              </p:nvSpPr>
              <p:spPr bwMode="auto">
                <a:xfrm>
                  <a:off x="91225" y="3062362"/>
                  <a:ext cx="518376" cy="34237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204" name="Straight Connector 203"/>
                <p:cNvCxnSpPr>
                  <a:stCxn id="203" idx="4"/>
                </p:cNvCxnSpPr>
                <p:nvPr/>
              </p:nvCxnSpPr>
              <p:spPr bwMode="auto">
                <a:xfrm flipH="1">
                  <a:off x="256966" y="3404732"/>
                  <a:ext cx="93447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" name="Straight Connector 204"/>
                <p:cNvCxnSpPr>
                  <a:stCxn id="203" idx="4"/>
                </p:cNvCxnSpPr>
                <p:nvPr/>
              </p:nvCxnSpPr>
              <p:spPr bwMode="auto">
                <a:xfrm>
                  <a:off x="350413" y="3404732"/>
                  <a:ext cx="108059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6" name="Straight Connector 205"/>
                <p:cNvCxnSpPr>
                  <a:stCxn id="203" idx="4"/>
                </p:cNvCxnSpPr>
                <p:nvPr/>
              </p:nvCxnSpPr>
              <p:spPr bwMode="auto">
                <a:xfrm flipH="1">
                  <a:off x="155993" y="3404732"/>
                  <a:ext cx="194420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Straight Connector 206"/>
                <p:cNvCxnSpPr>
                  <a:stCxn id="203" idx="4"/>
                </p:cNvCxnSpPr>
                <p:nvPr/>
              </p:nvCxnSpPr>
              <p:spPr bwMode="auto">
                <a:xfrm>
                  <a:off x="350413" y="3404732"/>
                  <a:ext cx="208811" cy="44082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8" name="Arc 207"/>
                <p:cNvSpPr/>
                <p:nvPr/>
              </p:nvSpPr>
              <p:spPr bwMode="auto">
                <a:xfrm rot="8011086">
                  <a:off x="130575" y="3179071"/>
                  <a:ext cx="460363" cy="459333"/>
                </a:xfrm>
                <a:prstGeom prst="arc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0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-24832" y="3364468"/>
                  <a:ext cx="3000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dirty="0"/>
                    <a:t>g</a:t>
                  </a:r>
                  <a:endParaRPr lang="en-CA" altLang="en-US" sz="1800" i="0" dirty="0"/>
                </a:p>
              </p:txBody>
            </p:sp>
          </p:grpSp>
          <p:sp>
            <p:nvSpPr>
              <p:cNvPr id="199" name="Text Box 77"/>
              <p:cNvSpPr txBox="1">
                <a:spLocks noChangeArrowheads="1"/>
              </p:cNvSpPr>
              <p:nvPr/>
            </p:nvSpPr>
            <p:spPr bwMode="auto">
              <a:xfrm>
                <a:off x="4698914" y="1694946"/>
                <a:ext cx="5822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800"/>
                  <a:t>And</a:t>
                </a:r>
                <a:endParaRPr lang="en-CA" altLang="en-US" sz="1800" i="0" dirty="0"/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4744419" y="1728720"/>
                <a:ext cx="518376" cy="34237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64" name="Text Box 74"/>
            <p:cNvSpPr txBox="1">
              <a:spLocks noChangeArrowheads="1"/>
            </p:cNvSpPr>
            <p:nvPr/>
          </p:nvSpPr>
          <p:spPr bwMode="auto">
            <a:xfrm rot="5400000">
              <a:off x="322711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65" name="Text Box 74"/>
            <p:cNvSpPr txBox="1">
              <a:spLocks noChangeArrowheads="1"/>
            </p:cNvSpPr>
            <p:nvPr/>
          </p:nvSpPr>
          <p:spPr bwMode="auto">
            <a:xfrm rot="5400000">
              <a:off x="334708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66" name="Text Box 74"/>
            <p:cNvSpPr txBox="1">
              <a:spLocks noChangeArrowheads="1"/>
            </p:cNvSpPr>
            <p:nvPr/>
          </p:nvSpPr>
          <p:spPr bwMode="auto">
            <a:xfrm rot="5400000">
              <a:off x="346706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67" name="Text Box 74"/>
            <p:cNvSpPr txBox="1">
              <a:spLocks noChangeArrowheads="1"/>
            </p:cNvSpPr>
            <p:nvPr/>
          </p:nvSpPr>
          <p:spPr bwMode="auto">
            <a:xfrm rot="5400000">
              <a:off x="358703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68" name="Text Box 74"/>
            <p:cNvSpPr txBox="1">
              <a:spLocks noChangeArrowheads="1"/>
            </p:cNvSpPr>
            <p:nvPr/>
          </p:nvSpPr>
          <p:spPr bwMode="auto">
            <a:xfrm rot="5400000">
              <a:off x="370701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69" name="Text Box 74"/>
            <p:cNvSpPr txBox="1">
              <a:spLocks noChangeArrowheads="1"/>
            </p:cNvSpPr>
            <p:nvPr/>
          </p:nvSpPr>
          <p:spPr bwMode="auto">
            <a:xfrm rot="5400000">
              <a:off x="382698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0" name="Text Box 74"/>
            <p:cNvSpPr txBox="1">
              <a:spLocks noChangeArrowheads="1"/>
            </p:cNvSpPr>
            <p:nvPr/>
          </p:nvSpPr>
          <p:spPr bwMode="auto">
            <a:xfrm rot="5400000">
              <a:off x="394696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1" name="Text Box 74"/>
            <p:cNvSpPr txBox="1">
              <a:spLocks noChangeArrowheads="1"/>
            </p:cNvSpPr>
            <p:nvPr/>
          </p:nvSpPr>
          <p:spPr bwMode="auto">
            <a:xfrm rot="5400000">
              <a:off x="406693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2" name="Text Box 74"/>
            <p:cNvSpPr txBox="1">
              <a:spLocks noChangeArrowheads="1"/>
            </p:cNvSpPr>
            <p:nvPr/>
          </p:nvSpPr>
          <p:spPr bwMode="auto">
            <a:xfrm rot="5400000">
              <a:off x="418691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3" name="Text Box 74"/>
            <p:cNvSpPr txBox="1">
              <a:spLocks noChangeArrowheads="1"/>
            </p:cNvSpPr>
            <p:nvPr/>
          </p:nvSpPr>
          <p:spPr bwMode="auto">
            <a:xfrm rot="5400000">
              <a:off x="430688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4" name="Text Box 74"/>
            <p:cNvSpPr txBox="1">
              <a:spLocks noChangeArrowheads="1"/>
            </p:cNvSpPr>
            <p:nvPr/>
          </p:nvSpPr>
          <p:spPr bwMode="auto">
            <a:xfrm rot="5400000">
              <a:off x="442686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5" name="Text Box 74"/>
            <p:cNvSpPr txBox="1">
              <a:spLocks noChangeArrowheads="1"/>
            </p:cNvSpPr>
            <p:nvPr/>
          </p:nvSpPr>
          <p:spPr bwMode="auto">
            <a:xfrm rot="5400000">
              <a:off x="454683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6" name="Text Box 74"/>
            <p:cNvSpPr txBox="1">
              <a:spLocks noChangeArrowheads="1"/>
            </p:cNvSpPr>
            <p:nvPr/>
          </p:nvSpPr>
          <p:spPr bwMode="auto">
            <a:xfrm rot="5400000">
              <a:off x="466681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7" name="Text Box 74"/>
            <p:cNvSpPr txBox="1">
              <a:spLocks noChangeArrowheads="1"/>
            </p:cNvSpPr>
            <p:nvPr/>
          </p:nvSpPr>
          <p:spPr bwMode="auto">
            <a:xfrm rot="5400000">
              <a:off x="478678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8" name="Text Box 74"/>
            <p:cNvSpPr txBox="1">
              <a:spLocks noChangeArrowheads="1"/>
            </p:cNvSpPr>
            <p:nvPr/>
          </p:nvSpPr>
          <p:spPr bwMode="auto">
            <a:xfrm rot="5400000">
              <a:off x="490676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79" name="Text Box 74"/>
            <p:cNvSpPr txBox="1">
              <a:spLocks noChangeArrowheads="1"/>
            </p:cNvSpPr>
            <p:nvPr/>
          </p:nvSpPr>
          <p:spPr bwMode="auto">
            <a:xfrm rot="5400000">
              <a:off x="502673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80" name="Text Box 74"/>
            <p:cNvSpPr txBox="1">
              <a:spLocks noChangeArrowheads="1"/>
            </p:cNvSpPr>
            <p:nvPr/>
          </p:nvSpPr>
          <p:spPr bwMode="auto">
            <a:xfrm rot="5400000">
              <a:off x="514671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81" name="Text Box 74"/>
            <p:cNvSpPr txBox="1">
              <a:spLocks noChangeArrowheads="1"/>
            </p:cNvSpPr>
            <p:nvPr/>
          </p:nvSpPr>
          <p:spPr bwMode="auto">
            <a:xfrm rot="5400000">
              <a:off x="526668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82" name="Text Box 74"/>
            <p:cNvSpPr txBox="1">
              <a:spLocks noChangeArrowheads="1"/>
            </p:cNvSpPr>
            <p:nvPr/>
          </p:nvSpPr>
          <p:spPr bwMode="auto">
            <a:xfrm rot="5400000">
              <a:off x="538666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84" name="Text Box 74"/>
            <p:cNvSpPr txBox="1">
              <a:spLocks noChangeArrowheads="1"/>
            </p:cNvSpPr>
            <p:nvPr/>
          </p:nvSpPr>
          <p:spPr bwMode="auto">
            <a:xfrm rot="5400000">
              <a:off x="550663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87" name="Text Box 74"/>
            <p:cNvSpPr txBox="1">
              <a:spLocks noChangeArrowheads="1"/>
            </p:cNvSpPr>
            <p:nvPr/>
          </p:nvSpPr>
          <p:spPr bwMode="auto">
            <a:xfrm rot="5400000">
              <a:off x="562661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88" name="Text Box 74"/>
            <p:cNvSpPr txBox="1">
              <a:spLocks noChangeArrowheads="1"/>
            </p:cNvSpPr>
            <p:nvPr/>
          </p:nvSpPr>
          <p:spPr bwMode="auto">
            <a:xfrm rot="5400000">
              <a:off x="574658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89" name="Text Box 74"/>
            <p:cNvSpPr txBox="1">
              <a:spLocks noChangeArrowheads="1"/>
            </p:cNvSpPr>
            <p:nvPr/>
          </p:nvSpPr>
          <p:spPr bwMode="auto">
            <a:xfrm rot="5400000">
              <a:off x="5866563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  <p:sp>
          <p:nvSpPr>
            <p:cNvPr id="190" name="Text Box 74"/>
            <p:cNvSpPr txBox="1">
              <a:spLocks noChangeArrowheads="1"/>
            </p:cNvSpPr>
            <p:nvPr/>
          </p:nvSpPr>
          <p:spPr bwMode="auto">
            <a:xfrm rot="5400000">
              <a:off x="5986538" y="3700538"/>
              <a:ext cx="8563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Loves(b,g)</a:t>
              </a:r>
            </a:p>
          </p:txBody>
        </p:sp>
      </p:grpSp>
      <p:cxnSp>
        <p:nvCxnSpPr>
          <p:cNvPr id="253" name="Straight Arrow Connector 95"/>
          <p:cNvCxnSpPr>
            <a:cxnSpLocks noChangeShapeType="1"/>
          </p:cNvCxnSpPr>
          <p:nvPr/>
        </p:nvCxnSpPr>
        <p:spPr bwMode="auto">
          <a:xfrm flipH="1" flipV="1">
            <a:off x="2706387" y="3962401"/>
            <a:ext cx="183793" cy="303646"/>
          </a:xfrm>
          <a:prstGeom prst="straightConnector1">
            <a:avLst/>
          </a:prstGeom>
          <a:noFill/>
          <a:ln w="38100" algn="ctr">
            <a:solidFill>
              <a:srgbClr val="66FF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Straight Arrow Connector 95"/>
          <p:cNvCxnSpPr>
            <a:cxnSpLocks noChangeShapeType="1"/>
          </p:cNvCxnSpPr>
          <p:nvPr/>
        </p:nvCxnSpPr>
        <p:spPr bwMode="auto">
          <a:xfrm flipV="1">
            <a:off x="3519865" y="4064102"/>
            <a:ext cx="198839" cy="273884"/>
          </a:xfrm>
          <a:prstGeom prst="straightConnector1">
            <a:avLst/>
          </a:prstGeom>
          <a:noFill/>
          <a:ln w="38100" algn="ctr">
            <a:solidFill>
              <a:srgbClr val="66FF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5" name="Straight Arrow Connector 95"/>
          <p:cNvCxnSpPr>
            <a:cxnSpLocks noChangeShapeType="1"/>
          </p:cNvCxnSpPr>
          <p:nvPr/>
        </p:nvCxnSpPr>
        <p:spPr bwMode="auto">
          <a:xfrm flipH="1" flipV="1">
            <a:off x="5499251" y="4137960"/>
            <a:ext cx="318400" cy="19607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" name="Straight Arrow Connector 95"/>
          <p:cNvCxnSpPr>
            <a:cxnSpLocks noChangeShapeType="1"/>
          </p:cNvCxnSpPr>
          <p:nvPr/>
        </p:nvCxnSpPr>
        <p:spPr bwMode="auto">
          <a:xfrm flipH="1" flipV="1">
            <a:off x="6685278" y="3981270"/>
            <a:ext cx="4438" cy="318578"/>
          </a:xfrm>
          <a:prstGeom prst="straightConnector1">
            <a:avLst/>
          </a:prstGeom>
          <a:noFill/>
          <a:ln w="38100" algn="ctr">
            <a:solidFill>
              <a:srgbClr val="66FF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3B9E2D9B-0418-4BC6-EAB1-099455E8B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 &amp; </a:t>
            </a:r>
          </a:p>
        </p:txBody>
      </p:sp>
      <p:sp>
        <p:nvSpPr>
          <p:cNvPr id="3" name="Text Box 74">
            <a:extLst>
              <a:ext uri="{FF2B5EF4-FFF2-40B4-BE49-F238E27FC236}">
                <a16:creationId xmlns:a16="http://schemas.microsoft.com/office/drawing/2014/main" id="{E3CFC5D2-7E06-AA57-B6FC-C56C0001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640715"/>
            <a:ext cx="3688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[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Loves(b, g)]</a:t>
            </a:r>
          </a:p>
        </p:txBody>
      </p:sp>
      <p:sp>
        <p:nvSpPr>
          <p:cNvPr id="4" name="Text Box 78">
            <a:extLst>
              <a:ext uri="{FF2B5EF4-FFF2-40B4-BE49-F238E27FC236}">
                <a16:creationId xmlns:a16="http://schemas.microsoft.com/office/drawing/2014/main" id="{3427050E-5BC8-3331-7346-1419DA048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669421"/>
            <a:ext cx="3688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C000"/>
                </a:solidFill>
              </a:rPr>
              <a:t>b, [</a:t>
            </a:r>
            <a:r>
              <a:rPr lang="en-US" altLang="en-US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rgbClr val="FFC000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Loves(b, g)]</a:t>
            </a:r>
          </a:p>
        </p:txBody>
      </p:sp>
    </p:spTree>
    <p:extLst>
      <p:ext uri="{BB962C8B-B14F-4D97-AF65-F5344CB8AC3E}">
        <p14:creationId xmlns:p14="http://schemas.microsoft.com/office/powerpoint/2010/main" val="15589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DDEA37B-DA76-9891-0658-5B99942E525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>
                <a:solidFill>
                  <a:srgbClr val="FFFF00"/>
                </a:solidFill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5">
            <a:extLst>
              <a:ext uri="{FF2B5EF4-FFF2-40B4-BE49-F238E27FC236}">
                <a16:creationId xmlns:a16="http://schemas.microsoft.com/office/drawing/2014/main" id="{0E1BBC5C-CC05-9ED4-82E8-CD3B0524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76200"/>
            <a:ext cx="8267700" cy="6702487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+mj-lt"/>
            </a:endParaRPr>
          </a:p>
          <a:p>
            <a:pPr>
              <a:buNone/>
            </a:pPr>
            <a:r>
              <a:rPr lang="en-US" sz="2400" dirty="0">
                <a:latin typeface="+mj-lt"/>
              </a:rPr>
              <a:t>Prove: n is odd </a:t>
            </a:r>
            <a:r>
              <a:rPr lang="el-GR" altLang="en-US" sz="2400" dirty="0"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+mj-lt"/>
              </a:rPr>
              <a:t>n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is odd</a:t>
            </a:r>
          </a:p>
          <a:p>
            <a:pPr>
              <a:buNone/>
            </a:pPr>
            <a:r>
              <a:rPr lang="en-US" sz="2400" dirty="0">
                <a:latin typeface="+mj-lt"/>
              </a:rPr>
              <a:t>   Assume n is odd</a:t>
            </a:r>
            <a:r>
              <a:rPr lang="en-US" sz="2400" dirty="0">
                <a:latin typeface="+mj-lt"/>
                <a:cs typeface="Sanskrit Text" panose="020B0502040204020203" pitchFamily="18" charset="0"/>
              </a:rPr>
              <a:t>       </a:t>
            </a:r>
          </a:p>
          <a:p>
            <a:pPr>
              <a:buNone/>
            </a:pPr>
            <a:r>
              <a:rPr lang="en-US" sz="2400" dirty="0">
                <a:latin typeface="+mj-lt"/>
                <a:cs typeface="Sanskrit Text" panose="020B0502040204020203" pitchFamily="18" charset="0"/>
              </a:rPr>
              <a:t>   So n=2k+1 for some int k.</a:t>
            </a:r>
          </a:p>
          <a:p>
            <a:pPr>
              <a:buNone/>
            </a:pPr>
            <a:r>
              <a:rPr lang="en-US" sz="2400" dirty="0">
                <a:latin typeface="+mj-lt"/>
                <a:cs typeface="Sanskrit Text" panose="020B0502040204020203" pitchFamily="18" charset="0"/>
              </a:rPr>
              <a:t>   So </a:t>
            </a:r>
            <a:r>
              <a:rPr lang="en-US" sz="2400" dirty="0">
                <a:latin typeface="+mj-lt"/>
              </a:rPr>
              <a:t>n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= (2k+1)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cs typeface="Sanskrit Text" panose="020B0502040204020203" pitchFamily="18" charset="0"/>
              </a:rPr>
              <a:t>= </a:t>
            </a:r>
            <a:r>
              <a:rPr lang="nn-NO" sz="2400" dirty="0">
                <a:latin typeface="+mj-lt"/>
              </a:rPr>
              <a:t>4k</a:t>
            </a:r>
            <a:r>
              <a:rPr lang="en-US" sz="2400" baseline="30000" dirty="0">
                <a:latin typeface="+mj-lt"/>
              </a:rPr>
              <a:t>2 </a:t>
            </a:r>
            <a:r>
              <a:rPr lang="nn-NO" sz="2400" dirty="0">
                <a:latin typeface="+mj-lt"/>
              </a:rPr>
              <a:t>+ 4k + 1 </a:t>
            </a:r>
          </a:p>
          <a:p>
            <a:pPr>
              <a:buNone/>
            </a:pPr>
            <a:r>
              <a:rPr lang="nn-NO" sz="2400" dirty="0">
                <a:latin typeface="+mj-lt"/>
              </a:rPr>
              <a:t>            = 2(2k</a:t>
            </a:r>
            <a:r>
              <a:rPr lang="en-US" sz="2400" baseline="30000" dirty="0">
                <a:latin typeface="+mj-lt"/>
              </a:rPr>
              <a:t>2 </a:t>
            </a:r>
            <a:r>
              <a:rPr lang="nn-NO" sz="2400" dirty="0">
                <a:latin typeface="+mj-lt"/>
              </a:rPr>
              <a:t>+ 2k) + 1 = 2k' + 1</a:t>
            </a:r>
          </a:p>
          <a:p>
            <a:pPr>
              <a:buNone/>
            </a:pPr>
            <a:r>
              <a:rPr lang="nn-NO" sz="2400" dirty="0">
                <a:latin typeface="+mj-lt"/>
                <a:cs typeface="Sanskrit Text" panose="020B0502040204020203" pitchFamily="18" charset="0"/>
              </a:rPr>
              <a:t>               which is odd.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65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DDEA37B-DA76-9891-0658-5B99942E525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>
                <a:solidFill>
                  <a:srgbClr val="FFFF00"/>
                </a:solidFill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35">
            <a:extLst>
              <a:ext uri="{FF2B5EF4-FFF2-40B4-BE49-F238E27FC236}">
                <a16:creationId xmlns:a16="http://schemas.microsoft.com/office/drawing/2014/main" id="{0E1BBC5C-CC05-9ED4-82E8-CD3B05243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76200"/>
            <a:ext cx="8267700" cy="6702487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400" dirty="0"/>
              <a:t>Proof that √</a:t>
            </a:r>
            <a:r>
              <a:rPr lang="en-US" altLang="en-US" sz="2400" dirty="0">
                <a:cs typeface="Times New Roman" panose="02020603050405020304" pitchFamily="18" charset="0"/>
              </a:rPr>
              <a:t>2 is irrational.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Let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</a:rPr>
              <a:t>be “</a:t>
            </a:r>
            <a:r>
              <a:rPr lang="en-US" sz="2400" dirty="0"/>
              <a:t>√</a:t>
            </a:r>
            <a:r>
              <a:rPr lang="en-US" altLang="en-US" sz="2400" dirty="0">
                <a:cs typeface="Times New Roman" panose="02020603050405020304" pitchFamily="18" charset="0"/>
              </a:rPr>
              <a:t>2 is irrational”.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Let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 </a:t>
            </a:r>
            <a:r>
              <a:rPr lang="en-US" altLang="en-US" sz="2400" dirty="0">
                <a:cs typeface="Times New Roman" panose="02020603050405020304" pitchFamily="18" charset="0"/>
              </a:rPr>
              <a:t>be “</a:t>
            </a:r>
            <a:r>
              <a:rPr lang="en-US" altLang="en-US" sz="2400" dirty="0" err="1">
                <a:cs typeface="Times New Roman" panose="02020603050405020304" pitchFamily="18" charset="0"/>
              </a:rPr>
              <a:t>n&amp;d</a:t>
            </a:r>
            <a:r>
              <a:rPr lang="en-US" altLang="en-US" sz="2400" dirty="0">
                <a:cs typeface="Times New Roman" panose="02020603050405020304" pitchFamily="18" charset="0"/>
              </a:rPr>
              <a:t> are not both even”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Goal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By way of contradiction assume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i.e</a:t>
            </a:r>
            <a:r>
              <a:rPr lang="en-US" altLang="en-US" sz="2400" dirty="0">
                <a:cs typeface="Times New Roman" panose="02020603050405020304" pitchFamily="18" charset="0"/>
              </a:rPr>
              <a:t> “</a:t>
            </a:r>
            <a:r>
              <a:rPr lang="en-US" sz="2400" dirty="0"/>
              <a:t>√</a:t>
            </a:r>
            <a:r>
              <a:rPr lang="en-US" altLang="en-US" sz="2400" dirty="0">
                <a:cs typeface="Times New Roman" panose="02020603050405020304" pitchFamily="18" charset="0"/>
              </a:rPr>
              <a:t>2 is rational”.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By definition of rational, </a:t>
            </a:r>
            <a:r>
              <a:rPr lang="en-US" sz="2400" dirty="0"/>
              <a:t>√</a:t>
            </a:r>
            <a:r>
              <a:rPr lang="en-US" altLang="en-US" sz="2400" dirty="0">
                <a:cs typeface="Times New Roman" panose="02020603050405020304" pitchFamily="18" charset="0"/>
              </a:rPr>
              <a:t>2 = n/d for integers </a:t>
            </a:r>
            <a:r>
              <a:rPr lang="en-US" altLang="en-US" sz="2400" dirty="0" err="1">
                <a:cs typeface="Times New Roman" panose="02020603050405020304" pitchFamily="18" charset="0"/>
              </a:rPr>
              <a:t>n&amp;d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If </a:t>
            </a:r>
            <a:r>
              <a:rPr lang="en-US" altLang="en-US" sz="2400" dirty="0" err="1">
                <a:cs typeface="Times New Roman" panose="02020603050405020304" pitchFamily="18" charset="0"/>
              </a:rPr>
              <a:t>n&amp;d</a:t>
            </a:r>
            <a:r>
              <a:rPr lang="en-US" altLang="en-US" sz="2400" dirty="0">
                <a:cs typeface="Times New Roman" panose="02020603050405020304" pitchFamily="18" charset="0"/>
              </a:rPr>
              <a:t> are both even, cancel.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Hence, we can assume “</a:t>
            </a:r>
            <a:r>
              <a:rPr lang="en-US" altLang="en-US" sz="2400" dirty="0" err="1">
                <a:cs typeface="Times New Roman" panose="02020603050405020304" pitchFamily="18" charset="0"/>
              </a:rPr>
              <a:t>n&amp;d</a:t>
            </a:r>
            <a:r>
              <a:rPr lang="en-US" altLang="en-US" sz="2400" dirty="0">
                <a:cs typeface="Times New Roman" panose="02020603050405020304" pitchFamily="18" charset="0"/>
              </a:rPr>
              <a:t> are not both even”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Hence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Hence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DDEA37B-DA76-9891-0658-5B99942E525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>
                <a:solidFill>
                  <a:srgbClr val="FFFF00"/>
                </a:solidFill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" name="AutoShape 35">
            <a:extLst>
              <a:ext uri="{FF2B5EF4-FFF2-40B4-BE49-F238E27FC236}">
                <a16:creationId xmlns:a16="http://schemas.microsoft.com/office/drawing/2014/main" id="{E92986AB-8A49-7C5A-849F-E9D3D6DBF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8115300" cy="6934200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400" dirty="0"/>
              <a:t>Proof that √</a:t>
            </a:r>
            <a:r>
              <a:rPr lang="en-US" altLang="en-US" sz="2400" dirty="0">
                <a:cs typeface="Times New Roman" panose="02020603050405020304" pitchFamily="18" charset="0"/>
              </a:rPr>
              <a:t>2 is irrational.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Let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</a:rPr>
              <a:t>be “</a:t>
            </a:r>
            <a:r>
              <a:rPr lang="en-US" sz="2400" dirty="0"/>
              <a:t>√</a:t>
            </a:r>
            <a:r>
              <a:rPr lang="en-US" altLang="en-US" sz="2400" dirty="0">
                <a:cs typeface="Times New Roman" panose="02020603050405020304" pitchFamily="18" charset="0"/>
              </a:rPr>
              <a:t>2 is irrational”.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Let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 </a:t>
            </a:r>
            <a:r>
              <a:rPr lang="en-US" altLang="en-US" sz="2400" dirty="0">
                <a:cs typeface="Times New Roman" panose="02020603050405020304" pitchFamily="18" charset="0"/>
              </a:rPr>
              <a:t>be “</a:t>
            </a:r>
            <a:r>
              <a:rPr lang="en-US" altLang="en-US" sz="2400" dirty="0" err="1">
                <a:cs typeface="Times New Roman" panose="02020603050405020304" pitchFamily="18" charset="0"/>
              </a:rPr>
              <a:t>n&amp;d</a:t>
            </a:r>
            <a:r>
              <a:rPr lang="en-US" altLang="en-US" sz="2400" dirty="0">
                <a:cs typeface="Times New Roman" panose="02020603050405020304" pitchFamily="18" charset="0"/>
              </a:rPr>
              <a:t> are not both even”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Goal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Again </a:t>
            </a:r>
            <a:r>
              <a:rPr lang="en-US" altLang="en-US" sz="2400" dirty="0">
                <a:cs typeface="Times New Roman" panose="02020603050405020304" pitchFamily="18" charset="0"/>
              </a:rPr>
              <a:t>assume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 giving </a:t>
            </a:r>
            <a:r>
              <a:rPr lang="en-US" sz="2400" dirty="0"/>
              <a:t>√</a:t>
            </a:r>
            <a:r>
              <a:rPr lang="en-US" altLang="en-US" sz="2400" dirty="0">
                <a:cs typeface="Times New Roman" panose="02020603050405020304" pitchFamily="18" charset="0"/>
              </a:rPr>
              <a:t>2 = n/d </a:t>
            </a:r>
          </a:p>
          <a:p>
            <a:pPr>
              <a:buNone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2d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=n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</a:p>
          <a:p>
            <a:pPr>
              <a:buNone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  n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 </a:t>
            </a:r>
            <a:r>
              <a:rPr lang="en-CA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is even</a:t>
            </a:r>
          </a:p>
          <a:p>
            <a:pPr>
              <a:buNone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  n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is even</a:t>
            </a:r>
          </a:p>
          <a:p>
            <a:pPr>
              <a:buNone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  2d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=(2k)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</a:p>
          <a:p>
            <a:pPr>
              <a:buNone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  d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=2k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</a:p>
          <a:p>
            <a:pPr>
              <a:buNone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  d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 </a:t>
            </a:r>
            <a:r>
              <a:rPr lang="en-CA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is even</a:t>
            </a:r>
          </a:p>
          <a:p>
            <a:pPr>
              <a:buNone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  d</a:t>
            </a:r>
            <a:r>
              <a:rPr lang="en-US" altLang="en-US" sz="24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4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is even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Hence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β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Hence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DDEA37B-DA76-9891-0658-5B99942E525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>
                <a:solidFill>
                  <a:srgbClr val="FFFF00"/>
                </a:solidFill>
                <a:latin typeface="Times New Roman"/>
              </a:rPr>
              <a:t>Prove by Contradiction vs The Game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8" name="AutoShape 35">
            <a:extLst>
              <a:ext uri="{FF2B5EF4-FFF2-40B4-BE49-F238E27FC236}">
                <a16:creationId xmlns:a16="http://schemas.microsoft.com/office/drawing/2014/main" id="{E92986AB-8A49-7C5A-849F-E9D3D6DBF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8115300" cy="6934200"/>
          </a:xfrm>
          <a:prstGeom prst="wedgeRoundRectCallout">
            <a:avLst>
              <a:gd name="adj1" fmla="val -51570"/>
              <a:gd name="adj2" fmla="val -44094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400" dirty="0"/>
              <a:t>Proof that √</a:t>
            </a:r>
            <a:r>
              <a:rPr lang="en-US" altLang="en-US" sz="2400" dirty="0">
                <a:cs typeface="Times New Roman" panose="02020603050405020304" pitchFamily="18" charset="0"/>
              </a:rPr>
              <a:t>2 is irrational.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Let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</a:rPr>
              <a:t>be “</a:t>
            </a:r>
            <a:r>
              <a:rPr lang="en-US" sz="2400" dirty="0"/>
              <a:t>√</a:t>
            </a:r>
            <a:r>
              <a:rPr lang="en-US" altLang="en-US" sz="2400" dirty="0">
                <a:cs typeface="Times New Roman" panose="02020603050405020304" pitchFamily="18" charset="0"/>
              </a:rPr>
              <a:t>2 is irrational”.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Let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 </a:t>
            </a:r>
            <a:r>
              <a:rPr lang="en-US" altLang="en-US" sz="2400" dirty="0">
                <a:cs typeface="Times New Roman" panose="02020603050405020304" pitchFamily="18" charset="0"/>
              </a:rPr>
              <a:t>be “</a:t>
            </a:r>
            <a:r>
              <a:rPr lang="en-US" altLang="en-US" sz="2400" dirty="0" err="1">
                <a:cs typeface="Times New Roman" panose="02020603050405020304" pitchFamily="18" charset="0"/>
              </a:rPr>
              <a:t>n&amp;d</a:t>
            </a:r>
            <a:r>
              <a:rPr lang="en-US" altLang="en-US" sz="2400" dirty="0">
                <a:cs typeface="Times New Roman" panose="02020603050405020304" pitchFamily="18" charset="0"/>
              </a:rPr>
              <a:t> are not both even”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We proved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and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Hence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(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&amp;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Because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proves a contradiction, </a:t>
            </a:r>
            <a:r>
              <a:rPr lang="el-GR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must be wrong.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Hence, 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must be true.</a:t>
            </a:r>
          </a:p>
          <a:p>
            <a:pPr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Ie “</a:t>
            </a:r>
            <a:r>
              <a:rPr lang="en-US" sz="2400" dirty="0"/>
              <a:t>√</a:t>
            </a:r>
            <a:r>
              <a:rPr lang="en-US" altLang="en-US" sz="2400" dirty="0">
                <a:cs typeface="Times New Roman" panose="02020603050405020304" pitchFamily="18" charset="0"/>
              </a:rPr>
              <a:t>2 is irrational”.</a:t>
            </a:r>
          </a:p>
        </p:txBody>
      </p:sp>
      <p:pic>
        <p:nvPicPr>
          <p:cNvPr id="19" name="Picture 5" descr="j0116172">
            <a:extLst>
              <a:ext uri="{FF2B5EF4-FFF2-40B4-BE49-F238E27FC236}">
                <a16:creationId xmlns:a16="http://schemas.microsoft.com/office/drawing/2014/main" id="{EF1210A0-41EF-7FDB-53F1-168CF3013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384" y="-9604"/>
            <a:ext cx="747183" cy="10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</a:p>
        </p:txBody>
      </p:sp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35280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2000" dirty="0"/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5486400" y="6254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9" name="Line 21"/>
          <p:cNvSpPr>
            <a:spLocks noChangeShapeType="1"/>
          </p:cNvSpPr>
          <p:nvPr/>
        </p:nvSpPr>
        <p:spPr bwMode="auto">
          <a:xfrm>
            <a:off x="8534400" y="3421063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0" name="Line 23"/>
          <p:cNvSpPr>
            <a:spLocks noChangeShapeType="1"/>
          </p:cNvSpPr>
          <p:nvPr/>
        </p:nvSpPr>
        <p:spPr bwMode="auto">
          <a:xfrm>
            <a:off x="8534400" y="4175125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1" name="Line 25"/>
          <p:cNvSpPr>
            <a:spLocks noChangeShapeType="1"/>
          </p:cNvSpPr>
          <p:nvPr/>
        </p:nvSpPr>
        <p:spPr bwMode="auto">
          <a:xfrm>
            <a:off x="8534400" y="511968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2" name="Line 26"/>
          <p:cNvSpPr>
            <a:spLocks noChangeShapeType="1"/>
          </p:cNvSpPr>
          <p:nvPr/>
        </p:nvSpPr>
        <p:spPr bwMode="auto">
          <a:xfrm>
            <a:off x="7010400" y="5873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397383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One girl</a:t>
            </a:r>
            <a:endParaRPr lang="en-CA" sz="2400" kern="0" dirty="0">
              <a:latin typeface="+mn-lt"/>
            </a:endParaRPr>
          </a:p>
        </p:txBody>
      </p:sp>
      <p:sp>
        <p:nvSpPr>
          <p:cNvPr id="111" name="Rectangle 4"/>
          <p:cNvSpPr txBox="1">
            <a:spLocks noChangeArrowheads="1"/>
          </p:cNvSpPr>
          <p:nvPr/>
        </p:nvSpPr>
        <p:spPr>
          <a:xfrm>
            <a:off x="4343400" y="6400800"/>
            <a:ext cx="25908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>
                <a:latin typeface="+mn-lt"/>
              </a:rPr>
              <a:t>His special woman</a:t>
            </a:r>
            <a:r>
              <a:rPr lang="en-US" sz="2400" kern="0" dirty="0">
                <a:latin typeface="+mn-lt"/>
              </a:rPr>
              <a:t>.</a:t>
            </a:r>
            <a:endParaRPr lang="en-CA" sz="2400" kern="0" dirty="0">
              <a:latin typeface="+mn-lt"/>
            </a:endParaRPr>
          </a:p>
        </p:txBody>
      </p:sp>
      <p:grpSp>
        <p:nvGrpSpPr>
          <p:cNvPr id="2" name="Group 149"/>
          <p:cNvGrpSpPr>
            <a:grpSpLocks/>
          </p:cNvGrpSpPr>
          <p:nvPr/>
        </p:nvGrpSpPr>
        <p:grpSpPr bwMode="auto">
          <a:xfrm>
            <a:off x="4344987" y="762000"/>
            <a:ext cx="3351213" cy="5715000"/>
            <a:chOff x="5852160" y="762000"/>
            <a:chExt cx="3351108" cy="5715000"/>
          </a:xfrm>
        </p:grpSpPr>
        <p:grpSp>
          <p:nvGrpSpPr>
            <p:cNvPr id="8209" name="Group 144"/>
            <p:cNvGrpSpPr>
              <a:grpSpLocks/>
            </p:cNvGrpSpPr>
            <p:nvPr/>
          </p:nvGrpSpPr>
          <p:grpSpPr bwMode="auto">
            <a:xfrm>
              <a:off x="5943600" y="762000"/>
              <a:ext cx="3259668" cy="1524000"/>
              <a:chOff x="5943600" y="762000"/>
              <a:chExt cx="3259668" cy="1524000"/>
            </a:xfrm>
          </p:grpSpPr>
          <p:pic>
            <p:nvPicPr>
              <p:cNvPr id="8263" name="Picture 2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786652"/>
                <a:ext cx="84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64" name="Group 29"/>
              <p:cNvGrpSpPr>
                <a:grpSpLocks/>
              </p:cNvGrpSpPr>
              <p:nvPr/>
            </p:nvGrpSpPr>
            <p:grpSpPr bwMode="auto">
              <a:xfrm>
                <a:off x="7086599" y="762000"/>
                <a:ext cx="2116669" cy="1524000"/>
                <a:chOff x="3216" y="1680"/>
                <a:chExt cx="2544" cy="2020"/>
              </a:xfrm>
            </p:grpSpPr>
            <p:sp>
              <p:nvSpPr>
                <p:cNvPr id="8265" name="Rectangle 30"/>
                <p:cNvSpPr>
                  <a:spLocks noChangeArrowheads="1"/>
                </p:cNvSpPr>
                <p:nvPr/>
              </p:nvSpPr>
              <p:spPr bwMode="auto">
                <a:xfrm>
                  <a:off x="441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8266" name="Rectangle 31"/>
                <p:cNvSpPr>
                  <a:spLocks noChangeArrowheads="1"/>
                </p:cNvSpPr>
                <p:nvPr/>
              </p:nvSpPr>
              <p:spPr bwMode="auto">
                <a:xfrm>
                  <a:off x="345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8267" name="Rectangle 32"/>
                <p:cNvSpPr>
                  <a:spLocks noChangeArrowheads="1"/>
                </p:cNvSpPr>
                <p:nvPr/>
              </p:nvSpPr>
              <p:spPr bwMode="auto">
                <a:xfrm>
                  <a:off x="4416" y="2630"/>
                  <a:ext cx="1088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8268" name="Rectangle 33"/>
                <p:cNvSpPr>
                  <a:spLocks noChangeArrowheads="1"/>
                </p:cNvSpPr>
                <p:nvPr/>
              </p:nvSpPr>
              <p:spPr bwMode="auto">
                <a:xfrm>
                  <a:off x="3456" y="2630"/>
                  <a:ext cx="96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8269" name="Rectangle 34"/>
                <p:cNvSpPr>
                  <a:spLocks noChangeArrowheads="1"/>
                </p:cNvSpPr>
                <p:nvPr/>
              </p:nvSpPr>
              <p:spPr bwMode="auto">
                <a:xfrm>
                  <a:off x="441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8270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8271" name="Rectangle 36"/>
                <p:cNvSpPr>
                  <a:spLocks noChangeArrowheads="1"/>
                </p:cNvSpPr>
                <p:nvPr/>
              </p:nvSpPr>
              <p:spPr bwMode="auto">
                <a:xfrm>
                  <a:off x="441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8272" name="Rectangle 37"/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8273" name="Freeform 38"/>
                <p:cNvSpPr>
                  <a:spLocks/>
                </p:cNvSpPr>
                <p:nvPr/>
              </p:nvSpPr>
              <p:spPr bwMode="auto">
                <a:xfrm>
                  <a:off x="4176" y="1920"/>
                  <a:ext cx="356" cy="1023"/>
                </a:xfrm>
                <a:custGeom>
                  <a:avLst/>
                  <a:gdLst>
                    <a:gd name="T0" fmla="*/ 0 w 490"/>
                    <a:gd name="T1" fmla="*/ 0 h 515"/>
                    <a:gd name="T2" fmla="*/ 1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74" name="Line 39"/>
                <p:cNvSpPr>
                  <a:spLocks noChangeShapeType="1"/>
                </p:cNvSpPr>
                <p:nvPr/>
              </p:nvSpPr>
              <p:spPr bwMode="auto">
                <a:xfrm>
                  <a:off x="4128" y="2400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75" name="Freeform 40"/>
                <p:cNvSpPr>
                  <a:spLocks/>
                </p:cNvSpPr>
                <p:nvPr/>
              </p:nvSpPr>
              <p:spPr bwMode="auto">
                <a:xfrm flipV="1">
                  <a:off x="4171" y="2898"/>
                  <a:ext cx="351" cy="50"/>
                </a:xfrm>
                <a:custGeom>
                  <a:avLst/>
                  <a:gdLst>
                    <a:gd name="T0" fmla="*/ 0 w 432"/>
                    <a:gd name="T1" fmla="*/ 0 h 967"/>
                    <a:gd name="T2" fmla="*/ 2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7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4176" y="2928"/>
                  <a:ext cx="336" cy="57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8277" name="Picture 43" descr="j039672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4" y="3168"/>
                  <a:ext cx="456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8" name="Picture 44" descr="j023304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" y="1728"/>
                  <a:ext cx="384" cy="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9" name="Picture 45" descr="j033422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2" y="2160"/>
                  <a:ext cx="302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280" name="Group 46"/>
                <p:cNvGrpSpPr>
                  <a:grpSpLocks/>
                </p:cNvGrpSpPr>
                <p:nvPr/>
              </p:nvGrpSpPr>
              <p:grpSpPr bwMode="auto">
                <a:xfrm>
                  <a:off x="3216" y="1728"/>
                  <a:ext cx="478" cy="1920"/>
                  <a:chOff x="3330" y="1728"/>
                  <a:chExt cx="478" cy="1920"/>
                </a:xfrm>
              </p:grpSpPr>
              <p:pic>
                <p:nvPicPr>
                  <p:cNvPr id="8282" name="Picture 47" descr="j0232906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83" name="Picture 48" descr="j023213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84" name="Picture 49" descr="j0397518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85" name="Picture 50" descr="j0334220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8281" name="Picture 51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6" y="2688"/>
                  <a:ext cx="3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210" name="Group 146"/>
            <p:cNvGrpSpPr>
              <a:grpSpLocks/>
            </p:cNvGrpSpPr>
            <p:nvPr/>
          </p:nvGrpSpPr>
          <p:grpSpPr bwMode="auto">
            <a:xfrm>
              <a:off x="5852160" y="4953000"/>
              <a:ext cx="3351108" cy="1524000"/>
              <a:chOff x="5852160" y="4953000"/>
              <a:chExt cx="3351108" cy="1524000"/>
            </a:xfrm>
          </p:grpSpPr>
          <p:grpSp>
            <p:nvGrpSpPr>
              <p:cNvPr id="8240" name="Group 29"/>
              <p:cNvGrpSpPr>
                <a:grpSpLocks/>
              </p:cNvGrpSpPr>
              <p:nvPr/>
            </p:nvGrpSpPr>
            <p:grpSpPr bwMode="auto">
              <a:xfrm>
                <a:off x="7086599" y="4953000"/>
                <a:ext cx="2116669" cy="1524000"/>
                <a:chOff x="3216" y="1680"/>
                <a:chExt cx="2544" cy="2020"/>
              </a:xfrm>
            </p:grpSpPr>
            <p:sp>
              <p:nvSpPr>
                <p:cNvPr id="8242" name="Rectangle 30"/>
                <p:cNvSpPr>
                  <a:spLocks noChangeArrowheads="1"/>
                </p:cNvSpPr>
                <p:nvPr/>
              </p:nvSpPr>
              <p:spPr bwMode="auto">
                <a:xfrm>
                  <a:off x="441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8243" name="Rectangle 31"/>
                <p:cNvSpPr>
                  <a:spLocks noChangeArrowheads="1"/>
                </p:cNvSpPr>
                <p:nvPr/>
              </p:nvSpPr>
              <p:spPr bwMode="auto">
                <a:xfrm>
                  <a:off x="345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8244" name="Rectangle 32"/>
                <p:cNvSpPr>
                  <a:spLocks noChangeArrowheads="1"/>
                </p:cNvSpPr>
                <p:nvPr/>
              </p:nvSpPr>
              <p:spPr bwMode="auto">
                <a:xfrm>
                  <a:off x="4416" y="2630"/>
                  <a:ext cx="108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8245" name="Rectangle 33"/>
                <p:cNvSpPr>
                  <a:spLocks noChangeArrowheads="1"/>
                </p:cNvSpPr>
                <p:nvPr/>
              </p:nvSpPr>
              <p:spPr bwMode="auto">
                <a:xfrm>
                  <a:off x="3456" y="2630"/>
                  <a:ext cx="96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8246" name="Rectangle 34"/>
                <p:cNvSpPr>
                  <a:spLocks noChangeArrowheads="1"/>
                </p:cNvSpPr>
                <p:nvPr/>
              </p:nvSpPr>
              <p:spPr bwMode="auto">
                <a:xfrm>
                  <a:off x="441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8247" name="Rectangle 35"/>
                <p:cNvSpPr>
                  <a:spLocks noChangeArrowheads="1"/>
                </p:cNvSpPr>
                <p:nvPr/>
              </p:nvSpPr>
              <p:spPr bwMode="auto">
                <a:xfrm>
                  <a:off x="345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8248" name="Rectangle 36"/>
                <p:cNvSpPr>
                  <a:spLocks noChangeArrowheads="1"/>
                </p:cNvSpPr>
                <p:nvPr/>
              </p:nvSpPr>
              <p:spPr bwMode="auto">
                <a:xfrm>
                  <a:off x="441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8249" name="Rectangle 37"/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8250" name="Freeform 38"/>
                <p:cNvSpPr>
                  <a:spLocks/>
                </p:cNvSpPr>
                <p:nvPr/>
              </p:nvSpPr>
              <p:spPr bwMode="auto">
                <a:xfrm>
                  <a:off x="4176" y="1920"/>
                  <a:ext cx="490" cy="515"/>
                </a:xfrm>
                <a:custGeom>
                  <a:avLst/>
                  <a:gdLst>
                    <a:gd name="T0" fmla="*/ 0 w 490"/>
                    <a:gd name="T1" fmla="*/ 0 h 515"/>
                    <a:gd name="T2" fmla="*/ 490 w 490"/>
                    <a:gd name="T3" fmla="*/ 515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51" name="Line 39"/>
                <p:cNvSpPr>
                  <a:spLocks noChangeShapeType="1"/>
                </p:cNvSpPr>
                <p:nvPr/>
              </p:nvSpPr>
              <p:spPr bwMode="auto">
                <a:xfrm>
                  <a:off x="4128" y="2400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52" name="Freeform 40"/>
                <p:cNvSpPr>
                  <a:spLocks/>
                </p:cNvSpPr>
                <p:nvPr/>
              </p:nvSpPr>
              <p:spPr bwMode="auto">
                <a:xfrm>
                  <a:off x="4176" y="1961"/>
                  <a:ext cx="432" cy="967"/>
                </a:xfrm>
                <a:custGeom>
                  <a:avLst/>
                  <a:gdLst>
                    <a:gd name="T0" fmla="*/ 0 w 432"/>
                    <a:gd name="T1" fmla="*/ 967 h 967"/>
                    <a:gd name="T2" fmla="*/ 432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53" name="Line 42"/>
                <p:cNvSpPr>
                  <a:spLocks noChangeShapeType="1"/>
                </p:cNvSpPr>
                <p:nvPr/>
              </p:nvSpPr>
              <p:spPr bwMode="auto">
                <a:xfrm>
                  <a:off x="4176" y="3504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8254" name="Picture 43" descr="j039672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4" y="3168"/>
                  <a:ext cx="456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5" name="Picture 44" descr="j023304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" y="1728"/>
                  <a:ext cx="384" cy="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6" name="Picture 45" descr="j033422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2" y="2160"/>
                  <a:ext cx="302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257" name="Group 46"/>
                <p:cNvGrpSpPr>
                  <a:grpSpLocks/>
                </p:cNvGrpSpPr>
                <p:nvPr/>
              </p:nvGrpSpPr>
              <p:grpSpPr bwMode="auto">
                <a:xfrm>
                  <a:off x="3216" y="1728"/>
                  <a:ext cx="478" cy="1920"/>
                  <a:chOff x="3330" y="1728"/>
                  <a:chExt cx="478" cy="1920"/>
                </a:xfrm>
              </p:grpSpPr>
              <p:pic>
                <p:nvPicPr>
                  <p:cNvPr id="8259" name="Picture 47" descr="j0232906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60" name="Picture 48" descr="j023213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61" name="Picture 49" descr="j0397518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62" name="Picture 50" descr="j0334220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8258" name="Picture 51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6" y="2688"/>
                  <a:ext cx="3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241" name="Picture 2" descr="http://www.logoi.com/pastimages/img/marriage_4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7" t="3555" r="26637" b="34222"/>
              <a:stretch>
                <a:fillRect/>
              </a:stretch>
            </p:blipFill>
            <p:spPr bwMode="auto">
              <a:xfrm>
                <a:off x="5852160" y="5079124"/>
                <a:ext cx="1044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11" name="Group 145"/>
            <p:cNvGrpSpPr>
              <a:grpSpLocks/>
            </p:cNvGrpSpPr>
            <p:nvPr/>
          </p:nvGrpSpPr>
          <p:grpSpPr bwMode="auto">
            <a:xfrm>
              <a:off x="6005779" y="2819399"/>
              <a:ext cx="3197489" cy="1524001"/>
              <a:chOff x="6005779" y="2819399"/>
              <a:chExt cx="3197489" cy="1524001"/>
            </a:xfrm>
          </p:grpSpPr>
          <p:pic>
            <p:nvPicPr>
              <p:cNvPr id="8212" name="Picture 7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7" r="25418"/>
              <a:stretch>
                <a:fillRect/>
              </a:stretch>
            </p:blipFill>
            <p:spPr bwMode="auto">
              <a:xfrm flipH="1">
                <a:off x="6005779" y="2971800"/>
                <a:ext cx="928421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13" name="Group 162"/>
              <p:cNvGrpSpPr>
                <a:grpSpLocks/>
              </p:cNvGrpSpPr>
              <p:nvPr/>
            </p:nvGrpSpPr>
            <p:grpSpPr bwMode="auto">
              <a:xfrm>
                <a:off x="7086599" y="2819399"/>
                <a:ext cx="2116669" cy="1524001"/>
                <a:chOff x="3962400" y="914400"/>
                <a:chExt cx="2209800" cy="1828801"/>
              </a:xfrm>
            </p:grpSpPr>
            <p:sp>
              <p:nvSpPr>
                <p:cNvPr id="8214" name="Rectangle 30"/>
                <p:cNvSpPr>
                  <a:spLocks noChangeArrowheads="1"/>
                </p:cNvSpPr>
                <p:nvPr/>
              </p:nvSpPr>
              <p:spPr bwMode="auto">
                <a:xfrm>
                  <a:off x="5004758" y="2313161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8215" name="Rectangle 31"/>
                <p:cNvSpPr>
                  <a:spLocks noChangeArrowheads="1"/>
                </p:cNvSpPr>
                <p:nvPr/>
              </p:nvSpPr>
              <p:spPr bwMode="auto">
                <a:xfrm>
                  <a:off x="4170872" y="2313161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8216" name="Rectangle 32"/>
                <p:cNvSpPr>
                  <a:spLocks noChangeArrowheads="1"/>
                </p:cNvSpPr>
                <p:nvPr/>
              </p:nvSpPr>
              <p:spPr bwMode="auto">
                <a:xfrm>
                  <a:off x="5004757" y="1774480"/>
                  <a:ext cx="971836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8217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0872" y="1774480"/>
                  <a:ext cx="833887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8218" name="Rectangle 34"/>
                <p:cNvSpPr>
                  <a:spLocks noChangeArrowheads="1"/>
                </p:cNvSpPr>
                <p:nvPr/>
              </p:nvSpPr>
              <p:spPr bwMode="auto">
                <a:xfrm>
                  <a:off x="5004758" y="13444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8219" name="Rectangle 35"/>
                <p:cNvSpPr>
                  <a:spLocks noChangeArrowheads="1"/>
                </p:cNvSpPr>
                <p:nvPr/>
              </p:nvSpPr>
              <p:spPr bwMode="auto">
                <a:xfrm>
                  <a:off x="4170872" y="13444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8220" name="Rectangle 36"/>
                <p:cNvSpPr>
                  <a:spLocks noChangeArrowheads="1"/>
                </p:cNvSpPr>
                <p:nvPr/>
              </p:nvSpPr>
              <p:spPr bwMode="auto">
                <a:xfrm>
                  <a:off x="5004758" y="9144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8221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0872" y="9144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8222" name="Freeform 38"/>
                <p:cNvSpPr>
                  <a:spLocks/>
                </p:cNvSpPr>
                <p:nvPr/>
              </p:nvSpPr>
              <p:spPr bwMode="auto">
                <a:xfrm>
                  <a:off x="4796287" y="1131683"/>
                  <a:ext cx="425630" cy="466254"/>
                </a:xfrm>
                <a:custGeom>
                  <a:avLst/>
                  <a:gdLst>
                    <a:gd name="T0" fmla="*/ 0 w 490"/>
                    <a:gd name="T1" fmla="*/ 0 h 515"/>
                    <a:gd name="T2" fmla="*/ 2147483647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24" name="Freeform 40"/>
                <p:cNvSpPr>
                  <a:spLocks/>
                </p:cNvSpPr>
                <p:nvPr/>
              </p:nvSpPr>
              <p:spPr bwMode="auto">
                <a:xfrm>
                  <a:off x="4796287" y="1168803"/>
                  <a:ext cx="375249" cy="875471"/>
                </a:xfrm>
                <a:custGeom>
                  <a:avLst/>
                  <a:gdLst>
                    <a:gd name="T0" fmla="*/ 0 w 432"/>
                    <a:gd name="T1" fmla="*/ 2147483647 h 967"/>
                    <a:gd name="T2" fmla="*/ 2147483647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25" name="Line 42"/>
                <p:cNvSpPr>
                  <a:spLocks noChangeShapeType="1"/>
                </p:cNvSpPr>
                <p:nvPr/>
              </p:nvSpPr>
              <p:spPr bwMode="auto">
                <a:xfrm>
                  <a:off x="4796287" y="2565753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8226" name="Picture 43" descr="j039672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6104" y="2261556"/>
                  <a:ext cx="396096" cy="478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7" name="Picture 44" descr="j023304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9198" y="957857"/>
                  <a:ext cx="333555" cy="3458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8" name="Picture 45" descr="j033422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7503" y="1348967"/>
                  <a:ext cx="262327" cy="426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8229" name="Group 46"/>
                <p:cNvGrpSpPr>
                  <a:grpSpLocks/>
                </p:cNvGrpSpPr>
                <p:nvPr/>
              </p:nvGrpSpPr>
              <p:grpSpPr bwMode="auto">
                <a:xfrm>
                  <a:off x="3962400" y="957857"/>
                  <a:ext cx="415206" cy="1738266"/>
                  <a:chOff x="3330" y="1728"/>
                  <a:chExt cx="478" cy="1920"/>
                </a:xfrm>
              </p:grpSpPr>
              <p:pic>
                <p:nvPicPr>
                  <p:cNvPr id="8236" name="Picture 47" descr="j0232906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37" name="Picture 48" descr="j023213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38" name="Picture 49" descr="j0397518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39" name="Picture 50" descr="j0334220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8230" name="Picture 51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9155" y="1826990"/>
                  <a:ext cx="277962" cy="434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23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4809316" y="1676702"/>
                  <a:ext cx="371775" cy="87366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33" name="Line 42"/>
                <p:cNvSpPr>
                  <a:spLocks noChangeShapeType="1"/>
                </p:cNvSpPr>
                <p:nvPr/>
              </p:nvSpPr>
              <p:spPr bwMode="auto">
                <a:xfrm>
                  <a:off x="4782389" y="1573493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34" name="Line 42"/>
                <p:cNvSpPr>
                  <a:spLocks noChangeShapeType="1"/>
                </p:cNvSpPr>
                <p:nvPr/>
              </p:nvSpPr>
              <p:spPr bwMode="auto">
                <a:xfrm>
                  <a:off x="4733745" y="2048800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35" name="Freeform 38"/>
                <p:cNvSpPr>
                  <a:spLocks/>
                </p:cNvSpPr>
                <p:nvPr/>
              </p:nvSpPr>
              <p:spPr bwMode="auto">
                <a:xfrm>
                  <a:off x="4796167" y="1111625"/>
                  <a:ext cx="309233" cy="926170"/>
                </a:xfrm>
                <a:custGeom>
                  <a:avLst/>
                  <a:gdLst>
                    <a:gd name="T0" fmla="*/ 0 w 490"/>
                    <a:gd name="T1" fmla="*/ 0 h 515"/>
                    <a:gd name="T2" fmla="*/ 2147483647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44" name="Rectangle 4"/>
          <p:cNvSpPr txBox="1">
            <a:spLocks noChangeArrowheads="1"/>
          </p:cNvSpPr>
          <p:nvPr/>
        </p:nvSpPr>
        <p:spPr>
          <a:xfrm>
            <a:off x="4419600" y="4191000"/>
            <a:ext cx="38100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Could </a:t>
            </a:r>
            <a:r>
              <a:rPr lang="en-US" sz="2400" kern="0">
                <a:latin typeface="+mn-lt"/>
              </a:rPr>
              <a:t>be a separate </a:t>
            </a:r>
            <a:r>
              <a:rPr lang="en-US" sz="2400" kern="0" dirty="0">
                <a:latin typeface="+mn-lt"/>
              </a:rPr>
              <a:t>girl.</a:t>
            </a:r>
            <a:endParaRPr lang="en-CA" sz="2400" kern="0" dirty="0">
              <a:latin typeface="+mn-lt"/>
            </a:endParaRPr>
          </a:p>
        </p:txBody>
      </p:sp>
      <p:sp>
        <p:nvSpPr>
          <p:cNvPr id="148" name="Text Box 55"/>
          <p:cNvSpPr txBox="1">
            <a:spLocks noChangeArrowheads="1"/>
          </p:cNvSpPr>
          <p:nvPr/>
        </p:nvSpPr>
        <p:spPr bwMode="auto">
          <a:xfrm>
            <a:off x="390525" y="1524000"/>
            <a:ext cx="356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In all three examples,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every boy loves a girl.</a:t>
            </a:r>
            <a:endParaRPr lang="en-CA" altLang="en-US" sz="2800" dirty="0"/>
          </a:p>
        </p:txBody>
      </p:sp>
      <p:sp>
        <p:nvSpPr>
          <p:cNvPr id="149" name="Text Box 55"/>
          <p:cNvSpPr txBox="1">
            <a:spLocks noChangeArrowheads="1"/>
          </p:cNvSpPr>
          <p:nvPr/>
        </p:nvSpPr>
        <p:spPr bwMode="auto">
          <a:xfrm>
            <a:off x="381000" y="2743200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 difference?</a:t>
            </a: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7772400" y="88582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7775078" y="896419"/>
            <a:ext cx="1267242" cy="1132408"/>
            <a:chOff x="6708218" y="879093"/>
            <a:chExt cx="2258946" cy="2245109"/>
          </a:xfrm>
        </p:grpSpPr>
        <p:pic>
          <p:nvPicPr>
            <p:cNvPr id="96" name="Picture 95" descr="j03967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96" descr="j02330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45" descr="j03342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9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01" name="Picture 47" descr="j023290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48" descr="j02321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49" descr="j03975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50" descr="j033422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7772400" y="2971800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06" name="Group 105"/>
          <p:cNvGrpSpPr/>
          <p:nvPr/>
        </p:nvGrpSpPr>
        <p:grpSpPr>
          <a:xfrm>
            <a:off x="7775078" y="2982394"/>
            <a:ext cx="1267242" cy="1132408"/>
            <a:chOff x="6708218" y="879093"/>
            <a:chExt cx="2258946" cy="2245109"/>
          </a:xfrm>
        </p:grpSpPr>
        <p:pic>
          <p:nvPicPr>
            <p:cNvPr id="107" name="Picture 106" descr="j03967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08" descr="j02330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5" descr="j03342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14" name="Picture 47" descr="j023290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48" descr="j02321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Picture 49" descr="j03975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50" descr="j033422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3" name="Picture 11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7772400" y="506920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7775078" y="5079799"/>
            <a:ext cx="1267242" cy="1132408"/>
            <a:chOff x="6708218" y="879093"/>
            <a:chExt cx="2258946" cy="2245109"/>
          </a:xfrm>
        </p:grpSpPr>
        <p:pic>
          <p:nvPicPr>
            <p:cNvPr id="120" name="Picture 119" descr="j03967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20" descr="j02330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45" descr="j03342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25" name="Picture 47" descr="j023290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48" descr="j02321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49" descr="j03975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50" descr="j033422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" name="Picture 12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85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/>
      <p:bldP spid="8200" grpId="0"/>
      <p:bldP spid="8201" grpId="0"/>
      <p:bldP spid="108" grpId="0"/>
      <p:bldP spid="111" grpId="0"/>
      <p:bldP spid="144" grpId="0"/>
      <p:bldP spid="148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 vs   </a:t>
            </a:r>
            <a:endParaRPr lang="en-CA" altLang="en-US" dirty="0"/>
          </a:p>
        </p:txBody>
      </p:sp>
      <p:sp>
        <p:nvSpPr>
          <p:cNvPr id="8195" name="Line 15"/>
          <p:cNvSpPr>
            <a:spLocks noChangeShapeType="1"/>
          </p:cNvSpPr>
          <p:nvPr/>
        </p:nvSpPr>
        <p:spPr bwMode="auto">
          <a:xfrm>
            <a:off x="335280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2000" dirty="0"/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5486400" y="6254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199" name="Line 21"/>
          <p:cNvSpPr>
            <a:spLocks noChangeShapeType="1"/>
          </p:cNvSpPr>
          <p:nvPr/>
        </p:nvSpPr>
        <p:spPr bwMode="auto">
          <a:xfrm>
            <a:off x="8534400" y="3421063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0" name="Line 23"/>
          <p:cNvSpPr>
            <a:spLocks noChangeShapeType="1"/>
          </p:cNvSpPr>
          <p:nvPr/>
        </p:nvSpPr>
        <p:spPr bwMode="auto">
          <a:xfrm>
            <a:off x="8534400" y="4175125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1" name="Line 25"/>
          <p:cNvSpPr>
            <a:spLocks noChangeShapeType="1"/>
          </p:cNvSpPr>
          <p:nvPr/>
        </p:nvSpPr>
        <p:spPr bwMode="auto">
          <a:xfrm>
            <a:off x="8534400" y="511968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8202" name="Line 26"/>
          <p:cNvSpPr>
            <a:spLocks noChangeShapeType="1"/>
          </p:cNvSpPr>
          <p:nvPr/>
        </p:nvSpPr>
        <p:spPr bwMode="auto">
          <a:xfrm>
            <a:off x="7010400" y="587375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11" name="Rectangle 4"/>
          <p:cNvSpPr txBox="1">
            <a:spLocks noChangeArrowheads="1"/>
          </p:cNvSpPr>
          <p:nvPr/>
        </p:nvSpPr>
        <p:spPr>
          <a:xfrm>
            <a:off x="4343400" y="6400800"/>
            <a:ext cx="25908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>
                <a:latin typeface="+mn-lt"/>
              </a:rPr>
              <a:t>His special woman</a:t>
            </a:r>
            <a:r>
              <a:rPr lang="en-US" sz="2400" kern="0" dirty="0">
                <a:latin typeface="+mn-lt"/>
              </a:rPr>
              <a:t>.</a:t>
            </a:r>
            <a:endParaRPr lang="en-CA" sz="2400" kern="0" dirty="0">
              <a:latin typeface="+mn-lt"/>
            </a:endParaRPr>
          </a:p>
        </p:txBody>
      </p:sp>
      <p:sp>
        <p:nvSpPr>
          <p:cNvPr id="144" name="Rectangle 4"/>
          <p:cNvSpPr txBox="1">
            <a:spLocks noChangeArrowheads="1"/>
          </p:cNvSpPr>
          <p:nvPr/>
        </p:nvSpPr>
        <p:spPr>
          <a:xfrm>
            <a:off x="4419600" y="4191000"/>
            <a:ext cx="3810000" cy="4572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Could </a:t>
            </a:r>
            <a:r>
              <a:rPr lang="en-US" sz="2400" kern="0">
                <a:latin typeface="+mn-lt"/>
              </a:rPr>
              <a:t>be a separate </a:t>
            </a:r>
            <a:r>
              <a:rPr lang="en-US" sz="2400" kern="0" dirty="0">
                <a:latin typeface="+mn-lt"/>
              </a:rPr>
              <a:t>girl.</a:t>
            </a:r>
            <a:endParaRPr lang="en-CA" sz="2400" kern="0" dirty="0">
              <a:latin typeface="+mn-lt"/>
            </a:endParaRPr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7772400" y="88582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95" name="Group 94"/>
          <p:cNvGrpSpPr/>
          <p:nvPr/>
        </p:nvGrpSpPr>
        <p:grpSpPr>
          <a:xfrm>
            <a:off x="7775078" y="896419"/>
            <a:ext cx="1267242" cy="1132408"/>
            <a:chOff x="6708218" y="879093"/>
            <a:chExt cx="2258946" cy="2245109"/>
          </a:xfrm>
        </p:grpSpPr>
        <p:pic>
          <p:nvPicPr>
            <p:cNvPr id="96" name="Picture 95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96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9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01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7772400" y="2971800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06" name="Group 105"/>
          <p:cNvGrpSpPr/>
          <p:nvPr/>
        </p:nvGrpSpPr>
        <p:grpSpPr>
          <a:xfrm>
            <a:off x="7775078" y="2982394"/>
            <a:ext cx="1267242" cy="1132408"/>
            <a:chOff x="6708218" y="879093"/>
            <a:chExt cx="2258946" cy="2245109"/>
          </a:xfrm>
        </p:grpSpPr>
        <p:pic>
          <p:nvPicPr>
            <p:cNvPr id="107" name="Picture 106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08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14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3" name="Picture 1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8" name="Table 117"/>
          <p:cNvGraphicFramePr>
            <a:graphicFrameLocks noGrp="1"/>
          </p:cNvGraphicFramePr>
          <p:nvPr/>
        </p:nvGraphicFramePr>
        <p:xfrm>
          <a:off x="7772400" y="5069205"/>
          <a:ext cx="126731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62">
                  <a:extLst>
                    <a:ext uri="{9D8B030D-6E8A-4147-A177-3AD203B41FA5}">
                      <a16:colId xmlns:a16="http://schemas.microsoft.com/office/drawing/2014/main" val="2695560276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76685689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05692330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319969698"/>
                    </a:ext>
                  </a:extLst>
                </a:gridCol>
                <a:gridCol w="253462">
                  <a:extLst>
                    <a:ext uri="{9D8B030D-6E8A-4147-A177-3AD203B41FA5}">
                      <a16:colId xmlns:a16="http://schemas.microsoft.com/office/drawing/2014/main" val="1647232456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501840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95492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634197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349429"/>
                  </a:ext>
                </a:extLst>
              </a:tr>
              <a:tr h="223742"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430140"/>
                  </a:ext>
                </a:extLst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7775078" y="5079799"/>
            <a:ext cx="1267242" cy="1132408"/>
            <a:chOff x="6708218" y="879093"/>
            <a:chExt cx="2258946" cy="2245109"/>
          </a:xfrm>
        </p:grpSpPr>
        <p:pic>
          <p:nvPicPr>
            <p:cNvPr id="120" name="Picture 119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1068" y="904875"/>
              <a:ext cx="396096" cy="4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120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080" y="957857"/>
              <a:ext cx="333555" cy="345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45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520" y="879093"/>
              <a:ext cx="262327" cy="42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" name="Group 46"/>
            <p:cNvGrpSpPr>
              <a:grpSpLocks/>
            </p:cNvGrpSpPr>
            <p:nvPr/>
          </p:nvGrpSpPr>
          <p:grpSpPr bwMode="auto">
            <a:xfrm>
              <a:off x="6708218" y="1385936"/>
              <a:ext cx="415206" cy="1738266"/>
              <a:chOff x="3330" y="1728"/>
              <a:chExt cx="478" cy="1920"/>
            </a:xfrm>
          </p:grpSpPr>
          <p:pic>
            <p:nvPicPr>
              <p:cNvPr id="125" name="Picture 47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48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49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50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4" name="Picture 1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5417" y="909873"/>
              <a:ext cx="277962" cy="434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" name="Line 3"/>
          <p:cNvSpPr>
            <a:spLocks noChangeShapeType="1"/>
          </p:cNvSpPr>
          <p:nvPr/>
        </p:nvSpPr>
        <p:spPr bwMode="auto">
          <a:xfrm>
            <a:off x="685800" y="2636838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0" name="Line 5"/>
          <p:cNvSpPr>
            <a:spLocks noChangeShapeType="1"/>
          </p:cNvSpPr>
          <p:nvPr/>
        </p:nvSpPr>
        <p:spPr bwMode="auto">
          <a:xfrm>
            <a:off x="685800" y="263683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1" name="Line 6"/>
          <p:cNvSpPr>
            <a:spLocks noChangeShapeType="1"/>
          </p:cNvSpPr>
          <p:nvPr/>
        </p:nvSpPr>
        <p:spPr bwMode="auto">
          <a:xfrm>
            <a:off x="3733800" y="263683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2" name="Line 8"/>
          <p:cNvSpPr>
            <a:spLocks noChangeShapeType="1"/>
          </p:cNvSpPr>
          <p:nvPr/>
        </p:nvSpPr>
        <p:spPr bwMode="auto">
          <a:xfrm>
            <a:off x="685800" y="1470025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3" name="Line 9"/>
          <p:cNvSpPr>
            <a:spLocks noChangeShapeType="1"/>
          </p:cNvSpPr>
          <p:nvPr/>
        </p:nvSpPr>
        <p:spPr bwMode="auto">
          <a:xfrm>
            <a:off x="2971800" y="2492375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4" name="Line 10"/>
          <p:cNvSpPr>
            <a:spLocks noChangeShapeType="1"/>
          </p:cNvSpPr>
          <p:nvPr/>
        </p:nvSpPr>
        <p:spPr bwMode="auto">
          <a:xfrm>
            <a:off x="-76200" y="4144963"/>
            <a:ext cx="0" cy="9445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5" name="Line 11"/>
          <p:cNvSpPr>
            <a:spLocks noChangeShapeType="1"/>
          </p:cNvSpPr>
          <p:nvPr/>
        </p:nvSpPr>
        <p:spPr bwMode="auto">
          <a:xfrm>
            <a:off x="2971800" y="2605088"/>
            <a:ext cx="0" cy="9445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6" name="Line 20"/>
          <p:cNvSpPr>
            <a:spLocks noChangeShapeType="1"/>
          </p:cNvSpPr>
          <p:nvPr/>
        </p:nvSpPr>
        <p:spPr bwMode="auto">
          <a:xfrm>
            <a:off x="4724400" y="2522538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4724400" y="2635250"/>
            <a:ext cx="0" cy="944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8" name="Line 24"/>
          <p:cNvSpPr>
            <a:spLocks noChangeShapeType="1"/>
          </p:cNvSpPr>
          <p:nvPr/>
        </p:nvSpPr>
        <p:spPr bwMode="auto">
          <a:xfrm>
            <a:off x="4724400" y="3579813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39" name="Text Box 27"/>
          <p:cNvSpPr txBox="1">
            <a:spLocks noChangeArrowheads="1"/>
          </p:cNvSpPr>
          <p:nvPr/>
        </p:nvSpPr>
        <p:spPr bwMode="auto">
          <a:xfrm>
            <a:off x="90488" y="685800"/>
            <a:ext cx="34131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“There is a girl 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   for all boys to love.”</a:t>
            </a:r>
          </a:p>
        </p:txBody>
      </p:sp>
      <p:sp>
        <p:nvSpPr>
          <p:cNvPr id="140" name="Text Box 27"/>
          <p:cNvSpPr txBox="1">
            <a:spLocks noChangeArrowheads="1"/>
          </p:cNvSpPr>
          <p:nvPr/>
        </p:nvSpPr>
        <p:spPr bwMode="auto">
          <a:xfrm>
            <a:off x="152400" y="5105400"/>
            <a:ext cx="26741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“</a:t>
            </a:r>
            <a:r>
              <a:rPr lang="en-US" altLang="en-US" sz="2800"/>
              <a:t>For each </a:t>
            </a:r>
            <a:r>
              <a:rPr lang="en-US" altLang="en-US" sz="2800" dirty="0"/>
              <a:t>boy,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there </a:t>
            </a:r>
            <a:r>
              <a:rPr lang="en-US" altLang="en-US" sz="2800"/>
              <a:t>is a </a:t>
            </a:r>
            <a:r>
              <a:rPr lang="en-US" altLang="en-US" sz="2800" dirty="0"/>
              <a:t>girl.”</a:t>
            </a:r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>
            <a:off x="3769884" y="1179006"/>
            <a:ext cx="638155" cy="1834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Arrow Connector 141"/>
          <p:cNvCxnSpPr>
            <a:cxnSpLocks noChangeShapeType="1"/>
            <a:stCxn id="140" idx="3"/>
          </p:cNvCxnSpPr>
          <p:nvPr/>
        </p:nvCxnSpPr>
        <p:spPr bwMode="auto">
          <a:xfrm>
            <a:off x="2826530" y="5582454"/>
            <a:ext cx="1376244" cy="27252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" name="Group 144"/>
          <p:cNvGrpSpPr>
            <a:grpSpLocks/>
          </p:cNvGrpSpPr>
          <p:nvPr/>
        </p:nvGrpSpPr>
        <p:grpSpPr bwMode="auto">
          <a:xfrm>
            <a:off x="533400" y="2895600"/>
            <a:ext cx="2667000" cy="2133600"/>
            <a:chOff x="0" y="2438400"/>
            <a:chExt cx="5556251" cy="3429000"/>
          </a:xfrm>
        </p:grpSpPr>
        <p:sp>
          <p:nvSpPr>
            <p:cNvPr id="145" name="AutoShape 35"/>
            <p:cNvSpPr>
              <a:spLocks noChangeArrowheads="1"/>
            </p:cNvSpPr>
            <p:nvPr/>
          </p:nvSpPr>
          <p:spPr bwMode="auto">
            <a:xfrm>
              <a:off x="1066800" y="2438400"/>
              <a:ext cx="4489451" cy="857250"/>
            </a:xfrm>
            <a:prstGeom prst="wedgeRoundRectCallout">
              <a:avLst>
                <a:gd name="adj1" fmla="val -34037"/>
                <a:gd name="adj2" fmla="val 87852"/>
                <a:gd name="adj3" fmla="val 1666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Not clear</a:t>
              </a:r>
              <a:r>
                <a:rPr lang="en-US" altLang="en-US" sz="2400" dirty="0"/>
                <a:t>.</a:t>
              </a:r>
            </a:p>
          </p:txBody>
        </p:sp>
        <p:grpSp>
          <p:nvGrpSpPr>
            <p:cNvPr id="146" name="Group 9"/>
            <p:cNvGrpSpPr>
              <a:grpSpLocks/>
            </p:cNvGrpSpPr>
            <p:nvPr/>
          </p:nvGrpSpPr>
          <p:grpSpPr bwMode="auto">
            <a:xfrm>
              <a:off x="0" y="3124200"/>
              <a:ext cx="2282825" cy="2743200"/>
              <a:chOff x="2065" y="1551"/>
              <a:chExt cx="1628" cy="1988"/>
            </a:xfrm>
          </p:grpSpPr>
          <p:sp>
            <p:nvSpPr>
              <p:cNvPr id="147" name="Freeform 10"/>
              <p:cNvSpPr>
                <a:spLocks/>
              </p:cNvSpPr>
              <p:nvPr/>
            </p:nvSpPr>
            <p:spPr bwMode="auto">
              <a:xfrm>
                <a:off x="2777" y="1977"/>
                <a:ext cx="330" cy="338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8" name="Freeform 11"/>
              <p:cNvSpPr>
                <a:spLocks/>
              </p:cNvSpPr>
              <p:nvPr/>
            </p:nvSpPr>
            <p:spPr bwMode="auto">
              <a:xfrm>
                <a:off x="2810" y="1930"/>
                <a:ext cx="304" cy="129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Freeform 12"/>
              <p:cNvSpPr>
                <a:spLocks/>
              </p:cNvSpPr>
              <p:nvPr/>
            </p:nvSpPr>
            <p:spPr bwMode="auto">
              <a:xfrm>
                <a:off x="2891" y="1840"/>
                <a:ext cx="514" cy="634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0" name="Freeform 13"/>
              <p:cNvSpPr>
                <a:spLocks/>
              </p:cNvSpPr>
              <p:nvPr/>
            </p:nvSpPr>
            <p:spPr bwMode="auto">
              <a:xfrm>
                <a:off x="3188" y="2047"/>
                <a:ext cx="45" cy="85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1" name="Freeform 14"/>
              <p:cNvSpPr>
                <a:spLocks/>
              </p:cNvSpPr>
              <p:nvPr/>
            </p:nvSpPr>
            <p:spPr bwMode="auto">
              <a:xfrm>
                <a:off x="3141" y="1561"/>
                <a:ext cx="552" cy="453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2" name="Freeform 15"/>
              <p:cNvSpPr>
                <a:spLocks/>
              </p:cNvSpPr>
              <p:nvPr/>
            </p:nvSpPr>
            <p:spPr bwMode="auto">
              <a:xfrm>
                <a:off x="3136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" name="Freeform 16"/>
              <p:cNvSpPr>
                <a:spLocks/>
              </p:cNvSpPr>
              <p:nvPr/>
            </p:nvSpPr>
            <p:spPr bwMode="auto">
              <a:xfrm>
                <a:off x="3098" y="1812"/>
                <a:ext cx="26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4" name="Freeform 17"/>
              <p:cNvSpPr>
                <a:spLocks/>
              </p:cNvSpPr>
              <p:nvPr/>
            </p:nvSpPr>
            <p:spPr bwMode="auto">
              <a:xfrm>
                <a:off x="3037" y="1831"/>
                <a:ext cx="66" cy="81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5" name="Freeform 18"/>
              <p:cNvSpPr>
                <a:spLocks/>
              </p:cNvSpPr>
              <p:nvPr/>
            </p:nvSpPr>
            <p:spPr bwMode="auto">
              <a:xfrm>
                <a:off x="2440" y="1819"/>
                <a:ext cx="420" cy="669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6" name="Freeform 19"/>
              <p:cNvSpPr>
                <a:spLocks/>
              </p:cNvSpPr>
              <p:nvPr/>
            </p:nvSpPr>
            <p:spPr bwMode="auto">
              <a:xfrm>
                <a:off x="2499" y="1551"/>
                <a:ext cx="347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7" name="Freeform 20"/>
              <p:cNvSpPr>
                <a:spLocks/>
              </p:cNvSpPr>
              <p:nvPr/>
            </p:nvSpPr>
            <p:spPr bwMode="auto">
              <a:xfrm>
                <a:off x="2879" y="1821"/>
                <a:ext cx="68" cy="76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8" name="Freeform 21"/>
              <p:cNvSpPr>
                <a:spLocks/>
              </p:cNvSpPr>
              <p:nvPr/>
            </p:nvSpPr>
            <p:spPr bwMode="auto">
              <a:xfrm>
                <a:off x="2857" y="1782"/>
                <a:ext cx="40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9" name="Freeform 22"/>
              <p:cNvSpPr>
                <a:spLocks/>
              </p:cNvSpPr>
              <p:nvPr/>
            </p:nvSpPr>
            <p:spPr bwMode="auto">
              <a:xfrm>
                <a:off x="2666" y="1962"/>
                <a:ext cx="80" cy="67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0" name="Freeform 23"/>
              <p:cNvSpPr>
                <a:spLocks/>
              </p:cNvSpPr>
              <p:nvPr/>
            </p:nvSpPr>
            <p:spPr bwMode="auto">
              <a:xfrm>
                <a:off x="2688" y="1990"/>
                <a:ext cx="85" cy="74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1" name="Freeform 24"/>
              <p:cNvSpPr>
                <a:spLocks/>
              </p:cNvSpPr>
              <p:nvPr/>
            </p:nvSpPr>
            <p:spPr bwMode="auto">
              <a:xfrm>
                <a:off x="2626" y="2367"/>
                <a:ext cx="325" cy="573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2" name="Freeform 25"/>
              <p:cNvSpPr>
                <a:spLocks/>
              </p:cNvSpPr>
              <p:nvPr/>
            </p:nvSpPr>
            <p:spPr bwMode="auto">
              <a:xfrm>
                <a:off x="2607" y="2860"/>
                <a:ext cx="366" cy="679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3" name="Freeform 26"/>
              <p:cNvSpPr>
                <a:spLocks/>
              </p:cNvSpPr>
              <p:nvPr/>
            </p:nvSpPr>
            <p:spPr bwMode="auto">
              <a:xfrm>
                <a:off x="2065" y="2761"/>
                <a:ext cx="693" cy="362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CA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64" name="Text Box 27"/>
          <p:cNvSpPr txBox="1">
            <a:spLocks noChangeArrowheads="1"/>
          </p:cNvSpPr>
          <p:nvPr/>
        </p:nvSpPr>
        <p:spPr bwMode="auto">
          <a:xfrm>
            <a:off x="103188" y="1636693"/>
            <a:ext cx="40703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“There is a inverse (eg </a:t>
            </a:r>
            <a:r>
              <a:rPr lang="en-US" altLang="en-US" sz="2800" baseline="30000" dirty="0"/>
              <a:t>1</a:t>
            </a:r>
            <a:r>
              <a:rPr lang="en-US" altLang="en-US" sz="2800" dirty="0"/>
              <a:t>/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for all reals.” </a:t>
            </a:r>
          </a:p>
        </p:txBody>
      </p:sp>
      <p:sp>
        <p:nvSpPr>
          <p:cNvPr id="166" name="Text Box 27"/>
          <p:cNvSpPr txBox="1">
            <a:spLocks noChangeArrowheads="1"/>
          </p:cNvSpPr>
          <p:nvPr/>
        </p:nvSpPr>
        <p:spPr bwMode="auto">
          <a:xfrm>
            <a:off x="152400" y="6019800"/>
            <a:ext cx="28151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“</a:t>
            </a:r>
            <a:r>
              <a:rPr lang="en-US" altLang="en-US" sz="2800"/>
              <a:t>For each </a:t>
            </a:r>
            <a:r>
              <a:rPr lang="en-US" altLang="en-US" sz="2800" dirty="0"/>
              <a:t>person,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   there is God.”</a:t>
            </a:r>
          </a:p>
        </p:txBody>
      </p:sp>
      <p:cxnSp>
        <p:nvCxnSpPr>
          <p:cNvPr id="167" name="Straight Arrow Connector 166"/>
          <p:cNvCxnSpPr>
            <a:cxnSpLocks noChangeShapeType="1"/>
            <a:stCxn id="166" idx="3"/>
          </p:cNvCxnSpPr>
          <p:nvPr/>
        </p:nvCxnSpPr>
        <p:spPr bwMode="auto">
          <a:xfrm flipV="1">
            <a:off x="2967594" y="2429625"/>
            <a:ext cx="1455115" cy="4067229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8" name="Group 149">
            <a:extLst>
              <a:ext uri="{FF2B5EF4-FFF2-40B4-BE49-F238E27FC236}">
                <a16:creationId xmlns:a16="http://schemas.microsoft.com/office/drawing/2014/main" id="{49A2C1A8-33D0-446E-BA7F-7E214683728F}"/>
              </a:ext>
            </a:extLst>
          </p:cNvPr>
          <p:cNvGrpSpPr>
            <a:grpSpLocks/>
          </p:cNvGrpSpPr>
          <p:nvPr/>
        </p:nvGrpSpPr>
        <p:grpSpPr bwMode="auto">
          <a:xfrm>
            <a:off x="4344987" y="762000"/>
            <a:ext cx="3351213" cy="5715000"/>
            <a:chOff x="5852160" y="762000"/>
            <a:chExt cx="3351108" cy="5715000"/>
          </a:xfrm>
        </p:grpSpPr>
        <p:grpSp>
          <p:nvGrpSpPr>
            <p:cNvPr id="169" name="Group 144">
              <a:extLst>
                <a:ext uri="{FF2B5EF4-FFF2-40B4-BE49-F238E27FC236}">
                  <a16:creationId xmlns:a16="http://schemas.microsoft.com/office/drawing/2014/main" id="{997C5FD0-1F46-4CA5-A973-1D33E4BE0C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762000"/>
              <a:ext cx="3259668" cy="1524000"/>
              <a:chOff x="5943600" y="762000"/>
              <a:chExt cx="3259668" cy="1524000"/>
            </a:xfrm>
          </p:grpSpPr>
          <p:pic>
            <p:nvPicPr>
              <p:cNvPr id="223" name="Picture 29">
                <a:extLst>
                  <a:ext uri="{FF2B5EF4-FFF2-40B4-BE49-F238E27FC236}">
                    <a16:creationId xmlns:a16="http://schemas.microsoft.com/office/drawing/2014/main" id="{964D26C1-E488-4FE8-8220-0B5B99F003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786652"/>
                <a:ext cx="84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4" name="Group 29">
                <a:extLst>
                  <a:ext uri="{FF2B5EF4-FFF2-40B4-BE49-F238E27FC236}">
                    <a16:creationId xmlns:a16="http://schemas.microsoft.com/office/drawing/2014/main" id="{4FE33D11-2E8F-4D26-BEFF-0A785809A7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599" y="762000"/>
                <a:ext cx="2116669" cy="1524000"/>
                <a:chOff x="3216" y="1680"/>
                <a:chExt cx="2544" cy="2020"/>
              </a:xfrm>
            </p:grpSpPr>
            <p:sp>
              <p:nvSpPr>
                <p:cNvPr id="225" name="Rectangle 30">
                  <a:extLst>
                    <a:ext uri="{FF2B5EF4-FFF2-40B4-BE49-F238E27FC236}">
                      <a16:creationId xmlns:a16="http://schemas.microsoft.com/office/drawing/2014/main" id="{E088E3EC-FCCE-4DD3-BDD0-B372851775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226" name="Rectangle 31">
                  <a:extLst>
                    <a:ext uri="{FF2B5EF4-FFF2-40B4-BE49-F238E27FC236}">
                      <a16:creationId xmlns:a16="http://schemas.microsoft.com/office/drawing/2014/main" id="{404D3E19-09C0-4939-9B48-D192B7D19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227" name="Rectangle 32">
                  <a:extLst>
                    <a:ext uri="{FF2B5EF4-FFF2-40B4-BE49-F238E27FC236}">
                      <a16:creationId xmlns:a16="http://schemas.microsoft.com/office/drawing/2014/main" id="{F65F26D6-B856-49AC-BEB1-F4F1AD144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630"/>
                  <a:ext cx="1088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228" name="Rectangle 33">
                  <a:extLst>
                    <a:ext uri="{FF2B5EF4-FFF2-40B4-BE49-F238E27FC236}">
                      <a16:creationId xmlns:a16="http://schemas.microsoft.com/office/drawing/2014/main" id="{0C0AD463-1EDB-4CA1-8EB8-94EABDA0A9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630"/>
                  <a:ext cx="96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229" name="Rectangle 34">
                  <a:extLst>
                    <a:ext uri="{FF2B5EF4-FFF2-40B4-BE49-F238E27FC236}">
                      <a16:creationId xmlns:a16="http://schemas.microsoft.com/office/drawing/2014/main" id="{965D9F7F-31F5-4465-BF95-EC4C5832C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230" name="Rectangle 35">
                  <a:extLst>
                    <a:ext uri="{FF2B5EF4-FFF2-40B4-BE49-F238E27FC236}">
                      <a16:creationId xmlns:a16="http://schemas.microsoft.com/office/drawing/2014/main" id="{C8B4FD50-0759-48E8-82CB-889A17A786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231" name="Rectangle 36">
                  <a:extLst>
                    <a:ext uri="{FF2B5EF4-FFF2-40B4-BE49-F238E27FC236}">
                      <a16:creationId xmlns:a16="http://schemas.microsoft.com/office/drawing/2014/main" id="{D9A3DA26-12FE-4708-ACCE-D512DBA82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232" name="Rectangle 37">
                  <a:extLst>
                    <a:ext uri="{FF2B5EF4-FFF2-40B4-BE49-F238E27FC236}">
                      <a16:creationId xmlns:a16="http://schemas.microsoft.com/office/drawing/2014/main" id="{23155D6E-A15A-4899-9409-9BA0CB513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233" name="Freeform 38">
                  <a:extLst>
                    <a:ext uri="{FF2B5EF4-FFF2-40B4-BE49-F238E27FC236}">
                      <a16:creationId xmlns:a16="http://schemas.microsoft.com/office/drawing/2014/main" id="{E4C7EA6F-49B7-4CC0-A390-6C8AA63D9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920"/>
                  <a:ext cx="356" cy="1023"/>
                </a:xfrm>
                <a:custGeom>
                  <a:avLst/>
                  <a:gdLst>
                    <a:gd name="T0" fmla="*/ 0 w 490"/>
                    <a:gd name="T1" fmla="*/ 0 h 515"/>
                    <a:gd name="T2" fmla="*/ 1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4" name="Line 39">
                  <a:extLst>
                    <a:ext uri="{FF2B5EF4-FFF2-40B4-BE49-F238E27FC236}">
                      <a16:creationId xmlns:a16="http://schemas.microsoft.com/office/drawing/2014/main" id="{AD845EB2-EF2B-4FE3-8090-037D6D203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400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" name="Freeform 40">
                  <a:extLst>
                    <a:ext uri="{FF2B5EF4-FFF2-40B4-BE49-F238E27FC236}">
                      <a16:creationId xmlns:a16="http://schemas.microsoft.com/office/drawing/2014/main" id="{1F6004E3-7495-47DA-B6C9-652CCDEA5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171" y="2898"/>
                  <a:ext cx="351" cy="50"/>
                </a:xfrm>
                <a:custGeom>
                  <a:avLst/>
                  <a:gdLst>
                    <a:gd name="T0" fmla="*/ 0 w 432"/>
                    <a:gd name="T1" fmla="*/ 0 h 967"/>
                    <a:gd name="T2" fmla="*/ 2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" name="Line 41">
                  <a:extLst>
                    <a:ext uri="{FF2B5EF4-FFF2-40B4-BE49-F238E27FC236}">
                      <a16:creationId xmlns:a16="http://schemas.microsoft.com/office/drawing/2014/main" id="{B98AE205-D9E4-495D-B462-8CAB87285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76" y="2928"/>
                  <a:ext cx="336" cy="57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237" name="Picture 43" descr="j0396724">
                  <a:extLst>
                    <a:ext uri="{FF2B5EF4-FFF2-40B4-BE49-F238E27FC236}">
                      <a16:creationId xmlns:a16="http://schemas.microsoft.com/office/drawing/2014/main" id="{08C666E1-3969-4D09-84F8-AF021BB4FD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4" y="3168"/>
                  <a:ext cx="456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8" name="Picture 44" descr="j0233040">
                  <a:extLst>
                    <a:ext uri="{FF2B5EF4-FFF2-40B4-BE49-F238E27FC236}">
                      <a16:creationId xmlns:a16="http://schemas.microsoft.com/office/drawing/2014/main" id="{64401914-5022-48B3-8364-A4A9CE53D2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" y="1728"/>
                  <a:ext cx="384" cy="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9" name="Picture 45" descr="j0334222">
                  <a:extLst>
                    <a:ext uri="{FF2B5EF4-FFF2-40B4-BE49-F238E27FC236}">
                      <a16:creationId xmlns:a16="http://schemas.microsoft.com/office/drawing/2014/main" id="{D66B3F56-4C08-4B12-9B28-4998250109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2" y="2160"/>
                  <a:ext cx="302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0" name="Group 46">
                  <a:extLst>
                    <a:ext uri="{FF2B5EF4-FFF2-40B4-BE49-F238E27FC236}">
                      <a16:creationId xmlns:a16="http://schemas.microsoft.com/office/drawing/2014/main" id="{97DD8D6A-C0F8-4FE0-8D76-CB67388BAF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6" y="1728"/>
                  <a:ext cx="478" cy="1920"/>
                  <a:chOff x="3330" y="1728"/>
                  <a:chExt cx="478" cy="1920"/>
                </a:xfrm>
              </p:grpSpPr>
              <p:pic>
                <p:nvPicPr>
                  <p:cNvPr id="242" name="Picture 47" descr="j0232906">
                    <a:extLst>
                      <a:ext uri="{FF2B5EF4-FFF2-40B4-BE49-F238E27FC236}">
                        <a16:creationId xmlns:a16="http://schemas.microsoft.com/office/drawing/2014/main" id="{A490AEAF-2E23-4150-9373-6EF2243B8C6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3" name="Picture 48" descr="j0232139">
                    <a:extLst>
                      <a:ext uri="{FF2B5EF4-FFF2-40B4-BE49-F238E27FC236}">
                        <a16:creationId xmlns:a16="http://schemas.microsoft.com/office/drawing/2014/main" id="{35B13915-441B-4433-9C8A-FEB0070AC86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4" name="Picture 49" descr="j0397518">
                    <a:extLst>
                      <a:ext uri="{FF2B5EF4-FFF2-40B4-BE49-F238E27FC236}">
                        <a16:creationId xmlns:a16="http://schemas.microsoft.com/office/drawing/2014/main" id="{A5B2845E-3871-4DAD-A840-909995B969C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5" name="Picture 50" descr="j0334220">
                    <a:extLst>
                      <a:ext uri="{FF2B5EF4-FFF2-40B4-BE49-F238E27FC236}">
                        <a16:creationId xmlns:a16="http://schemas.microsoft.com/office/drawing/2014/main" id="{67B7970F-6B8A-4FA2-94C9-6F357382621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41" name="Picture 51">
                  <a:extLst>
                    <a:ext uri="{FF2B5EF4-FFF2-40B4-BE49-F238E27FC236}">
                      <a16:creationId xmlns:a16="http://schemas.microsoft.com/office/drawing/2014/main" id="{417DDA29-6EB3-425F-AB79-471804046A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6" y="2688"/>
                  <a:ext cx="3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70" name="Group 146">
              <a:extLst>
                <a:ext uri="{FF2B5EF4-FFF2-40B4-BE49-F238E27FC236}">
                  <a16:creationId xmlns:a16="http://schemas.microsoft.com/office/drawing/2014/main" id="{E4F54FCE-3500-4CF1-9E1F-744B9C21D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2160" y="4953000"/>
              <a:ext cx="3351108" cy="1524000"/>
              <a:chOff x="5852160" y="4953000"/>
              <a:chExt cx="3351108" cy="1524000"/>
            </a:xfrm>
          </p:grpSpPr>
          <p:grpSp>
            <p:nvGrpSpPr>
              <p:cNvPr id="200" name="Group 29">
                <a:extLst>
                  <a:ext uri="{FF2B5EF4-FFF2-40B4-BE49-F238E27FC236}">
                    <a16:creationId xmlns:a16="http://schemas.microsoft.com/office/drawing/2014/main" id="{7AB1D1BA-B509-415D-8461-C5C16E8316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599" y="4953000"/>
                <a:ext cx="2116669" cy="1524000"/>
                <a:chOff x="3216" y="1680"/>
                <a:chExt cx="2544" cy="2020"/>
              </a:xfrm>
            </p:grpSpPr>
            <p:sp>
              <p:nvSpPr>
                <p:cNvPr id="202" name="Rectangle 30">
                  <a:extLst>
                    <a:ext uri="{FF2B5EF4-FFF2-40B4-BE49-F238E27FC236}">
                      <a16:creationId xmlns:a16="http://schemas.microsoft.com/office/drawing/2014/main" id="{30875DC4-62E6-41C0-B6E8-6995C9550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203" name="Rectangle 31">
                  <a:extLst>
                    <a:ext uri="{FF2B5EF4-FFF2-40B4-BE49-F238E27FC236}">
                      <a16:creationId xmlns:a16="http://schemas.microsoft.com/office/drawing/2014/main" id="{BA24C7F6-0EFF-4EC7-A0C0-E4CE3F8D8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322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204" name="Rectangle 32">
                  <a:extLst>
                    <a:ext uri="{FF2B5EF4-FFF2-40B4-BE49-F238E27FC236}">
                      <a16:creationId xmlns:a16="http://schemas.microsoft.com/office/drawing/2014/main" id="{CC7BCA55-187C-4F53-8306-E6CD2F72C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630"/>
                  <a:ext cx="108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205" name="Rectangle 33">
                  <a:extLst>
                    <a:ext uri="{FF2B5EF4-FFF2-40B4-BE49-F238E27FC236}">
                      <a16:creationId xmlns:a16="http://schemas.microsoft.com/office/drawing/2014/main" id="{ADC53FCF-22EB-46C7-AE0B-6A5CAB93A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630"/>
                  <a:ext cx="960" cy="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206" name="Rectangle 34">
                  <a:extLst>
                    <a:ext uri="{FF2B5EF4-FFF2-40B4-BE49-F238E27FC236}">
                      <a16:creationId xmlns:a16="http://schemas.microsoft.com/office/drawing/2014/main" id="{526BFE91-5E7F-4E9A-A37F-8506FBC48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207" name="Rectangle 35">
                  <a:extLst>
                    <a:ext uri="{FF2B5EF4-FFF2-40B4-BE49-F238E27FC236}">
                      <a16:creationId xmlns:a16="http://schemas.microsoft.com/office/drawing/2014/main" id="{D6574252-6788-4E46-A785-3DB22201E6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155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208" name="Rectangle 36">
                  <a:extLst>
                    <a:ext uri="{FF2B5EF4-FFF2-40B4-BE49-F238E27FC236}">
                      <a16:creationId xmlns:a16="http://schemas.microsoft.com/office/drawing/2014/main" id="{8A9CC877-FE20-4C8A-9CA8-00707A3C9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209" name="Rectangle 37">
                  <a:extLst>
                    <a:ext uri="{FF2B5EF4-FFF2-40B4-BE49-F238E27FC236}">
                      <a16:creationId xmlns:a16="http://schemas.microsoft.com/office/drawing/2014/main" id="{CE81B4A4-C400-47FD-B259-8E18E416FF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9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210" name="Freeform 38">
                  <a:extLst>
                    <a:ext uri="{FF2B5EF4-FFF2-40B4-BE49-F238E27FC236}">
                      <a16:creationId xmlns:a16="http://schemas.microsoft.com/office/drawing/2014/main" id="{13C03F4D-7EC7-49D0-8A80-49B3C5B4F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920"/>
                  <a:ext cx="490" cy="515"/>
                </a:xfrm>
                <a:custGeom>
                  <a:avLst/>
                  <a:gdLst>
                    <a:gd name="T0" fmla="*/ 0 w 490"/>
                    <a:gd name="T1" fmla="*/ 0 h 515"/>
                    <a:gd name="T2" fmla="*/ 490 w 490"/>
                    <a:gd name="T3" fmla="*/ 515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" name="Line 39">
                  <a:extLst>
                    <a:ext uri="{FF2B5EF4-FFF2-40B4-BE49-F238E27FC236}">
                      <a16:creationId xmlns:a16="http://schemas.microsoft.com/office/drawing/2014/main" id="{CB733434-E23F-4B44-AF76-1F4CB2F07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" y="2400"/>
                  <a:ext cx="384" cy="528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2" name="Freeform 40">
                  <a:extLst>
                    <a:ext uri="{FF2B5EF4-FFF2-40B4-BE49-F238E27FC236}">
                      <a16:creationId xmlns:a16="http://schemas.microsoft.com/office/drawing/2014/main" id="{190512F0-6C65-42A6-B2BE-A7EA42281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" y="1961"/>
                  <a:ext cx="432" cy="967"/>
                </a:xfrm>
                <a:custGeom>
                  <a:avLst/>
                  <a:gdLst>
                    <a:gd name="T0" fmla="*/ 0 w 432"/>
                    <a:gd name="T1" fmla="*/ 967 h 967"/>
                    <a:gd name="T2" fmla="*/ 432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" name="Line 42">
                  <a:extLst>
                    <a:ext uri="{FF2B5EF4-FFF2-40B4-BE49-F238E27FC236}">
                      <a16:creationId xmlns:a16="http://schemas.microsoft.com/office/drawing/2014/main" id="{0AC6A592-59E6-40CF-ADC2-9A3C81CED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3504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214" name="Picture 43" descr="j0396724">
                  <a:extLst>
                    <a:ext uri="{FF2B5EF4-FFF2-40B4-BE49-F238E27FC236}">
                      <a16:creationId xmlns:a16="http://schemas.microsoft.com/office/drawing/2014/main" id="{D94B0138-70D7-4453-9760-EDE2458C67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4" y="3168"/>
                  <a:ext cx="456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" name="Picture 44" descr="j0233040">
                  <a:extLst>
                    <a:ext uri="{FF2B5EF4-FFF2-40B4-BE49-F238E27FC236}">
                      <a16:creationId xmlns:a16="http://schemas.microsoft.com/office/drawing/2014/main" id="{14448A14-F6A9-4145-AE97-BDE8102791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0" y="1728"/>
                  <a:ext cx="384" cy="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6" name="Picture 45" descr="j0334222">
                  <a:extLst>
                    <a:ext uri="{FF2B5EF4-FFF2-40B4-BE49-F238E27FC236}">
                      <a16:creationId xmlns:a16="http://schemas.microsoft.com/office/drawing/2014/main" id="{7A03AD60-1FFB-4444-B8A6-C5029BB624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2" y="2160"/>
                  <a:ext cx="302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7" name="Group 46">
                  <a:extLst>
                    <a:ext uri="{FF2B5EF4-FFF2-40B4-BE49-F238E27FC236}">
                      <a16:creationId xmlns:a16="http://schemas.microsoft.com/office/drawing/2014/main" id="{5BCE60B2-A916-4BFB-B843-4A74C2D17C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6" y="1728"/>
                  <a:ext cx="478" cy="1920"/>
                  <a:chOff x="3330" y="1728"/>
                  <a:chExt cx="478" cy="1920"/>
                </a:xfrm>
              </p:grpSpPr>
              <p:pic>
                <p:nvPicPr>
                  <p:cNvPr id="219" name="Picture 47" descr="j0232906">
                    <a:extLst>
                      <a:ext uri="{FF2B5EF4-FFF2-40B4-BE49-F238E27FC236}">
                        <a16:creationId xmlns:a16="http://schemas.microsoft.com/office/drawing/2014/main" id="{E6B2B3F8-4791-4490-8701-312D21B590F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0" name="Picture 48" descr="j0232139">
                    <a:extLst>
                      <a:ext uri="{FF2B5EF4-FFF2-40B4-BE49-F238E27FC236}">
                        <a16:creationId xmlns:a16="http://schemas.microsoft.com/office/drawing/2014/main" id="{8046674D-BBC6-4DC4-A6C2-A6762C4FF4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1" name="Picture 49" descr="j0397518">
                    <a:extLst>
                      <a:ext uri="{FF2B5EF4-FFF2-40B4-BE49-F238E27FC236}">
                        <a16:creationId xmlns:a16="http://schemas.microsoft.com/office/drawing/2014/main" id="{778D2F6B-633A-4EEB-800D-F27D30300A9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2" name="Picture 50" descr="j0334220">
                    <a:extLst>
                      <a:ext uri="{FF2B5EF4-FFF2-40B4-BE49-F238E27FC236}">
                        <a16:creationId xmlns:a16="http://schemas.microsoft.com/office/drawing/2014/main" id="{69CDDED7-D599-47BF-8AC4-E3FAD44E17C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18" name="Picture 51">
                  <a:extLst>
                    <a:ext uri="{FF2B5EF4-FFF2-40B4-BE49-F238E27FC236}">
                      <a16:creationId xmlns:a16="http://schemas.microsoft.com/office/drawing/2014/main" id="{4103F0A6-D2A3-4F20-8C54-46E2D0CB5B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96" y="2688"/>
                  <a:ext cx="32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1" name="Picture 2" descr="http://www.logoi.com/pastimages/img/marriage_4.jpg">
                <a:extLst>
                  <a:ext uri="{FF2B5EF4-FFF2-40B4-BE49-F238E27FC236}">
                    <a16:creationId xmlns:a16="http://schemas.microsoft.com/office/drawing/2014/main" id="{52BDE1AE-793C-4C65-8DAF-971E0AC94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7" t="3555" r="26637" b="34222"/>
              <a:stretch>
                <a:fillRect/>
              </a:stretch>
            </p:blipFill>
            <p:spPr bwMode="auto">
              <a:xfrm>
                <a:off x="5852160" y="5079124"/>
                <a:ext cx="1044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1" name="Group 145">
              <a:extLst>
                <a:ext uri="{FF2B5EF4-FFF2-40B4-BE49-F238E27FC236}">
                  <a16:creationId xmlns:a16="http://schemas.microsoft.com/office/drawing/2014/main" id="{C2088E8F-9F05-4076-BA81-5F08C395B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5779" y="2819399"/>
              <a:ext cx="3197489" cy="1524001"/>
              <a:chOff x="6005779" y="2819399"/>
              <a:chExt cx="3197489" cy="1524001"/>
            </a:xfrm>
          </p:grpSpPr>
          <p:pic>
            <p:nvPicPr>
              <p:cNvPr id="172" name="Picture 76">
                <a:extLst>
                  <a:ext uri="{FF2B5EF4-FFF2-40B4-BE49-F238E27FC236}">
                    <a16:creationId xmlns:a16="http://schemas.microsoft.com/office/drawing/2014/main" id="{11023578-C288-4137-92B6-511E25B1F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7" r="25418"/>
              <a:stretch>
                <a:fillRect/>
              </a:stretch>
            </p:blipFill>
            <p:spPr bwMode="auto">
              <a:xfrm flipH="1">
                <a:off x="6005779" y="2971800"/>
                <a:ext cx="928421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3" name="Group 162">
                <a:extLst>
                  <a:ext uri="{FF2B5EF4-FFF2-40B4-BE49-F238E27FC236}">
                    <a16:creationId xmlns:a16="http://schemas.microsoft.com/office/drawing/2014/main" id="{30A97475-C5C5-47DD-B180-E0FA8B567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86599" y="2819399"/>
                <a:ext cx="2116669" cy="1524001"/>
                <a:chOff x="3962400" y="914400"/>
                <a:chExt cx="2209800" cy="1828801"/>
              </a:xfrm>
            </p:grpSpPr>
            <p:sp>
              <p:nvSpPr>
                <p:cNvPr id="174" name="Rectangle 30">
                  <a:extLst>
                    <a:ext uri="{FF2B5EF4-FFF2-40B4-BE49-F238E27FC236}">
                      <a16:creationId xmlns:a16="http://schemas.microsoft.com/office/drawing/2014/main" id="{A81DEDCC-E241-4C7B-A63B-575346D22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8" y="2313161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Ann</a:t>
                  </a:r>
                  <a:endParaRPr lang="en-CA" altLang="en-US" sz="1600" dirty="0"/>
                </a:p>
              </p:txBody>
            </p:sp>
            <p:sp>
              <p:nvSpPr>
                <p:cNvPr id="175" name="Rectangle 31">
                  <a:extLst>
                    <a:ext uri="{FF2B5EF4-FFF2-40B4-BE49-F238E27FC236}">
                      <a16:creationId xmlns:a16="http://schemas.microsoft.com/office/drawing/2014/main" id="{8A0EAFBB-D5CD-4FBD-A1D9-BD485FC6D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2313161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Fred</a:t>
                  </a:r>
                  <a:endParaRPr lang="en-CA" altLang="en-US" sz="1600" dirty="0"/>
                </a:p>
              </p:txBody>
            </p:sp>
            <p:sp>
              <p:nvSpPr>
                <p:cNvPr id="176" name="Rectangle 32">
                  <a:extLst>
                    <a:ext uri="{FF2B5EF4-FFF2-40B4-BE49-F238E27FC236}">
                      <a16:creationId xmlns:a16="http://schemas.microsoft.com/office/drawing/2014/main" id="{AB9574F7-6801-4009-AAA3-86330F770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7" y="1774480"/>
                  <a:ext cx="971836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Marilyn </a:t>
                  </a:r>
                  <a:r>
                    <a:rPr lang="en-US" altLang="en-US" sz="1600" dirty="0"/>
                    <a:t>Monroe</a:t>
                  </a:r>
                  <a:endParaRPr lang="en-CA" altLang="en-US" sz="1600" dirty="0"/>
                </a:p>
              </p:txBody>
            </p:sp>
            <p:sp>
              <p:nvSpPr>
                <p:cNvPr id="177" name="Rectangle 33">
                  <a:extLst>
                    <a:ext uri="{FF2B5EF4-FFF2-40B4-BE49-F238E27FC236}">
                      <a16:creationId xmlns:a16="http://schemas.microsoft.com/office/drawing/2014/main" id="{93C8550F-0F6B-4D47-BE30-DF762C12C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1774480"/>
                  <a:ext cx="833887" cy="538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John</a:t>
                  </a:r>
                  <a:endParaRPr lang="en-CA" altLang="en-US" sz="1600" dirty="0"/>
                </a:p>
              </p:txBody>
            </p:sp>
            <p:sp>
              <p:nvSpPr>
                <p:cNvPr id="178" name="Rectangle 34">
                  <a:extLst>
                    <a:ext uri="{FF2B5EF4-FFF2-40B4-BE49-F238E27FC236}">
                      <a16:creationId xmlns:a16="http://schemas.microsoft.com/office/drawing/2014/main" id="{2BEC9510-4DD4-4DDC-B5E4-902DF4890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8" y="13444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Beth</a:t>
                  </a:r>
                  <a:endParaRPr lang="en-CA" altLang="en-US" sz="1600" dirty="0"/>
                </a:p>
              </p:txBody>
            </p:sp>
            <p:sp>
              <p:nvSpPr>
                <p:cNvPr id="179" name="Rectangle 35">
                  <a:extLst>
                    <a:ext uri="{FF2B5EF4-FFF2-40B4-BE49-F238E27FC236}">
                      <a16:creationId xmlns:a16="http://schemas.microsoft.com/office/drawing/2014/main" id="{3C562B13-0B1C-476B-8A89-353E208B6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134444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 dirty="0"/>
                    <a:t>Bob</a:t>
                  </a:r>
                  <a:endParaRPr lang="en-CA" altLang="en-US" sz="1600" dirty="0"/>
                </a:p>
              </p:txBody>
            </p:sp>
            <p:sp>
              <p:nvSpPr>
                <p:cNvPr id="180" name="Rectangle 36">
                  <a:extLst>
                    <a:ext uri="{FF2B5EF4-FFF2-40B4-BE49-F238E27FC236}">
                      <a16:creationId xmlns:a16="http://schemas.microsoft.com/office/drawing/2014/main" id="{973E21CF-521F-4204-8C40-D9938019C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4758" y="9144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Mary</a:t>
                  </a:r>
                  <a:endParaRPr lang="en-CA" altLang="en-US" sz="1600" dirty="0"/>
                </a:p>
              </p:txBody>
            </p:sp>
            <p:sp>
              <p:nvSpPr>
                <p:cNvPr id="181" name="Rectangle 37">
                  <a:extLst>
                    <a:ext uri="{FF2B5EF4-FFF2-40B4-BE49-F238E27FC236}">
                      <a16:creationId xmlns:a16="http://schemas.microsoft.com/office/drawing/2014/main" id="{11AF7D61-EE25-4D6B-8A36-C95EC2FAC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872" y="914400"/>
                  <a:ext cx="833887" cy="430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 anchorCtr="1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en-US" sz="1600"/>
                    <a:t>Sam</a:t>
                  </a:r>
                  <a:endParaRPr lang="en-CA" altLang="en-US" sz="1600" dirty="0"/>
                </a:p>
              </p:txBody>
            </p:sp>
            <p:sp>
              <p:nvSpPr>
                <p:cNvPr id="182" name="Freeform 38">
                  <a:extLst>
                    <a:ext uri="{FF2B5EF4-FFF2-40B4-BE49-F238E27FC236}">
                      <a16:creationId xmlns:a16="http://schemas.microsoft.com/office/drawing/2014/main" id="{070730E4-5104-4E36-9708-5E42615DD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6287" y="1131683"/>
                  <a:ext cx="425630" cy="466254"/>
                </a:xfrm>
                <a:custGeom>
                  <a:avLst/>
                  <a:gdLst>
                    <a:gd name="T0" fmla="*/ 0 w 490"/>
                    <a:gd name="T1" fmla="*/ 0 h 515"/>
                    <a:gd name="T2" fmla="*/ 2147483647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4" name="Freeform 40">
                  <a:extLst>
                    <a:ext uri="{FF2B5EF4-FFF2-40B4-BE49-F238E27FC236}">
                      <a16:creationId xmlns:a16="http://schemas.microsoft.com/office/drawing/2014/main" id="{C5D178B3-0234-4BE0-8317-D44E9C439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6287" y="1168803"/>
                  <a:ext cx="375249" cy="875471"/>
                </a:xfrm>
                <a:custGeom>
                  <a:avLst/>
                  <a:gdLst>
                    <a:gd name="T0" fmla="*/ 0 w 432"/>
                    <a:gd name="T1" fmla="*/ 2147483647 h 967"/>
                    <a:gd name="T2" fmla="*/ 2147483647 w 432"/>
                    <a:gd name="T3" fmla="*/ 0 h 967"/>
                    <a:gd name="T4" fmla="*/ 0 60000 65536"/>
                    <a:gd name="T5" fmla="*/ 0 60000 65536"/>
                    <a:gd name="T6" fmla="*/ 0 w 432"/>
                    <a:gd name="T7" fmla="*/ 0 h 967"/>
                    <a:gd name="T8" fmla="*/ 432 w 432"/>
                    <a:gd name="T9" fmla="*/ 967 h 96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32" h="967">
                      <a:moveTo>
                        <a:pt x="0" y="967"/>
                      </a:moveTo>
                      <a:lnTo>
                        <a:pt x="432" y="0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5" name="Line 42">
                  <a:extLst>
                    <a:ext uri="{FF2B5EF4-FFF2-40B4-BE49-F238E27FC236}">
                      <a16:creationId xmlns:a16="http://schemas.microsoft.com/office/drawing/2014/main" id="{89BF2129-3D8F-4A46-A36B-990509502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96287" y="2565753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186" name="Picture 43" descr="j0396724">
                  <a:extLst>
                    <a:ext uri="{FF2B5EF4-FFF2-40B4-BE49-F238E27FC236}">
                      <a16:creationId xmlns:a16="http://schemas.microsoft.com/office/drawing/2014/main" id="{5A65EB7E-279F-46B0-88DC-9FF2BD183A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6104" y="2261556"/>
                  <a:ext cx="396096" cy="478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7" name="Picture 44" descr="j0233040">
                  <a:extLst>
                    <a:ext uri="{FF2B5EF4-FFF2-40B4-BE49-F238E27FC236}">
                      <a16:creationId xmlns:a16="http://schemas.microsoft.com/office/drawing/2014/main" id="{DA0DD8D3-F6A8-4E06-B136-24E9249E42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9198" y="957857"/>
                  <a:ext cx="333555" cy="3458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8" name="Picture 45" descr="j0334222">
                  <a:extLst>
                    <a:ext uri="{FF2B5EF4-FFF2-40B4-BE49-F238E27FC236}">
                      <a16:creationId xmlns:a16="http://schemas.microsoft.com/office/drawing/2014/main" id="{4E0C80D9-E4E5-4CF6-AFB0-EE2C95A532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7503" y="1348967"/>
                  <a:ext cx="262327" cy="4264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89" name="Group 46">
                  <a:extLst>
                    <a:ext uri="{FF2B5EF4-FFF2-40B4-BE49-F238E27FC236}">
                      <a16:creationId xmlns:a16="http://schemas.microsoft.com/office/drawing/2014/main" id="{BC4E0FC6-6FA1-48B6-963C-FF49B9E55E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2400" y="957857"/>
                  <a:ext cx="415206" cy="1738266"/>
                  <a:chOff x="3330" y="1728"/>
                  <a:chExt cx="478" cy="1920"/>
                </a:xfrm>
              </p:grpSpPr>
              <p:pic>
                <p:nvPicPr>
                  <p:cNvPr id="196" name="Picture 47" descr="j0232906">
                    <a:extLst>
                      <a:ext uri="{FF2B5EF4-FFF2-40B4-BE49-F238E27FC236}">
                        <a16:creationId xmlns:a16="http://schemas.microsoft.com/office/drawing/2014/main" id="{7AD06A36-B53B-4AEC-AB4F-D46966FEA03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22" y="1728"/>
                    <a:ext cx="232" cy="4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7" name="Picture 48" descr="j0232139">
                    <a:extLst>
                      <a:ext uri="{FF2B5EF4-FFF2-40B4-BE49-F238E27FC236}">
                        <a16:creationId xmlns:a16="http://schemas.microsoft.com/office/drawing/2014/main" id="{0592AEC5-E867-42AF-9609-BB820533F6D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256"/>
                    <a:ext cx="475" cy="3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8" name="Picture 49" descr="j0397518">
                    <a:extLst>
                      <a:ext uri="{FF2B5EF4-FFF2-40B4-BE49-F238E27FC236}">
                        <a16:creationId xmlns:a16="http://schemas.microsoft.com/office/drawing/2014/main" id="{115EC463-BDF9-4F58-B905-A4D516FE14F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2688"/>
                    <a:ext cx="382" cy="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9" name="Picture 50" descr="j0334220">
                    <a:extLst>
                      <a:ext uri="{FF2B5EF4-FFF2-40B4-BE49-F238E27FC236}">
                        <a16:creationId xmlns:a16="http://schemas.microsoft.com/office/drawing/2014/main" id="{861B3A85-3F37-4CDA-85FD-5863EB17FC4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6" y="3120"/>
                    <a:ext cx="333" cy="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90" name="Picture 51">
                  <a:extLst>
                    <a:ext uri="{FF2B5EF4-FFF2-40B4-BE49-F238E27FC236}">
                      <a16:creationId xmlns:a16="http://schemas.microsoft.com/office/drawing/2014/main" id="{FE4FB442-A9D7-4D95-90F0-01527A8371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69155" y="1826990"/>
                  <a:ext cx="277962" cy="434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2" name="Line 42">
                  <a:extLst>
                    <a:ext uri="{FF2B5EF4-FFF2-40B4-BE49-F238E27FC236}">
                      <a16:creationId xmlns:a16="http://schemas.microsoft.com/office/drawing/2014/main" id="{385C9448-612C-4FD3-BC15-29A24427D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09316" y="1676702"/>
                  <a:ext cx="371775" cy="87366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3" name="Line 42">
                  <a:extLst>
                    <a:ext uri="{FF2B5EF4-FFF2-40B4-BE49-F238E27FC236}">
                      <a16:creationId xmlns:a16="http://schemas.microsoft.com/office/drawing/2014/main" id="{E22402D9-D7F4-45D4-A5EC-0AB82AD00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82389" y="1573493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4" name="Line 42">
                  <a:extLst>
                    <a:ext uri="{FF2B5EF4-FFF2-40B4-BE49-F238E27FC236}">
                      <a16:creationId xmlns:a16="http://schemas.microsoft.com/office/drawing/2014/main" id="{F39F12DB-82BB-410C-A2B1-427EF1A94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3745" y="2048800"/>
                  <a:ext cx="375249" cy="0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38">
                  <a:extLst>
                    <a:ext uri="{FF2B5EF4-FFF2-40B4-BE49-F238E27FC236}">
                      <a16:creationId xmlns:a16="http://schemas.microsoft.com/office/drawing/2014/main" id="{69E319F5-9857-416F-A476-0BA90DE59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6167" y="1111625"/>
                  <a:ext cx="309233" cy="926170"/>
                </a:xfrm>
                <a:custGeom>
                  <a:avLst/>
                  <a:gdLst>
                    <a:gd name="T0" fmla="*/ 0 w 490"/>
                    <a:gd name="T1" fmla="*/ 0 h 515"/>
                    <a:gd name="T2" fmla="*/ 2147483647 w 490"/>
                    <a:gd name="T3" fmla="*/ 2147483647 h 515"/>
                    <a:gd name="T4" fmla="*/ 0 60000 65536"/>
                    <a:gd name="T5" fmla="*/ 0 60000 65536"/>
                    <a:gd name="T6" fmla="*/ 0 w 490"/>
                    <a:gd name="T7" fmla="*/ 0 h 515"/>
                    <a:gd name="T8" fmla="*/ 490 w 490"/>
                    <a:gd name="T9" fmla="*/ 515 h 5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" h="515">
                      <a:moveTo>
                        <a:pt x="0" y="0"/>
                      </a:moveTo>
                      <a:lnTo>
                        <a:pt x="490" y="515"/>
                      </a:lnTo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46" name="Rectangle 3">
            <a:extLst>
              <a:ext uri="{FF2B5EF4-FFF2-40B4-BE49-F238E27FC236}">
                <a16:creationId xmlns:a16="http://schemas.microsoft.com/office/drawing/2014/main" id="{D32DD34B-3FE5-4EED-97D1-5205305C3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83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One girl</a:t>
            </a:r>
            <a:endParaRPr lang="en-CA" sz="2400" kern="0" dirty="0">
              <a:latin typeface="+mn-lt"/>
            </a:endParaRPr>
          </a:p>
        </p:txBody>
      </p:sp>
      <p:cxnSp>
        <p:nvCxnSpPr>
          <p:cNvPr id="165" name="Straight Arrow Connector 164"/>
          <p:cNvCxnSpPr>
            <a:cxnSpLocks noChangeShapeType="1"/>
          </p:cNvCxnSpPr>
          <p:nvPr/>
        </p:nvCxnSpPr>
        <p:spPr bwMode="auto">
          <a:xfrm>
            <a:off x="3112865" y="2240911"/>
            <a:ext cx="1382783" cy="308743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38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64" grpId="0"/>
      <p:bldP spid="166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</a:ln>
      </a:spPr>
      <a:bodyPr wrap="square" rtlCol="0" anchor="ctr">
        <a:spAutoFit/>
      </a:bodyPr>
      <a:lstStyle>
        <a:defPPr marL="0" algn="l">
          <a:defRPr sz="2800" dirty="0" smtClean="0">
            <a:latin typeface="+mj-lt"/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Appendix_Master">
  <a:themeElements>
    <a:clrScheme name="Custom 12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127449</TotalTime>
  <Words>8254</Words>
  <Application>Microsoft Office PowerPoint</Application>
  <PresentationFormat>On-screen Show (4:3)</PresentationFormat>
  <Paragraphs>1403</Paragraphs>
  <Slides>73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Arial</vt:lpstr>
      <vt:lpstr>Calibri</vt:lpstr>
      <vt:lpstr>Cambria Math</vt:lpstr>
      <vt:lpstr>Symbol</vt:lpstr>
      <vt:lpstr>Times New Roman</vt:lpstr>
      <vt:lpstr>Default Design</vt:lpstr>
      <vt:lpstr>1_Default Design</vt:lpstr>
      <vt:lpstr>Appendix_Master</vt:lpstr>
      <vt:lpstr>1_Appendix_Master</vt:lpstr>
      <vt:lpstr>2_Appendix_Master</vt:lpstr>
      <vt:lpstr>3_Appendix_Master</vt:lpstr>
      <vt:lpstr>4_Appendix_Master</vt:lpstr>
      <vt:lpstr>Equation</vt:lpstr>
      <vt:lpstr>PowerPoint Presentation</vt:lpstr>
      <vt:lpstr>PowerPoint Presentation</vt:lpstr>
      <vt:lpstr>Objects, Predicates, &amp; Relations</vt:lpstr>
      <vt:lpstr>Objects, Predicates, &amp; Relations</vt:lpstr>
      <vt:lpstr>Objects, Predicates, &amp; Relations</vt:lpstr>
      <vt:lpstr> &amp; </vt:lpstr>
      <vt:lpstr> &amp; </vt:lpstr>
      <vt:lpstr> vs   </vt:lpstr>
      <vt:lpstr> vs   </vt:lpstr>
      <vt:lpstr> vs   </vt:lpstr>
      <vt:lpstr> vs   </vt:lpstr>
      <vt:lpstr> vs   </vt:lpstr>
      <vt:lpstr> vs   </vt:lpstr>
      <vt:lpstr> vs   </vt:lpstr>
      <vt:lpstr> vs   </vt:lpstr>
      <vt:lpstr>PowerPoint Presentation</vt:lpstr>
      <vt:lpstr>PowerPoint Presentation</vt:lpstr>
      <vt:lpstr>Quantifiers and Games</vt:lpstr>
      <vt:lpstr>Quantifiers and Games</vt:lpstr>
      <vt:lpstr>Quantifiers and Games</vt:lpstr>
      <vt:lpstr>Quantifiers and Games</vt:lpstr>
      <vt:lpstr>Quantifiers and Games</vt:lpstr>
      <vt:lpstr>Quantifiers and Games</vt:lpstr>
      <vt:lpstr>Quantifiers and Games</vt:lpstr>
      <vt:lpstr>Quantifiers and Games</vt:lpstr>
      <vt:lpstr>Quantifiers and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Reals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 Edmonds</cp:lastModifiedBy>
  <cp:revision>2243</cp:revision>
  <dcterms:created xsi:type="dcterms:W3CDTF">2000-08-25T17:31:26Z</dcterms:created>
  <dcterms:modified xsi:type="dcterms:W3CDTF">2024-01-21T20:21:54Z</dcterms:modified>
</cp:coreProperties>
</file>