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5" r:id="rId1"/>
    <p:sldMasterId id="2147483822" r:id="rId2"/>
  </p:sldMasterIdLst>
  <p:notesMasterIdLst>
    <p:notesMasterId r:id="rId57"/>
  </p:notesMasterIdLst>
  <p:handoutMasterIdLst>
    <p:handoutMasterId r:id="rId58"/>
  </p:handoutMasterIdLst>
  <p:sldIdLst>
    <p:sldId id="2777" r:id="rId3"/>
    <p:sldId id="3077" r:id="rId4"/>
    <p:sldId id="3078" r:id="rId5"/>
    <p:sldId id="544" r:id="rId6"/>
    <p:sldId id="514" r:id="rId7"/>
    <p:sldId id="2758" r:id="rId8"/>
    <p:sldId id="3082" r:id="rId9"/>
    <p:sldId id="575" r:id="rId10"/>
    <p:sldId id="576" r:id="rId11"/>
    <p:sldId id="579" r:id="rId12"/>
    <p:sldId id="580" r:id="rId13"/>
    <p:sldId id="616" r:id="rId14"/>
    <p:sldId id="3083" r:id="rId15"/>
    <p:sldId id="604" r:id="rId16"/>
    <p:sldId id="605" r:id="rId17"/>
    <p:sldId id="606" r:id="rId18"/>
    <p:sldId id="607" r:id="rId19"/>
    <p:sldId id="608" r:id="rId20"/>
    <p:sldId id="3084" r:id="rId21"/>
    <p:sldId id="3518" r:id="rId22"/>
    <p:sldId id="2765" r:id="rId23"/>
    <p:sldId id="2771" r:id="rId24"/>
    <p:sldId id="2768" r:id="rId25"/>
    <p:sldId id="2770" r:id="rId26"/>
    <p:sldId id="3038" r:id="rId27"/>
    <p:sldId id="2641" r:id="rId28"/>
    <p:sldId id="1118" r:id="rId29"/>
    <p:sldId id="3093" r:id="rId30"/>
    <p:sldId id="3094" r:id="rId31"/>
    <p:sldId id="298" r:id="rId32"/>
    <p:sldId id="798" r:id="rId33"/>
    <p:sldId id="2719" r:id="rId34"/>
    <p:sldId id="628" r:id="rId35"/>
    <p:sldId id="3092" r:id="rId36"/>
    <p:sldId id="1223" r:id="rId37"/>
    <p:sldId id="1224" r:id="rId38"/>
    <p:sldId id="1225" r:id="rId39"/>
    <p:sldId id="1226" r:id="rId40"/>
    <p:sldId id="1121" r:id="rId41"/>
    <p:sldId id="1122" r:id="rId42"/>
    <p:sldId id="1123" r:id="rId43"/>
    <p:sldId id="1124" r:id="rId44"/>
    <p:sldId id="1125" r:id="rId45"/>
    <p:sldId id="1126" r:id="rId46"/>
    <p:sldId id="1127" r:id="rId47"/>
    <p:sldId id="564" r:id="rId48"/>
    <p:sldId id="617" r:id="rId49"/>
    <p:sldId id="565" r:id="rId50"/>
    <p:sldId id="566" r:id="rId51"/>
    <p:sldId id="567" r:id="rId52"/>
    <p:sldId id="568" r:id="rId53"/>
    <p:sldId id="569" r:id="rId54"/>
    <p:sldId id="570" r:id="rId55"/>
    <p:sldId id="437" r:id="rId56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66"/>
    <a:srgbClr val="FFFFFF"/>
    <a:srgbClr val="000066"/>
    <a:srgbClr val="D9D9D9"/>
    <a:srgbClr val="D60093"/>
    <a:srgbClr val="FF9900"/>
    <a:srgbClr val="FFDECB"/>
    <a:srgbClr val="996600"/>
    <a:srgbClr val="4D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571" autoAdjust="0"/>
  </p:normalViewPr>
  <p:slideViewPr>
    <p:cSldViewPr>
      <p:cViewPr varScale="1">
        <p:scale>
          <a:sx n="59" d="100"/>
          <a:sy n="59" d="100"/>
        </p:scale>
        <p:origin x="1042" y="31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9.xml"/><Relationship Id="rId2" Type="http://schemas.openxmlformats.org/officeDocument/2006/relationships/slide" Target="slides/slide3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B2B25-4FAA-4FE1-8B2F-ED8A60EDB91F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F1B9C-57CE-4529-8873-079867659CB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F1B9C-57CE-4529-8873-079867659CB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F1B9C-57CE-4529-8873-079867659CB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956B8-2D98-432B-8141-F4599AC1795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956B8-2D98-432B-8141-F4599AC1795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F1B9C-57CE-4529-8873-079867659CB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801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61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06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28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97B5C2A-1C13-4FED-A546-BFC1AEF8F42B}" type="slidenum">
              <a:rPr lang="en-CA" altLang="en-US" smtClean="0"/>
              <a:pPr eaLnBrk="1" hangingPunct="1">
                <a:spcBef>
                  <a:spcPct val="50000"/>
                </a:spcBef>
              </a:pPr>
              <a:t>5</a:t>
            </a:fld>
            <a:endParaRPr lang="en-CA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45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562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25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692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410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6E2B76-1429-4A9E-ABDD-A0ED257326E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30</a:t>
            </a:fld>
            <a:endParaRPr lang="en-CA" altLang="en-US"/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0F929C-6E43-46D1-B52F-5F0521EBEE8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31</a:t>
            </a:fld>
            <a:endParaRPr lang="en-CA" altLang="en-US"/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A0764DE-301C-4AA7-9777-3F0B7172C3A2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33</a:t>
            </a:fld>
            <a:endParaRPr lang="en-CA" altLang="en-US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AB87C-897C-4FF4-A793-256E7094E14A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AB87C-897C-4FF4-A793-256E7094E14A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982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37BE58-601D-47CD-B9A4-107EA1B8D57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0FC03-0436-4B17-8A23-99F3614D22AF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6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3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B5A7E-4BA8-4615-8F4F-D60A56BD3E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33183D-4A37-4998-872F-4CCAEAD5C26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8F910-0EDB-4EAB-BA6D-86510556284E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D4DF7-A6B9-43CB-9678-6F1C872E36F5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769DD8-656C-4EA0-B70A-CFEEF108AD0F}" type="slidenum">
              <a:rPr lang="en-CA" altLang="en-US" smtClean="0"/>
              <a:pPr eaLnBrk="1" hangingPunct="1">
                <a:spcBef>
                  <a:spcPct val="50000"/>
                </a:spcBef>
              </a:pPr>
              <a:t>54</a:t>
            </a:fld>
            <a:endParaRPr lang="en-CA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0AEC1-C58F-47F0-8EBA-016516AFB04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DBBB0C-5B55-4CE3-88A1-6E37FDCB96F9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22F09-9B58-4B7F-B07E-BFE134010B9D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E7AD08-5FA3-4655-8E7B-6965F66F9AB9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D296A2-BDB7-4C0B-B7FD-3329CBB110B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7B5C2A-1C13-4FED-A546-BFC1AEF8F42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0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89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81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34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25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638800" y="5105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F0F6-1E6B-4DD5-8BA2-03B0533010F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44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23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23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F2C8-36DB-42CB-A100-CAAC91E68C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93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2BF1-5AA5-4394-9EE7-3568888B43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771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9DB1-420B-4F6A-B7AC-994D7B7ABE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73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0896-1D92-4C32-B190-91C6E7CFC7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7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499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E005-71C8-4C7F-BB73-4E61841EC1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54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977B-C00C-4152-BEEE-7595C2B609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57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562D-9C94-42B6-95FA-8D6778D094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733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8CD6-5520-42E4-81B1-7A58DB9692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5203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EAA-6BBD-4217-BDD6-3A522EA57D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9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E7199-AF55-4425-A6CD-0730DC3E0B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14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2543-993E-461F-9DBB-85675240B7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65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4D62-0A0B-4C2D-B70B-925FAD4FA8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414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E3E-56B6-46BE-A01F-109BDC9DDE0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07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41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52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14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16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31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87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33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4C6BF39-A4C9-4B94-B7B3-9D4EDF03268C}" type="slidenum">
              <a:rPr lang="en-CA" altLang="en-US" sz="1400" i="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i="0"/>
          </a:p>
        </p:txBody>
      </p:sp>
    </p:spTree>
    <p:extLst>
      <p:ext uri="{BB962C8B-B14F-4D97-AF65-F5344CB8AC3E}">
        <p14:creationId xmlns:p14="http://schemas.microsoft.com/office/powerpoint/2010/main" val="29664823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20" r:id="rId14"/>
    <p:sldLayoutId id="214748382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fld id="{B550548A-1036-4EF5-992A-79A20CA943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8EC82B84-68D8-424D-BF6E-15F47A98ADED}" type="slidenum">
              <a:rPr lang="en-CA" altLang="en-US" sz="1400" i="0" smtClean="0"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00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oleObject" Target="../embeddings/oleObject1.bin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Pictures\Mona_Lisa.jp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99152" y="5867400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uLnTx/>
                <a:uFillTx/>
                <a:latin typeface="+mj-lt"/>
                <a:ea typeface="+mn-ea"/>
                <a:cs typeface="+mn-cs"/>
              </a:rPr>
              <a:t>Lecture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uLnTx/>
                <a:uFillTx/>
                <a:latin typeface="+mj-lt"/>
                <a:ea typeface="+mn-ea"/>
                <a:cs typeface="+mn-cs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AB6157-C4E6-4541-BFD9-BA6E5D74713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cript MT Bold" pitchFamily="66" charset="0"/>
                <a:ea typeface="+mj-ea"/>
                <a:cs typeface="+mj-cs"/>
              </a:rPr>
              <a:t>Welcome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E68D300-7176-44EB-BA88-F555CF34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398740"/>
            <a:ext cx="263683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BC75444-45B0-4073-94B1-00380DC7E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" y="2433638"/>
            <a:ext cx="656577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Jeff Edmonds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www.cse.yorku.ca/~jeff\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courses/z1019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jeff@cse.yorku.ca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CSB 3044, ext. 33295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647-688-7413 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6" y="124828"/>
            <a:ext cx="1752600" cy="287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1C240683-BB87-4DB0-9478-A7608F0B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840" y="1280279"/>
            <a:ext cx="2203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7" action="ppaction://hlinksldjump"/>
              </a:rPr>
              <a:t>Administrative Issues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8" action="ppaction://hlinksldjump"/>
              </a:rPr>
              <a:t>Course Overview</a:t>
            </a:r>
            <a:endParaRPr lang="en-US" altLang="en-US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2331A25-DDF3-8FFB-E4F5-E3E47420438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76200"/>
            <a:ext cx="7772400" cy="9147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Discrete Math</a:t>
            </a:r>
          </a:p>
        </p:txBody>
      </p:sp>
    </p:spTree>
    <p:extLst>
      <p:ext uri="{BB962C8B-B14F-4D97-AF65-F5344CB8AC3E}">
        <p14:creationId xmlns:p14="http://schemas.microsoft.com/office/powerpoint/2010/main" val="12622725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1" name="AutoShape 3"/>
          <p:cNvSpPr>
            <a:spLocks noChangeArrowheads="1"/>
          </p:cNvSpPr>
          <p:nvPr/>
        </p:nvSpPr>
        <p:spPr bwMode="auto">
          <a:xfrm>
            <a:off x="2590800" y="1219200"/>
            <a:ext cx="5791200" cy="762000"/>
          </a:xfrm>
          <a:prstGeom prst="wedgeRoundRectCallout">
            <a:avLst>
              <a:gd name="adj1" fmla="val -65079"/>
              <a:gd name="adj2" fmla="val 15708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Please interact with me in class.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21512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21515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21517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21524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25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26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27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28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29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530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2153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53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533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534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1518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2152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2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519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2152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2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1516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513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14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32157" name="AutoShape 29"/>
          <p:cNvSpPr>
            <a:spLocks noChangeArrowheads="1"/>
          </p:cNvSpPr>
          <p:nvPr/>
        </p:nvSpPr>
        <p:spPr bwMode="auto">
          <a:xfrm>
            <a:off x="2743200" y="2362200"/>
            <a:ext cx="5105400" cy="2895600"/>
          </a:xfrm>
          <a:prstGeom prst="wedgeRectCallout">
            <a:avLst>
              <a:gd name="adj1" fmla="val -70431"/>
              <a:gd name="adj2" fmla="val -30042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1" u="none" strike="noStrike" kern="1200" cap="none" spc="0" normalizeH="0" baseline="0" noProof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2158" name="Text Box 30"/>
          <p:cNvSpPr txBox="1">
            <a:spLocks noChangeArrowheads="1"/>
          </p:cNvSpPr>
          <p:nvPr/>
        </p:nvSpPr>
        <p:spPr bwMode="auto">
          <a:xfrm>
            <a:off x="3276600" y="2438400"/>
            <a:ext cx="4179888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Help me know what people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are not understanding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Slow down the slides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(Though we do have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a lot of material to cover)</a:t>
            </a:r>
          </a:p>
        </p:txBody>
      </p:sp>
      <p:sp>
        <p:nvSpPr>
          <p:cNvPr id="21511" name="Rectangle 31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Together</a:t>
            </a:r>
            <a:endParaRPr kumimoji="0" lang="en-CA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animBg="1"/>
      <p:bldP spid="432157" grpId="0" animBg="1"/>
      <p:bldP spid="4321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590800" y="1219200"/>
            <a:ext cx="4267200" cy="762000"/>
          </a:xfrm>
          <a:prstGeom prst="wedgeRoundRectCallout">
            <a:avLst>
              <a:gd name="adj1" fmla="val -70463"/>
              <a:gd name="adj2" fmla="val 15708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Please ask questions!</a:t>
            </a: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7483475" y="3114675"/>
            <a:ext cx="1736725" cy="3743325"/>
            <a:chOff x="4714" y="1962"/>
            <a:chExt cx="1094" cy="2358"/>
          </a:xfrm>
        </p:grpSpPr>
        <p:sp>
          <p:nvSpPr>
            <p:cNvPr id="22540" name="Freeform 3"/>
            <p:cNvSpPr>
              <a:spLocks/>
            </p:cNvSpPr>
            <p:nvPr/>
          </p:nvSpPr>
          <p:spPr bwMode="auto">
            <a:xfrm>
              <a:off x="5064" y="2597"/>
              <a:ext cx="446" cy="754"/>
            </a:xfrm>
            <a:custGeom>
              <a:avLst/>
              <a:gdLst>
                <a:gd name="T0" fmla="*/ 318 w 304"/>
                <a:gd name="T1" fmla="*/ 3068 h 566"/>
                <a:gd name="T2" fmla="*/ 816 w 304"/>
                <a:gd name="T3" fmla="*/ 2151 h 566"/>
                <a:gd name="T4" fmla="*/ 1964 w 304"/>
                <a:gd name="T5" fmla="*/ 1464 h 566"/>
                <a:gd name="T6" fmla="*/ 3759 w 304"/>
                <a:gd name="T7" fmla="*/ 797 h 566"/>
                <a:gd name="T8" fmla="*/ 6829 w 304"/>
                <a:gd name="T9" fmla="*/ 116 h 566"/>
                <a:gd name="T10" fmla="*/ 9483 w 304"/>
                <a:gd name="T11" fmla="*/ 0 h 566"/>
                <a:gd name="T12" fmla="*/ 11776 w 304"/>
                <a:gd name="T13" fmla="*/ 172 h 566"/>
                <a:gd name="T14" fmla="*/ 13383 w 304"/>
                <a:gd name="T15" fmla="*/ 541 h 566"/>
                <a:gd name="T16" fmla="*/ 14027 w 304"/>
                <a:gd name="T17" fmla="*/ 1046 h 566"/>
                <a:gd name="T18" fmla="*/ 14027 w 304"/>
                <a:gd name="T19" fmla="*/ 1529 h 566"/>
                <a:gd name="T20" fmla="*/ 13383 w 304"/>
                <a:gd name="T21" fmla="*/ 2069 h 566"/>
                <a:gd name="T22" fmla="*/ 12087 w 304"/>
                <a:gd name="T23" fmla="*/ 2560 h 566"/>
                <a:gd name="T24" fmla="*/ 10303 w 304"/>
                <a:gd name="T25" fmla="*/ 3184 h 566"/>
                <a:gd name="T26" fmla="*/ 9294 w 304"/>
                <a:gd name="T27" fmla="*/ 3785 h 566"/>
                <a:gd name="T28" fmla="*/ 8964 w 304"/>
                <a:gd name="T29" fmla="*/ 4220 h 566"/>
                <a:gd name="T30" fmla="*/ 8964 w 304"/>
                <a:gd name="T31" fmla="*/ 4572 h 566"/>
                <a:gd name="T32" fmla="*/ 9483 w 304"/>
                <a:gd name="T33" fmla="*/ 5198 h 566"/>
                <a:gd name="T34" fmla="*/ 10609 w 304"/>
                <a:gd name="T35" fmla="*/ 6052 h 566"/>
                <a:gd name="T36" fmla="*/ 11396 w 304"/>
                <a:gd name="T37" fmla="*/ 7032 h 566"/>
                <a:gd name="T38" fmla="*/ 11586 w 304"/>
                <a:gd name="T39" fmla="*/ 7708 h 566"/>
                <a:gd name="T40" fmla="*/ 11267 w 304"/>
                <a:gd name="T41" fmla="*/ 8427 h 566"/>
                <a:gd name="T42" fmla="*/ 10769 w 304"/>
                <a:gd name="T43" fmla="*/ 8981 h 566"/>
                <a:gd name="T44" fmla="*/ 9294 w 304"/>
                <a:gd name="T45" fmla="*/ 9589 h 566"/>
                <a:gd name="T46" fmla="*/ 8005 w 304"/>
                <a:gd name="T47" fmla="*/ 9838 h 566"/>
                <a:gd name="T48" fmla="*/ 6517 w 304"/>
                <a:gd name="T49" fmla="*/ 9955 h 566"/>
                <a:gd name="T50" fmla="*/ 5235 w 304"/>
                <a:gd name="T51" fmla="*/ 9910 h 566"/>
                <a:gd name="T52" fmla="*/ 4238 w 304"/>
                <a:gd name="T53" fmla="*/ 9663 h 566"/>
                <a:gd name="T54" fmla="*/ 3096 w 304"/>
                <a:gd name="T55" fmla="*/ 9169 h 566"/>
                <a:gd name="T56" fmla="*/ 1964 w 304"/>
                <a:gd name="T57" fmla="*/ 8313 h 566"/>
                <a:gd name="T58" fmla="*/ 656 w 304"/>
                <a:gd name="T59" fmla="*/ 6897 h 566"/>
                <a:gd name="T60" fmla="*/ 189 w 304"/>
                <a:gd name="T61" fmla="*/ 5857 h 566"/>
                <a:gd name="T62" fmla="*/ 0 w 304"/>
                <a:gd name="T63" fmla="*/ 4521 h 566"/>
                <a:gd name="T64" fmla="*/ 0 w 304"/>
                <a:gd name="T65" fmla="*/ 3906 h 566"/>
                <a:gd name="T66" fmla="*/ 318 w 304"/>
                <a:gd name="T67" fmla="*/ 3068 h 5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566"/>
                <a:gd name="T104" fmla="*/ 304 w 304"/>
                <a:gd name="T105" fmla="*/ 566 h 5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566">
                  <a:moveTo>
                    <a:pt x="7" y="174"/>
                  </a:moveTo>
                  <a:lnTo>
                    <a:pt x="18" y="122"/>
                  </a:lnTo>
                  <a:lnTo>
                    <a:pt x="42" y="83"/>
                  </a:lnTo>
                  <a:lnTo>
                    <a:pt x="81" y="45"/>
                  </a:lnTo>
                  <a:lnTo>
                    <a:pt x="148" y="7"/>
                  </a:lnTo>
                  <a:lnTo>
                    <a:pt x="205" y="0"/>
                  </a:lnTo>
                  <a:lnTo>
                    <a:pt x="255" y="10"/>
                  </a:lnTo>
                  <a:lnTo>
                    <a:pt x="290" y="31"/>
                  </a:lnTo>
                  <a:lnTo>
                    <a:pt x="304" y="59"/>
                  </a:lnTo>
                  <a:lnTo>
                    <a:pt x="304" y="87"/>
                  </a:lnTo>
                  <a:lnTo>
                    <a:pt x="290" y="118"/>
                  </a:lnTo>
                  <a:lnTo>
                    <a:pt x="262" y="146"/>
                  </a:lnTo>
                  <a:lnTo>
                    <a:pt x="223" y="181"/>
                  </a:lnTo>
                  <a:lnTo>
                    <a:pt x="201" y="215"/>
                  </a:lnTo>
                  <a:lnTo>
                    <a:pt x="194" y="240"/>
                  </a:lnTo>
                  <a:lnTo>
                    <a:pt x="194" y="260"/>
                  </a:lnTo>
                  <a:lnTo>
                    <a:pt x="205" y="295"/>
                  </a:lnTo>
                  <a:lnTo>
                    <a:pt x="230" y="344"/>
                  </a:lnTo>
                  <a:lnTo>
                    <a:pt x="247" y="399"/>
                  </a:lnTo>
                  <a:lnTo>
                    <a:pt x="251" y="438"/>
                  </a:lnTo>
                  <a:lnTo>
                    <a:pt x="244" y="479"/>
                  </a:lnTo>
                  <a:lnTo>
                    <a:pt x="233" y="510"/>
                  </a:lnTo>
                  <a:lnTo>
                    <a:pt x="201" y="545"/>
                  </a:lnTo>
                  <a:lnTo>
                    <a:pt x="173" y="559"/>
                  </a:lnTo>
                  <a:lnTo>
                    <a:pt x="141" y="566"/>
                  </a:lnTo>
                  <a:lnTo>
                    <a:pt x="113" y="563"/>
                  </a:lnTo>
                  <a:lnTo>
                    <a:pt x="92" y="549"/>
                  </a:lnTo>
                  <a:lnTo>
                    <a:pt x="67" y="521"/>
                  </a:lnTo>
                  <a:lnTo>
                    <a:pt x="42" y="472"/>
                  </a:lnTo>
                  <a:lnTo>
                    <a:pt x="14" y="392"/>
                  </a:lnTo>
                  <a:lnTo>
                    <a:pt x="4" y="333"/>
                  </a:lnTo>
                  <a:lnTo>
                    <a:pt x="0" y="257"/>
                  </a:lnTo>
                  <a:lnTo>
                    <a:pt x="0" y="222"/>
                  </a:lnTo>
                  <a:lnTo>
                    <a:pt x="7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41" name="Freeform 4"/>
            <p:cNvSpPr>
              <a:spLocks/>
            </p:cNvSpPr>
            <p:nvPr/>
          </p:nvSpPr>
          <p:spPr bwMode="auto">
            <a:xfrm rot="1569694" flipV="1">
              <a:off x="5442" y="2022"/>
              <a:ext cx="366" cy="762"/>
            </a:xfrm>
            <a:custGeom>
              <a:avLst/>
              <a:gdLst>
                <a:gd name="T0" fmla="*/ 1171 w 249"/>
                <a:gd name="T1" fmla="*/ 1148 h 572"/>
                <a:gd name="T2" fmla="*/ 320 w 249"/>
                <a:gd name="T3" fmla="*/ 785 h 572"/>
                <a:gd name="T4" fmla="*/ 0 w 249"/>
                <a:gd name="T5" fmla="*/ 476 h 572"/>
                <a:gd name="T6" fmla="*/ 514 w 249"/>
                <a:gd name="T7" fmla="*/ 116 h 572"/>
                <a:gd name="T8" fmla="*/ 1302 w 249"/>
                <a:gd name="T9" fmla="*/ 0 h 572"/>
                <a:gd name="T10" fmla="*/ 2813 w 249"/>
                <a:gd name="T11" fmla="*/ 0 h 572"/>
                <a:gd name="T12" fmla="*/ 4510 w 249"/>
                <a:gd name="T13" fmla="*/ 426 h 572"/>
                <a:gd name="T14" fmla="*/ 6209 w 249"/>
                <a:gd name="T15" fmla="*/ 1074 h 572"/>
                <a:gd name="T16" fmla="*/ 9041 w 249"/>
                <a:gd name="T17" fmla="*/ 2473 h 572"/>
                <a:gd name="T18" fmla="*/ 10889 w 249"/>
                <a:gd name="T19" fmla="*/ 3586 h 572"/>
                <a:gd name="T20" fmla="*/ 11725 w 249"/>
                <a:gd name="T21" fmla="*/ 4487 h 572"/>
                <a:gd name="T22" fmla="*/ 11541 w 249"/>
                <a:gd name="T23" fmla="*/ 4980 h 572"/>
                <a:gd name="T24" fmla="*/ 10542 w 249"/>
                <a:gd name="T25" fmla="*/ 5635 h 572"/>
                <a:gd name="T26" fmla="*/ 8524 w 249"/>
                <a:gd name="T27" fmla="*/ 6097 h 572"/>
                <a:gd name="T28" fmla="*/ 5186 w 249"/>
                <a:gd name="T29" fmla="*/ 6529 h 572"/>
                <a:gd name="T30" fmla="*/ 3528 w 249"/>
                <a:gd name="T31" fmla="*/ 6951 h 572"/>
                <a:gd name="T32" fmla="*/ 2813 w 249"/>
                <a:gd name="T33" fmla="*/ 7310 h 572"/>
                <a:gd name="T34" fmla="*/ 3197 w 249"/>
                <a:gd name="T35" fmla="*/ 7673 h 572"/>
                <a:gd name="T36" fmla="*/ 5040 w 249"/>
                <a:gd name="T37" fmla="*/ 8024 h 572"/>
                <a:gd name="T38" fmla="*/ 6529 w 249"/>
                <a:gd name="T39" fmla="*/ 8750 h 572"/>
                <a:gd name="T40" fmla="*/ 7216 w 249"/>
                <a:gd name="T41" fmla="*/ 9473 h 572"/>
                <a:gd name="T42" fmla="*/ 7011 w 249"/>
                <a:gd name="T43" fmla="*/ 9823 h 572"/>
                <a:gd name="T44" fmla="*/ 5516 w 249"/>
                <a:gd name="T45" fmla="*/ 10066 h 572"/>
                <a:gd name="T46" fmla="*/ 5040 w 249"/>
                <a:gd name="T47" fmla="*/ 10066 h 572"/>
                <a:gd name="T48" fmla="*/ 4319 w 249"/>
                <a:gd name="T49" fmla="*/ 9425 h 572"/>
                <a:gd name="T50" fmla="*/ 4005 w 249"/>
                <a:gd name="T51" fmla="*/ 8698 h 572"/>
                <a:gd name="T52" fmla="*/ 3007 w 249"/>
                <a:gd name="T53" fmla="*/ 8157 h 572"/>
                <a:gd name="T54" fmla="*/ 1493 w 249"/>
                <a:gd name="T55" fmla="*/ 7844 h 572"/>
                <a:gd name="T56" fmla="*/ 1007 w 249"/>
                <a:gd name="T57" fmla="*/ 7507 h 572"/>
                <a:gd name="T58" fmla="*/ 1171 w 249"/>
                <a:gd name="T59" fmla="*/ 7132 h 572"/>
                <a:gd name="T60" fmla="*/ 2506 w 249"/>
                <a:gd name="T61" fmla="*/ 6529 h 572"/>
                <a:gd name="T62" fmla="*/ 5040 w 249"/>
                <a:gd name="T63" fmla="*/ 6180 h 572"/>
                <a:gd name="T64" fmla="*/ 7408 w 249"/>
                <a:gd name="T65" fmla="*/ 5635 h 572"/>
                <a:gd name="T66" fmla="*/ 9218 w 249"/>
                <a:gd name="T67" fmla="*/ 5044 h 572"/>
                <a:gd name="T68" fmla="*/ 9882 w 249"/>
                <a:gd name="T69" fmla="*/ 4444 h 572"/>
                <a:gd name="T70" fmla="*/ 9697 w 249"/>
                <a:gd name="T71" fmla="*/ 4190 h 572"/>
                <a:gd name="T72" fmla="*/ 8907 w 249"/>
                <a:gd name="T73" fmla="*/ 3663 h 572"/>
                <a:gd name="T74" fmla="*/ 7408 w 249"/>
                <a:gd name="T75" fmla="*/ 2865 h 572"/>
                <a:gd name="T76" fmla="*/ 5710 w 249"/>
                <a:gd name="T77" fmla="*/ 2390 h 572"/>
                <a:gd name="T78" fmla="*/ 3885 w 249"/>
                <a:gd name="T79" fmla="*/ 1860 h 572"/>
                <a:gd name="T80" fmla="*/ 2506 w 249"/>
                <a:gd name="T81" fmla="*/ 1577 h 572"/>
                <a:gd name="T82" fmla="*/ 1171 w 249"/>
                <a:gd name="T83" fmla="*/ 1148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42" name="Freeform 5"/>
            <p:cNvSpPr>
              <a:spLocks/>
            </p:cNvSpPr>
            <p:nvPr/>
          </p:nvSpPr>
          <p:spPr bwMode="auto">
            <a:xfrm>
              <a:off x="4793" y="2597"/>
              <a:ext cx="532" cy="665"/>
            </a:xfrm>
            <a:custGeom>
              <a:avLst/>
              <a:gdLst>
                <a:gd name="T0" fmla="*/ 7095 w 362"/>
                <a:gd name="T1" fmla="*/ 626 h 499"/>
                <a:gd name="T2" fmla="*/ 10398 w 362"/>
                <a:gd name="T3" fmla="*/ 0 h 499"/>
                <a:gd name="T4" fmla="*/ 13212 w 362"/>
                <a:gd name="T5" fmla="*/ 0 h 499"/>
                <a:gd name="T6" fmla="*/ 16179 w 362"/>
                <a:gd name="T7" fmla="*/ 249 h 499"/>
                <a:gd name="T8" fmla="*/ 17017 w 362"/>
                <a:gd name="T9" fmla="*/ 626 h 499"/>
                <a:gd name="T10" fmla="*/ 16496 w 362"/>
                <a:gd name="T11" fmla="*/ 1046 h 499"/>
                <a:gd name="T12" fmla="*/ 15706 w 362"/>
                <a:gd name="T13" fmla="*/ 1606 h 499"/>
                <a:gd name="T14" fmla="*/ 14216 w 362"/>
                <a:gd name="T15" fmla="*/ 1545 h 499"/>
                <a:gd name="T16" fmla="*/ 12890 w 362"/>
                <a:gd name="T17" fmla="*/ 1366 h 499"/>
                <a:gd name="T18" fmla="*/ 11908 w 362"/>
                <a:gd name="T19" fmla="*/ 1111 h 499"/>
                <a:gd name="T20" fmla="*/ 10900 w 362"/>
                <a:gd name="T21" fmla="*/ 1046 h 499"/>
                <a:gd name="T22" fmla="*/ 9078 w 362"/>
                <a:gd name="T23" fmla="*/ 1231 h 499"/>
                <a:gd name="T24" fmla="*/ 6428 w 362"/>
                <a:gd name="T25" fmla="*/ 1666 h 499"/>
                <a:gd name="T26" fmla="*/ 4291 w 362"/>
                <a:gd name="T27" fmla="*/ 2397 h 499"/>
                <a:gd name="T28" fmla="*/ 3285 w 362"/>
                <a:gd name="T29" fmla="*/ 2903 h 499"/>
                <a:gd name="T30" fmla="*/ 2811 w 362"/>
                <a:gd name="T31" fmla="*/ 3272 h 499"/>
                <a:gd name="T32" fmla="*/ 2811 w 362"/>
                <a:gd name="T33" fmla="*/ 3565 h 499"/>
                <a:gd name="T34" fmla="*/ 3476 w 362"/>
                <a:gd name="T35" fmla="*/ 3885 h 499"/>
                <a:gd name="T36" fmla="*/ 5432 w 362"/>
                <a:gd name="T37" fmla="*/ 4392 h 499"/>
                <a:gd name="T38" fmla="*/ 7286 w 362"/>
                <a:gd name="T39" fmla="*/ 5052 h 499"/>
                <a:gd name="T40" fmla="*/ 8422 w 362"/>
                <a:gd name="T41" fmla="*/ 5740 h 499"/>
                <a:gd name="T42" fmla="*/ 9078 w 362"/>
                <a:gd name="T43" fmla="*/ 6218 h 499"/>
                <a:gd name="T44" fmla="*/ 8728 w 362"/>
                <a:gd name="T45" fmla="*/ 6534 h 499"/>
                <a:gd name="T46" fmla="*/ 7915 w 362"/>
                <a:gd name="T47" fmla="*/ 6846 h 499"/>
                <a:gd name="T48" fmla="*/ 6306 w 362"/>
                <a:gd name="T49" fmla="*/ 7024 h 499"/>
                <a:gd name="T50" fmla="*/ 4481 w 362"/>
                <a:gd name="T51" fmla="*/ 7291 h 499"/>
                <a:gd name="T52" fmla="*/ 3618 w 362"/>
                <a:gd name="T53" fmla="*/ 7649 h 499"/>
                <a:gd name="T54" fmla="*/ 3812 w 362"/>
                <a:gd name="T55" fmla="*/ 8280 h 499"/>
                <a:gd name="T56" fmla="*/ 2494 w 362"/>
                <a:gd name="T57" fmla="*/ 8820 h 499"/>
                <a:gd name="T58" fmla="*/ 1825 w 362"/>
                <a:gd name="T59" fmla="*/ 8644 h 499"/>
                <a:gd name="T60" fmla="*/ 1987 w 362"/>
                <a:gd name="T61" fmla="*/ 7578 h 499"/>
                <a:gd name="T62" fmla="*/ 3149 w 362"/>
                <a:gd name="T63" fmla="*/ 7024 h 499"/>
                <a:gd name="T64" fmla="*/ 4787 w 362"/>
                <a:gd name="T65" fmla="*/ 6582 h 499"/>
                <a:gd name="T66" fmla="*/ 6428 w 362"/>
                <a:gd name="T67" fmla="*/ 6333 h 499"/>
                <a:gd name="T68" fmla="*/ 7286 w 362"/>
                <a:gd name="T69" fmla="*/ 6218 h 499"/>
                <a:gd name="T70" fmla="*/ 7417 w 362"/>
                <a:gd name="T71" fmla="*/ 6042 h 499"/>
                <a:gd name="T72" fmla="*/ 6963 w 362"/>
                <a:gd name="T73" fmla="*/ 5740 h 499"/>
                <a:gd name="T74" fmla="*/ 5272 w 362"/>
                <a:gd name="T75" fmla="*/ 5116 h 499"/>
                <a:gd name="T76" fmla="*/ 3285 w 362"/>
                <a:gd name="T77" fmla="*/ 4627 h 499"/>
                <a:gd name="T78" fmla="*/ 1631 w 362"/>
                <a:gd name="T79" fmla="*/ 4257 h 499"/>
                <a:gd name="T80" fmla="*/ 320 w 362"/>
                <a:gd name="T81" fmla="*/ 3885 h 499"/>
                <a:gd name="T82" fmla="*/ 0 w 362"/>
                <a:gd name="T83" fmla="*/ 3438 h 499"/>
                <a:gd name="T84" fmla="*/ 832 w 362"/>
                <a:gd name="T85" fmla="*/ 2780 h 499"/>
                <a:gd name="T86" fmla="*/ 2641 w 362"/>
                <a:gd name="T87" fmla="*/ 1907 h 499"/>
                <a:gd name="T88" fmla="*/ 4481 w 362"/>
                <a:gd name="T89" fmla="*/ 1231 h 499"/>
                <a:gd name="T90" fmla="*/ 5793 w 362"/>
                <a:gd name="T91" fmla="*/ 920 h 499"/>
                <a:gd name="T92" fmla="*/ 7095 w 362"/>
                <a:gd name="T93" fmla="*/ 626 h 4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2"/>
                <a:gd name="T142" fmla="*/ 0 h 499"/>
                <a:gd name="T143" fmla="*/ 362 w 362"/>
                <a:gd name="T144" fmla="*/ 499 h 4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2" h="499">
                  <a:moveTo>
                    <a:pt x="151" y="35"/>
                  </a:moveTo>
                  <a:lnTo>
                    <a:pt x="221" y="0"/>
                  </a:lnTo>
                  <a:lnTo>
                    <a:pt x="281" y="0"/>
                  </a:lnTo>
                  <a:lnTo>
                    <a:pt x="344" y="14"/>
                  </a:lnTo>
                  <a:lnTo>
                    <a:pt x="362" y="35"/>
                  </a:lnTo>
                  <a:lnTo>
                    <a:pt x="351" y="59"/>
                  </a:lnTo>
                  <a:lnTo>
                    <a:pt x="334" y="91"/>
                  </a:lnTo>
                  <a:lnTo>
                    <a:pt x="302" y="87"/>
                  </a:lnTo>
                  <a:lnTo>
                    <a:pt x="274" y="77"/>
                  </a:lnTo>
                  <a:lnTo>
                    <a:pt x="253" y="63"/>
                  </a:lnTo>
                  <a:lnTo>
                    <a:pt x="232" y="59"/>
                  </a:lnTo>
                  <a:lnTo>
                    <a:pt x="193" y="70"/>
                  </a:lnTo>
                  <a:lnTo>
                    <a:pt x="137" y="94"/>
                  </a:lnTo>
                  <a:lnTo>
                    <a:pt x="91" y="136"/>
                  </a:lnTo>
                  <a:lnTo>
                    <a:pt x="70" y="164"/>
                  </a:lnTo>
                  <a:lnTo>
                    <a:pt x="60" y="185"/>
                  </a:lnTo>
                  <a:lnTo>
                    <a:pt x="60" y="202"/>
                  </a:lnTo>
                  <a:lnTo>
                    <a:pt x="74" y="220"/>
                  </a:lnTo>
                  <a:lnTo>
                    <a:pt x="116" y="248"/>
                  </a:lnTo>
                  <a:lnTo>
                    <a:pt x="155" y="286"/>
                  </a:lnTo>
                  <a:lnTo>
                    <a:pt x="179" y="325"/>
                  </a:lnTo>
                  <a:lnTo>
                    <a:pt x="193" y="352"/>
                  </a:lnTo>
                  <a:lnTo>
                    <a:pt x="186" y="370"/>
                  </a:lnTo>
                  <a:lnTo>
                    <a:pt x="169" y="387"/>
                  </a:lnTo>
                  <a:lnTo>
                    <a:pt x="134" y="398"/>
                  </a:lnTo>
                  <a:lnTo>
                    <a:pt x="95" y="412"/>
                  </a:lnTo>
                  <a:lnTo>
                    <a:pt x="77" y="433"/>
                  </a:lnTo>
                  <a:lnTo>
                    <a:pt x="81" y="468"/>
                  </a:lnTo>
                  <a:lnTo>
                    <a:pt x="53" y="499"/>
                  </a:lnTo>
                  <a:lnTo>
                    <a:pt x="39" y="489"/>
                  </a:lnTo>
                  <a:lnTo>
                    <a:pt x="42" y="429"/>
                  </a:lnTo>
                  <a:lnTo>
                    <a:pt x="67" y="398"/>
                  </a:lnTo>
                  <a:lnTo>
                    <a:pt x="102" y="373"/>
                  </a:lnTo>
                  <a:lnTo>
                    <a:pt x="137" y="359"/>
                  </a:lnTo>
                  <a:lnTo>
                    <a:pt x="155" y="352"/>
                  </a:lnTo>
                  <a:lnTo>
                    <a:pt x="158" y="342"/>
                  </a:lnTo>
                  <a:lnTo>
                    <a:pt x="148" y="325"/>
                  </a:lnTo>
                  <a:lnTo>
                    <a:pt x="112" y="290"/>
                  </a:lnTo>
                  <a:lnTo>
                    <a:pt x="70" y="262"/>
                  </a:lnTo>
                  <a:lnTo>
                    <a:pt x="35" y="241"/>
                  </a:lnTo>
                  <a:lnTo>
                    <a:pt x="7" y="220"/>
                  </a:lnTo>
                  <a:lnTo>
                    <a:pt x="0" y="195"/>
                  </a:lnTo>
                  <a:lnTo>
                    <a:pt x="18" y="157"/>
                  </a:lnTo>
                  <a:lnTo>
                    <a:pt x="56" y="108"/>
                  </a:lnTo>
                  <a:lnTo>
                    <a:pt x="95" y="70"/>
                  </a:lnTo>
                  <a:lnTo>
                    <a:pt x="123" y="52"/>
                  </a:lnTo>
                  <a:lnTo>
                    <a:pt x="15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43" name="Freeform 6"/>
            <p:cNvSpPr>
              <a:spLocks/>
            </p:cNvSpPr>
            <p:nvPr/>
          </p:nvSpPr>
          <p:spPr bwMode="auto">
            <a:xfrm>
              <a:off x="5093" y="3162"/>
              <a:ext cx="336" cy="1119"/>
            </a:xfrm>
            <a:custGeom>
              <a:avLst/>
              <a:gdLst>
                <a:gd name="T0" fmla="*/ 6113 w 229"/>
                <a:gd name="T1" fmla="*/ 1216 h 840"/>
                <a:gd name="T2" fmla="*/ 6299 w 229"/>
                <a:gd name="T3" fmla="*/ 365 h 840"/>
                <a:gd name="T4" fmla="*/ 7768 w 229"/>
                <a:gd name="T5" fmla="*/ 0 h 840"/>
                <a:gd name="T6" fmla="*/ 9431 w 229"/>
                <a:gd name="T7" fmla="*/ 49 h 840"/>
                <a:gd name="T8" fmla="*/ 10395 w 229"/>
                <a:gd name="T9" fmla="*/ 365 h 840"/>
                <a:gd name="T10" fmla="*/ 10592 w 229"/>
                <a:gd name="T11" fmla="*/ 1587 h 840"/>
                <a:gd name="T12" fmla="*/ 10099 w 229"/>
                <a:gd name="T13" fmla="*/ 4684 h 840"/>
                <a:gd name="T14" fmla="*/ 9431 w 229"/>
                <a:gd name="T15" fmla="*/ 6567 h 840"/>
                <a:gd name="T16" fmla="*/ 10269 w 229"/>
                <a:gd name="T17" fmla="*/ 8098 h 840"/>
                <a:gd name="T18" fmla="*/ 10395 w 229"/>
                <a:gd name="T19" fmla="*/ 9602 h 840"/>
                <a:gd name="T20" fmla="*/ 9929 w 229"/>
                <a:gd name="T21" fmla="*/ 11139 h 840"/>
                <a:gd name="T22" fmla="*/ 9113 w 229"/>
                <a:gd name="T23" fmla="*/ 13084 h 840"/>
                <a:gd name="T24" fmla="*/ 9431 w 229"/>
                <a:gd name="T25" fmla="*/ 14119 h 840"/>
                <a:gd name="T26" fmla="*/ 8611 w 229"/>
                <a:gd name="T27" fmla="*/ 14298 h 840"/>
                <a:gd name="T28" fmla="*/ 3353 w 229"/>
                <a:gd name="T29" fmla="*/ 14667 h 840"/>
                <a:gd name="T30" fmla="*/ 1981 w 229"/>
                <a:gd name="T31" fmla="*/ 14789 h 840"/>
                <a:gd name="T32" fmla="*/ 0 w 229"/>
                <a:gd name="T33" fmla="*/ 14363 h 840"/>
                <a:gd name="T34" fmla="*/ 0 w 229"/>
                <a:gd name="T35" fmla="*/ 14119 h 840"/>
                <a:gd name="T36" fmla="*/ 5788 w 229"/>
                <a:gd name="T37" fmla="*/ 13994 h 840"/>
                <a:gd name="T38" fmla="*/ 7768 w 229"/>
                <a:gd name="T39" fmla="*/ 13680 h 840"/>
                <a:gd name="T40" fmla="*/ 7948 w 229"/>
                <a:gd name="T41" fmla="*/ 13020 h 840"/>
                <a:gd name="T42" fmla="*/ 8092 w 229"/>
                <a:gd name="T43" fmla="*/ 10953 h 840"/>
                <a:gd name="T44" fmla="*/ 7625 w 229"/>
                <a:gd name="T45" fmla="*/ 9233 h 840"/>
                <a:gd name="T46" fmla="*/ 7132 w 229"/>
                <a:gd name="T47" fmla="*/ 7190 h 840"/>
                <a:gd name="T48" fmla="*/ 7234 w 229"/>
                <a:gd name="T49" fmla="*/ 5888 h 840"/>
                <a:gd name="T50" fmla="*/ 7625 w 229"/>
                <a:gd name="T51" fmla="*/ 4255 h 840"/>
                <a:gd name="T52" fmla="*/ 6807 w 229"/>
                <a:gd name="T53" fmla="*/ 2664 h 840"/>
                <a:gd name="T54" fmla="*/ 6113 w 229"/>
                <a:gd name="T55" fmla="*/ 1216 h 8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9"/>
                <a:gd name="T85" fmla="*/ 0 h 840"/>
                <a:gd name="T86" fmla="*/ 229 w 229"/>
                <a:gd name="T87" fmla="*/ 840 h 8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9" h="840">
                  <a:moveTo>
                    <a:pt x="132" y="69"/>
                  </a:moveTo>
                  <a:lnTo>
                    <a:pt x="136" y="21"/>
                  </a:lnTo>
                  <a:lnTo>
                    <a:pt x="168" y="0"/>
                  </a:lnTo>
                  <a:lnTo>
                    <a:pt x="204" y="3"/>
                  </a:lnTo>
                  <a:lnTo>
                    <a:pt x="225" y="21"/>
                  </a:lnTo>
                  <a:lnTo>
                    <a:pt x="229" y="90"/>
                  </a:lnTo>
                  <a:lnTo>
                    <a:pt x="218" y="266"/>
                  </a:lnTo>
                  <a:lnTo>
                    <a:pt x="204" y="373"/>
                  </a:lnTo>
                  <a:lnTo>
                    <a:pt x="222" y="460"/>
                  </a:lnTo>
                  <a:lnTo>
                    <a:pt x="225" y="546"/>
                  </a:lnTo>
                  <a:lnTo>
                    <a:pt x="215" y="633"/>
                  </a:lnTo>
                  <a:lnTo>
                    <a:pt x="197" y="743"/>
                  </a:lnTo>
                  <a:lnTo>
                    <a:pt x="204" y="802"/>
                  </a:lnTo>
                  <a:lnTo>
                    <a:pt x="186" y="812"/>
                  </a:lnTo>
                  <a:lnTo>
                    <a:pt x="72" y="833"/>
                  </a:lnTo>
                  <a:lnTo>
                    <a:pt x="43" y="840"/>
                  </a:lnTo>
                  <a:lnTo>
                    <a:pt x="0" y="816"/>
                  </a:lnTo>
                  <a:lnTo>
                    <a:pt x="0" y="802"/>
                  </a:lnTo>
                  <a:lnTo>
                    <a:pt x="125" y="795"/>
                  </a:lnTo>
                  <a:lnTo>
                    <a:pt x="168" y="778"/>
                  </a:lnTo>
                  <a:lnTo>
                    <a:pt x="172" y="740"/>
                  </a:lnTo>
                  <a:lnTo>
                    <a:pt x="175" y="622"/>
                  </a:lnTo>
                  <a:lnTo>
                    <a:pt x="165" y="525"/>
                  </a:lnTo>
                  <a:lnTo>
                    <a:pt x="154" y="408"/>
                  </a:lnTo>
                  <a:lnTo>
                    <a:pt x="157" y="335"/>
                  </a:lnTo>
                  <a:lnTo>
                    <a:pt x="165" y="242"/>
                  </a:lnTo>
                  <a:lnTo>
                    <a:pt x="147" y="152"/>
                  </a:lnTo>
                  <a:lnTo>
                    <a:pt x="132" y="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44" name="Freeform 7"/>
            <p:cNvSpPr>
              <a:spLocks/>
            </p:cNvSpPr>
            <p:nvPr/>
          </p:nvSpPr>
          <p:spPr bwMode="auto">
            <a:xfrm>
              <a:off x="4752" y="3199"/>
              <a:ext cx="657" cy="877"/>
            </a:xfrm>
            <a:custGeom>
              <a:avLst/>
              <a:gdLst>
                <a:gd name="T0" fmla="*/ 10002 w 447"/>
                <a:gd name="T1" fmla="*/ 4738 h 658"/>
                <a:gd name="T2" fmla="*/ 10002 w 447"/>
                <a:gd name="T3" fmla="*/ 4132 h 658"/>
                <a:gd name="T4" fmla="*/ 10819 w 447"/>
                <a:gd name="T5" fmla="*/ 3080 h 658"/>
                <a:gd name="T6" fmla="*/ 13349 w 447"/>
                <a:gd name="T7" fmla="*/ 1430 h 658"/>
                <a:gd name="T8" fmla="*/ 17423 w 447"/>
                <a:gd name="T9" fmla="*/ 0 h 658"/>
                <a:gd name="T10" fmla="*/ 19939 w 447"/>
                <a:gd name="T11" fmla="*/ 0 h 658"/>
                <a:gd name="T12" fmla="*/ 21039 w 447"/>
                <a:gd name="T13" fmla="*/ 680 h 658"/>
                <a:gd name="T14" fmla="*/ 19531 w 447"/>
                <a:gd name="T15" fmla="*/ 1610 h 658"/>
                <a:gd name="T16" fmla="*/ 16357 w 447"/>
                <a:gd name="T17" fmla="*/ 2278 h 658"/>
                <a:gd name="T18" fmla="*/ 14442 w 447"/>
                <a:gd name="T19" fmla="*/ 2959 h 658"/>
                <a:gd name="T20" fmla="*/ 12517 w 447"/>
                <a:gd name="T21" fmla="*/ 3944 h 658"/>
                <a:gd name="T22" fmla="*/ 12107 w 447"/>
                <a:gd name="T23" fmla="*/ 4617 h 658"/>
                <a:gd name="T24" fmla="*/ 12336 w 447"/>
                <a:gd name="T25" fmla="*/ 5358 h 658"/>
                <a:gd name="T26" fmla="*/ 13349 w 447"/>
                <a:gd name="T27" fmla="*/ 6592 h 658"/>
                <a:gd name="T28" fmla="*/ 13621 w 447"/>
                <a:gd name="T29" fmla="*/ 7933 h 658"/>
                <a:gd name="T30" fmla="*/ 13202 w 447"/>
                <a:gd name="T31" fmla="*/ 9682 h 658"/>
                <a:gd name="T32" fmla="*/ 12107 w 447"/>
                <a:gd name="T33" fmla="*/ 10893 h 658"/>
                <a:gd name="T34" fmla="*/ 10214 w 447"/>
                <a:gd name="T35" fmla="*/ 11642 h 658"/>
                <a:gd name="T36" fmla="*/ 8933 w 447"/>
                <a:gd name="T37" fmla="*/ 11642 h 658"/>
                <a:gd name="T38" fmla="*/ 4908 w 447"/>
                <a:gd name="T39" fmla="*/ 11273 h 658"/>
                <a:gd name="T40" fmla="*/ 1289 w 447"/>
                <a:gd name="T41" fmla="*/ 11218 h 658"/>
                <a:gd name="T42" fmla="*/ 0 w 447"/>
                <a:gd name="T43" fmla="*/ 10961 h 658"/>
                <a:gd name="T44" fmla="*/ 2333 w 447"/>
                <a:gd name="T45" fmla="*/ 10727 h 658"/>
                <a:gd name="T46" fmla="*/ 6179 w 447"/>
                <a:gd name="T47" fmla="*/ 10777 h 658"/>
                <a:gd name="T48" fmla="*/ 8516 w 447"/>
                <a:gd name="T49" fmla="*/ 11017 h 658"/>
                <a:gd name="T50" fmla="*/ 10002 w 447"/>
                <a:gd name="T51" fmla="*/ 10844 h 658"/>
                <a:gd name="T52" fmla="*/ 11504 w 447"/>
                <a:gd name="T53" fmla="*/ 9851 h 658"/>
                <a:gd name="T54" fmla="*/ 11675 w 447"/>
                <a:gd name="T55" fmla="*/ 8442 h 658"/>
                <a:gd name="T56" fmla="*/ 11228 w 447"/>
                <a:gd name="T57" fmla="*/ 7141 h 658"/>
                <a:gd name="T58" fmla="*/ 10002 w 447"/>
                <a:gd name="T59" fmla="*/ 5614 h 658"/>
                <a:gd name="T60" fmla="*/ 10002 w 447"/>
                <a:gd name="T61" fmla="*/ 4738 h 6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7"/>
                <a:gd name="T94" fmla="*/ 0 h 658"/>
                <a:gd name="T95" fmla="*/ 447 w 447"/>
                <a:gd name="T96" fmla="*/ 658 h 6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7" h="658">
                  <a:moveTo>
                    <a:pt x="212" y="268"/>
                  </a:moveTo>
                  <a:lnTo>
                    <a:pt x="212" y="233"/>
                  </a:lnTo>
                  <a:lnTo>
                    <a:pt x="230" y="174"/>
                  </a:lnTo>
                  <a:lnTo>
                    <a:pt x="284" y="80"/>
                  </a:lnTo>
                  <a:lnTo>
                    <a:pt x="370" y="0"/>
                  </a:lnTo>
                  <a:lnTo>
                    <a:pt x="424" y="0"/>
                  </a:lnTo>
                  <a:lnTo>
                    <a:pt x="447" y="38"/>
                  </a:lnTo>
                  <a:lnTo>
                    <a:pt x="415" y="91"/>
                  </a:lnTo>
                  <a:lnTo>
                    <a:pt x="348" y="129"/>
                  </a:lnTo>
                  <a:lnTo>
                    <a:pt x="307" y="167"/>
                  </a:lnTo>
                  <a:lnTo>
                    <a:pt x="266" y="223"/>
                  </a:lnTo>
                  <a:lnTo>
                    <a:pt x="257" y="261"/>
                  </a:lnTo>
                  <a:lnTo>
                    <a:pt x="262" y="303"/>
                  </a:lnTo>
                  <a:lnTo>
                    <a:pt x="284" y="373"/>
                  </a:lnTo>
                  <a:lnTo>
                    <a:pt x="289" y="449"/>
                  </a:lnTo>
                  <a:lnTo>
                    <a:pt x="280" y="547"/>
                  </a:lnTo>
                  <a:lnTo>
                    <a:pt x="257" y="616"/>
                  </a:lnTo>
                  <a:lnTo>
                    <a:pt x="217" y="658"/>
                  </a:lnTo>
                  <a:lnTo>
                    <a:pt x="190" y="658"/>
                  </a:lnTo>
                  <a:lnTo>
                    <a:pt x="104" y="637"/>
                  </a:lnTo>
                  <a:lnTo>
                    <a:pt x="27" y="634"/>
                  </a:lnTo>
                  <a:lnTo>
                    <a:pt x="0" y="620"/>
                  </a:lnTo>
                  <a:lnTo>
                    <a:pt x="50" y="606"/>
                  </a:lnTo>
                  <a:lnTo>
                    <a:pt x="131" y="609"/>
                  </a:lnTo>
                  <a:lnTo>
                    <a:pt x="181" y="623"/>
                  </a:lnTo>
                  <a:lnTo>
                    <a:pt x="212" y="613"/>
                  </a:lnTo>
                  <a:lnTo>
                    <a:pt x="244" y="557"/>
                  </a:lnTo>
                  <a:lnTo>
                    <a:pt x="248" y="477"/>
                  </a:lnTo>
                  <a:lnTo>
                    <a:pt x="239" y="404"/>
                  </a:lnTo>
                  <a:lnTo>
                    <a:pt x="212" y="317"/>
                  </a:lnTo>
                  <a:lnTo>
                    <a:pt x="212" y="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45" name="Freeform 8"/>
            <p:cNvSpPr>
              <a:spLocks/>
            </p:cNvSpPr>
            <p:nvPr/>
          </p:nvSpPr>
          <p:spPr bwMode="auto">
            <a:xfrm>
              <a:off x="5049" y="2121"/>
              <a:ext cx="414" cy="434"/>
            </a:xfrm>
            <a:custGeom>
              <a:avLst/>
              <a:gdLst>
                <a:gd name="T0" fmla="*/ 3772 w 282"/>
                <a:gd name="T1" fmla="*/ 2387 h 326"/>
                <a:gd name="T2" fmla="*/ 3642 w 282"/>
                <a:gd name="T3" fmla="*/ 1467 h 326"/>
                <a:gd name="T4" fmla="*/ 4078 w 282"/>
                <a:gd name="T5" fmla="*/ 622 h 326"/>
                <a:gd name="T6" fmla="*/ 5899 w 282"/>
                <a:gd name="T7" fmla="*/ 116 h 326"/>
                <a:gd name="T8" fmla="*/ 8058 w 282"/>
                <a:gd name="T9" fmla="*/ 0 h 326"/>
                <a:gd name="T10" fmla="*/ 9673 w 282"/>
                <a:gd name="T11" fmla="*/ 65 h 326"/>
                <a:gd name="T12" fmla="*/ 11147 w 282"/>
                <a:gd name="T13" fmla="*/ 439 h 326"/>
                <a:gd name="T14" fmla="*/ 11936 w 282"/>
                <a:gd name="T15" fmla="*/ 1053 h 326"/>
                <a:gd name="T16" fmla="*/ 12919 w 282"/>
                <a:gd name="T17" fmla="*/ 2267 h 326"/>
                <a:gd name="T18" fmla="*/ 13128 w 282"/>
                <a:gd name="T19" fmla="*/ 3624 h 326"/>
                <a:gd name="T20" fmla="*/ 12595 w 282"/>
                <a:gd name="T21" fmla="*/ 4592 h 326"/>
                <a:gd name="T22" fmla="*/ 11621 w 282"/>
                <a:gd name="T23" fmla="*/ 5215 h 326"/>
                <a:gd name="T24" fmla="*/ 10011 w 282"/>
                <a:gd name="T25" fmla="*/ 5591 h 326"/>
                <a:gd name="T26" fmla="*/ 8725 w 282"/>
                <a:gd name="T27" fmla="*/ 5699 h 326"/>
                <a:gd name="T28" fmla="*/ 6759 w 282"/>
                <a:gd name="T29" fmla="*/ 5506 h 326"/>
                <a:gd name="T30" fmla="*/ 5750 w 282"/>
                <a:gd name="T31" fmla="*/ 4970 h 326"/>
                <a:gd name="T32" fmla="*/ 4746 w 282"/>
                <a:gd name="T33" fmla="*/ 4166 h 326"/>
                <a:gd name="T34" fmla="*/ 3961 w 282"/>
                <a:gd name="T35" fmla="*/ 3248 h 326"/>
                <a:gd name="T36" fmla="*/ 2481 w 282"/>
                <a:gd name="T37" fmla="*/ 3624 h 326"/>
                <a:gd name="T38" fmla="*/ 816 w 282"/>
                <a:gd name="T39" fmla="*/ 3862 h 326"/>
                <a:gd name="T40" fmla="*/ 189 w 282"/>
                <a:gd name="T41" fmla="*/ 3862 h 326"/>
                <a:gd name="T42" fmla="*/ 0 w 282"/>
                <a:gd name="T43" fmla="*/ 3624 h 326"/>
                <a:gd name="T44" fmla="*/ 319 w 282"/>
                <a:gd name="T45" fmla="*/ 3307 h 326"/>
                <a:gd name="T46" fmla="*/ 2778 w 282"/>
                <a:gd name="T47" fmla="*/ 2942 h 326"/>
                <a:gd name="T48" fmla="*/ 3772 w 282"/>
                <a:gd name="T49" fmla="*/ 2387 h 3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326"/>
                <a:gd name="T77" fmla="*/ 282 w 282"/>
                <a:gd name="T78" fmla="*/ 326 h 3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326">
                  <a:moveTo>
                    <a:pt x="81" y="137"/>
                  </a:moveTo>
                  <a:lnTo>
                    <a:pt x="78" y="84"/>
                  </a:lnTo>
                  <a:lnTo>
                    <a:pt x="88" y="35"/>
                  </a:lnTo>
                  <a:lnTo>
                    <a:pt x="127" y="7"/>
                  </a:lnTo>
                  <a:lnTo>
                    <a:pt x="173" y="0"/>
                  </a:lnTo>
                  <a:lnTo>
                    <a:pt x="208" y="4"/>
                  </a:lnTo>
                  <a:lnTo>
                    <a:pt x="240" y="25"/>
                  </a:lnTo>
                  <a:lnTo>
                    <a:pt x="257" y="60"/>
                  </a:lnTo>
                  <a:lnTo>
                    <a:pt x="278" y="130"/>
                  </a:lnTo>
                  <a:lnTo>
                    <a:pt x="282" y="207"/>
                  </a:lnTo>
                  <a:lnTo>
                    <a:pt x="271" y="263"/>
                  </a:lnTo>
                  <a:lnTo>
                    <a:pt x="250" y="298"/>
                  </a:lnTo>
                  <a:lnTo>
                    <a:pt x="215" y="319"/>
                  </a:lnTo>
                  <a:lnTo>
                    <a:pt x="187" y="326"/>
                  </a:lnTo>
                  <a:lnTo>
                    <a:pt x="145" y="315"/>
                  </a:lnTo>
                  <a:lnTo>
                    <a:pt x="123" y="284"/>
                  </a:lnTo>
                  <a:lnTo>
                    <a:pt x="102" y="238"/>
                  </a:lnTo>
                  <a:lnTo>
                    <a:pt x="85" y="186"/>
                  </a:lnTo>
                  <a:lnTo>
                    <a:pt x="53" y="207"/>
                  </a:lnTo>
                  <a:lnTo>
                    <a:pt x="18" y="221"/>
                  </a:lnTo>
                  <a:lnTo>
                    <a:pt x="4" y="221"/>
                  </a:lnTo>
                  <a:lnTo>
                    <a:pt x="0" y="207"/>
                  </a:lnTo>
                  <a:lnTo>
                    <a:pt x="7" y="189"/>
                  </a:lnTo>
                  <a:lnTo>
                    <a:pt x="60" y="168"/>
                  </a:lnTo>
                  <a:lnTo>
                    <a:pt x="81" y="1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2546" name="Group 9"/>
            <p:cNvGrpSpPr>
              <a:grpSpLocks/>
            </p:cNvGrpSpPr>
            <p:nvPr/>
          </p:nvGrpSpPr>
          <p:grpSpPr bwMode="auto">
            <a:xfrm>
              <a:off x="5263" y="1962"/>
              <a:ext cx="407" cy="313"/>
              <a:chOff x="1590" y="1104"/>
              <a:chExt cx="277" cy="235"/>
            </a:xfrm>
          </p:grpSpPr>
          <p:sp>
            <p:nvSpPr>
              <p:cNvPr id="22554" name="Freeform 10"/>
              <p:cNvSpPr>
                <a:spLocks/>
              </p:cNvSpPr>
              <p:nvPr/>
            </p:nvSpPr>
            <p:spPr bwMode="auto">
              <a:xfrm>
                <a:off x="1683" y="1257"/>
                <a:ext cx="184" cy="82"/>
              </a:xfrm>
              <a:custGeom>
                <a:avLst/>
                <a:gdLst>
                  <a:gd name="T0" fmla="*/ 13 w 184"/>
                  <a:gd name="T1" fmla="*/ 82 h 82"/>
                  <a:gd name="T2" fmla="*/ 0 w 184"/>
                  <a:gd name="T3" fmla="*/ 71 h 82"/>
                  <a:gd name="T4" fmla="*/ 0 w 184"/>
                  <a:gd name="T5" fmla="*/ 45 h 82"/>
                  <a:gd name="T6" fmla="*/ 16 w 184"/>
                  <a:gd name="T7" fmla="*/ 17 h 82"/>
                  <a:gd name="T8" fmla="*/ 36 w 184"/>
                  <a:gd name="T9" fmla="*/ 9 h 82"/>
                  <a:gd name="T10" fmla="*/ 61 w 184"/>
                  <a:gd name="T11" fmla="*/ 22 h 82"/>
                  <a:gd name="T12" fmla="*/ 86 w 184"/>
                  <a:gd name="T13" fmla="*/ 19 h 82"/>
                  <a:gd name="T14" fmla="*/ 102 w 184"/>
                  <a:gd name="T15" fmla="*/ 0 h 82"/>
                  <a:gd name="T16" fmla="*/ 123 w 184"/>
                  <a:gd name="T17" fmla="*/ 2 h 82"/>
                  <a:gd name="T18" fmla="*/ 155 w 184"/>
                  <a:gd name="T19" fmla="*/ 15 h 82"/>
                  <a:gd name="T20" fmla="*/ 182 w 184"/>
                  <a:gd name="T21" fmla="*/ 13 h 82"/>
                  <a:gd name="T22" fmla="*/ 184 w 184"/>
                  <a:gd name="T23" fmla="*/ 32 h 82"/>
                  <a:gd name="T24" fmla="*/ 175 w 184"/>
                  <a:gd name="T25" fmla="*/ 45 h 82"/>
                  <a:gd name="T26" fmla="*/ 141 w 184"/>
                  <a:gd name="T27" fmla="*/ 43 h 82"/>
                  <a:gd name="T28" fmla="*/ 118 w 184"/>
                  <a:gd name="T29" fmla="*/ 39 h 82"/>
                  <a:gd name="T30" fmla="*/ 105 w 184"/>
                  <a:gd name="T31" fmla="*/ 48 h 82"/>
                  <a:gd name="T32" fmla="*/ 91 w 184"/>
                  <a:gd name="T33" fmla="*/ 67 h 82"/>
                  <a:gd name="T34" fmla="*/ 66 w 184"/>
                  <a:gd name="T35" fmla="*/ 62 h 82"/>
                  <a:gd name="T36" fmla="*/ 54 w 184"/>
                  <a:gd name="T37" fmla="*/ 56 h 82"/>
                  <a:gd name="T38" fmla="*/ 45 w 184"/>
                  <a:gd name="T39" fmla="*/ 63 h 82"/>
                  <a:gd name="T40" fmla="*/ 32 w 184"/>
                  <a:gd name="T41" fmla="*/ 76 h 82"/>
                  <a:gd name="T42" fmla="*/ 13 w 184"/>
                  <a:gd name="T43" fmla="*/ 82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4"/>
                  <a:gd name="T67" fmla="*/ 0 h 82"/>
                  <a:gd name="T68" fmla="*/ 184 w 184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4" h="82">
                    <a:moveTo>
                      <a:pt x="13" y="82"/>
                    </a:moveTo>
                    <a:lnTo>
                      <a:pt x="0" y="71"/>
                    </a:lnTo>
                    <a:lnTo>
                      <a:pt x="0" y="45"/>
                    </a:lnTo>
                    <a:lnTo>
                      <a:pt x="16" y="17"/>
                    </a:lnTo>
                    <a:lnTo>
                      <a:pt x="36" y="9"/>
                    </a:lnTo>
                    <a:lnTo>
                      <a:pt x="61" y="22"/>
                    </a:lnTo>
                    <a:lnTo>
                      <a:pt x="86" y="19"/>
                    </a:lnTo>
                    <a:lnTo>
                      <a:pt x="102" y="0"/>
                    </a:lnTo>
                    <a:lnTo>
                      <a:pt x="123" y="2"/>
                    </a:lnTo>
                    <a:lnTo>
                      <a:pt x="155" y="15"/>
                    </a:lnTo>
                    <a:lnTo>
                      <a:pt x="182" y="13"/>
                    </a:lnTo>
                    <a:lnTo>
                      <a:pt x="184" y="32"/>
                    </a:lnTo>
                    <a:lnTo>
                      <a:pt x="175" y="45"/>
                    </a:lnTo>
                    <a:lnTo>
                      <a:pt x="141" y="43"/>
                    </a:lnTo>
                    <a:lnTo>
                      <a:pt x="118" y="39"/>
                    </a:lnTo>
                    <a:lnTo>
                      <a:pt x="105" y="48"/>
                    </a:lnTo>
                    <a:lnTo>
                      <a:pt x="91" y="67"/>
                    </a:lnTo>
                    <a:lnTo>
                      <a:pt x="66" y="62"/>
                    </a:lnTo>
                    <a:lnTo>
                      <a:pt x="54" y="56"/>
                    </a:lnTo>
                    <a:lnTo>
                      <a:pt x="45" y="63"/>
                    </a:lnTo>
                    <a:lnTo>
                      <a:pt x="32" y="76"/>
                    </a:lnTo>
                    <a:lnTo>
                      <a:pt x="13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555" name="Freeform 11"/>
              <p:cNvSpPr>
                <a:spLocks/>
              </p:cNvSpPr>
              <p:nvPr/>
            </p:nvSpPr>
            <p:spPr bwMode="auto">
              <a:xfrm>
                <a:off x="1654" y="1193"/>
                <a:ext cx="178" cy="114"/>
              </a:xfrm>
              <a:custGeom>
                <a:avLst/>
                <a:gdLst>
                  <a:gd name="T0" fmla="*/ 23 w 178"/>
                  <a:gd name="T1" fmla="*/ 114 h 114"/>
                  <a:gd name="T2" fmla="*/ 11 w 178"/>
                  <a:gd name="T3" fmla="*/ 108 h 114"/>
                  <a:gd name="T4" fmla="*/ 0 w 178"/>
                  <a:gd name="T5" fmla="*/ 79 h 114"/>
                  <a:gd name="T6" fmla="*/ 11 w 178"/>
                  <a:gd name="T7" fmla="*/ 51 h 114"/>
                  <a:gd name="T8" fmla="*/ 27 w 178"/>
                  <a:gd name="T9" fmla="*/ 39 h 114"/>
                  <a:gd name="T10" fmla="*/ 56 w 178"/>
                  <a:gd name="T11" fmla="*/ 42 h 114"/>
                  <a:gd name="T12" fmla="*/ 76 w 178"/>
                  <a:gd name="T13" fmla="*/ 35 h 114"/>
                  <a:gd name="T14" fmla="*/ 90 w 178"/>
                  <a:gd name="T15" fmla="*/ 13 h 114"/>
                  <a:gd name="T16" fmla="*/ 111 w 178"/>
                  <a:gd name="T17" fmla="*/ 4 h 114"/>
                  <a:gd name="T18" fmla="*/ 146 w 178"/>
                  <a:gd name="T19" fmla="*/ 9 h 114"/>
                  <a:gd name="T20" fmla="*/ 171 w 178"/>
                  <a:gd name="T21" fmla="*/ 0 h 114"/>
                  <a:gd name="T22" fmla="*/ 178 w 178"/>
                  <a:gd name="T23" fmla="*/ 17 h 114"/>
                  <a:gd name="T24" fmla="*/ 171 w 178"/>
                  <a:gd name="T25" fmla="*/ 33 h 114"/>
                  <a:gd name="T26" fmla="*/ 140 w 178"/>
                  <a:gd name="T27" fmla="*/ 42 h 114"/>
                  <a:gd name="T28" fmla="*/ 120 w 178"/>
                  <a:gd name="T29" fmla="*/ 40 h 114"/>
                  <a:gd name="T30" fmla="*/ 108 w 178"/>
                  <a:gd name="T31" fmla="*/ 57 h 114"/>
                  <a:gd name="T32" fmla="*/ 97 w 178"/>
                  <a:gd name="T33" fmla="*/ 79 h 114"/>
                  <a:gd name="T34" fmla="*/ 72 w 178"/>
                  <a:gd name="T35" fmla="*/ 81 h 114"/>
                  <a:gd name="T36" fmla="*/ 59 w 178"/>
                  <a:gd name="T37" fmla="*/ 79 h 114"/>
                  <a:gd name="T38" fmla="*/ 47 w 178"/>
                  <a:gd name="T39" fmla="*/ 88 h 114"/>
                  <a:gd name="T40" fmla="*/ 41 w 178"/>
                  <a:gd name="T41" fmla="*/ 99 h 114"/>
                  <a:gd name="T42" fmla="*/ 23 w 178"/>
                  <a:gd name="T43" fmla="*/ 114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8"/>
                  <a:gd name="T67" fmla="*/ 0 h 114"/>
                  <a:gd name="T68" fmla="*/ 178 w 178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8" h="114">
                    <a:moveTo>
                      <a:pt x="23" y="114"/>
                    </a:moveTo>
                    <a:lnTo>
                      <a:pt x="11" y="108"/>
                    </a:lnTo>
                    <a:lnTo>
                      <a:pt x="0" y="79"/>
                    </a:lnTo>
                    <a:lnTo>
                      <a:pt x="11" y="51"/>
                    </a:lnTo>
                    <a:lnTo>
                      <a:pt x="27" y="39"/>
                    </a:lnTo>
                    <a:lnTo>
                      <a:pt x="56" y="42"/>
                    </a:lnTo>
                    <a:lnTo>
                      <a:pt x="76" y="35"/>
                    </a:lnTo>
                    <a:lnTo>
                      <a:pt x="90" y="13"/>
                    </a:lnTo>
                    <a:lnTo>
                      <a:pt x="111" y="4"/>
                    </a:lnTo>
                    <a:lnTo>
                      <a:pt x="146" y="9"/>
                    </a:lnTo>
                    <a:lnTo>
                      <a:pt x="171" y="0"/>
                    </a:lnTo>
                    <a:lnTo>
                      <a:pt x="178" y="17"/>
                    </a:lnTo>
                    <a:lnTo>
                      <a:pt x="171" y="33"/>
                    </a:lnTo>
                    <a:lnTo>
                      <a:pt x="140" y="42"/>
                    </a:lnTo>
                    <a:lnTo>
                      <a:pt x="120" y="40"/>
                    </a:lnTo>
                    <a:lnTo>
                      <a:pt x="108" y="57"/>
                    </a:lnTo>
                    <a:lnTo>
                      <a:pt x="97" y="79"/>
                    </a:lnTo>
                    <a:lnTo>
                      <a:pt x="72" y="81"/>
                    </a:lnTo>
                    <a:lnTo>
                      <a:pt x="59" y="79"/>
                    </a:lnTo>
                    <a:lnTo>
                      <a:pt x="47" y="88"/>
                    </a:lnTo>
                    <a:lnTo>
                      <a:pt x="41" y="99"/>
                    </a:lnTo>
                    <a:lnTo>
                      <a:pt x="23" y="1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556" name="Freeform 12"/>
              <p:cNvSpPr>
                <a:spLocks/>
              </p:cNvSpPr>
              <p:nvPr/>
            </p:nvSpPr>
            <p:spPr bwMode="auto">
              <a:xfrm>
                <a:off x="1630" y="1154"/>
                <a:ext cx="161" cy="138"/>
              </a:xfrm>
              <a:custGeom>
                <a:avLst/>
                <a:gdLst>
                  <a:gd name="T0" fmla="*/ 31 w 161"/>
                  <a:gd name="T1" fmla="*/ 138 h 138"/>
                  <a:gd name="T2" fmla="*/ 16 w 161"/>
                  <a:gd name="T3" fmla="*/ 133 h 138"/>
                  <a:gd name="T4" fmla="*/ 0 w 161"/>
                  <a:gd name="T5" fmla="*/ 109 h 138"/>
                  <a:gd name="T6" fmla="*/ 5 w 161"/>
                  <a:gd name="T7" fmla="*/ 78 h 138"/>
                  <a:gd name="T8" fmla="*/ 16 w 161"/>
                  <a:gd name="T9" fmla="*/ 65 h 138"/>
                  <a:gd name="T10" fmla="*/ 43 w 161"/>
                  <a:gd name="T11" fmla="*/ 62 h 138"/>
                  <a:gd name="T12" fmla="*/ 65 w 161"/>
                  <a:gd name="T13" fmla="*/ 51 h 138"/>
                  <a:gd name="T14" fmla="*/ 72 w 161"/>
                  <a:gd name="T15" fmla="*/ 25 h 138"/>
                  <a:gd name="T16" fmla="*/ 92 w 161"/>
                  <a:gd name="T17" fmla="*/ 15 h 138"/>
                  <a:gd name="T18" fmla="*/ 127 w 161"/>
                  <a:gd name="T19" fmla="*/ 13 h 138"/>
                  <a:gd name="T20" fmla="*/ 148 w 161"/>
                  <a:gd name="T21" fmla="*/ 0 h 138"/>
                  <a:gd name="T22" fmla="*/ 161 w 161"/>
                  <a:gd name="T23" fmla="*/ 13 h 138"/>
                  <a:gd name="T24" fmla="*/ 156 w 161"/>
                  <a:gd name="T25" fmla="*/ 25 h 138"/>
                  <a:gd name="T26" fmla="*/ 128 w 161"/>
                  <a:gd name="T27" fmla="*/ 44 h 138"/>
                  <a:gd name="T28" fmla="*/ 107 w 161"/>
                  <a:gd name="T29" fmla="*/ 49 h 138"/>
                  <a:gd name="T30" fmla="*/ 99 w 161"/>
                  <a:gd name="T31" fmla="*/ 65 h 138"/>
                  <a:gd name="T32" fmla="*/ 94 w 161"/>
                  <a:gd name="T33" fmla="*/ 91 h 138"/>
                  <a:gd name="T34" fmla="*/ 69 w 161"/>
                  <a:gd name="T35" fmla="*/ 98 h 138"/>
                  <a:gd name="T36" fmla="*/ 54 w 161"/>
                  <a:gd name="T37" fmla="*/ 94 h 138"/>
                  <a:gd name="T38" fmla="*/ 45 w 161"/>
                  <a:gd name="T39" fmla="*/ 105 h 138"/>
                  <a:gd name="T40" fmla="*/ 40 w 161"/>
                  <a:gd name="T41" fmla="*/ 123 h 138"/>
                  <a:gd name="T42" fmla="*/ 31 w 161"/>
                  <a:gd name="T43" fmla="*/ 138 h 1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138"/>
                  <a:gd name="T68" fmla="*/ 161 w 161"/>
                  <a:gd name="T69" fmla="*/ 138 h 1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138">
                    <a:moveTo>
                      <a:pt x="31" y="138"/>
                    </a:moveTo>
                    <a:lnTo>
                      <a:pt x="16" y="133"/>
                    </a:lnTo>
                    <a:lnTo>
                      <a:pt x="0" y="109"/>
                    </a:lnTo>
                    <a:lnTo>
                      <a:pt x="5" y="78"/>
                    </a:lnTo>
                    <a:lnTo>
                      <a:pt x="16" y="65"/>
                    </a:lnTo>
                    <a:lnTo>
                      <a:pt x="43" y="62"/>
                    </a:lnTo>
                    <a:lnTo>
                      <a:pt x="65" y="51"/>
                    </a:lnTo>
                    <a:lnTo>
                      <a:pt x="72" y="25"/>
                    </a:lnTo>
                    <a:lnTo>
                      <a:pt x="92" y="15"/>
                    </a:lnTo>
                    <a:lnTo>
                      <a:pt x="127" y="13"/>
                    </a:lnTo>
                    <a:lnTo>
                      <a:pt x="148" y="0"/>
                    </a:lnTo>
                    <a:lnTo>
                      <a:pt x="161" y="13"/>
                    </a:lnTo>
                    <a:lnTo>
                      <a:pt x="156" y="25"/>
                    </a:lnTo>
                    <a:lnTo>
                      <a:pt x="128" y="44"/>
                    </a:lnTo>
                    <a:lnTo>
                      <a:pt x="107" y="49"/>
                    </a:lnTo>
                    <a:lnTo>
                      <a:pt x="99" y="65"/>
                    </a:lnTo>
                    <a:lnTo>
                      <a:pt x="94" y="91"/>
                    </a:lnTo>
                    <a:lnTo>
                      <a:pt x="69" y="98"/>
                    </a:lnTo>
                    <a:lnTo>
                      <a:pt x="54" y="94"/>
                    </a:lnTo>
                    <a:lnTo>
                      <a:pt x="45" y="105"/>
                    </a:lnTo>
                    <a:lnTo>
                      <a:pt x="40" y="123"/>
                    </a:lnTo>
                    <a:lnTo>
                      <a:pt x="31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557" name="Freeform 13"/>
              <p:cNvSpPr>
                <a:spLocks/>
              </p:cNvSpPr>
              <p:nvPr/>
            </p:nvSpPr>
            <p:spPr bwMode="auto">
              <a:xfrm>
                <a:off x="1590" y="1104"/>
                <a:ext cx="123" cy="174"/>
              </a:xfrm>
              <a:custGeom>
                <a:avLst/>
                <a:gdLst>
                  <a:gd name="T0" fmla="*/ 48 w 123"/>
                  <a:gd name="T1" fmla="*/ 172 h 174"/>
                  <a:gd name="T2" fmla="*/ 31 w 123"/>
                  <a:gd name="T3" fmla="*/ 174 h 174"/>
                  <a:gd name="T4" fmla="*/ 9 w 123"/>
                  <a:gd name="T5" fmla="*/ 158 h 174"/>
                  <a:gd name="T6" fmla="*/ 0 w 123"/>
                  <a:gd name="T7" fmla="*/ 131 h 174"/>
                  <a:gd name="T8" fmla="*/ 4 w 123"/>
                  <a:gd name="T9" fmla="*/ 113 h 174"/>
                  <a:gd name="T10" fmla="*/ 29 w 123"/>
                  <a:gd name="T11" fmla="*/ 97 h 174"/>
                  <a:gd name="T12" fmla="*/ 46 w 123"/>
                  <a:gd name="T13" fmla="*/ 79 h 174"/>
                  <a:gd name="T14" fmla="*/ 46 w 123"/>
                  <a:gd name="T15" fmla="*/ 52 h 174"/>
                  <a:gd name="T16" fmla="*/ 59 w 123"/>
                  <a:gd name="T17" fmla="*/ 39 h 174"/>
                  <a:gd name="T18" fmla="*/ 90 w 123"/>
                  <a:gd name="T19" fmla="*/ 22 h 174"/>
                  <a:gd name="T20" fmla="*/ 106 w 123"/>
                  <a:gd name="T21" fmla="*/ 0 h 174"/>
                  <a:gd name="T22" fmla="*/ 121 w 123"/>
                  <a:gd name="T23" fmla="*/ 7 h 174"/>
                  <a:gd name="T24" fmla="*/ 123 w 123"/>
                  <a:gd name="T25" fmla="*/ 22 h 174"/>
                  <a:gd name="T26" fmla="*/ 105 w 123"/>
                  <a:gd name="T27" fmla="*/ 47 h 174"/>
                  <a:gd name="T28" fmla="*/ 84 w 123"/>
                  <a:gd name="T29" fmla="*/ 61 h 174"/>
                  <a:gd name="T30" fmla="*/ 86 w 123"/>
                  <a:gd name="T31" fmla="*/ 81 h 174"/>
                  <a:gd name="T32" fmla="*/ 90 w 123"/>
                  <a:gd name="T33" fmla="*/ 104 h 174"/>
                  <a:gd name="T34" fmla="*/ 68 w 123"/>
                  <a:gd name="T35" fmla="*/ 118 h 174"/>
                  <a:gd name="T36" fmla="*/ 59 w 123"/>
                  <a:gd name="T37" fmla="*/ 124 h 174"/>
                  <a:gd name="T38" fmla="*/ 51 w 123"/>
                  <a:gd name="T39" fmla="*/ 138 h 174"/>
                  <a:gd name="T40" fmla="*/ 50 w 123"/>
                  <a:gd name="T41" fmla="*/ 152 h 174"/>
                  <a:gd name="T42" fmla="*/ 48 w 123"/>
                  <a:gd name="T43" fmla="*/ 172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3"/>
                  <a:gd name="T67" fmla="*/ 0 h 174"/>
                  <a:gd name="T68" fmla="*/ 123 w 123"/>
                  <a:gd name="T69" fmla="*/ 174 h 1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3" h="174">
                    <a:moveTo>
                      <a:pt x="48" y="172"/>
                    </a:moveTo>
                    <a:lnTo>
                      <a:pt x="31" y="174"/>
                    </a:lnTo>
                    <a:lnTo>
                      <a:pt x="9" y="158"/>
                    </a:lnTo>
                    <a:lnTo>
                      <a:pt x="0" y="131"/>
                    </a:lnTo>
                    <a:lnTo>
                      <a:pt x="4" y="113"/>
                    </a:lnTo>
                    <a:lnTo>
                      <a:pt x="29" y="97"/>
                    </a:lnTo>
                    <a:lnTo>
                      <a:pt x="46" y="79"/>
                    </a:lnTo>
                    <a:lnTo>
                      <a:pt x="46" y="52"/>
                    </a:lnTo>
                    <a:lnTo>
                      <a:pt x="59" y="39"/>
                    </a:lnTo>
                    <a:lnTo>
                      <a:pt x="90" y="22"/>
                    </a:lnTo>
                    <a:lnTo>
                      <a:pt x="106" y="0"/>
                    </a:lnTo>
                    <a:lnTo>
                      <a:pt x="121" y="7"/>
                    </a:lnTo>
                    <a:lnTo>
                      <a:pt x="123" y="22"/>
                    </a:lnTo>
                    <a:lnTo>
                      <a:pt x="105" y="47"/>
                    </a:lnTo>
                    <a:lnTo>
                      <a:pt x="84" y="61"/>
                    </a:lnTo>
                    <a:lnTo>
                      <a:pt x="86" y="81"/>
                    </a:lnTo>
                    <a:lnTo>
                      <a:pt x="90" y="104"/>
                    </a:lnTo>
                    <a:lnTo>
                      <a:pt x="68" y="118"/>
                    </a:lnTo>
                    <a:lnTo>
                      <a:pt x="59" y="124"/>
                    </a:lnTo>
                    <a:lnTo>
                      <a:pt x="51" y="138"/>
                    </a:lnTo>
                    <a:lnTo>
                      <a:pt x="50" y="152"/>
                    </a:lnTo>
                    <a:lnTo>
                      <a:pt x="48" y="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547" name="Oval 14"/>
            <p:cNvSpPr>
              <a:spLocks noChangeArrowheads="1"/>
            </p:cNvSpPr>
            <p:nvPr/>
          </p:nvSpPr>
          <p:spPr bwMode="auto">
            <a:xfrm rot="-4286940">
              <a:off x="5167" y="2200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48" name="Oval 15"/>
            <p:cNvSpPr>
              <a:spLocks noChangeArrowheads="1"/>
            </p:cNvSpPr>
            <p:nvPr/>
          </p:nvSpPr>
          <p:spPr bwMode="auto">
            <a:xfrm rot="-4286940">
              <a:off x="5186" y="2226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49" name="Oval 16"/>
            <p:cNvSpPr>
              <a:spLocks noChangeArrowheads="1"/>
            </p:cNvSpPr>
            <p:nvPr/>
          </p:nvSpPr>
          <p:spPr bwMode="auto">
            <a:xfrm rot="-4286940">
              <a:off x="5243" y="2200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50" name="Oval 17"/>
            <p:cNvSpPr>
              <a:spLocks noChangeArrowheads="1"/>
            </p:cNvSpPr>
            <p:nvPr/>
          </p:nvSpPr>
          <p:spPr bwMode="auto">
            <a:xfrm rot="-4286940">
              <a:off x="5262" y="2226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51" name="Oval 18"/>
            <p:cNvSpPr>
              <a:spLocks noChangeArrowheads="1"/>
            </p:cNvSpPr>
            <p:nvPr/>
          </p:nvSpPr>
          <p:spPr bwMode="auto">
            <a:xfrm flipH="1">
              <a:off x="5051" y="2442"/>
              <a:ext cx="198" cy="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52" name="Freeform 19"/>
            <p:cNvSpPr>
              <a:spLocks noChangeAspect="1"/>
            </p:cNvSpPr>
            <p:nvPr/>
          </p:nvSpPr>
          <p:spPr bwMode="auto">
            <a:xfrm flipH="1">
              <a:off x="5025" y="3945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53" name="Freeform 20"/>
            <p:cNvSpPr>
              <a:spLocks/>
            </p:cNvSpPr>
            <p:nvPr/>
          </p:nvSpPr>
          <p:spPr bwMode="auto">
            <a:xfrm flipH="1">
              <a:off x="4714" y="3801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2532" name="Picture 21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548688" y="3214688"/>
            <a:ext cx="885825" cy="1209675"/>
            <a:chOff x="5328" y="2016"/>
            <a:chExt cx="558" cy="762"/>
          </a:xfrm>
        </p:grpSpPr>
        <p:sp>
          <p:nvSpPr>
            <p:cNvPr id="22537" name="Freeform 25"/>
            <p:cNvSpPr>
              <a:spLocks/>
            </p:cNvSpPr>
            <p:nvPr/>
          </p:nvSpPr>
          <p:spPr bwMode="auto">
            <a:xfrm rot="1569694" flipV="1">
              <a:off x="5394" y="2016"/>
              <a:ext cx="366" cy="762"/>
            </a:xfrm>
            <a:custGeom>
              <a:avLst/>
              <a:gdLst>
                <a:gd name="T0" fmla="*/ 1171 w 249"/>
                <a:gd name="T1" fmla="*/ 1148 h 572"/>
                <a:gd name="T2" fmla="*/ 320 w 249"/>
                <a:gd name="T3" fmla="*/ 785 h 572"/>
                <a:gd name="T4" fmla="*/ 0 w 249"/>
                <a:gd name="T5" fmla="*/ 476 h 572"/>
                <a:gd name="T6" fmla="*/ 514 w 249"/>
                <a:gd name="T7" fmla="*/ 116 h 572"/>
                <a:gd name="T8" fmla="*/ 1302 w 249"/>
                <a:gd name="T9" fmla="*/ 0 h 572"/>
                <a:gd name="T10" fmla="*/ 2813 w 249"/>
                <a:gd name="T11" fmla="*/ 0 h 572"/>
                <a:gd name="T12" fmla="*/ 4510 w 249"/>
                <a:gd name="T13" fmla="*/ 426 h 572"/>
                <a:gd name="T14" fmla="*/ 6209 w 249"/>
                <a:gd name="T15" fmla="*/ 1074 h 572"/>
                <a:gd name="T16" fmla="*/ 9041 w 249"/>
                <a:gd name="T17" fmla="*/ 2473 h 572"/>
                <a:gd name="T18" fmla="*/ 10889 w 249"/>
                <a:gd name="T19" fmla="*/ 3586 h 572"/>
                <a:gd name="T20" fmla="*/ 11725 w 249"/>
                <a:gd name="T21" fmla="*/ 4487 h 572"/>
                <a:gd name="T22" fmla="*/ 11541 w 249"/>
                <a:gd name="T23" fmla="*/ 4980 h 572"/>
                <a:gd name="T24" fmla="*/ 10542 w 249"/>
                <a:gd name="T25" fmla="*/ 5635 h 572"/>
                <a:gd name="T26" fmla="*/ 8524 w 249"/>
                <a:gd name="T27" fmla="*/ 6097 h 572"/>
                <a:gd name="T28" fmla="*/ 5186 w 249"/>
                <a:gd name="T29" fmla="*/ 6529 h 572"/>
                <a:gd name="T30" fmla="*/ 3528 w 249"/>
                <a:gd name="T31" fmla="*/ 6951 h 572"/>
                <a:gd name="T32" fmla="*/ 2813 w 249"/>
                <a:gd name="T33" fmla="*/ 7310 h 572"/>
                <a:gd name="T34" fmla="*/ 3197 w 249"/>
                <a:gd name="T35" fmla="*/ 7673 h 572"/>
                <a:gd name="T36" fmla="*/ 5040 w 249"/>
                <a:gd name="T37" fmla="*/ 8024 h 572"/>
                <a:gd name="T38" fmla="*/ 6529 w 249"/>
                <a:gd name="T39" fmla="*/ 8750 h 572"/>
                <a:gd name="T40" fmla="*/ 7216 w 249"/>
                <a:gd name="T41" fmla="*/ 9473 h 572"/>
                <a:gd name="T42" fmla="*/ 7011 w 249"/>
                <a:gd name="T43" fmla="*/ 9823 h 572"/>
                <a:gd name="T44" fmla="*/ 5516 w 249"/>
                <a:gd name="T45" fmla="*/ 10066 h 572"/>
                <a:gd name="T46" fmla="*/ 5040 w 249"/>
                <a:gd name="T47" fmla="*/ 10066 h 572"/>
                <a:gd name="T48" fmla="*/ 4319 w 249"/>
                <a:gd name="T49" fmla="*/ 9425 h 572"/>
                <a:gd name="T50" fmla="*/ 4005 w 249"/>
                <a:gd name="T51" fmla="*/ 8698 h 572"/>
                <a:gd name="T52" fmla="*/ 3007 w 249"/>
                <a:gd name="T53" fmla="*/ 8157 h 572"/>
                <a:gd name="T54" fmla="*/ 1493 w 249"/>
                <a:gd name="T55" fmla="*/ 7844 h 572"/>
                <a:gd name="T56" fmla="*/ 1007 w 249"/>
                <a:gd name="T57" fmla="*/ 7507 h 572"/>
                <a:gd name="T58" fmla="*/ 1171 w 249"/>
                <a:gd name="T59" fmla="*/ 7132 h 572"/>
                <a:gd name="T60" fmla="*/ 2506 w 249"/>
                <a:gd name="T61" fmla="*/ 6529 h 572"/>
                <a:gd name="T62" fmla="*/ 5040 w 249"/>
                <a:gd name="T63" fmla="*/ 6180 h 572"/>
                <a:gd name="T64" fmla="*/ 7408 w 249"/>
                <a:gd name="T65" fmla="*/ 5635 h 572"/>
                <a:gd name="T66" fmla="*/ 9218 w 249"/>
                <a:gd name="T67" fmla="*/ 5044 h 572"/>
                <a:gd name="T68" fmla="*/ 9882 w 249"/>
                <a:gd name="T69" fmla="*/ 4444 h 572"/>
                <a:gd name="T70" fmla="*/ 9697 w 249"/>
                <a:gd name="T71" fmla="*/ 4190 h 572"/>
                <a:gd name="T72" fmla="*/ 8907 w 249"/>
                <a:gd name="T73" fmla="*/ 3663 h 572"/>
                <a:gd name="T74" fmla="*/ 7408 w 249"/>
                <a:gd name="T75" fmla="*/ 2865 h 572"/>
                <a:gd name="T76" fmla="*/ 5710 w 249"/>
                <a:gd name="T77" fmla="*/ 2390 h 572"/>
                <a:gd name="T78" fmla="*/ 3885 w 249"/>
                <a:gd name="T79" fmla="*/ 1860 h 572"/>
                <a:gd name="T80" fmla="*/ 2506 w 249"/>
                <a:gd name="T81" fmla="*/ 1577 h 572"/>
                <a:gd name="T82" fmla="*/ 1171 w 249"/>
                <a:gd name="T83" fmla="*/ 1148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38" name="Freeform 26"/>
            <p:cNvSpPr>
              <a:spLocks/>
            </p:cNvSpPr>
            <p:nvPr/>
          </p:nvSpPr>
          <p:spPr bwMode="auto">
            <a:xfrm rot="1569694" flipV="1">
              <a:off x="5520" y="2016"/>
              <a:ext cx="366" cy="762"/>
            </a:xfrm>
            <a:custGeom>
              <a:avLst/>
              <a:gdLst>
                <a:gd name="T0" fmla="*/ 1171 w 249"/>
                <a:gd name="T1" fmla="*/ 1148 h 572"/>
                <a:gd name="T2" fmla="*/ 320 w 249"/>
                <a:gd name="T3" fmla="*/ 785 h 572"/>
                <a:gd name="T4" fmla="*/ 0 w 249"/>
                <a:gd name="T5" fmla="*/ 476 h 572"/>
                <a:gd name="T6" fmla="*/ 514 w 249"/>
                <a:gd name="T7" fmla="*/ 116 h 572"/>
                <a:gd name="T8" fmla="*/ 1302 w 249"/>
                <a:gd name="T9" fmla="*/ 0 h 572"/>
                <a:gd name="T10" fmla="*/ 2813 w 249"/>
                <a:gd name="T11" fmla="*/ 0 h 572"/>
                <a:gd name="T12" fmla="*/ 4510 w 249"/>
                <a:gd name="T13" fmla="*/ 426 h 572"/>
                <a:gd name="T14" fmla="*/ 6209 w 249"/>
                <a:gd name="T15" fmla="*/ 1074 h 572"/>
                <a:gd name="T16" fmla="*/ 9041 w 249"/>
                <a:gd name="T17" fmla="*/ 2473 h 572"/>
                <a:gd name="T18" fmla="*/ 10889 w 249"/>
                <a:gd name="T19" fmla="*/ 3586 h 572"/>
                <a:gd name="T20" fmla="*/ 11725 w 249"/>
                <a:gd name="T21" fmla="*/ 4487 h 572"/>
                <a:gd name="T22" fmla="*/ 11541 w 249"/>
                <a:gd name="T23" fmla="*/ 4980 h 572"/>
                <a:gd name="T24" fmla="*/ 10542 w 249"/>
                <a:gd name="T25" fmla="*/ 5635 h 572"/>
                <a:gd name="T26" fmla="*/ 8524 w 249"/>
                <a:gd name="T27" fmla="*/ 6097 h 572"/>
                <a:gd name="T28" fmla="*/ 5186 w 249"/>
                <a:gd name="T29" fmla="*/ 6529 h 572"/>
                <a:gd name="T30" fmla="*/ 3528 w 249"/>
                <a:gd name="T31" fmla="*/ 6951 h 572"/>
                <a:gd name="T32" fmla="*/ 2813 w 249"/>
                <a:gd name="T33" fmla="*/ 7310 h 572"/>
                <a:gd name="T34" fmla="*/ 3197 w 249"/>
                <a:gd name="T35" fmla="*/ 7673 h 572"/>
                <a:gd name="T36" fmla="*/ 5040 w 249"/>
                <a:gd name="T37" fmla="*/ 8024 h 572"/>
                <a:gd name="T38" fmla="*/ 6529 w 249"/>
                <a:gd name="T39" fmla="*/ 8750 h 572"/>
                <a:gd name="T40" fmla="*/ 7216 w 249"/>
                <a:gd name="T41" fmla="*/ 9473 h 572"/>
                <a:gd name="T42" fmla="*/ 7011 w 249"/>
                <a:gd name="T43" fmla="*/ 9823 h 572"/>
                <a:gd name="T44" fmla="*/ 5516 w 249"/>
                <a:gd name="T45" fmla="*/ 10066 h 572"/>
                <a:gd name="T46" fmla="*/ 5040 w 249"/>
                <a:gd name="T47" fmla="*/ 10066 h 572"/>
                <a:gd name="T48" fmla="*/ 4319 w 249"/>
                <a:gd name="T49" fmla="*/ 9425 h 572"/>
                <a:gd name="T50" fmla="*/ 4005 w 249"/>
                <a:gd name="T51" fmla="*/ 8698 h 572"/>
                <a:gd name="T52" fmla="*/ 3007 w 249"/>
                <a:gd name="T53" fmla="*/ 8157 h 572"/>
                <a:gd name="T54" fmla="*/ 1493 w 249"/>
                <a:gd name="T55" fmla="*/ 7844 h 572"/>
                <a:gd name="T56" fmla="*/ 1007 w 249"/>
                <a:gd name="T57" fmla="*/ 7507 h 572"/>
                <a:gd name="T58" fmla="*/ 1171 w 249"/>
                <a:gd name="T59" fmla="*/ 7132 h 572"/>
                <a:gd name="T60" fmla="*/ 2506 w 249"/>
                <a:gd name="T61" fmla="*/ 6529 h 572"/>
                <a:gd name="T62" fmla="*/ 5040 w 249"/>
                <a:gd name="T63" fmla="*/ 6180 h 572"/>
                <a:gd name="T64" fmla="*/ 7408 w 249"/>
                <a:gd name="T65" fmla="*/ 5635 h 572"/>
                <a:gd name="T66" fmla="*/ 9218 w 249"/>
                <a:gd name="T67" fmla="*/ 5044 h 572"/>
                <a:gd name="T68" fmla="*/ 9882 w 249"/>
                <a:gd name="T69" fmla="*/ 4444 h 572"/>
                <a:gd name="T70" fmla="*/ 9697 w 249"/>
                <a:gd name="T71" fmla="*/ 4190 h 572"/>
                <a:gd name="T72" fmla="*/ 8907 w 249"/>
                <a:gd name="T73" fmla="*/ 3663 h 572"/>
                <a:gd name="T74" fmla="*/ 7408 w 249"/>
                <a:gd name="T75" fmla="*/ 2865 h 572"/>
                <a:gd name="T76" fmla="*/ 5710 w 249"/>
                <a:gd name="T77" fmla="*/ 2390 h 572"/>
                <a:gd name="T78" fmla="*/ 3885 w 249"/>
                <a:gd name="T79" fmla="*/ 1860 h 572"/>
                <a:gd name="T80" fmla="*/ 2506 w 249"/>
                <a:gd name="T81" fmla="*/ 1577 h 572"/>
                <a:gd name="T82" fmla="*/ 1171 w 249"/>
                <a:gd name="T83" fmla="*/ 1148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539" name="Freeform 27"/>
            <p:cNvSpPr>
              <a:spLocks/>
            </p:cNvSpPr>
            <p:nvPr/>
          </p:nvSpPr>
          <p:spPr bwMode="auto">
            <a:xfrm rot="20944828" flipV="1">
              <a:off x="5328" y="2025"/>
              <a:ext cx="336" cy="666"/>
            </a:xfrm>
            <a:custGeom>
              <a:avLst/>
              <a:gdLst>
                <a:gd name="T0" fmla="*/ 505 w 249"/>
                <a:gd name="T1" fmla="*/ 298 h 572"/>
                <a:gd name="T2" fmla="*/ 134 w 249"/>
                <a:gd name="T3" fmla="*/ 199 h 572"/>
                <a:gd name="T4" fmla="*/ 0 w 249"/>
                <a:gd name="T5" fmla="*/ 122 h 572"/>
                <a:gd name="T6" fmla="*/ 219 w 249"/>
                <a:gd name="T7" fmla="*/ 30 h 572"/>
                <a:gd name="T8" fmla="*/ 561 w 249"/>
                <a:gd name="T9" fmla="*/ 0 h 572"/>
                <a:gd name="T10" fmla="*/ 1194 w 249"/>
                <a:gd name="T11" fmla="*/ 0 h 572"/>
                <a:gd name="T12" fmla="*/ 1919 w 249"/>
                <a:gd name="T13" fmla="*/ 108 h 572"/>
                <a:gd name="T14" fmla="*/ 2638 w 249"/>
                <a:gd name="T15" fmla="*/ 282 h 572"/>
                <a:gd name="T16" fmla="*/ 3840 w 249"/>
                <a:gd name="T17" fmla="*/ 640 h 572"/>
                <a:gd name="T18" fmla="*/ 4624 w 249"/>
                <a:gd name="T19" fmla="*/ 938 h 572"/>
                <a:gd name="T20" fmla="*/ 4977 w 249"/>
                <a:gd name="T21" fmla="*/ 1170 h 572"/>
                <a:gd name="T22" fmla="*/ 4915 w 249"/>
                <a:gd name="T23" fmla="*/ 1295 h 572"/>
                <a:gd name="T24" fmla="*/ 4492 w 249"/>
                <a:gd name="T25" fmla="*/ 1467 h 572"/>
                <a:gd name="T26" fmla="*/ 3615 w 249"/>
                <a:gd name="T27" fmla="*/ 1587 h 572"/>
                <a:gd name="T28" fmla="*/ 2200 w 249"/>
                <a:gd name="T29" fmla="*/ 1699 h 572"/>
                <a:gd name="T30" fmla="*/ 1499 w 249"/>
                <a:gd name="T31" fmla="*/ 1809 h 572"/>
                <a:gd name="T32" fmla="*/ 1194 w 249"/>
                <a:gd name="T33" fmla="*/ 1898 h 572"/>
                <a:gd name="T34" fmla="*/ 1359 w 249"/>
                <a:gd name="T35" fmla="*/ 1996 h 572"/>
                <a:gd name="T36" fmla="*/ 2137 w 249"/>
                <a:gd name="T37" fmla="*/ 2088 h 572"/>
                <a:gd name="T38" fmla="*/ 2797 w 249"/>
                <a:gd name="T39" fmla="*/ 2277 h 572"/>
                <a:gd name="T40" fmla="*/ 3058 w 249"/>
                <a:gd name="T41" fmla="*/ 2465 h 572"/>
                <a:gd name="T42" fmla="*/ 2982 w 249"/>
                <a:gd name="T43" fmla="*/ 2557 h 572"/>
                <a:gd name="T44" fmla="*/ 2334 w 249"/>
                <a:gd name="T45" fmla="*/ 2616 h 572"/>
                <a:gd name="T46" fmla="*/ 2137 w 249"/>
                <a:gd name="T47" fmla="*/ 2616 h 572"/>
                <a:gd name="T48" fmla="*/ 1834 w 249"/>
                <a:gd name="T49" fmla="*/ 2450 h 572"/>
                <a:gd name="T50" fmla="*/ 1704 w 249"/>
                <a:gd name="T51" fmla="*/ 2260 h 572"/>
                <a:gd name="T52" fmla="*/ 1281 w 249"/>
                <a:gd name="T53" fmla="*/ 2121 h 572"/>
                <a:gd name="T54" fmla="*/ 636 w 249"/>
                <a:gd name="T55" fmla="*/ 2043 h 572"/>
                <a:gd name="T56" fmla="*/ 416 w 249"/>
                <a:gd name="T57" fmla="*/ 1954 h 572"/>
                <a:gd name="T58" fmla="*/ 505 w 249"/>
                <a:gd name="T59" fmla="*/ 1855 h 572"/>
                <a:gd name="T60" fmla="*/ 1070 w 249"/>
                <a:gd name="T61" fmla="*/ 1699 h 572"/>
                <a:gd name="T62" fmla="*/ 2137 w 249"/>
                <a:gd name="T63" fmla="*/ 1607 h 572"/>
                <a:gd name="T64" fmla="*/ 3148 w 249"/>
                <a:gd name="T65" fmla="*/ 1467 h 572"/>
                <a:gd name="T66" fmla="*/ 3909 w 249"/>
                <a:gd name="T67" fmla="*/ 1310 h 572"/>
                <a:gd name="T68" fmla="*/ 4197 w 249"/>
                <a:gd name="T69" fmla="*/ 1152 h 572"/>
                <a:gd name="T70" fmla="*/ 4126 w 249"/>
                <a:gd name="T71" fmla="*/ 1092 h 572"/>
                <a:gd name="T72" fmla="*/ 3778 w 249"/>
                <a:gd name="T73" fmla="*/ 951 h 572"/>
                <a:gd name="T74" fmla="*/ 3148 w 249"/>
                <a:gd name="T75" fmla="*/ 745 h 572"/>
                <a:gd name="T76" fmla="*/ 2419 w 249"/>
                <a:gd name="T77" fmla="*/ 622 h 572"/>
                <a:gd name="T78" fmla="*/ 1648 w 249"/>
                <a:gd name="T79" fmla="*/ 483 h 572"/>
                <a:gd name="T80" fmla="*/ 1070 w 249"/>
                <a:gd name="T81" fmla="*/ 406 h 572"/>
                <a:gd name="T82" fmla="*/ 505 w 249"/>
                <a:gd name="T83" fmla="*/ 298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36252" name="AutoShape 28"/>
          <p:cNvSpPr>
            <a:spLocks noChangeArrowheads="1"/>
          </p:cNvSpPr>
          <p:nvPr/>
        </p:nvSpPr>
        <p:spPr bwMode="auto">
          <a:xfrm>
            <a:off x="2743200" y="2362200"/>
            <a:ext cx="4740275" cy="3429000"/>
          </a:xfrm>
          <a:prstGeom prst="wedgeRectCallout">
            <a:avLst>
              <a:gd name="adj1" fmla="val -72440"/>
              <a:gd name="adj2" fmla="val -29505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1" u="none" strike="noStrike" kern="1200" cap="none" spc="0" normalizeH="0" baseline="0" noProof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6253" name="Text Box 29"/>
          <p:cNvSpPr txBox="1">
            <a:spLocks noChangeArrowheads="1"/>
          </p:cNvSpPr>
          <p:nvPr/>
        </p:nvSpPr>
        <p:spPr bwMode="auto">
          <a:xfrm>
            <a:off x="3276600" y="2438400"/>
            <a:ext cx="4800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keep the flow going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Wiggly hand: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relevant to current slide.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Stationary hand: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 about past material.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Avoid getting off topic.</a:t>
            </a:r>
          </a:p>
        </p:txBody>
      </p:sp>
      <p:sp>
        <p:nvSpPr>
          <p:cNvPr id="22536" name="Rectangle 3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Together</a:t>
            </a:r>
            <a:endParaRPr kumimoji="0" lang="en-CA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36252" grpId="0" uiExpand="1" animBg="1"/>
      <p:bldP spid="43625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6DA6120D-8EAB-A4D3-04EA-A1B7EACF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50803"/>
            <a:ext cx="20617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Devastated 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the midterm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95C5FDA-6CE3-3B06-1A2E-246D8892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9591675"/>
            <a:ext cx="3530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Change your thinking now.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4A61849-B7FD-07B3-4793-13AC933F0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50603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Thinking abstractly requires completely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changing the way you think.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63ABDE4-D8AF-2523-7B02-3A06DC62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641" y="5203090"/>
            <a:ext cx="45784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Though I keep warning people,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they tend not to get it until they are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5661D32-86B7-4974-7660-D5F712EB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Thinking Abstractly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B3B72-7E69-E43A-49BD-2F3BCF6A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8786648" cy="2895600"/>
          </a:xfrm>
          <a:prstGeom prst="rect">
            <a:avLst/>
          </a:prstGeom>
        </p:spPr>
      </p:pic>
      <p:pic>
        <p:nvPicPr>
          <p:cNvPr id="5" name="Picture 10" descr="dd00786_">
            <a:extLst>
              <a:ext uri="{FF2B5EF4-FFF2-40B4-BE49-F238E27FC236}">
                <a16:creationId xmlns:a16="http://schemas.microsoft.com/office/drawing/2014/main" id="{F76CC5B0-EC13-DF6D-A1CD-0E2926A3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9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Thinking Abstractly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6400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sz="2800" dirty="0">
                <a:solidFill>
                  <a:srgbClr val="FFFFFF"/>
                </a:solidFill>
              </a:rPr>
              <a:t>The psychological profiling of a successful person is mostly the ability to shift levels of abstraction, from low level to high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detailed workings.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big picture. 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0" y="34245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Donald </a:t>
            </a:r>
            <a:r>
              <a:rPr kumimoji="0" lang="en-CA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Kunth</a:t>
            </a:r>
            <a:endParaRPr kumimoji="0" lang="en-CA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6" name="Picture 8" descr="https://resources.inbenta.com/finger%20me%20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889912" cy="17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Thinking Abstractly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sz="2800" dirty="0">
                <a:solidFill>
                  <a:srgbClr val="FFFFFF"/>
                </a:solidFill>
              </a:rPr>
              <a:t>The psychological profiling of a successful person is mostly the ability to shift levels of abstraction, from low level to high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detailed workings.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big picture.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complex things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      in simple ways.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10400" y="34245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Donald </a:t>
            </a:r>
            <a:r>
              <a:rPr kumimoji="0" lang="en-CA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Kunth</a:t>
            </a:r>
            <a:endParaRPr kumimoji="0" lang="en-CA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24200" y="4962799"/>
            <a:ext cx="3276600" cy="1742801"/>
            <a:chOff x="288" y="1344"/>
            <a:chExt cx="5184" cy="2784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792" y="1679"/>
              <a:ext cx="1680" cy="2016"/>
            </a:xfrm>
            <a:prstGeom prst="smileyFace">
              <a:avLst>
                <a:gd name="adj" fmla="val 2361"/>
              </a:avLst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0" name="Mona_Lisa.jpg">
              <a:hlinkClick r:id="" action="ppaction://media"/>
            </p:cNvPr>
            <p:cNvPicPr preferRelativeResize="0">
              <a:picLocks noRot="1" noChangeArrowheads="1"/>
            </p:cNvPicPr>
            <p:nvPr>
              <a:videoFile r:link="rId1"/>
            </p:nvPr>
          </p:nvPicPr>
          <p:blipFill>
            <a:blip r:embed="rId5">
              <a:lum bright="-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9" r="21024" b="53616"/>
            <a:stretch>
              <a:fillRect/>
            </a:stretch>
          </p:blipFill>
          <p:spPr bwMode="auto">
            <a:xfrm>
              <a:off x="288" y="1344"/>
              <a:ext cx="19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575" y="1839"/>
              <a:ext cx="987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2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Thinking Abstractly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172200" y="5105400"/>
          <a:ext cx="1111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659048" imgH="4191363" progId="MS_ClipArt_Gallery.2">
                  <p:embed/>
                </p:oleObj>
              </mc:Choice>
              <mc:Fallback>
                <p:oleObj name="Clip" r:id="rId4" imgW="2659048" imgH="4191363" progId="MS_ClipArt_Gallery.2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05400"/>
                        <a:ext cx="1111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85800" y="4114800"/>
            <a:ext cx="8077200" cy="2667000"/>
            <a:chOff x="685800" y="3962400"/>
            <a:chExt cx="8077200" cy="266700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85800" y="3962400"/>
              <a:ext cx="8077200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Software developers view subsystems as entities with separate personalities, role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s,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and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interact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ions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not details of code.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464050" y="5529263"/>
              <a:ext cx="522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vs</a:t>
              </a:r>
              <a:endParaRPr kumimoji="0" lang="en-CA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0" name="Picture 10" descr="dd00786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588" y="5334000"/>
              <a:ext cx="1293812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38200" y="1295400"/>
            <a:ext cx="8077200" cy="2895600"/>
            <a:chOff x="838200" y="914400"/>
            <a:chExt cx="8077200" cy="2895600"/>
          </a:xfrm>
        </p:grpSpPr>
        <p:pic>
          <p:nvPicPr>
            <p:cNvPr id="12" name="Picture 4" descr="j018823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828800"/>
              <a:ext cx="2286000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j01975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957388"/>
              <a:ext cx="1882775" cy="18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4387850" y="2481263"/>
              <a:ext cx="522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vs</a:t>
              </a:r>
              <a:endParaRPr kumimoji="0" lang="en-CA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838200" y="914400"/>
              <a:ext cx="8077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It is hard to think of love </a:t>
              </a:r>
              <a:b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 terms of </a:t>
              </a:r>
              <a:r>
                <a:rPr kumimoji="0" lang="en-CA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 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firing of neurons.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3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Thinking Abstractly</a:t>
            </a:r>
            <a:endParaRPr lang="en-CA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90678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Better for communicating to friend</a:t>
            </a:r>
          </a:p>
          <a:p>
            <a:pPr marL="0" indent="0" eaLnBrk="1" hangingPunct="1">
              <a:buNone/>
            </a:pPr>
            <a:endParaRPr lang="en-CA" altLang="en-US" dirty="0"/>
          </a:p>
        </p:txBody>
      </p:sp>
      <p:pic>
        <p:nvPicPr>
          <p:cNvPr id="48132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communic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Thinking Abstractly</a:t>
            </a:r>
            <a:endParaRPr lang="en-CA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9067800" cy="4114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/>
              <a:t>A form that can peculate down and </a:t>
            </a:r>
            <a:br>
              <a:rPr lang="en-US" altLang="en-US" dirty="0"/>
            </a:br>
            <a:r>
              <a:rPr lang="en-US" altLang="en-US" dirty="0"/>
              <a:t>dwell in your subconscious</a:t>
            </a:r>
          </a:p>
          <a:p>
            <a:pPr marL="0" indent="0" algn="ctr" eaLnBrk="1" hangingPunct="1">
              <a:buNone/>
            </a:pPr>
            <a:r>
              <a:rPr lang="en-US" altLang="en-US" dirty="0"/>
              <a:t>where the miracle leaps of inspiration happen </a:t>
            </a:r>
          </a:p>
          <a:p>
            <a:pPr marL="0" indent="0" algn="ctr" eaLnBrk="1" hangingPunct="1"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endParaRPr lang="en-CA" altLang="en-US" dirty="0"/>
          </a:p>
        </p:txBody>
      </p:sp>
      <p:pic>
        <p:nvPicPr>
          <p:cNvPr id="48132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13512"/>
            <a:ext cx="381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81000" y="44720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Your subconscious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not understand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code.</a:t>
            </a:r>
          </a:p>
        </p:txBody>
      </p:sp>
    </p:spTree>
    <p:extLst>
      <p:ext uri="{BB962C8B-B14F-4D97-AF65-F5344CB8AC3E}">
        <p14:creationId xmlns:p14="http://schemas.microsoft.com/office/powerpoint/2010/main" val="13317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Thinking Abstractly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905000" y="2209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Paradigm Shift</a:t>
            </a:r>
            <a:endParaRPr kumimoji="0" lang="en-CA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3" descr="es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5213"/>
            <a:ext cx="3866356" cy="26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4556125"/>
            <a:ext cx="8839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the 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black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form and the 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green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background?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the 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green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form and the 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black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background?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is helpful to have different ways of looking at it.</a:t>
            </a:r>
          </a:p>
        </p:txBody>
      </p:sp>
    </p:spTree>
    <p:extLst>
      <p:ext uri="{BB962C8B-B14F-4D97-AF65-F5344CB8AC3E}">
        <p14:creationId xmlns:p14="http://schemas.microsoft.com/office/powerpoint/2010/main" val="12515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752600" y="6396335"/>
            <a:ext cx="4964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www.cse.yorku.ca\~jeff\courses\</a:t>
            </a:r>
            <a:r>
              <a:rPr lang="en-US" altLang="en-US" sz="2400" i="0" dirty="0" err="1"/>
              <a:t>z1019</a:t>
            </a:r>
            <a:endParaRPr lang="en-US" altLang="en-US" sz="240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42E6E-7CC6-D527-6A79-38DB493D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614055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566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0116172">
            <a:extLst>
              <a:ext uri="{FF2B5EF4-FFF2-40B4-BE49-F238E27FC236}">
                <a16:creationId xmlns:a16="http://schemas.microsoft.com/office/drawing/2014/main" id="{2D7FDDA3-6D46-115D-26EA-A7DE4FD8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9">
            <a:extLst>
              <a:ext uri="{FF2B5EF4-FFF2-40B4-BE49-F238E27FC236}">
                <a16:creationId xmlns:a16="http://schemas.microsoft.com/office/drawing/2014/main" id="{9AEEEAF6-48CE-1657-3F3B-5B721EB0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066800"/>
            <a:ext cx="6553200" cy="2032446"/>
          </a:xfrm>
          <a:prstGeom prst="wedgeRectCallout">
            <a:avLst>
              <a:gd name="adj1" fmla="val -62355"/>
              <a:gd name="adj2" fmla="val 3485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Discrete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Math …</a:t>
            </a:r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Discreet: </a:t>
            </a:r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  Being careful when you are cheating on your test.</a:t>
            </a:r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Discrete:</a:t>
            </a:r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  Individually separate and distinct.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2" name="Group 29">
            <a:extLst>
              <a:ext uri="{FF2B5EF4-FFF2-40B4-BE49-F238E27FC236}">
                <a16:creationId xmlns:a16="http://schemas.microsoft.com/office/drawing/2014/main" id="{A1CB7453-BAAA-DEFA-6F5A-9372B5E387A4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733800"/>
            <a:ext cx="2931928" cy="2815838"/>
            <a:chOff x="2065" y="1551"/>
            <a:chExt cx="1628" cy="1988"/>
          </a:xfrm>
        </p:grpSpPr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73B55629-9C8F-1840-C10C-376F1DB6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7B70F4F1-19D4-6950-3046-53C538B6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4C3AF135-0E14-3791-AC32-2B3CF045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718FF5E4-7F29-F9DE-F0E6-2CE66317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AE3B1021-3DEE-9A4E-B473-6176CC15F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F9163247-A77B-2842-6458-E13C780E0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430B024-E58D-ABB8-01E8-00AE455E6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854561F5-DBB5-EFC0-0480-124A5F402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EBEFCDE3-3B95-85FD-3E40-8CA356EDE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E2AA7EC4-ED84-D757-1CEB-9319C21BF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BDD2F09E-8CC1-4152-9F24-C17FAC00C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8AFADCA8-21F0-97B9-2D59-A4C7B233B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9028A7EB-AC10-EE03-6578-902C25C9F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C2C76E60-19AC-6A3E-44F3-734AEA0A7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D635B6EC-EB85-36FB-8BE4-CD922F69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AF549380-D095-A4F0-06D7-CF8E0CCC2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BC60DC3C-4F2D-3B7E-98C5-584F7EF4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92B92C8B-8979-6E90-256B-B0ACFF63708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76200"/>
            <a:ext cx="7772400" cy="9147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Discrete Math</a:t>
            </a:r>
          </a:p>
        </p:txBody>
      </p:sp>
      <p:sp>
        <p:nvSpPr>
          <p:cNvPr id="43" name="AutoShape 35">
            <a:extLst>
              <a:ext uri="{FF2B5EF4-FFF2-40B4-BE49-F238E27FC236}">
                <a16:creationId xmlns:a16="http://schemas.microsoft.com/office/drawing/2014/main" id="{1B56BC50-6155-28F6-9308-A8CC11FA1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30" y="3414421"/>
            <a:ext cx="1676400" cy="599829"/>
          </a:xfrm>
          <a:prstGeom prst="wedgeRoundRectCallout">
            <a:avLst>
              <a:gd name="adj1" fmla="val 66676"/>
              <a:gd name="adj2" fmla="val 8153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</a:t>
            </a:r>
            <a:r>
              <a:rPr lang="en-US" altLang="en-US" sz="2400" dirty="0">
                <a:solidFill>
                  <a:srgbClr val="FFFFFF"/>
                </a:solidFill>
              </a:rPr>
              <a:t>at???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3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83B30DD-BACB-49E9-9C33-BDC2CDDC6180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0" y="0"/>
            <a:ext cx="4114800" cy="550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3200" kern="0" dirty="0">
                <a:solidFill>
                  <a:srgbClr val="FFFF00"/>
                </a:solidFill>
              </a:rPr>
              <a:t>Logic</a:t>
            </a:r>
            <a:endParaRPr lang="en-CA" altLang="en-US" sz="3200" kern="0" dirty="0">
              <a:solidFill>
                <a:srgbClr val="FFFF00"/>
              </a:solidFill>
            </a:endParaRPr>
          </a:p>
        </p:txBody>
      </p:sp>
      <p:sp>
        <p:nvSpPr>
          <p:cNvPr id="29" name="AutoShape 35">
            <a:extLst>
              <a:ext uri="{FF2B5EF4-FFF2-40B4-BE49-F238E27FC236}">
                <a16:creationId xmlns:a16="http://schemas.microsoft.com/office/drawing/2014/main" id="{803F421B-66C5-4FE0-8F1A-9FE37BAAB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5" y="533400"/>
            <a:ext cx="5334000" cy="1371600"/>
          </a:xfrm>
          <a:prstGeom prst="wedgeRoundRectCallout">
            <a:avLst>
              <a:gd name="adj1" fmla="val -50783"/>
              <a:gd name="adj2" fmla="val -28764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All snakes are reptiles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All reptiles are animals and lay eggs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Many snakes only have one lung</a:t>
            </a:r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5BAED96E-20E0-4B9C-B42A-4EB98BA4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0" y="2286000"/>
            <a:ext cx="8916115" cy="4419600"/>
          </a:xfrm>
          <a:prstGeom prst="wedgeRectCallout">
            <a:avLst>
              <a:gd name="adj1" fmla="val -30871"/>
              <a:gd name="adj2" fmla="val -53520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400" dirty="0"/>
              <a:t>Similar to many questions in course/degree/life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Read question in English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Assign variables to each </a:t>
            </a:r>
            <a:br>
              <a:rPr lang="en-US" sz="2400" dirty="0"/>
            </a:br>
            <a:r>
              <a:rPr lang="en-US" sz="2400" dirty="0"/>
              <a:t>  atomic true/false logical </a:t>
            </a:r>
            <a:r>
              <a:rPr lang="en-CA" sz="2400" dirty="0">
                <a:solidFill>
                  <a:schemeClr val="tx2"/>
                </a:solidFill>
              </a:rPr>
              <a:t>p</a:t>
            </a:r>
            <a:r>
              <a:rPr lang="en-CA" altLang="en-US" sz="2400" dirty="0">
                <a:solidFill>
                  <a:schemeClr val="tx2"/>
                </a:solidFill>
              </a:rPr>
              <a:t>roposition/statement/assertion.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Translate what you know </a:t>
            </a:r>
            <a:br>
              <a:rPr lang="en-US" sz="2400" dirty="0"/>
            </a:br>
            <a:r>
              <a:rPr lang="en-US" sz="2400" dirty="0"/>
              <a:t>  and the question into logic.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Solve the logic using logic rules,</a:t>
            </a:r>
            <a:br>
              <a:rPr lang="en-US" sz="2400" dirty="0"/>
            </a:br>
            <a:r>
              <a:rPr lang="en-US" sz="2400" dirty="0"/>
              <a:t>  formal, and informal proofs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Translate solution back to English.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074773-1769-E09C-0B1A-E581627E5EAF}"/>
              </a:ext>
            </a:extLst>
          </p:cNvPr>
          <p:cNvGrpSpPr/>
          <p:nvPr/>
        </p:nvGrpSpPr>
        <p:grpSpPr>
          <a:xfrm>
            <a:off x="5730024" y="228600"/>
            <a:ext cx="3082635" cy="1967345"/>
            <a:chOff x="6061365" y="4572000"/>
            <a:chExt cx="3082635" cy="19673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54BEFF-41BD-4D8D-A2C5-7A249A24F9DC}"/>
                </a:ext>
              </a:extLst>
            </p:cNvPr>
            <p:cNvGrpSpPr/>
            <p:nvPr/>
          </p:nvGrpSpPr>
          <p:grpSpPr>
            <a:xfrm>
              <a:off x="6172200" y="4939145"/>
              <a:ext cx="2971800" cy="1600200"/>
              <a:chOff x="6268895" y="5109446"/>
              <a:chExt cx="2971800" cy="16002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F3697F-7FE7-418D-BD34-D40886E8E86D}"/>
                  </a:ext>
                </a:extLst>
              </p:cNvPr>
              <p:cNvSpPr/>
              <p:nvPr/>
            </p:nvSpPr>
            <p:spPr>
              <a:xfrm>
                <a:off x="6268895" y="5109446"/>
                <a:ext cx="2971800" cy="1600200"/>
              </a:xfrm>
              <a:prstGeom prst="rect">
                <a:avLst/>
              </a:prstGeom>
              <a:ln w="3175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B2F90A-0B65-416C-A538-668136BB284B}"/>
                  </a:ext>
                </a:extLst>
              </p:cNvPr>
              <p:cNvSpPr/>
              <p:nvPr/>
            </p:nvSpPr>
            <p:spPr>
              <a:xfrm>
                <a:off x="6858000" y="5473337"/>
                <a:ext cx="1660844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Snakes</a:t>
                </a:r>
                <a:endParaRPr lang="en-US" sz="20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76EAFBF-808F-4E74-BDAB-8D6ABDB15C7C}"/>
                  </a:ext>
                </a:extLst>
              </p:cNvPr>
              <p:cNvSpPr/>
              <p:nvPr/>
            </p:nvSpPr>
            <p:spPr>
              <a:xfrm>
                <a:off x="6934200" y="5754189"/>
                <a:ext cx="762000" cy="679389"/>
              </a:xfrm>
              <a:prstGeom prst="ellipse">
                <a:avLst/>
              </a:prstGeom>
              <a:noFill/>
              <a:ln w="3175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17A0524-5B5D-4E99-87AF-240E7C082ADC}"/>
                  </a:ext>
                </a:extLst>
              </p:cNvPr>
              <p:cNvGrpSpPr/>
              <p:nvPr/>
            </p:nvGrpSpPr>
            <p:grpSpPr>
              <a:xfrm>
                <a:off x="6846728" y="5199501"/>
                <a:ext cx="1732853" cy="1419317"/>
                <a:chOff x="6846728" y="2752688"/>
                <a:chExt cx="1732853" cy="141931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AC48778-1147-4A15-9E9A-B2AFEF41A190}"/>
                    </a:ext>
                  </a:extLst>
                </p:cNvPr>
                <p:cNvSpPr/>
                <p:nvPr/>
              </p:nvSpPr>
              <p:spPr>
                <a:xfrm>
                  <a:off x="6846728" y="3092005"/>
                  <a:ext cx="1732853" cy="1080000"/>
                </a:xfrm>
                <a:prstGeom prst="ellipse">
                  <a:avLst/>
                </a:prstGeom>
                <a:ln w="31750">
                  <a:solidFill>
                    <a:schemeClr val="accent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2800" i="0" dirty="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D57C632-8998-49CA-93C2-0BBCAE6C0760}"/>
                    </a:ext>
                  </a:extLst>
                </p:cNvPr>
                <p:cNvSpPr/>
                <p:nvPr/>
              </p:nvSpPr>
              <p:spPr>
                <a:xfrm>
                  <a:off x="7225937" y="2752688"/>
                  <a:ext cx="1023037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000" dirty="0">
                      <a:solidFill>
                        <a:schemeClr val="accent2"/>
                      </a:solidFill>
                      <a:latin typeface="Times New Roman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Reptiles</a:t>
                  </a:r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C14F1D-0522-71D3-A321-4E67614036C6}"/>
                </a:ext>
              </a:extLst>
            </p:cNvPr>
            <p:cNvSpPr txBox="1"/>
            <p:nvPr/>
          </p:nvSpPr>
          <p:spPr>
            <a:xfrm>
              <a:off x="6061365" y="4572000"/>
              <a:ext cx="16417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Animals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0DA902-4611-C026-6092-97D3875F80A9}"/>
              </a:ext>
            </a:extLst>
          </p:cNvPr>
          <p:cNvGrpSpPr/>
          <p:nvPr/>
        </p:nvGrpSpPr>
        <p:grpSpPr>
          <a:xfrm>
            <a:off x="5806756" y="718765"/>
            <a:ext cx="2727644" cy="1447800"/>
            <a:chOff x="6721156" y="5843453"/>
            <a:chExt cx="2727644" cy="14478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84B390-0DFA-ED00-21CD-0D151F0149C5}"/>
                </a:ext>
              </a:extLst>
            </p:cNvPr>
            <p:cNvSpPr/>
            <p:nvPr/>
          </p:nvSpPr>
          <p:spPr>
            <a:xfrm>
              <a:off x="6721156" y="5924490"/>
              <a:ext cx="166084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000" dirty="0">
                  <a:solidFill>
                    <a:srgbClr val="00B0F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Lay Eggs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1B2E46-902A-A517-36AB-F968E7FF08EA}"/>
                </a:ext>
              </a:extLst>
            </p:cNvPr>
            <p:cNvSpPr/>
            <p:nvPr/>
          </p:nvSpPr>
          <p:spPr>
            <a:xfrm>
              <a:off x="7086600" y="5843453"/>
              <a:ext cx="2362200" cy="1447800"/>
            </a:xfrm>
            <a:prstGeom prst="ellipse">
              <a:avLst/>
            </a:prstGeom>
            <a:noFill/>
            <a:ln w="31750"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2C630A-4E1D-AD70-3DA3-C136489A7095}"/>
              </a:ext>
            </a:extLst>
          </p:cNvPr>
          <p:cNvGrpSpPr/>
          <p:nvPr/>
        </p:nvGrpSpPr>
        <p:grpSpPr>
          <a:xfrm>
            <a:off x="6934200" y="1447800"/>
            <a:ext cx="2057400" cy="548640"/>
            <a:chOff x="7086600" y="1591599"/>
            <a:chExt cx="2057400" cy="5486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4BEAC0-360A-5297-E78C-D07ACFA61F11}"/>
                </a:ext>
              </a:extLst>
            </p:cNvPr>
            <p:cNvSpPr/>
            <p:nvPr/>
          </p:nvSpPr>
          <p:spPr>
            <a:xfrm>
              <a:off x="7483156" y="1657290"/>
              <a:ext cx="166084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0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One lung</a:t>
              </a:r>
              <a:endParaRPr lang="en-US" sz="2000" dirty="0">
                <a:solidFill>
                  <a:srgbClr val="66FF6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FD22F9-9433-5379-B1D5-3B26D37A8875}"/>
                </a:ext>
              </a:extLst>
            </p:cNvPr>
            <p:cNvSpPr/>
            <p:nvPr/>
          </p:nvSpPr>
          <p:spPr>
            <a:xfrm>
              <a:off x="7086600" y="1591599"/>
              <a:ext cx="457200" cy="548640"/>
            </a:xfrm>
            <a:prstGeom prst="ellipse">
              <a:avLst/>
            </a:prstGeom>
            <a:noFill/>
            <a:ln w="31750">
              <a:solidFill>
                <a:srgbClr val="66FF66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2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Hugely Expressive</a:t>
            </a: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4F566B0D-047C-4D1E-8139-3065511E5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05" y="3092840"/>
            <a:ext cx="6450720" cy="880391"/>
          </a:xfrm>
          <a:prstGeom prst="wedgeRectCallout">
            <a:avLst>
              <a:gd name="adj1" fmla="val 59223"/>
              <a:gd name="adj2" fmla="val 35978"/>
            </a:avLst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 want this form to be powerful enough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  express everything I have to say about </a:t>
            </a:r>
            <a:r>
              <a:rPr lang="en-CA" altLang="en-US" sz="2400" dirty="0">
                <a:solidFill>
                  <a:schemeClr val="tx2"/>
                </a:solidFill>
              </a:rPr>
              <a:t>love</a:t>
            </a:r>
            <a:r>
              <a:rPr lang="en-CA" altLang="en-US" sz="2400" dirty="0"/>
              <a:t>.</a:t>
            </a:r>
            <a:endParaRPr lang="en-US" alt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E6F589-3A4B-4CCB-8C01-3351B32C5561}"/>
              </a:ext>
            </a:extLst>
          </p:cNvPr>
          <p:cNvGrpSpPr/>
          <p:nvPr/>
        </p:nvGrpSpPr>
        <p:grpSpPr>
          <a:xfrm>
            <a:off x="-76200" y="533400"/>
            <a:ext cx="2359828" cy="1976837"/>
            <a:chOff x="459572" y="2464905"/>
            <a:chExt cx="2359828" cy="1976837"/>
          </a:xfrm>
        </p:grpSpPr>
        <p:pic>
          <p:nvPicPr>
            <p:cNvPr id="24" name="Picture 4" descr="America's Shakespeare | National Affairs">
              <a:extLst>
                <a:ext uri="{FF2B5EF4-FFF2-40B4-BE49-F238E27FC236}">
                  <a16:creationId xmlns:a16="http://schemas.microsoft.com/office/drawing/2014/main" id="{F2EC40B9-4CB1-42B0-B093-20C976899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64905"/>
              <a:ext cx="1678772" cy="192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41514ED3-3776-4362-B8A1-70A942C43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72" y="4072410"/>
              <a:ext cx="2359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algn="l" eaLnBrk="0" hangingPunct="0">
                <a:defRPr/>
              </a:pPr>
              <a:r>
                <a:rPr lang="en-US" altLang="en-US" sz="1800" dirty="0">
                  <a:solidFill>
                    <a:srgbClr val="FFFFFF"/>
                  </a:solidFill>
                </a:rPr>
                <a:t>Shakespeare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</a:t>
              </a:r>
              <a:r>
                <a:rPr lang="en-US" altLang="en-US" sz="1800" dirty="0">
                  <a:solidFill>
                    <a:srgbClr val="FFFFFF"/>
                  </a:solidFill>
                </a:rPr>
                <a:t>1616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20" name="AutoShape 8">
            <a:extLst>
              <a:ext uri="{FF2B5EF4-FFF2-40B4-BE49-F238E27FC236}">
                <a16:creationId xmlns:a16="http://schemas.microsoft.com/office/drawing/2014/main" id="{D40AD3E5-938C-4FF0-8544-55721259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08" y="793197"/>
            <a:ext cx="5559692" cy="2001142"/>
          </a:xfrm>
          <a:prstGeom prst="wedgeRectCallout">
            <a:avLst>
              <a:gd name="adj1" fmla="val -60896"/>
              <a:gd name="adj2" fmla="val -34214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 rules of syntax dictate </a:t>
            </a:r>
            <a:br>
              <a:rPr lang="en-CA" altLang="en-US" sz="2400" dirty="0"/>
            </a:br>
            <a:r>
              <a:rPr lang="en-CA" altLang="en-US" sz="2400" dirty="0"/>
              <a:t>how words can be strung together 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chemeClr val="tx2"/>
                </a:solidFill>
              </a:rPr>
              <a:t>poetry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Verses and rhyme …</a:t>
            </a:r>
          </a:p>
        </p:txBody>
      </p:sp>
      <p:pic>
        <p:nvPicPr>
          <p:cNvPr id="26" name="Picture 6" descr="Romeo and Juliet - Wikipedia">
            <a:extLst>
              <a:ext uri="{FF2B5EF4-FFF2-40B4-BE49-F238E27FC236}">
                <a16:creationId xmlns:a16="http://schemas.microsoft.com/office/drawing/2014/main" id="{D752E82A-366A-4718-ABDB-EC0A7E6B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30018"/>
            <a:ext cx="1905000" cy="27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Looking for Shakespeare Love Quotes? Here are 10 Famous William Shakespeare  Love Quotes |… | Shakespeare love quotes, Motivational quotes for love, Shakespeare  love">
            <a:extLst>
              <a:ext uri="{FF2B5EF4-FFF2-40B4-BE49-F238E27FC236}">
                <a16:creationId xmlns:a16="http://schemas.microsoft.com/office/drawing/2014/main" id="{E2778314-19F7-4555-ABFC-6748A9D09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000" r="-2001" b="28000"/>
          <a:stretch/>
        </p:blipFill>
        <p:spPr bwMode="auto">
          <a:xfrm>
            <a:off x="1905000" y="4430821"/>
            <a:ext cx="3374014" cy="14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Hugely Expressive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98F9A7-C752-4F38-8E47-4F76E8604716}"/>
              </a:ext>
            </a:extLst>
          </p:cNvPr>
          <p:cNvGrpSpPr/>
          <p:nvPr/>
        </p:nvGrpSpPr>
        <p:grpSpPr>
          <a:xfrm>
            <a:off x="0" y="276359"/>
            <a:ext cx="2294521" cy="2750829"/>
            <a:chOff x="-33205" y="2278370"/>
            <a:chExt cx="2294521" cy="2750829"/>
          </a:xfrm>
        </p:grpSpPr>
        <p:pic>
          <p:nvPicPr>
            <p:cNvPr id="10" name="Picture 4" descr="Euclid_3">
              <a:extLst>
                <a:ext uri="{FF2B5EF4-FFF2-40B4-BE49-F238E27FC236}">
                  <a16:creationId xmlns:a16="http://schemas.microsoft.com/office/drawing/2014/main" id="{855056FA-FB7F-43C7-B8E8-1A9F157AD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2278370"/>
              <a:ext cx="1739899" cy="275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5DD1105-E9B9-4F25-A7DF-7991C5032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5" y="4623137"/>
              <a:ext cx="2294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Euclid (300 BC)</a:t>
              </a:r>
            </a:p>
          </p:txBody>
        </p:sp>
      </p:grpSp>
      <p:sp>
        <p:nvSpPr>
          <p:cNvPr id="20" name="AutoShape 8">
            <a:extLst>
              <a:ext uri="{FF2B5EF4-FFF2-40B4-BE49-F238E27FC236}">
                <a16:creationId xmlns:a16="http://schemas.microsoft.com/office/drawing/2014/main" id="{D40AD3E5-938C-4FF0-8544-55721259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08" y="793197"/>
            <a:ext cx="5559692" cy="2001142"/>
          </a:xfrm>
          <a:prstGeom prst="wedgeRectCallout">
            <a:avLst>
              <a:gd name="adj1" fmla="val -60896"/>
              <a:gd name="adj2" fmla="val -34214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 rules of syntax dictate </a:t>
            </a:r>
            <a:br>
              <a:rPr lang="en-CA" altLang="en-US" sz="2400" dirty="0"/>
            </a:br>
            <a:r>
              <a:rPr lang="en-CA" altLang="en-US" sz="2400" dirty="0"/>
              <a:t>how words can be strung together 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chemeClr val="tx2"/>
                </a:solidFill>
              </a:rPr>
              <a:t>logical sentence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Variables </a:t>
            </a:r>
            <a:r>
              <a:rPr lang="en-CA" altLang="en-US" sz="2400" dirty="0">
                <a:solidFill>
                  <a:schemeClr val="accent5"/>
                </a:solidFill>
              </a:rPr>
              <a:t>x</a:t>
            </a:r>
            <a:r>
              <a:rPr lang="en-CA" altLang="en-US" sz="2400" dirty="0"/>
              <a:t> and </a:t>
            </a:r>
            <a:r>
              <a:rPr lang="en-CA" altLang="en-US" sz="2400" dirty="0">
                <a:solidFill>
                  <a:schemeClr val="accent5"/>
                </a:solidFill>
              </a:rPr>
              <a:t>y</a:t>
            </a:r>
            <a:r>
              <a:rPr lang="en-CA" altLang="en-US" sz="2400" dirty="0"/>
              <a:t> can represent integers.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You can use </a:t>
            </a:r>
            <a:r>
              <a:rPr lang="en-CA" altLang="en-US" sz="2400" dirty="0">
                <a:solidFill>
                  <a:schemeClr val="accent5"/>
                </a:solidFill>
              </a:rPr>
              <a:t>+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</a:t>
            </a:r>
            <a:r>
              <a:rPr lang="en-CA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&lt;</a:t>
            </a:r>
            <a:r>
              <a:rPr lang="en-CA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/>
              <a:t>,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sz="2400" dirty="0"/>
              <a:t>. </a:t>
            </a:r>
            <a:endParaRPr lang="en-US" altLang="en-US" sz="2400" dirty="0"/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4F566B0D-047C-4D1E-8139-3065511E5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05" y="3092840"/>
            <a:ext cx="6450720" cy="880391"/>
          </a:xfrm>
          <a:prstGeom prst="wedgeRectCallout">
            <a:avLst>
              <a:gd name="adj1" fmla="val 59223"/>
              <a:gd name="adj2" fmla="val 35978"/>
            </a:avLst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 want this form to be powerful enough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  express everything I have to say about</a:t>
            </a:r>
            <a:endParaRPr lang="en-US" altLang="en-US" sz="2400" dirty="0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7B03B892-94EF-4ABE-A658-43A0B46C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59738"/>
            <a:ext cx="6100096" cy="1198062"/>
          </a:xfrm>
          <a:prstGeom prst="wedgeRectCallout">
            <a:avLst>
              <a:gd name="adj1" fmla="val -25801"/>
              <a:gd name="adj2" fmla="val -56295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Actually, it is hugely expressive.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This is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excellent way to understand and prove</a:t>
            </a:r>
            <a:b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most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mathematical statements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17884968-4667-448C-B595-07B73F98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792" y="5257800"/>
            <a:ext cx="1686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“</a:t>
            </a: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x</a:t>
            </a:r>
            <a:r>
              <a:rPr lang="en-US" altLang="en-US" sz="2400" dirty="0">
                <a:latin typeface="+mj-lt"/>
              </a:rPr>
              <a:t> is prime”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EAA82569-1AFF-41DF-A328-4A5F0744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639" y="5589332"/>
            <a:ext cx="4196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a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US" altLang="en-US" sz="2400" dirty="0">
                <a:solidFill>
                  <a:srgbClr val="FFC000"/>
                </a:solidFill>
              </a:rPr>
              <a:t>b  (</a:t>
            </a:r>
            <a:r>
              <a:rPr lang="en-US" altLang="en-US" sz="2400" dirty="0" err="1">
                <a:solidFill>
                  <a:srgbClr val="FFC000"/>
                </a:solidFill>
              </a:rPr>
              <a:t>a</a:t>
            </a:r>
            <a:r>
              <a:rPr lang="en-US" altLang="en-US" sz="2400" dirty="0" err="1">
                <a:solidFill>
                  <a:srgbClr val="FFC000"/>
                </a:solidFill>
                <a:sym typeface="Symbol" pitchFamily="18" charset="2"/>
              </a:rPr>
              <a:t>b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=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a=1 or b=1)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065671-C435-4264-AF84-B319465E38BB}"/>
              </a:ext>
            </a:extLst>
          </p:cNvPr>
          <p:cNvSpPr/>
          <p:nvPr/>
        </p:nvSpPr>
        <p:spPr>
          <a:xfrm>
            <a:off x="5122418" y="345595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400" dirty="0">
                <a:solidFill>
                  <a:schemeClr val="tx2"/>
                </a:solidFill>
              </a:rPr>
              <a:t>math.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1ABA14-06C4-4AA9-854E-84B6464B99E4}"/>
              </a:ext>
            </a:extLst>
          </p:cNvPr>
          <p:cNvGrpSpPr/>
          <p:nvPr/>
        </p:nvGrpSpPr>
        <p:grpSpPr>
          <a:xfrm>
            <a:off x="6248399" y="3429002"/>
            <a:ext cx="2800750" cy="3276600"/>
            <a:chOff x="7318351" y="5074031"/>
            <a:chExt cx="1736749" cy="1707770"/>
          </a:xfrm>
        </p:grpSpPr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0D63B058-C10A-4165-8927-8E5CFDCBE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5" t="10841" r="13467" b="45795"/>
            <a:stretch>
              <a:fillRect/>
            </a:stretch>
          </p:blipFill>
          <p:spPr bwMode="auto">
            <a:xfrm>
              <a:off x="7347330" y="5074031"/>
              <a:ext cx="1707770" cy="17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930461B9-202A-465E-8C13-F0EEAA6B2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8351" y="6372563"/>
              <a:ext cx="682649" cy="368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Gödel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1931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Hugely Expressive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98F9A7-C752-4F38-8E47-4F76E8604716}"/>
              </a:ext>
            </a:extLst>
          </p:cNvPr>
          <p:cNvGrpSpPr/>
          <p:nvPr/>
        </p:nvGrpSpPr>
        <p:grpSpPr>
          <a:xfrm>
            <a:off x="0" y="276359"/>
            <a:ext cx="2294521" cy="2750829"/>
            <a:chOff x="-33205" y="2278370"/>
            <a:chExt cx="2294521" cy="2750829"/>
          </a:xfrm>
        </p:grpSpPr>
        <p:pic>
          <p:nvPicPr>
            <p:cNvPr id="10" name="Picture 4" descr="Euclid_3">
              <a:extLst>
                <a:ext uri="{FF2B5EF4-FFF2-40B4-BE49-F238E27FC236}">
                  <a16:creationId xmlns:a16="http://schemas.microsoft.com/office/drawing/2014/main" id="{855056FA-FB7F-43C7-B8E8-1A9F157AD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2278370"/>
              <a:ext cx="1739899" cy="275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5DD1105-E9B9-4F25-A7DF-7991C5032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5" y="4623137"/>
              <a:ext cx="2294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Euclid (300 BC)</a:t>
              </a:r>
            </a:p>
          </p:txBody>
        </p:sp>
      </p:grpSp>
      <p:sp>
        <p:nvSpPr>
          <p:cNvPr id="22" name="AutoShape 8">
            <a:extLst>
              <a:ext uri="{FF2B5EF4-FFF2-40B4-BE49-F238E27FC236}">
                <a16:creationId xmlns:a16="http://schemas.microsoft.com/office/drawing/2014/main" id="{4F566B0D-047C-4D1E-8139-3065511E5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05" y="3092840"/>
            <a:ext cx="6450720" cy="880391"/>
          </a:xfrm>
          <a:prstGeom prst="wedgeRectCallout">
            <a:avLst>
              <a:gd name="adj1" fmla="val 59223"/>
              <a:gd name="adj2" fmla="val 35978"/>
            </a:avLst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 want this form to be powerful enough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  express everything I have to say about </a:t>
            </a:r>
            <a:endParaRPr lang="en-US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D8722-C138-4397-8FB2-6F628080E681}"/>
              </a:ext>
            </a:extLst>
          </p:cNvPr>
          <p:cNvSpPr/>
          <p:nvPr/>
        </p:nvSpPr>
        <p:spPr>
          <a:xfrm>
            <a:off x="5070902" y="3455954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400" dirty="0">
                <a:solidFill>
                  <a:schemeClr val="tx2"/>
                </a:solidFill>
              </a:rPr>
              <a:t>comp sci.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14E17-F206-4464-B0A6-50A4FB6CF252}"/>
              </a:ext>
            </a:extLst>
          </p:cNvPr>
          <p:cNvSpPr/>
          <p:nvPr/>
        </p:nvSpPr>
        <p:spPr>
          <a:xfrm>
            <a:off x="152400" y="5181600"/>
            <a:ext cx="5592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“Java program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CA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on input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66FF66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outputs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”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lang="en-US" altLang="en-US" sz="2400" dirty="0"/>
          </a:p>
        </p:txBody>
      </p:sp>
      <p:pic>
        <p:nvPicPr>
          <p:cNvPr id="21" name="Picture 4" descr="Upgrade Windows Now| Computer Repair | Nerds On Call">
            <a:extLst>
              <a:ext uri="{FF2B5EF4-FFF2-40B4-BE49-F238E27FC236}">
                <a16:creationId xmlns:a16="http://schemas.microsoft.com/office/drawing/2014/main" id="{84E720B8-0671-482F-A84F-EE029459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59" y="4982222"/>
            <a:ext cx="2509116" cy="19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74">
            <a:extLst>
              <a:ext uri="{FF2B5EF4-FFF2-40B4-BE49-F238E27FC236}">
                <a16:creationId xmlns:a16="http://schemas.microsoft.com/office/drawing/2014/main" id="{CE7C874A-DEB9-4592-B710-2B65E21D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258" y="5562600"/>
            <a:ext cx="383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c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US" altLang="en-US" sz="2400" dirty="0">
                <a:solidFill>
                  <a:srgbClr val="FFC000"/>
                </a:solidFill>
              </a:rPr>
              <a:t>t  (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…. +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I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= …. 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y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4" name="AutoShape 8">
            <a:extLst>
              <a:ext uri="{FF2B5EF4-FFF2-40B4-BE49-F238E27FC236}">
                <a16:creationId xmlns:a16="http://schemas.microsoft.com/office/drawing/2014/main" id="{7103FA0D-C611-4017-85F9-6474D17B9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08" y="793197"/>
            <a:ext cx="5559692" cy="2001142"/>
          </a:xfrm>
          <a:prstGeom prst="wedgeRectCallout">
            <a:avLst>
              <a:gd name="adj1" fmla="val -60896"/>
              <a:gd name="adj2" fmla="val -34214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 rules of syntax dictate </a:t>
            </a:r>
            <a:br>
              <a:rPr lang="en-CA" altLang="en-US" sz="2400" dirty="0"/>
            </a:br>
            <a:r>
              <a:rPr lang="en-CA" altLang="en-US" sz="2400" dirty="0"/>
              <a:t>how words can be strung together 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chemeClr val="tx2"/>
                </a:solidFill>
              </a:rPr>
              <a:t>logical sentence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Variables </a:t>
            </a:r>
            <a:r>
              <a:rPr lang="en-CA" altLang="en-US" sz="2400" dirty="0">
                <a:solidFill>
                  <a:schemeClr val="accent5"/>
                </a:solidFill>
              </a:rPr>
              <a:t>x</a:t>
            </a:r>
            <a:r>
              <a:rPr lang="en-CA" altLang="en-US" sz="2400" dirty="0"/>
              <a:t> and </a:t>
            </a:r>
            <a:r>
              <a:rPr lang="en-CA" altLang="en-US" sz="2400" dirty="0">
                <a:solidFill>
                  <a:schemeClr val="accent5"/>
                </a:solidFill>
              </a:rPr>
              <a:t>y</a:t>
            </a:r>
            <a:r>
              <a:rPr lang="en-CA" altLang="en-US" sz="2400" dirty="0"/>
              <a:t> can represent integers.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You can use </a:t>
            </a:r>
            <a:r>
              <a:rPr lang="en-CA" altLang="en-US" sz="2400" dirty="0">
                <a:solidFill>
                  <a:schemeClr val="accent5"/>
                </a:solidFill>
              </a:rPr>
              <a:t>+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</a:t>
            </a:r>
            <a:r>
              <a:rPr lang="en-CA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&lt;</a:t>
            </a:r>
            <a:r>
              <a:rPr lang="en-CA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/>
              <a:t>,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sz="2400" dirty="0"/>
              <a:t>. </a:t>
            </a:r>
            <a:endParaRPr lang="en-US" altLang="en-US" sz="2400" dirty="0"/>
          </a:p>
        </p:txBody>
      </p:sp>
      <p:sp>
        <p:nvSpPr>
          <p:cNvPr id="12" name="Text Box 74">
            <a:extLst>
              <a:ext uri="{FF2B5EF4-FFF2-40B4-BE49-F238E27FC236}">
                <a16:creationId xmlns:a16="http://schemas.microsoft.com/office/drawing/2014/main" id="{F40E6DBA-5611-4778-8382-BCC42E6F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88" y="5909608"/>
            <a:ext cx="4799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There is an integer encoding a computation </a:t>
            </a:r>
            <a:r>
              <a:rPr lang="en-US" altLang="en-US" sz="20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3" name="Text Box 74">
            <a:extLst>
              <a:ext uri="{FF2B5EF4-FFF2-40B4-BE49-F238E27FC236}">
                <a16:creationId xmlns:a16="http://schemas.microsoft.com/office/drawing/2014/main" id="{F518F23F-9A1E-47F4-AAE3-7294FB4CC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926" y="6158934"/>
            <a:ext cx="3324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such that for every time step </a:t>
            </a:r>
            <a:r>
              <a:rPr lang="en-US" altLang="en-US" sz="20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9D9877D6-7698-45B1-AB1D-EE7E7580B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869" y="6445190"/>
            <a:ext cx="4139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the TM simulating </a:t>
            </a:r>
            <a:r>
              <a:rPr lang="en-US" altLang="en-US" sz="2000" dirty="0">
                <a:solidFill>
                  <a:srgbClr val="66FF66"/>
                </a:solidFill>
              </a:rPr>
              <a:t>J</a:t>
            </a:r>
            <a:r>
              <a:rPr lang="en-US" altLang="en-US" sz="2000" dirty="0">
                <a:solidFill>
                  <a:srgbClr val="FFFFFF"/>
                </a:solidFill>
              </a:rPr>
              <a:t> takes a legal step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101585" y="4327807"/>
            <a:ext cx="917591" cy="929993"/>
            <a:chOff x="2065" y="1551"/>
            <a:chExt cx="1628" cy="1988"/>
          </a:xfrm>
        </p:grpSpPr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3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49" y="4165465"/>
            <a:ext cx="6267452" cy="517872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Here is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an integer encoding of Java program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12" grpId="0"/>
      <p:bldP spid="13" grpId="0"/>
      <p:bldP spid="14" grpId="0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Hugely Expressive</a:t>
            </a:r>
          </a:p>
        </p:txBody>
      </p:sp>
      <p:pic>
        <p:nvPicPr>
          <p:cNvPr id="21" name="Picture 4" descr="Upgrade Windows Now| Computer Repair | Nerds On Call">
            <a:extLst>
              <a:ext uri="{FF2B5EF4-FFF2-40B4-BE49-F238E27FC236}">
                <a16:creationId xmlns:a16="http://schemas.microsoft.com/office/drawing/2014/main" id="{84E720B8-0671-482F-A84F-EE029459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59" y="4982222"/>
            <a:ext cx="2509116" cy="19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8">
            <a:extLst>
              <a:ext uri="{FF2B5EF4-FFF2-40B4-BE49-F238E27FC236}">
                <a16:creationId xmlns:a16="http://schemas.microsoft.com/office/drawing/2014/main" id="{5BC1E9FD-074B-4329-821E-09969F5F5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07" y="685800"/>
            <a:ext cx="8534938" cy="4268968"/>
          </a:xfrm>
          <a:prstGeom prst="wedgeRectCallout">
            <a:avLst>
              <a:gd name="adj1" fmla="val -51863"/>
              <a:gd name="adj2" fmla="val 31371"/>
            </a:avLst>
          </a:prstGeom>
          <a:solidFill>
            <a:schemeClr val="tx1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CA" altLang="en-US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E62AFE-8E39-4877-9142-39A4396722AE}"/>
              </a:ext>
            </a:extLst>
          </p:cNvPr>
          <p:cNvGrpSpPr/>
          <p:nvPr/>
        </p:nvGrpSpPr>
        <p:grpSpPr>
          <a:xfrm>
            <a:off x="513545" y="674541"/>
            <a:ext cx="8496300" cy="4170771"/>
            <a:chOff x="500666" y="1955442"/>
            <a:chExt cx="8496300" cy="417077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37E548F-3AC2-43CE-BD65-4C5C30DA6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66" y="2420988"/>
              <a:ext cx="8496300" cy="3705225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A18F69-EC27-4202-ACA7-F1FE096C2EBB}"/>
                </a:ext>
              </a:extLst>
            </p:cNvPr>
            <p:cNvSpPr/>
            <p:nvPr/>
          </p:nvSpPr>
          <p:spPr>
            <a:xfrm>
              <a:off x="1676400" y="1955442"/>
              <a:ext cx="6477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chemeClr val="bg2"/>
                  </a:solidFill>
                </a:rPr>
                <a:t>Certainly it is key to theoretical computer science.</a:t>
              </a:r>
              <a:endPara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9690BA4-3A7D-424F-ACDE-43746ED56139}"/>
              </a:ext>
            </a:extLst>
          </p:cNvPr>
          <p:cNvSpPr/>
          <p:nvPr/>
        </p:nvSpPr>
        <p:spPr>
          <a:xfrm>
            <a:off x="152400" y="5181600"/>
            <a:ext cx="5592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“Java program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CA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on input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66FF66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outputs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”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lang="en-US" altLang="en-US" sz="2400" dirty="0"/>
          </a:p>
        </p:txBody>
      </p:sp>
      <p:sp>
        <p:nvSpPr>
          <p:cNvPr id="12" name="Text Box 74">
            <a:extLst>
              <a:ext uri="{FF2B5EF4-FFF2-40B4-BE49-F238E27FC236}">
                <a16:creationId xmlns:a16="http://schemas.microsoft.com/office/drawing/2014/main" id="{D5784214-1399-42E3-9D0F-C8D9B177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88" y="5909608"/>
            <a:ext cx="4799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There is an integer encoding a computation </a:t>
            </a:r>
            <a:r>
              <a:rPr lang="en-US" altLang="en-US" sz="20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3" name="Text Box 74">
            <a:extLst>
              <a:ext uri="{FF2B5EF4-FFF2-40B4-BE49-F238E27FC236}">
                <a16:creationId xmlns:a16="http://schemas.microsoft.com/office/drawing/2014/main" id="{E7F28AE7-FE83-4E28-AE70-09F8777C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926" y="6158934"/>
            <a:ext cx="3324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such that for every time step </a:t>
            </a:r>
            <a:r>
              <a:rPr lang="en-US" altLang="en-US" sz="20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95843DEE-EFB5-42D3-877E-AD329017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869" y="6445190"/>
            <a:ext cx="4139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the TM simulating </a:t>
            </a:r>
            <a:r>
              <a:rPr lang="en-US" altLang="en-US" sz="2000" dirty="0">
                <a:solidFill>
                  <a:srgbClr val="66FF66"/>
                </a:solidFill>
              </a:rPr>
              <a:t>J</a:t>
            </a:r>
            <a:r>
              <a:rPr lang="en-US" altLang="en-US" sz="2000" dirty="0">
                <a:solidFill>
                  <a:srgbClr val="FFFFFF"/>
                </a:solidFill>
              </a:rPr>
              <a:t> takes a legal step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p:sp>
        <p:nvSpPr>
          <p:cNvPr id="15" name="Text Box 74">
            <a:extLst>
              <a:ext uri="{FF2B5EF4-FFF2-40B4-BE49-F238E27FC236}">
                <a16:creationId xmlns:a16="http://schemas.microsoft.com/office/drawing/2014/main" id="{53BC45C9-6213-4A41-9C94-0873BE14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258" y="5562600"/>
            <a:ext cx="383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c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US" altLang="en-US" sz="2400" dirty="0">
                <a:solidFill>
                  <a:srgbClr val="FFC000"/>
                </a:solidFill>
              </a:rPr>
              <a:t>t  (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…. +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I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= …. 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y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B655EA-5A5D-46F0-9C34-48CB4D616F6A}"/>
              </a:ext>
            </a:extLst>
          </p:cNvPr>
          <p:cNvGraphicFramePr>
            <a:graphicFrameLocks noGrp="1"/>
          </p:cNvGraphicFramePr>
          <p:nvPr/>
        </p:nvGraphicFramePr>
        <p:xfrm>
          <a:off x="106134" y="195807"/>
          <a:ext cx="8915400" cy="642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561835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535107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682990331"/>
                    </a:ext>
                  </a:extLst>
                </a:gridCol>
              </a:tblGrid>
              <a:tr h="78844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2358"/>
                  </a:ext>
                </a:extLst>
              </a:tr>
              <a:tr h="79387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  </a:t>
                      </a:r>
                    </a:p>
                    <a:p>
                      <a:pPr algn="ctr"/>
                      <a:r>
                        <a:rPr lang="en-US" altLang="en-US" sz="2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And :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000" dirty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79045"/>
                  </a:ext>
                </a:extLst>
              </a:tr>
              <a:tr h="1383322"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2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Or </a:t>
                      </a:r>
                      <a:r>
                        <a:rPr lang="el-GR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09688"/>
                  </a:ext>
                </a:extLst>
              </a:tr>
              <a:tr h="2757003">
                <a:tc>
                  <a:txBody>
                    <a:bodyPr/>
                    <a:lstStyle/>
                    <a:p>
                      <a:pPr algn="ctr"/>
                      <a:r>
                        <a:rPr lang="en-US" sz="100" b="1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en-US" sz="700" b="1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bg2"/>
                          </a:solidFill>
                        </a:rPr>
                        <a:t>Implies </a:t>
                      </a:r>
                    </a:p>
                    <a:p>
                      <a:pPr algn="ctr"/>
                      <a:r>
                        <a:rPr lang="en-US" altLang="en-US" sz="200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71007"/>
                  </a:ext>
                </a:extLst>
              </a:tr>
              <a:tr h="444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Negation</a:t>
                      </a:r>
                    </a:p>
                    <a:p>
                      <a:pPr algn="ctr"/>
                      <a:r>
                        <a:rPr lang="el-GR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01823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59CF9-053D-46BC-9041-F38AE97C2DAD}"/>
              </a:ext>
            </a:extLst>
          </p:cNvPr>
          <p:cNvGrpSpPr/>
          <p:nvPr/>
        </p:nvGrpSpPr>
        <p:grpSpPr>
          <a:xfrm>
            <a:off x="1359258" y="1778062"/>
            <a:ext cx="3908330" cy="689028"/>
            <a:chOff x="1359258" y="1778062"/>
            <a:chExt cx="3908330" cy="6890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2E6E6F2-7016-4FC3-9F39-7E300B4EAADA}"/>
                </a:ext>
              </a:extLst>
            </p:cNvPr>
            <p:cNvSpPr/>
            <p:nvPr/>
          </p:nvSpPr>
          <p:spPr>
            <a:xfrm>
              <a:off x="1359258" y="2049563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F04D6BB-167D-45BB-8050-76395D7CECF7}"/>
                </a:ext>
              </a:extLst>
            </p:cNvPr>
            <p:cNvSpPr/>
            <p:nvPr/>
          </p:nvSpPr>
          <p:spPr>
            <a:xfrm>
              <a:off x="3307706" y="2066980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4FEDDC-38D7-49A5-9E08-015E04FA1E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07705" y="215842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3C733-F4CE-4470-A494-7DFD20DB99BD}"/>
                </a:ext>
              </a:extLst>
            </p:cNvPr>
            <p:cNvSpPr/>
            <p:nvPr/>
          </p:nvSpPr>
          <p:spPr>
            <a:xfrm>
              <a:off x="1362983" y="1778062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Selecting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Or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46215C-1AE9-4BC8-A784-8966217B4CE6}"/>
              </a:ext>
            </a:extLst>
          </p:cNvPr>
          <p:cNvGrpSpPr/>
          <p:nvPr/>
        </p:nvGrpSpPr>
        <p:grpSpPr>
          <a:xfrm>
            <a:off x="5234574" y="1777421"/>
            <a:ext cx="3919214" cy="689669"/>
            <a:chOff x="5234574" y="1777421"/>
            <a:chExt cx="3919214" cy="68966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559585-7188-466F-83F3-FCC305294813}"/>
                </a:ext>
              </a:extLst>
            </p:cNvPr>
            <p:cNvSpPr/>
            <p:nvPr/>
          </p:nvSpPr>
          <p:spPr>
            <a:xfrm>
              <a:off x="5245458" y="2049563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β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β´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0AFF712-8865-4CE2-8DF3-15136A6F349C}"/>
                </a:ext>
              </a:extLst>
            </p:cNvPr>
            <p:cNvSpPr/>
            <p:nvPr/>
          </p:nvSpPr>
          <p:spPr>
            <a:xfrm>
              <a:off x="7193906" y="2066980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β´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50A4BB6-5603-4256-AD64-AD35400944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4968" y="2172935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257E26A-3933-423E-96FE-D6AC2166B1A0}"/>
                </a:ext>
              </a:extLst>
            </p:cNvPr>
            <p:cNvSpPr/>
            <p:nvPr/>
          </p:nvSpPr>
          <p:spPr>
            <a:xfrm>
              <a:off x="5234574" y="177742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Eval/Build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9FD5B8-BE07-4E85-B0CC-1BBBBE7C361D}"/>
              </a:ext>
            </a:extLst>
          </p:cNvPr>
          <p:cNvGrpSpPr/>
          <p:nvPr/>
        </p:nvGrpSpPr>
        <p:grpSpPr>
          <a:xfrm>
            <a:off x="1206858" y="2467091"/>
            <a:ext cx="4060730" cy="700074"/>
            <a:chOff x="1206858" y="2467091"/>
            <a:chExt cx="4060730" cy="70007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BAB03E4-B592-4B8B-BB49-2CF6AE81496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2467091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6D72D7-6A23-4657-8513-D03327952C66}"/>
                </a:ext>
              </a:extLst>
            </p:cNvPr>
            <p:cNvSpPr/>
            <p:nvPr/>
          </p:nvSpPr>
          <p:spPr>
            <a:xfrm>
              <a:off x="1206858" y="2749638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03CEFB2-E7D9-4608-A94C-BC0DE9915109}"/>
                </a:ext>
              </a:extLst>
            </p:cNvPr>
            <p:cNvSpPr/>
            <p:nvPr/>
          </p:nvSpPr>
          <p:spPr>
            <a:xfrm>
              <a:off x="3307706" y="2767055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6D4E79-0C33-41DB-B87D-0AA913DEE9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6654" y="2858496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4EEF78-BFE8-405F-9115-7351797209DD}"/>
                </a:ext>
              </a:extLst>
            </p:cNvPr>
            <p:cNvSpPr/>
            <p:nvPr/>
          </p:nvSpPr>
          <p:spPr>
            <a:xfrm>
              <a:off x="1362983" y="24781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D32505-2664-48B1-A0F1-3D660ADA0EE0}"/>
              </a:ext>
            </a:extLst>
          </p:cNvPr>
          <p:cNvGrpSpPr/>
          <p:nvPr/>
        </p:nvGrpSpPr>
        <p:grpSpPr>
          <a:xfrm>
            <a:off x="5172888" y="3159665"/>
            <a:ext cx="4034970" cy="751285"/>
            <a:chOff x="5172888" y="3159665"/>
            <a:chExt cx="4034970" cy="7512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7453F82-459F-4FAA-B9E2-9A401D12468E}"/>
                </a:ext>
              </a:extLst>
            </p:cNvPr>
            <p:cNvSpPr/>
            <p:nvPr/>
          </p:nvSpPr>
          <p:spPr>
            <a:xfrm>
              <a:off x="5172888" y="3449285"/>
              <a:ext cx="2079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Assume</a:t>
              </a:r>
              <a:r>
                <a:rPr lang="it-IT" sz="1600" dirty="0"/>
                <a:t> </a:t>
              </a:r>
              <a:r>
                <a:rPr lang="it-IT" sz="2000" dirty="0">
                  <a:solidFill>
                    <a:srgbClr val="FFC000"/>
                  </a:solidFill>
                </a:rPr>
                <a:t>α</a:t>
              </a:r>
              <a:r>
                <a:rPr lang="it-IT" sz="2000" dirty="0"/>
                <a:t>, </a:t>
              </a:r>
              <a:r>
                <a:rPr lang="it-IT" sz="1800" dirty="0"/>
                <a:t>prove</a:t>
              </a:r>
              <a:r>
                <a:rPr lang="it-IT" sz="2400" dirty="0"/>
                <a:t> </a:t>
              </a:r>
              <a:r>
                <a:rPr lang="it-IT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BAAFA9-7A76-4B8F-89AD-E89E980EAC33}"/>
                </a:ext>
              </a:extLst>
            </p:cNvPr>
            <p:cNvSpPr/>
            <p:nvPr/>
          </p:nvSpPr>
          <p:spPr>
            <a:xfrm>
              <a:off x="72479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solidFill>
                    <a:srgbClr val="FFC000"/>
                  </a:solidFill>
                </a:rPr>
                <a:t>α</a:t>
              </a:r>
              <a:r>
                <a:rPr lang="it-IT" sz="2000" dirty="0">
                  <a:solidFill>
                    <a:srgbClr val="FF00FF"/>
                  </a:solidFill>
                </a:rPr>
                <a:t>→</a:t>
              </a:r>
              <a:r>
                <a:rPr lang="it-IT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058A71-9CE6-4BEA-A057-0A287E70C9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19038" y="357265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7C9710-FBE2-4DC7-A355-629D01DAF15A}"/>
                </a:ext>
              </a:extLst>
            </p:cNvPr>
            <p:cNvSpPr/>
            <p:nvPr/>
          </p:nvSpPr>
          <p:spPr>
            <a:xfrm>
              <a:off x="5288644" y="3159665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Deduction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768F66-44A9-4C49-AF63-4C724BEBEC90}"/>
              </a:ext>
            </a:extLst>
          </p:cNvPr>
          <p:cNvGrpSpPr/>
          <p:nvPr/>
        </p:nvGrpSpPr>
        <p:grpSpPr>
          <a:xfrm>
            <a:off x="5016858" y="3862943"/>
            <a:ext cx="4071336" cy="704183"/>
            <a:chOff x="5016858" y="3862943"/>
            <a:chExt cx="4071336" cy="70418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C13D8B9-F175-49D5-80CB-EBE66F42913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61572" y="38629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DAE8543-3685-4FB9-BD80-E41B0EF1277D}"/>
                </a:ext>
              </a:extLst>
            </p:cNvPr>
            <p:cNvSpPr/>
            <p:nvPr/>
          </p:nvSpPr>
          <p:spPr>
            <a:xfrm>
              <a:off x="5016858" y="4149599"/>
              <a:ext cx="20795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CA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CA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18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 </a:t>
              </a:r>
              <a:r>
                <a:rPr lang="el-GR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lang="en-US" altLang="en-US" sz="18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FAE21F7-EFFD-4B31-8804-A297FEDA2359}"/>
                </a:ext>
              </a:extLst>
            </p:cNvPr>
            <p:cNvSpPr/>
            <p:nvPr/>
          </p:nvSpPr>
          <p:spPr>
            <a:xfrm>
              <a:off x="6769458" y="4167016"/>
              <a:ext cx="23187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el-GR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2A170C6-369C-4901-8D35-77F6F4E859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07772" y="427297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32426C-C400-4474-84FD-F9200520BB4E}"/>
                </a:ext>
              </a:extLst>
            </p:cNvPr>
            <p:cNvSpPr/>
            <p:nvPr/>
          </p:nvSpPr>
          <p:spPr>
            <a:xfrm>
              <a:off x="5234574" y="38774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lang="en-US" altLang="en-US" sz="2000" dirty="0">
                  <a:solidFill>
                    <a:schemeClr val="tx2"/>
                  </a:solidFill>
                  <a:sym typeface="Symbol" panose="05050102010706020507" pitchFamily="18" charset="2"/>
                </a:rPr>
                <a:t>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02FCB-BA2F-40D3-98F4-34AF0B9816E0}"/>
              </a:ext>
            </a:extLst>
          </p:cNvPr>
          <p:cNvGrpSpPr/>
          <p:nvPr/>
        </p:nvGrpSpPr>
        <p:grpSpPr>
          <a:xfrm>
            <a:off x="1268544" y="3848669"/>
            <a:ext cx="4060730" cy="700074"/>
            <a:chOff x="1268544" y="3848669"/>
            <a:chExt cx="4060730" cy="70007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5C9342-C56B-471F-AD4A-8B408F45F51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3848669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4B0FF84-1D5D-4183-98DB-27F025A40D7E}"/>
                </a:ext>
              </a:extLst>
            </p:cNvPr>
            <p:cNvSpPr/>
            <p:nvPr/>
          </p:nvSpPr>
          <p:spPr>
            <a:xfrm>
              <a:off x="1268544" y="413121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αβ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F7842B-DFDC-486F-A2A0-13BD30E6ACB3}"/>
                </a:ext>
              </a:extLst>
            </p:cNvPr>
            <p:cNvSpPr/>
            <p:nvPr/>
          </p:nvSpPr>
          <p:spPr>
            <a:xfrm>
              <a:off x="3369392" y="414863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3F77CBA-2720-4132-9574-2466F832BB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92854" y="424007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6227671-8732-4400-8AE7-15705DC2B2D8}"/>
                </a:ext>
              </a:extLst>
            </p:cNvPr>
            <p:cNvSpPr/>
            <p:nvPr/>
          </p:nvSpPr>
          <p:spPr>
            <a:xfrm>
              <a:off x="1381032" y="38587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27202-0657-4742-BBDF-F29332857A6F}"/>
              </a:ext>
            </a:extLst>
          </p:cNvPr>
          <p:cNvGrpSpPr/>
          <p:nvPr/>
        </p:nvGrpSpPr>
        <p:grpSpPr>
          <a:xfrm>
            <a:off x="5303253" y="2477735"/>
            <a:ext cx="3907971" cy="700074"/>
            <a:chOff x="5303253" y="2477735"/>
            <a:chExt cx="3907971" cy="700074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D7DED36-FF78-4446-AEDD-DFA979B4350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50686" y="2477735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9DDFCA1-A55D-4895-9F6A-6AA12F564852}"/>
                </a:ext>
              </a:extLst>
            </p:cNvPr>
            <p:cNvSpPr/>
            <p:nvPr/>
          </p:nvSpPr>
          <p:spPr>
            <a:xfrm>
              <a:off x="6896100" y="2777699"/>
              <a:ext cx="2315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6C89C79-EA21-46CC-B5D6-F580FC6B95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8500" y="2869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AEF3DD0-9C85-4CA6-AD5D-461DD21C80D8}"/>
                </a:ext>
              </a:extLst>
            </p:cNvPr>
            <p:cNvSpPr/>
            <p:nvPr/>
          </p:nvSpPr>
          <p:spPr>
            <a:xfrm>
              <a:off x="5303253" y="248878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</a:rPr>
                <a:t>Excluded Middle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A4BE63-2F47-4ECF-8024-DA750BD7C599}"/>
              </a:ext>
            </a:extLst>
          </p:cNvPr>
          <p:cNvGrpSpPr/>
          <p:nvPr/>
        </p:nvGrpSpPr>
        <p:grpSpPr>
          <a:xfrm>
            <a:off x="1293586" y="4563257"/>
            <a:ext cx="4060730" cy="704520"/>
            <a:chOff x="1293586" y="4563257"/>
            <a:chExt cx="4060730" cy="70452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ED93440-5D37-4779-8C52-BECC5FA03E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33788" y="4563257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2708EC9-69E1-4825-95E0-E889C73C2186}"/>
                </a:ext>
              </a:extLst>
            </p:cNvPr>
            <p:cNvSpPr/>
            <p:nvPr/>
          </p:nvSpPr>
          <p:spPr>
            <a:xfrm>
              <a:off x="1293586" y="4850250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l-GR" sz="2000" dirty="0">
                  <a:solidFill>
                    <a:srgbClr val="FF00FF"/>
                  </a:solidFill>
                </a:rPr>
                <a:t>→</a:t>
              </a:r>
              <a:r>
                <a:rPr lang="el-GR" sz="2000" dirty="0">
                  <a:solidFill>
                    <a:srgbClr val="FFC000"/>
                  </a:solidFill>
                </a:rPr>
                <a:t>β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l-GR" sz="2000" dirty="0">
                  <a:solidFill>
                    <a:srgbClr val="FFC000"/>
                  </a:solidFill>
                </a:rPr>
                <a:t> β</a:t>
              </a:r>
              <a:r>
                <a:rPr lang="el-GR" sz="2000" dirty="0">
                  <a:solidFill>
                    <a:srgbClr val="FF00FF"/>
                  </a:solidFill>
                </a:rPr>
                <a:t>→</a:t>
              </a: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3F22A98-EA2A-47C0-80B0-8C1A92B2CD66}"/>
                </a:ext>
              </a:extLst>
            </p:cNvPr>
            <p:cNvSpPr/>
            <p:nvPr/>
          </p:nvSpPr>
          <p:spPr>
            <a:xfrm>
              <a:off x="3394434" y="4867667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solidFill>
                    <a:srgbClr val="FFC000"/>
                  </a:solidFill>
                </a:rPr>
                <a:t>α </a:t>
              </a:r>
              <a:r>
                <a:rPr lang="en-CA" sz="2000" dirty="0">
                  <a:solidFill>
                    <a:srgbClr val="FFC000"/>
                  </a:solidFill>
                </a:rPr>
                <a:t>iff </a:t>
              </a:r>
              <a:r>
                <a:rPr lang="el-GR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F3F2E9E-A8B6-41D4-B1DE-C6FE13B602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7896" y="4959108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DB1B773-C7B5-4D66-894E-2E6DEB9116D5}"/>
                </a:ext>
              </a:extLst>
            </p:cNvPr>
            <p:cNvSpPr/>
            <p:nvPr/>
          </p:nvSpPr>
          <p:spPr>
            <a:xfrm>
              <a:off x="1406074" y="457777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/>
                  </a:solidFill>
                </a:rPr>
                <a:t>Equivalence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5D9A38-2DE9-4945-A5AD-B597099333B7}"/>
              </a:ext>
            </a:extLst>
          </p:cNvPr>
          <p:cNvGrpSpPr/>
          <p:nvPr/>
        </p:nvGrpSpPr>
        <p:grpSpPr>
          <a:xfrm>
            <a:off x="4838700" y="4563257"/>
            <a:ext cx="4354644" cy="704520"/>
            <a:chOff x="4838700" y="4563257"/>
            <a:chExt cx="4354644" cy="70452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8326523-AD0F-4765-9E5B-E099A8A8656A}"/>
                </a:ext>
              </a:extLst>
            </p:cNvPr>
            <p:cNvSpPr/>
            <p:nvPr/>
          </p:nvSpPr>
          <p:spPr>
            <a:xfrm>
              <a:off x="4838700" y="4850250"/>
              <a:ext cx="2685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FFC000"/>
                  </a:solidFill>
                </a:rPr>
                <a:t>¬(</a:t>
              </a: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</a:t>
              </a:r>
              <a:r>
                <a:rPr lang="el-GR" sz="2000" dirty="0">
                  <a:solidFill>
                    <a:srgbClr val="FFC000"/>
                  </a:solidFill>
                </a:rPr>
                <a:t>¬β)</a:t>
              </a:r>
              <a:r>
                <a:rPr 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iff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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β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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endPara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135D3E-E537-42CD-A182-1FED4533C62E}"/>
                </a:ext>
              </a:extLst>
            </p:cNvPr>
            <p:cNvGrpSpPr/>
            <p:nvPr/>
          </p:nvGrpSpPr>
          <p:grpSpPr>
            <a:xfrm>
              <a:off x="5245102" y="4563257"/>
              <a:ext cx="3948242" cy="704520"/>
              <a:chOff x="5245102" y="4563257"/>
              <a:chExt cx="3948242" cy="70452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3C7F437-D1BA-46D9-93F8-1E3A199A43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372816" y="4563257"/>
                <a:ext cx="3585028" cy="11046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FE2E0D0-CB9A-4361-9E84-92C44C9EBE65}"/>
                  </a:ext>
                </a:extLst>
              </p:cNvPr>
              <p:cNvSpPr/>
              <p:nvPr/>
            </p:nvSpPr>
            <p:spPr>
              <a:xfrm>
                <a:off x="7233462" y="4867667"/>
                <a:ext cx="19598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l-GR" altLang="en-US" sz="20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US" altLang="en-US" sz="20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altLang="en-US" sz="20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AAAF5D0-3F8C-498B-8E95-70E5BA5F4A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34296" y="4959108"/>
                <a:ext cx="4" cy="26512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97314E3-2256-45AD-9AE7-303A8B9D9DB5}"/>
                  </a:ext>
                </a:extLst>
              </p:cNvPr>
              <p:cNvSpPr/>
              <p:nvPr/>
            </p:nvSpPr>
            <p:spPr>
              <a:xfrm>
                <a:off x="5245102" y="4577771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0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Contrapositive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068B6-3345-4A63-8E1D-3EF42665227C}"/>
              </a:ext>
            </a:extLst>
          </p:cNvPr>
          <p:cNvGrpSpPr/>
          <p:nvPr/>
        </p:nvGrpSpPr>
        <p:grpSpPr>
          <a:xfrm>
            <a:off x="1413328" y="3160306"/>
            <a:ext cx="3908330" cy="706506"/>
            <a:chOff x="1413328" y="3160306"/>
            <a:chExt cx="3908330" cy="70650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ED42639-2840-49F5-B53F-0BFBCFD2F83A}"/>
                </a:ext>
              </a:extLst>
            </p:cNvPr>
            <p:cNvSpPr/>
            <p:nvPr/>
          </p:nvSpPr>
          <p:spPr>
            <a:xfrm>
              <a:off x="1413328" y="3449285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950876-7770-47D8-AAFE-CB5D3C7A6875}"/>
                </a:ext>
              </a:extLst>
            </p:cNvPr>
            <p:cNvSpPr/>
            <p:nvPr/>
          </p:nvSpPr>
          <p:spPr>
            <a:xfrm>
              <a:off x="33617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97F99A-C174-432A-9F9C-40D2E7354D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1775" y="3558143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D1D701-5A04-4C0B-A8F9-7171E3FDF35A}"/>
                </a:ext>
              </a:extLst>
            </p:cNvPr>
            <p:cNvSpPr/>
            <p:nvPr/>
          </p:nvSpPr>
          <p:spPr>
            <a:xfrm>
              <a:off x="1417053" y="3160306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000" dirty="0">
                  <a:solidFill>
                    <a:schemeClr val="tx2"/>
                  </a:solidFill>
                </a:rPr>
                <a:t>Modus Ponens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10CE17-7ADC-4D31-AA95-580F3E9FF4D2}"/>
              </a:ext>
            </a:extLst>
          </p:cNvPr>
          <p:cNvGrpSpPr/>
          <p:nvPr/>
        </p:nvGrpSpPr>
        <p:grpSpPr>
          <a:xfrm>
            <a:off x="1304472" y="5234543"/>
            <a:ext cx="4060730" cy="704520"/>
            <a:chOff x="1304472" y="5234543"/>
            <a:chExt cx="4060730" cy="70452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29E76B-0D34-4D95-82ED-45B8059E91A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44674" y="52345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E667AF4-667D-4BB8-935C-A812C5E669F9}"/>
                </a:ext>
              </a:extLst>
            </p:cNvPr>
            <p:cNvSpPr/>
            <p:nvPr/>
          </p:nvSpPr>
          <p:spPr>
            <a:xfrm>
              <a:off x="1304472" y="552153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4021FD-B4EE-4FF2-B5D8-4D5BAF8DCEB0}"/>
                </a:ext>
              </a:extLst>
            </p:cNvPr>
            <p:cNvSpPr/>
            <p:nvPr/>
          </p:nvSpPr>
          <p:spPr>
            <a:xfrm>
              <a:off x="3405320" y="553895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E11C54-83E9-4EF9-B3E3-7069243A63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28782" y="563039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FB2EDD4-AC74-41E9-B608-D23220E4B465}"/>
                </a:ext>
              </a:extLst>
            </p:cNvPr>
            <p:cNvSpPr/>
            <p:nvPr/>
          </p:nvSpPr>
          <p:spPr>
            <a:xfrm>
              <a:off x="1416960" y="52490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Transitivity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A4147-7CE4-4CC0-8FC8-5FFB9B42CBE5}"/>
              </a:ext>
            </a:extLst>
          </p:cNvPr>
          <p:cNvGrpSpPr/>
          <p:nvPr/>
        </p:nvGrpSpPr>
        <p:grpSpPr>
          <a:xfrm>
            <a:off x="5143500" y="5234543"/>
            <a:ext cx="4060730" cy="704520"/>
            <a:chOff x="5143500" y="5234543"/>
            <a:chExt cx="4060730" cy="704520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E83560D-54B7-47F0-BBEE-7BAA9375817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83702" y="52345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E46A6E4-F23B-4559-A600-9200137CA0FD}"/>
                </a:ext>
              </a:extLst>
            </p:cNvPr>
            <p:cNvSpPr/>
            <p:nvPr/>
          </p:nvSpPr>
          <p:spPr>
            <a:xfrm>
              <a:off x="5143500" y="552153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07688BB-D8E7-4B3A-AE61-24F298EDC956}"/>
                </a:ext>
              </a:extLst>
            </p:cNvPr>
            <p:cNvSpPr/>
            <p:nvPr/>
          </p:nvSpPr>
          <p:spPr>
            <a:xfrm>
              <a:off x="7244348" y="553895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3F6967D-C8B1-4CB4-A23B-BBD7578E8A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7810" y="563039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3727A3B-F7FB-4958-9A02-AE865BEE0090}"/>
                </a:ext>
              </a:extLst>
            </p:cNvPr>
            <p:cNvSpPr/>
            <p:nvPr/>
          </p:nvSpPr>
          <p:spPr>
            <a:xfrm>
              <a:off x="5255988" y="52490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Transitivity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90834F-40B2-4050-B162-51B192226DF9}"/>
              </a:ext>
            </a:extLst>
          </p:cNvPr>
          <p:cNvGrpSpPr/>
          <p:nvPr/>
        </p:nvGrpSpPr>
        <p:grpSpPr>
          <a:xfrm>
            <a:off x="1286328" y="5924550"/>
            <a:ext cx="4060730" cy="690006"/>
            <a:chOff x="1286328" y="5924550"/>
            <a:chExt cx="4060730" cy="69000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8513C7F-8056-45EC-A48E-02C8C91B5B31}"/>
                </a:ext>
              </a:extLst>
            </p:cNvPr>
            <p:cNvSpPr/>
            <p:nvPr/>
          </p:nvSpPr>
          <p:spPr>
            <a:xfrm>
              <a:off x="1286328" y="6197029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D680210-F053-4997-9C9E-45D12EF64AE4}"/>
                </a:ext>
              </a:extLst>
            </p:cNvPr>
            <p:cNvSpPr/>
            <p:nvPr/>
          </p:nvSpPr>
          <p:spPr>
            <a:xfrm>
              <a:off x="3387176" y="621444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27DE831-2DCE-49E7-8478-B3C7A4AED2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0638" y="630588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8FB7155-C7F0-4397-8015-54B7E940EFD1}"/>
                </a:ext>
              </a:extLst>
            </p:cNvPr>
            <p:cNvSpPr/>
            <p:nvPr/>
          </p:nvSpPr>
          <p:spPr>
            <a:xfrm>
              <a:off x="1398816" y="5924550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Double Negation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028FB2-4239-4B5D-885A-A74091982519}"/>
              </a:ext>
            </a:extLst>
          </p:cNvPr>
          <p:cNvGrpSpPr/>
          <p:nvPr/>
        </p:nvGrpSpPr>
        <p:grpSpPr>
          <a:xfrm>
            <a:off x="5125356" y="5924550"/>
            <a:ext cx="4060730" cy="690006"/>
            <a:chOff x="5125356" y="5924550"/>
            <a:chExt cx="4060730" cy="690006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4051B3A-C14B-4FA2-8D1B-6C95FF746FAC}"/>
                </a:ext>
              </a:extLst>
            </p:cNvPr>
            <p:cNvSpPr/>
            <p:nvPr/>
          </p:nvSpPr>
          <p:spPr>
            <a:xfrm>
              <a:off x="5125356" y="6197029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000" dirty="0">
                  <a:solidFill>
                    <a:srgbClr val="FFC000"/>
                  </a:solidFill>
                </a:rPr>
                <a:t>¬(α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</a:t>
              </a:r>
              <a:r>
                <a:rPr lang="el-GR" sz="2000" dirty="0">
                  <a:solidFill>
                    <a:srgbClr val="FFC000"/>
                  </a:solidFill>
                </a:rPr>
                <a:t>β) </a:t>
              </a:r>
              <a:endParaRPr lang="en-US" altLang="en-US" sz="2000" dirty="0"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21C2780-0105-433B-9FFC-3226CD7B2091}"/>
                </a:ext>
              </a:extLst>
            </p:cNvPr>
            <p:cNvSpPr/>
            <p:nvPr/>
          </p:nvSpPr>
          <p:spPr>
            <a:xfrm>
              <a:off x="7226204" y="621444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000" dirty="0">
                  <a:solidFill>
                    <a:srgbClr val="FFC000"/>
                  </a:solidFill>
                </a:rPr>
                <a:t>¬</a:t>
              </a: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sz="2000" dirty="0">
                  <a:solidFill>
                    <a:srgbClr val="FFC000"/>
                  </a:solidFill>
                </a:rPr>
                <a:t>¬β</a:t>
              </a:r>
              <a:endParaRPr lang="en-US" altLang="en-US" sz="2000" dirty="0">
                <a:cs typeface="Times New Roman" panose="02020603050405020304" pitchFamily="18" charset="0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5F4495A-EAED-4958-8C97-731CB31F61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49666" y="630588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8DB647B-5F0C-4F53-AEEB-8AF9EC6A23EB}"/>
                </a:ext>
              </a:extLst>
            </p:cNvPr>
            <p:cNvSpPr/>
            <p:nvPr/>
          </p:nvSpPr>
          <p:spPr>
            <a:xfrm>
              <a:off x="5237844" y="5924550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/>
                  </a:solidFill>
                </a:rPr>
                <a:t>De Morgan's Law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C81CC1-BF24-4A9A-AE52-05B40519F2E7}"/>
              </a:ext>
            </a:extLst>
          </p:cNvPr>
          <p:cNvGrpSpPr/>
          <p:nvPr/>
        </p:nvGrpSpPr>
        <p:grpSpPr>
          <a:xfrm>
            <a:off x="1359258" y="1036018"/>
            <a:ext cx="3908330" cy="689028"/>
            <a:chOff x="1359258" y="1036018"/>
            <a:chExt cx="3908330" cy="6890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EE7C38-9598-4D98-BCDF-4E5D3C649674}"/>
                </a:ext>
              </a:extLst>
            </p:cNvPr>
            <p:cNvSpPr/>
            <p:nvPr/>
          </p:nvSpPr>
          <p:spPr>
            <a:xfrm>
              <a:off x="1359258" y="1307519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AAA65C-47B9-4165-8847-4C818DFDFEDF}"/>
                </a:ext>
              </a:extLst>
            </p:cNvPr>
            <p:cNvSpPr/>
            <p:nvPr/>
          </p:nvSpPr>
          <p:spPr>
            <a:xfrm>
              <a:off x="3307706" y="132493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cs typeface="Times New Roman" panose="02020603050405020304" pitchFamily="18" charset="0"/>
                </a:rPr>
                <a:t> 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E112D7-44F1-443C-BDF6-7BFDFF3C1B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07705" y="141637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FB4447-4290-4A0F-9A17-887E9C1962BC}"/>
                </a:ext>
              </a:extLst>
            </p:cNvPr>
            <p:cNvSpPr/>
            <p:nvPr/>
          </p:nvSpPr>
          <p:spPr>
            <a:xfrm>
              <a:off x="1362983" y="1036018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Separating And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F5500-0782-4D7A-A7DE-69E32B4E956D}"/>
              </a:ext>
            </a:extLst>
          </p:cNvPr>
          <p:cNvGrpSpPr/>
          <p:nvPr/>
        </p:nvGrpSpPr>
        <p:grpSpPr>
          <a:xfrm>
            <a:off x="5234574" y="1035377"/>
            <a:ext cx="3919214" cy="689669"/>
            <a:chOff x="5234574" y="1035377"/>
            <a:chExt cx="3919214" cy="68966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B83F01-0728-416E-B8D5-0534CA2D31B1}"/>
                </a:ext>
              </a:extLst>
            </p:cNvPr>
            <p:cNvSpPr/>
            <p:nvPr/>
          </p:nvSpPr>
          <p:spPr>
            <a:xfrm>
              <a:off x="5245458" y="1307519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8F341E-B713-4BF3-89BA-2FF8986F70CB}"/>
                </a:ext>
              </a:extLst>
            </p:cNvPr>
            <p:cNvSpPr/>
            <p:nvPr/>
          </p:nvSpPr>
          <p:spPr>
            <a:xfrm>
              <a:off x="7193906" y="132493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0F4B881-1443-4B0F-99D9-C79288DA26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4968" y="143089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9A59A42-8164-42BC-B27E-A60A8B812CC4}"/>
                </a:ext>
              </a:extLst>
            </p:cNvPr>
            <p:cNvSpPr/>
            <p:nvPr/>
          </p:nvSpPr>
          <p:spPr>
            <a:xfrm>
              <a:off x="5234574" y="103537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lang="en-US" altLang="en-US" sz="2000" dirty="0">
                  <a:solidFill>
                    <a:schemeClr val="tx2"/>
                  </a:solidFill>
                  <a:sym typeface="Symbol" panose="05050102010706020507" pitchFamily="18" charset="2"/>
                </a:rPr>
                <a:t>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1457DE-7C09-4FEE-B775-72701A8EBAE9}"/>
              </a:ext>
            </a:extLst>
          </p:cNvPr>
          <p:cNvGrpSpPr/>
          <p:nvPr/>
        </p:nvGrpSpPr>
        <p:grpSpPr>
          <a:xfrm>
            <a:off x="266700" y="149039"/>
            <a:ext cx="8772072" cy="6512285"/>
            <a:chOff x="266700" y="149039"/>
            <a:chExt cx="8772072" cy="651228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65F08C-9F07-4E3F-AC15-1B505E711FCF}"/>
                </a:ext>
              </a:extLst>
            </p:cNvPr>
            <p:cNvGrpSpPr/>
            <p:nvPr/>
          </p:nvGrpSpPr>
          <p:grpSpPr>
            <a:xfrm>
              <a:off x="266700" y="149039"/>
              <a:ext cx="8772072" cy="6512285"/>
              <a:chOff x="266700" y="149039"/>
              <a:chExt cx="8772072" cy="651228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F85432-6AE5-4B59-A4CB-42F2426668CF}"/>
                  </a:ext>
                </a:extLst>
              </p:cNvPr>
              <p:cNvGrpSpPr/>
              <p:nvPr/>
            </p:nvGrpSpPr>
            <p:grpSpPr>
              <a:xfrm>
                <a:off x="266700" y="149039"/>
                <a:ext cx="8772072" cy="6465518"/>
                <a:chOff x="266700" y="149039"/>
                <a:chExt cx="8772072" cy="6465518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E7E3C9D-2006-4344-AFF3-ECFE5C584C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340208" y="1777421"/>
                  <a:ext cx="7696200" cy="47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4A0EEDB0-2892-4F41-9EC5-A9E25806F6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342572" y="5905500"/>
                  <a:ext cx="7696200" cy="47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5908BF4-3D9E-4ABC-9711-94C34415BFB9}"/>
                    </a:ext>
                  </a:extLst>
                </p:cNvPr>
                <p:cNvGrpSpPr/>
                <p:nvPr/>
              </p:nvGrpSpPr>
              <p:grpSpPr>
                <a:xfrm>
                  <a:off x="266700" y="149039"/>
                  <a:ext cx="8769708" cy="6465518"/>
                  <a:chOff x="266700" y="149039"/>
                  <a:chExt cx="8769708" cy="6465518"/>
                </a:xfrm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ABF20F04-19F8-44A0-9D4D-9F4998247946}"/>
                      </a:ext>
                    </a:extLst>
                  </p:cNvPr>
                  <p:cNvGrpSpPr/>
                  <p:nvPr/>
                </p:nvGrpSpPr>
                <p:grpSpPr>
                  <a:xfrm>
                    <a:off x="266700" y="149039"/>
                    <a:ext cx="8466507" cy="898194"/>
                    <a:chOff x="228600" y="38946"/>
                    <a:chExt cx="8466507" cy="898194"/>
                  </a:xfrm>
                </p:grpSpPr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6FEAA4F6-8676-4A67-854B-85F6129D7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600" y="83403"/>
                      <a:ext cx="1354477" cy="83099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342900" indent="-342900" algn="l">
                        <a:buFont typeface="Symbol" panose="05050102010706020507" pitchFamily="18" charset="2"/>
                        <a:buChar char="Ù"/>
                      </a:pPr>
                      <a:r>
                        <a:rPr lang="en-US" altLang="en-US" sz="24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And </a:t>
                      </a:r>
                    </a:p>
                    <a:p>
                      <a:pPr marL="342900" indent="-342900" algn="l">
                        <a:buFont typeface="Symbol" panose="05050102010706020507" pitchFamily="18" charset="2"/>
                        <a:buChar char="Ú"/>
                      </a:pPr>
                      <a:r>
                        <a:rPr lang="en-US" altLang="en-US" sz="24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Or</a:t>
                      </a: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82FB5337-2755-42A7-B55A-C4640BE47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6657" y="537030"/>
                      <a:ext cx="130997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Conclude:</a:t>
                      </a:r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ABBF9F08-2E86-4896-958E-28E633929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4124" y="533400"/>
                      <a:ext cx="94147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From: </a:t>
                      </a: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6BC2BD3-97B9-4E23-B2A5-59BEFD071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9087" y="304800"/>
                      <a:ext cx="89639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Using:</a:t>
                      </a: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DA041B2F-FF1E-43BC-B6F6-84703B25B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133" y="537030"/>
                      <a:ext cx="130997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Conclude:</a:t>
                      </a: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D0DAE97C-EE94-4F5F-AB17-7B56345845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600" y="533400"/>
                      <a:ext cx="94147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From: </a:t>
                      </a:r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7411F84A-F1A0-4723-8859-83536D5B74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563" y="304800"/>
                      <a:ext cx="1133837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Proving:</a:t>
                      </a:r>
                    </a:p>
                  </p:txBody>
                </p: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28D8DDEA-5922-4754-92CE-7B09A4142E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170714" y="96158"/>
                      <a:ext cx="7711" cy="347669"/>
                    </a:xfrm>
                    <a:prstGeom prst="line">
                      <a:avLst/>
                    </a:prstGeom>
                    <a:noFill/>
                    <a:ln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D2797C4A-B463-4FA7-A28D-F000766B7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4257" y="38946"/>
                      <a:ext cx="3091808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it-IT" sz="2000" b="1" dirty="0">
                          <a:solidFill>
                            <a:schemeClr val="bg2"/>
                          </a:solidFill>
                        </a:rPr>
                        <a:t>Proof Techniques/Lemmas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952B09EB-AFAC-43C4-BE84-3AD0DE65D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340208" y="6609786"/>
                    <a:ext cx="7696200" cy="477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1CCC3F8-F939-4B43-9D92-CAD251AB9B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9017358" y="951470"/>
                <a:ext cx="15060" cy="5709854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C18419E-09AF-4160-9550-39B7028A217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40208" y="3139043"/>
              <a:ext cx="7696200" cy="4771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008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75138" y="790307"/>
            <a:ext cx="95922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Predicate Logic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talks about the properties of objects.</a:t>
            </a:r>
            <a:endParaRPr kumimoji="0" lang="en-CA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Father(x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,y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is y’s father”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Daughter(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iff  Father(x,y)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Female(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y) </a:t>
            </a:r>
          </a:p>
        </p:txBody>
      </p:sp>
      <p:pic>
        <p:nvPicPr>
          <p:cNvPr id="5" name="Picture 5" descr="j0116172">
            <a:extLst>
              <a:ext uri="{FF2B5EF4-FFF2-40B4-BE49-F238E27FC236}">
                <a16:creationId xmlns:a16="http://schemas.microsoft.com/office/drawing/2014/main" id="{D34D07FA-F0C6-47E8-90BD-F4E8B694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127" y="54102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 descr="Is Everybody Created Equal? - Defending the L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8477C8E-5789-456E-A4C3-31CD19C2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0"/>
            <a:ext cx="492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Predicate Logic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100" name="Picture 4" descr="https://cdn.cnn.com/cnnnext/dam/assets/150717181134-black-fathers-exlarge-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57267"/>
            <a:ext cx="4724400" cy="26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Sets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Set: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Collects a bunch of elements together.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FF"/>
                </a:solidFill>
                <a:cs typeface="Arial" charset="0"/>
              </a:rPr>
              <a:t>        Items do not appear more than once.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4" descr="http://upload.wikimedia.org/wikipedia/commons/thumb/6/6d/Venn_A_intersect_B.svg/2000px-Venn_A_intersect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159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Functions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5ACB8D-2092-A6A2-2E7C-A99173AE9493}"/>
              </a:ext>
            </a:extLst>
          </p:cNvPr>
          <p:cNvGrpSpPr/>
          <p:nvPr/>
        </p:nvGrpSpPr>
        <p:grpSpPr>
          <a:xfrm>
            <a:off x="2209800" y="1524000"/>
            <a:ext cx="4364183" cy="3962400"/>
            <a:chOff x="1676400" y="2362200"/>
            <a:chExt cx="4364183" cy="3962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426AF7-04D9-892E-2022-A3CFCA5DF4EB}"/>
                </a:ext>
              </a:extLst>
            </p:cNvPr>
            <p:cNvSpPr/>
            <p:nvPr/>
          </p:nvSpPr>
          <p:spPr bwMode="auto">
            <a:xfrm>
              <a:off x="1676400" y="2362200"/>
              <a:ext cx="4343400" cy="396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GB" sz="2800" i="0" dirty="0">
                <a:solidFill>
                  <a:schemeClr val="tx2"/>
                </a:solidFill>
              </a:endParaRPr>
            </a:p>
          </p:txBody>
        </p:sp>
        <p:pic>
          <p:nvPicPr>
            <p:cNvPr id="4098" name="Picture 2" descr="Expert Maths Tutoring in the UK - Boost Your Scores with Cuemath">
              <a:extLst>
                <a:ext uri="{FF2B5EF4-FFF2-40B4-BE49-F238E27FC236}">
                  <a16:creationId xmlns:a16="http://schemas.microsoft.com/office/drawing/2014/main" id="{EE9DD2B1-6A28-2A7D-B3F6-FEB5DCE29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92" r="2410"/>
            <a:stretch/>
          </p:blipFill>
          <p:spPr bwMode="auto">
            <a:xfrm>
              <a:off x="1676401" y="2396836"/>
              <a:ext cx="4364182" cy="387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54B6A7-0925-A2FB-67E6-EB78CACC4FEA}"/>
              </a:ext>
            </a:extLst>
          </p:cNvPr>
          <p:cNvSpPr/>
          <p:nvPr/>
        </p:nvSpPr>
        <p:spPr bwMode="auto">
          <a:xfrm>
            <a:off x="1905000" y="2133600"/>
            <a:ext cx="419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GB" sz="28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Computable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54B6A7-0925-A2FB-67E6-EB78CACC4FEA}"/>
              </a:ext>
            </a:extLst>
          </p:cNvPr>
          <p:cNvSpPr/>
          <p:nvPr/>
        </p:nvSpPr>
        <p:spPr bwMode="auto">
          <a:xfrm>
            <a:off x="1905000" y="2133600"/>
            <a:ext cx="419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GB" sz="2800" i="0" dirty="0">
              <a:solidFill>
                <a:schemeClr val="tx2"/>
              </a:solidFill>
            </a:endParaRPr>
          </a:p>
        </p:txBody>
      </p:sp>
      <p:pic>
        <p:nvPicPr>
          <p:cNvPr id="5122" name="Picture 2" descr="What is the Turing machine?. The Turing machine is a computer device… | by  Hasanzada Khadija | Medium">
            <a:extLst>
              <a:ext uri="{FF2B5EF4-FFF2-40B4-BE49-F238E27FC236}">
                <a16:creationId xmlns:a16="http://schemas.microsoft.com/office/drawing/2014/main" id="{282DB646-5FAC-C115-DE90-6EAF2C92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88"/>
            <a:ext cx="91440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>
            <a:extLst>
              <a:ext uri="{FF2B5EF4-FFF2-40B4-BE49-F238E27FC236}">
                <a16:creationId xmlns:a16="http://schemas.microsoft.com/office/drawing/2014/main" id="{92B92C8B-8979-6E90-256B-B0ACFF63708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76200"/>
            <a:ext cx="7772400" cy="9147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Discrete Math</a:t>
            </a:r>
          </a:p>
        </p:txBody>
      </p:sp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4F2B209B-6F38-4875-E128-460CB04E9CB9}"/>
              </a:ext>
            </a:extLst>
          </p:cNvPr>
          <p:cNvGrpSpPr/>
          <p:nvPr/>
        </p:nvGrpSpPr>
        <p:grpSpPr>
          <a:xfrm>
            <a:off x="1524000" y="1000780"/>
            <a:ext cx="7315200" cy="5552420"/>
            <a:chOff x="1524000" y="1000780"/>
            <a:chExt cx="7315200" cy="55524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342BED-77EE-B44C-1E6C-5487D7273E61}"/>
                </a:ext>
              </a:extLst>
            </p:cNvPr>
            <p:cNvSpPr/>
            <p:nvPr/>
          </p:nvSpPr>
          <p:spPr bwMode="auto">
            <a:xfrm>
              <a:off x="1524000" y="1676400"/>
              <a:ext cx="7315200" cy="4876800"/>
            </a:xfrm>
            <a:prstGeom prst="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698EA9-B84F-7C55-FFD8-49425C7302D4}"/>
                </a:ext>
              </a:extLst>
            </p:cNvPr>
            <p:cNvSpPr/>
            <p:nvPr/>
          </p:nvSpPr>
          <p:spPr>
            <a:xfrm>
              <a:off x="2362200" y="1021667"/>
              <a:ext cx="18389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CA" altLang="en-US" sz="2800" i="0" dirty="0">
                  <a:solidFill>
                    <a:schemeClr val="tx2"/>
                  </a:solidFill>
                </a:rPr>
                <a:t>Continuous</a:t>
              </a:r>
              <a:endParaRPr lang="en-CA" sz="28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885DC5-6892-D6A1-26A3-EF5BBA1D3A85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 bwMode="auto">
            <a:xfrm>
              <a:off x="5181600" y="1676400"/>
              <a:ext cx="0" cy="487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90B0C4-211E-DCBD-5079-DFA342181E72}"/>
                </a:ext>
              </a:extLst>
            </p:cNvPr>
            <p:cNvSpPr/>
            <p:nvPr/>
          </p:nvSpPr>
          <p:spPr>
            <a:xfrm>
              <a:off x="6162035" y="1000780"/>
              <a:ext cx="13789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CA" altLang="en-US" sz="2800" i="0" dirty="0">
                  <a:solidFill>
                    <a:schemeClr val="tx2"/>
                  </a:solidFill>
                </a:rPr>
                <a:t>Discrete</a:t>
              </a:r>
              <a:endParaRPr lang="en-CA" sz="28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C0D32-BEBF-1D17-CA08-5CC6329DF1FF}"/>
              </a:ext>
            </a:extLst>
          </p:cNvPr>
          <p:cNvSpPr/>
          <p:nvPr/>
        </p:nvSpPr>
        <p:spPr>
          <a:xfrm>
            <a:off x="152400" y="2667000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800" i="0" dirty="0">
                <a:solidFill>
                  <a:schemeClr val="tx2"/>
                </a:solidFill>
              </a:rPr>
              <a:t>Infinite</a:t>
            </a:r>
            <a:endParaRPr lang="en-CA" sz="2800" dirty="0">
              <a:solidFill>
                <a:schemeClr val="tx2"/>
              </a:solidFill>
            </a:endParaRPr>
          </a:p>
        </p:txBody>
      </p:sp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35F6497A-B36D-AF8B-0A53-4FCB4AE0EA65}"/>
              </a:ext>
            </a:extLst>
          </p:cNvPr>
          <p:cNvGrpSpPr/>
          <p:nvPr/>
        </p:nvGrpSpPr>
        <p:grpSpPr>
          <a:xfrm>
            <a:off x="273967" y="4114800"/>
            <a:ext cx="8565233" cy="1295400"/>
            <a:chOff x="273967" y="4114800"/>
            <a:chExt cx="8565233" cy="12954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F49311-A0C8-A890-1B60-414DA60C6E9E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 bwMode="auto">
            <a:xfrm>
              <a:off x="1524000" y="4114800"/>
              <a:ext cx="7315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373BF7-CC79-FC6E-02A2-D923606D5D6A}"/>
                </a:ext>
              </a:extLst>
            </p:cNvPr>
            <p:cNvSpPr/>
            <p:nvPr/>
          </p:nvSpPr>
          <p:spPr>
            <a:xfrm>
              <a:off x="273967" y="4886980"/>
              <a:ext cx="1021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CA" altLang="en-US" sz="2800" dirty="0">
                  <a:solidFill>
                    <a:schemeClr val="tx2"/>
                  </a:solidFill>
                </a:rPr>
                <a:t>F</a:t>
              </a:r>
              <a:r>
                <a:rPr lang="en-CA" altLang="en-US" sz="2800" i="0" dirty="0">
                  <a:solidFill>
                    <a:schemeClr val="tx2"/>
                  </a:solidFill>
                </a:rPr>
                <a:t>inite</a:t>
              </a:r>
              <a:endParaRPr lang="en-CA" sz="2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73" name="Group 3072">
            <a:extLst>
              <a:ext uri="{FF2B5EF4-FFF2-40B4-BE49-F238E27FC236}">
                <a16:creationId xmlns:a16="http://schemas.microsoft.com/office/drawing/2014/main" id="{325FF6FD-4064-ECFF-756D-C597025B96A8}"/>
              </a:ext>
            </a:extLst>
          </p:cNvPr>
          <p:cNvGrpSpPr/>
          <p:nvPr/>
        </p:nvGrpSpPr>
        <p:grpSpPr>
          <a:xfrm>
            <a:off x="2296924" y="1686580"/>
            <a:ext cx="2427476" cy="2288132"/>
            <a:chOff x="2296924" y="1686580"/>
            <a:chExt cx="2427476" cy="22881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ADD225-8829-367A-E647-9A234B320445}"/>
                </a:ext>
              </a:extLst>
            </p:cNvPr>
            <p:cNvSpPr/>
            <p:nvPr/>
          </p:nvSpPr>
          <p:spPr>
            <a:xfrm>
              <a:off x="2906445" y="1686580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CA" altLang="en-US" sz="2800" i="0"/>
                <a:t>Reals</a:t>
              </a:r>
              <a:endParaRPr lang="en-CA" sz="2800" dirty="0"/>
            </a:p>
          </p:txBody>
        </p:sp>
        <p:pic>
          <p:nvPicPr>
            <p:cNvPr id="3074" name="Picture 2" descr="Single Variable Calculus | Mathematics | MIT OpenCourseWare">
              <a:extLst>
                <a:ext uri="{FF2B5EF4-FFF2-40B4-BE49-F238E27FC236}">
                  <a16:creationId xmlns:a16="http://schemas.microsoft.com/office/drawing/2014/main" id="{3180BA77-DCD6-276B-B683-4090AC712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924" y="2199620"/>
              <a:ext cx="2427476" cy="17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5" name="Group 3074">
            <a:extLst>
              <a:ext uri="{FF2B5EF4-FFF2-40B4-BE49-F238E27FC236}">
                <a16:creationId xmlns:a16="http://schemas.microsoft.com/office/drawing/2014/main" id="{82A3D72F-FD2E-CF97-8513-DB26482F6861}"/>
              </a:ext>
            </a:extLst>
          </p:cNvPr>
          <p:cNvGrpSpPr/>
          <p:nvPr/>
        </p:nvGrpSpPr>
        <p:grpSpPr>
          <a:xfrm>
            <a:off x="5634283" y="1711980"/>
            <a:ext cx="3128717" cy="1717020"/>
            <a:chOff x="5634283" y="1711980"/>
            <a:chExt cx="3128717" cy="17170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935EF0-1222-23D3-D351-ACDB5DC2BE54}"/>
                </a:ext>
              </a:extLst>
            </p:cNvPr>
            <p:cNvGrpSpPr/>
            <p:nvPr/>
          </p:nvGrpSpPr>
          <p:grpSpPr>
            <a:xfrm>
              <a:off x="7690899" y="2860087"/>
              <a:ext cx="312906" cy="492399"/>
              <a:chOff x="4877922" y="3914036"/>
              <a:chExt cx="312906" cy="492399"/>
            </a:xfrm>
          </p:grpSpPr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6934162D-0D9E-78A1-D840-5F9A69128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7922" y="3914036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2DBF017A-D9C1-7F0A-4FE3-FAA6FF7F9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324" y="4254035"/>
                <a:ext cx="152400" cy="152400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A85546-2A84-0C9A-D12B-8DA6C8F777C4}"/>
                </a:ext>
              </a:extLst>
            </p:cNvPr>
            <p:cNvSpPr/>
            <p:nvPr/>
          </p:nvSpPr>
          <p:spPr>
            <a:xfrm>
              <a:off x="8219261" y="290578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en-US" sz="2800" dirty="0">
                  <a:solidFill>
                    <a:srgbClr val="FFC000"/>
                  </a:solidFill>
                  <a:sym typeface="Wingdings" panose="05000000000000000000" pitchFamily="2" charset="2"/>
                </a:rPr>
                <a:t>…</a:t>
              </a:r>
              <a:endParaRPr lang="en-US" altLang="en-US" sz="2800" dirty="0">
                <a:solidFill>
                  <a:srgbClr val="FFC000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69AAA3-0F0F-62F5-B476-42CCD7A4E56B}"/>
                </a:ext>
              </a:extLst>
            </p:cNvPr>
            <p:cNvGrpSpPr/>
            <p:nvPr/>
          </p:nvGrpSpPr>
          <p:grpSpPr>
            <a:xfrm>
              <a:off x="6712578" y="2860087"/>
              <a:ext cx="312906" cy="492399"/>
              <a:chOff x="3899601" y="3914036"/>
              <a:chExt cx="312906" cy="492399"/>
            </a:xfrm>
          </p:grpSpPr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86C9660F-FE94-BAA9-11A1-95EC6C242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9601" y="3914036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44" name="Oval 15">
                <a:extLst>
                  <a:ext uri="{FF2B5EF4-FFF2-40B4-BE49-F238E27FC236}">
                    <a16:creationId xmlns:a16="http://schemas.microsoft.com/office/drawing/2014/main" id="{ABD685BC-E979-547D-EAD3-351662CEF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178" y="4254035"/>
                <a:ext cx="152400" cy="152400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DC6FFA3-5440-50E6-298B-DA5316656B65}"/>
                </a:ext>
              </a:extLst>
            </p:cNvPr>
            <p:cNvGrpSpPr/>
            <p:nvPr/>
          </p:nvGrpSpPr>
          <p:grpSpPr>
            <a:xfrm>
              <a:off x="7225551" y="2860087"/>
              <a:ext cx="312906" cy="492399"/>
              <a:chOff x="4412574" y="3914036"/>
              <a:chExt cx="312906" cy="492399"/>
            </a:xfrm>
          </p:grpSpPr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93387860-5CA1-D0FB-0525-F5A386DB38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2574" y="3914036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48" name="Oval 15">
                <a:extLst>
                  <a:ext uri="{FF2B5EF4-FFF2-40B4-BE49-F238E27FC236}">
                    <a16:creationId xmlns:a16="http://schemas.microsoft.com/office/drawing/2014/main" id="{6F3794C6-A215-350F-6796-E3A97A705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53" y="4254035"/>
                <a:ext cx="152400" cy="152400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A8411AB-CC27-A4C9-1E85-8579D947D286}"/>
                </a:ext>
              </a:extLst>
            </p:cNvPr>
            <p:cNvGrpSpPr/>
            <p:nvPr/>
          </p:nvGrpSpPr>
          <p:grpSpPr>
            <a:xfrm>
              <a:off x="6162404" y="2847701"/>
              <a:ext cx="312906" cy="492399"/>
              <a:chOff x="4105004" y="2298386"/>
              <a:chExt cx="312906" cy="492399"/>
            </a:xfrm>
          </p:grpSpPr>
          <p:sp>
            <p:nvSpPr>
              <p:cNvPr id="50" name="Oval 10">
                <a:extLst>
                  <a:ext uri="{FF2B5EF4-FFF2-40B4-BE49-F238E27FC236}">
                    <a16:creationId xmlns:a16="http://schemas.microsoft.com/office/drawing/2014/main" id="{A4C333A0-5A2C-1904-C66D-E9B447538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180" y="2638385"/>
                <a:ext cx="152400" cy="152400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951C2FDA-CC02-27DA-7C84-BD2811DEA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004" y="2298386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CDBE08D-B0DC-AB61-AED4-C5D0DD0F5124}"/>
                </a:ext>
              </a:extLst>
            </p:cNvPr>
            <p:cNvGrpSpPr/>
            <p:nvPr/>
          </p:nvGrpSpPr>
          <p:grpSpPr>
            <a:xfrm>
              <a:off x="5634283" y="2847701"/>
              <a:ext cx="312906" cy="492399"/>
              <a:chOff x="2821306" y="3901650"/>
              <a:chExt cx="312906" cy="492399"/>
            </a:xfrm>
          </p:grpSpPr>
          <p:sp>
            <p:nvSpPr>
              <p:cNvPr id="55" name="Oval 10">
                <a:extLst>
                  <a:ext uri="{FF2B5EF4-FFF2-40B4-BE49-F238E27FC236}">
                    <a16:creationId xmlns:a16="http://schemas.microsoft.com/office/drawing/2014/main" id="{50219D57-B3A6-CC6B-9ABB-3A1D9BD6E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230" y="4241649"/>
                <a:ext cx="152400" cy="152400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D9BFDAE8-C782-75AA-A067-E639D4360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306" y="3901650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374C038-1919-D729-6213-2A8ED281067B}"/>
                </a:ext>
              </a:extLst>
            </p:cNvPr>
            <p:cNvSpPr/>
            <p:nvPr/>
          </p:nvSpPr>
          <p:spPr>
            <a:xfrm>
              <a:off x="6335445" y="1711980"/>
              <a:ext cx="13404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CA" altLang="en-US" sz="2800" i="0" dirty="0"/>
                <a:t>Integers</a:t>
              </a:r>
              <a:endParaRPr lang="en-CA" sz="2800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B6FF20-526A-2E64-C7DF-43D9C2F17146}"/>
              </a:ext>
            </a:extLst>
          </p:cNvPr>
          <p:cNvCxnSpPr>
            <a:cxnSpLocks/>
          </p:cNvCxnSpPr>
          <p:nvPr/>
        </p:nvCxnSpPr>
        <p:spPr bwMode="auto">
          <a:xfrm flipV="1">
            <a:off x="1524000" y="4114800"/>
            <a:ext cx="3657600" cy="243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609A4069-49DE-7FAC-F527-E4C0335A93A6}"/>
              </a:ext>
            </a:extLst>
          </p:cNvPr>
          <p:cNvGrpSpPr/>
          <p:nvPr/>
        </p:nvGrpSpPr>
        <p:grpSpPr>
          <a:xfrm>
            <a:off x="5298081" y="4886980"/>
            <a:ext cx="3316933" cy="1589530"/>
            <a:chOff x="5298081" y="4886980"/>
            <a:chExt cx="3316933" cy="158953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4DAD968-B62C-3096-2B75-4F988387EBF2}"/>
                </a:ext>
              </a:extLst>
            </p:cNvPr>
            <p:cNvSpPr/>
            <p:nvPr/>
          </p:nvSpPr>
          <p:spPr bwMode="auto">
            <a:xfrm>
              <a:off x="7025484" y="4886980"/>
              <a:ext cx="1589530" cy="151381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078" name="Picture 6" descr="Fruit Gift Baskets &amp; Delivery In Toronto | Alexandria Gift ...">
              <a:extLst>
                <a:ext uri="{FF2B5EF4-FFF2-40B4-BE49-F238E27FC236}">
                  <a16:creationId xmlns:a16="http://schemas.microsoft.com/office/drawing/2014/main" id="{96E4284A-1D34-1BA8-AA48-B40301FBF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081" y="4886980"/>
              <a:ext cx="1589530" cy="158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Vertex definition - Math Insight">
              <a:extLst>
                <a:ext uri="{FF2B5EF4-FFF2-40B4-BE49-F238E27FC236}">
                  <a16:creationId xmlns:a16="http://schemas.microsoft.com/office/drawing/2014/main" id="{BA8EE9D5-BDA4-BBD4-E632-32695E30C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694" y="5070087"/>
              <a:ext cx="1393903" cy="1254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7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Growth of Functions</a:t>
            </a:r>
            <a:endParaRPr lang="en-CA" altLang="en-US" dirty="0"/>
          </a:p>
        </p:txBody>
      </p: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361950" y="914400"/>
            <a:ext cx="8477250" cy="5029200"/>
            <a:chOff x="-2" y="1131"/>
            <a:chExt cx="2576" cy="1821"/>
          </a:xfrm>
        </p:grpSpPr>
        <p:grpSp>
          <p:nvGrpSpPr>
            <p:cNvPr id="36870" name="Group 7"/>
            <p:cNvGrpSpPr>
              <a:grpSpLocks/>
            </p:cNvGrpSpPr>
            <p:nvPr/>
          </p:nvGrpSpPr>
          <p:grpSpPr bwMode="auto">
            <a:xfrm>
              <a:off x="0" y="1133"/>
              <a:ext cx="2572" cy="1817"/>
              <a:chOff x="0" y="1133"/>
              <a:chExt cx="2572" cy="1817"/>
            </a:xfrm>
          </p:grpSpPr>
          <p:grpSp>
            <p:nvGrpSpPr>
              <p:cNvPr id="36872" name="Group 8"/>
              <p:cNvGrpSpPr>
                <a:grpSpLocks/>
              </p:cNvGrpSpPr>
              <p:nvPr/>
            </p:nvGrpSpPr>
            <p:grpSpPr bwMode="auto">
              <a:xfrm>
                <a:off x="0" y="1133"/>
                <a:ext cx="516" cy="173"/>
                <a:chOff x="0" y="1133"/>
                <a:chExt cx="516" cy="173"/>
              </a:xfrm>
            </p:grpSpPr>
            <p:sp>
              <p:nvSpPr>
                <p:cNvPr id="37023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1133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800"/>
                </a:p>
              </p:txBody>
            </p:sp>
            <p:sp>
              <p:nvSpPr>
                <p:cNvPr id="3702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1133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73" name="Group 11"/>
              <p:cNvGrpSpPr>
                <a:grpSpLocks/>
              </p:cNvGrpSpPr>
              <p:nvPr/>
            </p:nvGrpSpPr>
            <p:grpSpPr bwMode="auto">
              <a:xfrm>
                <a:off x="516" y="1133"/>
                <a:ext cx="1472" cy="173"/>
                <a:chOff x="516" y="1133"/>
                <a:chExt cx="1472" cy="173"/>
              </a:xfrm>
            </p:grpSpPr>
            <p:sp>
              <p:nvSpPr>
                <p:cNvPr id="37021" name="Rectangle 12"/>
                <p:cNvSpPr>
                  <a:spLocks noChangeArrowheads="1" noTextEdit="1"/>
                </p:cNvSpPr>
                <p:nvPr/>
              </p:nvSpPr>
              <p:spPr bwMode="auto">
                <a:xfrm>
                  <a:off x="516" y="1133"/>
                  <a:ext cx="147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022" name="Rectangle 13"/>
                <p:cNvSpPr>
                  <a:spLocks noChangeArrowheads="1"/>
                </p:cNvSpPr>
                <p:nvPr/>
              </p:nvSpPr>
              <p:spPr bwMode="auto">
                <a:xfrm>
                  <a:off x="516" y="1133"/>
                  <a:ext cx="147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74" name="Group 14"/>
              <p:cNvGrpSpPr>
                <a:grpSpLocks/>
              </p:cNvGrpSpPr>
              <p:nvPr/>
            </p:nvGrpSpPr>
            <p:grpSpPr bwMode="auto">
              <a:xfrm>
                <a:off x="1988" y="1133"/>
                <a:ext cx="584" cy="173"/>
                <a:chOff x="1988" y="1133"/>
                <a:chExt cx="584" cy="173"/>
              </a:xfrm>
            </p:grpSpPr>
            <p:sp>
              <p:nvSpPr>
                <p:cNvPr id="37019" name="Rectangle 15"/>
                <p:cNvSpPr>
                  <a:spLocks noChangeArrowheads="1" noTextEdit="1"/>
                </p:cNvSpPr>
                <p:nvPr/>
              </p:nvSpPr>
              <p:spPr bwMode="auto">
                <a:xfrm>
                  <a:off x="1988" y="1133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020" name="Rectangle 16"/>
                <p:cNvSpPr>
                  <a:spLocks noChangeArrowheads="1"/>
                </p:cNvSpPr>
                <p:nvPr/>
              </p:nvSpPr>
              <p:spPr bwMode="auto">
                <a:xfrm>
                  <a:off x="1988" y="1133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75" name="Group 17"/>
              <p:cNvGrpSpPr>
                <a:grpSpLocks/>
              </p:cNvGrpSpPr>
              <p:nvPr/>
            </p:nvGrpSpPr>
            <p:grpSpPr bwMode="auto">
              <a:xfrm>
                <a:off x="0" y="1306"/>
                <a:ext cx="516" cy="173"/>
                <a:chOff x="0" y="1306"/>
                <a:chExt cx="516" cy="173"/>
              </a:xfrm>
            </p:grpSpPr>
            <p:sp>
              <p:nvSpPr>
                <p:cNvPr id="37017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1306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 b="1" i="1">
                      <a:latin typeface="Century Schoolbook" pitchFamily="18" charset="0"/>
                    </a:rPr>
                    <a:t>T</a:t>
                  </a:r>
                  <a:r>
                    <a:rPr lang="en-CA" altLang="en-US" sz="2800"/>
                    <a:t>(</a:t>
                  </a:r>
                  <a:r>
                    <a:rPr lang="en-CA" altLang="en-US" sz="2800" b="1" i="1">
                      <a:latin typeface="Century Schoolbook" pitchFamily="18" charset="0"/>
                    </a:rPr>
                    <a:t>n</a:t>
                  </a:r>
                  <a:r>
                    <a:rPr lang="en-CA" altLang="en-US" sz="2800"/>
                    <a:t>)</a:t>
                  </a:r>
                </a:p>
              </p:txBody>
            </p:sp>
            <p:sp>
              <p:nvSpPr>
                <p:cNvPr id="37018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306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76" name="Group 20"/>
              <p:cNvGrpSpPr>
                <a:grpSpLocks/>
              </p:cNvGrpSpPr>
              <p:nvPr/>
            </p:nvGrpSpPr>
            <p:grpSpPr bwMode="auto">
              <a:xfrm>
                <a:off x="516" y="1306"/>
                <a:ext cx="332" cy="173"/>
                <a:chOff x="516" y="1306"/>
                <a:chExt cx="332" cy="173"/>
              </a:xfrm>
            </p:grpSpPr>
            <p:sp>
              <p:nvSpPr>
                <p:cNvPr id="37015" name="Rectangle 21"/>
                <p:cNvSpPr>
                  <a:spLocks noChangeArrowheads="1"/>
                </p:cNvSpPr>
                <p:nvPr/>
              </p:nvSpPr>
              <p:spPr bwMode="auto">
                <a:xfrm>
                  <a:off x="516" y="1306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</a:p>
              </p:txBody>
            </p:sp>
            <p:sp>
              <p:nvSpPr>
                <p:cNvPr id="37016" name="Rectangle 22"/>
                <p:cNvSpPr>
                  <a:spLocks noChangeArrowheads="1"/>
                </p:cNvSpPr>
                <p:nvPr/>
              </p:nvSpPr>
              <p:spPr bwMode="auto">
                <a:xfrm>
                  <a:off x="516" y="1306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77" name="Group 23"/>
              <p:cNvGrpSpPr>
                <a:grpSpLocks/>
              </p:cNvGrpSpPr>
              <p:nvPr/>
            </p:nvGrpSpPr>
            <p:grpSpPr bwMode="auto">
              <a:xfrm>
                <a:off x="848" y="1306"/>
                <a:ext cx="380" cy="173"/>
                <a:chOff x="848" y="1306"/>
                <a:chExt cx="380" cy="173"/>
              </a:xfrm>
            </p:grpSpPr>
            <p:sp>
              <p:nvSpPr>
                <p:cNvPr id="37013" name="Rectangle 24"/>
                <p:cNvSpPr>
                  <a:spLocks noChangeArrowheads="1"/>
                </p:cNvSpPr>
                <p:nvPr/>
              </p:nvSpPr>
              <p:spPr bwMode="auto">
                <a:xfrm>
                  <a:off x="848" y="1306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100</a:t>
                  </a:r>
                </a:p>
              </p:txBody>
            </p:sp>
            <p:sp>
              <p:nvSpPr>
                <p:cNvPr id="37014" name="Rectangle 25"/>
                <p:cNvSpPr>
                  <a:spLocks noChangeArrowheads="1"/>
                </p:cNvSpPr>
                <p:nvPr/>
              </p:nvSpPr>
              <p:spPr bwMode="auto">
                <a:xfrm>
                  <a:off x="848" y="1306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78" name="Group 26"/>
              <p:cNvGrpSpPr>
                <a:grpSpLocks/>
              </p:cNvGrpSpPr>
              <p:nvPr/>
            </p:nvGrpSpPr>
            <p:grpSpPr bwMode="auto">
              <a:xfrm>
                <a:off x="1228" y="1306"/>
                <a:ext cx="332" cy="173"/>
                <a:chOff x="1228" y="1306"/>
                <a:chExt cx="332" cy="173"/>
              </a:xfrm>
            </p:grpSpPr>
            <p:sp>
              <p:nvSpPr>
                <p:cNvPr id="37011" name="Rectangle 27"/>
                <p:cNvSpPr>
                  <a:spLocks noChangeArrowheads="1"/>
                </p:cNvSpPr>
                <p:nvPr/>
              </p:nvSpPr>
              <p:spPr bwMode="auto">
                <a:xfrm>
                  <a:off x="1228" y="1306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1,000</a:t>
                  </a:r>
                </a:p>
              </p:txBody>
            </p:sp>
            <p:sp>
              <p:nvSpPr>
                <p:cNvPr id="37012" name="Rectangle 28"/>
                <p:cNvSpPr>
                  <a:spLocks noChangeArrowheads="1"/>
                </p:cNvSpPr>
                <p:nvPr/>
              </p:nvSpPr>
              <p:spPr bwMode="auto">
                <a:xfrm>
                  <a:off x="1228" y="1306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79" name="Group 29"/>
              <p:cNvGrpSpPr>
                <a:grpSpLocks/>
              </p:cNvGrpSpPr>
              <p:nvPr/>
            </p:nvGrpSpPr>
            <p:grpSpPr bwMode="auto">
              <a:xfrm>
                <a:off x="1560" y="1306"/>
                <a:ext cx="428" cy="173"/>
                <a:chOff x="1560" y="1306"/>
                <a:chExt cx="428" cy="173"/>
              </a:xfrm>
            </p:grpSpPr>
            <p:sp>
              <p:nvSpPr>
                <p:cNvPr id="37009" name="Rectangle 30"/>
                <p:cNvSpPr>
                  <a:spLocks noChangeArrowheads="1"/>
                </p:cNvSpPr>
                <p:nvPr/>
              </p:nvSpPr>
              <p:spPr bwMode="auto">
                <a:xfrm>
                  <a:off x="1560" y="1306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10,000</a:t>
                  </a:r>
                </a:p>
              </p:txBody>
            </p:sp>
            <p:sp>
              <p:nvSpPr>
                <p:cNvPr id="37010" name="Rectangle 31"/>
                <p:cNvSpPr>
                  <a:spLocks noChangeArrowheads="1"/>
                </p:cNvSpPr>
                <p:nvPr/>
              </p:nvSpPr>
              <p:spPr bwMode="auto">
                <a:xfrm>
                  <a:off x="1560" y="1306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0" name="Group 32"/>
              <p:cNvGrpSpPr>
                <a:grpSpLocks/>
              </p:cNvGrpSpPr>
              <p:nvPr/>
            </p:nvGrpSpPr>
            <p:grpSpPr bwMode="auto">
              <a:xfrm>
                <a:off x="1988" y="1306"/>
                <a:ext cx="584" cy="173"/>
                <a:chOff x="1988" y="1306"/>
                <a:chExt cx="584" cy="173"/>
              </a:xfrm>
            </p:grpSpPr>
            <p:sp>
              <p:nvSpPr>
                <p:cNvPr id="37007" name="Rectangle 33"/>
                <p:cNvSpPr>
                  <a:spLocks noChangeArrowheads="1" noTextEdit="1"/>
                </p:cNvSpPr>
                <p:nvPr/>
              </p:nvSpPr>
              <p:spPr bwMode="auto">
                <a:xfrm>
                  <a:off x="1988" y="1306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008" name="Rectangle 34"/>
                <p:cNvSpPr>
                  <a:spLocks noChangeArrowheads="1"/>
                </p:cNvSpPr>
                <p:nvPr/>
              </p:nvSpPr>
              <p:spPr bwMode="auto">
                <a:xfrm>
                  <a:off x="1988" y="1306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1" name="Group 35"/>
              <p:cNvGrpSpPr>
                <a:grpSpLocks/>
              </p:cNvGrpSpPr>
              <p:nvPr/>
            </p:nvGrpSpPr>
            <p:grpSpPr bwMode="auto">
              <a:xfrm>
                <a:off x="0" y="1479"/>
                <a:ext cx="516" cy="250"/>
                <a:chOff x="0" y="1479"/>
                <a:chExt cx="516" cy="250"/>
              </a:xfrm>
            </p:grpSpPr>
            <p:sp>
              <p:nvSpPr>
                <p:cNvPr id="37005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1479"/>
                  <a:ext cx="516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/>
                    <a:t>log </a:t>
                  </a:r>
                  <a:r>
                    <a:rPr lang="en-CA" altLang="en-US" sz="2800" b="1" i="1">
                      <a:latin typeface="Century Schoolbook" pitchFamily="18" charset="0"/>
                    </a:rPr>
                    <a:t>n</a:t>
                  </a:r>
                  <a:r>
                    <a:rPr lang="en-CA" altLang="en-US" sz="2800"/>
                    <a:t>  </a:t>
                  </a:r>
                </a:p>
              </p:txBody>
            </p:sp>
            <p:sp>
              <p:nvSpPr>
                <p:cNvPr id="37006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479"/>
                  <a:ext cx="516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2" name="Group 38"/>
              <p:cNvGrpSpPr>
                <a:grpSpLocks/>
              </p:cNvGrpSpPr>
              <p:nvPr/>
            </p:nvGrpSpPr>
            <p:grpSpPr bwMode="auto">
              <a:xfrm>
                <a:off x="516" y="1479"/>
                <a:ext cx="332" cy="250"/>
                <a:chOff x="516" y="1479"/>
                <a:chExt cx="332" cy="250"/>
              </a:xfrm>
            </p:grpSpPr>
            <p:sp>
              <p:nvSpPr>
                <p:cNvPr id="37003" name="Rectangle 39"/>
                <p:cNvSpPr>
                  <a:spLocks noChangeArrowheads="1"/>
                </p:cNvSpPr>
                <p:nvPr/>
              </p:nvSpPr>
              <p:spPr bwMode="auto">
                <a:xfrm>
                  <a:off x="516" y="1479"/>
                  <a:ext cx="332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3</a:t>
                  </a:r>
                </a:p>
              </p:txBody>
            </p:sp>
            <p:sp>
              <p:nvSpPr>
                <p:cNvPr id="37004" name="Rectangle 40"/>
                <p:cNvSpPr>
                  <a:spLocks noChangeArrowheads="1"/>
                </p:cNvSpPr>
                <p:nvPr/>
              </p:nvSpPr>
              <p:spPr bwMode="auto">
                <a:xfrm>
                  <a:off x="516" y="1479"/>
                  <a:ext cx="332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3" name="Group 41"/>
              <p:cNvGrpSpPr>
                <a:grpSpLocks/>
              </p:cNvGrpSpPr>
              <p:nvPr/>
            </p:nvGrpSpPr>
            <p:grpSpPr bwMode="auto">
              <a:xfrm>
                <a:off x="848" y="1479"/>
                <a:ext cx="380" cy="250"/>
                <a:chOff x="848" y="1479"/>
                <a:chExt cx="380" cy="250"/>
              </a:xfrm>
            </p:grpSpPr>
            <p:sp>
              <p:nvSpPr>
                <p:cNvPr id="37001" name="Rectangle 42"/>
                <p:cNvSpPr>
                  <a:spLocks noChangeArrowheads="1"/>
                </p:cNvSpPr>
                <p:nvPr/>
              </p:nvSpPr>
              <p:spPr bwMode="auto">
                <a:xfrm>
                  <a:off x="848" y="1479"/>
                  <a:ext cx="380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6</a:t>
                  </a:r>
                </a:p>
              </p:txBody>
            </p:sp>
            <p:sp>
              <p:nvSpPr>
                <p:cNvPr id="37002" name="Rectangle 43"/>
                <p:cNvSpPr>
                  <a:spLocks noChangeArrowheads="1"/>
                </p:cNvSpPr>
                <p:nvPr/>
              </p:nvSpPr>
              <p:spPr bwMode="auto">
                <a:xfrm>
                  <a:off x="848" y="1479"/>
                  <a:ext cx="380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4" name="Group 44"/>
              <p:cNvGrpSpPr>
                <a:grpSpLocks/>
              </p:cNvGrpSpPr>
              <p:nvPr/>
            </p:nvGrpSpPr>
            <p:grpSpPr bwMode="auto">
              <a:xfrm>
                <a:off x="1228" y="1479"/>
                <a:ext cx="332" cy="250"/>
                <a:chOff x="1228" y="1479"/>
                <a:chExt cx="332" cy="250"/>
              </a:xfrm>
            </p:grpSpPr>
            <p:sp>
              <p:nvSpPr>
                <p:cNvPr id="36999" name="Rectangle 45"/>
                <p:cNvSpPr>
                  <a:spLocks noChangeArrowheads="1"/>
                </p:cNvSpPr>
                <p:nvPr/>
              </p:nvSpPr>
              <p:spPr bwMode="auto">
                <a:xfrm>
                  <a:off x="1228" y="1479"/>
                  <a:ext cx="332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9</a:t>
                  </a:r>
                </a:p>
              </p:txBody>
            </p:sp>
            <p:sp>
              <p:nvSpPr>
                <p:cNvPr id="37000" name="Rectangle 46"/>
                <p:cNvSpPr>
                  <a:spLocks noChangeArrowheads="1"/>
                </p:cNvSpPr>
                <p:nvPr/>
              </p:nvSpPr>
              <p:spPr bwMode="auto">
                <a:xfrm>
                  <a:off x="1228" y="1479"/>
                  <a:ext cx="332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5" name="Group 47"/>
              <p:cNvGrpSpPr>
                <a:grpSpLocks/>
              </p:cNvGrpSpPr>
              <p:nvPr/>
            </p:nvGrpSpPr>
            <p:grpSpPr bwMode="auto">
              <a:xfrm>
                <a:off x="1560" y="1479"/>
                <a:ext cx="428" cy="250"/>
                <a:chOff x="1560" y="1479"/>
                <a:chExt cx="428" cy="250"/>
              </a:xfrm>
            </p:grpSpPr>
            <p:sp>
              <p:nvSpPr>
                <p:cNvPr id="36997" name="Rectangle 48"/>
                <p:cNvSpPr>
                  <a:spLocks noChangeArrowheads="1"/>
                </p:cNvSpPr>
                <p:nvPr/>
              </p:nvSpPr>
              <p:spPr bwMode="auto">
                <a:xfrm>
                  <a:off x="1560" y="1479"/>
                  <a:ext cx="428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13</a:t>
                  </a:r>
                </a:p>
              </p:txBody>
            </p:sp>
            <p:sp>
              <p:nvSpPr>
                <p:cNvPr id="36998" name="Rectangle 49"/>
                <p:cNvSpPr>
                  <a:spLocks noChangeArrowheads="1"/>
                </p:cNvSpPr>
                <p:nvPr/>
              </p:nvSpPr>
              <p:spPr bwMode="auto">
                <a:xfrm>
                  <a:off x="1560" y="1479"/>
                  <a:ext cx="428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6" name="Group 50"/>
              <p:cNvGrpSpPr>
                <a:grpSpLocks/>
              </p:cNvGrpSpPr>
              <p:nvPr/>
            </p:nvGrpSpPr>
            <p:grpSpPr bwMode="auto">
              <a:xfrm>
                <a:off x="1988" y="1479"/>
                <a:ext cx="584" cy="250"/>
                <a:chOff x="1988" y="1479"/>
                <a:chExt cx="584" cy="250"/>
              </a:xfrm>
            </p:grpSpPr>
            <p:sp>
              <p:nvSpPr>
                <p:cNvPr id="36995" name="Rectangle 51"/>
                <p:cNvSpPr>
                  <a:spLocks noChangeArrowheads="1"/>
                </p:cNvSpPr>
                <p:nvPr/>
              </p:nvSpPr>
              <p:spPr bwMode="auto">
                <a:xfrm>
                  <a:off x="1988" y="1479"/>
                  <a:ext cx="584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amoeba</a:t>
                  </a:r>
                </a:p>
              </p:txBody>
            </p:sp>
            <p:sp>
              <p:nvSpPr>
                <p:cNvPr id="36996" name="Rectangle 52"/>
                <p:cNvSpPr>
                  <a:spLocks noChangeArrowheads="1"/>
                </p:cNvSpPr>
                <p:nvPr/>
              </p:nvSpPr>
              <p:spPr bwMode="auto">
                <a:xfrm>
                  <a:off x="1988" y="1479"/>
                  <a:ext cx="584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7" name="Group 53"/>
              <p:cNvGrpSpPr>
                <a:grpSpLocks/>
              </p:cNvGrpSpPr>
              <p:nvPr/>
            </p:nvGrpSpPr>
            <p:grpSpPr bwMode="auto">
              <a:xfrm>
                <a:off x="0" y="1729"/>
                <a:ext cx="516" cy="279"/>
                <a:chOff x="0" y="1729"/>
                <a:chExt cx="516" cy="279"/>
              </a:xfrm>
            </p:grpSpPr>
            <p:sp>
              <p:nvSpPr>
                <p:cNvPr id="36993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1729"/>
                  <a:ext cx="516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 b="1" i="1">
                      <a:latin typeface="Century Schoolbook" pitchFamily="18" charset="0"/>
                    </a:rPr>
                    <a:t>n</a:t>
                  </a:r>
                  <a:r>
                    <a:rPr lang="en-US" altLang="en-US" sz="2800" baseline="30000"/>
                    <a:t>1/2</a:t>
                  </a:r>
                  <a:endParaRPr lang="en-CA" altLang="en-US" sz="2800" baseline="30000"/>
                </a:p>
              </p:txBody>
            </p:sp>
            <p:sp>
              <p:nvSpPr>
                <p:cNvPr id="36994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729"/>
                  <a:ext cx="516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8" name="Group 56"/>
              <p:cNvGrpSpPr>
                <a:grpSpLocks/>
              </p:cNvGrpSpPr>
              <p:nvPr/>
            </p:nvGrpSpPr>
            <p:grpSpPr bwMode="auto">
              <a:xfrm>
                <a:off x="516" y="1729"/>
                <a:ext cx="332" cy="279"/>
                <a:chOff x="516" y="1729"/>
                <a:chExt cx="332" cy="279"/>
              </a:xfrm>
            </p:grpSpPr>
            <p:sp>
              <p:nvSpPr>
                <p:cNvPr id="36991" name="Rectangle 57"/>
                <p:cNvSpPr>
                  <a:spLocks noChangeArrowheads="1"/>
                </p:cNvSpPr>
                <p:nvPr/>
              </p:nvSpPr>
              <p:spPr bwMode="auto">
                <a:xfrm>
                  <a:off x="516" y="1729"/>
                  <a:ext cx="332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3</a:t>
                  </a:r>
                </a:p>
              </p:txBody>
            </p:sp>
            <p:sp>
              <p:nvSpPr>
                <p:cNvPr id="36992" name="Rectangle 58"/>
                <p:cNvSpPr>
                  <a:spLocks noChangeArrowheads="1"/>
                </p:cNvSpPr>
                <p:nvPr/>
              </p:nvSpPr>
              <p:spPr bwMode="auto">
                <a:xfrm>
                  <a:off x="516" y="1729"/>
                  <a:ext cx="332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89" name="Group 59"/>
              <p:cNvGrpSpPr>
                <a:grpSpLocks/>
              </p:cNvGrpSpPr>
              <p:nvPr/>
            </p:nvGrpSpPr>
            <p:grpSpPr bwMode="auto">
              <a:xfrm>
                <a:off x="848" y="1729"/>
                <a:ext cx="380" cy="279"/>
                <a:chOff x="848" y="1729"/>
                <a:chExt cx="380" cy="279"/>
              </a:xfrm>
            </p:grpSpPr>
            <p:sp>
              <p:nvSpPr>
                <p:cNvPr id="36989" name="Rectangle 60"/>
                <p:cNvSpPr>
                  <a:spLocks noChangeArrowheads="1"/>
                </p:cNvSpPr>
                <p:nvPr/>
              </p:nvSpPr>
              <p:spPr bwMode="auto">
                <a:xfrm>
                  <a:off x="848" y="1729"/>
                  <a:ext cx="380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</a:p>
              </p:txBody>
            </p:sp>
            <p:sp>
              <p:nvSpPr>
                <p:cNvPr id="36990" name="Rectangle 61"/>
                <p:cNvSpPr>
                  <a:spLocks noChangeArrowheads="1"/>
                </p:cNvSpPr>
                <p:nvPr/>
              </p:nvSpPr>
              <p:spPr bwMode="auto">
                <a:xfrm>
                  <a:off x="848" y="1729"/>
                  <a:ext cx="380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0" name="Group 62"/>
              <p:cNvGrpSpPr>
                <a:grpSpLocks/>
              </p:cNvGrpSpPr>
              <p:nvPr/>
            </p:nvGrpSpPr>
            <p:grpSpPr bwMode="auto">
              <a:xfrm>
                <a:off x="1228" y="1729"/>
                <a:ext cx="332" cy="279"/>
                <a:chOff x="1228" y="1729"/>
                <a:chExt cx="332" cy="279"/>
              </a:xfrm>
            </p:grpSpPr>
            <p:sp>
              <p:nvSpPr>
                <p:cNvPr id="36987" name="Rectangle 63"/>
                <p:cNvSpPr>
                  <a:spLocks noChangeArrowheads="1"/>
                </p:cNvSpPr>
                <p:nvPr/>
              </p:nvSpPr>
              <p:spPr bwMode="auto">
                <a:xfrm>
                  <a:off x="1228" y="1729"/>
                  <a:ext cx="332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31</a:t>
                  </a:r>
                </a:p>
              </p:txBody>
            </p:sp>
            <p:sp>
              <p:nvSpPr>
                <p:cNvPr id="36988" name="Rectangle 64"/>
                <p:cNvSpPr>
                  <a:spLocks noChangeArrowheads="1"/>
                </p:cNvSpPr>
                <p:nvPr/>
              </p:nvSpPr>
              <p:spPr bwMode="auto">
                <a:xfrm>
                  <a:off x="1228" y="1729"/>
                  <a:ext cx="332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1" name="Group 65"/>
              <p:cNvGrpSpPr>
                <a:grpSpLocks/>
              </p:cNvGrpSpPr>
              <p:nvPr/>
            </p:nvGrpSpPr>
            <p:grpSpPr bwMode="auto">
              <a:xfrm>
                <a:off x="1560" y="1729"/>
                <a:ext cx="428" cy="279"/>
                <a:chOff x="1560" y="1729"/>
                <a:chExt cx="428" cy="279"/>
              </a:xfrm>
            </p:grpSpPr>
            <p:sp>
              <p:nvSpPr>
                <p:cNvPr id="36985" name="Rectangle 66"/>
                <p:cNvSpPr>
                  <a:spLocks noChangeArrowheads="1"/>
                </p:cNvSpPr>
                <p:nvPr/>
              </p:nvSpPr>
              <p:spPr bwMode="auto">
                <a:xfrm>
                  <a:off x="1560" y="1729"/>
                  <a:ext cx="428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100</a:t>
                  </a:r>
                </a:p>
              </p:txBody>
            </p:sp>
            <p:sp>
              <p:nvSpPr>
                <p:cNvPr id="36986" name="Rectangle 67"/>
                <p:cNvSpPr>
                  <a:spLocks noChangeArrowheads="1"/>
                </p:cNvSpPr>
                <p:nvPr/>
              </p:nvSpPr>
              <p:spPr bwMode="auto">
                <a:xfrm>
                  <a:off x="1560" y="1729"/>
                  <a:ext cx="428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2" name="Group 68"/>
              <p:cNvGrpSpPr>
                <a:grpSpLocks/>
              </p:cNvGrpSpPr>
              <p:nvPr/>
            </p:nvGrpSpPr>
            <p:grpSpPr bwMode="auto">
              <a:xfrm>
                <a:off x="1988" y="1729"/>
                <a:ext cx="584" cy="279"/>
                <a:chOff x="1988" y="1729"/>
                <a:chExt cx="584" cy="279"/>
              </a:xfrm>
            </p:grpSpPr>
            <p:sp>
              <p:nvSpPr>
                <p:cNvPr id="36983" name="Rectangle 69"/>
                <p:cNvSpPr>
                  <a:spLocks noChangeArrowheads="1"/>
                </p:cNvSpPr>
                <p:nvPr/>
              </p:nvSpPr>
              <p:spPr bwMode="auto">
                <a:xfrm>
                  <a:off x="1988" y="1729"/>
                  <a:ext cx="584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bird</a:t>
                  </a:r>
                </a:p>
              </p:txBody>
            </p:sp>
            <p:sp>
              <p:nvSpPr>
                <p:cNvPr id="36984" name="Rectangle 70"/>
                <p:cNvSpPr>
                  <a:spLocks noChangeArrowheads="1"/>
                </p:cNvSpPr>
                <p:nvPr/>
              </p:nvSpPr>
              <p:spPr bwMode="auto">
                <a:xfrm>
                  <a:off x="1988" y="1729"/>
                  <a:ext cx="584" cy="279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3" name="Group 71"/>
              <p:cNvGrpSpPr>
                <a:grpSpLocks/>
              </p:cNvGrpSpPr>
              <p:nvPr/>
            </p:nvGrpSpPr>
            <p:grpSpPr bwMode="auto">
              <a:xfrm>
                <a:off x="0" y="2008"/>
                <a:ext cx="516" cy="173"/>
                <a:chOff x="0" y="2008"/>
                <a:chExt cx="516" cy="173"/>
              </a:xfrm>
            </p:grpSpPr>
            <p:sp>
              <p:nvSpPr>
                <p:cNvPr id="36981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008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800" b="1" i="1">
                    <a:latin typeface="Century Schoolbook" pitchFamily="18" charset="0"/>
                  </a:endParaRPr>
                </a:p>
              </p:txBody>
            </p:sp>
            <p:sp>
              <p:nvSpPr>
                <p:cNvPr id="36982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2008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4" name="Group 74"/>
              <p:cNvGrpSpPr>
                <a:grpSpLocks/>
              </p:cNvGrpSpPr>
              <p:nvPr/>
            </p:nvGrpSpPr>
            <p:grpSpPr bwMode="auto">
              <a:xfrm>
                <a:off x="516" y="2008"/>
                <a:ext cx="332" cy="173"/>
                <a:chOff x="516" y="2008"/>
                <a:chExt cx="332" cy="173"/>
              </a:xfrm>
            </p:grpSpPr>
            <p:sp>
              <p:nvSpPr>
                <p:cNvPr id="36979" name="Rectangle 75"/>
                <p:cNvSpPr>
                  <a:spLocks noChangeArrowheads="1"/>
                </p:cNvSpPr>
                <p:nvPr/>
              </p:nvSpPr>
              <p:spPr bwMode="auto">
                <a:xfrm>
                  <a:off x="516" y="2008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</a:p>
              </p:txBody>
            </p:sp>
            <p:sp>
              <p:nvSpPr>
                <p:cNvPr id="36980" name="Rectangle 76"/>
                <p:cNvSpPr>
                  <a:spLocks noChangeArrowheads="1"/>
                </p:cNvSpPr>
                <p:nvPr/>
              </p:nvSpPr>
              <p:spPr bwMode="auto">
                <a:xfrm>
                  <a:off x="516" y="2008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5" name="Group 77"/>
              <p:cNvGrpSpPr>
                <a:grpSpLocks/>
              </p:cNvGrpSpPr>
              <p:nvPr/>
            </p:nvGrpSpPr>
            <p:grpSpPr bwMode="auto">
              <a:xfrm>
                <a:off x="848" y="2008"/>
                <a:ext cx="380" cy="173"/>
                <a:chOff x="848" y="2008"/>
                <a:chExt cx="380" cy="173"/>
              </a:xfrm>
            </p:grpSpPr>
            <p:sp>
              <p:nvSpPr>
                <p:cNvPr id="36977" name="Rectangle 78"/>
                <p:cNvSpPr>
                  <a:spLocks noChangeArrowheads="1"/>
                </p:cNvSpPr>
                <p:nvPr/>
              </p:nvSpPr>
              <p:spPr bwMode="auto">
                <a:xfrm>
                  <a:off x="848" y="2008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100</a:t>
                  </a:r>
                </a:p>
              </p:txBody>
            </p:sp>
            <p:sp>
              <p:nvSpPr>
                <p:cNvPr id="36978" name="Rectangle 79"/>
                <p:cNvSpPr>
                  <a:spLocks noChangeArrowheads="1"/>
                </p:cNvSpPr>
                <p:nvPr/>
              </p:nvSpPr>
              <p:spPr bwMode="auto">
                <a:xfrm>
                  <a:off x="848" y="2008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6" name="Group 80"/>
              <p:cNvGrpSpPr>
                <a:grpSpLocks/>
              </p:cNvGrpSpPr>
              <p:nvPr/>
            </p:nvGrpSpPr>
            <p:grpSpPr bwMode="auto">
              <a:xfrm>
                <a:off x="1228" y="2008"/>
                <a:ext cx="332" cy="173"/>
                <a:chOff x="1228" y="2008"/>
                <a:chExt cx="332" cy="173"/>
              </a:xfrm>
            </p:grpSpPr>
            <p:sp>
              <p:nvSpPr>
                <p:cNvPr id="36975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8" y="2008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1,000</a:t>
                  </a:r>
                </a:p>
              </p:txBody>
            </p:sp>
            <p:sp>
              <p:nvSpPr>
                <p:cNvPr id="36976" name="Rectangle 82"/>
                <p:cNvSpPr>
                  <a:spLocks noChangeArrowheads="1"/>
                </p:cNvSpPr>
                <p:nvPr/>
              </p:nvSpPr>
              <p:spPr bwMode="auto">
                <a:xfrm>
                  <a:off x="1228" y="2008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7" name="Group 83"/>
              <p:cNvGrpSpPr>
                <a:grpSpLocks/>
              </p:cNvGrpSpPr>
              <p:nvPr/>
            </p:nvGrpSpPr>
            <p:grpSpPr bwMode="auto">
              <a:xfrm>
                <a:off x="1560" y="2008"/>
                <a:ext cx="428" cy="173"/>
                <a:chOff x="1560" y="2008"/>
                <a:chExt cx="428" cy="173"/>
              </a:xfrm>
            </p:grpSpPr>
            <p:sp>
              <p:nvSpPr>
                <p:cNvPr id="36973" name="Rectangle 84"/>
                <p:cNvSpPr>
                  <a:spLocks noChangeArrowheads="1"/>
                </p:cNvSpPr>
                <p:nvPr/>
              </p:nvSpPr>
              <p:spPr bwMode="auto">
                <a:xfrm>
                  <a:off x="1560" y="2008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10,000</a:t>
                  </a:r>
                </a:p>
              </p:txBody>
            </p:sp>
            <p:sp>
              <p:nvSpPr>
                <p:cNvPr id="36974" name="Rectangle 85"/>
                <p:cNvSpPr>
                  <a:spLocks noChangeArrowheads="1"/>
                </p:cNvSpPr>
                <p:nvPr/>
              </p:nvSpPr>
              <p:spPr bwMode="auto">
                <a:xfrm>
                  <a:off x="1560" y="2008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8" name="Group 86"/>
              <p:cNvGrpSpPr>
                <a:grpSpLocks/>
              </p:cNvGrpSpPr>
              <p:nvPr/>
            </p:nvGrpSpPr>
            <p:grpSpPr bwMode="auto">
              <a:xfrm>
                <a:off x="1988" y="2008"/>
                <a:ext cx="584" cy="173"/>
                <a:chOff x="1988" y="2008"/>
                <a:chExt cx="584" cy="173"/>
              </a:xfrm>
            </p:grpSpPr>
            <p:sp>
              <p:nvSpPr>
                <p:cNvPr id="369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988" y="2008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human</a:t>
                  </a:r>
                </a:p>
              </p:txBody>
            </p:sp>
            <p:sp>
              <p:nvSpPr>
                <p:cNvPr id="36972" name="Rectangle 88"/>
                <p:cNvSpPr>
                  <a:spLocks noChangeArrowheads="1"/>
                </p:cNvSpPr>
                <p:nvPr/>
              </p:nvSpPr>
              <p:spPr bwMode="auto">
                <a:xfrm>
                  <a:off x="1988" y="2008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899" name="Group 89"/>
              <p:cNvGrpSpPr>
                <a:grpSpLocks/>
              </p:cNvGrpSpPr>
              <p:nvPr/>
            </p:nvGrpSpPr>
            <p:grpSpPr bwMode="auto">
              <a:xfrm>
                <a:off x="0" y="2181"/>
                <a:ext cx="516" cy="250"/>
                <a:chOff x="0" y="2181"/>
                <a:chExt cx="516" cy="250"/>
              </a:xfrm>
            </p:grpSpPr>
            <p:sp>
              <p:nvSpPr>
                <p:cNvPr id="36969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2181"/>
                  <a:ext cx="516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 b="1" i="1">
                      <a:latin typeface="Century Schoolbook" pitchFamily="18" charset="0"/>
                    </a:rPr>
                    <a:t>n</a:t>
                  </a:r>
                  <a:r>
                    <a:rPr lang="en-US" altLang="en-US" sz="2800"/>
                    <a:t> log </a:t>
                  </a:r>
                  <a:r>
                    <a:rPr lang="en-CA" altLang="en-US" sz="2800" b="1" i="1">
                      <a:latin typeface="Century Schoolbook" pitchFamily="18" charset="0"/>
                    </a:rPr>
                    <a:t>n</a:t>
                  </a:r>
                </a:p>
              </p:txBody>
            </p:sp>
            <p:sp>
              <p:nvSpPr>
                <p:cNvPr id="36970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2181"/>
                  <a:ext cx="516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0" name="Group 92"/>
              <p:cNvGrpSpPr>
                <a:grpSpLocks/>
              </p:cNvGrpSpPr>
              <p:nvPr/>
            </p:nvGrpSpPr>
            <p:grpSpPr bwMode="auto">
              <a:xfrm>
                <a:off x="516" y="2181"/>
                <a:ext cx="332" cy="250"/>
                <a:chOff x="516" y="2181"/>
                <a:chExt cx="332" cy="250"/>
              </a:xfrm>
            </p:grpSpPr>
            <p:sp>
              <p:nvSpPr>
                <p:cNvPr id="36967" name="Rectangle 93"/>
                <p:cNvSpPr>
                  <a:spLocks noChangeArrowheads="1"/>
                </p:cNvSpPr>
                <p:nvPr/>
              </p:nvSpPr>
              <p:spPr bwMode="auto">
                <a:xfrm>
                  <a:off x="516" y="2181"/>
                  <a:ext cx="332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30</a:t>
                  </a:r>
                </a:p>
              </p:txBody>
            </p:sp>
            <p:sp>
              <p:nvSpPr>
                <p:cNvPr id="36968" name="Rectangle 94"/>
                <p:cNvSpPr>
                  <a:spLocks noChangeArrowheads="1"/>
                </p:cNvSpPr>
                <p:nvPr/>
              </p:nvSpPr>
              <p:spPr bwMode="auto">
                <a:xfrm>
                  <a:off x="516" y="2181"/>
                  <a:ext cx="332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1" name="Group 95"/>
              <p:cNvGrpSpPr>
                <a:grpSpLocks/>
              </p:cNvGrpSpPr>
              <p:nvPr/>
            </p:nvGrpSpPr>
            <p:grpSpPr bwMode="auto">
              <a:xfrm>
                <a:off x="848" y="2181"/>
                <a:ext cx="380" cy="250"/>
                <a:chOff x="848" y="2181"/>
                <a:chExt cx="380" cy="250"/>
              </a:xfrm>
            </p:grpSpPr>
            <p:sp>
              <p:nvSpPr>
                <p:cNvPr id="36965" name="Rectangle 96"/>
                <p:cNvSpPr>
                  <a:spLocks noChangeArrowheads="1"/>
                </p:cNvSpPr>
                <p:nvPr/>
              </p:nvSpPr>
              <p:spPr bwMode="auto">
                <a:xfrm>
                  <a:off x="848" y="2181"/>
                  <a:ext cx="380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600</a:t>
                  </a:r>
                </a:p>
              </p:txBody>
            </p:sp>
            <p:sp>
              <p:nvSpPr>
                <p:cNvPr id="36966" name="Rectangle 97"/>
                <p:cNvSpPr>
                  <a:spLocks noChangeArrowheads="1"/>
                </p:cNvSpPr>
                <p:nvPr/>
              </p:nvSpPr>
              <p:spPr bwMode="auto">
                <a:xfrm>
                  <a:off x="848" y="2181"/>
                  <a:ext cx="380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2" name="Group 98"/>
              <p:cNvGrpSpPr>
                <a:grpSpLocks/>
              </p:cNvGrpSpPr>
              <p:nvPr/>
            </p:nvGrpSpPr>
            <p:grpSpPr bwMode="auto">
              <a:xfrm>
                <a:off x="1228" y="2181"/>
                <a:ext cx="332" cy="250"/>
                <a:chOff x="1228" y="2181"/>
                <a:chExt cx="332" cy="250"/>
              </a:xfrm>
            </p:grpSpPr>
            <p:sp>
              <p:nvSpPr>
                <p:cNvPr id="36963" name="Rectangle 99"/>
                <p:cNvSpPr>
                  <a:spLocks noChangeArrowheads="1"/>
                </p:cNvSpPr>
                <p:nvPr/>
              </p:nvSpPr>
              <p:spPr bwMode="auto">
                <a:xfrm>
                  <a:off x="1228" y="2181"/>
                  <a:ext cx="332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9,000</a:t>
                  </a:r>
                </a:p>
              </p:txBody>
            </p:sp>
            <p:sp>
              <p:nvSpPr>
                <p:cNvPr id="36964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28" y="2181"/>
                  <a:ext cx="332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3" name="Group 101"/>
              <p:cNvGrpSpPr>
                <a:grpSpLocks/>
              </p:cNvGrpSpPr>
              <p:nvPr/>
            </p:nvGrpSpPr>
            <p:grpSpPr bwMode="auto">
              <a:xfrm>
                <a:off x="1560" y="2181"/>
                <a:ext cx="428" cy="250"/>
                <a:chOff x="1560" y="2181"/>
                <a:chExt cx="428" cy="250"/>
              </a:xfrm>
            </p:grpSpPr>
            <p:sp>
              <p:nvSpPr>
                <p:cNvPr id="3696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560" y="2181"/>
                  <a:ext cx="428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130,000</a:t>
                  </a:r>
                </a:p>
              </p:txBody>
            </p:sp>
            <p:sp>
              <p:nvSpPr>
                <p:cNvPr id="36962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60" y="2181"/>
                  <a:ext cx="428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4" name="Group 104"/>
              <p:cNvGrpSpPr>
                <a:grpSpLocks/>
              </p:cNvGrpSpPr>
              <p:nvPr/>
            </p:nvGrpSpPr>
            <p:grpSpPr bwMode="auto">
              <a:xfrm>
                <a:off x="1988" y="2181"/>
                <a:ext cx="584" cy="250"/>
                <a:chOff x="1988" y="2181"/>
                <a:chExt cx="584" cy="250"/>
              </a:xfrm>
            </p:grpSpPr>
            <p:sp>
              <p:nvSpPr>
                <p:cNvPr id="36959" name="Rectangle 105"/>
                <p:cNvSpPr>
                  <a:spLocks noChangeArrowheads="1"/>
                </p:cNvSpPr>
                <p:nvPr/>
              </p:nvSpPr>
              <p:spPr bwMode="auto">
                <a:xfrm>
                  <a:off x="1988" y="2181"/>
                  <a:ext cx="584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my father</a:t>
                  </a:r>
                </a:p>
              </p:txBody>
            </p:sp>
            <p:sp>
              <p:nvSpPr>
                <p:cNvPr id="36960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88" y="2181"/>
                  <a:ext cx="584" cy="250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5" name="Group 107"/>
              <p:cNvGrpSpPr>
                <a:grpSpLocks/>
              </p:cNvGrpSpPr>
              <p:nvPr/>
            </p:nvGrpSpPr>
            <p:grpSpPr bwMode="auto">
              <a:xfrm>
                <a:off x="0" y="2431"/>
                <a:ext cx="516" cy="173"/>
                <a:chOff x="0" y="2431"/>
                <a:chExt cx="516" cy="173"/>
              </a:xfrm>
            </p:grpSpPr>
            <p:sp>
              <p:nvSpPr>
                <p:cNvPr id="36957" name="Rectangle 108"/>
                <p:cNvSpPr>
                  <a:spLocks noChangeArrowheads="1"/>
                </p:cNvSpPr>
                <p:nvPr/>
              </p:nvSpPr>
              <p:spPr bwMode="auto">
                <a:xfrm>
                  <a:off x="0" y="2431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 b="1" i="1">
                      <a:latin typeface="Century Schoolbook" pitchFamily="18" charset="0"/>
                    </a:rPr>
                    <a:t>n</a:t>
                  </a:r>
                  <a:r>
                    <a:rPr lang="en-CA" altLang="en-US" sz="2800" baseline="30000"/>
                    <a:t>2</a:t>
                  </a:r>
                </a:p>
              </p:txBody>
            </p:sp>
            <p:sp>
              <p:nvSpPr>
                <p:cNvPr id="36958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2431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6" name="Group 110"/>
              <p:cNvGrpSpPr>
                <a:grpSpLocks/>
              </p:cNvGrpSpPr>
              <p:nvPr/>
            </p:nvGrpSpPr>
            <p:grpSpPr bwMode="auto">
              <a:xfrm>
                <a:off x="516" y="2431"/>
                <a:ext cx="332" cy="173"/>
                <a:chOff x="516" y="2431"/>
                <a:chExt cx="332" cy="173"/>
              </a:xfrm>
            </p:grpSpPr>
            <p:sp>
              <p:nvSpPr>
                <p:cNvPr id="36955" name="Rectangle 111"/>
                <p:cNvSpPr>
                  <a:spLocks noChangeArrowheads="1"/>
                </p:cNvSpPr>
                <p:nvPr/>
              </p:nvSpPr>
              <p:spPr bwMode="auto">
                <a:xfrm>
                  <a:off x="516" y="2431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100</a:t>
                  </a:r>
                </a:p>
              </p:txBody>
            </p:sp>
            <p:sp>
              <p:nvSpPr>
                <p:cNvPr id="36956" name="Rectangle 112"/>
                <p:cNvSpPr>
                  <a:spLocks noChangeArrowheads="1"/>
                </p:cNvSpPr>
                <p:nvPr/>
              </p:nvSpPr>
              <p:spPr bwMode="auto">
                <a:xfrm>
                  <a:off x="516" y="2431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7" name="Group 113"/>
              <p:cNvGrpSpPr>
                <a:grpSpLocks/>
              </p:cNvGrpSpPr>
              <p:nvPr/>
            </p:nvGrpSpPr>
            <p:grpSpPr bwMode="auto">
              <a:xfrm>
                <a:off x="848" y="2431"/>
                <a:ext cx="380" cy="173"/>
                <a:chOff x="848" y="2431"/>
                <a:chExt cx="380" cy="173"/>
              </a:xfrm>
            </p:grpSpPr>
            <p:sp>
              <p:nvSpPr>
                <p:cNvPr id="36953" name="Rectangle 114"/>
                <p:cNvSpPr>
                  <a:spLocks noChangeArrowheads="1"/>
                </p:cNvSpPr>
                <p:nvPr/>
              </p:nvSpPr>
              <p:spPr bwMode="auto">
                <a:xfrm>
                  <a:off x="848" y="2431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10,000</a:t>
                  </a:r>
                </a:p>
              </p:txBody>
            </p:sp>
            <p:sp>
              <p:nvSpPr>
                <p:cNvPr id="36954" name="Rectangle 115"/>
                <p:cNvSpPr>
                  <a:spLocks noChangeArrowheads="1"/>
                </p:cNvSpPr>
                <p:nvPr/>
              </p:nvSpPr>
              <p:spPr bwMode="auto">
                <a:xfrm>
                  <a:off x="848" y="2431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8" name="Group 116"/>
              <p:cNvGrpSpPr>
                <a:grpSpLocks/>
              </p:cNvGrpSpPr>
              <p:nvPr/>
            </p:nvGrpSpPr>
            <p:grpSpPr bwMode="auto">
              <a:xfrm>
                <a:off x="1228" y="2431"/>
                <a:ext cx="332" cy="173"/>
                <a:chOff x="1228" y="2431"/>
                <a:chExt cx="332" cy="173"/>
              </a:xfrm>
            </p:grpSpPr>
            <p:sp>
              <p:nvSpPr>
                <p:cNvPr id="36951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28" y="2431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  <a:r>
                    <a:rPr lang="en-CA" altLang="en-US" sz="2800" baseline="30000"/>
                    <a:t>6</a:t>
                  </a:r>
                </a:p>
              </p:txBody>
            </p:sp>
            <p:sp>
              <p:nvSpPr>
                <p:cNvPr id="3695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28" y="2431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09" name="Group 119"/>
              <p:cNvGrpSpPr>
                <a:grpSpLocks/>
              </p:cNvGrpSpPr>
              <p:nvPr/>
            </p:nvGrpSpPr>
            <p:grpSpPr bwMode="auto">
              <a:xfrm>
                <a:off x="1560" y="2431"/>
                <a:ext cx="428" cy="173"/>
                <a:chOff x="1560" y="2431"/>
                <a:chExt cx="428" cy="173"/>
              </a:xfrm>
            </p:grpSpPr>
            <p:sp>
              <p:nvSpPr>
                <p:cNvPr id="36949" name="Rectangle 120"/>
                <p:cNvSpPr>
                  <a:spLocks noChangeArrowheads="1"/>
                </p:cNvSpPr>
                <p:nvPr/>
              </p:nvSpPr>
              <p:spPr bwMode="auto">
                <a:xfrm>
                  <a:off x="1560" y="2431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  <a:r>
                    <a:rPr lang="en-CA" altLang="en-US" sz="2800" baseline="30000"/>
                    <a:t>8</a:t>
                  </a:r>
                </a:p>
              </p:txBody>
            </p:sp>
            <p:sp>
              <p:nvSpPr>
                <p:cNvPr id="36950" name="Rectangle 121"/>
                <p:cNvSpPr>
                  <a:spLocks noChangeArrowheads="1"/>
                </p:cNvSpPr>
                <p:nvPr/>
              </p:nvSpPr>
              <p:spPr bwMode="auto">
                <a:xfrm>
                  <a:off x="1560" y="2431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0" name="Group 122"/>
              <p:cNvGrpSpPr>
                <a:grpSpLocks/>
              </p:cNvGrpSpPr>
              <p:nvPr/>
            </p:nvGrpSpPr>
            <p:grpSpPr bwMode="auto">
              <a:xfrm>
                <a:off x="1988" y="2431"/>
                <a:ext cx="584" cy="173"/>
                <a:chOff x="1988" y="2431"/>
                <a:chExt cx="584" cy="173"/>
              </a:xfrm>
            </p:grpSpPr>
            <p:sp>
              <p:nvSpPr>
                <p:cNvPr id="36947" name="Rectangle 123"/>
                <p:cNvSpPr>
                  <a:spLocks noChangeArrowheads="1"/>
                </p:cNvSpPr>
                <p:nvPr/>
              </p:nvSpPr>
              <p:spPr bwMode="auto">
                <a:xfrm>
                  <a:off x="1988" y="2431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elephant</a:t>
                  </a:r>
                </a:p>
              </p:txBody>
            </p:sp>
            <p:sp>
              <p:nvSpPr>
                <p:cNvPr id="36948" name="Rectangle 124"/>
                <p:cNvSpPr>
                  <a:spLocks noChangeArrowheads="1"/>
                </p:cNvSpPr>
                <p:nvPr/>
              </p:nvSpPr>
              <p:spPr bwMode="auto">
                <a:xfrm>
                  <a:off x="1988" y="2431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1" name="Group 125"/>
              <p:cNvGrpSpPr>
                <a:grpSpLocks/>
              </p:cNvGrpSpPr>
              <p:nvPr/>
            </p:nvGrpSpPr>
            <p:grpSpPr bwMode="auto">
              <a:xfrm>
                <a:off x="0" y="2604"/>
                <a:ext cx="516" cy="173"/>
                <a:chOff x="0" y="2604"/>
                <a:chExt cx="516" cy="173"/>
              </a:xfrm>
            </p:grpSpPr>
            <p:sp>
              <p:nvSpPr>
                <p:cNvPr id="36945" name="Rectangle 126"/>
                <p:cNvSpPr>
                  <a:spLocks noChangeArrowheads="1"/>
                </p:cNvSpPr>
                <p:nvPr/>
              </p:nvSpPr>
              <p:spPr bwMode="auto">
                <a:xfrm>
                  <a:off x="0" y="2604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 b="1" i="1">
                      <a:latin typeface="Century Schoolbook" pitchFamily="18" charset="0"/>
                    </a:rPr>
                    <a:t>n</a:t>
                  </a:r>
                  <a:r>
                    <a:rPr lang="en-CA" altLang="en-US" sz="2800" baseline="30000"/>
                    <a:t>3</a:t>
                  </a:r>
                </a:p>
              </p:txBody>
            </p:sp>
            <p:sp>
              <p:nvSpPr>
                <p:cNvPr id="36946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2604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2" name="Group 128"/>
              <p:cNvGrpSpPr>
                <a:grpSpLocks/>
              </p:cNvGrpSpPr>
              <p:nvPr/>
            </p:nvGrpSpPr>
            <p:grpSpPr bwMode="auto">
              <a:xfrm>
                <a:off x="516" y="2604"/>
                <a:ext cx="332" cy="173"/>
                <a:chOff x="516" y="2604"/>
                <a:chExt cx="332" cy="173"/>
              </a:xfrm>
            </p:grpSpPr>
            <p:sp>
              <p:nvSpPr>
                <p:cNvPr id="36943" name="Rectangle 129"/>
                <p:cNvSpPr>
                  <a:spLocks noChangeArrowheads="1"/>
                </p:cNvSpPr>
                <p:nvPr/>
              </p:nvSpPr>
              <p:spPr bwMode="auto">
                <a:xfrm>
                  <a:off x="516" y="2604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1,000</a:t>
                  </a:r>
                </a:p>
              </p:txBody>
            </p:sp>
            <p:sp>
              <p:nvSpPr>
                <p:cNvPr id="36944" name="Rectangle 130"/>
                <p:cNvSpPr>
                  <a:spLocks noChangeArrowheads="1"/>
                </p:cNvSpPr>
                <p:nvPr/>
              </p:nvSpPr>
              <p:spPr bwMode="auto">
                <a:xfrm>
                  <a:off x="516" y="2604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3" name="Group 131"/>
              <p:cNvGrpSpPr>
                <a:grpSpLocks/>
              </p:cNvGrpSpPr>
              <p:nvPr/>
            </p:nvGrpSpPr>
            <p:grpSpPr bwMode="auto">
              <a:xfrm>
                <a:off x="848" y="2604"/>
                <a:ext cx="380" cy="173"/>
                <a:chOff x="848" y="2604"/>
                <a:chExt cx="380" cy="173"/>
              </a:xfrm>
            </p:grpSpPr>
            <p:sp>
              <p:nvSpPr>
                <p:cNvPr id="36941" name="Rectangle 132"/>
                <p:cNvSpPr>
                  <a:spLocks noChangeArrowheads="1"/>
                </p:cNvSpPr>
                <p:nvPr/>
              </p:nvSpPr>
              <p:spPr bwMode="auto">
                <a:xfrm>
                  <a:off x="848" y="2604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  <a:r>
                    <a:rPr lang="en-CA" altLang="en-US" sz="2800" baseline="30000"/>
                    <a:t>6</a:t>
                  </a:r>
                </a:p>
              </p:txBody>
            </p:sp>
            <p:sp>
              <p:nvSpPr>
                <p:cNvPr id="36942" name="Rectangle 133"/>
                <p:cNvSpPr>
                  <a:spLocks noChangeArrowheads="1"/>
                </p:cNvSpPr>
                <p:nvPr/>
              </p:nvSpPr>
              <p:spPr bwMode="auto">
                <a:xfrm>
                  <a:off x="848" y="2604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4" name="Group 134"/>
              <p:cNvGrpSpPr>
                <a:grpSpLocks/>
              </p:cNvGrpSpPr>
              <p:nvPr/>
            </p:nvGrpSpPr>
            <p:grpSpPr bwMode="auto">
              <a:xfrm>
                <a:off x="1228" y="2604"/>
                <a:ext cx="332" cy="173"/>
                <a:chOff x="1228" y="2604"/>
                <a:chExt cx="332" cy="173"/>
              </a:xfrm>
            </p:grpSpPr>
            <p:sp>
              <p:nvSpPr>
                <p:cNvPr id="3693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28" y="2604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  <a:r>
                    <a:rPr lang="en-CA" altLang="en-US" sz="2800" baseline="30000"/>
                    <a:t>9</a:t>
                  </a:r>
                </a:p>
              </p:txBody>
            </p:sp>
            <p:sp>
              <p:nvSpPr>
                <p:cNvPr id="36940" name="Rectangle 136"/>
                <p:cNvSpPr>
                  <a:spLocks noChangeArrowheads="1"/>
                </p:cNvSpPr>
                <p:nvPr/>
              </p:nvSpPr>
              <p:spPr bwMode="auto">
                <a:xfrm>
                  <a:off x="1228" y="2604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5" name="Group 137"/>
              <p:cNvGrpSpPr>
                <a:grpSpLocks/>
              </p:cNvGrpSpPr>
              <p:nvPr/>
            </p:nvGrpSpPr>
            <p:grpSpPr bwMode="auto">
              <a:xfrm>
                <a:off x="1560" y="2604"/>
                <a:ext cx="428" cy="173"/>
                <a:chOff x="1560" y="2604"/>
                <a:chExt cx="428" cy="173"/>
              </a:xfrm>
            </p:grpSpPr>
            <p:sp>
              <p:nvSpPr>
                <p:cNvPr id="36937" name="Rectangle 138"/>
                <p:cNvSpPr>
                  <a:spLocks noChangeArrowheads="1"/>
                </p:cNvSpPr>
                <p:nvPr/>
              </p:nvSpPr>
              <p:spPr bwMode="auto">
                <a:xfrm>
                  <a:off x="1560" y="2604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  <a:r>
                    <a:rPr lang="en-CA" altLang="en-US" sz="2800" baseline="30000"/>
                    <a:t>12</a:t>
                  </a:r>
                </a:p>
              </p:txBody>
            </p:sp>
            <p:sp>
              <p:nvSpPr>
                <p:cNvPr id="36938" name="Rectangle 139"/>
                <p:cNvSpPr>
                  <a:spLocks noChangeArrowheads="1"/>
                </p:cNvSpPr>
                <p:nvPr/>
              </p:nvSpPr>
              <p:spPr bwMode="auto">
                <a:xfrm>
                  <a:off x="1560" y="2604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6" name="Group 140"/>
              <p:cNvGrpSpPr>
                <a:grpSpLocks/>
              </p:cNvGrpSpPr>
              <p:nvPr/>
            </p:nvGrpSpPr>
            <p:grpSpPr bwMode="auto">
              <a:xfrm>
                <a:off x="1988" y="2604"/>
                <a:ext cx="584" cy="173"/>
                <a:chOff x="1988" y="2604"/>
                <a:chExt cx="584" cy="173"/>
              </a:xfrm>
            </p:grpSpPr>
            <p:sp>
              <p:nvSpPr>
                <p:cNvPr id="3693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988" y="2604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dinosaur</a:t>
                  </a:r>
                </a:p>
              </p:txBody>
            </p:sp>
            <p:sp>
              <p:nvSpPr>
                <p:cNvPr id="3693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988" y="2604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7" name="Group 143"/>
              <p:cNvGrpSpPr>
                <a:grpSpLocks/>
              </p:cNvGrpSpPr>
              <p:nvPr/>
            </p:nvGrpSpPr>
            <p:grpSpPr bwMode="auto">
              <a:xfrm>
                <a:off x="0" y="2777"/>
                <a:ext cx="516" cy="173"/>
                <a:chOff x="0" y="2777"/>
                <a:chExt cx="516" cy="173"/>
              </a:xfrm>
            </p:grpSpPr>
            <p:sp>
              <p:nvSpPr>
                <p:cNvPr id="36933" name="Rectangle 144"/>
                <p:cNvSpPr>
                  <a:spLocks noChangeArrowheads="1"/>
                </p:cNvSpPr>
                <p:nvPr/>
              </p:nvSpPr>
              <p:spPr bwMode="auto">
                <a:xfrm>
                  <a:off x="0" y="2777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2</a:t>
                  </a:r>
                  <a:r>
                    <a:rPr lang="en-CA" altLang="en-US" sz="2800" b="1" i="1" baseline="30000">
                      <a:latin typeface="Century Schoolbook" pitchFamily="18" charset="0"/>
                    </a:rPr>
                    <a:t>n</a:t>
                  </a:r>
                </a:p>
              </p:txBody>
            </p:sp>
            <p:sp>
              <p:nvSpPr>
                <p:cNvPr id="36934" name="Rectangle 145"/>
                <p:cNvSpPr>
                  <a:spLocks noChangeArrowheads="1"/>
                </p:cNvSpPr>
                <p:nvPr/>
              </p:nvSpPr>
              <p:spPr bwMode="auto">
                <a:xfrm>
                  <a:off x="0" y="2777"/>
                  <a:ext cx="516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8" name="Group 146"/>
              <p:cNvGrpSpPr>
                <a:grpSpLocks/>
              </p:cNvGrpSpPr>
              <p:nvPr/>
            </p:nvGrpSpPr>
            <p:grpSpPr bwMode="auto">
              <a:xfrm>
                <a:off x="516" y="2777"/>
                <a:ext cx="332" cy="173"/>
                <a:chOff x="516" y="2777"/>
                <a:chExt cx="332" cy="173"/>
              </a:xfrm>
            </p:grpSpPr>
            <p:sp>
              <p:nvSpPr>
                <p:cNvPr id="36931" name="Rectangle 147"/>
                <p:cNvSpPr>
                  <a:spLocks noChangeArrowheads="1"/>
                </p:cNvSpPr>
                <p:nvPr/>
              </p:nvSpPr>
              <p:spPr bwMode="auto">
                <a:xfrm>
                  <a:off x="516" y="2777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1,024</a:t>
                  </a:r>
                </a:p>
              </p:txBody>
            </p:sp>
            <p:sp>
              <p:nvSpPr>
                <p:cNvPr id="36932" name="Rectangle 148"/>
                <p:cNvSpPr>
                  <a:spLocks noChangeArrowheads="1"/>
                </p:cNvSpPr>
                <p:nvPr/>
              </p:nvSpPr>
              <p:spPr bwMode="auto">
                <a:xfrm>
                  <a:off x="516" y="2777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19" name="Group 149"/>
              <p:cNvGrpSpPr>
                <a:grpSpLocks/>
              </p:cNvGrpSpPr>
              <p:nvPr/>
            </p:nvGrpSpPr>
            <p:grpSpPr bwMode="auto">
              <a:xfrm>
                <a:off x="848" y="2777"/>
                <a:ext cx="380" cy="173"/>
                <a:chOff x="848" y="2777"/>
                <a:chExt cx="380" cy="173"/>
              </a:xfrm>
            </p:grpSpPr>
            <p:sp>
              <p:nvSpPr>
                <p:cNvPr id="36929" name="Rectangle 150"/>
                <p:cNvSpPr>
                  <a:spLocks noChangeArrowheads="1"/>
                </p:cNvSpPr>
                <p:nvPr/>
              </p:nvSpPr>
              <p:spPr bwMode="auto">
                <a:xfrm>
                  <a:off x="848" y="2777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  <a:r>
                    <a:rPr lang="en-CA" altLang="en-US" sz="2800" baseline="30000"/>
                    <a:t>30</a:t>
                  </a:r>
                </a:p>
              </p:txBody>
            </p:sp>
            <p:sp>
              <p:nvSpPr>
                <p:cNvPr id="36930" name="Rectangle 151"/>
                <p:cNvSpPr>
                  <a:spLocks noChangeArrowheads="1"/>
                </p:cNvSpPr>
                <p:nvPr/>
              </p:nvSpPr>
              <p:spPr bwMode="auto">
                <a:xfrm>
                  <a:off x="848" y="2777"/>
                  <a:ext cx="380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20" name="Group 152"/>
              <p:cNvGrpSpPr>
                <a:grpSpLocks/>
              </p:cNvGrpSpPr>
              <p:nvPr/>
            </p:nvGrpSpPr>
            <p:grpSpPr bwMode="auto">
              <a:xfrm>
                <a:off x="1228" y="2777"/>
                <a:ext cx="332" cy="173"/>
                <a:chOff x="1228" y="2777"/>
                <a:chExt cx="332" cy="173"/>
              </a:xfrm>
            </p:grpSpPr>
            <p:sp>
              <p:nvSpPr>
                <p:cNvPr id="36927" name="Rectangle 153"/>
                <p:cNvSpPr>
                  <a:spLocks noChangeArrowheads="1"/>
                </p:cNvSpPr>
                <p:nvPr/>
              </p:nvSpPr>
              <p:spPr bwMode="auto">
                <a:xfrm>
                  <a:off x="1228" y="2777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  <a:r>
                    <a:rPr lang="en-CA" altLang="en-US" sz="2800" baseline="30000"/>
                    <a:t>300</a:t>
                  </a:r>
                </a:p>
              </p:txBody>
            </p:sp>
            <p:sp>
              <p:nvSpPr>
                <p:cNvPr id="36928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28" y="2777"/>
                  <a:ext cx="332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21" name="Group 155"/>
              <p:cNvGrpSpPr>
                <a:grpSpLocks/>
              </p:cNvGrpSpPr>
              <p:nvPr/>
            </p:nvGrpSpPr>
            <p:grpSpPr bwMode="auto">
              <a:xfrm>
                <a:off x="1560" y="2777"/>
                <a:ext cx="428" cy="173"/>
                <a:chOff x="1560" y="2777"/>
                <a:chExt cx="428" cy="173"/>
              </a:xfrm>
            </p:grpSpPr>
            <p:sp>
              <p:nvSpPr>
                <p:cNvPr id="36925" name="Rectangle 156"/>
                <p:cNvSpPr>
                  <a:spLocks noChangeArrowheads="1"/>
                </p:cNvSpPr>
                <p:nvPr/>
              </p:nvSpPr>
              <p:spPr bwMode="auto">
                <a:xfrm>
                  <a:off x="1560" y="2777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10</a:t>
                  </a:r>
                  <a:r>
                    <a:rPr lang="en-CA" altLang="en-US" sz="2800" baseline="30000"/>
                    <a:t>3000</a:t>
                  </a:r>
                </a:p>
              </p:txBody>
            </p:sp>
            <p:sp>
              <p:nvSpPr>
                <p:cNvPr id="36926" name="Rectangle 157"/>
                <p:cNvSpPr>
                  <a:spLocks noChangeArrowheads="1"/>
                </p:cNvSpPr>
                <p:nvPr/>
              </p:nvSpPr>
              <p:spPr bwMode="auto">
                <a:xfrm>
                  <a:off x="1560" y="2777"/>
                  <a:ext cx="428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36922" name="Group 158"/>
              <p:cNvGrpSpPr>
                <a:grpSpLocks/>
              </p:cNvGrpSpPr>
              <p:nvPr/>
            </p:nvGrpSpPr>
            <p:grpSpPr bwMode="auto">
              <a:xfrm>
                <a:off x="1988" y="2777"/>
                <a:ext cx="584" cy="173"/>
                <a:chOff x="1988" y="2777"/>
                <a:chExt cx="584" cy="173"/>
              </a:xfrm>
            </p:grpSpPr>
            <p:sp>
              <p:nvSpPr>
                <p:cNvPr id="36923" name="Rectangle 159"/>
                <p:cNvSpPr>
                  <a:spLocks noChangeArrowheads="1"/>
                </p:cNvSpPr>
                <p:nvPr/>
              </p:nvSpPr>
              <p:spPr bwMode="auto">
                <a:xfrm>
                  <a:off x="1988" y="2777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800"/>
                    <a:t>the universe</a:t>
                  </a:r>
                </a:p>
              </p:txBody>
            </p:sp>
            <p:sp>
              <p:nvSpPr>
                <p:cNvPr id="36924" name="Rectangle 160"/>
                <p:cNvSpPr>
                  <a:spLocks noChangeArrowheads="1"/>
                </p:cNvSpPr>
                <p:nvPr/>
              </p:nvSpPr>
              <p:spPr bwMode="auto">
                <a:xfrm>
                  <a:off x="1988" y="2777"/>
                  <a:ext cx="584" cy="173"/>
                </a:xfrm>
                <a:prstGeom prst="rect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</p:grpSp>
        <p:sp>
          <p:nvSpPr>
            <p:cNvPr id="36871" name="Rectangle 161"/>
            <p:cNvSpPr>
              <a:spLocks noChangeArrowheads="1"/>
            </p:cNvSpPr>
            <p:nvPr/>
          </p:nvSpPr>
          <p:spPr bwMode="auto">
            <a:xfrm>
              <a:off x="-2" y="1131"/>
              <a:ext cx="2576" cy="1821"/>
            </a:xfrm>
            <a:prstGeom prst="rect">
              <a:avLst/>
            </a:prstGeom>
            <a:noFill/>
            <a:ln w="127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sp>
        <p:nvSpPr>
          <p:cNvPr id="36868" name="Text Box 165"/>
          <p:cNvSpPr txBox="1">
            <a:spLocks noChangeArrowheads="1"/>
          </p:cNvSpPr>
          <p:nvPr/>
        </p:nvSpPr>
        <p:spPr bwMode="auto">
          <a:xfrm>
            <a:off x="457200" y="6216650"/>
            <a:ext cx="8383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/>
              <a:t>Note: The universe contains approximately 10</a:t>
            </a:r>
            <a:r>
              <a:rPr lang="en-CA" altLang="en-US" sz="2800" baseline="30000"/>
              <a:t>5</a:t>
            </a:r>
            <a:r>
              <a:rPr lang="en-US" altLang="en-US" sz="2800" baseline="30000"/>
              <a:t>0</a:t>
            </a:r>
            <a:r>
              <a:rPr lang="en-CA" altLang="en-US" sz="2800"/>
              <a:t> particles.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/>
          </a:p>
        </p:txBody>
      </p:sp>
      <p:sp>
        <p:nvSpPr>
          <p:cNvPr id="36869" name="Rectangle 166"/>
          <p:cNvSpPr>
            <a:spLocks noChangeArrowheads="1"/>
          </p:cNvSpPr>
          <p:nvPr/>
        </p:nvSpPr>
        <p:spPr bwMode="auto">
          <a:xfrm>
            <a:off x="1477963" y="3290888"/>
            <a:ext cx="427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 i="1">
                <a:latin typeface="Century Schoolbook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  <p:bldP spid="368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657600" y="1079500"/>
            <a:ext cx="178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Functions</a:t>
            </a:r>
            <a:endParaRPr lang="en-CA" altLang="en-US">
              <a:solidFill>
                <a:schemeClr val="accent2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 rot="5400000">
            <a:off x="1450181" y="3755232"/>
            <a:ext cx="3038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Poly Logarithmic</a:t>
            </a:r>
            <a:endParaRPr lang="en-CA" altLang="en-US">
              <a:solidFill>
                <a:schemeClr val="accent2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5400000">
            <a:off x="3102769" y="3266281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Polynomial</a:t>
            </a:r>
            <a:endParaRPr lang="en-CA" altLang="en-US">
              <a:solidFill>
                <a:schemeClr val="accent2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 rot="5400000">
            <a:off x="4416425" y="3309938"/>
            <a:ext cx="2147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Exponential</a:t>
            </a:r>
            <a:endParaRPr lang="en-CA" altLang="en-US">
              <a:solidFill>
                <a:schemeClr val="accent2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rot="5400000">
            <a:off x="6331744" y="2656681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Exp</a:t>
            </a:r>
            <a:endParaRPr lang="en-CA" altLang="en-US">
              <a:solidFill>
                <a:schemeClr val="accent2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 rot="5400000">
            <a:off x="6947694" y="3305969"/>
            <a:ext cx="2136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Double Exp</a:t>
            </a:r>
            <a:endParaRPr lang="en-CA" altLang="en-US">
              <a:solidFill>
                <a:schemeClr val="accent2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 rot="5400000">
            <a:off x="781844" y="3136107"/>
            <a:ext cx="1768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Constant</a:t>
            </a:r>
            <a:endParaRPr lang="en-CA" altLang="en-US">
              <a:solidFill>
                <a:schemeClr val="accent2"/>
              </a:solidFill>
            </a:endParaRPr>
          </a:p>
        </p:txBody>
      </p:sp>
      <p:cxnSp>
        <p:nvCxnSpPr>
          <p:cNvPr id="37898" name="AutoShape 10"/>
          <p:cNvCxnSpPr>
            <a:cxnSpLocks noChangeShapeType="1"/>
          </p:cNvCxnSpPr>
          <p:nvPr/>
        </p:nvCxnSpPr>
        <p:spPr bwMode="auto">
          <a:xfrm rot="-5400000">
            <a:off x="2705100" y="671513"/>
            <a:ext cx="838200" cy="27813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AutoShape 11"/>
          <p:cNvCxnSpPr>
            <a:cxnSpLocks noChangeShapeType="1"/>
          </p:cNvCxnSpPr>
          <p:nvPr/>
        </p:nvCxnSpPr>
        <p:spPr bwMode="auto">
          <a:xfrm>
            <a:off x="4146550" y="2070100"/>
            <a:ext cx="3870325" cy="457200"/>
          </a:xfrm>
          <a:prstGeom prst="bentConnector2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0" name="AutoShape 12"/>
          <p:cNvCxnSpPr>
            <a:cxnSpLocks noChangeShapeType="1"/>
          </p:cNvCxnSpPr>
          <p:nvPr/>
        </p:nvCxnSpPr>
        <p:spPr bwMode="auto">
          <a:xfrm rot="-5400000">
            <a:off x="2774950" y="2298700"/>
            <a:ext cx="457200" cy="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AutoShape 13"/>
          <p:cNvCxnSpPr>
            <a:cxnSpLocks noChangeShapeType="1"/>
          </p:cNvCxnSpPr>
          <p:nvPr/>
        </p:nvCxnSpPr>
        <p:spPr bwMode="auto">
          <a:xfrm rot="5400000">
            <a:off x="3917950" y="2298700"/>
            <a:ext cx="457200" cy="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AutoShape 14"/>
          <p:cNvCxnSpPr>
            <a:cxnSpLocks noChangeShapeType="1"/>
          </p:cNvCxnSpPr>
          <p:nvPr/>
        </p:nvCxnSpPr>
        <p:spPr bwMode="auto">
          <a:xfrm rot="-5400000">
            <a:off x="5213350" y="2298700"/>
            <a:ext cx="457200" cy="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AutoShape 15"/>
          <p:cNvCxnSpPr>
            <a:cxnSpLocks noChangeShapeType="1"/>
            <a:stCxn id="37895" idx="1"/>
          </p:cNvCxnSpPr>
          <p:nvPr/>
        </p:nvCxnSpPr>
        <p:spPr bwMode="auto">
          <a:xfrm rot="5400000" flipH="1">
            <a:off x="6513513" y="2290762"/>
            <a:ext cx="458788" cy="17463"/>
          </a:xfrm>
          <a:prstGeom prst="bentConnector3">
            <a:avLst>
              <a:gd name="adj1" fmla="val 49829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371600" y="5407025"/>
            <a:ext cx="6883400" cy="635000"/>
            <a:chOff x="864" y="3406"/>
            <a:chExt cx="4336" cy="400"/>
          </a:xfrm>
        </p:grpSpPr>
        <p:sp>
          <p:nvSpPr>
            <p:cNvPr id="37922" name="Text Box 16"/>
            <p:cNvSpPr txBox="1">
              <a:spLocks noChangeArrowheads="1"/>
            </p:cNvSpPr>
            <p:nvPr/>
          </p:nvSpPr>
          <p:spPr bwMode="auto">
            <a:xfrm>
              <a:off x="1401" y="3518"/>
              <a:ext cx="7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 (log n)</a:t>
              </a:r>
              <a:r>
                <a:rPr lang="en-US" altLang="en-US" sz="2400" baseline="30000">
                  <a:solidFill>
                    <a:schemeClr val="accent1"/>
                  </a:solidFill>
                </a:rPr>
                <a:t>5</a:t>
              </a:r>
              <a:endParaRPr lang="en-CA" altLang="en-US" sz="2400" baseline="30000">
                <a:solidFill>
                  <a:schemeClr val="accent1"/>
                </a:solidFill>
              </a:endParaRPr>
            </a:p>
          </p:txBody>
        </p:sp>
        <p:sp>
          <p:nvSpPr>
            <p:cNvPr id="37923" name="Text Box 17"/>
            <p:cNvSpPr txBox="1">
              <a:spLocks noChangeArrowheads="1"/>
            </p:cNvSpPr>
            <p:nvPr/>
          </p:nvSpPr>
          <p:spPr bwMode="auto">
            <a:xfrm>
              <a:off x="2398" y="3518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n</a:t>
              </a:r>
              <a:r>
                <a:rPr lang="en-US" altLang="en-US" sz="2400" baseline="30000">
                  <a:solidFill>
                    <a:schemeClr val="accent1"/>
                  </a:solidFill>
                </a:rPr>
                <a:t>5</a:t>
              </a:r>
              <a:endParaRPr lang="en-CA" altLang="en-US" sz="2400" baseline="30000">
                <a:solidFill>
                  <a:schemeClr val="accent1"/>
                </a:solidFill>
              </a:endParaRPr>
            </a:p>
          </p:txBody>
        </p:sp>
        <p:sp>
          <p:nvSpPr>
            <p:cNvPr id="37924" name="Text Box 18"/>
            <p:cNvSpPr txBox="1">
              <a:spLocks noChangeArrowheads="1"/>
            </p:cNvSpPr>
            <p:nvPr/>
          </p:nvSpPr>
          <p:spPr bwMode="auto">
            <a:xfrm>
              <a:off x="3214" y="3518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2</a:t>
              </a:r>
              <a:r>
                <a:rPr lang="en-US" altLang="en-US" sz="2400" baseline="30000">
                  <a:solidFill>
                    <a:schemeClr val="accent1"/>
                  </a:solidFill>
                </a:rPr>
                <a:t>5n</a:t>
              </a:r>
              <a:endParaRPr lang="en-CA" altLang="en-US" sz="2400" baseline="30000">
                <a:solidFill>
                  <a:schemeClr val="accent1"/>
                </a:solidFill>
              </a:endParaRPr>
            </a:p>
          </p:txBody>
        </p:sp>
        <p:sp>
          <p:nvSpPr>
            <p:cNvPr id="37925" name="Text Box 19"/>
            <p:cNvSpPr txBox="1">
              <a:spLocks noChangeArrowheads="1"/>
            </p:cNvSpPr>
            <p:nvPr/>
          </p:nvSpPr>
          <p:spPr bwMode="auto">
            <a:xfrm>
              <a:off x="864" y="350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5</a:t>
              </a:r>
              <a:endParaRPr lang="en-CA" altLang="en-US" sz="2400" baseline="30000">
                <a:solidFill>
                  <a:schemeClr val="accent1"/>
                </a:solidFill>
              </a:endParaRPr>
            </a:p>
          </p:txBody>
        </p:sp>
        <p:grpSp>
          <p:nvGrpSpPr>
            <p:cNvPr id="37926" name="Group 20"/>
            <p:cNvGrpSpPr>
              <a:grpSpLocks/>
            </p:cNvGrpSpPr>
            <p:nvPr/>
          </p:nvGrpSpPr>
          <p:grpSpPr bwMode="auto">
            <a:xfrm>
              <a:off x="3956" y="3454"/>
              <a:ext cx="358" cy="352"/>
              <a:chOff x="4224" y="3694"/>
              <a:chExt cx="358" cy="352"/>
            </a:xfrm>
          </p:grpSpPr>
          <p:sp>
            <p:nvSpPr>
              <p:cNvPr id="37930" name="Text Box 21"/>
              <p:cNvSpPr txBox="1">
                <a:spLocks noChangeArrowheads="1"/>
              </p:cNvSpPr>
              <p:nvPr/>
            </p:nvSpPr>
            <p:spPr bwMode="auto">
              <a:xfrm>
                <a:off x="4224" y="375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1"/>
                    </a:solidFill>
                  </a:rPr>
                  <a:t>2</a:t>
                </a:r>
                <a:endParaRPr lang="en-CA" altLang="en-US" sz="2400" baseline="30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931" name="Text Box 22"/>
              <p:cNvSpPr txBox="1">
                <a:spLocks noChangeArrowheads="1"/>
              </p:cNvSpPr>
              <p:nvPr/>
            </p:nvSpPr>
            <p:spPr bwMode="auto">
              <a:xfrm>
                <a:off x="4346" y="3694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1800" baseline="30000">
                    <a:solidFill>
                      <a:schemeClr val="accent1"/>
                    </a:solidFill>
                  </a:rPr>
                  <a:t>5</a:t>
                </a:r>
                <a:endParaRPr lang="en-CA" altLang="en-US" sz="1800" baseline="300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927" name="Group 23"/>
            <p:cNvGrpSpPr>
              <a:grpSpLocks/>
            </p:cNvGrpSpPr>
            <p:nvPr/>
          </p:nvGrpSpPr>
          <p:grpSpPr bwMode="auto">
            <a:xfrm>
              <a:off x="4848" y="3406"/>
              <a:ext cx="352" cy="386"/>
              <a:chOff x="5116" y="3646"/>
              <a:chExt cx="352" cy="386"/>
            </a:xfrm>
          </p:grpSpPr>
          <p:sp>
            <p:nvSpPr>
              <p:cNvPr id="37928" name="Text Box 24"/>
              <p:cNvSpPr txBox="1">
                <a:spLocks noChangeArrowheads="1"/>
              </p:cNvSpPr>
              <p:nvPr/>
            </p:nvSpPr>
            <p:spPr bwMode="auto">
              <a:xfrm>
                <a:off x="5184" y="3646"/>
                <a:ext cx="2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1800" baseline="30000">
                    <a:solidFill>
                      <a:schemeClr val="accent1"/>
                    </a:solidFill>
                  </a:rPr>
                  <a:t>5n</a:t>
                </a:r>
                <a:endParaRPr lang="en-CA" altLang="en-US" sz="1800" baseline="30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929" name="Text Box 25"/>
              <p:cNvSpPr txBox="1">
                <a:spLocks noChangeArrowheads="1"/>
              </p:cNvSpPr>
              <p:nvPr/>
            </p:nvSpPr>
            <p:spPr bwMode="auto">
              <a:xfrm>
                <a:off x="5116" y="374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1"/>
                    </a:solidFill>
                  </a:rPr>
                  <a:t>2</a:t>
                </a:r>
                <a:endParaRPr lang="en-CA" altLang="en-US" sz="2400" baseline="3000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758950" y="5715000"/>
            <a:ext cx="5632450" cy="514350"/>
            <a:chOff x="1108" y="3600"/>
            <a:chExt cx="3548" cy="324"/>
          </a:xfrm>
        </p:grpSpPr>
        <p:sp>
          <p:nvSpPr>
            <p:cNvPr id="37917" name="Text Box 33"/>
            <p:cNvSpPr txBox="1">
              <a:spLocks noChangeArrowheads="1"/>
            </p:cNvSpPr>
            <p:nvPr/>
          </p:nvSpPr>
          <p:spPr bwMode="auto">
            <a:xfrm>
              <a:off x="1108" y="3600"/>
              <a:ext cx="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aseline="30000">
                  <a:solidFill>
                    <a:schemeClr val="accent2"/>
                  </a:solidFill>
                </a:rPr>
                <a:t>&lt;&lt;</a:t>
              </a:r>
              <a:endParaRPr lang="en-CA" altLang="en-US" sz="3600" baseline="30000">
                <a:solidFill>
                  <a:schemeClr val="accent2"/>
                </a:solidFill>
              </a:endParaRPr>
            </a:p>
          </p:txBody>
        </p:sp>
        <p:sp>
          <p:nvSpPr>
            <p:cNvPr id="37918" name="Text Box 34"/>
            <p:cNvSpPr txBox="1">
              <a:spLocks noChangeArrowheads="1"/>
            </p:cNvSpPr>
            <p:nvPr/>
          </p:nvSpPr>
          <p:spPr bwMode="auto">
            <a:xfrm>
              <a:off x="2059" y="3609"/>
              <a:ext cx="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aseline="30000">
                  <a:solidFill>
                    <a:schemeClr val="accent2"/>
                  </a:solidFill>
                </a:rPr>
                <a:t>&lt;&lt;</a:t>
              </a:r>
              <a:endParaRPr lang="en-CA" altLang="en-US" sz="3600" baseline="30000">
                <a:solidFill>
                  <a:schemeClr val="accent2"/>
                </a:solidFill>
              </a:endParaRPr>
            </a:p>
          </p:txBody>
        </p:sp>
        <p:sp>
          <p:nvSpPr>
            <p:cNvPr id="37919" name="Text Box 35"/>
            <p:cNvSpPr txBox="1">
              <a:spLocks noChangeArrowheads="1"/>
            </p:cNvSpPr>
            <p:nvPr/>
          </p:nvSpPr>
          <p:spPr bwMode="auto">
            <a:xfrm>
              <a:off x="2740" y="3618"/>
              <a:ext cx="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aseline="30000">
                  <a:solidFill>
                    <a:schemeClr val="accent2"/>
                  </a:solidFill>
                </a:rPr>
                <a:t>&lt;&lt;</a:t>
              </a:r>
              <a:endParaRPr lang="en-CA" altLang="en-US" sz="3600" baseline="30000">
                <a:solidFill>
                  <a:schemeClr val="accent2"/>
                </a:solidFill>
              </a:endParaRPr>
            </a:p>
          </p:txBody>
        </p:sp>
        <p:sp>
          <p:nvSpPr>
            <p:cNvPr id="37920" name="Text Box 36"/>
            <p:cNvSpPr txBox="1">
              <a:spLocks noChangeArrowheads="1"/>
            </p:cNvSpPr>
            <p:nvPr/>
          </p:nvSpPr>
          <p:spPr bwMode="auto">
            <a:xfrm>
              <a:off x="3508" y="3627"/>
              <a:ext cx="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aseline="30000">
                  <a:solidFill>
                    <a:schemeClr val="accent2"/>
                  </a:solidFill>
                </a:rPr>
                <a:t>&lt;&lt;</a:t>
              </a:r>
              <a:endParaRPr lang="en-CA" altLang="en-US" sz="3600" baseline="30000">
                <a:solidFill>
                  <a:schemeClr val="accent2"/>
                </a:solidFill>
              </a:endParaRPr>
            </a:p>
          </p:txBody>
        </p:sp>
        <p:sp>
          <p:nvSpPr>
            <p:cNvPr id="37921" name="Text Box 37"/>
            <p:cNvSpPr txBox="1">
              <a:spLocks noChangeArrowheads="1"/>
            </p:cNvSpPr>
            <p:nvPr/>
          </p:nvSpPr>
          <p:spPr bwMode="auto">
            <a:xfrm>
              <a:off x="4324" y="3636"/>
              <a:ext cx="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aseline="30000">
                  <a:solidFill>
                    <a:schemeClr val="accent2"/>
                  </a:solidFill>
                </a:rPr>
                <a:t>&lt;&lt;</a:t>
              </a:r>
              <a:endParaRPr lang="en-CA" altLang="en-US" sz="3600" baseline="3000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295400" y="6070600"/>
            <a:ext cx="7119938" cy="635000"/>
            <a:chOff x="816" y="3824"/>
            <a:chExt cx="4485" cy="400"/>
          </a:xfrm>
        </p:grpSpPr>
        <p:sp>
          <p:nvSpPr>
            <p:cNvPr id="37907" name="Text Box 45"/>
            <p:cNvSpPr txBox="1">
              <a:spLocks noChangeArrowheads="1"/>
            </p:cNvSpPr>
            <p:nvPr/>
          </p:nvSpPr>
          <p:spPr bwMode="auto">
            <a:xfrm>
              <a:off x="1440" y="3936"/>
              <a:ext cx="8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 (log n)</a:t>
              </a:r>
              <a:r>
                <a:rPr lang="en-US" altLang="en-US" sz="2400" baseline="30000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  <a:r>
                <a:rPr lang="en-US" altLang="en-US" sz="2400" baseline="30000">
                  <a:solidFill>
                    <a:schemeClr val="accent2"/>
                  </a:solidFill>
                </a:rPr>
                <a:t>(1)</a:t>
              </a:r>
              <a:endParaRPr lang="en-CA" altLang="en-US" sz="2400" baseline="30000">
                <a:solidFill>
                  <a:schemeClr val="accent2"/>
                </a:solidFill>
              </a:endParaRPr>
            </a:p>
          </p:txBody>
        </p:sp>
        <p:sp>
          <p:nvSpPr>
            <p:cNvPr id="37908" name="Text Box 46"/>
            <p:cNvSpPr txBox="1">
              <a:spLocks noChangeArrowheads="1"/>
            </p:cNvSpPr>
            <p:nvPr/>
          </p:nvSpPr>
          <p:spPr bwMode="auto">
            <a:xfrm>
              <a:off x="2437" y="3936"/>
              <a:ext cx="4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n</a:t>
              </a:r>
              <a:r>
                <a:rPr lang="en-US" altLang="en-US" sz="2400" baseline="30000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  <a:r>
                <a:rPr lang="en-US" altLang="en-US" sz="2400" baseline="30000">
                  <a:solidFill>
                    <a:schemeClr val="accent2"/>
                  </a:solidFill>
                </a:rPr>
                <a:t>(1)</a:t>
              </a:r>
              <a:endParaRPr lang="en-CA" altLang="en-US" sz="2400" baseline="30000">
                <a:solidFill>
                  <a:schemeClr val="accent2"/>
                </a:solidFill>
              </a:endParaRPr>
            </a:p>
          </p:txBody>
        </p:sp>
        <p:sp>
          <p:nvSpPr>
            <p:cNvPr id="37909" name="Text Box 47"/>
            <p:cNvSpPr txBox="1">
              <a:spLocks noChangeArrowheads="1"/>
            </p:cNvSpPr>
            <p:nvPr/>
          </p:nvSpPr>
          <p:spPr bwMode="auto">
            <a:xfrm>
              <a:off x="3253" y="3936"/>
              <a:ext cx="4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2</a:t>
              </a:r>
              <a:r>
                <a:rPr lang="en-US" altLang="en-US" sz="2400" baseline="30000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  <a:r>
                <a:rPr lang="en-US" altLang="en-US" sz="2400" baseline="30000">
                  <a:solidFill>
                    <a:schemeClr val="accent2"/>
                  </a:solidFill>
                </a:rPr>
                <a:t>(n)</a:t>
              </a:r>
              <a:endParaRPr lang="en-CA" altLang="en-US" sz="2400" baseline="30000">
                <a:solidFill>
                  <a:schemeClr val="accent2"/>
                </a:solidFill>
              </a:endParaRPr>
            </a:p>
          </p:txBody>
        </p:sp>
        <p:sp>
          <p:nvSpPr>
            <p:cNvPr id="37910" name="Text Box 48"/>
            <p:cNvSpPr txBox="1">
              <a:spLocks noChangeArrowheads="1"/>
            </p:cNvSpPr>
            <p:nvPr/>
          </p:nvSpPr>
          <p:spPr bwMode="auto">
            <a:xfrm>
              <a:off x="816" y="39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  <a:r>
                <a:rPr lang="en-US" altLang="en-US" sz="2400">
                  <a:solidFill>
                    <a:schemeClr val="accent2"/>
                  </a:solidFill>
                </a:rPr>
                <a:t>(1)</a:t>
              </a:r>
              <a:endParaRPr lang="en-CA" altLang="en-US" sz="2400" baseline="30000">
                <a:solidFill>
                  <a:schemeClr val="accent2"/>
                </a:solidFill>
              </a:endParaRPr>
            </a:p>
          </p:txBody>
        </p:sp>
        <p:grpSp>
          <p:nvGrpSpPr>
            <p:cNvPr id="37911" name="Group 49"/>
            <p:cNvGrpSpPr>
              <a:grpSpLocks/>
            </p:cNvGrpSpPr>
            <p:nvPr/>
          </p:nvGrpSpPr>
          <p:grpSpPr bwMode="auto">
            <a:xfrm>
              <a:off x="3995" y="3857"/>
              <a:ext cx="490" cy="367"/>
              <a:chOff x="4224" y="3679"/>
              <a:chExt cx="490" cy="367"/>
            </a:xfrm>
          </p:grpSpPr>
          <p:sp>
            <p:nvSpPr>
              <p:cNvPr id="37915" name="Text Box 50"/>
              <p:cNvSpPr txBox="1">
                <a:spLocks noChangeArrowheads="1"/>
              </p:cNvSpPr>
              <p:nvPr/>
            </p:nvSpPr>
            <p:spPr bwMode="auto">
              <a:xfrm>
                <a:off x="4224" y="375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2</a:t>
                </a:r>
                <a:endParaRPr lang="en-CA" altLang="en-US" sz="2400" baseline="30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916" name="Text Box 51"/>
              <p:cNvSpPr txBox="1">
                <a:spLocks noChangeArrowheads="1"/>
              </p:cNvSpPr>
              <p:nvPr/>
            </p:nvSpPr>
            <p:spPr bwMode="auto">
              <a:xfrm>
                <a:off x="4346" y="3679"/>
                <a:ext cx="3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2000" baseline="30000">
                    <a:solidFill>
                      <a:schemeClr val="accent2"/>
                    </a:solidFill>
                    <a:cs typeface="Times New Roman" pitchFamily="18" charset="0"/>
                  </a:rPr>
                  <a:t>θ</a:t>
                </a:r>
                <a:r>
                  <a:rPr lang="en-US" altLang="en-US" sz="2000" baseline="30000">
                    <a:solidFill>
                      <a:schemeClr val="accent2"/>
                    </a:solidFill>
                  </a:rPr>
                  <a:t>(1)</a:t>
                </a:r>
                <a:endParaRPr lang="en-CA" altLang="en-US" sz="2000" baseline="3000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7912" name="Group 52"/>
            <p:cNvGrpSpPr>
              <a:grpSpLocks/>
            </p:cNvGrpSpPr>
            <p:nvPr/>
          </p:nvGrpSpPr>
          <p:grpSpPr bwMode="auto">
            <a:xfrm>
              <a:off x="4887" y="3824"/>
              <a:ext cx="414" cy="386"/>
              <a:chOff x="5116" y="3646"/>
              <a:chExt cx="414" cy="386"/>
            </a:xfrm>
          </p:grpSpPr>
          <p:sp>
            <p:nvSpPr>
              <p:cNvPr id="37913" name="Text Box 53"/>
              <p:cNvSpPr txBox="1">
                <a:spLocks noChangeArrowheads="1"/>
              </p:cNvSpPr>
              <p:nvPr/>
            </p:nvSpPr>
            <p:spPr bwMode="auto">
              <a:xfrm>
                <a:off x="5184" y="3646"/>
                <a:ext cx="34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1800" baseline="30000">
                    <a:solidFill>
                      <a:schemeClr val="accent2"/>
                    </a:solidFill>
                    <a:cs typeface="Times New Roman" pitchFamily="18" charset="0"/>
                  </a:rPr>
                  <a:t>θ</a:t>
                </a:r>
                <a:r>
                  <a:rPr lang="en-US" altLang="en-US" sz="1800" baseline="30000">
                    <a:solidFill>
                      <a:schemeClr val="accent2"/>
                    </a:solidFill>
                  </a:rPr>
                  <a:t>(n)</a:t>
                </a:r>
                <a:endParaRPr lang="en-CA" altLang="en-US" sz="1800" baseline="30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914" name="Text Box 54"/>
              <p:cNvSpPr txBox="1">
                <a:spLocks noChangeArrowheads="1"/>
              </p:cNvSpPr>
              <p:nvPr/>
            </p:nvSpPr>
            <p:spPr bwMode="auto">
              <a:xfrm>
                <a:off x="5116" y="374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2</a:t>
                </a:r>
                <a:endParaRPr lang="en-CA" altLang="en-US" sz="2400" baseline="3000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96139C0-6844-BCBE-92B8-BB14D678D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Growth of Functions</a:t>
            </a:r>
            <a:endParaRPr lang="en-C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  <p:bldP spid="37894" grpId="0"/>
      <p:bldP spid="37895" grpId="0"/>
      <p:bldP spid="37896" grpId="0"/>
      <p:bldP spid="378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8B9DD-9EC8-4A96-B3AE-D9C94520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853103"/>
            <a:ext cx="9029700" cy="5928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AAA3DC-A8E2-4FAE-8F30-C4B8C0F4D0F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80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 dirty="0">
                <a:solidFill>
                  <a:srgbClr val="FFFF00"/>
                </a:solidFill>
              </a:rPr>
              <a:t>Induction</a:t>
            </a:r>
            <a:endParaRPr lang="en-CA" altLang="en-US" kern="0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7">
            <a:extLst>
              <a:ext uri="{FF2B5EF4-FFF2-40B4-BE49-F238E27FC236}">
                <a16:creationId xmlns:a16="http://schemas.microsoft.com/office/drawing/2014/main" id="{47A798EB-B26C-4AC0-A472-4F5DEB0E59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9975" y="135413"/>
          <a:ext cx="1636804" cy="71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832350" imgH="2254250" progId="MS_ClipArt_Gallery.2">
                  <p:embed/>
                </p:oleObj>
              </mc:Choice>
              <mc:Fallback>
                <p:oleObj name="Clip" r:id="rId3" imgW="4832350" imgH="2254250" progId="MS_ClipArt_Gallery.2">
                  <p:embed/>
                  <p:pic>
                    <p:nvPicPr>
                      <p:cNvPr id="5" name="Object 47">
                        <a:extLst>
                          <a:ext uri="{FF2B5EF4-FFF2-40B4-BE49-F238E27FC236}">
                            <a16:creationId xmlns:a16="http://schemas.microsoft.com/office/drawing/2014/main" id="{47A798EB-B26C-4AC0-A472-4F5DEB0E5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135413"/>
                        <a:ext cx="1636804" cy="715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8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Recurrence Relations</a:t>
            </a: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4876800" y="3505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0"/>
              <a:t>n</a:t>
            </a:r>
          </a:p>
        </p:txBody>
      </p:sp>
      <p:cxnSp>
        <p:nvCxnSpPr>
          <p:cNvPr id="38916" name="AutoShape 5"/>
          <p:cNvCxnSpPr>
            <a:cxnSpLocks noChangeShapeType="1"/>
            <a:stCxn id="38915" idx="4"/>
            <a:endCxn id="38923" idx="0"/>
          </p:cNvCxnSpPr>
          <p:nvPr/>
        </p:nvCxnSpPr>
        <p:spPr bwMode="auto">
          <a:xfrm>
            <a:off x="5276850" y="4124325"/>
            <a:ext cx="24955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AutoShape 6"/>
          <p:cNvCxnSpPr>
            <a:cxnSpLocks noChangeShapeType="1"/>
            <a:stCxn id="38915" idx="4"/>
            <a:endCxn id="38920" idx="0"/>
          </p:cNvCxnSpPr>
          <p:nvPr/>
        </p:nvCxnSpPr>
        <p:spPr bwMode="auto">
          <a:xfrm flipH="1">
            <a:off x="2743200" y="4124325"/>
            <a:ext cx="25336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AutoShape 7"/>
          <p:cNvCxnSpPr>
            <a:cxnSpLocks noChangeShapeType="1"/>
            <a:stCxn id="38915" idx="4"/>
            <a:endCxn id="38921" idx="0"/>
          </p:cNvCxnSpPr>
          <p:nvPr/>
        </p:nvCxnSpPr>
        <p:spPr bwMode="auto">
          <a:xfrm flipH="1">
            <a:off x="4419600" y="4124325"/>
            <a:ext cx="8572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8"/>
          <p:cNvCxnSpPr>
            <a:cxnSpLocks noChangeShapeType="1"/>
            <a:stCxn id="38915" idx="4"/>
            <a:endCxn id="38922" idx="0"/>
          </p:cNvCxnSpPr>
          <p:nvPr/>
        </p:nvCxnSpPr>
        <p:spPr bwMode="auto">
          <a:xfrm>
            <a:off x="5276850" y="4124325"/>
            <a:ext cx="8191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AutoShape 9"/>
          <p:cNvSpPr>
            <a:spLocks noChangeArrowheads="1"/>
          </p:cNvSpPr>
          <p:nvPr/>
        </p:nvSpPr>
        <p:spPr bwMode="auto">
          <a:xfrm>
            <a:off x="19050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0"/>
              <a:t>T(n/2)</a:t>
            </a:r>
          </a:p>
        </p:txBody>
      </p:sp>
      <p:sp>
        <p:nvSpPr>
          <p:cNvPr id="38921" name="AutoShape 10"/>
          <p:cNvSpPr>
            <a:spLocks noChangeArrowheads="1"/>
          </p:cNvSpPr>
          <p:nvPr/>
        </p:nvSpPr>
        <p:spPr bwMode="auto">
          <a:xfrm>
            <a:off x="35814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0"/>
              <a:t>T(n/2)</a:t>
            </a:r>
          </a:p>
        </p:txBody>
      </p:sp>
      <p:sp>
        <p:nvSpPr>
          <p:cNvPr id="38922" name="AutoShape 11"/>
          <p:cNvSpPr>
            <a:spLocks noChangeArrowheads="1"/>
          </p:cNvSpPr>
          <p:nvPr/>
        </p:nvSpPr>
        <p:spPr bwMode="auto">
          <a:xfrm>
            <a:off x="52578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0"/>
              <a:t>T(n/2)</a:t>
            </a:r>
          </a:p>
        </p:txBody>
      </p:sp>
      <p:sp>
        <p:nvSpPr>
          <p:cNvPr id="38923" name="AutoShape 12"/>
          <p:cNvSpPr>
            <a:spLocks noChangeArrowheads="1"/>
          </p:cNvSpPr>
          <p:nvPr/>
        </p:nvSpPr>
        <p:spPr bwMode="auto">
          <a:xfrm>
            <a:off x="69342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0"/>
              <a:t>T(n/2)</a:t>
            </a:r>
          </a:p>
        </p:txBody>
      </p:sp>
      <p:sp>
        <p:nvSpPr>
          <p:cNvPr id="38924" name="AutoShape 13"/>
          <p:cNvSpPr>
            <a:spLocks noChangeArrowheads="1"/>
          </p:cNvSpPr>
          <p:nvPr/>
        </p:nvSpPr>
        <p:spPr bwMode="auto">
          <a:xfrm>
            <a:off x="533400" y="3200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0"/>
              <a:t>T(n)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2819400" y="3535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i="0"/>
              <a:t>=</a:t>
            </a: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685800" y="2667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T</a:t>
            </a:r>
            <a:r>
              <a:rPr lang="en-US" altLang="en-US" i="0" u="sng"/>
              <a:t>(</a:t>
            </a:r>
            <a:r>
              <a:rPr lang="en-US" altLang="en-US" u="sng"/>
              <a:t>n</a:t>
            </a:r>
            <a:r>
              <a:rPr lang="en-US" altLang="en-US" i="0" u="sng"/>
              <a:t>)              =              </a:t>
            </a:r>
            <a:r>
              <a:rPr lang="en-US" altLang="en-US" u="sng"/>
              <a:t>n</a:t>
            </a:r>
            <a:r>
              <a:rPr lang="en-US" altLang="en-US" i="0" u="sng"/>
              <a:t> + 4 </a:t>
            </a:r>
            <a:r>
              <a:rPr lang="en-US" altLang="en-US" u="sng"/>
              <a:t>T</a:t>
            </a:r>
            <a:r>
              <a:rPr lang="en-US" altLang="en-US" i="0" u="sng"/>
              <a:t>(</a:t>
            </a:r>
            <a:r>
              <a:rPr lang="en-US" altLang="en-US" u="sng"/>
              <a:t>n</a:t>
            </a:r>
            <a:r>
              <a:rPr lang="en-US" altLang="en-US" i="0" u="sng"/>
              <a:t>/2)</a:t>
            </a:r>
          </a:p>
        </p:txBody>
      </p:sp>
      <p:sp>
        <p:nvSpPr>
          <p:cNvPr id="38927" name="Oval 16"/>
          <p:cNvSpPr>
            <a:spLocks noChangeArrowheads="1"/>
          </p:cNvSpPr>
          <p:nvPr/>
        </p:nvSpPr>
        <p:spPr bwMode="auto">
          <a:xfrm>
            <a:off x="4876800" y="3505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n</a:t>
            </a:r>
          </a:p>
        </p:txBody>
      </p:sp>
      <p:cxnSp>
        <p:nvCxnSpPr>
          <p:cNvPr id="38928" name="AutoShape 17"/>
          <p:cNvCxnSpPr>
            <a:cxnSpLocks noChangeShapeType="1"/>
            <a:stCxn id="38927" idx="4"/>
            <a:endCxn id="38935" idx="0"/>
          </p:cNvCxnSpPr>
          <p:nvPr/>
        </p:nvCxnSpPr>
        <p:spPr bwMode="auto">
          <a:xfrm>
            <a:off x="5276850" y="4124325"/>
            <a:ext cx="24955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9" name="AutoShape 18"/>
          <p:cNvCxnSpPr>
            <a:cxnSpLocks noChangeShapeType="1"/>
            <a:stCxn id="38927" idx="4"/>
            <a:endCxn id="38932" idx="0"/>
          </p:cNvCxnSpPr>
          <p:nvPr/>
        </p:nvCxnSpPr>
        <p:spPr bwMode="auto">
          <a:xfrm flipH="1">
            <a:off x="2743200" y="4124325"/>
            <a:ext cx="25336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0" name="AutoShape 19"/>
          <p:cNvCxnSpPr>
            <a:cxnSpLocks noChangeShapeType="1"/>
            <a:stCxn id="38927" idx="4"/>
            <a:endCxn id="38933" idx="0"/>
          </p:cNvCxnSpPr>
          <p:nvPr/>
        </p:nvCxnSpPr>
        <p:spPr bwMode="auto">
          <a:xfrm flipH="1">
            <a:off x="4419600" y="4124325"/>
            <a:ext cx="8572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1" name="AutoShape 20"/>
          <p:cNvCxnSpPr>
            <a:cxnSpLocks noChangeShapeType="1"/>
            <a:stCxn id="38927" idx="4"/>
            <a:endCxn id="38934" idx="0"/>
          </p:cNvCxnSpPr>
          <p:nvPr/>
        </p:nvCxnSpPr>
        <p:spPr bwMode="auto">
          <a:xfrm>
            <a:off x="5276850" y="4124325"/>
            <a:ext cx="8191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2" name="AutoShape 21"/>
          <p:cNvSpPr>
            <a:spLocks noChangeArrowheads="1"/>
          </p:cNvSpPr>
          <p:nvPr/>
        </p:nvSpPr>
        <p:spPr bwMode="auto">
          <a:xfrm>
            <a:off x="19050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  <a:r>
              <a:rPr lang="en-US" altLang="en-US" sz="2800" i="0"/>
              <a:t>(</a:t>
            </a:r>
            <a:r>
              <a:rPr lang="en-US" altLang="en-US" sz="2800"/>
              <a:t>n</a:t>
            </a:r>
            <a:r>
              <a:rPr lang="en-US" altLang="en-US" sz="2800" i="0"/>
              <a:t>/2)</a:t>
            </a:r>
          </a:p>
        </p:txBody>
      </p:sp>
      <p:sp>
        <p:nvSpPr>
          <p:cNvPr id="38933" name="AutoShape 22"/>
          <p:cNvSpPr>
            <a:spLocks noChangeArrowheads="1"/>
          </p:cNvSpPr>
          <p:nvPr/>
        </p:nvSpPr>
        <p:spPr bwMode="auto">
          <a:xfrm>
            <a:off x="35814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  <a:r>
              <a:rPr lang="en-US" altLang="en-US" sz="2800" i="0"/>
              <a:t>(</a:t>
            </a:r>
            <a:r>
              <a:rPr lang="en-US" altLang="en-US" sz="2800"/>
              <a:t>n</a:t>
            </a:r>
            <a:r>
              <a:rPr lang="en-US" altLang="en-US" sz="2800" i="0"/>
              <a:t>/2)</a:t>
            </a:r>
          </a:p>
        </p:txBody>
      </p:sp>
      <p:sp>
        <p:nvSpPr>
          <p:cNvPr id="38934" name="AutoShape 23"/>
          <p:cNvSpPr>
            <a:spLocks noChangeArrowheads="1"/>
          </p:cNvSpPr>
          <p:nvPr/>
        </p:nvSpPr>
        <p:spPr bwMode="auto">
          <a:xfrm>
            <a:off x="52578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  <a:r>
              <a:rPr lang="en-US" altLang="en-US" sz="2800" i="0"/>
              <a:t>(</a:t>
            </a:r>
            <a:r>
              <a:rPr lang="en-US" altLang="en-US" sz="2800"/>
              <a:t>n</a:t>
            </a:r>
            <a:r>
              <a:rPr lang="en-US" altLang="en-US" sz="2800" i="0"/>
              <a:t>/2)</a:t>
            </a:r>
          </a:p>
        </p:txBody>
      </p:sp>
      <p:sp>
        <p:nvSpPr>
          <p:cNvPr id="38935" name="AutoShape 24"/>
          <p:cNvSpPr>
            <a:spLocks noChangeArrowheads="1"/>
          </p:cNvSpPr>
          <p:nvPr/>
        </p:nvSpPr>
        <p:spPr bwMode="auto">
          <a:xfrm>
            <a:off x="69342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  <a:r>
              <a:rPr lang="en-US" altLang="en-US" sz="2800" i="0"/>
              <a:t>(</a:t>
            </a:r>
            <a:r>
              <a:rPr lang="en-US" altLang="en-US" sz="2800"/>
              <a:t>n</a:t>
            </a:r>
            <a:r>
              <a:rPr lang="en-US" altLang="en-US" sz="2800" i="0"/>
              <a:t>/2)</a:t>
            </a:r>
          </a:p>
        </p:txBody>
      </p:sp>
      <p:sp>
        <p:nvSpPr>
          <p:cNvPr id="38936" name="AutoShape 25"/>
          <p:cNvSpPr>
            <a:spLocks noChangeArrowheads="1"/>
          </p:cNvSpPr>
          <p:nvPr/>
        </p:nvSpPr>
        <p:spPr bwMode="auto">
          <a:xfrm>
            <a:off x="533400" y="3200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T</a:t>
            </a:r>
            <a:r>
              <a:rPr lang="en-US" altLang="en-US" i="0"/>
              <a:t>(</a:t>
            </a:r>
            <a:r>
              <a:rPr lang="en-US" altLang="en-US"/>
              <a:t>n</a:t>
            </a:r>
            <a:r>
              <a:rPr lang="en-US" altLang="en-US" i="0"/>
              <a:t>)</a:t>
            </a:r>
          </a:p>
        </p:txBody>
      </p:sp>
      <p:sp>
        <p:nvSpPr>
          <p:cNvPr id="38937" name="Text Box 26"/>
          <p:cNvSpPr txBox="1">
            <a:spLocks noChangeArrowheads="1"/>
          </p:cNvSpPr>
          <p:nvPr/>
        </p:nvSpPr>
        <p:spPr bwMode="auto">
          <a:xfrm>
            <a:off x="2819400" y="3535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i="0"/>
              <a:t>=</a:t>
            </a:r>
          </a:p>
        </p:txBody>
      </p:sp>
      <p:sp>
        <p:nvSpPr>
          <p:cNvPr id="38938" name="AutoShape 27"/>
          <p:cNvSpPr>
            <a:spLocks noChangeArrowheads="1"/>
          </p:cNvSpPr>
          <p:nvPr/>
        </p:nvSpPr>
        <p:spPr bwMode="auto">
          <a:xfrm>
            <a:off x="533400" y="1219200"/>
            <a:ext cx="12954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T</a:t>
            </a:r>
            <a:r>
              <a:rPr lang="en-US" altLang="en-US" i="0"/>
              <a:t>(1)</a:t>
            </a:r>
          </a:p>
        </p:txBody>
      </p:sp>
      <p:sp>
        <p:nvSpPr>
          <p:cNvPr id="38939" name="Rectangle 28"/>
          <p:cNvSpPr>
            <a:spLocks noChangeArrowheads="1"/>
          </p:cNvSpPr>
          <p:nvPr/>
        </p:nvSpPr>
        <p:spPr bwMode="auto">
          <a:xfrm>
            <a:off x="685800" y="5334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8588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tabLst>
                <a:tab pos="8588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u="sng"/>
              <a:t>T</a:t>
            </a:r>
            <a:r>
              <a:rPr lang="en-US" altLang="en-US" i="0" u="sng"/>
              <a:t>(1)              =              1</a:t>
            </a:r>
          </a:p>
        </p:txBody>
      </p:sp>
      <p:sp>
        <p:nvSpPr>
          <p:cNvPr id="38940" name="Oval 29"/>
          <p:cNvSpPr>
            <a:spLocks noChangeArrowheads="1"/>
          </p:cNvSpPr>
          <p:nvPr/>
        </p:nvSpPr>
        <p:spPr bwMode="auto">
          <a:xfrm>
            <a:off x="4953000" y="16764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0"/>
              <a:t>1</a:t>
            </a:r>
          </a:p>
        </p:txBody>
      </p:sp>
      <p:sp>
        <p:nvSpPr>
          <p:cNvPr id="38941" name="Text Box 30"/>
          <p:cNvSpPr txBox="1">
            <a:spLocks noChangeArrowheads="1"/>
          </p:cNvSpPr>
          <p:nvPr/>
        </p:nvSpPr>
        <p:spPr bwMode="auto">
          <a:xfrm>
            <a:off x="2819400" y="1630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i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/>
      <p:bldP spid="38926" grpId="0"/>
      <p:bldP spid="38927" grpId="0" animBg="1"/>
      <p:bldP spid="38932" grpId="0" animBg="1"/>
      <p:bldP spid="38933" grpId="0" animBg="1"/>
      <p:bldP spid="38934" grpId="0" animBg="1"/>
      <p:bldP spid="38935" grpId="0" animBg="1"/>
      <p:bldP spid="38936" grpId="0" animBg="1"/>
      <p:bldP spid="38937" grpId="0"/>
      <p:bldP spid="38938" grpId="0" animBg="1"/>
      <p:bldP spid="38939" grpId="0"/>
      <p:bldP spid="38940" grpId="0" animBg="1"/>
      <p:bldP spid="389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quivalence Relations, Equivalence Classes and Partitions | by Michele  Diodati | Not Zero | Medium">
            <a:extLst>
              <a:ext uri="{FF2B5EF4-FFF2-40B4-BE49-F238E27FC236}">
                <a16:creationId xmlns:a16="http://schemas.microsoft.com/office/drawing/2014/main" id="{8CA98838-A27F-A8D1-2287-AA030415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01857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6B39201-1A5E-1051-4DB4-368858849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Equivalence Relations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A51DDA-CB65-78C6-D9CB-AD5FCAD2B312}"/>
              </a:ext>
            </a:extLst>
          </p:cNvPr>
          <p:cNvSpPr/>
          <p:nvPr/>
        </p:nvSpPr>
        <p:spPr>
          <a:xfrm>
            <a:off x="298938" y="80644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Eg: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“All people are created equal”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“We are all equal, just some of us are more equal than others.”</a:t>
            </a:r>
          </a:p>
        </p:txBody>
      </p:sp>
      <p:pic>
        <p:nvPicPr>
          <p:cNvPr id="12" name="Picture 2" descr="Animal Farm - Wikiquote">
            <a:extLst>
              <a:ext uri="{FF2B5EF4-FFF2-40B4-BE49-F238E27FC236}">
                <a16:creationId xmlns:a16="http://schemas.microsoft.com/office/drawing/2014/main" id="{014E87EB-A709-BF04-5E43-96C46EB4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1535582" cy="19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s Everybody Created Equal? - Defending the Lord">
            <a:extLst>
              <a:ext uri="{FF2B5EF4-FFF2-40B4-BE49-F238E27FC236}">
                <a16:creationId xmlns:a16="http://schemas.microsoft.com/office/drawing/2014/main" id="{2C44D60B-2883-97B8-886F-F4F074BA2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1749425" cy="20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tilman.de/uni/ws03/alp/gerichteter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929"/>
            <a:ext cx="2743200" cy="26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http://mathworld.wolfram.com/images/eps-gif/OctahedralGraphEmbeddings_1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754215" cy="434687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20557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Cities and roads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2306"/>
            <a:ext cx="5486400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38272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Computers and networks</a:t>
            </a:r>
          </a:p>
        </p:txBody>
      </p:sp>
      <p:pic>
        <p:nvPicPr>
          <p:cNvPr id="10" name="Picture 9" descr="http://www.12ahead.com/sites/default/files/styles/article_top_image/public/network.computer.300.fotolia.jpg?itok=t8ZFJQ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2" y="2057400"/>
            <a:ext cx="7948428" cy="44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26301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Social Networks</a:t>
            </a:r>
          </a:p>
        </p:txBody>
      </p:sp>
      <p:pic>
        <p:nvPicPr>
          <p:cNvPr id="35842" name="Picture 2" descr="Image result for soci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0" y="1905000"/>
            <a:ext cx="8429860" cy="47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1505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Trees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Tree: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 nonlinear hierarchal structure.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Family Tree</a:t>
            </a:r>
          </a:p>
        </p:txBody>
      </p:sp>
      <p:pic>
        <p:nvPicPr>
          <p:cNvPr id="46093" name="Picture 13" descr="http://bakerdesignstudio.net/img/familytree/familytree-fun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55657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752600" y="6396335"/>
            <a:ext cx="4964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www.cse.yorku.ca\~jeff\courses\</a:t>
            </a:r>
            <a:r>
              <a:rPr lang="en-US" altLang="en-US" sz="2400" i="0" dirty="0" err="1"/>
              <a:t>z1019</a:t>
            </a:r>
            <a:endParaRPr lang="en-US" altLang="en-US" sz="240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42E6E-7CC6-D527-6A79-38DB493D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6140558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566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Trees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Tree: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 nonlinear hierarchal structure.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Family Tree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Company Structure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654300"/>
            <a:ext cx="47561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Trees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Tree: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 nonlinear hierarchal structure.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Family Tree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Company 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File Structure</a:t>
            </a:r>
          </a:p>
        </p:txBody>
      </p:sp>
      <p:pic>
        <p:nvPicPr>
          <p:cNvPr id="47108" name="Picture 4" descr="http://acad.coloradocollege.edu/dept/pc/SciCompLab/UnixTutorial/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13088"/>
            <a:ext cx="56388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Trees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Tree: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 nonlinear hierarchal structure.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Family Tree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Company 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Book Organization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66548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Trees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Tree: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 nonlinear hierarchal structure.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Family Tree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Company 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Book Organization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Decision Tree</a:t>
            </a:r>
          </a:p>
        </p:txBody>
      </p:sp>
      <p:pic>
        <p:nvPicPr>
          <p:cNvPr id="49154" name="Picture 2" descr="https://www.projectrhea.org/rhea/images/8/8e/Decision_tree_Old_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0700"/>
            <a:ext cx="5562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Trees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Tree: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 nonlinear hierarchal structure.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Family Tree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Company 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Book Organization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Decision Tree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Arithmetic Expression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6525"/>
            <a:ext cx="46688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Trees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Tree: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 nonlinear hierarchal structure.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special root node.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Each node can have any number of children.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node with no children is a leaf.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Relationships: Child, Parent, Sibling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Each node is the root of a subtree.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38400" y="3800475"/>
            <a:ext cx="4572000" cy="2819400"/>
            <a:chOff x="1066800" y="3733800"/>
            <a:chExt cx="4114800" cy="2571750"/>
          </a:xfrm>
        </p:grpSpPr>
        <p:pic>
          <p:nvPicPr>
            <p:cNvPr id="57349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2514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Useful Learning Techniques</a:t>
            </a:r>
            <a:endParaRPr lang="en-CA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C2E7F-15BF-86CE-035F-089A831BC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600200"/>
            <a:ext cx="86868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Read Ahead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/>
              <a:t>You are expected to read the lecture notes</a:t>
            </a:r>
            <a:r>
              <a:rPr lang="en-US" altLang="en-US"/>
              <a:t> </a:t>
            </a:r>
            <a:r>
              <a:rPr lang="en-CA" altLang="en-US" b="1"/>
              <a:t>before</a:t>
            </a:r>
            <a:r>
              <a:rPr lang="en-US" altLang="en-US"/>
              <a:t> t</a:t>
            </a:r>
            <a:r>
              <a:rPr lang="en-CA" altLang="en-US"/>
              <a:t>he lecture</a:t>
            </a:r>
            <a:r>
              <a:rPr lang="en-US" altLang="en-US"/>
              <a:t>.</a:t>
            </a:r>
          </a:p>
          <a:p>
            <a:pPr eaLnBrk="1" hangingPunct="1">
              <a:buFontTx/>
              <a:buNone/>
            </a:pPr>
            <a:r>
              <a:rPr lang="en-CA" altLang="en-US"/>
              <a:t>This will facilitate more productive discussion</a:t>
            </a:r>
            <a:r>
              <a:rPr lang="en-US" altLang="en-US"/>
              <a:t> </a:t>
            </a:r>
            <a:r>
              <a:rPr lang="en-CA" altLang="en-US"/>
              <a:t>during</a:t>
            </a:r>
            <a:r>
              <a:rPr lang="en-US" altLang="en-US"/>
              <a:t> </a:t>
            </a:r>
            <a:r>
              <a:rPr lang="en-CA" altLang="en-US"/>
              <a:t>class.</a:t>
            </a:r>
          </a:p>
        </p:txBody>
      </p:sp>
      <p:pic>
        <p:nvPicPr>
          <p:cNvPr id="64516" name="Picture 4" descr="j01538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716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00063" y="4648200"/>
            <a:ext cx="2319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Like in an </a:t>
            </a:r>
            <a:b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English class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6183313" y="4267200"/>
            <a:ext cx="22748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Also please </a:t>
            </a:r>
            <a:b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proof read</a:t>
            </a:r>
            <a:b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assignments </a:t>
            </a:r>
            <a:b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tests.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105477" grpId="0"/>
      <p:bldP spid="10548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Explaining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CA" altLang="en-US"/>
              <a:t>We are going to test you on your</a:t>
            </a:r>
            <a:r>
              <a:rPr lang="en-US" altLang="en-US"/>
              <a:t> </a:t>
            </a:r>
            <a:r>
              <a:rPr lang="en-CA" altLang="en-US"/>
              <a:t>ability to explain the material. </a:t>
            </a:r>
            <a:endParaRPr lang="en-US" altLang="en-US"/>
          </a:p>
          <a:p>
            <a:pPr eaLnBrk="1" hangingPunct="1"/>
            <a:r>
              <a:rPr lang="en-CA" altLang="en-US"/>
              <a:t>Hence, the best way of studying is to explain the material over and over again out loud to</a:t>
            </a:r>
            <a:r>
              <a:rPr lang="en-US" altLang="en-US"/>
              <a:t> </a:t>
            </a:r>
            <a:r>
              <a:rPr lang="en-CA" altLang="en-US"/>
              <a:t>yourself, to each other, and to your stuffed bear.</a:t>
            </a:r>
          </a:p>
          <a:p>
            <a:pPr eaLnBrk="1" hangingPunct="1"/>
            <a:endParaRPr lang="en-CA" altLang="en-US"/>
          </a:p>
        </p:txBody>
      </p:sp>
      <p:pic>
        <p:nvPicPr>
          <p:cNvPr id="65540" name="Picture 3" descr="christ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514600"/>
            <a:ext cx="38893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AF20D-FA32-BD88-93EC-A7D1D692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14600"/>
            <a:ext cx="3791383" cy="2500452"/>
          </a:xfrm>
          <a:prstGeom prst="rect">
            <a:avLst/>
          </a:prstGeom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id="{6A7D82B3-9FE2-C849-A997-CBA7C0BF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6810F-BF3B-CC3F-8207-9E0EFD42B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399"/>
            <a:ext cx="4191000" cy="56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Day </a:t>
            </a:r>
            <a:r>
              <a:rPr lang="en-CA" altLang="en-US"/>
              <a:t>Dream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4572000" cy="1752600"/>
          </a:xfrm>
        </p:spPr>
        <p:txBody>
          <a:bodyPr/>
          <a:lstStyle/>
          <a:p>
            <a:pPr eaLnBrk="1" hangingPunct="1"/>
            <a:r>
              <a:rPr lang="en-CA" altLang="en-US"/>
              <a:t>Mathematics is not all linear thinking. </a:t>
            </a:r>
            <a:endParaRPr lang="en-US" altLang="en-US"/>
          </a:p>
          <a:p>
            <a:pPr eaLnBrk="1" hangingPunct="1"/>
            <a:r>
              <a:rPr lang="en-US" altLang="en-US"/>
              <a:t> Allow</a:t>
            </a:r>
            <a:r>
              <a:rPr lang="en-CA" altLang="en-US"/>
              <a:t> the essence of the</a:t>
            </a:r>
            <a:r>
              <a:rPr lang="en-US" altLang="en-US"/>
              <a:t> m</a:t>
            </a:r>
            <a:r>
              <a:rPr lang="en-CA" altLang="en-US"/>
              <a:t>aterial</a:t>
            </a:r>
            <a:r>
              <a:rPr lang="en-US" altLang="en-US"/>
              <a:t> </a:t>
            </a:r>
            <a:r>
              <a:rPr lang="en-CA" altLang="en-US"/>
              <a:t>to seep</a:t>
            </a:r>
            <a:r>
              <a:rPr lang="en-US" altLang="en-US"/>
              <a:t> </a:t>
            </a:r>
            <a:r>
              <a:rPr lang="en-CA" altLang="en-US"/>
              <a:t>into your subconscious</a:t>
            </a:r>
            <a:endParaRPr lang="en-US" altLang="en-US"/>
          </a:p>
          <a:p>
            <a:pPr eaLnBrk="1" hangingPunct="1"/>
            <a:r>
              <a:rPr lang="en-US" altLang="en-US"/>
              <a:t> Pursue ideas that </a:t>
            </a:r>
            <a:r>
              <a:rPr lang="en-CA" altLang="en-US"/>
              <a:t>percolate up</a:t>
            </a:r>
            <a:r>
              <a:rPr lang="en-US" altLang="en-US"/>
              <a:t> and </a:t>
            </a:r>
            <a:r>
              <a:rPr lang="en-CA" altLang="en-US"/>
              <a:t>flashes of inspiration</a:t>
            </a:r>
            <a:r>
              <a:rPr lang="en-US" altLang="en-US"/>
              <a:t> that appear.</a:t>
            </a:r>
            <a:endParaRPr lang="en-CA" alt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935163" y="152400"/>
            <a:ext cx="556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</a:t>
            </a:r>
            <a: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hile going along with your day</a:t>
            </a:r>
          </a:p>
        </p:txBody>
      </p:sp>
      <p:pic>
        <p:nvPicPr>
          <p:cNvPr id="66565" name="Picture 6" descr="sol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752600"/>
            <a:ext cx="401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Be Creative</a:t>
            </a:r>
            <a:endParaRPr lang="en-CA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828800"/>
            <a:ext cx="8229600" cy="1752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CA" altLang="en-US"/>
              <a:t>Ask questions. </a:t>
            </a:r>
            <a:endParaRPr lang="en-US" altLang="en-US"/>
          </a:p>
          <a:p>
            <a:pPr algn="l"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CA" altLang="en-US"/>
              <a:t>Why is it done this way and not that</a:t>
            </a:r>
            <a:r>
              <a:rPr lang="en-US" altLang="en-US"/>
              <a:t> </a:t>
            </a:r>
            <a:r>
              <a:rPr lang="en-CA" altLang="en-US"/>
              <a:t>way? </a:t>
            </a:r>
            <a:endParaRPr lang="en-US" altLang="en-US"/>
          </a:p>
          <a:p>
            <a:pPr algn="l" eaLnBrk="1" hangingPunct="1"/>
            <a:endParaRPr lang="en-CA" altLang="en-US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252788"/>
            <a:ext cx="5532437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Guesses and Counter Examples</a:t>
            </a:r>
            <a:endParaRPr lang="en-CA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410200" cy="4114800"/>
          </a:xfrm>
        </p:spPr>
        <p:txBody>
          <a:bodyPr/>
          <a:lstStyle/>
          <a:p>
            <a:pPr eaLnBrk="1" hangingPunct="1"/>
            <a:r>
              <a:rPr lang="en-US" altLang="en-US"/>
              <a:t>Guess at potential </a:t>
            </a:r>
            <a:r>
              <a:rPr lang="en-CA" altLang="en-US"/>
              <a:t>algorithms for solving a problem. </a:t>
            </a:r>
            <a:endParaRPr lang="en-US" altLang="en-US"/>
          </a:p>
          <a:p>
            <a:pPr eaLnBrk="1" hangingPunct="1"/>
            <a:r>
              <a:rPr lang="en-US" altLang="en-US"/>
              <a:t> Look</a:t>
            </a:r>
            <a:r>
              <a:rPr lang="en-CA" altLang="en-US"/>
              <a:t> for</a:t>
            </a:r>
            <a:r>
              <a:rPr lang="en-US" altLang="en-US"/>
              <a:t> </a:t>
            </a:r>
            <a:r>
              <a:rPr lang="en-CA" altLang="en-US"/>
              <a:t>input instances for which your algorithm gives the wrong answer.</a:t>
            </a:r>
          </a:p>
          <a:p>
            <a:pPr eaLnBrk="1" hangingPunct="1"/>
            <a:r>
              <a:rPr lang="en-CA" altLang="en-US"/>
              <a:t>Treat it as a game between these two players.</a:t>
            </a:r>
          </a:p>
          <a:p>
            <a:pPr eaLnBrk="1" hangingPunct="1"/>
            <a:endParaRPr lang="en-CA" altLang="en-US"/>
          </a:p>
        </p:txBody>
      </p:sp>
      <p:pic>
        <p:nvPicPr>
          <p:cNvPr id="68612" name="Picture 4" descr="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2527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Refinement:</a:t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The best solution comes from a process of repeatedly refining and inventing alternative solutions</a:t>
            </a:r>
            <a:endParaRPr lang="en-US" altLang="en-US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2863850" y="2800350"/>
          <a:ext cx="376555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209841" imgH="2838585" progId="MS_ClipArt_Gallery.2">
                  <p:embed/>
                </p:oleObj>
              </mc:Choice>
              <mc:Fallback>
                <p:oleObj name="Clip" r:id="rId3" imgW="3209841" imgH="2838585" progId="MS_ClipArt_Gallery.2">
                  <p:embed/>
                  <p:pic>
                    <p:nvPicPr>
                      <p:cNvPr id="696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800350"/>
                        <a:ext cx="376555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402263" y="6577013"/>
            <a:ext cx="3741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5658" tIns="49638" rIns="595658" bIns="496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 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Rudich www.discretemath.com</a:t>
            </a:r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End</a:t>
            </a:r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A5D02-B8EE-F218-AA38-E212DC398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524" y="1442760"/>
            <a:ext cx="3238952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362200"/>
            <a:ext cx="2584450" cy="3155950"/>
            <a:chOff x="2065" y="1551"/>
            <a:chExt cx="1628" cy="1988"/>
          </a:xfrm>
        </p:grpSpPr>
        <p:sp>
          <p:nvSpPr>
            <p:cNvPr id="10246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47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48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49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0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1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2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3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4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5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6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7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8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59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60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61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62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97332" name="AutoShape 20"/>
          <p:cNvSpPr>
            <a:spLocks noChangeArrowheads="1"/>
          </p:cNvSpPr>
          <p:nvPr/>
        </p:nvSpPr>
        <p:spPr bwMode="auto">
          <a:xfrm>
            <a:off x="2362200" y="1905000"/>
            <a:ext cx="6477000" cy="1143000"/>
          </a:xfrm>
          <a:prstGeom prst="wedgeRectCallout">
            <a:avLst>
              <a:gd name="adj1" fmla="val -60565"/>
              <a:gd name="adj2" fmla="val 69861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spend 50hrs/week </a:t>
            </a:r>
            <a:b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your programming courses.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4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Study Now!</a:t>
            </a:r>
            <a:endParaRPr lang="en-CA" altLang="en-US" b="1"/>
          </a:p>
        </p:txBody>
      </p:sp>
      <p:sp>
        <p:nvSpPr>
          <p:cNvPr id="397337" name="AutoShape 25"/>
          <p:cNvSpPr>
            <a:spLocks noChangeArrowheads="1"/>
          </p:cNvSpPr>
          <p:nvPr/>
        </p:nvSpPr>
        <p:spPr bwMode="auto">
          <a:xfrm>
            <a:off x="2416175" y="3886200"/>
            <a:ext cx="6423025" cy="1600200"/>
          </a:xfrm>
          <a:prstGeom prst="wedgeRectCallout">
            <a:avLst>
              <a:gd name="adj1" fmla="val -65472"/>
              <a:gd name="adj2" fmla="val -78472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Study the material deeply</a:t>
            </a:r>
            <a:b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before fail the tests.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2" grpId="0" animBg="1"/>
      <p:bldP spid="3973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26558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0" name="AutoShape 2"/>
          <p:cNvSpPr>
            <a:spLocks noChangeArrowheads="1"/>
          </p:cNvSpPr>
          <p:nvPr/>
        </p:nvSpPr>
        <p:spPr bwMode="auto">
          <a:xfrm>
            <a:off x="2590800" y="1219200"/>
            <a:ext cx="6400800" cy="1143000"/>
          </a:xfrm>
          <a:prstGeom prst="wedgeRoundRectCallout">
            <a:avLst>
              <a:gd name="adj1" fmla="val -63639"/>
              <a:gd name="adj2" fmla="val 88056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students feel too intimidated to talk to the professor.</a:t>
            </a:r>
          </a:p>
        </p:txBody>
      </p:sp>
      <p:sp>
        <p:nvSpPr>
          <p:cNvPr id="401426" name="AutoShape 18"/>
          <p:cNvSpPr>
            <a:spLocks noChangeArrowheads="1"/>
          </p:cNvSpPr>
          <p:nvPr/>
        </p:nvSpPr>
        <p:spPr bwMode="auto">
          <a:xfrm>
            <a:off x="2743200" y="4800600"/>
            <a:ext cx="5029200" cy="1752600"/>
          </a:xfrm>
          <a:prstGeom prst="wedgeRoundRectCallout">
            <a:avLst>
              <a:gd name="adj1" fmla="val 58144"/>
              <a:gd name="adj2" fmla="val -97375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Actually, he is just a guy</a:t>
            </a:r>
            <a:b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 has been doing this for a while.</a:t>
            </a:r>
          </a:p>
        </p:txBody>
      </p:sp>
      <p:grpSp>
        <p:nvGrpSpPr>
          <p:cNvPr id="17413" name="Group 19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7415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7418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7420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7427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8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9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30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31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32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433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743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3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3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3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7421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742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422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742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419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16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417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4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Together</a:t>
            </a:r>
            <a:endParaRPr kumimoji="0" lang="en-CA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  <p:bldP spid="4014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26558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0" name="AutoShape 2"/>
          <p:cNvSpPr>
            <a:spLocks noChangeArrowheads="1"/>
          </p:cNvSpPr>
          <p:nvPr/>
        </p:nvSpPr>
        <p:spPr bwMode="auto">
          <a:xfrm>
            <a:off x="2590800" y="1219200"/>
            <a:ext cx="6248400" cy="1905000"/>
          </a:xfrm>
          <a:prstGeom prst="wedgeRoundRectCallout">
            <a:avLst>
              <a:gd name="adj1" fmla="val -63972"/>
              <a:gd name="adj2" fmla="val 3283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Office hours: </a:t>
            </a:r>
            <a:b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Before/after class tend to be the best time.</a:t>
            </a:r>
            <a:b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Longer or private questions, when requested, </a:t>
            </a:r>
            <a:b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be taken back to my office, CSB 3044. </a:t>
            </a:r>
            <a:b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8436" name="Group 19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8438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8441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8443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8450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51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52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53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54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55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8456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845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5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5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6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8444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8448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4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445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844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4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442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439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440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8437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Together</a:t>
            </a:r>
            <a:endParaRPr kumimoji="0" lang="en-CA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</p:bldLst>
  </p:timing>
</p:sld>
</file>

<file path=ppt/theme/theme1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>
              <a:solidFill>
                <a:schemeClr val="hlink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>
        <a:spAutoFit/>
      </a:bodyPr>
      <a:lstStyle>
        <a:defPPr>
          <a:spcBef>
            <a:spcPts val="0"/>
          </a:spcBef>
          <a:defRPr sz="2800" i="0" dirty="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2003</Words>
  <Application>Microsoft Office PowerPoint</Application>
  <PresentationFormat>On-screen Show (4:3)</PresentationFormat>
  <Paragraphs>436</Paragraphs>
  <Slides>54</Slides>
  <Notes>34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Century Schoolbook</vt:lpstr>
      <vt:lpstr>Script MT Bold</vt:lpstr>
      <vt:lpstr>Symbol</vt:lpstr>
      <vt:lpstr>Times New Roman</vt:lpstr>
      <vt:lpstr>9_Default Design</vt:lpstr>
      <vt:lpstr>Default Design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Info</vt:lpstr>
      <vt:lpstr>Study Now!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Abstractly</vt:lpstr>
      <vt:lpstr>Thinking Abstractly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Sets</vt:lpstr>
      <vt:lpstr>Functions</vt:lpstr>
      <vt:lpstr>Computable</vt:lpstr>
      <vt:lpstr>Growth of Functions</vt:lpstr>
      <vt:lpstr>Growth of Functions</vt:lpstr>
      <vt:lpstr>PowerPoint Presentation</vt:lpstr>
      <vt:lpstr>Recurrence Relations</vt:lpstr>
      <vt:lpstr>Equivalence Relations</vt:lpstr>
      <vt:lpstr>Graphs</vt:lpstr>
      <vt:lpstr>Graphs</vt:lpstr>
      <vt:lpstr>Graphs</vt:lpstr>
      <vt:lpstr>Graphs</vt:lpstr>
      <vt:lpstr>Trees</vt:lpstr>
      <vt:lpstr>Trees</vt:lpstr>
      <vt:lpstr>Trees</vt:lpstr>
      <vt:lpstr>Trees</vt:lpstr>
      <vt:lpstr>Trees</vt:lpstr>
      <vt:lpstr>Trees</vt:lpstr>
      <vt:lpstr>Trees</vt:lpstr>
      <vt:lpstr>Useful Learning Techniques</vt:lpstr>
      <vt:lpstr>PowerPoint Presentation</vt:lpstr>
      <vt:lpstr>Read Ahead</vt:lpstr>
      <vt:lpstr>Explaining</vt:lpstr>
      <vt:lpstr>Day Dream</vt:lpstr>
      <vt:lpstr>Be Creative</vt:lpstr>
      <vt:lpstr>Guesses and Counter Examples</vt:lpstr>
      <vt:lpstr>Refinement: The best solution comes from a process of repeatedly refining and inventing alternative solutions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200</cp:revision>
  <dcterms:created xsi:type="dcterms:W3CDTF">2020-09-01T14:44:05Z</dcterms:created>
  <dcterms:modified xsi:type="dcterms:W3CDTF">2023-10-27T07:00:07Z</dcterms:modified>
</cp:coreProperties>
</file>