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66"/>
  </p:notesMasterIdLst>
  <p:handoutMasterIdLst>
    <p:handoutMasterId r:id="rId67"/>
  </p:handoutMasterIdLst>
  <p:sldIdLst>
    <p:sldId id="256" r:id="rId2"/>
    <p:sldId id="1028" r:id="rId3"/>
    <p:sldId id="1326" r:id="rId4"/>
    <p:sldId id="2254" r:id="rId5"/>
    <p:sldId id="2338" r:id="rId6"/>
    <p:sldId id="1026" r:id="rId7"/>
    <p:sldId id="1613" r:id="rId8"/>
    <p:sldId id="1023" r:id="rId9"/>
    <p:sldId id="2461" r:id="rId10"/>
    <p:sldId id="2462" r:id="rId11"/>
    <p:sldId id="2463" r:id="rId12"/>
    <p:sldId id="1025" r:id="rId13"/>
    <p:sldId id="1947" r:id="rId14"/>
    <p:sldId id="1946" r:id="rId15"/>
    <p:sldId id="1948" r:id="rId16"/>
    <p:sldId id="2699" r:id="rId17"/>
    <p:sldId id="1835" r:id="rId18"/>
    <p:sldId id="2475" r:id="rId19"/>
    <p:sldId id="1086" r:id="rId20"/>
    <p:sldId id="2215" r:id="rId21"/>
    <p:sldId id="1024" r:id="rId22"/>
    <p:sldId id="1612" r:id="rId23"/>
    <p:sldId id="2464" r:id="rId24"/>
    <p:sldId id="2649" r:id="rId25"/>
    <p:sldId id="1614" r:id="rId26"/>
    <p:sldId id="2481" r:id="rId27"/>
    <p:sldId id="2482" r:id="rId28"/>
    <p:sldId id="2480" r:id="rId29"/>
    <p:sldId id="2483" r:id="rId30"/>
    <p:sldId id="2558" r:id="rId31"/>
    <p:sldId id="2686" r:id="rId32"/>
    <p:sldId id="2687" r:id="rId33"/>
    <p:sldId id="2688" r:id="rId34"/>
    <p:sldId id="2208" r:id="rId35"/>
    <p:sldId id="2484" r:id="rId36"/>
    <p:sldId id="2485" r:id="rId37"/>
    <p:sldId id="2468" r:id="rId38"/>
    <p:sldId id="2470" r:id="rId39"/>
    <p:sldId id="2471" r:id="rId40"/>
    <p:sldId id="2469" r:id="rId41"/>
    <p:sldId id="2474" r:id="rId42"/>
    <p:sldId id="2613" r:id="rId43"/>
    <p:sldId id="2614" r:id="rId44"/>
    <p:sldId id="2695" r:id="rId45"/>
    <p:sldId id="2615" r:id="rId46"/>
    <p:sldId id="2617" r:id="rId47"/>
    <p:sldId id="2672" r:id="rId48"/>
    <p:sldId id="2700" r:id="rId49"/>
    <p:sldId id="2018" r:id="rId50"/>
    <p:sldId id="2019" r:id="rId51"/>
    <p:sldId id="2020" r:id="rId52"/>
    <p:sldId id="2021" r:id="rId53"/>
    <p:sldId id="2022" r:id="rId54"/>
    <p:sldId id="2023" r:id="rId55"/>
    <p:sldId id="2024" r:id="rId56"/>
    <p:sldId id="2025" r:id="rId57"/>
    <p:sldId id="2026" r:id="rId58"/>
    <p:sldId id="2027" r:id="rId59"/>
    <p:sldId id="2028" r:id="rId60"/>
    <p:sldId id="2029" r:id="rId61"/>
    <p:sldId id="2030" r:id="rId62"/>
    <p:sldId id="2031" r:id="rId63"/>
    <p:sldId id="2698" r:id="rId64"/>
    <p:sldId id="2701" r:id="rId65"/>
  </p:sldIdLst>
  <p:sldSz cx="9144000" cy="6858000" type="screen4x3"/>
  <p:notesSz cx="6858000" cy="9144000"/>
  <p:embeddedFontLst>
    <p:embeddedFont>
      <p:font typeface="Arial Rounded MT Bold" panose="020F0704030504030204" pitchFamily="34" charset="0"/>
      <p:regular r:id="rId68"/>
    </p:embeddedFont>
    <p:embeddedFont>
      <p:font typeface="Cambria Math" panose="02040503050406030204" pitchFamily="18" charset="0"/>
      <p:regular r:id="rId69"/>
    </p:embeddedFont>
    <p:embeddedFont>
      <p:font typeface="Comic Sans MS" panose="030F0702030302020204" pitchFamily="66" charset="0"/>
      <p:regular r:id="rId70"/>
      <p:bold r:id="rId71"/>
      <p:italic r:id="rId72"/>
      <p:boldItalic r:id="rId73"/>
    </p:embeddedFont>
    <p:embeddedFont>
      <p:font typeface="Script MT Bold" panose="03040602040607080904" pitchFamily="66" charset="0"/>
      <p:bold r:id="rId74"/>
    </p:embeddedFont>
  </p:embeddedFontLst>
  <p:custShowLst>
    <p:custShow name="3101" id="0">
      <p:sldLst>
        <p:sld r:id="rId2"/>
      </p:sldLst>
    </p:custShow>
  </p:custShow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064">
          <p15:clr>
            <a:srgbClr val="A4A3A4"/>
          </p15:clr>
        </p15:guide>
        <p15:guide id="2" pos="26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Edmonds" initials="JE" lastIdx="3" clrIdx="0">
    <p:extLst>
      <p:ext uri="{19B8F6BF-5375-455C-9EA6-DF929625EA0E}">
        <p15:presenceInfo xmlns:p15="http://schemas.microsoft.com/office/powerpoint/2012/main" userId="a8785b683ef20e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00FF"/>
    <a:srgbClr val="97CA00"/>
    <a:srgbClr val="00FFFF"/>
    <a:srgbClr val="66FF33"/>
    <a:srgbClr val="990099"/>
    <a:srgbClr val="FFFFFF"/>
    <a:srgbClr val="ADA5A2"/>
    <a:srgbClr val="878789"/>
    <a:srgbClr val="FAD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571" autoAdjust="0"/>
  </p:normalViewPr>
  <p:slideViewPr>
    <p:cSldViewPr snapToObjects="1">
      <p:cViewPr>
        <p:scale>
          <a:sx n="50" d="100"/>
          <a:sy n="50" d="100"/>
        </p:scale>
        <p:origin x="648" y="552"/>
      </p:cViewPr>
      <p:guideLst>
        <p:guide orient="horz" pos="2064"/>
        <p:guide pos="268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24085"/>
    </p:cViewPr>
  </p:sorterViewPr>
  <p:notesViewPr>
    <p:cSldViewPr snapToObjects="1">
      <p:cViewPr varScale="1">
        <p:scale>
          <a:sx n="35" d="100"/>
          <a:sy n="35" d="100"/>
        </p:scale>
        <p:origin x="-7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7.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Edmonds" userId="a8785b683ef20e23" providerId="LiveId" clId="{478F7513-2364-411A-8788-3A5C6D512F49}"/>
    <pc:docChg chg="undo redo custSel addSld delSld">
      <pc:chgData name="Jeff Edmonds" userId="a8785b683ef20e23" providerId="LiveId" clId="{478F7513-2364-411A-8788-3A5C6D512F49}" dt="2021-11-16T20:29:00.314" v="2" actId="47"/>
      <pc:docMkLst>
        <pc:docMk/>
      </pc:docMkLst>
      <pc:sldChg chg="add del">
        <pc:chgData name="Jeff Edmonds" userId="a8785b683ef20e23" providerId="LiveId" clId="{478F7513-2364-411A-8788-3A5C6D512F49}" dt="2021-11-16T20:29:00.314" v="2" actId="47"/>
        <pc:sldMkLst>
          <pc:docMk/>
          <pc:sldMk cId="1476502661" sldId="2441"/>
        </pc:sldMkLst>
      </pc:sldChg>
      <pc:sldChg chg="add del">
        <pc:chgData name="Jeff Edmonds" userId="a8785b683ef20e23" providerId="LiveId" clId="{478F7513-2364-411A-8788-3A5C6D512F49}" dt="2021-11-16T20:29:00.314" v="2" actId="47"/>
        <pc:sldMkLst>
          <pc:docMk/>
          <pc:sldMk cId="3566685350" sldId="2442"/>
        </pc:sldMkLst>
      </pc:sldChg>
      <pc:sldChg chg="add del">
        <pc:chgData name="Jeff Edmonds" userId="a8785b683ef20e23" providerId="LiveId" clId="{478F7513-2364-411A-8788-3A5C6D512F49}" dt="2021-11-16T20:29:00.314" v="2" actId="47"/>
        <pc:sldMkLst>
          <pc:docMk/>
          <pc:sldMk cId="2239057457" sldId="2443"/>
        </pc:sldMkLst>
      </pc:sldChg>
      <pc:sldChg chg="add del">
        <pc:chgData name="Jeff Edmonds" userId="a8785b683ef20e23" providerId="LiveId" clId="{478F7513-2364-411A-8788-3A5C6D512F49}" dt="2021-11-16T20:29:00.314" v="2" actId="47"/>
        <pc:sldMkLst>
          <pc:docMk/>
          <pc:sldMk cId="770566473" sldId="2444"/>
        </pc:sldMkLst>
      </pc:sldChg>
      <pc:sldChg chg="add del">
        <pc:chgData name="Jeff Edmonds" userId="a8785b683ef20e23" providerId="LiveId" clId="{478F7513-2364-411A-8788-3A5C6D512F49}" dt="2021-11-16T20:29:00.314" v="2" actId="47"/>
        <pc:sldMkLst>
          <pc:docMk/>
          <pc:sldMk cId="476376428" sldId="2445"/>
        </pc:sldMkLst>
      </pc:sldChg>
      <pc:sldChg chg="add del">
        <pc:chgData name="Jeff Edmonds" userId="a8785b683ef20e23" providerId="LiveId" clId="{478F7513-2364-411A-8788-3A5C6D512F49}" dt="2021-11-16T20:29:00.314" v="2" actId="47"/>
        <pc:sldMkLst>
          <pc:docMk/>
          <pc:sldMk cId="3960548291" sldId="2446"/>
        </pc:sldMkLst>
      </pc:sldChg>
      <pc:sldChg chg="add del">
        <pc:chgData name="Jeff Edmonds" userId="a8785b683ef20e23" providerId="LiveId" clId="{478F7513-2364-411A-8788-3A5C6D512F49}" dt="2021-11-16T20:29:00.314" v="2" actId="47"/>
        <pc:sldMkLst>
          <pc:docMk/>
          <pc:sldMk cId="3907716855" sldId="2447"/>
        </pc:sldMkLst>
      </pc:sldChg>
      <pc:sldChg chg="add del">
        <pc:chgData name="Jeff Edmonds" userId="a8785b683ef20e23" providerId="LiveId" clId="{478F7513-2364-411A-8788-3A5C6D512F49}" dt="2021-11-16T20:29:00.314" v="2" actId="47"/>
        <pc:sldMkLst>
          <pc:docMk/>
          <pc:sldMk cId="78609662" sldId="2448"/>
        </pc:sldMkLst>
      </pc:sldChg>
      <pc:sldChg chg="add del">
        <pc:chgData name="Jeff Edmonds" userId="a8785b683ef20e23" providerId="LiveId" clId="{478F7513-2364-411A-8788-3A5C6D512F49}" dt="2021-11-16T20:29:00.314" v="2" actId="47"/>
        <pc:sldMkLst>
          <pc:docMk/>
          <pc:sldMk cId="3767816171" sldId="2449"/>
        </pc:sldMkLst>
      </pc:sldChg>
      <pc:sldChg chg="add del">
        <pc:chgData name="Jeff Edmonds" userId="a8785b683ef20e23" providerId="LiveId" clId="{478F7513-2364-411A-8788-3A5C6D512F49}" dt="2021-11-16T20:29:00.314" v="2" actId="47"/>
        <pc:sldMkLst>
          <pc:docMk/>
          <pc:sldMk cId="107318309" sldId="2450"/>
        </pc:sldMkLst>
      </pc:sldChg>
      <pc:sldChg chg="add del">
        <pc:chgData name="Jeff Edmonds" userId="a8785b683ef20e23" providerId="LiveId" clId="{478F7513-2364-411A-8788-3A5C6D512F49}" dt="2021-11-16T20:29:00.314" v="2" actId="47"/>
        <pc:sldMkLst>
          <pc:docMk/>
          <pc:sldMk cId="769426973" sldId="2451"/>
        </pc:sldMkLst>
      </pc:sldChg>
      <pc:sldChg chg="add del">
        <pc:chgData name="Jeff Edmonds" userId="a8785b683ef20e23" providerId="LiveId" clId="{478F7513-2364-411A-8788-3A5C6D512F49}" dt="2021-11-16T20:29:00.314" v="2" actId="47"/>
        <pc:sldMkLst>
          <pc:docMk/>
          <pc:sldMk cId="1550298639" sldId="2452"/>
        </pc:sldMkLst>
      </pc:sldChg>
      <pc:sldChg chg="add del">
        <pc:chgData name="Jeff Edmonds" userId="a8785b683ef20e23" providerId="LiveId" clId="{478F7513-2364-411A-8788-3A5C6D512F49}" dt="2021-11-16T20:29:00.314" v="2" actId="47"/>
        <pc:sldMkLst>
          <pc:docMk/>
          <pc:sldMk cId="2164115865" sldId="2453"/>
        </pc:sldMkLst>
      </pc:sldChg>
      <pc:sldChg chg="add del">
        <pc:chgData name="Jeff Edmonds" userId="a8785b683ef20e23" providerId="LiveId" clId="{478F7513-2364-411A-8788-3A5C6D512F49}" dt="2021-11-16T20:29:00.314" v="2" actId="47"/>
        <pc:sldMkLst>
          <pc:docMk/>
          <pc:sldMk cId="342268916" sldId="245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1-20T10:18:31.425" idx="3">
    <p:pos x="3456" y="2949"/>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endParaRPr lang="en-US"/>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fld id="{18A97647-36F9-4770-B35E-CD4F1CD86F67}" type="slidenum">
              <a:rPr lang="en-US"/>
              <a:pPr>
                <a:defRPr/>
              </a:pPr>
              <a:t>‹#›</a:t>
            </a:fld>
            <a:endParaRPr lang="en-US"/>
          </a:p>
        </p:txBody>
      </p:sp>
    </p:spTree>
    <p:extLst>
      <p:ext uri="{BB962C8B-B14F-4D97-AF65-F5344CB8AC3E}">
        <p14:creationId xmlns:p14="http://schemas.microsoft.com/office/powerpoint/2010/main" val="1956104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endParaRPr lang="en-US"/>
          </a:p>
        </p:txBody>
      </p:sp>
      <p:sp>
        <p:nvSpPr>
          <p:cNvPr id="275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fld id="{26069D8C-3095-4804-889C-41D256C97096}" type="slidenum">
              <a:rPr lang="en-US"/>
              <a:pPr>
                <a:defRPr/>
              </a:pPr>
              <a:t>‹#›</a:t>
            </a:fld>
            <a:endParaRPr lang="en-US"/>
          </a:p>
        </p:txBody>
      </p:sp>
    </p:spTree>
    <p:extLst>
      <p:ext uri="{BB962C8B-B14F-4D97-AF65-F5344CB8AC3E}">
        <p14:creationId xmlns:p14="http://schemas.microsoft.com/office/powerpoint/2010/main" val="306559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4*1.5hrs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a:t>
            </a:fld>
            <a:endParaRPr lang="en-US" dirty="0"/>
          </a:p>
        </p:txBody>
      </p:sp>
    </p:spTree>
    <p:extLst>
      <p:ext uri="{BB962C8B-B14F-4D97-AF65-F5344CB8AC3E}">
        <p14:creationId xmlns:p14="http://schemas.microsoft.com/office/powerpoint/2010/main" val="201023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34</a:t>
            </a:fld>
            <a:endParaRPr lang="en-US"/>
          </a:p>
        </p:txBody>
      </p:sp>
    </p:spTree>
    <p:extLst>
      <p:ext uri="{BB962C8B-B14F-4D97-AF65-F5344CB8AC3E}">
        <p14:creationId xmlns:p14="http://schemas.microsoft.com/office/powerpoint/2010/main" val="237544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35</a:t>
            </a:fld>
            <a:endParaRPr lang="en-US"/>
          </a:p>
        </p:txBody>
      </p:sp>
    </p:spTree>
    <p:extLst>
      <p:ext uri="{BB962C8B-B14F-4D97-AF65-F5344CB8AC3E}">
        <p14:creationId xmlns:p14="http://schemas.microsoft.com/office/powerpoint/2010/main" val="313599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36</a:t>
            </a:fld>
            <a:endParaRPr lang="en-US"/>
          </a:p>
        </p:txBody>
      </p:sp>
    </p:spTree>
    <p:extLst>
      <p:ext uri="{BB962C8B-B14F-4D97-AF65-F5344CB8AC3E}">
        <p14:creationId xmlns:p14="http://schemas.microsoft.com/office/powerpoint/2010/main" val="3292321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37</a:t>
            </a:fld>
            <a:endParaRPr lang="en-US"/>
          </a:p>
        </p:txBody>
      </p:sp>
    </p:spTree>
    <p:extLst>
      <p:ext uri="{BB962C8B-B14F-4D97-AF65-F5344CB8AC3E}">
        <p14:creationId xmlns:p14="http://schemas.microsoft.com/office/powerpoint/2010/main" val="359941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38</a:t>
            </a:fld>
            <a:endParaRPr lang="en-US"/>
          </a:p>
        </p:txBody>
      </p:sp>
    </p:spTree>
    <p:extLst>
      <p:ext uri="{BB962C8B-B14F-4D97-AF65-F5344CB8AC3E}">
        <p14:creationId xmlns:p14="http://schemas.microsoft.com/office/powerpoint/2010/main" val="424321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39</a:t>
            </a:fld>
            <a:endParaRPr lang="en-US"/>
          </a:p>
        </p:txBody>
      </p:sp>
    </p:spTree>
    <p:extLst>
      <p:ext uri="{BB962C8B-B14F-4D97-AF65-F5344CB8AC3E}">
        <p14:creationId xmlns:p14="http://schemas.microsoft.com/office/powerpoint/2010/main" val="353181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40</a:t>
            </a:fld>
            <a:endParaRPr lang="en-US"/>
          </a:p>
        </p:txBody>
      </p:sp>
    </p:spTree>
    <p:extLst>
      <p:ext uri="{BB962C8B-B14F-4D97-AF65-F5344CB8AC3E}">
        <p14:creationId xmlns:p14="http://schemas.microsoft.com/office/powerpoint/2010/main" val="2592114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41</a:t>
            </a:fld>
            <a:endParaRPr lang="en-US"/>
          </a:p>
        </p:txBody>
      </p:sp>
    </p:spTree>
    <p:extLst>
      <p:ext uri="{BB962C8B-B14F-4D97-AF65-F5344CB8AC3E}">
        <p14:creationId xmlns:p14="http://schemas.microsoft.com/office/powerpoint/2010/main" val="3276407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807262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67479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17</a:t>
            </a:fld>
            <a:endParaRPr lang="en-US"/>
          </a:p>
        </p:txBody>
      </p:sp>
    </p:spTree>
    <p:extLst>
      <p:ext uri="{BB962C8B-B14F-4D97-AF65-F5344CB8AC3E}">
        <p14:creationId xmlns:p14="http://schemas.microsoft.com/office/powerpoint/2010/main" val="1184432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991497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91479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154594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194076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12929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433560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638592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New Roman" pitchFamily="18" charset="0"/>
              </a:defRPr>
            </a:lvl1pPr>
            <a:lvl2pPr marL="742950" indent="-285750" algn="ctr" eaLnBrk="0" hangingPunct="0">
              <a:defRPr sz="2800">
                <a:solidFill>
                  <a:schemeClr val="tx1"/>
                </a:solidFill>
                <a:latin typeface="Times New Roman" pitchFamily="18" charset="0"/>
              </a:defRPr>
            </a:lvl2pPr>
            <a:lvl3pPr marL="1143000" indent="-228600" algn="ctr" eaLnBrk="0" hangingPunct="0">
              <a:defRPr sz="2800">
                <a:solidFill>
                  <a:schemeClr val="tx1"/>
                </a:solidFill>
                <a:latin typeface="Times New Roman" pitchFamily="18" charset="0"/>
              </a:defRPr>
            </a:lvl3pPr>
            <a:lvl4pPr marL="1600200" indent="-228600" algn="ctr" eaLnBrk="0" hangingPunct="0">
              <a:defRPr sz="2800">
                <a:solidFill>
                  <a:schemeClr val="tx1"/>
                </a:solidFill>
                <a:latin typeface="Times New Roman" pitchFamily="18" charset="0"/>
              </a:defRPr>
            </a:lvl4pPr>
            <a:lvl5pPr marL="2057400" indent="-228600" algn="ctr"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defRPr/>
            </a:pPr>
            <a:fld id="{0FEFBEB6-BE36-4058-A532-00AD6B6599B0}" type="slidenum">
              <a:rPr lang="en-US" altLang="en-US" sz="1200" smtClean="0">
                <a:latin typeface="Arial Rounded MT Bold" pitchFamily="34" charset="0"/>
              </a:rPr>
              <a:pPr algn="r">
                <a:defRPr/>
              </a:pPr>
              <a:t>63</a:t>
            </a:fld>
            <a:endParaRPr lang="en-US" altLang="en-US" sz="1200">
              <a:latin typeface="Arial Rounded MT Bold" pitchFamily="34" charset="0"/>
            </a:endParaRPr>
          </a:p>
        </p:txBody>
      </p:sp>
      <p:sp>
        <p:nvSpPr>
          <p:cNvPr id="2764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B5CAA8A-8F52-4F92-BD77-7DBD246E07BE}" type="slidenum">
              <a:rPr lang="en-CA" altLang="en-US"/>
              <a:pPr algn="r" eaLnBrk="1" hangingPunct="1">
                <a:spcBef>
                  <a:spcPct val="0"/>
                </a:spcBef>
              </a:pPr>
              <a:t>63</a:t>
            </a:fld>
            <a:endParaRPr lang="en-CA" altLang="en-US"/>
          </a:p>
        </p:txBody>
      </p:sp>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en-CA" altLang="en-US"/>
          </a:p>
        </p:txBody>
      </p:sp>
    </p:spTree>
    <p:extLst>
      <p:ext uri="{BB962C8B-B14F-4D97-AF65-F5344CB8AC3E}">
        <p14:creationId xmlns:p14="http://schemas.microsoft.com/office/powerpoint/2010/main" val="4052461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88567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25</a:t>
            </a:fld>
            <a:endParaRPr lang="en-US"/>
          </a:p>
        </p:txBody>
      </p:sp>
    </p:spTree>
    <p:extLst>
      <p:ext uri="{BB962C8B-B14F-4D97-AF65-F5344CB8AC3E}">
        <p14:creationId xmlns:p14="http://schemas.microsoft.com/office/powerpoint/2010/main" val="118596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26</a:t>
            </a:fld>
            <a:endParaRPr lang="en-US"/>
          </a:p>
        </p:txBody>
      </p:sp>
    </p:spTree>
    <p:extLst>
      <p:ext uri="{BB962C8B-B14F-4D97-AF65-F5344CB8AC3E}">
        <p14:creationId xmlns:p14="http://schemas.microsoft.com/office/powerpoint/2010/main" val="357702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27</a:t>
            </a:fld>
            <a:endParaRPr lang="en-US"/>
          </a:p>
        </p:txBody>
      </p:sp>
    </p:spTree>
    <p:extLst>
      <p:ext uri="{BB962C8B-B14F-4D97-AF65-F5344CB8AC3E}">
        <p14:creationId xmlns:p14="http://schemas.microsoft.com/office/powerpoint/2010/main" val="305234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28</a:t>
            </a:fld>
            <a:endParaRPr lang="en-US"/>
          </a:p>
        </p:txBody>
      </p:sp>
    </p:spTree>
    <p:extLst>
      <p:ext uri="{BB962C8B-B14F-4D97-AF65-F5344CB8AC3E}">
        <p14:creationId xmlns:p14="http://schemas.microsoft.com/office/powerpoint/2010/main" val="143768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29</a:t>
            </a:fld>
            <a:endParaRPr lang="en-US"/>
          </a:p>
        </p:txBody>
      </p:sp>
    </p:spTree>
    <p:extLst>
      <p:ext uri="{BB962C8B-B14F-4D97-AF65-F5344CB8AC3E}">
        <p14:creationId xmlns:p14="http://schemas.microsoft.com/office/powerpoint/2010/main" val="875429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30</a:t>
            </a:fld>
            <a:endParaRPr lang="en-US"/>
          </a:p>
        </p:txBody>
      </p:sp>
    </p:spTree>
    <p:extLst>
      <p:ext uri="{BB962C8B-B14F-4D97-AF65-F5344CB8AC3E}">
        <p14:creationId xmlns:p14="http://schemas.microsoft.com/office/powerpoint/2010/main" val="301366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23206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88F3AFB3-81B6-4DB3-A8E8-6EE130C9DA67}" type="datetime1">
              <a:rPr lang="en-US"/>
              <a:pPr>
                <a:defRPr/>
              </a:pPr>
              <a:t>12/7/2021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4796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0C90EBE3-E8D5-4AE4-96EF-75E2AD5BACEF}" type="datetime1">
              <a:rPr lang="en-US"/>
              <a:pPr>
                <a:defRPr/>
              </a:pPr>
              <a:t>12/7/2021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09654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14A67245-10B0-4774-A5A8-7E94C642E23D}" type="datetime1">
              <a:rPr lang="en-US"/>
              <a:pPr>
                <a:defRPr/>
              </a:pPr>
              <a:t>12/7/2021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428672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C07E630-F10C-42AF-A8AE-E90637828FBE}" type="datetime1">
              <a:rPr lang="en-US"/>
              <a:pPr>
                <a:defRPr/>
              </a:pPr>
              <a:t>12/7/2021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79618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8A0B952-309D-4615-BB25-86FB6ECACB41}" type="datetime1">
              <a:rPr lang="en-US"/>
              <a:pPr>
                <a:defRPr/>
              </a:pPr>
              <a:t>12/7/2021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72997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1F6D5902-B2B3-4336-AC88-AAA3AB148E30}" type="datetime1">
              <a:rPr lang="en-US"/>
              <a:pPr>
                <a:defRPr/>
              </a:pPr>
              <a:t>12/7/2021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83855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DEB7DE0D-0F9D-434A-B416-0745F6699870}" type="datetime1">
              <a:rPr lang="en-US"/>
              <a:pPr>
                <a:defRPr/>
              </a:pPr>
              <a:t>12/7/2021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55249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9F8D5A7F-99CE-4ECB-A9AA-9873C4547AA4}" type="datetime1">
              <a:rPr lang="en-US"/>
              <a:pPr>
                <a:defRPr/>
              </a:pPr>
              <a:t>12/7/2021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95963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963665-939F-4305-8944-CA33E5785F40}" type="datetime1">
              <a:rPr lang="en-US"/>
              <a:pPr>
                <a:defRPr/>
              </a:pPr>
              <a:t>12/7/2021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60259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1367AC4-AD64-4B76-B625-D2A4C009C2D1}" type="datetime1">
              <a:rPr lang="en-US"/>
              <a:pPr>
                <a:defRPr/>
              </a:pPr>
              <a:t>12/7/2021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1432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6FC55F-3AE1-4AD9-9A53-CCD2A7BD4EA6}" type="datetime1">
              <a:rPr lang="en-US"/>
              <a:pPr>
                <a:defRPr/>
              </a:pPr>
              <a:t>12/7/2021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09811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folHlink"/>
                </a:solidFill>
                <a:effectLst/>
                <a:cs typeface="+mn-cs"/>
              </a:defRPr>
            </a:lvl1pPr>
          </a:lstStyle>
          <a:p>
            <a:pPr>
              <a:defRPr/>
            </a:pPr>
            <a:fld id="{3BCA6842-D50D-4A22-BE27-BE39F21A9E9D}" type="datetime1">
              <a:rPr lang="en-US"/>
              <a:pPr>
                <a:defRPr/>
              </a:pPr>
              <a:t>12/7/2021</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a:solidFill>
                  <a:schemeClr val="folHlink"/>
                </a:solidFill>
                <a:effectLst/>
                <a:latin typeface="Arial" pitchFamily="34" charset="0"/>
                <a:cs typeface="+mn-cs"/>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4.xml"/><Relationship Id="rId18" Type="http://schemas.openxmlformats.org/officeDocument/2006/relationships/image" Target="../media/image2.png"/><Relationship Id="rId3" Type="http://schemas.openxmlformats.org/officeDocument/2006/relationships/notesSlide" Target="../notesSlides/notesSlide1.xml"/><Relationship Id="rId21" Type="http://schemas.openxmlformats.org/officeDocument/2006/relationships/image" Target="../media/image5.png"/><Relationship Id="rId7" Type="http://schemas.openxmlformats.org/officeDocument/2006/relationships/slide" Target="slide3.xml"/><Relationship Id="rId12" Type="http://schemas.openxmlformats.org/officeDocument/2006/relationships/slide" Target="slide25.xml"/><Relationship Id="rId17" Type="http://schemas.openxmlformats.org/officeDocument/2006/relationships/oleObject" Target="../embeddings/oleObject2.bin"/><Relationship Id="rId2" Type="http://schemas.openxmlformats.org/officeDocument/2006/relationships/slideLayout" Target="../slideLayouts/slideLayout1.xml"/><Relationship Id="rId16" Type="http://schemas.openxmlformats.org/officeDocument/2006/relationships/slide" Target="slide49.xml"/><Relationship Id="rId20" Type="http://schemas.openxmlformats.org/officeDocument/2006/relationships/image" Target="../media/image4.jpeg"/><Relationship Id="rId1" Type="http://schemas.openxmlformats.org/officeDocument/2006/relationships/vmlDrawing" Target="../drawings/vmlDrawing1.vml"/><Relationship Id="rId6" Type="http://schemas.openxmlformats.org/officeDocument/2006/relationships/slide" Target="slide2.xml"/><Relationship Id="rId11" Type="http://schemas.openxmlformats.org/officeDocument/2006/relationships/slide" Target="slide22.xml"/><Relationship Id="rId5" Type="http://schemas.openxmlformats.org/officeDocument/2006/relationships/image" Target="../media/image1.wmf"/><Relationship Id="rId15" Type="http://schemas.openxmlformats.org/officeDocument/2006/relationships/slide" Target="slide42.xml"/><Relationship Id="rId10" Type="http://schemas.openxmlformats.org/officeDocument/2006/relationships/slide" Target="slide12.xml"/><Relationship Id="rId19" Type="http://schemas.openxmlformats.org/officeDocument/2006/relationships/image" Target="../media/image3.jpeg"/><Relationship Id="rId4" Type="http://schemas.openxmlformats.org/officeDocument/2006/relationships/oleObject" Target="../embeddings/oleObject1.bin"/><Relationship Id="rId9" Type="http://schemas.openxmlformats.org/officeDocument/2006/relationships/slide" Target="slide8.xml"/><Relationship Id="rId14" Type="http://schemas.openxmlformats.org/officeDocument/2006/relationships/slide" Target="slide37.xml"/><Relationship Id="rId22"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NUL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0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35.png"/><Relationship Id="rId7" Type="http://schemas.openxmlformats.org/officeDocument/2006/relationships/image" Target="../media/image12200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0100.png"/><Relationship Id="rId5" Type="http://schemas.openxmlformats.org/officeDocument/2006/relationships/image" Target="../media/image12110.pn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39.png"/><Relationship Id="rId3" Type="http://schemas.openxmlformats.org/officeDocument/2006/relationships/image" Target="../media/image39.jpeg"/><Relationship Id="rId7" Type="http://schemas.openxmlformats.org/officeDocument/2006/relationships/image" Target="../media/image122000.png"/><Relationship Id="rId12" Type="http://schemas.openxmlformats.org/officeDocument/2006/relationships/image" Target="../media/image9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102.png"/><Relationship Id="rId5" Type="http://schemas.openxmlformats.org/officeDocument/2006/relationships/image" Target="../media/image60100.png"/><Relationship Id="rId10" Type="http://schemas.openxmlformats.org/officeDocument/2006/relationships/image" Target="../media/image38.png"/><Relationship Id="rId4" Type="http://schemas.openxmlformats.org/officeDocument/2006/relationships/image" Target="../media/image123000.png"/><Relationship Id="rId9" Type="http://schemas.openxmlformats.org/officeDocument/2006/relationships/image" Target="../media/image370.png"/><Relationship Id="rId14" Type="http://schemas.openxmlformats.org/officeDocument/2006/relationships/image" Target="../media/image400.png"/></Relationships>
</file>

<file path=ppt/slides/_rels/slide44.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image" Target="../media/image410.png"/><Relationship Id="rId9" Type="http://schemas.openxmlformats.org/officeDocument/2006/relationships/image" Target="../media/image370.png"/></Relationships>
</file>

<file path=ppt/slides/_rels/slide4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39.jpeg"/><Relationship Id="rId7" Type="http://schemas.openxmlformats.org/officeDocument/2006/relationships/image" Target="../media/image122000.png"/><Relationship Id="rId12"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102.png"/><Relationship Id="rId5" Type="http://schemas.openxmlformats.org/officeDocument/2006/relationships/image" Target="../media/image60100.png"/><Relationship Id="rId10" Type="http://schemas.openxmlformats.org/officeDocument/2006/relationships/image" Target="../media/image38.png"/><Relationship Id="rId4" Type="http://schemas.openxmlformats.org/officeDocument/2006/relationships/image" Target="../media/image123000.png"/><Relationship Id="rId9" Type="http://schemas.openxmlformats.org/officeDocument/2006/relationships/image" Target="../media/image100.png"/></Relationships>
</file>

<file path=ppt/slides/_rels/slide46.xml.rels><?xml version="1.0" encoding="UTF-8" standalone="yes"?>
<Relationships xmlns="http://schemas.openxmlformats.org/package/2006/relationships"><Relationship Id="rId8" Type="http://schemas.openxmlformats.org/officeDocument/2006/relationships/image" Target="../media/image1091.png"/><Relationship Id="rId3" Type="http://schemas.openxmlformats.org/officeDocument/2006/relationships/image" Target="../media/image71.png"/><Relationship Id="rId7" Type="http://schemas.openxmlformats.org/officeDocument/2006/relationships/image" Target="../media/image108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70.png"/><Relationship Id="rId5" Type="http://schemas.openxmlformats.org/officeDocument/2006/relationships/image" Target="../media/image106.png"/><Relationship Id="rId4" Type="http://schemas.openxmlformats.org/officeDocument/2006/relationships/image" Target="../media/image94.png"/><Relationship Id="rId9"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111.png"/></Relationships>
</file>

<file path=ppt/slides/_rels/slide4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8" Type="http://schemas.openxmlformats.org/officeDocument/2006/relationships/image" Target="../media/image701.png"/><Relationship Id="rId3" Type="http://schemas.openxmlformats.org/officeDocument/2006/relationships/image" Target="../media/image49.jpeg"/><Relationship Id="rId7" Type="http://schemas.openxmlformats.org/officeDocument/2006/relationships/image" Target="../media/image600000.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320.png"/><Relationship Id="rId5" Type="http://schemas.openxmlformats.org/officeDocument/2006/relationships/image" Target="../media/image39.jpeg"/><Relationship Id="rId4" Type="http://schemas.openxmlformats.org/officeDocument/2006/relationships/image" Target="../media/image52.png"/><Relationship Id="rId9" Type="http://schemas.openxmlformats.org/officeDocument/2006/relationships/image" Target="../media/image80.png"/></Relationships>
</file>

<file path=ppt/slides/_rels/slide55.xml.rels><?xml version="1.0" encoding="UTF-8" standalone="yes"?>
<Relationships xmlns="http://schemas.openxmlformats.org/package/2006/relationships"><Relationship Id="rId8" Type="http://schemas.openxmlformats.org/officeDocument/2006/relationships/image" Target="../media/image701.png"/><Relationship Id="rId3" Type="http://schemas.openxmlformats.org/officeDocument/2006/relationships/image" Target="../media/image49.jpeg"/><Relationship Id="rId7" Type="http://schemas.openxmlformats.org/officeDocument/2006/relationships/image" Target="../media/image600000.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320.png"/><Relationship Id="rId5" Type="http://schemas.openxmlformats.org/officeDocument/2006/relationships/image" Target="../media/image39.jpeg"/><Relationship Id="rId4" Type="http://schemas.openxmlformats.org/officeDocument/2006/relationships/image" Target="../media/image52.png"/><Relationship Id="rId9"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8" Type="http://schemas.openxmlformats.org/officeDocument/2006/relationships/image" Target="../media/image701.png"/><Relationship Id="rId3" Type="http://schemas.openxmlformats.org/officeDocument/2006/relationships/image" Target="../media/image49.jpeg"/><Relationship Id="rId7" Type="http://schemas.openxmlformats.org/officeDocument/2006/relationships/image" Target="../media/image600000.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39.jpeg"/><Relationship Id="rId4" Type="http://schemas.openxmlformats.org/officeDocument/2006/relationships/image" Target="../media/image52.png"/><Relationship Id="rId9" Type="http://schemas.openxmlformats.org/officeDocument/2006/relationships/image" Target="../media/image80.png"/></Relationships>
</file>

<file path=ppt/slides/_rels/slide58.xml.rels><?xml version="1.0" encoding="UTF-8" standalone="yes"?>
<Relationships xmlns="http://schemas.openxmlformats.org/package/2006/relationships"><Relationship Id="rId8" Type="http://schemas.openxmlformats.org/officeDocument/2006/relationships/image" Target="../media/image701.png"/><Relationship Id="rId3" Type="http://schemas.openxmlformats.org/officeDocument/2006/relationships/image" Target="../media/image49.jpeg"/><Relationship Id="rId7" Type="http://schemas.openxmlformats.org/officeDocument/2006/relationships/image" Target="../media/image600000.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39.jpeg"/><Relationship Id="rId4" Type="http://schemas.openxmlformats.org/officeDocument/2006/relationships/image" Target="../media/image52.png"/><Relationship Id="rId9" Type="http://schemas.openxmlformats.org/officeDocument/2006/relationships/image" Target="../media/image80.png"/></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460.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285.png"/><Relationship Id="rId3" Type="http://schemas.openxmlformats.org/officeDocument/2006/relationships/image" Target="../media/image284.png"/><Relationship Id="rId7" Type="http://schemas.openxmlformats.org/officeDocument/2006/relationships/image" Target="../media/image1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4.png"/><Relationship Id="rId9" Type="http://schemas.openxmlformats.org/officeDocument/2006/relationships/image" Target="../media/image1131.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4"/>
          <p:cNvGraphicFramePr>
            <a:graphicFrameLocks noChangeAspect="1"/>
          </p:cNvGraphicFramePr>
          <p:nvPr>
            <p:extLst>
              <p:ext uri="{D42A27DB-BD31-4B8C-83A1-F6EECF244321}">
                <p14:modId xmlns:p14="http://schemas.microsoft.com/office/powerpoint/2010/main" val="997278461"/>
              </p:ext>
            </p:extLst>
          </p:nvPr>
        </p:nvGraphicFramePr>
        <p:xfrm>
          <a:off x="3752850" y="2635250"/>
          <a:ext cx="112713" cy="214313"/>
        </p:xfrm>
        <a:graphic>
          <a:graphicData uri="http://schemas.openxmlformats.org/presentationml/2006/ole">
            <mc:AlternateContent xmlns:mc="http://schemas.openxmlformats.org/markup-compatibility/2006">
              <mc:Choice xmlns:v="urn:schemas-microsoft-com:vml" Requires="v">
                <p:oleObj spid="_x0000_s1034" name="Equation" r:id="rId4" imgW="114151" imgH="215619" progId="Equation.3">
                  <p:embed/>
                </p:oleObj>
              </mc:Choice>
              <mc:Fallback>
                <p:oleObj name="Equation" r:id="rId4" imgW="114151" imgH="215619" progId="Equation.3">
                  <p:embed/>
                  <p:pic>
                    <p:nvPicPr>
                      <p:cNvPr id="20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2850" y="26352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63"/>
          <p:cNvSpPr>
            <a:spLocks noChangeArrowheads="1"/>
          </p:cNvSpPr>
          <p:nvPr/>
        </p:nvSpPr>
        <p:spPr bwMode="auto">
          <a:xfrm>
            <a:off x="-457200" y="-76200"/>
            <a:ext cx="40386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Machine </a:t>
            </a:r>
            <a:br>
              <a:rPr lang="en-US" sz="3600" b="1" dirty="0">
                <a:solidFill>
                  <a:schemeClr val="tx2"/>
                </a:solidFill>
                <a:effectLst>
                  <a:outerShdw blurRad="38100" dist="38100" dir="2700000" algn="tl">
                    <a:srgbClr val="000000"/>
                  </a:outerShdw>
                </a:effectLst>
                <a:latin typeface="Arial Rounded MT Bold" pitchFamily="34" charset="0"/>
                <a:cs typeface="+mn-cs"/>
              </a:rPr>
            </a:br>
            <a:r>
              <a:rPr lang="en-US" sz="3600" b="1" dirty="0">
                <a:solidFill>
                  <a:schemeClr val="tx2"/>
                </a:solidFill>
                <a:effectLst>
                  <a:outerShdw blurRad="38100" dist="38100" dir="2700000" algn="tl">
                    <a:srgbClr val="000000"/>
                  </a:outerShdw>
                </a:effectLst>
                <a:latin typeface="Arial Rounded MT Bold" pitchFamily="34" charset="0"/>
                <a:cs typeface="+mn-cs"/>
              </a:rPr>
              <a:t>Learning</a:t>
            </a:r>
          </a:p>
        </p:txBody>
      </p:sp>
      <p:sp>
        <p:nvSpPr>
          <p:cNvPr id="12" name="Text Box 14">
            <a:extLst>
              <a:ext uri="{FF2B5EF4-FFF2-40B4-BE49-F238E27FC236}">
                <a16:creationId xmlns:a16="http://schemas.microsoft.com/office/drawing/2014/main" id="{FBCCFEA4-C5ED-4817-B567-AD5744904A40}"/>
              </a:ext>
            </a:extLst>
          </p:cNvPr>
          <p:cNvSpPr txBox="1">
            <a:spLocks noChangeArrowheads="1"/>
          </p:cNvSpPr>
          <p:nvPr/>
        </p:nvSpPr>
        <p:spPr bwMode="auto">
          <a:xfrm>
            <a:off x="867020" y="1066800"/>
            <a:ext cx="5906700" cy="1631216"/>
          </a:xfrm>
          <a:prstGeom prst="rect">
            <a:avLst/>
          </a:prstGeom>
          <a:noFill/>
          <a:ln w="38100" cap="sq">
            <a:noFill/>
            <a:miter lim="800000"/>
            <a:headEnd/>
            <a:tailEnd/>
          </a:ln>
          <a:effectLst/>
        </p:spPr>
        <p:txBody>
          <a:bodyPr wrap="square" lIns="274320" rIns="274320">
            <a:spAutoFit/>
          </a:bodyPr>
          <a:lstStyle/>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6" action="ppaction://hlinksldjump"/>
              </a:rPr>
              <a:t>Step Size</a:t>
            </a:r>
            <a:r>
              <a:rPr lang="en-US" sz="2000" dirty="0">
                <a:effectLst>
                  <a:outerShdw blurRad="38100" dist="38100" dir="2700000" algn="tl">
                    <a:srgbClr val="000000"/>
                  </a:outerShdw>
                </a:effectLst>
              </a:rPr>
              <a:t>, </a:t>
            </a:r>
            <a:r>
              <a:rPr lang="en-US" sz="2000" dirty="0">
                <a:effectLst>
                  <a:outerShdw blurRad="38100" dist="38100" dir="2700000" algn="tl">
                    <a:srgbClr val="000000"/>
                  </a:outerShdw>
                </a:effectLst>
                <a:hlinkClick r:id="rId7" action="ppaction://hlinksldjump"/>
              </a:rPr>
              <a:t>Local Min</a:t>
            </a:r>
            <a:r>
              <a:rPr lang="en-US" sz="2000" dirty="0">
                <a:effectLst>
                  <a:outerShdw blurRad="38100" dist="38100" dir="2700000" algn="tl">
                    <a:srgbClr val="000000"/>
                  </a:outerShdw>
                </a:effectLst>
              </a:rPr>
              <a:t>, </a:t>
            </a:r>
            <a:r>
              <a:rPr lang="en-US" sz="2000" dirty="0">
                <a:effectLst>
                  <a:outerShdw blurRad="38100" dist="38100" dir="2700000" algn="tl">
                    <a:srgbClr val="000000"/>
                  </a:outerShdw>
                </a:effectLst>
                <a:hlinkClick r:id="rId8" action="ppaction://hlinksldjump"/>
              </a:rPr>
              <a:t>Momentum</a:t>
            </a:r>
            <a:r>
              <a:rPr lang="en-US" sz="2000" dirty="0">
                <a:effectLst>
                  <a:outerShdw blurRad="38100" dist="38100" dir="2700000" algn="tl">
                    <a:srgbClr val="000000"/>
                  </a:outerShdw>
                </a:effectLst>
              </a:rPr>
              <a:t>, </a:t>
            </a:r>
            <a:r>
              <a:rPr lang="en-US" sz="2000" dirty="0">
                <a:effectLst>
                  <a:outerShdw blurRad="38100" dist="38100" dir="2700000" algn="tl">
                    <a:srgbClr val="000000"/>
                  </a:outerShdw>
                </a:effectLst>
                <a:hlinkClick r:id="rId9" action="ppaction://hlinksldjump"/>
              </a:rPr>
              <a:t>Batches</a:t>
            </a:r>
            <a:r>
              <a:rPr lang="en-US" sz="2000" dirty="0">
                <a:effectLst>
                  <a:outerShdw blurRad="38100" dist="38100" dir="2700000" algn="tl">
                    <a:srgbClr val="000000"/>
                  </a:outerShdw>
                </a:effectLst>
              </a:rPr>
              <a:t>, </a:t>
            </a:r>
            <a:br>
              <a:rPr lang="en-US" sz="2000" dirty="0">
                <a:effectLst>
                  <a:outerShdw blurRad="38100" dist="38100" dir="2700000" algn="tl">
                    <a:srgbClr val="000000"/>
                  </a:outerShdw>
                </a:effectLst>
              </a:rPr>
            </a:br>
            <a:r>
              <a:rPr lang="en-US" sz="2000" dirty="0" err="1">
                <a:effectLst>
                  <a:outerShdw blurRad="38100" dist="38100" dir="2700000" algn="tl">
                    <a:srgbClr val="000000"/>
                  </a:outerShdw>
                </a:effectLst>
                <a:hlinkClick r:id="rId10" action="ppaction://hlinksldjump"/>
              </a:rPr>
              <a:t>Formating</a:t>
            </a:r>
            <a:r>
              <a:rPr lang="en-US" sz="2000" dirty="0">
                <a:effectLst>
                  <a:outerShdw blurRad="38100" dist="38100" dir="2700000" algn="tl">
                    <a:srgbClr val="000000"/>
                  </a:outerShdw>
                </a:effectLst>
                <a:hlinkClick r:id="rId10" action="ppaction://hlinksldjump"/>
              </a:rPr>
              <a:t> Data</a:t>
            </a:r>
            <a:r>
              <a:rPr lang="en-US" sz="2000" dirty="0">
                <a:effectLst>
                  <a:outerShdw blurRad="38100" dist="38100" dir="2700000" algn="tl">
                    <a:srgbClr val="000000"/>
                  </a:outerShdw>
                </a:effectLst>
              </a:rPr>
              <a:t>, </a:t>
            </a:r>
            <a:r>
              <a:rPr lang="en-US" sz="2000" dirty="0">
                <a:effectLst>
                  <a:outerShdw blurRad="38100" dist="38100" dir="2700000" algn="tl">
                    <a:srgbClr val="000000"/>
                  </a:outerShdw>
                </a:effectLst>
                <a:hlinkClick r:id="rId11" action="ppaction://hlinksldjump"/>
              </a:rPr>
              <a:t>k-fold</a:t>
            </a:r>
            <a:r>
              <a:rPr lang="en-US" sz="2000" dirty="0">
                <a:effectLst>
                  <a:outerShdw blurRad="38100" dist="38100" dir="2700000" algn="tl">
                    <a:srgbClr val="000000"/>
                  </a:outerShdw>
                </a:effectLst>
              </a:rPr>
              <a:t>, </a:t>
            </a:r>
            <a:r>
              <a:rPr lang="en-US" sz="2000" dirty="0">
                <a:effectLst>
                  <a:outerShdw blurRad="38100" dist="38100" dir="2700000" algn="tl">
                    <a:srgbClr val="000000"/>
                  </a:outerShdw>
                </a:effectLst>
                <a:hlinkClick r:id="rId12" action="ppaction://hlinksldjump"/>
              </a:rPr>
              <a:t>Dimensions</a:t>
            </a:r>
            <a:r>
              <a:rPr lang="en-US" sz="2000" dirty="0">
                <a:effectLst>
                  <a:outerShdw blurRad="38100" dist="38100" dir="2700000" algn="tl">
                    <a:srgbClr val="000000"/>
                  </a:outerShdw>
                </a:effectLst>
              </a:rPr>
              <a:t>, </a:t>
            </a:r>
            <a:br>
              <a:rPr lang="en-US" sz="2000" dirty="0">
                <a:effectLst>
                  <a:outerShdw blurRad="38100" dist="38100" dir="2700000" algn="tl">
                    <a:srgbClr val="000000"/>
                  </a:outerShdw>
                </a:effectLst>
              </a:rPr>
            </a:br>
            <a:r>
              <a:rPr lang="en-US" sz="2000" dirty="0">
                <a:effectLst>
                  <a:outerShdw blurRad="38100" dist="38100" dir="2700000" algn="tl">
                    <a:srgbClr val="000000"/>
                  </a:outerShdw>
                </a:effectLst>
                <a:hlinkClick r:id="rId13" action="ppaction://hlinksldjump"/>
              </a:rPr>
              <a:t>Convolution</a:t>
            </a:r>
            <a:r>
              <a:rPr lang="en-US" sz="2000" dirty="0">
                <a:effectLst>
                  <a:outerShdw blurRad="38100" dist="38100" dir="2700000" algn="tl">
                    <a:srgbClr val="000000"/>
                  </a:outerShdw>
                </a:effectLst>
              </a:rPr>
              <a:t>,  </a:t>
            </a:r>
            <a:r>
              <a:rPr lang="en-US" sz="2000" dirty="0">
                <a:effectLst>
                  <a:outerShdw blurRad="38100" dist="38100" dir="2700000" algn="tl">
                    <a:srgbClr val="000000"/>
                  </a:outerShdw>
                </a:effectLst>
                <a:hlinkClick r:id="rId14" action="ppaction://hlinksldjump"/>
              </a:rPr>
              <a:t>Drop out</a:t>
            </a:r>
            <a:r>
              <a:rPr lang="en-US" sz="2000" dirty="0">
                <a:effectLst>
                  <a:outerShdw blurRad="38100" dist="38100" dir="2700000" algn="tl">
                    <a:srgbClr val="000000"/>
                  </a:outerShdw>
                </a:effectLst>
              </a:rPr>
              <a:t> </a:t>
            </a: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5" action="ppaction://hlinksldjump"/>
              </a:rPr>
              <a:t>Support Vector Machine</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6" action="ppaction://hlinksldjump"/>
              </a:rPr>
              <a:t>Example</a:t>
            </a:r>
            <a:endParaRPr lang="en-US" sz="2000" dirty="0">
              <a:effectLst>
                <a:outerShdw blurRad="38100" dist="38100" dir="2700000" algn="tl">
                  <a:srgbClr val="000000"/>
                </a:outerShdw>
              </a:effectLst>
            </a:endParaRPr>
          </a:p>
        </p:txBody>
      </p:sp>
      <p:graphicFrame>
        <p:nvGraphicFramePr>
          <p:cNvPr id="17" name="Object 4">
            <a:extLst>
              <a:ext uri="{FF2B5EF4-FFF2-40B4-BE49-F238E27FC236}">
                <a16:creationId xmlns:a16="http://schemas.microsoft.com/office/drawing/2014/main" id="{6BBB7B61-F9D2-4A49-B794-8BBE0558589D}"/>
              </a:ext>
            </a:extLst>
          </p:cNvPr>
          <p:cNvGraphicFramePr>
            <a:graphicFrameLocks noChangeAspect="1"/>
          </p:cNvGraphicFramePr>
          <p:nvPr>
            <p:extLst>
              <p:ext uri="{D42A27DB-BD31-4B8C-83A1-F6EECF244321}">
                <p14:modId xmlns:p14="http://schemas.microsoft.com/office/powerpoint/2010/main" val="302410214"/>
              </p:ext>
            </p:extLst>
          </p:nvPr>
        </p:nvGraphicFramePr>
        <p:xfrm>
          <a:off x="3752850" y="2635250"/>
          <a:ext cx="112713" cy="214313"/>
        </p:xfrm>
        <a:graphic>
          <a:graphicData uri="http://schemas.openxmlformats.org/presentationml/2006/ole">
            <mc:AlternateContent xmlns:mc="http://schemas.openxmlformats.org/markup-compatibility/2006">
              <mc:Choice xmlns:v="urn:schemas-microsoft-com:vml" Requires="v">
                <p:oleObj spid="_x0000_s1035" name="Equation" r:id="rId17" imgW="114151" imgH="215619" progId="Equation.3">
                  <p:embed/>
                </p:oleObj>
              </mc:Choice>
              <mc:Fallback>
                <p:oleObj name="Equation" r:id="rId17" imgW="114151" imgH="215619" progId="Equation.3">
                  <p:embed/>
                  <p:pic>
                    <p:nvPicPr>
                      <p:cNvPr id="17" name="Object 4">
                        <a:extLst>
                          <a:ext uri="{FF2B5EF4-FFF2-40B4-BE49-F238E27FC236}">
                            <a16:creationId xmlns:a16="http://schemas.microsoft.com/office/drawing/2014/main" id="{6BBB7B61-F9D2-4A49-B794-8BBE05585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2850" y="26352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 name="Picture 8" descr="https://resources.inbenta.com/finger%20me%20AI.png">
            <a:extLst>
              <a:ext uri="{FF2B5EF4-FFF2-40B4-BE49-F238E27FC236}">
                <a16:creationId xmlns:a16="http://schemas.microsoft.com/office/drawing/2014/main" id="{6EC35158-BB96-4732-B608-11AF2F8E888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13101" y="3463979"/>
            <a:ext cx="3397858" cy="153142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a:extLst>
              <a:ext uri="{FF2B5EF4-FFF2-40B4-BE49-F238E27FC236}">
                <a16:creationId xmlns:a16="http://schemas.microsoft.com/office/drawing/2014/main" id="{F16701C2-9345-4080-B268-D4C83EA60E89}"/>
              </a:ext>
            </a:extLst>
          </p:cNvPr>
          <p:cNvSpPr>
            <a:spLocks noGrp="1" noChangeArrowheads="1"/>
          </p:cNvSpPr>
          <p:nvPr>
            <p:ph type="subTitle" idx="1"/>
          </p:nvPr>
        </p:nvSpPr>
        <p:spPr>
          <a:xfrm>
            <a:off x="4122046" y="5924681"/>
            <a:ext cx="3124200" cy="609600"/>
          </a:xfrm>
        </p:spPr>
        <p:txBody>
          <a:bodyPr/>
          <a:lstStyle/>
          <a:p>
            <a:pPr>
              <a:defRPr/>
            </a:pPr>
            <a:r>
              <a:rPr lang="en-US" sz="2400" b="1" dirty="0">
                <a:solidFill>
                  <a:schemeClr val="tx2"/>
                </a:solidFill>
              </a:rPr>
              <a:t>Jeff Edmonds</a:t>
            </a:r>
          </a:p>
        </p:txBody>
      </p:sp>
      <p:sp>
        <p:nvSpPr>
          <p:cNvPr id="20" name="Rectangle 19">
            <a:extLst>
              <a:ext uri="{FF2B5EF4-FFF2-40B4-BE49-F238E27FC236}">
                <a16:creationId xmlns:a16="http://schemas.microsoft.com/office/drawing/2014/main" id="{ABE7E209-2521-4EFB-931A-771A26C8685B}"/>
              </a:ext>
            </a:extLst>
          </p:cNvPr>
          <p:cNvSpPr/>
          <p:nvPr/>
        </p:nvSpPr>
        <p:spPr>
          <a:xfrm>
            <a:off x="3899263" y="6298483"/>
            <a:ext cx="4800600" cy="400110"/>
          </a:xfrm>
          <a:prstGeom prst="rect">
            <a:avLst/>
          </a:prstGeom>
        </p:spPr>
        <p:txBody>
          <a:bodyPr wrap="square">
            <a:spAutoFit/>
          </a:bodyPr>
          <a:lstStyle/>
          <a:p>
            <a:r>
              <a:rPr lang="en-CA" sz="2000" dirty="0"/>
              <a:t>www.eecs.yorku.ca/~jeff/courses</a:t>
            </a:r>
          </a:p>
        </p:txBody>
      </p:sp>
      <p:pic>
        <p:nvPicPr>
          <p:cNvPr id="21" name="Picture 809" descr="Image may contain: 1 person, indoor">
            <a:extLst>
              <a:ext uri="{FF2B5EF4-FFF2-40B4-BE49-F238E27FC236}">
                <a16:creationId xmlns:a16="http://schemas.microsoft.com/office/drawing/2014/main" id="{3CCE305C-F61F-4B98-A6E2-76D71EC8A302}"/>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8062"/>
          <a:stretch/>
        </p:blipFill>
        <p:spPr bwMode="auto">
          <a:xfrm>
            <a:off x="830524" y="4968703"/>
            <a:ext cx="2288291" cy="18130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10" descr="Related image">
            <a:extLst>
              <a:ext uri="{FF2B5EF4-FFF2-40B4-BE49-F238E27FC236}">
                <a16:creationId xmlns:a16="http://schemas.microsoft.com/office/drawing/2014/main" id="{5F14E7AF-8544-4E23-A9FD-360896F8905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565919" y="1888130"/>
            <a:ext cx="2284166" cy="151872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D974A530-EBF2-4C90-8C05-65F78AFD5797}"/>
              </a:ext>
            </a:extLst>
          </p:cNvPr>
          <p:cNvGrpSpPr/>
          <p:nvPr/>
        </p:nvGrpSpPr>
        <p:grpSpPr>
          <a:xfrm>
            <a:off x="6329243" y="353587"/>
            <a:ext cx="2783838" cy="1518728"/>
            <a:chOff x="5029200" y="2819400"/>
            <a:chExt cx="3410537" cy="1295400"/>
          </a:xfrm>
        </p:grpSpPr>
        <p:sp>
          <p:nvSpPr>
            <p:cNvPr id="24" name="Rectangle 23">
              <a:extLst>
                <a:ext uri="{FF2B5EF4-FFF2-40B4-BE49-F238E27FC236}">
                  <a16:creationId xmlns:a16="http://schemas.microsoft.com/office/drawing/2014/main" id="{C583CE2B-6D77-49B8-9BAC-707DE7031206}"/>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25" name="Picture 6" descr="Image result for convolutional neural network">
              <a:extLst>
                <a:ext uri="{FF2B5EF4-FFF2-40B4-BE49-F238E27FC236}">
                  <a16:creationId xmlns:a16="http://schemas.microsoft.com/office/drawing/2014/main" id="{9D4CF2BF-4BD5-489C-871F-A9E3947E2E9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63">
            <a:extLst>
              <a:ext uri="{FF2B5EF4-FFF2-40B4-BE49-F238E27FC236}">
                <a16:creationId xmlns:a16="http://schemas.microsoft.com/office/drawing/2014/main" id="{AFAFF999-9FD2-46CC-8728-E92B8F391888}"/>
              </a:ext>
            </a:extLst>
          </p:cNvPr>
          <p:cNvSpPr>
            <a:spLocks noChangeArrowheads="1"/>
          </p:cNvSpPr>
          <p:nvPr/>
        </p:nvSpPr>
        <p:spPr bwMode="auto">
          <a:xfrm>
            <a:off x="2555648" y="-114300"/>
            <a:ext cx="4038600" cy="1143000"/>
          </a:xfrm>
          <a:prstGeom prst="rect">
            <a:avLst/>
          </a:prstGeom>
          <a:noFill/>
          <a:ln w="9525">
            <a:noFill/>
            <a:miter lim="800000"/>
            <a:headEnd/>
            <a:tailEnd/>
          </a:ln>
          <a:effectLst/>
        </p:spPr>
        <p:txBody>
          <a:bodyPr anchor="ctr"/>
          <a:lstStyle/>
          <a:p>
            <a:pPr algn="ctr" eaLnBrk="0" hangingPunct="0">
              <a:defRPr/>
            </a:pPr>
            <a:r>
              <a:rPr lang="en-US" sz="3600" dirty="0">
                <a:solidFill>
                  <a:schemeClr val="tx2"/>
                </a:solidFill>
                <a:effectLst/>
                <a:cs typeface="Times New Roman" panose="02020603050405020304" pitchFamily="18" charset="0"/>
              </a:rPr>
              <a:t>Practical</a:t>
            </a:r>
            <a:endParaRPr lang="en-US" sz="3600" b="1" dirty="0">
              <a:solidFill>
                <a:schemeClr val="tx2"/>
              </a:solidFill>
              <a:effectLst>
                <a:outerShdw blurRad="38100" dist="38100" dir="2700000" algn="tl">
                  <a:srgbClr val="000000"/>
                </a:outerShdw>
              </a:effectLst>
              <a:cs typeface="Times New Roman" panose="02020603050405020304" pitchFamily="18" charset="0"/>
            </a:endParaRPr>
          </a:p>
        </p:txBody>
      </p:sp>
      <p:pic>
        <p:nvPicPr>
          <p:cNvPr id="27" name="Picture 26" descr="Text&#10;&#10;Description automatically generated">
            <a:extLst>
              <a:ext uri="{FF2B5EF4-FFF2-40B4-BE49-F238E27FC236}">
                <a16:creationId xmlns:a16="http://schemas.microsoft.com/office/drawing/2014/main" id="{CF82D540-114A-4EB9-A627-2DADF6C2E87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280898" y="5057966"/>
            <a:ext cx="5143500" cy="8509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8" name="Rectangle 7"/>
          <p:cNvSpPr/>
          <p:nvPr/>
        </p:nvSpPr>
        <p:spPr>
          <a:xfrm>
            <a:off x="228600" y="609600"/>
            <a:ext cx="9048032" cy="2677656"/>
          </a:xfrm>
          <a:prstGeom prst="rect">
            <a:avLst/>
          </a:prstGeom>
        </p:spPr>
        <p:txBody>
          <a:bodyPr wrap="square">
            <a:spAutoFit/>
          </a:bodyPr>
          <a:lstStyle/>
          <a:p>
            <a:pPr>
              <a:spcAft>
                <a:spcPts val="0"/>
              </a:spcAft>
            </a:pPr>
            <a:r>
              <a:rPr lang="en-US" sz="2400" dirty="0">
                <a:solidFill>
                  <a:schemeClr val="tx2"/>
                </a:solidFill>
              </a:rPr>
              <a:t>Batches:</a:t>
            </a:r>
            <a:endParaRPr lang="en-US" sz="2400" dirty="0">
              <a:solidFill>
                <a:schemeClr val="tx2"/>
              </a:solidFill>
              <a:sym typeface="Symbol" panose="05050102010706020507" pitchFamily="18" charset="2"/>
            </a:endParaRPr>
          </a:p>
          <a:p>
            <a:pPr lvl="1">
              <a:spcAft>
                <a:spcPts val="0"/>
              </a:spcAft>
            </a:pPr>
            <a:r>
              <a:rPr lang="en-US" sz="2400" dirty="0">
                <a:sym typeface="Symbol" panose="05050102010706020507" pitchFamily="18" charset="2"/>
              </a:rPr>
              <a:t>Each step of gradient decent </a:t>
            </a:r>
          </a:p>
          <a:p>
            <a:pPr lvl="2">
              <a:spcAft>
                <a:spcPts val="0"/>
              </a:spcAft>
            </a:pPr>
            <a:r>
              <a:rPr lang="en-US" sz="2400" dirty="0">
                <a:sym typeface="Symbol" panose="05050102010706020507" pitchFamily="18" charset="2"/>
              </a:rPr>
              <a:t>But because the step direction was decided by only a little data,</a:t>
            </a:r>
          </a:p>
          <a:p>
            <a:pPr lvl="2">
              <a:spcAft>
                <a:spcPts val="0"/>
              </a:spcAft>
            </a:pPr>
            <a:r>
              <a:rPr lang="en-US" sz="2400" dirty="0">
                <a:sym typeface="Symbol" panose="05050102010706020507" pitchFamily="18" charset="2"/>
              </a:rPr>
              <a:t>     the direction taken is not perfect.</a:t>
            </a:r>
          </a:p>
          <a:p>
            <a:pPr lvl="2">
              <a:spcAft>
                <a:spcPts val="0"/>
              </a:spcAft>
            </a:pPr>
            <a:r>
              <a:rPr lang="en-US" sz="2400" dirty="0">
                <a:sym typeface="Symbol" panose="05050102010706020507" pitchFamily="18" charset="2"/>
              </a:rPr>
              <a:t>The smaller the batch:</a:t>
            </a:r>
          </a:p>
          <a:p>
            <a:pPr lvl="2">
              <a:spcAft>
                <a:spcPts val="0"/>
              </a:spcAft>
            </a:pPr>
            <a:r>
              <a:rPr lang="en-US" sz="2400" dirty="0">
                <a:sym typeface="Symbol" panose="05050102010706020507" pitchFamily="18" charset="2"/>
              </a:rPr>
              <a:t>      the more random the directions taken</a:t>
            </a:r>
          </a:p>
          <a:p>
            <a:pPr lvl="2">
              <a:spcAft>
                <a:spcPts val="0"/>
              </a:spcAft>
            </a:pPr>
            <a:r>
              <a:rPr lang="en-US" sz="2400" dirty="0">
                <a:sym typeface="Symbol" panose="05050102010706020507" pitchFamily="18" charset="2"/>
              </a:rPr>
              <a:t>      and the faster the computation.</a:t>
            </a:r>
            <a:endParaRPr lang="en-US" sz="2400" dirty="0">
              <a:solidFill>
                <a:srgbClr val="FFFF00"/>
              </a:solidFill>
              <a:sym typeface="Symbol" panose="05050102010706020507" pitchFamily="18" charset="2"/>
            </a:endParaRPr>
          </a:p>
        </p:txBody>
      </p:sp>
      <p:grpSp>
        <p:nvGrpSpPr>
          <p:cNvPr id="4" name="Group 3">
            <a:extLst>
              <a:ext uri="{FF2B5EF4-FFF2-40B4-BE49-F238E27FC236}">
                <a16:creationId xmlns:a16="http://schemas.microsoft.com/office/drawing/2014/main" id="{8F8813B8-2DE0-4285-B481-0877A1063A76}"/>
              </a:ext>
            </a:extLst>
          </p:cNvPr>
          <p:cNvGrpSpPr/>
          <p:nvPr/>
        </p:nvGrpSpPr>
        <p:grpSpPr>
          <a:xfrm>
            <a:off x="1676400" y="6276473"/>
            <a:ext cx="5486393" cy="505328"/>
            <a:chOff x="2362200" y="609600"/>
            <a:chExt cx="5257800" cy="646331"/>
          </a:xfrm>
        </p:grpSpPr>
        <p:sp>
          <p:nvSpPr>
            <p:cNvPr id="2" name="TextBox 1">
              <a:extLst>
                <a:ext uri="{FF2B5EF4-FFF2-40B4-BE49-F238E27FC236}">
                  <a16:creationId xmlns:a16="http://schemas.microsoft.com/office/drawing/2014/main" id="{F3DDB548-5A62-4E99-A785-ECE26FF63572}"/>
                </a:ext>
              </a:extLst>
            </p:cNvPr>
            <p:cNvSpPr txBox="1"/>
            <p:nvPr/>
          </p:nvSpPr>
          <p:spPr bwMode="auto">
            <a:xfrm>
              <a:off x="2362200" y="609600"/>
              <a:ext cx="5257800" cy="646331"/>
            </a:xfrm>
            <a:prstGeom prst="rect">
              <a:avLst/>
            </a:prstGeom>
            <a:noFill/>
            <a:ln w="3810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274320" rIns="274320" rtlCol="0">
              <a:spAutoFit/>
            </a:bodyPr>
            <a:lstStyle/>
            <a:p>
              <a:pPr>
                <a:spcBef>
                  <a:spcPct val="0"/>
                </a:spcBef>
              </a:pPr>
              <a:endParaRPr 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3" name="Rectangle 2">
              <a:extLst>
                <a:ext uri="{FF2B5EF4-FFF2-40B4-BE49-F238E27FC236}">
                  <a16:creationId xmlns:a16="http://schemas.microsoft.com/office/drawing/2014/main" id="{99B00458-3336-49F4-8E84-CF954A5756D4}"/>
                </a:ext>
              </a:extLst>
            </p:cNvPr>
            <p:cNvSpPr/>
            <p:nvPr/>
          </p:nvSpPr>
          <p:spPr>
            <a:xfrm>
              <a:off x="4038600" y="635000"/>
              <a:ext cx="2174185" cy="523220"/>
            </a:xfrm>
            <a:prstGeom prst="rect">
              <a:avLst/>
            </a:prstGeom>
          </p:spPr>
          <p:txBody>
            <a:bodyPr wrap="none">
              <a:spAutoFit/>
            </a:bodyPr>
            <a:lstStyle/>
            <a:p>
              <a:r>
                <a:rPr lang="en-US" dirty="0">
                  <a:sym typeface="Symbol" panose="05050102010706020507" pitchFamily="18" charset="2"/>
                </a:rPr>
                <a:t>Training Data</a:t>
              </a:r>
              <a:endParaRPr lang="en-US" dirty="0"/>
            </a:p>
          </p:txBody>
        </p:sp>
      </p:grpSp>
      <p:sp>
        <p:nvSpPr>
          <p:cNvPr id="23" name="Rectangle 22">
            <a:extLst>
              <a:ext uri="{FF2B5EF4-FFF2-40B4-BE49-F238E27FC236}">
                <a16:creationId xmlns:a16="http://schemas.microsoft.com/office/drawing/2014/main" id="{9A9330D9-08E8-4E6F-AB62-B0EDD4CAE294}"/>
              </a:ext>
            </a:extLst>
          </p:cNvPr>
          <p:cNvSpPr/>
          <p:nvPr/>
        </p:nvSpPr>
        <p:spPr>
          <a:xfrm>
            <a:off x="22987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31" name="Picture 30" descr="Image result for gradient descent">
            <a:extLst>
              <a:ext uri="{FF2B5EF4-FFF2-40B4-BE49-F238E27FC236}">
                <a16:creationId xmlns:a16="http://schemas.microsoft.com/office/drawing/2014/main" id="{48CA5750-00E4-44DC-9510-38A870808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507" y="3285796"/>
            <a:ext cx="5909538" cy="292698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E6CAC43-FF42-4F6F-BB1F-7AA869A52B84}"/>
              </a:ext>
            </a:extLst>
          </p:cNvPr>
          <p:cNvGrpSpPr/>
          <p:nvPr/>
        </p:nvGrpSpPr>
        <p:grpSpPr>
          <a:xfrm>
            <a:off x="1676400" y="6248400"/>
            <a:ext cx="5486400" cy="558801"/>
            <a:chOff x="2133600" y="5791200"/>
            <a:chExt cx="5486400" cy="1295400"/>
          </a:xfrm>
        </p:grpSpPr>
        <p:cxnSp>
          <p:nvCxnSpPr>
            <p:cNvPr id="10" name="Straight Connector 9">
              <a:extLst>
                <a:ext uri="{FF2B5EF4-FFF2-40B4-BE49-F238E27FC236}">
                  <a16:creationId xmlns:a16="http://schemas.microsoft.com/office/drawing/2014/main" id="{429748BD-8026-4E16-B66C-D5DC14950F9E}"/>
                </a:ext>
              </a:extLst>
            </p:cNvPr>
            <p:cNvCxnSpPr/>
            <p:nvPr/>
          </p:nvCxnSpPr>
          <p:spPr bwMode="auto">
            <a:xfrm flipV="1">
              <a:off x="21336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E58FA0BC-C02C-4A02-BC9E-025F5E0AD17F}"/>
                </a:ext>
              </a:extLst>
            </p:cNvPr>
            <p:cNvCxnSpPr/>
            <p:nvPr/>
          </p:nvCxnSpPr>
          <p:spPr bwMode="auto">
            <a:xfrm flipV="1">
              <a:off x="27432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BE161D5-EA61-42AF-9A41-5F9D5F20E7C2}"/>
                </a:ext>
              </a:extLst>
            </p:cNvPr>
            <p:cNvCxnSpPr/>
            <p:nvPr/>
          </p:nvCxnSpPr>
          <p:spPr bwMode="auto">
            <a:xfrm flipV="1">
              <a:off x="33528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0A4B7DD5-DC31-4740-8E63-4BD9D5EA75F2}"/>
                </a:ext>
              </a:extLst>
            </p:cNvPr>
            <p:cNvCxnSpPr/>
            <p:nvPr/>
          </p:nvCxnSpPr>
          <p:spPr bwMode="auto">
            <a:xfrm flipV="1">
              <a:off x="39624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1633BC3-7AEB-45B9-9FE4-892B67FCB5FB}"/>
                </a:ext>
              </a:extLst>
            </p:cNvPr>
            <p:cNvCxnSpPr/>
            <p:nvPr/>
          </p:nvCxnSpPr>
          <p:spPr bwMode="auto">
            <a:xfrm flipV="1">
              <a:off x="45720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62D3D3AC-991C-4BCF-9B22-6CFD2067E465}"/>
                </a:ext>
              </a:extLst>
            </p:cNvPr>
            <p:cNvCxnSpPr/>
            <p:nvPr/>
          </p:nvCxnSpPr>
          <p:spPr bwMode="auto">
            <a:xfrm flipV="1">
              <a:off x="51816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11AD4D1-8398-47A8-AA72-8E3FEE0913C2}"/>
                </a:ext>
              </a:extLst>
            </p:cNvPr>
            <p:cNvCxnSpPr/>
            <p:nvPr/>
          </p:nvCxnSpPr>
          <p:spPr bwMode="auto">
            <a:xfrm flipV="1">
              <a:off x="57912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C9C77A69-BD71-4EF5-B25A-D598D9F989EB}"/>
                </a:ext>
              </a:extLst>
            </p:cNvPr>
            <p:cNvCxnSpPr/>
            <p:nvPr/>
          </p:nvCxnSpPr>
          <p:spPr bwMode="auto">
            <a:xfrm flipV="1">
              <a:off x="64008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22BDD492-5B1E-4771-B795-9A3D13E1B79C}"/>
                </a:ext>
              </a:extLst>
            </p:cNvPr>
            <p:cNvCxnSpPr/>
            <p:nvPr/>
          </p:nvCxnSpPr>
          <p:spPr bwMode="auto">
            <a:xfrm flipV="1">
              <a:off x="70104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62E1B8C2-3858-42C0-B58F-3A46F77DE3C2}"/>
                </a:ext>
              </a:extLst>
            </p:cNvPr>
            <p:cNvCxnSpPr/>
            <p:nvPr/>
          </p:nvCxnSpPr>
          <p:spPr bwMode="auto">
            <a:xfrm flipV="1">
              <a:off x="7620000" y="5791200"/>
              <a:ext cx="0" cy="1295400"/>
            </a:xfrm>
            <a:prstGeom prst="line">
              <a:avLst/>
            </a:prstGeom>
            <a:noFill/>
            <a:ln w="38100" cap="sq" cmpd="sng" algn="ctr">
              <a:solidFill>
                <a:srgbClr val="00FFFF"/>
              </a:solidFill>
              <a:prstDash val="solid"/>
              <a:round/>
              <a:headEnd type="none" w="med" len="med"/>
              <a:tailEnd type="none" w="med" len="med"/>
            </a:ln>
            <a:effectLst/>
          </p:spPr>
        </p:cxnSp>
      </p:grpSp>
      <p:sp>
        <p:nvSpPr>
          <p:cNvPr id="62" name="Oval 61">
            <a:extLst>
              <a:ext uri="{FF2B5EF4-FFF2-40B4-BE49-F238E27FC236}">
                <a16:creationId xmlns:a16="http://schemas.microsoft.com/office/drawing/2014/main" id="{498B73B6-5DF1-477E-9D43-FB0AB150A4E8}"/>
              </a:ext>
            </a:extLst>
          </p:cNvPr>
          <p:cNvSpPr>
            <a:spLocks noChangeAspect="1"/>
          </p:cNvSpPr>
          <p:nvPr/>
        </p:nvSpPr>
        <p:spPr>
          <a:xfrm>
            <a:off x="3043644" y="4749288"/>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Tree>
    <p:extLst>
      <p:ext uri="{BB962C8B-B14F-4D97-AF65-F5344CB8AC3E}">
        <p14:creationId xmlns:p14="http://schemas.microsoft.com/office/powerpoint/2010/main" val="11682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8" name="Rectangle 7"/>
          <p:cNvSpPr/>
          <p:nvPr/>
        </p:nvSpPr>
        <p:spPr>
          <a:xfrm>
            <a:off x="228600" y="609600"/>
            <a:ext cx="9048032" cy="2677656"/>
          </a:xfrm>
          <a:prstGeom prst="rect">
            <a:avLst/>
          </a:prstGeom>
        </p:spPr>
        <p:txBody>
          <a:bodyPr wrap="square">
            <a:spAutoFit/>
          </a:bodyPr>
          <a:lstStyle/>
          <a:p>
            <a:pPr>
              <a:spcAft>
                <a:spcPts val="0"/>
              </a:spcAft>
            </a:pPr>
            <a:r>
              <a:rPr lang="en-US" sz="2400" dirty="0">
                <a:solidFill>
                  <a:schemeClr val="tx2"/>
                </a:solidFill>
              </a:rPr>
              <a:t> </a:t>
            </a:r>
            <a:endParaRPr lang="en-US" sz="2400" dirty="0">
              <a:solidFill>
                <a:schemeClr val="tx2"/>
              </a:solidFill>
              <a:sym typeface="Symbol" panose="05050102010706020507" pitchFamily="18" charset="2"/>
            </a:endParaRPr>
          </a:p>
          <a:p>
            <a:pPr lvl="1">
              <a:spcAft>
                <a:spcPts val="0"/>
              </a:spcAft>
            </a:pPr>
            <a:r>
              <a:rPr lang="en-US" sz="2400" dirty="0">
                <a:sym typeface="Symbol" panose="05050102010706020507" pitchFamily="18" charset="2"/>
              </a:rPr>
              <a:t> </a:t>
            </a:r>
          </a:p>
          <a:p>
            <a:pPr lvl="2">
              <a:spcAft>
                <a:spcPts val="0"/>
              </a:spcAft>
            </a:pPr>
            <a:r>
              <a:rPr lang="en-US" sz="2400" dirty="0">
                <a:sym typeface="Symbol" panose="05050102010706020507" pitchFamily="18" charset="2"/>
              </a:rPr>
              <a:t> </a:t>
            </a:r>
          </a:p>
          <a:p>
            <a:pPr lvl="2">
              <a:spcAft>
                <a:spcPts val="0"/>
              </a:spcAft>
            </a:pPr>
            <a:r>
              <a:rPr lang="en-US" sz="2400" dirty="0">
                <a:sym typeface="Symbol" panose="05050102010706020507" pitchFamily="18" charset="2"/>
              </a:rPr>
              <a:t> </a:t>
            </a:r>
          </a:p>
          <a:p>
            <a:pPr lvl="2">
              <a:spcAft>
                <a:spcPts val="0"/>
              </a:spcAft>
            </a:pPr>
            <a:r>
              <a:rPr lang="en-US" sz="2400" dirty="0">
                <a:sym typeface="Symbol" panose="05050102010706020507" pitchFamily="18" charset="2"/>
              </a:rPr>
              <a:t> </a:t>
            </a:r>
          </a:p>
          <a:p>
            <a:pPr lvl="2">
              <a:spcAft>
                <a:spcPts val="0"/>
              </a:spcAft>
            </a:pPr>
            <a:r>
              <a:rPr lang="en-US" sz="2400" dirty="0">
                <a:sym typeface="Symbol" panose="05050102010706020507" pitchFamily="18" charset="2"/>
              </a:rPr>
              <a:t>      the more random the directions taken</a:t>
            </a:r>
          </a:p>
          <a:p>
            <a:pPr lvl="2">
              <a:spcAft>
                <a:spcPts val="0"/>
              </a:spcAft>
            </a:pPr>
            <a:r>
              <a:rPr lang="en-US" sz="2400" dirty="0">
                <a:sym typeface="Symbol" panose="05050102010706020507" pitchFamily="18" charset="2"/>
              </a:rPr>
              <a:t>       </a:t>
            </a:r>
            <a:endParaRPr lang="en-US" sz="2400" dirty="0">
              <a:solidFill>
                <a:srgbClr val="FFFF00"/>
              </a:solidFill>
              <a:sym typeface="Symbol" panose="05050102010706020507" pitchFamily="18" charset="2"/>
            </a:endParaRPr>
          </a:p>
        </p:txBody>
      </p:sp>
      <p:grpSp>
        <p:nvGrpSpPr>
          <p:cNvPr id="4" name="Group 3">
            <a:extLst>
              <a:ext uri="{FF2B5EF4-FFF2-40B4-BE49-F238E27FC236}">
                <a16:creationId xmlns:a16="http://schemas.microsoft.com/office/drawing/2014/main" id="{8F8813B8-2DE0-4285-B481-0877A1063A76}"/>
              </a:ext>
            </a:extLst>
          </p:cNvPr>
          <p:cNvGrpSpPr/>
          <p:nvPr/>
        </p:nvGrpSpPr>
        <p:grpSpPr>
          <a:xfrm>
            <a:off x="1676400" y="6276473"/>
            <a:ext cx="5486393" cy="505328"/>
            <a:chOff x="2362200" y="609600"/>
            <a:chExt cx="5257800" cy="646331"/>
          </a:xfrm>
        </p:grpSpPr>
        <p:sp>
          <p:nvSpPr>
            <p:cNvPr id="2" name="TextBox 1">
              <a:extLst>
                <a:ext uri="{FF2B5EF4-FFF2-40B4-BE49-F238E27FC236}">
                  <a16:creationId xmlns:a16="http://schemas.microsoft.com/office/drawing/2014/main" id="{F3DDB548-5A62-4E99-A785-ECE26FF63572}"/>
                </a:ext>
              </a:extLst>
            </p:cNvPr>
            <p:cNvSpPr txBox="1"/>
            <p:nvPr/>
          </p:nvSpPr>
          <p:spPr bwMode="auto">
            <a:xfrm>
              <a:off x="2362200" y="609600"/>
              <a:ext cx="5257800" cy="646331"/>
            </a:xfrm>
            <a:prstGeom prst="rect">
              <a:avLst/>
            </a:prstGeom>
            <a:noFill/>
            <a:ln w="3810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274320" rIns="274320" rtlCol="0">
              <a:spAutoFit/>
            </a:bodyPr>
            <a:lstStyle/>
            <a:p>
              <a:pPr>
                <a:spcBef>
                  <a:spcPct val="0"/>
                </a:spcBef>
              </a:pPr>
              <a:endParaRPr 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3" name="Rectangle 2">
              <a:extLst>
                <a:ext uri="{FF2B5EF4-FFF2-40B4-BE49-F238E27FC236}">
                  <a16:creationId xmlns:a16="http://schemas.microsoft.com/office/drawing/2014/main" id="{99B00458-3336-49F4-8E84-CF954A5756D4}"/>
                </a:ext>
              </a:extLst>
            </p:cNvPr>
            <p:cNvSpPr/>
            <p:nvPr/>
          </p:nvSpPr>
          <p:spPr>
            <a:xfrm>
              <a:off x="4038600" y="635000"/>
              <a:ext cx="2174185" cy="523220"/>
            </a:xfrm>
            <a:prstGeom prst="rect">
              <a:avLst/>
            </a:prstGeom>
          </p:spPr>
          <p:txBody>
            <a:bodyPr wrap="none">
              <a:spAutoFit/>
            </a:bodyPr>
            <a:lstStyle/>
            <a:p>
              <a:r>
                <a:rPr lang="en-US" dirty="0">
                  <a:sym typeface="Symbol" panose="05050102010706020507" pitchFamily="18" charset="2"/>
                </a:rPr>
                <a:t>Training Data</a:t>
              </a:r>
              <a:endParaRPr lang="en-US" dirty="0"/>
            </a:p>
          </p:txBody>
        </p:sp>
      </p:grpSp>
      <p:sp>
        <p:nvSpPr>
          <p:cNvPr id="23" name="Rectangle 22">
            <a:extLst>
              <a:ext uri="{FF2B5EF4-FFF2-40B4-BE49-F238E27FC236}">
                <a16:creationId xmlns:a16="http://schemas.microsoft.com/office/drawing/2014/main" id="{9A9330D9-08E8-4E6F-AB62-B0EDD4CAE294}"/>
              </a:ext>
            </a:extLst>
          </p:cNvPr>
          <p:cNvSpPr/>
          <p:nvPr/>
        </p:nvSpPr>
        <p:spPr>
          <a:xfrm>
            <a:off x="22987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31" name="Picture 30" descr="Image result for gradient descent">
            <a:extLst>
              <a:ext uri="{FF2B5EF4-FFF2-40B4-BE49-F238E27FC236}">
                <a16:creationId xmlns:a16="http://schemas.microsoft.com/office/drawing/2014/main" id="{48CA5750-00E4-44DC-9510-38A870808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507" y="3285796"/>
            <a:ext cx="5909538" cy="292698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E6CAC43-FF42-4F6F-BB1F-7AA869A52B84}"/>
              </a:ext>
            </a:extLst>
          </p:cNvPr>
          <p:cNvGrpSpPr/>
          <p:nvPr/>
        </p:nvGrpSpPr>
        <p:grpSpPr>
          <a:xfrm>
            <a:off x="1676400" y="6248400"/>
            <a:ext cx="5486400" cy="558801"/>
            <a:chOff x="2133600" y="5791200"/>
            <a:chExt cx="5486400" cy="1295400"/>
          </a:xfrm>
        </p:grpSpPr>
        <p:cxnSp>
          <p:nvCxnSpPr>
            <p:cNvPr id="10" name="Straight Connector 9">
              <a:extLst>
                <a:ext uri="{FF2B5EF4-FFF2-40B4-BE49-F238E27FC236}">
                  <a16:creationId xmlns:a16="http://schemas.microsoft.com/office/drawing/2014/main" id="{429748BD-8026-4E16-B66C-D5DC14950F9E}"/>
                </a:ext>
              </a:extLst>
            </p:cNvPr>
            <p:cNvCxnSpPr/>
            <p:nvPr/>
          </p:nvCxnSpPr>
          <p:spPr bwMode="auto">
            <a:xfrm flipV="1">
              <a:off x="21336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E58FA0BC-C02C-4A02-BC9E-025F5E0AD17F}"/>
                </a:ext>
              </a:extLst>
            </p:cNvPr>
            <p:cNvCxnSpPr/>
            <p:nvPr/>
          </p:nvCxnSpPr>
          <p:spPr bwMode="auto">
            <a:xfrm flipV="1">
              <a:off x="27432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BE161D5-EA61-42AF-9A41-5F9D5F20E7C2}"/>
                </a:ext>
              </a:extLst>
            </p:cNvPr>
            <p:cNvCxnSpPr/>
            <p:nvPr/>
          </p:nvCxnSpPr>
          <p:spPr bwMode="auto">
            <a:xfrm flipV="1">
              <a:off x="33528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0A4B7DD5-DC31-4740-8E63-4BD9D5EA75F2}"/>
                </a:ext>
              </a:extLst>
            </p:cNvPr>
            <p:cNvCxnSpPr/>
            <p:nvPr/>
          </p:nvCxnSpPr>
          <p:spPr bwMode="auto">
            <a:xfrm flipV="1">
              <a:off x="39624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1633BC3-7AEB-45B9-9FE4-892B67FCB5FB}"/>
                </a:ext>
              </a:extLst>
            </p:cNvPr>
            <p:cNvCxnSpPr/>
            <p:nvPr/>
          </p:nvCxnSpPr>
          <p:spPr bwMode="auto">
            <a:xfrm flipV="1">
              <a:off x="45720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62D3D3AC-991C-4BCF-9B22-6CFD2067E465}"/>
                </a:ext>
              </a:extLst>
            </p:cNvPr>
            <p:cNvCxnSpPr/>
            <p:nvPr/>
          </p:nvCxnSpPr>
          <p:spPr bwMode="auto">
            <a:xfrm flipV="1">
              <a:off x="51816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11AD4D1-8398-47A8-AA72-8E3FEE0913C2}"/>
                </a:ext>
              </a:extLst>
            </p:cNvPr>
            <p:cNvCxnSpPr/>
            <p:nvPr/>
          </p:nvCxnSpPr>
          <p:spPr bwMode="auto">
            <a:xfrm flipV="1">
              <a:off x="57912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C9C77A69-BD71-4EF5-B25A-D598D9F989EB}"/>
                </a:ext>
              </a:extLst>
            </p:cNvPr>
            <p:cNvCxnSpPr/>
            <p:nvPr/>
          </p:nvCxnSpPr>
          <p:spPr bwMode="auto">
            <a:xfrm flipV="1">
              <a:off x="64008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22BDD492-5B1E-4771-B795-9A3D13E1B79C}"/>
                </a:ext>
              </a:extLst>
            </p:cNvPr>
            <p:cNvCxnSpPr/>
            <p:nvPr/>
          </p:nvCxnSpPr>
          <p:spPr bwMode="auto">
            <a:xfrm flipV="1">
              <a:off x="70104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62E1B8C2-3858-42C0-B58F-3A46F77DE3C2}"/>
                </a:ext>
              </a:extLst>
            </p:cNvPr>
            <p:cNvCxnSpPr/>
            <p:nvPr/>
          </p:nvCxnSpPr>
          <p:spPr bwMode="auto">
            <a:xfrm flipV="1">
              <a:off x="7620000" y="5791200"/>
              <a:ext cx="0" cy="1295400"/>
            </a:xfrm>
            <a:prstGeom prst="line">
              <a:avLst/>
            </a:prstGeom>
            <a:noFill/>
            <a:ln w="38100" cap="sq" cmpd="sng" algn="ctr">
              <a:solidFill>
                <a:srgbClr val="00FFFF"/>
              </a:solidFill>
              <a:prstDash val="solid"/>
              <a:round/>
              <a:headEnd type="none" w="med" len="med"/>
              <a:tailEnd type="none" w="med" len="med"/>
            </a:ln>
            <a:effectLst/>
          </p:spPr>
        </p:cxnSp>
      </p:grpSp>
      <p:sp>
        <p:nvSpPr>
          <p:cNvPr id="41" name="Rectangle 40">
            <a:extLst>
              <a:ext uri="{FF2B5EF4-FFF2-40B4-BE49-F238E27FC236}">
                <a16:creationId xmlns:a16="http://schemas.microsoft.com/office/drawing/2014/main" id="{B271F97F-9F9A-471E-AF26-E6EDE838F2C2}"/>
              </a:ext>
            </a:extLst>
          </p:cNvPr>
          <p:cNvSpPr/>
          <p:nvPr/>
        </p:nvSpPr>
        <p:spPr>
          <a:xfrm>
            <a:off x="228600" y="609600"/>
            <a:ext cx="9048032" cy="1200329"/>
          </a:xfrm>
          <a:prstGeom prst="rect">
            <a:avLst/>
          </a:prstGeom>
        </p:spPr>
        <p:txBody>
          <a:bodyPr wrap="square">
            <a:spAutoFit/>
          </a:bodyPr>
          <a:lstStyle/>
          <a:p>
            <a:pPr>
              <a:spcAft>
                <a:spcPts val="0"/>
              </a:spcAft>
            </a:pPr>
            <a:r>
              <a:rPr lang="en-US" sz="2400" dirty="0">
                <a:solidFill>
                  <a:schemeClr val="tx2"/>
                </a:solidFill>
              </a:rPr>
              <a:t>Stochastic Gradient descent</a:t>
            </a:r>
          </a:p>
          <a:p>
            <a:pPr lvl="1">
              <a:spcAft>
                <a:spcPts val="0"/>
              </a:spcAft>
            </a:pPr>
            <a:r>
              <a:rPr lang="en-US" sz="2400" dirty="0">
                <a:sym typeface="Symbol" panose="05050102010706020507" pitchFamily="18" charset="2"/>
              </a:rPr>
              <a:t>It works fine to go in a </a:t>
            </a:r>
            <a:r>
              <a:rPr lang="en-US" sz="2400" dirty="0">
                <a:solidFill>
                  <a:srgbClr val="990099"/>
                </a:solidFill>
                <a:sym typeface="Symbol" panose="05050102010706020507" pitchFamily="18" charset="2"/>
              </a:rPr>
              <a:t>random direction</a:t>
            </a:r>
          </a:p>
          <a:p>
            <a:pPr lvl="1">
              <a:spcAft>
                <a:spcPts val="0"/>
              </a:spcAft>
            </a:pPr>
            <a:r>
              <a:rPr lang="en-US" sz="2400" dirty="0">
                <a:sym typeface="Symbol" panose="05050102010706020507" pitchFamily="18" charset="2"/>
              </a:rPr>
              <a:t>whose expected direction is more or less right</a:t>
            </a:r>
          </a:p>
        </p:txBody>
      </p:sp>
      <p:sp>
        <p:nvSpPr>
          <p:cNvPr id="42" name="Oval 41">
            <a:extLst>
              <a:ext uri="{FF2B5EF4-FFF2-40B4-BE49-F238E27FC236}">
                <a16:creationId xmlns:a16="http://schemas.microsoft.com/office/drawing/2014/main" id="{2D8DDEA7-B738-4611-8738-062EBA7553F6}"/>
              </a:ext>
            </a:extLst>
          </p:cNvPr>
          <p:cNvSpPr>
            <a:spLocks noChangeAspect="1"/>
          </p:cNvSpPr>
          <p:nvPr/>
        </p:nvSpPr>
        <p:spPr>
          <a:xfrm>
            <a:off x="3410876" y="3870121"/>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5" name="Oval 4">
            <a:extLst>
              <a:ext uri="{FF2B5EF4-FFF2-40B4-BE49-F238E27FC236}">
                <a16:creationId xmlns:a16="http://schemas.microsoft.com/office/drawing/2014/main" id="{B31758FB-A3BB-4480-B797-AA9B79F5CEBA}"/>
              </a:ext>
            </a:extLst>
          </p:cNvPr>
          <p:cNvSpPr/>
          <p:nvPr/>
        </p:nvSpPr>
        <p:spPr>
          <a:xfrm rot="1481906">
            <a:off x="3002007" y="3657600"/>
            <a:ext cx="609600" cy="1447800"/>
          </a:xfrm>
          <a:prstGeom prst="ellipse">
            <a:avLst/>
          </a:prstGeom>
          <a:ln w="25400">
            <a:solidFill>
              <a:srgbClr val="FF0000"/>
            </a:solid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64312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1">
                                            <p:txEl>
                                              <p:pRg st="1" end="1"/>
                                            </p:txEl>
                                          </p:spTgt>
                                        </p:tgtEl>
                                        <p:attrNameLst>
                                          <p:attrName>style.visibility</p:attrName>
                                        </p:attrNameLst>
                                      </p:cBhvr>
                                      <p:to>
                                        <p:strVal val="visible"/>
                                      </p:to>
                                    </p:set>
                                    <p:anim calcmode="lin" valueType="num">
                                      <p:cBhvr additive="base">
                                        <p:cTn id="21" dur="500" fill="hold"/>
                                        <p:tgtEl>
                                          <p:spTgt spid="41">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1">
                                            <p:txEl>
                                              <p:pRg st="2" end="2"/>
                                            </p:txEl>
                                          </p:spTgt>
                                        </p:tgtEl>
                                        <p:attrNameLst>
                                          <p:attrName>style.visibility</p:attrName>
                                        </p:attrNameLst>
                                      </p:cBhvr>
                                      <p:to>
                                        <p:strVal val="visible"/>
                                      </p:to>
                                    </p:set>
                                    <p:anim calcmode="lin" valueType="num">
                                      <p:cBhvr additive="base">
                                        <p:cTn id="27" dur="500" fill="hold"/>
                                        <p:tgtEl>
                                          <p:spTgt spid="41">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9" name="Rectangle 8"/>
          <p:cNvSpPr/>
          <p:nvPr/>
        </p:nvSpPr>
        <p:spPr>
          <a:xfrm>
            <a:off x="228600" y="609600"/>
            <a:ext cx="9048032" cy="1620957"/>
          </a:xfrm>
          <a:prstGeom prst="rect">
            <a:avLst/>
          </a:prstGeom>
        </p:spPr>
        <p:txBody>
          <a:bodyPr wrap="square">
            <a:spAutoFit/>
          </a:bodyPr>
          <a:lstStyle/>
          <a:p>
            <a:pPr>
              <a:spcBef>
                <a:spcPts val="0"/>
              </a:spcBef>
              <a:spcAft>
                <a:spcPts val="200"/>
              </a:spcAft>
            </a:pPr>
            <a:r>
              <a:rPr lang="en-US" sz="2400" dirty="0">
                <a:solidFill>
                  <a:schemeClr val="tx2"/>
                </a:solidFill>
              </a:rPr>
              <a:t>Formatting Data</a:t>
            </a:r>
          </a:p>
          <a:p>
            <a:pPr lvl="1">
              <a:spcBef>
                <a:spcPts val="0"/>
              </a:spcBef>
              <a:spcAft>
                <a:spcPts val="200"/>
              </a:spcAft>
            </a:pPr>
            <a:r>
              <a:rPr lang="en-US" sz="2400" dirty="0">
                <a:sym typeface="Symbol" panose="05050102010706020507" pitchFamily="18" charset="2"/>
              </a:rPr>
              <a:t>An input </a:t>
            </a:r>
            <a:r>
              <a:rPr lang="en-US" sz="2400" i="1" dirty="0" err="1">
                <a:solidFill>
                  <a:srgbClr val="FF00FF"/>
                </a:solidFill>
                <a:cs typeface="Times New Roman" panose="02020603050405020304" pitchFamily="18" charset="0"/>
                <a:sym typeface="Symbol" panose="05050102010706020507" pitchFamily="18" charset="2"/>
              </a:rPr>
              <a:t>x</a:t>
            </a:r>
            <a:r>
              <a:rPr lang="en-US" altLang="en-US" sz="2400" i="1" baseline="-25000" dirty="0" err="1">
                <a:solidFill>
                  <a:srgbClr val="FF00FF"/>
                </a:solidFill>
                <a:sym typeface="Symbol" panose="05050102010706020507" pitchFamily="18" charset="2"/>
              </a:rPr>
              <a:t>d</a:t>
            </a:r>
            <a:r>
              <a:rPr lang="en-CA" altLang="en-US" sz="2400" dirty="0">
                <a:solidFill>
                  <a:srgbClr val="FF00FF"/>
                </a:solidFill>
                <a:sym typeface="Symbol" panose="05050102010706020507" pitchFamily="18" charset="2"/>
              </a:rPr>
              <a:t> </a:t>
            </a:r>
            <a:r>
              <a:rPr lang="en-US" sz="2400" dirty="0">
                <a:sym typeface="Symbol" panose="05050102010706020507" pitchFamily="18" charset="2"/>
              </a:rPr>
              <a:t>has many fields </a:t>
            </a:r>
            <a:r>
              <a:rPr lang="en-US" sz="2400" i="1" dirty="0" err="1">
                <a:solidFill>
                  <a:srgbClr val="FF00FF"/>
                </a:solidFill>
                <a:cs typeface="Times New Roman" panose="02020603050405020304" pitchFamily="18" charset="0"/>
                <a:sym typeface="Symbol" panose="05050102010706020507" pitchFamily="18" charset="2"/>
              </a:rPr>
              <a:t>x</a:t>
            </a:r>
            <a:r>
              <a:rPr lang="en-US" altLang="en-US" sz="2400" i="1" baseline="-25000" dirty="0" err="1">
                <a:solidFill>
                  <a:srgbClr val="FF00FF"/>
                </a:solidFill>
                <a:sym typeface="Symbol" panose="05050102010706020507" pitchFamily="18" charset="2"/>
              </a:rPr>
              <a:t>d,</a:t>
            </a:r>
            <a:r>
              <a:rPr lang="en-US" altLang="en-US" sz="2400" i="1" baseline="-25000" dirty="0" err="1">
                <a:solidFill>
                  <a:srgbClr val="FF00FF"/>
                </a:solidFill>
                <a:cs typeface="Times New Roman" panose="02020603050405020304" pitchFamily="18" charset="0"/>
                <a:sym typeface="Symbol" panose="05050102010706020507" pitchFamily="18" charset="2"/>
              </a:rPr>
              <a:t>i</a:t>
            </a:r>
            <a:r>
              <a:rPr lang="en-US" altLang="en-US" sz="2400" i="1" baseline="-25000" dirty="0">
                <a:solidFill>
                  <a:srgbClr val="FF00FF"/>
                </a:solidFill>
                <a:sym typeface="Symbol" panose="05050102010706020507" pitchFamily="18" charset="2"/>
              </a:rPr>
              <a:t></a:t>
            </a:r>
            <a:r>
              <a:rPr lang="en-US" altLang="en-US" sz="2400" dirty="0">
                <a:sym typeface="Symbol" panose="05050102010706020507" pitchFamily="18" charset="2"/>
              </a:rPr>
              <a:t>.</a:t>
            </a:r>
          </a:p>
          <a:p>
            <a:pPr lvl="1">
              <a:spcBef>
                <a:spcPts val="0"/>
              </a:spcBef>
              <a:spcAft>
                <a:spcPts val="200"/>
              </a:spcAft>
            </a:pPr>
            <a:r>
              <a:rPr lang="en-US" sz="2400" dirty="0">
                <a:sym typeface="Symbol" panose="05050102010706020507" pitchFamily="18" charset="2"/>
              </a:rPr>
              <a:t>Each needs to be a real number so that it can be fed </a:t>
            </a:r>
            <a:br>
              <a:rPr lang="en-US" sz="2400" dirty="0">
                <a:sym typeface="Symbol" panose="05050102010706020507" pitchFamily="18" charset="2"/>
              </a:rPr>
            </a:br>
            <a:r>
              <a:rPr lang="en-US" sz="2400" dirty="0">
                <a:sym typeface="Symbol" panose="05050102010706020507" pitchFamily="18" charset="2"/>
              </a:rPr>
              <a:t>into the neural net.</a:t>
            </a:r>
          </a:p>
        </p:txBody>
      </p:sp>
      <p:grpSp>
        <p:nvGrpSpPr>
          <p:cNvPr id="4" name="Group 3"/>
          <p:cNvGrpSpPr/>
          <p:nvPr/>
        </p:nvGrpSpPr>
        <p:grpSpPr>
          <a:xfrm>
            <a:off x="609600" y="3810000"/>
            <a:ext cx="7940040" cy="2887980"/>
            <a:chOff x="609600" y="3201437"/>
            <a:chExt cx="7848600" cy="2818363"/>
          </a:xfrm>
        </p:grpSpPr>
        <p:sp>
          <p:nvSpPr>
            <p:cNvPr id="7" name="Rectangle 6"/>
            <p:cNvSpPr/>
            <p:nvPr/>
          </p:nvSpPr>
          <p:spPr>
            <a:xfrm>
              <a:off x="609600" y="3226837"/>
              <a:ext cx="7848600" cy="2781300"/>
            </a:xfrm>
            <a:prstGeom prst="rect">
              <a:avLst/>
            </a:prstGeom>
            <a:solidFill>
              <a:schemeClr val="tx1"/>
            </a:solidFill>
            <a:ln>
              <a:noFill/>
            </a:ln>
          </p:spPr>
          <p:txBody>
            <a:bodyPr wrap="square" rtlCol="0" anchor="ctr">
              <a:spAutoFit/>
            </a:bodyPr>
            <a:lstStyle/>
            <a:p>
              <a:pPr algn="l"/>
              <a:endParaRPr lang="en-CA" sz="2400" dirty="0"/>
            </a:p>
          </p:txBody>
        </p:sp>
        <p:pic>
          <p:nvPicPr>
            <p:cNvPr id="8" name="Picture 6" descr="Image result for convolutional neural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62324"/>
              <a:ext cx="5334000" cy="26574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467600" y="4167793"/>
              <a:ext cx="559769" cy="461665"/>
            </a:xfrm>
            <a:prstGeom prst="rect">
              <a:avLst/>
            </a:prstGeom>
          </p:spPr>
          <p:txBody>
            <a:bodyPr wrap="none">
              <a:spAutoFit/>
            </a:bodyPr>
            <a:lstStyle/>
            <a:p>
              <a:r>
                <a:rPr lang="en-US" altLang="en-US" sz="2400" i="1">
                  <a:solidFill>
                    <a:schemeClr val="bg2"/>
                  </a:solidFill>
                  <a:sym typeface="Symbol" panose="05050102010706020507" pitchFamily="18" charset="2"/>
                </a:rPr>
                <a:t>cat</a:t>
              </a:r>
              <a:endParaRPr lang="en-CA" sz="2400" dirty="0">
                <a:solidFill>
                  <a:schemeClr val="bg2"/>
                </a:solidFill>
              </a:endParaRPr>
            </a:p>
          </p:txBody>
        </p:sp>
        <p:sp>
          <p:nvSpPr>
            <p:cNvPr id="11" name="Rectangle 10"/>
            <p:cNvSpPr/>
            <p:nvPr/>
          </p:nvSpPr>
          <p:spPr>
            <a:xfrm>
              <a:off x="7467600" y="4446596"/>
              <a:ext cx="646331" cy="461665"/>
            </a:xfrm>
            <a:prstGeom prst="rect">
              <a:avLst/>
            </a:prstGeom>
          </p:spPr>
          <p:txBody>
            <a:bodyPr wrap="none">
              <a:spAutoFit/>
            </a:bodyPr>
            <a:lstStyle/>
            <a:p>
              <a:r>
                <a:rPr lang="en-US" sz="2400" i="1" dirty="0">
                  <a:solidFill>
                    <a:schemeClr val="bg2"/>
                  </a:solidFill>
                  <a:sym typeface="Symbol" panose="05050102010706020507" pitchFamily="18" charset="2"/>
                </a:rPr>
                <a:t>dog</a:t>
              </a:r>
              <a:endParaRPr lang="en-CA" sz="2400" dirty="0">
                <a:solidFill>
                  <a:schemeClr val="bg2"/>
                </a:solidFill>
              </a:endParaRPr>
            </a:p>
          </p:txBody>
        </p:sp>
        <p:sp>
          <p:nvSpPr>
            <p:cNvPr id="12" name="Rectangle 11"/>
            <p:cNvSpPr/>
            <p:nvPr/>
          </p:nvSpPr>
          <p:spPr>
            <a:xfrm>
              <a:off x="7482672" y="4741255"/>
              <a:ext cx="696024" cy="381541"/>
            </a:xfrm>
            <a:prstGeom prst="rect">
              <a:avLst/>
            </a:prstGeom>
          </p:spPr>
          <p:txBody>
            <a:bodyPr wrap="none">
              <a:spAutoFit/>
            </a:bodyPr>
            <a:lstStyle/>
            <a:p>
              <a:r>
                <a:rPr lang="en-US" altLang="en-US" sz="2400" i="1">
                  <a:solidFill>
                    <a:schemeClr val="bg2"/>
                  </a:solidFill>
                  <a:sym typeface="Symbol" panose="05050102010706020507" pitchFamily="18" charset="2"/>
                </a:rPr>
                <a:t>face</a:t>
              </a:r>
              <a:endParaRPr lang="en-CA" sz="2400" dirty="0">
                <a:solidFill>
                  <a:schemeClr val="bg2"/>
                </a:solidFill>
              </a:endParaRPr>
            </a:p>
          </p:txBody>
        </p:sp>
        <p:sp>
          <p:nvSpPr>
            <p:cNvPr id="13" name="Rectangle 12"/>
            <p:cNvSpPr/>
            <p:nvPr/>
          </p:nvSpPr>
          <p:spPr>
            <a:xfrm>
              <a:off x="7467600" y="5000092"/>
              <a:ext cx="628698" cy="461665"/>
            </a:xfrm>
            <a:prstGeom prst="rect">
              <a:avLst/>
            </a:prstGeom>
          </p:spPr>
          <p:txBody>
            <a:bodyPr wrap="none">
              <a:spAutoFit/>
            </a:bodyPr>
            <a:lstStyle/>
            <a:p>
              <a:r>
                <a:rPr lang="en-US" sz="2400" i="1">
                  <a:solidFill>
                    <a:schemeClr val="bg2"/>
                  </a:solidFill>
                  <a:sym typeface="Symbol" panose="05050102010706020507" pitchFamily="18" charset="2"/>
                </a:rPr>
                <a:t>fish</a:t>
              </a:r>
              <a:endParaRPr lang="en-CA" sz="2400" dirty="0">
                <a:solidFill>
                  <a:schemeClr val="bg2"/>
                </a:solidFill>
              </a:endParaRPr>
            </a:p>
          </p:txBody>
        </p:sp>
        <p:grpSp>
          <p:nvGrpSpPr>
            <p:cNvPr id="14" name="Group 13"/>
            <p:cNvGrpSpPr/>
            <p:nvPr/>
          </p:nvGrpSpPr>
          <p:grpSpPr>
            <a:xfrm>
              <a:off x="609600" y="3493537"/>
              <a:ext cx="1582484" cy="1471466"/>
              <a:chOff x="609600" y="304800"/>
              <a:chExt cx="1582484" cy="1471466"/>
            </a:xfrm>
          </p:grpSpPr>
          <p:grpSp>
            <p:nvGrpSpPr>
              <p:cNvPr id="15" name="Group 14"/>
              <p:cNvGrpSpPr/>
              <p:nvPr/>
            </p:nvGrpSpPr>
            <p:grpSpPr>
              <a:xfrm>
                <a:off x="685800" y="1174750"/>
                <a:ext cx="641532" cy="601516"/>
                <a:chOff x="4635890" y="1543039"/>
                <a:chExt cx="641532" cy="601516"/>
              </a:xfrm>
            </p:grpSpPr>
            <p:grpSp>
              <p:nvGrpSpPr>
                <p:cNvPr id="17" name="Group 16"/>
                <p:cNvGrpSpPr/>
                <p:nvPr/>
              </p:nvGrpSpPr>
              <p:grpSpPr>
                <a:xfrm>
                  <a:off x="4635890" y="1543039"/>
                  <a:ext cx="540000" cy="540000"/>
                  <a:chOff x="3220343" y="2894580"/>
                  <a:chExt cx="540000" cy="540000"/>
                </a:xfrm>
              </p:grpSpPr>
              <p:sp>
                <p:nvSpPr>
                  <p:cNvPr id="19" name="Rectangle 18"/>
                  <p:cNvSpPr/>
                  <p:nvPr/>
                </p:nvSpPr>
                <p:spPr>
                  <a:xfrm>
                    <a:off x="3220343" y="2894580"/>
                    <a:ext cx="540000" cy="540000"/>
                  </a:xfrm>
                  <a:prstGeom prst="rect">
                    <a:avLst/>
                  </a:prstGeom>
                  <a:solidFill>
                    <a:schemeClr val="tx1"/>
                  </a:solidFill>
                  <a:ln w="25400">
                    <a:solidFill>
                      <a:schemeClr val="bg2"/>
                    </a:solidFill>
                  </a:ln>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pic>
                <p:nvPicPr>
                  <p:cNvPr id="20" name="Picture 10" descr="Image result for bi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352" y="2909895"/>
                    <a:ext cx="468000" cy="468000"/>
                  </a:xfrm>
                  <a:prstGeom prst="rect">
                    <a:avLst/>
                  </a:prstGeom>
                  <a:noFill/>
                  <a:ln w="25400">
                    <a:noFill/>
                  </a:ln>
                  <a:extLst>
                    <a:ext uri="{909E8E84-426E-40DD-AFC4-6F175D3DCCD1}">
                      <a14:hiddenFill xmlns:a14="http://schemas.microsoft.com/office/drawing/2010/main">
                        <a:solidFill>
                          <a:srgbClr val="FFFFFF"/>
                        </a:solidFill>
                      </a14:hiddenFill>
                    </a:ext>
                  </a:extLst>
                </p:spPr>
              </p:pic>
            </p:grpSp>
            <p:sp>
              <p:nvSpPr>
                <p:cNvPr id="18" name="Rectangle 17"/>
                <p:cNvSpPr/>
                <p:nvPr/>
              </p:nvSpPr>
              <p:spPr>
                <a:xfrm>
                  <a:off x="4876800" y="1668900"/>
                  <a:ext cx="400622" cy="475655"/>
                </a:xfrm>
                <a:prstGeom prst="rect">
                  <a:avLst/>
                </a:prstGeom>
              </p:spPr>
              <p:txBody>
                <a:bodyPr wrap="none">
                  <a:spAutoFit/>
                </a:bodyPr>
                <a:lstStyle/>
                <a:p>
                  <a:r>
                    <a:rPr lang="en-US" i="1" dirty="0">
                      <a:solidFill>
                        <a:schemeClr val="bg2"/>
                      </a:solidFill>
                      <a:sym typeface="Symbol" panose="05050102010706020507" pitchFamily="18" charset="2"/>
                    </a:rPr>
                    <a:t>d</a:t>
                  </a:r>
                  <a:endParaRPr lang="en-CA" dirty="0">
                    <a:solidFill>
                      <a:schemeClr val="bg2"/>
                    </a:solidFill>
                  </a:endParaRPr>
                </a:p>
              </p:txBody>
            </p:sp>
          </p:grpSp>
          <p:sp>
            <p:nvSpPr>
              <p:cNvPr id="16" name="Rectangle 15"/>
              <p:cNvSpPr/>
              <p:nvPr/>
            </p:nvSpPr>
            <p:spPr>
              <a:xfrm>
                <a:off x="609600" y="304800"/>
                <a:ext cx="1582484" cy="830997"/>
              </a:xfrm>
              <a:prstGeom prst="rect">
                <a:avLst/>
              </a:prstGeom>
            </p:spPr>
            <p:txBody>
              <a:bodyPr wrap="none">
                <a:spAutoFit/>
              </a:bodyPr>
              <a:lstStyle/>
              <a:p>
                <a:r>
                  <a:rPr lang="en-US" sz="2400" i="1" dirty="0" err="1">
                    <a:solidFill>
                      <a:srgbClr val="FF00FF"/>
                    </a:solidFill>
                    <a:sym typeface="Symbol" panose="05050102010706020507" pitchFamily="18" charset="2"/>
                  </a:rPr>
                  <a:t>d</a:t>
                </a:r>
                <a:r>
                  <a:rPr lang="en-US" sz="2400" i="1" baseline="30000" dirty="0" err="1">
                    <a:solidFill>
                      <a:srgbClr val="FF00FF"/>
                    </a:solidFill>
                    <a:sym typeface="Symbol" panose="05050102010706020507" pitchFamily="18" charset="2"/>
                  </a:rPr>
                  <a:t>th</a:t>
                </a:r>
                <a:r>
                  <a:rPr lang="en-US" sz="2400" baseline="30000" dirty="0">
                    <a:solidFill>
                      <a:srgbClr val="FF00FF"/>
                    </a:solidFill>
                    <a:sym typeface="Symbol" panose="05050102010706020507" pitchFamily="18" charset="2"/>
                  </a:rPr>
                  <a:t> </a:t>
                </a:r>
                <a:r>
                  <a:rPr lang="en-US" sz="2400" dirty="0">
                    <a:solidFill>
                      <a:srgbClr val="FF00FF"/>
                    </a:solidFill>
                    <a:sym typeface="Symbol" panose="05050102010706020507" pitchFamily="18" charset="2"/>
                  </a:rPr>
                  <a:t>training </a:t>
                </a:r>
              </a:p>
              <a:p>
                <a:r>
                  <a:rPr lang="en-US" sz="2400" dirty="0">
                    <a:solidFill>
                      <a:srgbClr val="FF00FF"/>
                    </a:solidFill>
                    <a:sym typeface="Symbol" panose="05050102010706020507" pitchFamily="18" charset="2"/>
                  </a:rPr>
                  <a:t>input </a:t>
                </a:r>
                <a:endParaRPr lang="en-CA" sz="2400" baseline="-25000" dirty="0">
                  <a:solidFill>
                    <a:srgbClr val="FF00FF"/>
                  </a:solidFill>
                </a:endParaRPr>
              </a:p>
            </p:txBody>
          </p:sp>
        </p:grpSp>
        <p:grpSp>
          <p:nvGrpSpPr>
            <p:cNvPr id="24" name="Group 23"/>
            <p:cNvGrpSpPr/>
            <p:nvPr/>
          </p:nvGrpSpPr>
          <p:grpSpPr>
            <a:xfrm>
              <a:off x="2133600" y="3201437"/>
              <a:ext cx="543876" cy="540000"/>
              <a:chOff x="5181600" y="2743200"/>
              <a:chExt cx="543876" cy="540000"/>
            </a:xfrm>
          </p:grpSpPr>
          <p:pic>
            <p:nvPicPr>
              <p:cNvPr id="25" name="Picture 2" descr="Pixel, square wallpaper"/>
              <p:cNvPicPr>
                <a:picLocks noChangeAspect="1" noChangeArrowheads="1"/>
              </p:cNvPicPr>
              <p:nvPr/>
            </p:nvPicPr>
            <p:blipFill rotWithShape="1">
              <a:blip r:embed="rId4">
                <a:extLst>
                  <a:ext uri="{28A0092B-C50C-407E-A947-70E740481C1C}">
                    <a14:useLocalDpi xmlns:a14="http://schemas.microsoft.com/office/drawing/2010/main" val="0"/>
                  </a:ext>
                </a:extLst>
              </a:blip>
              <a:srcRect l="11707" t="2229" r="45366" b="33537"/>
              <a:stretch/>
            </p:blipFill>
            <p:spPr bwMode="auto">
              <a:xfrm>
                <a:off x="5181600" y="2743200"/>
                <a:ext cx="540001" cy="540000"/>
              </a:xfrm>
              <a:prstGeom prst="rect">
                <a:avLst/>
              </a:prstGeom>
              <a:solidFill>
                <a:schemeClr val="bg1"/>
              </a:solidFill>
              <a:ln w="25400">
                <a:solidFill>
                  <a:srgbClr val="FF00FF"/>
                </a:solidFill>
              </a:ln>
            </p:spPr>
          </p:pic>
          <p:sp>
            <p:nvSpPr>
              <p:cNvPr id="26" name="Rectangle 25"/>
              <p:cNvSpPr/>
              <p:nvPr/>
            </p:nvSpPr>
            <p:spPr>
              <a:xfrm>
                <a:off x="5441424" y="2743200"/>
                <a:ext cx="284052" cy="523220"/>
              </a:xfrm>
              <a:prstGeom prst="rect">
                <a:avLst/>
              </a:prstGeom>
            </p:spPr>
            <p:txBody>
              <a:bodyPr wrap="none">
                <a:spAutoFit/>
              </a:bodyPr>
              <a:lstStyle/>
              <a:p>
                <a:r>
                  <a:rPr lang="en-US" b="1" i="1" dirty="0" err="1">
                    <a:solidFill>
                      <a:schemeClr val="bg2"/>
                    </a:solidFill>
                    <a:sym typeface="Symbol" panose="05050102010706020507" pitchFamily="18" charset="2"/>
                  </a:rPr>
                  <a:t>i</a:t>
                </a:r>
                <a:endParaRPr lang="en-CA" b="1" dirty="0">
                  <a:solidFill>
                    <a:schemeClr val="bg2"/>
                  </a:solidFill>
                </a:endParaRPr>
              </a:p>
            </p:txBody>
          </p:sp>
          <p:sp>
            <p:nvSpPr>
              <p:cNvPr id="27" name="Rectangle 26"/>
              <p:cNvSpPr/>
              <p:nvPr/>
            </p:nvSpPr>
            <p:spPr>
              <a:xfrm flipH="1" flipV="1">
                <a:off x="5305545" y="2870715"/>
                <a:ext cx="144000" cy="144000"/>
              </a:xfrm>
              <a:prstGeom prst="rect">
                <a:avLst/>
              </a:prstGeom>
              <a:ln w="25400">
                <a:solidFill>
                  <a:schemeClr val="bg2"/>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grpSp>
          <p:nvGrpSpPr>
            <p:cNvPr id="3" name="Group 2"/>
            <p:cNvGrpSpPr/>
            <p:nvPr/>
          </p:nvGrpSpPr>
          <p:grpSpPr>
            <a:xfrm>
              <a:off x="1752600" y="3806141"/>
              <a:ext cx="870497" cy="2088786"/>
              <a:chOff x="1752600" y="3806141"/>
              <a:chExt cx="870497" cy="2088786"/>
            </a:xfrm>
          </p:grpSpPr>
          <p:grpSp>
            <p:nvGrpSpPr>
              <p:cNvPr id="21" name="Group 20"/>
              <p:cNvGrpSpPr/>
              <p:nvPr/>
            </p:nvGrpSpPr>
            <p:grpSpPr>
              <a:xfrm>
                <a:off x="2133600" y="3882283"/>
                <a:ext cx="230011" cy="1097404"/>
                <a:chOff x="3657600" y="1066802"/>
                <a:chExt cx="258812" cy="839758"/>
              </a:xfrm>
            </p:grpSpPr>
            <p:sp>
              <p:nvSpPr>
                <p:cNvPr id="22" name="Rectangle 21"/>
                <p:cNvSpPr/>
                <p:nvPr/>
              </p:nvSpPr>
              <p:spPr>
                <a:xfrm>
                  <a:off x="3657600" y="1298929"/>
                  <a:ext cx="208981" cy="461665"/>
                </a:xfrm>
                <a:prstGeom prst="rect">
                  <a:avLst/>
                </a:prstGeom>
                <a:solidFill>
                  <a:schemeClr val="tx1"/>
                </a:solidFill>
              </p:spPr>
              <p:txBody>
                <a:bodyPr wrap="square">
                  <a:spAutoFit/>
                </a:bodyPr>
                <a:lstStyle/>
                <a:p>
                  <a:r>
                    <a:rPr lang="en-US" sz="2400" i="1" dirty="0" err="1">
                      <a:solidFill>
                        <a:srgbClr val="FF00FF"/>
                      </a:solidFill>
                      <a:cs typeface="Times New Roman" panose="02020603050405020304" pitchFamily="18" charset="0"/>
                      <a:sym typeface="Symbol" panose="05050102010706020507" pitchFamily="18" charset="2"/>
                    </a:rPr>
                    <a:t>i</a:t>
                  </a:r>
                  <a:endParaRPr lang="en-CA" sz="2400" dirty="0">
                    <a:solidFill>
                      <a:srgbClr val="FF00FF"/>
                    </a:solidFill>
                  </a:endParaRPr>
                </a:p>
              </p:txBody>
            </p:sp>
            <p:cxnSp>
              <p:nvCxnSpPr>
                <p:cNvPr id="23" name="Straight Arrow Connector 22"/>
                <p:cNvCxnSpPr/>
                <p:nvPr/>
              </p:nvCxnSpPr>
              <p:spPr bwMode="auto">
                <a:xfrm flipV="1">
                  <a:off x="3916412" y="1066802"/>
                  <a:ext cx="0" cy="839758"/>
                </a:xfrm>
                <a:prstGeom prst="straightConnector1">
                  <a:avLst/>
                </a:prstGeom>
                <a:noFill/>
                <a:ln w="38100" cap="sq" cmpd="sng" algn="ctr">
                  <a:solidFill>
                    <a:srgbClr val="FF00FF"/>
                  </a:solidFill>
                  <a:prstDash val="solid"/>
                  <a:round/>
                  <a:headEnd type="triangle"/>
                  <a:tailEnd type="triangle"/>
                </a:ln>
                <a:effectLst/>
              </p:spPr>
            </p:cxnSp>
          </p:grpSp>
          <p:grpSp>
            <p:nvGrpSpPr>
              <p:cNvPr id="28" name="Group 27"/>
              <p:cNvGrpSpPr/>
              <p:nvPr/>
            </p:nvGrpSpPr>
            <p:grpSpPr>
              <a:xfrm>
                <a:off x="1752600" y="4688620"/>
                <a:ext cx="703950" cy="537000"/>
                <a:chOff x="1524000" y="1295400"/>
                <a:chExt cx="703950" cy="537000"/>
              </a:xfrm>
            </p:grpSpPr>
            <p:sp>
              <p:nvSpPr>
                <p:cNvPr id="29" name="Rectangle 28"/>
                <p:cNvSpPr/>
                <p:nvPr/>
              </p:nvSpPr>
              <p:spPr>
                <a:xfrm>
                  <a:off x="1543950" y="1371600"/>
                  <a:ext cx="684000" cy="46080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30" name="Rectangle 29"/>
                <p:cNvSpPr/>
                <p:nvPr/>
              </p:nvSpPr>
              <p:spPr>
                <a:xfrm>
                  <a:off x="1524000" y="1295400"/>
                  <a:ext cx="683050" cy="461665"/>
                </a:xfrm>
                <a:prstGeom prst="rect">
                  <a:avLst/>
                </a:prstGeom>
                <a:noFill/>
              </p:spPr>
              <p:txBody>
                <a:bodyPr wrap="square">
                  <a:spAutoFit/>
                </a:bodyPr>
                <a:lstStyle/>
                <a:p>
                  <a:r>
                    <a:rPr lang="en-US" sz="2400" i="1" dirty="0" err="1">
                      <a:solidFill>
                        <a:srgbClr val="FF00FF"/>
                      </a:solidFill>
                      <a:cs typeface="Times New Roman" panose="02020603050405020304" pitchFamily="18" charset="0"/>
                      <a:sym typeface="Symbol" panose="05050102010706020507" pitchFamily="18" charset="2"/>
                    </a:rPr>
                    <a:t>x</a:t>
                  </a:r>
                  <a:r>
                    <a:rPr lang="en-US" altLang="en-US" sz="2400" i="1" baseline="-25000" dirty="0" err="1">
                      <a:solidFill>
                        <a:srgbClr val="FF00FF"/>
                      </a:solidFill>
                      <a:sym typeface="Symbol" panose="05050102010706020507" pitchFamily="18" charset="2"/>
                    </a:rPr>
                    <a:t>d,</a:t>
                  </a:r>
                  <a:r>
                    <a:rPr lang="en-US" altLang="en-US" sz="2400" i="1" baseline="-25000" dirty="0" err="1">
                      <a:solidFill>
                        <a:srgbClr val="FF00FF"/>
                      </a:solidFill>
                      <a:cs typeface="Times New Roman" panose="02020603050405020304" pitchFamily="18" charset="0"/>
                      <a:sym typeface="Symbol" panose="05050102010706020507" pitchFamily="18" charset="2"/>
                    </a:rPr>
                    <a:t>i</a:t>
                  </a:r>
                  <a:r>
                    <a:rPr lang="en-US" altLang="en-US" sz="2400" i="1" baseline="-25000" dirty="0">
                      <a:solidFill>
                        <a:srgbClr val="FF00FF"/>
                      </a:solidFill>
                      <a:sym typeface="Symbol" panose="05050102010706020507" pitchFamily="18" charset="2"/>
                    </a:rPr>
                    <a:t></a:t>
                  </a:r>
                  <a:endParaRPr lang="en-CA" sz="2400" dirty="0">
                    <a:solidFill>
                      <a:srgbClr val="FF00FF"/>
                    </a:solidFill>
                  </a:endParaRPr>
                </a:p>
              </p:txBody>
            </p:sp>
          </p:grpSp>
          <p:sp>
            <p:nvSpPr>
              <p:cNvPr id="51" name="Oval 50"/>
              <p:cNvSpPr/>
              <p:nvPr/>
            </p:nvSpPr>
            <p:spPr>
              <a:xfrm>
                <a:off x="2438486" y="380614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2" name="Oval 51"/>
              <p:cNvSpPr/>
              <p:nvPr/>
            </p:nvSpPr>
            <p:spPr>
              <a:xfrm>
                <a:off x="2438572" y="4079976"/>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3" name="Oval 52"/>
              <p:cNvSpPr/>
              <p:nvPr/>
            </p:nvSpPr>
            <p:spPr>
              <a:xfrm>
                <a:off x="2443097" y="436392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4" name="Oval 53"/>
              <p:cNvSpPr/>
              <p:nvPr/>
            </p:nvSpPr>
            <p:spPr>
              <a:xfrm>
                <a:off x="2438744" y="4637183"/>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5" name="Oval 54"/>
              <p:cNvSpPr/>
              <p:nvPr/>
            </p:nvSpPr>
            <p:spPr>
              <a:xfrm>
                <a:off x="2438916" y="516595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6" name="Oval 55"/>
              <p:cNvSpPr/>
              <p:nvPr/>
            </p:nvSpPr>
            <p:spPr>
              <a:xfrm>
                <a:off x="2439002" y="5440439"/>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7" name="Oval 56"/>
              <p:cNvSpPr/>
              <p:nvPr/>
            </p:nvSpPr>
            <p:spPr>
              <a:xfrm>
                <a:off x="2439088" y="5714927"/>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8" name="Oval 57"/>
              <p:cNvSpPr/>
              <p:nvPr/>
            </p:nvSpPr>
            <p:spPr>
              <a:xfrm>
                <a:off x="2438400" y="4908725"/>
                <a:ext cx="180000" cy="180000"/>
              </a:xfrm>
              <a:prstGeom prst="ellipse">
                <a:avLst/>
              </a:prstGeom>
              <a:solidFill>
                <a:srgbClr val="FF00FF"/>
              </a:solidFill>
              <a:ln>
                <a:noFill/>
              </a:ln>
            </p:spPr>
            <p:txBody>
              <a:bodyPr wrap="square" rtlCol="0" anchor="ctr">
                <a:spAutoFit/>
              </a:bodyPr>
              <a:lstStyle/>
              <a:p>
                <a:pPr algn="l"/>
                <a:endParaRPr lang="en-CA" sz="2400" dirty="0"/>
              </a:p>
            </p:txBody>
          </p:sp>
        </p:grpSp>
      </p:grpSp>
    </p:spTree>
    <p:extLst>
      <p:ext uri="{BB962C8B-B14F-4D97-AF65-F5344CB8AC3E}">
        <p14:creationId xmlns:p14="http://schemas.microsoft.com/office/powerpoint/2010/main" val="323060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9" name="Rectangle 8"/>
          <p:cNvSpPr/>
          <p:nvPr/>
        </p:nvSpPr>
        <p:spPr>
          <a:xfrm>
            <a:off x="228600" y="609600"/>
            <a:ext cx="9048032" cy="2805896"/>
          </a:xfrm>
          <a:prstGeom prst="rect">
            <a:avLst/>
          </a:prstGeom>
        </p:spPr>
        <p:txBody>
          <a:bodyPr wrap="square">
            <a:spAutoFit/>
          </a:bodyPr>
          <a:lstStyle/>
          <a:p>
            <a:pPr>
              <a:spcBef>
                <a:spcPts val="0"/>
              </a:spcBef>
              <a:spcAft>
                <a:spcPts val="200"/>
              </a:spcAft>
            </a:pPr>
            <a:r>
              <a:rPr lang="en-US" sz="2400" dirty="0">
                <a:solidFill>
                  <a:schemeClr val="tx2"/>
                </a:solidFill>
              </a:rPr>
              <a:t>Formatting Data</a:t>
            </a:r>
          </a:p>
          <a:p>
            <a:pPr lvl="1">
              <a:spcBef>
                <a:spcPts val="0"/>
              </a:spcBef>
              <a:spcAft>
                <a:spcPts val="200"/>
              </a:spcAft>
            </a:pPr>
            <a:r>
              <a:rPr lang="en-US" sz="2400" dirty="0">
                <a:sym typeface="Symbol" panose="05050102010706020507" pitchFamily="18" charset="2"/>
              </a:rPr>
              <a:t>Suppose your data has a field  </a:t>
            </a:r>
            <a:br>
              <a:rPr lang="en-US" sz="2400" dirty="0">
                <a:sym typeface="Symbol" panose="05050102010706020507" pitchFamily="18" charset="2"/>
              </a:rPr>
            </a:br>
            <a:r>
              <a:rPr lang="en-US" sz="2400" dirty="0">
                <a:sym typeface="Symbol" panose="05050102010706020507" pitchFamily="18" charset="2"/>
              </a:rPr>
              <a:t>   like </a:t>
            </a:r>
            <a:r>
              <a:rPr lang="en-US" sz="2400" i="1" dirty="0">
                <a:sym typeface="Symbol" panose="05050102010706020507" pitchFamily="18" charset="2"/>
              </a:rPr>
              <a:t>price</a:t>
            </a:r>
            <a:r>
              <a:rPr lang="en-US" sz="2400" dirty="0">
                <a:sym typeface="Symbol" panose="05050102010706020507" pitchFamily="18" charset="2"/>
              </a:rPr>
              <a:t>  </a:t>
            </a:r>
            <a:r>
              <a:rPr lang="en-US" sz="2400" i="1" dirty="0" err="1">
                <a:solidFill>
                  <a:srgbClr val="FF00FF"/>
                </a:solidFill>
                <a:cs typeface="Times New Roman" panose="02020603050405020304" pitchFamily="18" charset="0"/>
                <a:sym typeface="Symbol" panose="05050102010706020507" pitchFamily="18" charset="2"/>
              </a:rPr>
              <a:t>x</a:t>
            </a:r>
            <a:r>
              <a:rPr lang="en-US" altLang="en-US" sz="2400" i="1" baseline="-25000" dirty="0" err="1">
                <a:solidFill>
                  <a:srgbClr val="FF00FF"/>
                </a:solidFill>
                <a:sym typeface="Symbol" panose="05050102010706020507" pitchFamily="18" charset="2"/>
              </a:rPr>
              <a:t>d,</a:t>
            </a:r>
            <a:r>
              <a:rPr lang="en-US" altLang="en-US" sz="2400" i="1" baseline="-25000" dirty="0" err="1">
                <a:solidFill>
                  <a:srgbClr val="FF00FF"/>
                </a:solidFill>
                <a:cs typeface="Times New Roman" panose="02020603050405020304" pitchFamily="18" charset="0"/>
                <a:sym typeface="Symbol" panose="05050102010706020507" pitchFamily="18" charset="2"/>
              </a:rPr>
              <a:t>i</a:t>
            </a:r>
            <a:r>
              <a:rPr lang="en-US" altLang="en-US" sz="2400" i="1" baseline="-25000" dirty="0">
                <a:solidFill>
                  <a:srgbClr val="FF00FF"/>
                </a:solidFill>
                <a:sym typeface="Symbol" panose="05050102010706020507" pitchFamily="18" charset="2"/>
              </a:rPr>
              <a:t></a:t>
            </a:r>
            <a:r>
              <a:rPr lang="en-US" altLang="en-US" sz="2400" dirty="0">
                <a:sym typeface="Symbol" panose="05050102010706020507" pitchFamily="18" charset="2"/>
              </a:rPr>
              <a:t> = 3928.</a:t>
            </a:r>
          </a:p>
          <a:p>
            <a:pPr lvl="1">
              <a:spcBef>
                <a:spcPts val="0"/>
              </a:spcBef>
              <a:spcAft>
                <a:spcPts val="200"/>
              </a:spcAft>
            </a:pPr>
            <a:r>
              <a:rPr lang="en-US" altLang="en-US" sz="2400" dirty="0">
                <a:sym typeface="Symbol" panose="05050102010706020507" pitchFamily="18" charset="2"/>
              </a:rPr>
              <a:t>3928 and 3929 being one apart,</a:t>
            </a:r>
          </a:p>
          <a:p>
            <a:pPr lvl="1">
              <a:spcBef>
                <a:spcPts val="0"/>
              </a:spcBef>
              <a:spcAft>
                <a:spcPts val="200"/>
              </a:spcAft>
            </a:pPr>
            <a:r>
              <a:rPr lang="en-US" altLang="en-US" sz="2400" dirty="0">
                <a:sym typeface="Symbol" panose="05050102010706020507" pitchFamily="18" charset="2"/>
              </a:rPr>
              <a:t>   the math in the neural net would be about the same</a:t>
            </a:r>
          </a:p>
          <a:p>
            <a:pPr lvl="1">
              <a:spcBef>
                <a:spcPts val="0"/>
              </a:spcBef>
              <a:spcAft>
                <a:spcPts val="200"/>
              </a:spcAft>
            </a:pPr>
            <a:r>
              <a:rPr lang="en-US" altLang="en-US" sz="2400" dirty="0">
                <a:sym typeface="Symbol" panose="05050102010706020507" pitchFamily="18" charset="2"/>
              </a:rPr>
              <a:t>   and their meaning is about the same. </a:t>
            </a:r>
          </a:p>
          <a:p>
            <a:pPr lvl="1">
              <a:spcBef>
                <a:spcPts val="0"/>
              </a:spcBef>
              <a:spcAft>
                <a:spcPts val="200"/>
              </a:spcAft>
            </a:pPr>
            <a:r>
              <a:rPr lang="en-US" sz="2400" dirty="0">
                <a:sym typeface="Symbol" panose="05050102010706020507" pitchFamily="18" charset="2"/>
              </a:rPr>
              <a:t>   This works fine.</a:t>
            </a:r>
          </a:p>
        </p:txBody>
      </p:sp>
      <p:grpSp>
        <p:nvGrpSpPr>
          <p:cNvPr id="4" name="Group 3"/>
          <p:cNvGrpSpPr/>
          <p:nvPr/>
        </p:nvGrpSpPr>
        <p:grpSpPr>
          <a:xfrm>
            <a:off x="609600" y="3810000"/>
            <a:ext cx="7940040" cy="2887980"/>
            <a:chOff x="609600" y="3201437"/>
            <a:chExt cx="7848600" cy="2818363"/>
          </a:xfrm>
        </p:grpSpPr>
        <p:sp>
          <p:nvSpPr>
            <p:cNvPr id="7" name="Rectangle 6"/>
            <p:cNvSpPr/>
            <p:nvPr/>
          </p:nvSpPr>
          <p:spPr>
            <a:xfrm>
              <a:off x="609600" y="3226837"/>
              <a:ext cx="7848600" cy="2781300"/>
            </a:xfrm>
            <a:prstGeom prst="rect">
              <a:avLst/>
            </a:prstGeom>
            <a:solidFill>
              <a:schemeClr val="tx1"/>
            </a:solidFill>
            <a:ln>
              <a:noFill/>
            </a:ln>
          </p:spPr>
          <p:txBody>
            <a:bodyPr wrap="square" rtlCol="0" anchor="ctr">
              <a:spAutoFit/>
            </a:bodyPr>
            <a:lstStyle/>
            <a:p>
              <a:pPr algn="l"/>
              <a:endParaRPr lang="en-CA" sz="2400" dirty="0"/>
            </a:p>
          </p:txBody>
        </p:sp>
        <p:pic>
          <p:nvPicPr>
            <p:cNvPr id="8" name="Picture 6" descr="Image result for convolutional neural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62324"/>
              <a:ext cx="5334000" cy="26574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467600" y="4167793"/>
              <a:ext cx="559769" cy="461665"/>
            </a:xfrm>
            <a:prstGeom prst="rect">
              <a:avLst/>
            </a:prstGeom>
          </p:spPr>
          <p:txBody>
            <a:bodyPr wrap="none">
              <a:spAutoFit/>
            </a:bodyPr>
            <a:lstStyle/>
            <a:p>
              <a:r>
                <a:rPr lang="en-US" altLang="en-US" sz="2400" i="1">
                  <a:solidFill>
                    <a:schemeClr val="bg2"/>
                  </a:solidFill>
                  <a:sym typeface="Symbol" panose="05050102010706020507" pitchFamily="18" charset="2"/>
                </a:rPr>
                <a:t>cat</a:t>
              </a:r>
              <a:endParaRPr lang="en-CA" sz="2400" dirty="0">
                <a:solidFill>
                  <a:schemeClr val="bg2"/>
                </a:solidFill>
              </a:endParaRPr>
            </a:p>
          </p:txBody>
        </p:sp>
        <p:sp>
          <p:nvSpPr>
            <p:cNvPr id="11" name="Rectangle 10"/>
            <p:cNvSpPr/>
            <p:nvPr/>
          </p:nvSpPr>
          <p:spPr>
            <a:xfrm>
              <a:off x="7467600" y="4446596"/>
              <a:ext cx="646331" cy="461665"/>
            </a:xfrm>
            <a:prstGeom prst="rect">
              <a:avLst/>
            </a:prstGeom>
          </p:spPr>
          <p:txBody>
            <a:bodyPr wrap="none">
              <a:spAutoFit/>
            </a:bodyPr>
            <a:lstStyle/>
            <a:p>
              <a:r>
                <a:rPr lang="en-US" sz="2400" i="1" dirty="0">
                  <a:solidFill>
                    <a:schemeClr val="bg2"/>
                  </a:solidFill>
                  <a:sym typeface="Symbol" panose="05050102010706020507" pitchFamily="18" charset="2"/>
                </a:rPr>
                <a:t>dog</a:t>
              </a:r>
              <a:endParaRPr lang="en-CA" sz="2400" dirty="0">
                <a:solidFill>
                  <a:schemeClr val="bg2"/>
                </a:solidFill>
              </a:endParaRPr>
            </a:p>
          </p:txBody>
        </p:sp>
        <p:sp>
          <p:nvSpPr>
            <p:cNvPr id="12" name="Rectangle 11"/>
            <p:cNvSpPr/>
            <p:nvPr/>
          </p:nvSpPr>
          <p:spPr>
            <a:xfrm>
              <a:off x="7482672" y="4741255"/>
              <a:ext cx="696024" cy="381541"/>
            </a:xfrm>
            <a:prstGeom prst="rect">
              <a:avLst/>
            </a:prstGeom>
          </p:spPr>
          <p:txBody>
            <a:bodyPr wrap="none">
              <a:spAutoFit/>
            </a:bodyPr>
            <a:lstStyle/>
            <a:p>
              <a:r>
                <a:rPr lang="en-US" altLang="en-US" sz="2400" i="1">
                  <a:solidFill>
                    <a:schemeClr val="bg2"/>
                  </a:solidFill>
                  <a:sym typeface="Symbol" panose="05050102010706020507" pitchFamily="18" charset="2"/>
                </a:rPr>
                <a:t>face</a:t>
              </a:r>
              <a:endParaRPr lang="en-CA" sz="2400" dirty="0">
                <a:solidFill>
                  <a:schemeClr val="bg2"/>
                </a:solidFill>
              </a:endParaRPr>
            </a:p>
          </p:txBody>
        </p:sp>
        <p:sp>
          <p:nvSpPr>
            <p:cNvPr id="13" name="Rectangle 12"/>
            <p:cNvSpPr/>
            <p:nvPr/>
          </p:nvSpPr>
          <p:spPr>
            <a:xfrm>
              <a:off x="7467600" y="5000092"/>
              <a:ext cx="628698" cy="461665"/>
            </a:xfrm>
            <a:prstGeom prst="rect">
              <a:avLst/>
            </a:prstGeom>
          </p:spPr>
          <p:txBody>
            <a:bodyPr wrap="none">
              <a:spAutoFit/>
            </a:bodyPr>
            <a:lstStyle/>
            <a:p>
              <a:r>
                <a:rPr lang="en-US" sz="2400" i="1">
                  <a:solidFill>
                    <a:schemeClr val="bg2"/>
                  </a:solidFill>
                  <a:sym typeface="Symbol" panose="05050102010706020507" pitchFamily="18" charset="2"/>
                </a:rPr>
                <a:t>fish</a:t>
              </a:r>
              <a:endParaRPr lang="en-CA" sz="2400" dirty="0">
                <a:solidFill>
                  <a:schemeClr val="bg2"/>
                </a:solidFill>
              </a:endParaRPr>
            </a:p>
          </p:txBody>
        </p:sp>
        <p:grpSp>
          <p:nvGrpSpPr>
            <p:cNvPr id="14" name="Group 13"/>
            <p:cNvGrpSpPr/>
            <p:nvPr/>
          </p:nvGrpSpPr>
          <p:grpSpPr>
            <a:xfrm>
              <a:off x="609600" y="3493537"/>
              <a:ext cx="1582484" cy="1471466"/>
              <a:chOff x="609600" y="304800"/>
              <a:chExt cx="1582484" cy="1471466"/>
            </a:xfrm>
          </p:grpSpPr>
          <p:grpSp>
            <p:nvGrpSpPr>
              <p:cNvPr id="15" name="Group 14"/>
              <p:cNvGrpSpPr/>
              <p:nvPr/>
            </p:nvGrpSpPr>
            <p:grpSpPr>
              <a:xfrm>
                <a:off x="685800" y="1174750"/>
                <a:ext cx="641532" cy="601516"/>
                <a:chOff x="4635890" y="1543039"/>
                <a:chExt cx="641532" cy="601516"/>
              </a:xfrm>
            </p:grpSpPr>
            <p:grpSp>
              <p:nvGrpSpPr>
                <p:cNvPr id="17" name="Group 16"/>
                <p:cNvGrpSpPr/>
                <p:nvPr/>
              </p:nvGrpSpPr>
              <p:grpSpPr>
                <a:xfrm>
                  <a:off x="4635890" y="1543039"/>
                  <a:ext cx="540000" cy="540000"/>
                  <a:chOff x="3220343" y="2894580"/>
                  <a:chExt cx="540000" cy="540000"/>
                </a:xfrm>
              </p:grpSpPr>
              <p:sp>
                <p:nvSpPr>
                  <p:cNvPr id="19" name="Rectangle 18"/>
                  <p:cNvSpPr/>
                  <p:nvPr/>
                </p:nvSpPr>
                <p:spPr>
                  <a:xfrm>
                    <a:off x="3220343" y="2894580"/>
                    <a:ext cx="540000" cy="540000"/>
                  </a:xfrm>
                  <a:prstGeom prst="rect">
                    <a:avLst/>
                  </a:prstGeom>
                  <a:solidFill>
                    <a:schemeClr val="tx1"/>
                  </a:solidFill>
                  <a:ln w="25400">
                    <a:solidFill>
                      <a:schemeClr val="bg2"/>
                    </a:solidFill>
                  </a:ln>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pic>
                <p:nvPicPr>
                  <p:cNvPr id="20" name="Picture 10" descr="Image result for bi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352" y="2909895"/>
                    <a:ext cx="468000" cy="468000"/>
                  </a:xfrm>
                  <a:prstGeom prst="rect">
                    <a:avLst/>
                  </a:prstGeom>
                  <a:noFill/>
                  <a:ln w="25400">
                    <a:noFill/>
                  </a:ln>
                  <a:extLst>
                    <a:ext uri="{909E8E84-426E-40DD-AFC4-6F175D3DCCD1}">
                      <a14:hiddenFill xmlns:a14="http://schemas.microsoft.com/office/drawing/2010/main">
                        <a:solidFill>
                          <a:srgbClr val="FFFFFF"/>
                        </a:solidFill>
                      </a14:hiddenFill>
                    </a:ext>
                  </a:extLst>
                </p:spPr>
              </p:pic>
            </p:grpSp>
            <p:sp>
              <p:nvSpPr>
                <p:cNvPr id="18" name="Rectangle 17"/>
                <p:cNvSpPr/>
                <p:nvPr/>
              </p:nvSpPr>
              <p:spPr>
                <a:xfrm>
                  <a:off x="4876800" y="1668900"/>
                  <a:ext cx="400622" cy="475655"/>
                </a:xfrm>
                <a:prstGeom prst="rect">
                  <a:avLst/>
                </a:prstGeom>
              </p:spPr>
              <p:txBody>
                <a:bodyPr wrap="none">
                  <a:spAutoFit/>
                </a:bodyPr>
                <a:lstStyle/>
                <a:p>
                  <a:r>
                    <a:rPr lang="en-US" i="1" dirty="0">
                      <a:solidFill>
                        <a:schemeClr val="bg2"/>
                      </a:solidFill>
                      <a:sym typeface="Symbol" panose="05050102010706020507" pitchFamily="18" charset="2"/>
                    </a:rPr>
                    <a:t>d</a:t>
                  </a:r>
                  <a:endParaRPr lang="en-CA" dirty="0">
                    <a:solidFill>
                      <a:schemeClr val="bg2"/>
                    </a:solidFill>
                  </a:endParaRPr>
                </a:p>
              </p:txBody>
            </p:sp>
          </p:grpSp>
          <p:sp>
            <p:nvSpPr>
              <p:cNvPr id="16" name="Rectangle 15"/>
              <p:cNvSpPr/>
              <p:nvPr/>
            </p:nvSpPr>
            <p:spPr>
              <a:xfrm>
                <a:off x="609600" y="304800"/>
                <a:ext cx="1582484" cy="830997"/>
              </a:xfrm>
              <a:prstGeom prst="rect">
                <a:avLst/>
              </a:prstGeom>
            </p:spPr>
            <p:txBody>
              <a:bodyPr wrap="none">
                <a:spAutoFit/>
              </a:bodyPr>
              <a:lstStyle/>
              <a:p>
                <a:r>
                  <a:rPr lang="en-US" sz="2400" i="1" dirty="0" err="1">
                    <a:solidFill>
                      <a:srgbClr val="FF00FF"/>
                    </a:solidFill>
                    <a:sym typeface="Symbol" panose="05050102010706020507" pitchFamily="18" charset="2"/>
                  </a:rPr>
                  <a:t>d</a:t>
                </a:r>
                <a:r>
                  <a:rPr lang="en-US" sz="2400" i="1" baseline="30000" dirty="0" err="1">
                    <a:solidFill>
                      <a:srgbClr val="FF00FF"/>
                    </a:solidFill>
                    <a:sym typeface="Symbol" panose="05050102010706020507" pitchFamily="18" charset="2"/>
                  </a:rPr>
                  <a:t>th</a:t>
                </a:r>
                <a:r>
                  <a:rPr lang="en-US" sz="2400" baseline="30000" dirty="0">
                    <a:solidFill>
                      <a:srgbClr val="FF00FF"/>
                    </a:solidFill>
                    <a:sym typeface="Symbol" panose="05050102010706020507" pitchFamily="18" charset="2"/>
                  </a:rPr>
                  <a:t> </a:t>
                </a:r>
                <a:r>
                  <a:rPr lang="en-US" sz="2400" dirty="0">
                    <a:solidFill>
                      <a:srgbClr val="FF00FF"/>
                    </a:solidFill>
                    <a:sym typeface="Symbol" panose="05050102010706020507" pitchFamily="18" charset="2"/>
                  </a:rPr>
                  <a:t>training </a:t>
                </a:r>
              </a:p>
              <a:p>
                <a:r>
                  <a:rPr lang="en-US" sz="2400" dirty="0">
                    <a:solidFill>
                      <a:srgbClr val="FF00FF"/>
                    </a:solidFill>
                    <a:sym typeface="Symbol" panose="05050102010706020507" pitchFamily="18" charset="2"/>
                  </a:rPr>
                  <a:t>input </a:t>
                </a:r>
                <a:endParaRPr lang="en-CA" sz="2400" baseline="-25000" dirty="0">
                  <a:solidFill>
                    <a:srgbClr val="FF00FF"/>
                  </a:solidFill>
                </a:endParaRPr>
              </a:p>
            </p:txBody>
          </p:sp>
        </p:grpSp>
        <p:grpSp>
          <p:nvGrpSpPr>
            <p:cNvPr id="24" name="Group 23"/>
            <p:cNvGrpSpPr/>
            <p:nvPr/>
          </p:nvGrpSpPr>
          <p:grpSpPr>
            <a:xfrm>
              <a:off x="2133600" y="3201437"/>
              <a:ext cx="543876" cy="540000"/>
              <a:chOff x="5181600" y="2743200"/>
              <a:chExt cx="543876" cy="540000"/>
            </a:xfrm>
          </p:grpSpPr>
          <p:pic>
            <p:nvPicPr>
              <p:cNvPr id="25" name="Picture 2" descr="Pixel, square wallpaper"/>
              <p:cNvPicPr>
                <a:picLocks noChangeAspect="1" noChangeArrowheads="1"/>
              </p:cNvPicPr>
              <p:nvPr/>
            </p:nvPicPr>
            <p:blipFill rotWithShape="1">
              <a:blip r:embed="rId4">
                <a:extLst>
                  <a:ext uri="{28A0092B-C50C-407E-A947-70E740481C1C}">
                    <a14:useLocalDpi xmlns:a14="http://schemas.microsoft.com/office/drawing/2010/main" val="0"/>
                  </a:ext>
                </a:extLst>
              </a:blip>
              <a:srcRect l="11707" t="2229" r="45366" b="33537"/>
              <a:stretch/>
            </p:blipFill>
            <p:spPr bwMode="auto">
              <a:xfrm>
                <a:off x="5181600" y="2743200"/>
                <a:ext cx="540001" cy="540000"/>
              </a:xfrm>
              <a:prstGeom prst="rect">
                <a:avLst/>
              </a:prstGeom>
              <a:solidFill>
                <a:schemeClr val="bg1"/>
              </a:solidFill>
              <a:ln w="25400">
                <a:solidFill>
                  <a:srgbClr val="FF00FF"/>
                </a:solidFill>
              </a:ln>
            </p:spPr>
          </p:pic>
          <p:sp>
            <p:nvSpPr>
              <p:cNvPr id="26" name="Rectangle 25"/>
              <p:cNvSpPr/>
              <p:nvPr/>
            </p:nvSpPr>
            <p:spPr>
              <a:xfrm>
                <a:off x="5441424" y="2743200"/>
                <a:ext cx="284052" cy="523220"/>
              </a:xfrm>
              <a:prstGeom prst="rect">
                <a:avLst/>
              </a:prstGeom>
            </p:spPr>
            <p:txBody>
              <a:bodyPr wrap="none">
                <a:spAutoFit/>
              </a:bodyPr>
              <a:lstStyle/>
              <a:p>
                <a:r>
                  <a:rPr lang="en-US" b="1" i="1" dirty="0" err="1">
                    <a:solidFill>
                      <a:schemeClr val="bg2"/>
                    </a:solidFill>
                    <a:sym typeface="Symbol" panose="05050102010706020507" pitchFamily="18" charset="2"/>
                  </a:rPr>
                  <a:t>i</a:t>
                </a:r>
                <a:endParaRPr lang="en-CA" b="1" dirty="0">
                  <a:solidFill>
                    <a:schemeClr val="bg2"/>
                  </a:solidFill>
                </a:endParaRPr>
              </a:p>
            </p:txBody>
          </p:sp>
          <p:sp>
            <p:nvSpPr>
              <p:cNvPr id="27" name="Rectangle 26"/>
              <p:cNvSpPr/>
              <p:nvPr/>
            </p:nvSpPr>
            <p:spPr>
              <a:xfrm flipH="1" flipV="1">
                <a:off x="5305545" y="2870715"/>
                <a:ext cx="144000" cy="144000"/>
              </a:xfrm>
              <a:prstGeom prst="rect">
                <a:avLst/>
              </a:prstGeom>
              <a:ln w="25400">
                <a:solidFill>
                  <a:schemeClr val="bg2"/>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grpSp>
          <p:nvGrpSpPr>
            <p:cNvPr id="3" name="Group 2"/>
            <p:cNvGrpSpPr/>
            <p:nvPr/>
          </p:nvGrpSpPr>
          <p:grpSpPr>
            <a:xfrm>
              <a:off x="1752600" y="3806141"/>
              <a:ext cx="870497" cy="2088786"/>
              <a:chOff x="1752600" y="3806141"/>
              <a:chExt cx="870497" cy="2088786"/>
            </a:xfrm>
          </p:grpSpPr>
          <p:grpSp>
            <p:nvGrpSpPr>
              <p:cNvPr id="21" name="Group 20"/>
              <p:cNvGrpSpPr/>
              <p:nvPr/>
            </p:nvGrpSpPr>
            <p:grpSpPr>
              <a:xfrm>
                <a:off x="2133600" y="3882283"/>
                <a:ext cx="230011" cy="1097404"/>
                <a:chOff x="3657600" y="1066802"/>
                <a:chExt cx="258812" cy="839758"/>
              </a:xfrm>
            </p:grpSpPr>
            <p:sp>
              <p:nvSpPr>
                <p:cNvPr id="22" name="Rectangle 21"/>
                <p:cNvSpPr/>
                <p:nvPr/>
              </p:nvSpPr>
              <p:spPr>
                <a:xfrm>
                  <a:off x="3657600" y="1298929"/>
                  <a:ext cx="208981" cy="461665"/>
                </a:xfrm>
                <a:prstGeom prst="rect">
                  <a:avLst/>
                </a:prstGeom>
                <a:solidFill>
                  <a:schemeClr val="tx1"/>
                </a:solidFill>
              </p:spPr>
              <p:txBody>
                <a:bodyPr wrap="square">
                  <a:spAutoFit/>
                </a:bodyPr>
                <a:lstStyle/>
                <a:p>
                  <a:r>
                    <a:rPr lang="en-US" sz="2400" i="1" dirty="0" err="1">
                      <a:solidFill>
                        <a:srgbClr val="FF00FF"/>
                      </a:solidFill>
                      <a:cs typeface="Times New Roman" panose="02020603050405020304" pitchFamily="18" charset="0"/>
                      <a:sym typeface="Symbol" panose="05050102010706020507" pitchFamily="18" charset="2"/>
                    </a:rPr>
                    <a:t>i</a:t>
                  </a:r>
                  <a:endParaRPr lang="en-CA" sz="2400" dirty="0">
                    <a:solidFill>
                      <a:srgbClr val="FF00FF"/>
                    </a:solidFill>
                  </a:endParaRPr>
                </a:p>
              </p:txBody>
            </p:sp>
            <p:cxnSp>
              <p:nvCxnSpPr>
                <p:cNvPr id="23" name="Straight Arrow Connector 22"/>
                <p:cNvCxnSpPr/>
                <p:nvPr/>
              </p:nvCxnSpPr>
              <p:spPr bwMode="auto">
                <a:xfrm flipV="1">
                  <a:off x="3916412" y="1066802"/>
                  <a:ext cx="0" cy="839758"/>
                </a:xfrm>
                <a:prstGeom prst="straightConnector1">
                  <a:avLst/>
                </a:prstGeom>
                <a:noFill/>
                <a:ln w="38100" cap="sq" cmpd="sng" algn="ctr">
                  <a:solidFill>
                    <a:srgbClr val="FF00FF"/>
                  </a:solidFill>
                  <a:prstDash val="solid"/>
                  <a:round/>
                  <a:headEnd type="triangle"/>
                  <a:tailEnd type="triangle"/>
                </a:ln>
                <a:effectLst/>
              </p:spPr>
            </p:cxnSp>
          </p:grpSp>
          <p:grpSp>
            <p:nvGrpSpPr>
              <p:cNvPr id="28" name="Group 27"/>
              <p:cNvGrpSpPr/>
              <p:nvPr/>
            </p:nvGrpSpPr>
            <p:grpSpPr>
              <a:xfrm>
                <a:off x="1752600" y="4688620"/>
                <a:ext cx="703950" cy="537000"/>
                <a:chOff x="1524000" y="1295400"/>
                <a:chExt cx="703950" cy="537000"/>
              </a:xfrm>
            </p:grpSpPr>
            <p:sp>
              <p:nvSpPr>
                <p:cNvPr id="29" name="Rectangle 28"/>
                <p:cNvSpPr/>
                <p:nvPr/>
              </p:nvSpPr>
              <p:spPr>
                <a:xfrm>
                  <a:off x="1543950" y="1371600"/>
                  <a:ext cx="684000" cy="46080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30" name="Rectangle 29"/>
                <p:cNvSpPr/>
                <p:nvPr/>
              </p:nvSpPr>
              <p:spPr>
                <a:xfrm>
                  <a:off x="1524000" y="1295400"/>
                  <a:ext cx="683050" cy="461665"/>
                </a:xfrm>
                <a:prstGeom prst="rect">
                  <a:avLst/>
                </a:prstGeom>
                <a:noFill/>
              </p:spPr>
              <p:txBody>
                <a:bodyPr wrap="square">
                  <a:spAutoFit/>
                </a:bodyPr>
                <a:lstStyle/>
                <a:p>
                  <a:r>
                    <a:rPr lang="en-US" sz="2400" i="1" dirty="0" err="1">
                      <a:solidFill>
                        <a:srgbClr val="FF00FF"/>
                      </a:solidFill>
                      <a:cs typeface="Times New Roman" panose="02020603050405020304" pitchFamily="18" charset="0"/>
                      <a:sym typeface="Symbol" panose="05050102010706020507" pitchFamily="18" charset="2"/>
                    </a:rPr>
                    <a:t>x</a:t>
                  </a:r>
                  <a:r>
                    <a:rPr lang="en-US" altLang="en-US" sz="2400" i="1" baseline="-25000" dirty="0" err="1">
                      <a:solidFill>
                        <a:srgbClr val="FF00FF"/>
                      </a:solidFill>
                      <a:sym typeface="Symbol" panose="05050102010706020507" pitchFamily="18" charset="2"/>
                    </a:rPr>
                    <a:t>d,</a:t>
                  </a:r>
                  <a:r>
                    <a:rPr lang="en-US" altLang="en-US" sz="2400" i="1" baseline="-25000" dirty="0" err="1">
                      <a:solidFill>
                        <a:srgbClr val="FF00FF"/>
                      </a:solidFill>
                      <a:cs typeface="Times New Roman" panose="02020603050405020304" pitchFamily="18" charset="0"/>
                      <a:sym typeface="Symbol" panose="05050102010706020507" pitchFamily="18" charset="2"/>
                    </a:rPr>
                    <a:t>i</a:t>
                  </a:r>
                  <a:r>
                    <a:rPr lang="en-US" altLang="en-US" sz="2400" i="1" baseline="-25000" dirty="0">
                      <a:solidFill>
                        <a:srgbClr val="FF00FF"/>
                      </a:solidFill>
                      <a:sym typeface="Symbol" panose="05050102010706020507" pitchFamily="18" charset="2"/>
                    </a:rPr>
                    <a:t></a:t>
                  </a:r>
                  <a:endParaRPr lang="en-CA" sz="2400" dirty="0">
                    <a:solidFill>
                      <a:srgbClr val="FF00FF"/>
                    </a:solidFill>
                  </a:endParaRPr>
                </a:p>
              </p:txBody>
            </p:sp>
          </p:grpSp>
          <p:sp>
            <p:nvSpPr>
              <p:cNvPr id="51" name="Oval 50"/>
              <p:cNvSpPr/>
              <p:nvPr/>
            </p:nvSpPr>
            <p:spPr>
              <a:xfrm>
                <a:off x="2438486" y="380614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2" name="Oval 51"/>
              <p:cNvSpPr/>
              <p:nvPr/>
            </p:nvSpPr>
            <p:spPr>
              <a:xfrm>
                <a:off x="2438572" y="4079976"/>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3" name="Oval 52"/>
              <p:cNvSpPr/>
              <p:nvPr/>
            </p:nvSpPr>
            <p:spPr>
              <a:xfrm>
                <a:off x="2443097" y="436392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4" name="Oval 53"/>
              <p:cNvSpPr/>
              <p:nvPr/>
            </p:nvSpPr>
            <p:spPr>
              <a:xfrm>
                <a:off x="2438744" y="4637183"/>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5" name="Oval 54"/>
              <p:cNvSpPr/>
              <p:nvPr/>
            </p:nvSpPr>
            <p:spPr>
              <a:xfrm>
                <a:off x="2438916" y="516595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6" name="Oval 55"/>
              <p:cNvSpPr/>
              <p:nvPr/>
            </p:nvSpPr>
            <p:spPr>
              <a:xfrm>
                <a:off x="2439002" y="5440439"/>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7" name="Oval 56"/>
              <p:cNvSpPr/>
              <p:nvPr/>
            </p:nvSpPr>
            <p:spPr>
              <a:xfrm>
                <a:off x="2439088" y="5714927"/>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8" name="Oval 57"/>
              <p:cNvSpPr/>
              <p:nvPr/>
            </p:nvSpPr>
            <p:spPr>
              <a:xfrm>
                <a:off x="2438400" y="4908725"/>
                <a:ext cx="180000" cy="180000"/>
              </a:xfrm>
              <a:prstGeom prst="ellipse">
                <a:avLst/>
              </a:prstGeom>
              <a:solidFill>
                <a:srgbClr val="FF00FF"/>
              </a:solidFill>
              <a:ln>
                <a:noFill/>
              </a:ln>
            </p:spPr>
            <p:txBody>
              <a:bodyPr wrap="square" rtlCol="0" anchor="ctr">
                <a:spAutoFit/>
              </a:bodyPr>
              <a:lstStyle/>
              <a:p>
                <a:pPr algn="l"/>
                <a:endParaRPr lang="en-CA" sz="2400" dirty="0"/>
              </a:p>
            </p:txBody>
          </p:sp>
        </p:grpSp>
      </p:grpSp>
      <p:sp>
        <p:nvSpPr>
          <p:cNvPr id="2" name="Rectangle 1"/>
          <p:cNvSpPr/>
          <p:nvPr/>
        </p:nvSpPr>
        <p:spPr>
          <a:xfrm>
            <a:off x="1648240" y="5939135"/>
            <a:ext cx="877163" cy="461665"/>
          </a:xfrm>
          <a:prstGeom prst="rect">
            <a:avLst/>
          </a:prstGeom>
        </p:spPr>
        <p:txBody>
          <a:bodyPr wrap="none">
            <a:spAutoFit/>
          </a:bodyPr>
          <a:lstStyle/>
          <a:p>
            <a:pPr algn="r">
              <a:spcBef>
                <a:spcPts val="0"/>
              </a:spcBef>
              <a:spcAft>
                <a:spcPts val="200"/>
              </a:spcAft>
            </a:pPr>
            <a:r>
              <a:rPr lang="en-US" altLang="en-US" sz="2400" dirty="0">
                <a:solidFill>
                  <a:schemeClr val="bg2"/>
                </a:solidFill>
                <a:sym typeface="Symbol" panose="05050102010706020507" pitchFamily="18" charset="2"/>
              </a:rPr>
              <a:t> 3928</a:t>
            </a:r>
          </a:p>
        </p:txBody>
      </p:sp>
    </p:spTree>
    <p:extLst>
      <p:ext uri="{BB962C8B-B14F-4D97-AF65-F5344CB8AC3E}">
        <p14:creationId xmlns:p14="http://schemas.microsoft.com/office/powerpoint/2010/main" val="14324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 calcmode="lin" valueType="num">
                                      <p:cBhvr additive="base">
                                        <p:cTn id="35"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9" name="Rectangle 8"/>
          <p:cNvSpPr/>
          <p:nvPr/>
        </p:nvSpPr>
        <p:spPr>
          <a:xfrm>
            <a:off x="228600" y="609600"/>
            <a:ext cx="9048032" cy="2805896"/>
          </a:xfrm>
          <a:prstGeom prst="rect">
            <a:avLst/>
          </a:prstGeom>
        </p:spPr>
        <p:txBody>
          <a:bodyPr wrap="square">
            <a:spAutoFit/>
          </a:bodyPr>
          <a:lstStyle/>
          <a:p>
            <a:pPr>
              <a:spcBef>
                <a:spcPts val="0"/>
              </a:spcBef>
              <a:spcAft>
                <a:spcPts val="200"/>
              </a:spcAft>
            </a:pPr>
            <a:r>
              <a:rPr lang="en-US" sz="2400" dirty="0">
                <a:solidFill>
                  <a:schemeClr val="tx2"/>
                </a:solidFill>
              </a:rPr>
              <a:t>Formatting Data</a:t>
            </a:r>
          </a:p>
          <a:p>
            <a:pPr lvl="1">
              <a:spcBef>
                <a:spcPts val="0"/>
              </a:spcBef>
              <a:spcAft>
                <a:spcPts val="200"/>
              </a:spcAft>
            </a:pPr>
            <a:r>
              <a:rPr lang="en-US" sz="2400" dirty="0">
                <a:sym typeface="Symbol" panose="05050102010706020507" pitchFamily="18" charset="2"/>
              </a:rPr>
              <a:t>Suppose your data has a text field </a:t>
            </a:r>
            <a:br>
              <a:rPr lang="en-US" sz="2400" dirty="0">
                <a:sym typeface="Symbol" panose="05050102010706020507" pitchFamily="18" charset="2"/>
              </a:rPr>
            </a:br>
            <a:r>
              <a:rPr lang="en-US" sz="2400" dirty="0">
                <a:sym typeface="Symbol" panose="05050102010706020507" pitchFamily="18" charset="2"/>
              </a:rPr>
              <a:t>   like </a:t>
            </a:r>
            <a:r>
              <a:rPr lang="en-US" sz="2400" i="1" dirty="0">
                <a:sym typeface="Symbol" panose="05050102010706020507" pitchFamily="18" charset="2"/>
              </a:rPr>
              <a:t>street</a:t>
            </a:r>
            <a:r>
              <a:rPr lang="en-US" sz="2400" dirty="0">
                <a:sym typeface="Symbol" panose="05050102010706020507" pitchFamily="18" charset="2"/>
              </a:rPr>
              <a:t>  </a:t>
            </a:r>
            <a:r>
              <a:rPr lang="en-US" sz="2400" i="1" dirty="0" err="1">
                <a:solidFill>
                  <a:srgbClr val="FF00FF"/>
                </a:solidFill>
                <a:cs typeface="Times New Roman" panose="02020603050405020304" pitchFamily="18" charset="0"/>
                <a:sym typeface="Symbol" panose="05050102010706020507" pitchFamily="18" charset="2"/>
              </a:rPr>
              <a:t>x</a:t>
            </a:r>
            <a:r>
              <a:rPr lang="en-US" altLang="en-US" sz="2400" i="1" baseline="-25000" dirty="0" err="1">
                <a:solidFill>
                  <a:srgbClr val="FF00FF"/>
                </a:solidFill>
                <a:sym typeface="Symbol" panose="05050102010706020507" pitchFamily="18" charset="2"/>
              </a:rPr>
              <a:t>d,</a:t>
            </a:r>
            <a:r>
              <a:rPr lang="en-US" altLang="en-US" sz="2400" i="1" baseline="-25000" dirty="0" err="1">
                <a:solidFill>
                  <a:srgbClr val="FF00FF"/>
                </a:solidFill>
                <a:cs typeface="Times New Roman" panose="02020603050405020304" pitchFamily="18" charset="0"/>
                <a:sym typeface="Symbol" panose="05050102010706020507" pitchFamily="18" charset="2"/>
              </a:rPr>
              <a:t>i</a:t>
            </a:r>
            <a:r>
              <a:rPr lang="en-US" altLang="en-US" sz="2400" i="1" baseline="-25000" dirty="0">
                <a:solidFill>
                  <a:srgbClr val="FF00FF"/>
                </a:solidFill>
                <a:sym typeface="Symbol" panose="05050102010706020507" pitchFamily="18" charset="2"/>
              </a:rPr>
              <a:t></a:t>
            </a:r>
            <a:r>
              <a:rPr lang="en-US" altLang="en-US" sz="2400" dirty="0">
                <a:sym typeface="Symbol" panose="05050102010706020507" pitchFamily="18" charset="2"/>
              </a:rPr>
              <a:t> = “Steels”</a:t>
            </a:r>
          </a:p>
          <a:p>
            <a:pPr lvl="1">
              <a:spcBef>
                <a:spcPts val="0"/>
              </a:spcBef>
              <a:spcAft>
                <a:spcPts val="200"/>
              </a:spcAft>
            </a:pPr>
            <a:r>
              <a:rPr lang="en-US" sz="2400" dirty="0">
                <a:sym typeface="Symbol" panose="05050102010706020507" pitchFamily="18" charset="2"/>
              </a:rPr>
              <a:t>It would be easy to map each such text to an integer.</a:t>
            </a:r>
            <a:br>
              <a:rPr lang="en-US" sz="2400" dirty="0">
                <a:sym typeface="Symbol" panose="05050102010706020507" pitchFamily="18" charset="2"/>
              </a:rPr>
            </a:br>
            <a:r>
              <a:rPr lang="en-US" altLang="en-US" sz="2400" dirty="0">
                <a:sym typeface="Symbol" panose="05050102010706020507" pitchFamily="18" charset="2"/>
              </a:rPr>
              <a:t>  “Steels” = 3928 and “Finch” = 3929</a:t>
            </a:r>
          </a:p>
          <a:p>
            <a:pPr lvl="1">
              <a:spcBef>
                <a:spcPts val="0"/>
              </a:spcBef>
              <a:spcAft>
                <a:spcPts val="200"/>
              </a:spcAft>
            </a:pPr>
            <a:r>
              <a:rPr lang="en-US" sz="2400" dirty="0">
                <a:sym typeface="Symbol" panose="05050102010706020507" pitchFamily="18" charset="2"/>
              </a:rPr>
              <a:t>But here </a:t>
            </a:r>
            <a:r>
              <a:rPr lang="en-US" altLang="en-US" sz="2400" dirty="0">
                <a:sym typeface="Symbol" panose="05050102010706020507" pitchFamily="18" charset="2"/>
              </a:rPr>
              <a:t>3928 and 3929 have completely different meanings!</a:t>
            </a:r>
          </a:p>
          <a:p>
            <a:pPr lvl="1">
              <a:spcBef>
                <a:spcPts val="0"/>
              </a:spcBef>
              <a:spcAft>
                <a:spcPts val="200"/>
              </a:spcAft>
            </a:pPr>
            <a:r>
              <a:rPr lang="en-US" sz="2400" dirty="0">
                <a:sym typeface="Symbol" panose="05050102010706020507" pitchFamily="18" charset="2"/>
              </a:rPr>
              <a:t>It would be very hard for the neural net to learn this.</a:t>
            </a:r>
          </a:p>
        </p:txBody>
      </p:sp>
      <p:grpSp>
        <p:nvGrpSpPr>
          <p:cNvPr id="4" name="Group 3"/>
          <p:cNvGrpSpPr/>
          <p:nvPr/>
        </p:nvGrpSpPr>
        <p:grpSpPr>
          <a:xfrm>
            <a:off x="609600" y="3810000"/>
            <a:ext cx="7940040" cy="2887980"/>
            <a:chOff x="609600" y="3201437"/>
            <a:chExt cx="7848600" cy="2818363"/>
          </a:xfrm>
        </p:grpSpPr>
        <p:sp>
          <p:nvSpPr>
            <p:cNvPr id="7" name="Rectangle 6"/>
            <p:cNvSpPr/>
            <p:nvPr/>
          </p:nvSpPr>
          <p:spPr>
            <a:xfrm>
              <a:off x="609600" y="3226837"/>
              <a:ext cx="7848600" cy="2781300"/>
            </a:xfrm>
            <a:prstGeom prst="rect">
              <a:avLst/>
            </a:prstGeom>
            <a:solidFill>
              <a:schemeClr val="tx1"/>
            </a:solidFill>
            <a:ln>
              <a:noFill/>
            </a:ln>
          </p:spPr>
          <p:txBody>
            <a:bodyPr wrap="square" rtlCol="0" anchor="ctr">
              <a:spAutoFit/>
            </a:bodyPr>
            <a:lstStyle/>
            <a:p>
              <a:pPr algn="l"/>
              <a:endParaRPr lang="en-CA" sz="2400" dirty="0"/>
            </a:p>
          </p:txBody>
        </p:sp>
        <p:pic>
          <p:nvPicPr>
            <p:cNvPr id="8" name="Picture 6" descr="Image result for convolutional neural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62324"/>
              <a:ext cx="5334000" cy="26574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467600" y="4167793"/>
              <a:ext cx="559769" cy="461665"/>
            </a:xfrm>
            <a:prstGeom prst="rect">
              <a:avLst/>
            </a:prstGeom>
          </p:spPr>
          <p:txBody>
            <a:bodyPr wrap="none">
              <a:spAutoFit/>
            </a:bodyPr>
            <a:lstStyle/>
            <a:p>
              <a:r>
                <a:rPr lang="en-US" altLang="en-US" sz="2400" i="1">
                  <a:solidFill>
                    <a:schemeClr val="bg2"/>
                  </a:solidFill>
                  <a:sym typeface="Symbol" panose="05050102010706020507" pitchFamily="18" charset="2"/>
                </a:rPr>
                <a:t>cat</a:t>
              </a:r>
              <a:endParaRPr lang="en-CA" sz="2400" dirty="0">
                <a:solidFill>
                  <a:schemeClr val="bg2"/>
                </a:solidFill>
              </a:endParaRPr>
            </a:p>
          </p:txBody>
        </p:sp>
        <p:sp>
          <p:nvSpPr>
            <p:cNvPr id="11" name="Rectangle 10"/>
            <p:cNvSpPr/>
            <p:nvPr/>
          </p:nvSpPr>
          <p:spPr>
            <a:xfrm>
              <a:off x="7467600" y="4446596"/>
              <a:ext cx="646331" cy="461665"/>
            </a:xfrm>
            <a:prstGeom prst="rect">
              <a:avLst/>
            </a:prstGeom>
          </p:spPr>
          <p:txBody>
            <a:bodyPr wrap="none">
              <a:spAutoFit/>
            </a:bodyPr>
            <a:lstStyle/>
            <a:p>
              <a:r>
                <a:rPr lang="en-US" sz="2400" i="1" dirty="0">
                  <a:solidFill>
                    <a:schemeClr val="bg2"/>
                  </a:solidFill>
                  <a:sym typeface="Symbol" panose="05050102010706020507" pitchFamily="18" charset="2"/>
                </a:rPr>
                <a:t>dog</a:t>
              </a:r>
              <a:endParaRPr lang="en-CA" sz="2400" dirty="0">
                <a:solidFill>
                  <a:schemeClr val="bg2"/>
                </a:solidFill>
              </a:endParaRPr>
            </a:p>
          </p:txBody>
        </p:sp>
        <p:sp>
          <p:nvSpPr>
            <p:cNvPr id="12" name="Rectangle 11"/>
            <p:cNvSpPr/>
            <p:nvPr/>
          </p:nvSpPr>
          <p:spPr>
            <a:xfrm>
              <a:off x="7482672" y="4741255"/>
              <a:ext cx="696024" cy="381541"/>
            </a:xfrm>
            <a:prstGeom prst="rect">
              <a:avLst/>
            </a:prstGeom>
          </p:spPr>
          <p:txBody>
            <a:bodyPr wrap="none">
              <a:spAutoFit/>
            </a:bodyPr>
            <a:lstStyle/>
            <a:p>
              <a:r>
                <a:rPr lang="en-US" altLang="en-US" sz="2400" i="1">
                  <a:solidFill>
                    <a:schemeClr val="bg2"/>
                  </a:solidFill>
                  <a:sym typeface="Symbol" panose="05050102010706020507" pitchFamily="18" charset="2"/>
                </a:rPr>
                <a:t>face</a:t>
              </a:r>
              <a:endParaRPr lang="en-CA" sz="2400" dirty="0">
                <a:solidFill>
                  <a:schemeClr val="bg2"/>
                </a:solidFill>
              </a:endParaRPr>
            </a:p>
          </p:txBody>
        </p:sp>
        <p:sp>
          <p:nvSpPr>
            <p:cNvPr id="13" name="Rectangle 12"/>
            <p:cNvSpPr/>
            <p:nvPr/>
          </p:nvSpPr>
          <p:spPr>
            <a:xfrm>
              <a:off x="7467600" y="5000092"/>
              <a:ext cx="628698" cy="461665"/>
            </a:xfrm>
            <a:prstGeom prst="rect">
              <a:avLst/>
            </a:prstGeom>
          </p:spPr>
          <p:txBody>
            <a:bodyPr wrap="none">
              <a:spAutoFit/>
            </a:bodyPr>
            <a:lstStyle/>
            <a:p>
              <a:r>
                <a:rPr lang="en-US" sz="2400" i="1">
                  <a:solidFill>
                    <a:schemeClr val="bg2"/>
                  </a:solidFill>
                  <a:sym typeface="Symbol" panose="05050102010706020507" pitchFamily="18" charset="2"/>
                </a:rPr>
                <a:t>fish</a:t>
              </a:r>
              <a:endParaRPr lang="en-CA" sz="2400" dirty="0">
                <a:solidFill>
                  <a:schemeClr val="bg2"/>
                </a:solidFill>
              </a:endParaRPr>
            </a:p>
          </p:txBody>
        </p:sp>
        <p:grpSp>
          <p:nvGrpSpPr>
            <p:cNvPr id="14" name="Group 13"/>
            <p:cNvGrpSpPr/>
            <p:nvPr/>
          </p:nvGrpSpPr>
          <p:grpSpPr>
            <a:xfrm>
              <a:off x="609600" y="3493537"/>
              <a:ext cx="1582484" cy="1471466"/>
              <a:chOff x="609600" y="304800"/>
              <a:chExt cx="1582484" cy="1471466"/>
            </a:xfrm>
          </p:grpSpPr>
          <p:grpSp>
            <p:nvGrpSpPr>
              <p:cNvPr id="15" name="Group 14"/>
              <p:cNvGrpSpPr/>
              <p:nvPr/>
            </p:nvGrpSpPr>
            <p:grpSpPr>
              <a:xfrm>
                <a:off x="685800" y="1174750"/>
                <a:ext cx="641532" cy="601516"/>
                <a:chOff x="4635890" y="1543039"/>
                <a:chExt cx="641532" cy="601516"/>
              </a:xfrm>
            </p:grpSpPr>
            <p:grpSp>
              <p:nvGrpSpPr>
                <p:cNvPr id="17" name="Group 16"/>
                <p:cNvGrpSpPr/>
                <p:nvPr/>
              </p:nvGrpSpPr>
              <p:grpSpPr>
                <a:xfrm>
                  <a:off x="4635890" y="1543039"/>
                  <a:ext cx="540000" cy="540000"/>
                  <a:chOff x="3220343" y="2894580"/>
                  <a:chExt cx="540000" cy="540000"/>
                </a:xfrm>
              </p:grpSpPr>
              <p:sp>
                <p:nvSpPr>
                  <p:cNvPr id="19" name="Rectangle 18"/>
                  <p:cNvSpPr/>
                  <p:nvPr/>
                </p:nvSpPr>
                <p:spPr>
                  <a:xfrm>
                    <a:off x="3220343" y="2894580"/>
                    <a:ext cx="540000" cy="540000"/>
                  </a:xfrm>
                  <a:prstGeom prst="rect">
                    <a:avLst/>
                  </a:prstGeom>
                  <a:solidFill>
                    <a:schemeClr val="tx1"/>
                  </a:solidFill>
                  <a:ln w="25400">
                    <a:solidFill>
                      <a:schemeClr val="bg2"/>
                    </a:solidFill>
                  </a:ln>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pic>
                <p:nvPicPr>
                  <p:cNvPr id="20" name="Picture 10" descr="Image result for bi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352" y="2909895"/>
                    <a:ext cx="468000" cy="468000"/>
                  </a:xfrm>
                  <a:prstGeom prst="rect">
                    <a:avLst/>
                  </a:prstGeom>
                  <a:noFill/>
                  <a:ln w="25400">
                    <a:noFill/>
                  </a:ln>
                  <a:extLst>
                    <a:ext uri="{909E8E84-426E-40DD-AFC4-6F175D3DCCD1}">
                      <a14:hiddenFill xmlns:a14="http://schemas.microsoft.com/office/drawing/2010/main">
                        <a:solidFill>
                          <a:srgbClr val="FFFFFF"/>
                        </a:solidFill>
                      </a14:hiddenFill>
                    </a:ext>
                  </a:extLst>
                </p:spPr>
              </p:pic>
            </p:grpSp>
            <p:sp>
              <p:nvSpPr>
                <p:cNvPr id="18" name="Rectangle 17"/>
                <p:cNvSpPr/>
                <p:nvPr/>
              </p:nvSpPr>
              <p:spPr>
                <a:xfrm>
                  <a:off x="4876800" y="1668900"/>
                  <a:ext cx="400622" cy="475655"/>
                </a:xfrm>
                <a:prstGeom prst="rect">
                  <a:avLst/>
                </a:prstGeom>
              </p:spPr>
              <p:txBody>
                <a:bodyPr wrap="none">
                  <a:spAutoFit/>
                </a:bodyPr>
                <a:lstStyle/>
                <a:p>
                  <a:r>
                    <a:rPr lang="en-US" i="1" dirty="0">
                      <a:solidFill>
                        <a:schemeClr val="bg2"/>
                      </a:solidFill>
                      <a:sym typeface="Symbol" panose="05050102010706020507" pitchFamily="18" charset="2"/>
                    </a:rPr>
                    <a:t>d</a:t>
                  </a:r>
                  <a:endParaRPr lang="en-CA" dirty="0">
                    <a:solidFill>
                      <a:schemeClr val="bg2"/>
                    </a:solidFill>
                  </a:endParaRPr>
                </a:p>
              </p:txBody>
            </p:sp>
          </p:grpSp>
          <p:sp>
            <p:nvSpPr>
              <p:cNvPr id="16" name="Rectangle 15"/>
              <p:cNvSpPr/>
              <p:nvPr/>
            </p:nvSpPr>
            <p:spPr>
              <a:xfrm>
                <a:off x="609600" y="304800"/>
                <a:ext cx="1582484" cy="830997"/>
              </a:xfrm>
              <a:prstGeom prst="rect">
                <a:avLst/>
              </a:prstGeom>
            </p:spPr>
            <p:txBody>
              <a:bodyPr wrap="none">
                <a:spAutoFit/>
              </a:bodyPr>
              <a:lstStyle/>
              <a:p>
                <a:r>
                  <a:rPr lang="en-US" sz="2400" i="1" dirty="0" err="1">
                    <a:solidFill>
                      <a:srgbClr val="FF00FF"/>
                    </a:solidFill>
                    <a:sym typeface="Symbol" panose="05050102010706020507" pitchFamily="18" charset="2"/>
                  </a:rPr>
                  <a:t>d</a:t>
                </a:r>
                <a:r>
                  <a:rPr lang="en-US" sz="2400" i="1" baseline="30000" dirty="0" err="1">
                    <a:solidFill>
                      <a:srgbClr val="FF00FF"/>
                    </a:solidFill>
                    <a:sym typeface="Symbol" panose="05050102010706020507" pitchFamily="18" charset="2"/>
                  </a:rPr>
                  <a:t>th</a:t>
                </a:r>
                <a:r>
                  <a:rPr lang="en-US" sz="2400" baseline="30000" dirty="0">
                    <a:solidFill>
                      <a:srgbClr val="FF00FF"/>
                    </a:solidFill>
                    <a:sym typeface="Symbol" panose="05050102010706020507" pitchFamily="18" charset="2"/>
                  </a:rPr>
                  <a:t> </a:t>
                </a:r>
                <a:r>
                  <a:rPr lang="en-US" sz="2400" dirty="0">
                    <a:solidFill>
                      <a:srgbClr val="FF00FF"/>
                    </a:solidFill>
                    <a:sym typeface="Symbol" panose="05050102010706020507" pitchFamily="18" charset="2"/>
                  </a:rPr>
                  <a:t>training </a:t>
                </a:r>
              </a:p>
              <a:p>
                <a:r>
                  <a:rPr lang="en-US" sz="2400" dirty="0">
                    <a:solidFill>
                      <a:srgbClr val="FF00FF"/>
                    </a:solidFill>
                    <a:sym typeface="Symbol" panose="05050102010706020507" pitchFamily="18" charset="2"/>
                  </a:rPr>
                  <a:t>input </a:t>
                </a:r>
                <a:endParaRPr lang="en-CA" sz="2400" baseline="-25000" dirty="0">
                  <a:solidFill>
                    <a:srgbClr val="FF00FF"/>
                  </a:solidFill>
                </a:endParaRPr>
              </a:p>
            </p:txBody>
          </p:sp>
        </p:grpSp>
        <p:grpSp>
          <p:nvGrpSpPr>
            <p:cNvPr id="24" name="Group 23"/>
            <p:cNvGrpSpPr/>
            <p:nvPr/>
          </p:nvGrpSpPr>
          <p:grpSpPr>
            <a:xfrm>
              <a:off x="2133600" y="3201437"/>
              <a:ext cx="543876" cy="540000"/>
              <a:chOff x="5181600" y="2743200"/>
              <a:chExt cx="543876" cy="540000"/>
            </a:xfrm>
          </p:grpSpPr>
          <p:pic>
            <p:nvPicPr>
              <p:cNvPr id="25" name="Picture 2" descr="Pixel, square wallpaper"/>
              <p:cNvPicPr>
                <a:picLocks noChangeAspect="1" noChangeArrowheads="1"/>
              </p:cNvPicPr>
              <p:nvPr/>
            </p:nvPicPr>
            <p:blipFill rotWithShape="1">
              <a:blip r:embed="rId4">
                <a:extLst>
                  <a:ext uri="{28A0092B-C50C-407E-A947-70E740481C1C}">
                    <a14:useLocalDpi xmlns:a14="http://schemas.microsoft.com/office/drawing/2010/main" val="0"/>
                  </a:ext>
                </a:extLst>
              </a:blip>
              <a:srcRect l="11707" t="2229" r="45366" b="33537"/>
              <a:stretch/>
            </p:blipFill>
            <p:spPr bwMode="auto">
              <a:xfrm>
                <a:off x="5181600" y="2743200"/>
                <a:ext cx="540001" cy="540000"/>
              </a:xfrm>
              <a:prstGeom prst="rect">
                <a:avLst/>
              </a:prstGeom>
              <a:solidFill>
                <a:schemeClr val="bg1"/>
              </a:solidFill>
              <a:ln w="25400">
                <a:solidFill>
                  <a:srgbClr val="FF00FF"/>
                </a:solidFill>
              </a:ln>
            </p:spPr>
          </p:pic>
          <p:sp>
            <p:nvSpPr>
              <p:cNvPr id="26" name="Rectangle 25"/>
              <p:cNvSpPr/>
              <p:nvPr/>
            </p:nvSpPr>
            <p:spPr>
              <a:xfrm>
                <a:off x="5441424" y="2743200"/>
                <a:ext cx="284052" cy="523220"/>
              </a:xfrm>
              <a:prstGeom prst="rect">
                <a:avLst/>
              </a:prstGeom>
            </p:spPr>
            <p:txBody>
              <a:bodyPr wrap="none">
                <a:spAutoFit/>
              </a:bodyPr>
              <a:lstStyle/>
              <a:p>
                <a:r>
                  <a:rPr lang="en-US" b="1" i="1" dirty="0" err="1">
                    <a:solidFill>
                      <a:schemeClr val="bg2"/>
                    </a:solidFill>
                    <a:sym typeface="Symbol" panose="05050102010706020507" pitchFamily="18" charset="2"/>
                  </a:rPr>
                  <a:t>i</a:t>
                </a:r>
                <a:endParaRPr lang="en-CA" b="1" dirty="0">
                  <a:solidFill>
                    <a:schemeClr val="bg2"/>
                  </a:solidFill>
                </a:endParaRPr>
              </a:p>
            </p:txBody>
          </p:sp>
          <p:sp>
            <p:nvSpPr>
              <p:cNvPr id="27" name="Rectangle 26"/>
              <p:cNvSpPr/>
              <p:nvPr/>
            </p:nvSpPr>
            <p:spPr>
              <a:xfrm flipH="1" flipV="1">
                <a:off x="5305545" y="2870715"/>
                <a:ext cx="144000" cy="144000"/>
              </a:xfrm>
              <a:prstGeom prst="rect">
                <a:avLst/>
              </a:prstGeom>
              <a:ln w="25400">
                <a:solidFill>
                  <a:schemeClr val="bg2"/>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grpSp>
          <p:nvGrpSpPr>
            <p:cNvPr id="3" name="Group 2"/>
            <p:cNvGrpSpPr/>
            <p:nvPr/>
          </p:nvGrpSpPr>
          <p:grpSpPr>
            <a:xfrm>
              <a:off x="1752600" y="3806141"/>
              <a:ext cx="870497" cy="2088786"/>
              <a:chOff x="1752600" y="3806141"/>
              <a:chExt cx="870497" cy="2088786"/>
            </a:xfrm>
          </p:grpSpPr>
          <p:grpSp>
            <p:nvGrpSpPr>
              <p:cNvPr id="21" name="Group 20"/>
              <p:cNvGrpSpPr/>
              <p:nvPr/>
            </p:nvGrpSpPr>
            <p:grpSpPr>
              <a:xfrm>
                <a:off x="2133600" y="3882283"/>
                <a:ext cx="230011" cy="1097404"/>
                <a:chOff x="3657600" y="1066802"/>
                <a:chExt cx="258812" cy="839758"/>
              </a:xfrm>
            </p:grpSpPr>
            <p:sp>
              <p:nvSpPr>
                <p:cNvPr id="22" name="Rectangle 21"/>
                <p:cNvSpPr/>
                <p:nvPr/>
              </p:nvSpPr>
              <p:spPr>
                <a:xfrm>
                  <a:off x="3657600" y="1298929"/>
                  <a:ext cx="208981" cy="461665"/>
                </a:xfrm>
                <a:prstGeom prst="rect">
                  <a:avLst/>
                </a:prstGeom>
                <a:solidFill>
                  <a:schemeClr val="tx1"/>
                </a:solidFill>
              </p:spPr>
              <p:txBody>
                <a:bodyPr wrap="square">
                  <a:spAutoFit/>
                </a:bodyPr>
                <a:lstStyle/>
                <a:p>
                  <a:r>
                    <a:rPr lang="en-US" sz="2400" i="1" dirty="0" err="1">
                      <a:solidFill>
                        <a:srgbClr val="FF00FF"/>
                      </a:solidFill>
                      <a:cs typeface="Times New Roman" panose="02020603050405020304" pitchFamily="18" charset="0"/>
                      <a:sym typeface="Symbol" panose="05050102010706020507" pitchFamily="18" charset="2"/>
                    </a:rPr>
                    <a:t>i</a:t>
                  </a:r>
                  <a:endParaRPr lang="en-CA" sz="2400" dirty="0">
                    <a:solidFill>
                      <a:srgbClr val="FF00FF"/>
                    </a:solidFill>
                  </a:endParaRPr>
                </a:p>
              </p:txBody>
            </p:sp>
            <p:cxnSp>
              <p:nvCxnSpPr>
                <p:cNvPr id="23" name="Straight Arrow Connector 22"/>
                <p:cNvCxnSpPr/>
                <p:nvPr/>
              </p:nvCxnSpPr>
              <p:spPr bwMode="auto">
                <a:xfrm flipV="1">
                  <a:off x="3916412" y="1066802"/>
                  <a:ext cx="0" cy="839758"/>
                </a:xfrm>
                <a:prstGeom prst="straightConnector1">
                  <a:avLst/>
                </a:prstGeom>
                <a:noFill/>
                <a:ln w="38100" cap="sq" cmpd="sng" algn="ctr">
                  <a:solidFill>
                    <a:srgbClr val="FF00FF"/>
                  </a:solidFill>
                  <a:prstDash val="solid"/>
                  <a:round/>
                  <a:headEnd type="triangle"/>
                  <a:tailEnd type="triangle"/>
                </a:ln>
                <a:effectLst/>
              </p:spPr>
            </p:cxnSp>
          </p:grpSp>
          <p:grpSp>
            <p:nvGrpSpPr>
              <p:cNvPr id="28" name="Group 27"/>
              <p:cNvGrpSpPr/>
              <p:nvPr/>
            </p:nvGrpSpPr>
            <p:grpSpPr>
              <a:xfrm>
                <a:off x="1752600" y="4688620"/>
                <a:ext cx="703950" cy="537000"/>
                <a:chOff x="1524000" y="1295400"/>
                <a:chExt cx="703950" cy="537000"/>
              </a:xfrm>
            </p:grpSpPr>
            <p:sp>
              <p:nvSpPr>
                <p:cNvPr id="29" name="Rectangle 28"/>
                <p:cNvSpPr/>
                <p:nvPr/>
              </p:nvSpPr>
              <p:spPr>
                <a:xfrm>
                  <a:off x="1543950" y="1371600"/>
                  <a:ext cx="684000" cy="46080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30" name="Rectangle 29"/>
                <p:cNvSpPr/>
                <p:nvPr/>
              </p:nvSpPr>
              <p:spPr>
                <a:xfrm>
                  <a:off x="1524000" y="1295400"/>
                  <a:ext cx="683050" cy="461665"/>
                </a:xfrm>
                <a:prstGeom prst="rect">
                  <a:avLst/>
                </a:prstGeom>
                <a:noFill/>
              </p:spPr>
              <p:txBody>
                <a:bodyPr wrap="square">
                  <a:spAutoFit/>
                </a:bodyPr>
                <a:lstStyle/>
                <a:p>
                  <a:r>
                    <a:rPr lang="en-US" sz="2400" i="1" dirty="0" err="1">
                      <a:solidFill>
                        <a:srgbClr val="FF00FF"/>
                      </a:solidFill>
                      <a:cs typeface="Times New Roman" panose="02020603050405020304" pitchFamily="18" charset="0"/>
                      <a:sym typeface="Symbol" panose="05050102010706020507" pitchFamily="18" charset="2"/>
                    </a:rPr>
                    <a:t>x</a:t>
                  </a:r>
                  <a:r>
                    <a:rPr lang="en-US" altLang="en-US" sz="2400" i="1" baseline="-25000" dirty="0" err="1">
                      <a:solidFill>
                        <a:srgbClr val="FF00FF"/>
                      </a:solidFill>
                      <a:sym typeface="Symbol" panose="05050102010706020507" pitchFamily="18" charset="2"/>
                    </a:rPr>
                    <a:t>d,</a:t>
                  </a:r>
                  <a:r>
                    <a:rPr lang="en-US" altLang="en-US" sz="2400" i="1" baseline="-25000" dirty="0" err="1">
                      <a:solidFill>
                        <a:srgbClr val="FF00FF"/>
                      </a:solidFill>
                      <a:cs typeface="Times New Roman" panose="02020603050405020304" pitchFamily="18" charset="0"/>
                      <a:sym typeface="Symbol" panose="05050102010706020507" pitchFamily="18" charset="2"/>
                    </a:rPr>
                    <a:t>i</a:t>
                  </a:r>
                  <a:r>
                    <a:rPr lang="en-US" altLang="en-US" sz="2400" i="1" baseline="-25000" dirty="0">
                      <a:solidFill>
                        <a:srgbClr val="FF00FF"/>
                      </a:solidFill>
                      <a:sym typeface="Symbol" panose="05050102010706020507" pitchFamily="18" charset="2"/>
                    </a:rPr>
                    <a:t></a:t>
                  </a:r>
                  <a:endParaRPr lang="en-CA" sz="2400" dirty="0">
                    <a:solidFill>
                      <a:srgbClr val="FF00FF"/>
                    </a:solidFill>
                  </a:endParaRPr>
                </a:p>
              </p:txBody>
            </p:sp>
          </p:grpSp>
          <p:sp>
            <p:nvSpPr>
              <p:cNvPr id="51" name="Oval 50"/>
              <p:cNvSpPr/>
              <p:nvPr/>
            </p:nvSpPr>
            <p:spPr>
              <a:xfrm>
                <a:off x="2438486" y="380614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2" name="Oval 51"/>
              <p:cNvSpPr/>
              <p:nvPr/>
            </p:nvSpPr>
            <p:spPr>
              <a:xfrm>
                <a:off x="2438572" y="4079976"/>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3" name="Oval 52"/>
              <p:cNvSpPr/>
              <p:nvPr/>
            </p:nvSpPr>
            <p:spPr>
              <a:xfrm>
                <a:off x="2443097" y="436392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4" name="Oval 53"/>
              <p:cNvSpPr/>
              <p:nvPr/>
            </p:nvSpPr>
            <p:spPr>
              <a:xfrm>
                <a:off x="2438744" y="4637183"/>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5" name="Oval 54"/>
              <p:cNvSpPr/>
              <p:nvPr/>
            </p:nvSpPr>
            <p:spPr>
              <a:xfrm>
                <a:off x="2438916" y="516595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6" name="Oval 55"/>
              <p:cNvSpPr/>
              <p:nvPr/>
            </p:nvSpPr>
            <p:spPr>
              <a:xfrm>
                <a:off x="2439002" y="5440439"/>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7" name="Oval 56"/>
              <p:cNvSpPr/>
              <p:nvPr/>
            </p:nvSpPr>
            <p:spPr>
              <a:xfrm>
                <a:off x="2439088" y="5714927"/>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8" name="Oval 57"/>
              <p:cNvSpPr/>
              <p:nvPr/>
            </p:nvSpPr>
            <p:spPr>
              <a:xfrm>
                <a:off x="2438400" y="4908725"/>
                <a:ext cx="180000" cy="180000"/>
              </a:xfrm>
              <a:prstGeom prst="ellipse">
                <a:avLst/>
              </a:prstGeom>
              <a:solidFill>
                <a:srgbClr val="FF00FF"/>
              </a:solidFill>
              <a:ln>
                <a:noFill/>
              </a:ln>
            </p:spPr>
            <p:txBody>
              <a:bodyPr wrap="square" rtlCol="0" anchor="ctr">
                <a:spAutoFit/>
              </a:bodyPr>
              <a:lstStyle/>
              <a:p>
                <a:pPr algn="l"/>
                <a:endParaRPr lang="en-CA" sz="2400" dirty="0"/>
              </a:p>
            </p:txBody>
          </p:sp>
        </p:grpSp>
      </p:grpSp>
      <p:sp>
        <p:nvSpPr>
          <p:cNvPr id="2" name="Rectangle 1"/>
          <p:cNvSpPr/>
          <p:nvPr/>
        </p:nvSpPr>
        <p:spPr>
          <a:xfrm>
            <a:off x="414345" y="5939135"/>
            <a:ext cx="2133918" cy="461665"/>
          </a:xfrm>
          <a:prstGeom prst="rect">
            <a:avLst/>
          </a:prstGeom>
        </p:spPr>
        <p:txBody>
          <a:bodyPr wrap="none">
            <a:spAutoFit/>
          </a:bodyPr>
          <a:lstStyle/>
          <a:p>
            <a:pPr>
              <a:spcBef>
                <a:spcPts val="0"/>
              </a:spcBef>
              <a:spcAft>
                <a:spcPts val="200"/>
              </a:spcAft>
            </a:pPr>
            <a:r>
              <a:rPr lang="en-US" altLang="en-US" sz="2400" dirty="0">
                <a:solidFill>
                  <a:schemeClr val="bg2"/>
                </a:solidFill>
                <a:sym typeface="Symbol" panose="05050102010706020507" pitchFamily="18" charset="2"/>
              </a:rPr>
              <a:t>“Steels” = 3928</a:t>
            </a:r>
          </a:p>
        </p:txBody>
      </p:sp>
    </p:spTree>
    <p:extLst>
      <p:ext uri="{BB962C8B-B14F-4D97-AF65-F5344CB8AC3E}">
        <p14:creationId xmlns:p14="http://schemas.microsoft.com/office/powerpoint/2010/main" val="2749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9" name="Rectangle 8"/>
          <p:cNvSpPr/>
          <p:nvPr/>
        </p:nvSpPr>
        <p:spPr>
          <a:xfrm>
            <a:off x="228600" y="609600"/>
            <a:ext cx="9048032" cy="2015936"/>
          </a:xfrm>
          <a:prstGeom prst="rect">
            <a:avLst/>
          </a:prstGeom>
        </p:spPr>
        <p:txBody>
          <a:bodyPr wrap="square">
            <a:spAutoFit/>
          </a:bodyPr>
          <a:lstStyle/>
          <a:p>
            <a:pPr>
              <a:spcBef>
                <a:spcPts val="0"/>
              </a:spcBef>
              <a:spcAft>
                <a:spcPts val="200"/>
              </a:spcAft>
            </a:pPr>
            <a:r>
              <a:rPr lang="en-US" sz="2400" dirty="0">
                <a:solidFill>
                  <a:schemeClr val="tx2"/>
                </a:solidFill>
              </a:rPr>
              <a:t>Vectorize/Categorize</a:t>
            </a:r>
          </a:p>
          <a:p>
            <a:pPr lvl="1">
              <a:spcBef>
                <a:spcPts val="0"/>
              </a:spcBef>
              <a:spcAft>
                <a:spcPts val="200"/>
              </a:spcAft>
            </a:pPr>
            <a:r>
              <a:rPr lang="en-US" sz="2400" dirty="0">
                <a:sym typeface="Symbol" panose="05050102010706020507" pitchFamily="18" charset="2"/>
              </a:rPr>
              <a:t>Instead, give each street name is own 0-1 field,</a:t>
            </a:r>
            <a:br>
              <a:rPr lang="en-US" sz="2400" dirty="0">
                <a:sym typeface="Symbol" panose="05050102010706020507" pitchFamily="18" charset="2"/>
              </a:rPr>
            </a:br>
            <a:r>
              <a:rPr lang="en-US" sz="2400" dirty="0">
                <a:sym typeface="Symbol" panose="05050102010706020507" pitchFamily="18" charset="2"/>
              </a:rPr>
              <a:t>  indicating whether or not that is the street.</a:t>
            </a:r>
          </a:p>
          <a:p>
            <a:pPr lvl="1">
              <a:spcBef>
                <a:spcPts val="0"/>
              </a:spcBef>
              <a:spcAft>
                <a:spcPts val="200"/>
              </a:spcAft>
            </a:pPr>
            <a:r>
              <a:rPr lang="en-US" sz="2400" dirty="0">
                <a:sym typeface="Symbol" panose="05050102010706020507" pitchFamily="18" charset="2"/>
              </a:rPr>
              <a:t>     </a:t>
            </a:r>
            <a:r>
              <a:rPr lang="en-US" sz="2400" i="1" dirty="0" err="1">
                <a:solidFill>
                  <a:srgbClr val="FF00FF"/>
                </a:solidFill>
                <a:cs typeface="Times New Roman" panose="02020603050405020304" pitchFamily="18" charset="0"/>
                <a:sym typeface="Symbol" panose="05050102010706020507" pitchFamily="18" charset="2"/>
              </a:rPr>
              <a:t>x</a:t>
            </a:r>
            <a:r>
              <a:rPr lang="en-US" altLang="en-US" sz="2400" i="1" baseline="-25000" dirty="0" err="1">
                <a:solidFill>
                  <a:srgbClr val="FF00FF"/>
                </a:solidFill>
                <a:sym typeface="Symbol" panose="05050102010706020507" pitchFamily="18" charset="2"/>
              </a:rPr>
              <a:t>d,</a:t>
            </a:r>
            <a:r>
              <a:rPr lang="en-US" altLang="en-US" sz="2400" i="1" baseline="-25000" dirty="0" err="1">
                <a:solidFill>
                  <a:srgbClr val="FF00FF"/>
                </a:solidFill>
                <a:cs typeface="Times New Roman" panose="02020603050405020304" pitchFamily="18" charset="0"/>
                <a:sym typeface="Symbol" panose="05050102010706020507" pitchFamily="18" charset="2"/>
              </a:rPr>
              <a:t>Jane</a:t>
            </a:r>
            <a:r>
              <a:rPr lang="en-US" altLang="en-US" sz="2400" i="1" baseline="-25000" dirty="0">
                <a:solidFill>
                  <a:srgbClr val="FF00FF"/>
                </a:solidFill>
                <a:sym typeface="Symbol" panose="05050102010706020507" pitchFamily="18" charset="2"/>
              </a:rPr>
              <a:t></a:t>
            </a:r>
            <a:r>
              <a:rPr lang="en-US" altLang="en-US" sz="2400" dirty="0">
                <a:sym typeface="Symbol" panose="05050102010706020507" pitchFamily="18" charset="2"/>
              </a:rPr>
              <a:t> = 0,  </a:t>
            </a:r>
            <a:r>
              <a:rPr lang="en-US" sz="2400" i="1" dirty="0" err="1">
                <a:solidFill>
                  <a:srgbClr val="FF00FF"/>
                </a:solidFill>
                <a:cs typeface="Times New Roman" panose="02020603050405020304" pitchFamily="18" charset="0"/>
                <a:sym typeface="Symbol" panose="05050102010706020507" pitchFamily="18" charset="2"/>
              </a:rPr>
              <a:t>x</a:t>
            </a:r>
            <a:r>
              <a:rPr lang="en-US" altLang="en-US" sz="2400" i="1" baseline="-25000" dirty="0" err="1">
                <a:solidFill>
                  <a:srgbClr val="FF00FF"/>
                </a:solidFill>
                <a:sym typeface="Symbol" panose="05050102010706020507" pitchFamily="18" charset="2"/>
              </a:rPr>
              <a:t>d,</a:t>
            </a:r>
            <a:r>
              <a:rPr lang="en-US" altLang="en-US" sz="2400" i="1" baseline="-25000" dirty="0" err="1">
                <a:solidFill>
                  <a:srgbClr val="FF00FF"/>
                </a:solidFill>
                <a:cs typeface="Times New Roman" panose="02020603050405020304" pitchFamily="18" charset="0"/>
                <a:sym typeface="Symbol" panose="05050102010706020507" pitchFamily="18" charset="2"/>
              </a:rPr>
              <a:t>Steels</a:t>
            </a:r>
            <a:r>
              <a:rPr lang="en-US" altLang="en-US" sz="2400" i="1" baseline="-25000" dirty="0">
                <a:solidFill>
                  <a:srgbClr val="FF00FF"/>
                </a:solidFill>
                <a:sym typeface="Symbol" panose="05050102010706020507" pitchFamily="18" charset="2"/>
              </a:rPr>
              <a:t></a:t>
            </a:r>
            <a:r>
              <a:rPr lang="en-US" altLang="en-US" sz="2400" dirty="0">
                <a:sym typeface="Symbol" panose="05050102010706020507" pitchFamily="18" charset="2"/>
              </a:rPr>
              <a:t> = 1,  </a:t>
            </a:r>
            <a:r>
              <a:rPr lang="en-US" sz="2400" i="1" dirty="0" err="1">
                <a:solidFill>
                  <a:srgbClr val="FF00FF"/>
                </a:solidFill>
                <a:cs typeface="Times New Roman" panose="02020603050405020304" pitchFamily="18" charset="0"/>
                <a:sym typeface="Symbol" panose="05050102010706020507" pitchFamily="18" charset="2"/>
              </a:rPr>
              <a:t>x</a:t>
            </a:r>
            <a:r>
              <a:rPr lang="en-US" altLang="en-US" sz="2400" i="1" baseline="-25000" dirty="0" err="1">
                <a:solidFill>
                  <a:srgbClr val="FF00FF"/>
                </a:solidFill>
                <a:sym typeface="Symbol" panose="05050102010706020507" pitchFamily="18" charset="2"/>
              </a:rPr>
              <a:t>d,</a:t>
            </a:r>
            <a:r>
              <a:rPr lang="en-US" altLang="en-US" sz="2400" i="1" baseline="-25000" dirty="0" err="1">
                <a:solidFill>
                  <a:srgbClr val="FF00FF"/>
                </a:solidFill>
                <a:cs typeface="Times New Roman" panose="02020603050405020304" pitchFamily="18" charset="0"/>
                <a:sym typeface="Symbol" panose="05050102010706020507" pitchFamily="18" charset="2"/>
              </a:rPr>
              <a:t>Finch</a:t>
            </a:r>
            <a:r>
              <a:rPr lang="en-US" altLang="en-US" sz="2400" i="1" baseline="-25000" dirty="0">
                <a:solidFill>
                  <a:srgbClr val="FF00FF"/>
                </a:solidFill>
                <a:sym typeface="Symbol" panose="05050102010706020507" pitchFamily="18" charset="2"/>
              </a:rPr>
              <a:t></a:t>
            </a:r>
            <a:r>
              <a:rPr lang="en-US" altLang="en-US" sz="2400" dirty="0">
                <a:sym typeface="Symbol" panose="05050102010706020507" pitchFamily="18" charset="2"/>
              </a:rPr>
              <a:t> = 0,  </a:t>
            </a:r>
            <a:r>
              <a:rPr lang="en-US" sz="2400" i="1" dirty="0" err="1">
                <a:solidFill>
                  <a:srgbClr val="FF00FF"/>
                </a:solidFill>
                <a:cs typeface="Times New Roman" panose="02020603050405020304" pitchFamily="18" charset="0"/>
                <a:sym typeface="Symbol" panose="05050102010706020507" pitchFamily="18" charset="2"/>
              </a:rPr>
              <a:t>x</a:t>
            </a:r>
            <a:r>
              <a:rPr lang="en-US" altLang="en-US" sz="2400" i="1" baseline="-25000" dirty="0" err="1">
                <a:solidFill>
                  <a:srgbClr val="FF00FF"/>
                </a:solidFill>
                <a:sym typeface="Symbol" panose="05050102010706020507" pitchFamily="18" charset="2"/>
              </a:rPr>
              <a:t>d,</a:t>
            </a:r>
            <a:r>
              <a:rPr lang="en-US" altLang="en-US" sz="2400" i="1" baseline="-25000" dirty="0" err="1">
                <a:solidFill>
                  <a:srgbClr val="FF00FF"/>
                </a:solidFill>
                <a:cs typeface="Times New Roman" panose="02020603050405020304" pitchFamily="18" charset="0"/>
                <a:sym typeface="Symbol" panose="05050102010706020507" pitchFamily="18" charset="2"/>
              </a:rPr>
              <a:t>keel</a:t>
            </a:r>
            <a:r>
              <a:rPr lang="en-US" altLang="en-US" sz="2400" i="1" baseline="-25000" dirty="0">
                <a:solidFill>
                  <a:srgbClr val="FF00FF"/>
                </a:solidFill>
                <a:sym typeface="Symbol" panose="05050102010706020507" pitchFamily="18" charset="2"/>
              </a:rPr>
              <a:t></a:t>
            </a:r>
            <a:r>
              <a:rPr lang="en-US" altLang="en-US" sz="2400" dirty="0">
                <a:sym typeface="Symbol" panose="05050102010706020507" pitchFamily="18" charset="2"/>
              </a:rPr>
              <a:t> = 0 </a:t>
            </a:r>
          </a:p>
          <a:p>
            <a:pPr lvl="1">
              <a:spcBef>
                <a:spcPts val="0"/>
              </a:spcBef>
              <a:spcAft>
                <a:spcPts val="200"/>
              </a:spcAft>
            </a:pPr>
            <a:r>
              <a:rPr lang="en-US" sz="2400" dirty="0">
                <a:sym typeface="Symbol" panose="05050102010706020507" pitchFamily="18" charset="2"/>
              </a:rPr>
              <a:t>The neural net can learn this meaning.</a:t>
            </a:r>
          </a:p>
        </p:txBody>
      </p:sp>
      <p:grpSp>
        <p:nvGrpSpPr>
          <p:cNvPr id="4" name="Group 3"/>
          <p:cNvGrpSpPr/>
          <p:nvPr/>
        </p:nvGrpSpPr>
        <p:grpSpPr>
          <a:xfrm>
            <a:off x="609600" y="3810000"/>
            <a:ext cx="7940040" cy="2887980"/>
            <a:chOff x="609600" y="3201437"/>
            <a:chExt cx="7848600" cy="2818363"/>
          </a:xfrm>
        </p:grpSpPr>
        <p:sp>
          <p:nvSpPr>
            <p:cNvPr id="7" name="Rectangle 6"/>
            <p:cNvSpPr/>
            <p:nvPr/>
          </p:nvSpPr>
          <p:spPr>
            <a:xfrm>
              <a:off x="609600" y="3226837"/>
              <a:ext cx="7848600" cy="2781300"/>
            </a:xfrm>
            <a:prstGeom prst="rect">
              <a:avLst/>
            </a:prstGeom>
            <a:solidFill>
              <a:schemeClr val="tx1"/>
            </a:solidFill>
            <a:ln>
              <a:noFill/>
            </a:ln>
          </p:spPr>
          <p:txBody>
            <a:bodyPr wrap="square" rtlCol="0" anchor="ctr">
              <a:spAutoFit/>
            </a:bodyPr>
            <a:lstStyle/>
            <a:p>
              <a:pPr algn="l"/>
              <a:endParaRPr lang="en-CA" sz="2400" dirty="0"/>
            </a:p>
          </p:txBody>
        </p:sp>
        <p:pic>
          <p:nvPicPr>
            <p:cNvPr id="8" name="Picture 6" descr="Image result for convolutional neural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62324"/>
              <a:ext cx="5334000" cy="26574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467600" y="4167793"/>
              <a:ext cx="559769" cy="461665"/>
            </a:xfrm>
            <a:prstGeom prst="rect">
              <a:avLst/>
            </a:prstGeom>
          </p:spPr>
          <p:txBody>
            <a:bodyPr wrap="none">
              <a:spAutoFit/>
            </a:bodyPr>
            <a:lstStyle/>
            <a:p>
              <a:r>
                <a:rPr lang="en-US" altLang="en-US" sz="2400" i="1">
                  <a:solidFill>
                    <a:schemeClr val="bg2"/>
                  </a:solidFill>
                  <a:sym typeface="Symbol" panose="05050102010706020507" pitchFamily="18" charset="2"/>
                </a:rPr>
                <a:t>cat</a:t>
              </a:r>
              <a:endParaRPr lang="en-CA" sz="2400" dirty="0">
                <a:solidFill>
                  <a:schemeClr val="bg2"/>
                </a:solidFill>
              </a:endParaRPr>
            </a:p>
          </p:txBody>
        </p:sp>
        <p:sp>
          <p:nvSpPr>
            <p:cNvPr id="11" name="Rectangle 10"/>
            <p:cNvSpPr/>
            <p:nvPr/>
          </p:nvSpPr>
          <p:spPr>
            <a:xfrm>
              <a:off x="7467600" y="4446596"/>
              <a:ext cx="646331" cy="461665"/>
            </a:xfrm>
            <a:prstGeom prst="rect">
              <a:avLst/>
            </a:prstGeom>
          </p:spPr>
          <p:txBody>
            <a:bodyPr wrap="none">
              <a:spAutoFit/>
            </a:bodyPr>
            <a:lstStyle/>
            <a:p>
              <a:r>
                <a:rPr lang="en-US" sz="2400" i="1" dirty="0">
                  <a:solidFill>
                    <a:schemeClr val="bg2"/>
                  </a:solidFill>
                  <a:sym typeface="Symbol" panose="05050102010706020507" pitchFamily="18" charset="2"/>
                </a:rPr>
                <a:t>dog</a:t>
              </a:r>
              <a:endParaRPr lang="en-CA" sz="2400" dirty="0">
                <a:solidFill>
                  <a:schemeClr val="bg2"/>
                </a:solidFill>
              </a:endParaRPr>
            </a:p>
          </p:txBody>
        </p:sp>
        <p:sp>
          <p:nvSpPr>
            <p:cNvPr id="12" name="Rectangle 11"/>
            <p:cNvSpPr/>
            <p:nvPr/>
          </p:nvSpPr>
          <p:spPr>
            <a:xfrm>
              <a:off x="7482672" y="4741255"/>
              <a:ext cx="696024" cy="381541"/>
            </a:xfrm>
            <a:prstGeom prst="rect">
              <a:avLst/>
            </a:prstGeom>
          </p:spPr>
          <p:txBody>
            <a:bodyPr wrap="none">
              <a:spAutoFit/>
            </a:bodyPr>
            <a:lstStyle/>
            <a:p>
              <a:r>
                <a:rPr lang="en-US" altLang="en-US" sz="2400" i="1">
                  <a:solidFill>
                    <a:schemeClr val="bg2"/>
                  </a:solidFill>
                  <a:sym typeface="Symbol" panose="05050102010706020507" pitchFamily="18" charset="2"/>
                </a:rPr>
                <a:t>face</a:t>
              </a:r>
              <a:endParaRPr lang="en-CA" sz="2400" dirty="0">
                <a:solidFill>
                  <a:schemeClr val="bg2"/>
                </a:solidFill>
              </a:endParaRPr>
            </a:p>
          </p:txBody>
        </p:sp>
        <p:sp>
          <p:nvSpPr>
            <p:cNvPr id="13" name="Rectangle 12"/>
            <p:cNvSpPr/>
            <p:nvPr/>
          </p:nvSpPr>
          <p:spPr>
            <a:xfrm>
              <a:off x="7467600" y="5000092"/>
              <a:ext cx="628698" cy="461665"/>
            </a:xfrm>
            <a:prstGeom prst="rect">
              <a:avLst/>
            </a:prstGeom>
          </p:spPr>
          <p:txBody>
            <a:bodyPr wrap="none">
              <a:spAutoFit/>
            </a:bodyPr>
            <a:lstStyle/>
            <a:p>
              <a:r>
                <a:rPr lang="en-US" sz="2400" i="1">
                  <a:solidFill>
                    <a:schemeClr val="bg2"/>
                  </a:solidFill>
                  <a:sym typeface="Symbol" panose="05050102010706020507" pitchFamily="18" charset="2"/>
                </a:rPr>
                <a:t>fish</a:t>
              </a:r>
              <a:endParaRPr lang="en-CA" sz="2400" dirty="0">
                <a:solidFill>
                  <a:schemeClr val="bg2"/>
                </a:solidFill>
              </a:endParaRPr>
            </a:p>
          </p:txBody>
        </p:sp>
        <p:grpSp>
          <p:nvGrpSpPr>
            <p:cNvPr id="14" name="Group 13"/>
            <p:cNvGrpSpPr/>
            <p:nvPr/>
          </p:nvGrpSpPr>
          <p:grpSpPr>
            <a:xfrm>
              <a:off x="609600" y="3493537"/>
              <a:ext cx="1582484" cy="1471466"/>
              <a:chOff x="609600" y="304800"/>
              <a:chExt cx="1582484" cy="1471466"/>
            </a:xfrm>
          </p:grpSpPr>
          <p:grpSp>
            <p:nvGrpSpPr>
              <p:cNvPr id="15" name="Group 14"/>
              <p:cNvGrpSpPr/>
              <p:nvPr/>
            </p:nvGrpSpPr>
            <p:grpSpPr>
              <a:xfrm>
                <a:off x="685800" y="1174750"/>
                <a:ext cx="641532" cy="601516"/>
                <a:chOff x="4635890" y="1543039"/>
                <a:chExt cx="641532" cy="601516"/>
              </a:xfrm>
            </p:grpSpPr>
            <p:grpSp>
              <p:nvGrpSpPr>
                <p:cNvPr id="17" name="Group 16"/>
                <p:cNvGrpSpPr/>
                <p:nvPr/>
              </p:nvGrpSpPr>
              <p:grpSpPr>
                <a:xfrm>
                  <a:off x="4635890" y="1543039"/>
                  <a:ext cx="540000" cy="540000"/>
                  <a:chOff x="3220343" y="2894580"/>
                  <a:chExt cx="540000" cy="540000"/>
                </a:xfrm>
              </p:grpSpPr>
              <p:sp>
                <p:nvSpPr>
                  <p:cNvPr id="19" name="Rectangle 18"/>
                  <p:cNvSpPr/>
                  <p:nvPr/>
                </p:nvSpPr>
                <p:spPr>
                  <a:xfrm>
                    <a:off x="3220343" y="2894580"/>
                    <a:ext cx="540000" cy="540000"/>
                  </a:xfrm>
                  <a:prstGeom prst="rect">
                    <a:avLst/>
                  </a:prstGeom>
                  <a:solidFill>
                    <a:schemeClr val="tx1"/>
                  </a:solidFill>
                  <a:ln w="25400">
                    <a:solidFill>
                      <a:schemeClr val="bg2"/>
                    </a:solidFill>
                  </a:ln>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pic>
                <p:nvPicPr>
                  <p:cNvPr id="20" name="Picture 10" descr="Image result for bi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352" y="2909895"/>
                    <a:ext cx="468000" cy="468000"/>
                  </a:xfrm>
                  <a:prstGeom prst="rect">
                    <a:avLst/>
                  </a:prstGeom>
                  <a:noFill/>
                  <a:ln w="25400">
                    <a:noFill/>
                  </a:ln>
                  <a:extLst>
                    <a:ext uri="{909E8E84-426E-40DD-AFC4-6F175D3DCCD1}">
                      <a14:hiddenFill xmlns:a14="http://schemas.microsoft.com/office/drawing/2010/main">
                        <a:solidFill>
                          <a:srgbClr val="FFFFFF"/>
                        </a:solidFill>
                      </a14:hiddenFill>
                    </a:ext>
                  </a:extLst>
                </p:spPr>
              </p:pic>
            </p:grpSp>
            <p:sp>
              <p:nvSpPr>
                <p:cNvPr id="18" name="Rectangle 17"/>
                <p:cNvSpPr/>
                <p:nvPr/>
              </p:nvSpPr>
              <p:spPr>
                <a:xfrm>
                  <a:off x="4876800" y="1668900"/>
                  <a:ext cx="400622" cy="475655"/>
                </a:xfrm>
                <a:prstGeom prst="rect">
                  <a:avLst/>
                </a:prstGeom>
              </p:spPr>
              <p:txBody>
                <a:bodyPr wrap="none">
                  <a:spAutoFit/>
                </a:bodyPr>
                <a:lstStyle/>
                <a:p>
                  <a:r>
                    <a:rPr lang="en-US" i="1" dirty="0">
                      <a:solidFill>
                        <a:schemeClr val="bg2"/>
                      </a:solidFill>
                      <a:sym typeface="Symbol" panose="05050102010706020507" pitchFamily="18" charset="2"/>
                    </a:rPr>
                    <a:t>d</a:t>
                  </a:r>
                  <a:endParaRPr lang="en-CA" dirty="0">
                    <a:solidFill>
                      <a:schemeClr val="bg2"/>
                    </a:solidFill>
                  </a:endParaRPr>
                </a:p>
              </p:txBody>
            </p:sp>
          </p:grpSp>
          <p:sp>
            <p:nvSpPr>
              <p:cNvPr id="16" name="Rectangle 15"/>
              <p:cNvSpPr/>
              <p:nvPr/>
            </p:nvSpPr>
            <p:spPr>
              <a:xfrm>
                <a:off x="609600" y="304800"/>
                <a:ext cx="1582484" cy="830997"/>
              </a:xfrm>
              <a:prstGeom prst="rect">
                <a:avLst/>
              </a:prstGeom>
            </p:spPr>
            <p:txBody>
              <a:bodyPr wrap="none">
                <a:spAutoFit/>
              </a:bodyPr>
              <a:lstStyle/>
              <a:p>
                <a:r>
                  <a:rPr lang="en-US" sz="2400" i="1" dirty="0" err="1">
                    <a:solidFill>
                      <a:srgbClr val="FF00FF"/>
                    </a:solidFill>
                    <a:sym typeface="Symbol" panose="05050102010706020507" pitchFamily="18" charset="2"/>
                  </a:rPr>
                  <a:t>d</a:t>
                </a:r>
                <a:r>
                  <a:rPr lang="en-US" sz="2400" i="1" baseline="30000" dirty="0" err="1">
                    <a:solidFill>
                      <a:srgbClr val="FF00FF"/>
                    </a:solidFill>
                    <a:sym typeface="Symbol" panose="05050102010706020507" pitchFamily="18" charset="2"/>
                  </a:rPr>
                  <a:t>th</a:t>
                </a:r>
                <a:r>
                  <a:rPr lang="en-US" sz="2400" baseline="30000" dirty="0">
                    <a:solidFill>
                      <a:srgbClr val="FF00FF"/>
                    </a:solidFill>
                    <a:sym typeface="Symbol" panose="05050102010706020507" pitchFamily="18" charset="2"/>
                  </a:rPr>
                  <a:t> </a:t>
                </a:r>
                <a:r>
                  <a:rPr lang="en-US" sz="2400" dirty="0">
                    <a:solidFill>
                      <a:srgbClr val="FF00FF"/>
                    </a:solidFill>
                    <a:sym typeface="Symbol" panose="05050102010706020507" pitchFamily="18" charset="2"/>
                  </a:rPr>
                  <a:t>training </a:t>
                </a:r>
              </a:p>
              <a:p>
                <a:r>
                  <a:rPr lang="en-US" sz="2400" dirty="0">
                    <a:solidFill>
                      <a:srgbClr val="FF00FF"/>
                    </a:solidFill>
                    <a:sym typeface="Symbol" panose="05050102010706020507" pitchFamily="18" charset="2"/>
                  </a:rPr>
                  <a:t>input </a:t>
                </a:r>
                <a:endParaRPr lang="en-CA" sz="2400" baseline="-25000" dirty="0">
                  <a:solidFill>
                    <a:srgbClr val="FF00FF"/>
                  </a:solidFill>
                </a:endParaRPr>
              </a:p>
            </p:txBody>
          </p:sp>
        </p:grpSp>
        <p:grpSp>
          <p:nvGrpSpPr>
            <p:cNvPr id="24" name="Group 23"/>
            <p:cNvGrpSpPr/>
            <p:nvPr/>
          </p:nvGrpSpPr>
          <p:grpSpPr>
            <a:xfrm>
              <a:off x="2133600" y="3201437"/>
              <a:ext cx="543876" cy="540000"/>
              <a:chOff x="5181600" y="2743200"/>
              <a:chExt cx="543876" cy="540000"/>
            </a:xfrm>
          </p:grpSpPr>
          <p:pic>
            <p:nvPicPr>
              <p:cNvPr id="25" name="Picture 2" descr="Pixel, square wallpaper"/>
              <p:cNvPicPr>
                <a:picLocks noChangeAspect="1" noChangeArrowheads="1"/>
              </p:cNvPicPr>
              <p:nvPr/>
            </p:nvPicPr>
            <p:blipFill rotWithShape="1">
              <a:blip r:embed="rId4">
                <a:extLst>
                  <a:ext uri="{28A0092B-C50C-407E-A947-70E740481C1C}">
                    <a14:useLocalDpi xmlns:a14="http://schemas.microsoft.com/office/drawing/2010/main" val="0"/>
                  </a:ext>
                </a:extLst>
              </a:blip>
              <a:srcRect l="11707" t="2229" r="45366" b="33537"/>
              <a:stretch/>
            </p:blipFill>
            <p:spPr bwMode="auto">
              <a:xfrm>
                <a:off x="5181600" y="2743200"/>
                <a:ext cx="540001" cy="540000"/>
              </a:xfrm>
              <a:prstGeom prst="rect">
                <a:avLst/>
              </a:prstGeom>
              <a:solidFill>
                <a:schemeClr val="bg1"/>
              </a:solidFill>
              <a:ln w="25400">
                <a:solidFill>
                  <a:srgbClr val="FF00FF"/>
                </a:solidFill>
              </a:ln>
            </p:spPr>
          </p:pic>
          <p:sp>
            <p:nvSpPr>
              <p:cNvPr id="26" name="Rectangle 25"/>
              <p:cNvSpPr/>
              <p:nvPr/>
            </p:nvSpPr>
            <p:spPr>
              <a:xfrm>
                <a:off x="5441424" y="2743200"/>
                <a:ext cx="284052" cy="523220"/>
              </a:xfrm>
              <a:prstGeom prst="rect">
                <a:avLst/>
              </a:prstGeom>
            </p:spPr>
            <p:txBody>
              <a:bodyPr wrap="none">
                <a:spAutoFit/>
              </a:bodyPr>
              <a:lstStyle/>
              <a:p>
                <a:r>
                  <a:rPr lang="en-US" b="1" i="1" dirty="0" err="1">
                    <a:solidFill>
                      <a:schemeClr val="bg2"/>
                    </a:solidFill>
                    <a:sym typeface="Symbol" panose="05050102010706020507" pitchFamily="18" charset="2"/>
                  </a:rPr>
                  <a:t>i</a:t>
                </a:r>
                <a:endParaRPr lang="en-CA" b="1" dirty="0">
                  <a:solidFill>
                    <a:schemeClr val="bg2"/>
                  </a:solidFill>
                </a:endParaRPr>
              </a:p>
            </p:txBody>
          </p:sp>
          <p:sp>
            <p:nvSpPr>
              <p:cNvPr id="27" name="Rectangle 26"/>
              <p:cNvSpPr/>
              <p:nvPr/>
            </p:nvSpPr>
            <p:spPr>
              <a:xfrm flipH="1" flipV="1">
                <a:off x="5305545" y="2870715"/>
                <a:ext cx="144000" cy="144000"/>
              </a:xfrm>
              <a:prstGeom prst="rect">
                <a:avLst/>
              </a:prstGeom>
              <a:ln w="25400">
                <a:solidFill>
                  <a:schemeClr val="bg2"/>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grpSp>
          <p:nvGrpSpPr>
            <p:cNvPr id="3" name="Group 2"/>
            <p:cNvGrpSpPr/>
            <p:nvPr/>
          </p:nvGrpSpPr>
          <p:grpSpPr>
            <a:xfrm>
              <a:off x="2438400" y="3806141"/>
              <a:ext cx="184697" cy="2088786"/>
              <a:chOff x="2438400" y="3806141"/>
              <a:chExt cx="184697" cy="2088786"/>
            </a:xfrm>
          </p:grpSpPr>
          <p:sp>
            <p:nvSpPr>
              <p:cNvPr id="51" name="Oval 50"/>
              <p:cNvSpPr/>
              <p:nvPr/>
            </p:nvSpPr>
            <p:spPr>
              <a:xfrm>
                <a:off x="2438486" y="380614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2" name="Oval 51"/>
              <p:cNvSpPr/>
              <p:nvPr/>
            </p:nvSpPr>
            <p:spPr>
              <a:xfrm>
                <a:off x="2438572" y="4079976"/>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3" name="Oval 52"/>
              <p:cNvSpPr/>
              <p:nvPr/>
            </p:nvSpPr>
            <p:spPr>
              <a:xfrm>
                <a:off x="2443097" y="436392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4" name="Oval 53"/>
              <p:cNvSpPr/>
              <p:nvPr/>
            </p:nvSpPr>
            <p:spPr>
              <a:xfrm>
                <a:off x="2438744" y="4637183"/>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5" name="Oval 54"/>
              <p:cNvSpPr/>
              <p:nvPr/>
            </p:nvSpPr>
            <p:spPr>
              <a:xfrm>
                <a:off x="2438916" y="516595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6" name="Oval 55"/>
              <p:cNvSpPr/>
              <p:nvPr/>
            </p:nvSpPr>
            <p:spPr>
              <a:xfrm>
                <a:off x="2439002" y="5440439"/>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7" name="Oval 56"/>
              <p:cNvSpPr/>
              <p:nvPr/>
            </p:nvSpPr>
            <p:spPr>
              <a:xfrm>
                <a:off x="2439088" y="5714927"/>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58" name="Oval 57"/>
              <p:cNvSpPr/>
              <p:nvPr/>
            </p:nvSpPr>
            <p:spPr>
              <a:xfrm>
                <a:off x="2438400" y="4908725"/>
                <a:ext cx="180000" cy="180000"/>
              </a:xfrm>
              <a:prstGeom prst="ellipse">
                <a:avLst/>
              </a:prstGeom>
              <a:solidFill>
                <a:srgbClr val="FF00FF"/>
              </a:solidFill>
              <a:ln>
                <a:noFill/>
              </a:ln>
            </p:spPr>
            <p:txBody>
              <a:bodyPr wrap="square" rtlCol="0" anchor="ctr">
                <a:spAutoFit/>
              </a:bodyPr>
              <a:lstStyle/>
              <a:p>
                <a:pPr algn="l"/>
                <a:endParaRPr lang="en-CA" sz="2400" dirty="0"/>
              </a:p>
            </p:txBody>
          </p:sp>
        </p:grpSp>
      </p:grpSp>
      <p:sp>
        <p:nvSpPr>
          <p:cNvPr id="5" name="Rectangle 4"/>
          <p:cNvSpPr/>
          <p:nvPr/>
        </p:nvSpPr>
        <p:spPr>
          <a:xfrm>
            <a:off x="1066800" y="4861697"/>
            <a:ext cx="1342290" cy="1277273"/>
          </a:xfrm>
          <a:prstGeom prst="rect">
            <a:avLst/>
          </a:prstGeom>
          <a:solidFill>
            <a:srgbClr val="000066"/>
          </a:solidFill>
        </p:spPr>
        <p:txBody>
          <a:bodyPr wrap="square">
            <a:spAutoFit/>
          </a:bodyPr>
          <a:lstStyle/>
          <a:p>
            <a:pPr algn="r">
              <a:spcBef>
                <a:spcPts val="0"/>
              </a:spcBef>
              <a:spcAft>
                <a:spcPts val="200"/>
              </a:spcAft>
            </a:pPr>
            <a:r>
              <a:rPr lang="en-US" sz="1800" i="1" dirty="0" err="1">
                <a:solidFill>
                  <a:srgbClr val="FF00FF"/>
                </a:solidFill>
                <a:cs typeface="Times New Roman" panose="02020603050405020304" pitchFamily="18" charset="0"/>
                <a:sym typeface="Symbol" panose="05050102010706020507" pitchFamily="18" charset="2"/>
              </a:rPr>
              <a:t>x</a:t>
            </a:r>
            <a:r>
              <a:rPr lang="en-US" altLang="en-US" sz="1800" i="1" baseline="-25000" dirty="0" err="1">
                <a:solidFill>
                  <a:srgbClr val="FF00FF"/>
                </a:solidFill>
                <a:sym typeface="Symbol" panose="05050102010706020507" pitchFamily="18" charset="2"/>
              </a:rPr>
              <a:t>d,</a:t>
            </a:r>
            <a:r>
              <a:rPr lang="en-US" altLang="en-US" sz="1800" i="1" baseline="-25000" dirty="0" err="1">
                <a:solidFill>
                  <a:srgbClr val="FF00FF"/>
                </a:solidFill>
                <a:cs typeface="Times New Roman" panose="02020603050405020304" pitchFamily="18" charset="0"/>
                <a:sym typeface="Symbol" panose="05050102010706020507" pitchFamily="18" charset="2"/>
              </a:rPr>
              <a:t>Jane</a:t>
            </a:r>
            <a:r>
              <a:rPr lang="en-US" altLang="en-US" sz="1800" i="1" baseline="-25000" dirty="0">
                <a:solidFill>
                  <a:srgbClr val="FF00FF"/>
                </a:solidFill>
                <a:sym typeface="Symbol" panose="05050102010706020507" pitchFamily="18" charset="2"/>
              </a:rPr>
              <a:t></a:t>
            </a:r>
            <a:r>
              <a:rPr lang="en-US" altLang="en-US" sz="1800" dirty="0">
                <a:sym typeface="Symbol" panose="05050102010706020507" pitchFamily="18" charset="2"/>
              </a:rPr>
              <a:t> = 0 </a:t>
            </a:r>
          </a:p>
          <a:p>
            <a:pPr algn="r">
              <a:spcBef>
                <a:spcPts val="0"/>
              </a:spcBef>
              <a:spcAft>
                <a:spcPts val="200"/>
              </a:spcAft>
            </a:pPr>
            <a:r>
              <a:rPr lang="en-US" sz="1800" i="1" dirty="0" err="1">
                <a:solidFill>
                  <a:srgbClr val="FF00FF"/>
                </a:solidFill>
                <a:cs typeface="Times New Roman" panose="02020603050405020304" pitchFamily="18" charset="0"/>
                <a:sym typeface="Symbol" panose="05050102010706020507" pitchFamily="18" charset="2"/>
              </a:rPr>
              <a:t>x</a:t>
            </a:r>
            <a:r>
              <a:rPr lang="en-US" altLang="en-US" sz="1800" i="1" baseline="-25000" dirty="0" err="1">
                <a:solidFill>
                  <a:srgbClr val="FF00FF"/>
                </a:solidFill>
                <a:sym typeface="Symbol" panose="05050102010706020507" pitchFamily="18" charset="2"/>
              </a:rPr>
              <a:t>d,</a:t>
            </a:r>
            <a:r>
              <a:rPr lang="en-US" altLang="en-US" sz="1800" i="1" baseline="-25000" dirty="0" err="1">
                <a:solidFill>
                  <a:srgbClr val="FF00FF"/>
                </a:solidFill>
                <a:cs typeface="Times New Roman" panose="02020603050405020304" pitchFamily="18" charset="0"/>
                <a:sym typeface="Symbol" panose="05050102010706020507" pitchFamily="18" charset="2"/>
              </a:rPr>
              <a:t>Steels</a:t>
            </a:r>
            <a:r>
              <a:rPr lang="en-US" altLang="en-US" sz="1800" i="1" baseline="-25000" dirty="0">
                <a:solidFill>
                  <a:srgbClr val="FF00FF"/>
                </a:solidFill>
                <a:sym typeface="Symbol" panose="05050102010706020507" pitchFamily="18" charset="2"/>
              </a:rPr>
              <a:t></a:t>
            </a:r>
            <a:r>
              <a:rPr lang="en-US" altLang="en-US" sz="1800" dirty="0">
                <a:sym typeface="Symbol" panose="05050102010706020507" pitchFamily="18" charset="2"/>
              </a:rPr>
              <a:t> = 1  </a:t>
            </a:r>
          </a:p>
          <a:p>
            <a:pPr algn="r">
              <a:spcBef>
                <a:spcPts val="0"/>
              </a:spcBef>
              <a:spcAft>
                <a:spcPts val="200"/>
              </a:spcAft>
            </a:pPr>
            <a:r>
              <a:rPr lang="en-US" sz="1800" i="1" dirty="0" err="1">
                <a:solidFill>
                  <a:srgbClr val="FF00FF"/>
                </a:solidFill>
                <a:cs typeface="Times New Roman" panose="02020603050405020304" pitchFamily="18" charset="0"/>
                <a:sym typeface="Symbol" panose="05050102010706020507" pitchFamily="18" charset="2"/>
              </a:rPr>
              <a:t>x</a:t>
            </a:r>
            <a:r>
              <a:rPr lang="en-US" altLang="en-US" sz="1800" i="1" baseline="-25000" dirty="0" err="1">
                <a:solidFill>
                  <a:srgbClr val="FF00FF"/>
                </a:solidFill>
                <a:sym typeface="Symbol" panose="05050102010706020507" pitchFamily="18" charset="2"/>
              </a:rPr>
              <a:t>d,</a:t>
            </a:r>
            <a:r>
              <a:rPr lang="en-US" altLang="en-US" sz="1800" i="1" baseline="-25000" dirty="0" err="1">
                <a:solidFill>
                  <a:srgbClr val="FF00FF"/>
                </a:solidFill>
                <a:cs typeface="Times New Roman" panose="02020603050405020304" pitchFamily="18" charset="0"/>
                <a:sym typeface="Symbol" panose="05050102010706020507" pitchFamily="18" charset="2"/>
              </a:rPr>
              <a:t>Funch</a:t>
            </a:r>
            <a:r>
              <a:rPr lang="en-US" altLang="en-US" sz="1800" i="1" baseline="-25000" dirty="0">
                <a:solidFill>
                  <a:srgbClr val="FF00FF"/>
                </a:solidFill>
                <a:sym typeface="Symbol" panose="05050102010706020507" pitchFamily="18" charset="2"/>
              </a:rPr>
              <a:t></a:t>
            </a:r>
            <a:r>
              <a:rPr lang="en-US" altLang="en-US" sz="1800" dirty="0">
                <a:sym typeface="Symbol" panose="05050102010706020507" pitchFamily="18" charset="2"/>
              </a:rPr>
              <a:t> = 0 </a:t>
            </a:r>
          </a:p>
          <a:p>
            <a:pPr algn="r">
              <a:spcBef>
                <a:spcPts val="0"/>
              </a:spcBef>
              <a:spcAft>
                <a:spcPts val="200"/>
              </a:spcAft>
            </a:pPr>
            <a:r>
              <a:rPr lang="en-US" sz="1800" i="1" dirty="0" err="1">
                <a:solidFill>
                  <a:srgbClr val="FF00FF"/>
                </a:solidFill>
                <a:cs typeface="Times New Roman" panose="02020603050405020304" pitchFamily="18" charset="0"/>
                <a:sym typeface="Symbol" panose="05050102010706020507" pitchFamily="18" charset="2"/>
              </a:rPr>
              <a:t>x</a:t>
            </a:r>
            <a:r>
              <a:rPr lang="en-US" altLang="en-US" sz="1800" i="1" baseline="-25000" dirty="0" err="1">
                <a:solidFill>
                  <a:srgbClr val="FF00FF"/>
                </a:solidFill>
                <a:sym typeface="Symbol" panose="05050102010706020507" pitchFamily="18" charset="2"/>
              </a:rPr>
              <a:t>d,</a:t>
            </a:r>
            <a:r>
              <a:rPr lang="en-US" altLang="en-US" sz="1800" i="1" baseline="-25000" dirty="0" err="1">
                <a:solidFill>
                  <a:srgbClr val="FF00FF"/>
                </a:solidFill>
                <a:cs typeface="Times New Roman" panose="02020603050405020304" pitchFamily="18" charset="0"/>
                <a:sym typeface="Symbol" panose="05050102010706020507" pitchFamily="18" charset="2"/>
              </a:rPr>
              <a:t>keel</a:t>
            </a:r>
            <a:r>
              <a:rPr lang="en-US" altLang="en-US" sz="1800" i="1" baseline="-25000" dirty="0">
                <a:solidFill>
                  <a:srgbClr val="FF00FF"/>
                </a:solidFill>
                <a:sym typeface="Symbol" panose="05050102010706020507" pitchFamily="18" charset="2"/>
              </a:rPr>
              <a:t></a:t>
            </a:r>
            <a:r>
              <a:rPr lang="en-US" altLang="en-US" sz="1800" dirty="0">
                <a:sym typeface="Symbol" panose="05050102010706020507" pitchFamily="18" charset="2"/>
              </a:rPr>
              <a:t> = 0 </a:t>
            </a:r>
            <a:endParaRPr lang="en-CA" sz="2000" dirty="0"/>
          </a:p>
        </p:txBody>
      </p:sp>
    </p:spTree>
    <p:extLst>
      <p:ext uri="{BB962C8B-B14F-4D97-AF65-F5344CB8AC3E}">
        <p14:creationId xmlns:p14="http://schemas.microsoft.com/office/powerpoint/2010/main" val="214200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additive="base">
                                        <p:cTn id="2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80" name="Picture 8" descr="Image result for gradient des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61225"/>
            <a:ext cx="6041569" cy="2349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 y="609600"/>
            <a:ext cx="9048032" cy="1251625"/>
          </a:xfrm>
          <a:prstGeom prst="rect">
            <a:avLst/>
          </a:prstGeom>
        </p:spPr>
        <p:txBody>
          <a:bodyPr wrap="square">
            <a:spAutoFit/>
          </a:bodyPr>
          <a:lstStyle/>
          <a:p>
            <a:pPr>
              <a:spcBef>
                <a:spcPts val="0"/>
              </a:spcBef>
              <a:spcAft>
                <a:spcPts val="200"/>
              </a:spcAft>
            </a:pPr>
            <a:r>
              <a:rPr lang="en-US" sz="2400" dirty="0">
                <a:solidFill>
                  <a:schemeClr val="tx2"/>
                </a:solidFill>
              </a:rPr>
              <a:t>Normalizing Data</a:t>
            </a:r>
          </a:p>
          <a:p>
            <a:pPr lvl="1">
              <a:spcBef>
                <a:spcPts val="0"/>
              </a:spcBef>
              <a:spcAft>
                <a:spcPts val="200"/>
              </a:spcAft>
            </a:pPr>
            <a:r>
              <a:rPr lang="en-US" sz="2400" dirty="0">
                <a:sym typeface="Symbol" panose="05050102010706020507" pitchFamily="18" charset="2"/>
              </a:rPr>
              <a:t>Preprocess your data to have mean zero, variance one</a:t>
            </a:r>
          </a:p>
          <a:p>
            <a:pPr lvl="1">
              <a:spcBef>
                <a:spcPts val="0"/>
              </a:spcBef>
              <a:spcAft>
                <a:spcPts val="200"/>
              </a:spcAft>
            </a:pPr>
            <a:r>
              <a:rPr lang="en-US" sz="2400" dirty="0">
                <a:sym typeface="Symbol" panose="05050102010706020507" pitchFamily="18" charset="2"/>
              </a:rPr>
              <a:t>by subtracting the mean and dividing by the standard deviation.</a:t>
            </a:r>
          </a:p>
        </p:txBody>
      </p:sp>
      <p:sp>
        <p:nvSpPr>
          <p:cNvPr id="5" name="Rectangle 63">
            <a:extLst>
              <a:ext uri="{FF2B5EF4-FFF2-40B4-BE49-F238E27FC236}">
                <a16:creationId xmlns:a16="http://schemas.microsoft.com/office/drawing/2014/main" id="{256D10FC-F426-4BA2-A12F-F762CC8C04F0}"/>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
        <p:nvSpPr>
          <p:cNvPr id="6" name="Rectangle 5">
            <a:extLst>
              <a:ext uri="{FF2B5EF4-FFF2-40B4-BE49-F238E27FC236}">
                <a16:creationId xmlns:a16="http://schemas.microsoft.com/office/drawing/2014/main" id="{172FF95B-C8FD-4AAA-84DF-B207E6226C2D}"/>
              </a:ext>
            </a:extLst>
          </p:cNvPr>
          <p:cNvSpPr/>
          <p:nvPr/>
        </p:nvSpPr>
        <p:spPr>
          <a:xfrm>
            <a:off x="337460" y="4345236"/>
            <a:ext cx="9048032" cy="1646605"/>
          </a:xfrm>
          <a:prstGeom prst="rect">
            <a:avLst/>
          </a:prstGeom>
        </p:spPr>
        <p:txBody>
          <a:bodyPr wrap="square">
            <a:spAutoFit/>
          </a:bodyPr>
          <a:lstStyle/>
          <a:p>
            <a:pPr>
              <a:spcBef>
                <a:spcPts val="0"/>
              </a:spcBef>
              <a:spcAft>
                <a:spcPts val="200"/>
              </a:spcAft>
            </a:pPr>
            <a:r>
              <a:rPr lang="en-US" sz="2400" dirty="0">
                <a:solidFill>
                  <a:schemeClr val="tx2"/>
                </a:solidFill>
                <a:sym typeface="Symbol" panose="05050102010706020507" pitchFamily="18" charset="2"/>
              </a:rPr>
              <a:t>Gradient Decent: </a:t>
            </a:r>
            <a:r>
              <a:rPr lang="en-US" sz="2400" dirty="0">
                <a:sym typeface="Symbol" panose="05050102010706020507" pitchFamily="18" charset="2"/>
              </a:rPr>
              <a:t>It is hard not to overstep narrow river valleys. </a:t>
            </a:r>
          </a:p>
          <a:p>
            <a:pPr>
              <a:spcBef>
                <a:spcPts val="0"/>
              </a:spcBef>
              <a:spcAft>
                <a:spcPts val="200"/>
              </a:spcAft>
            </a:pPr>
            <a:r>
              <a:rPr lang="en-US" sz="2400" dirty="0">
                <a:solidFill>
                  <a:schemeClr val="tx2"/>
                </a:solidFill>
                <a:sym typeface="Symbol" panose="05050102010706020507" pitchFamily="18" charset="2"/>
              </a:rPr>
              <a:t>Y-values:</a:t>
            </a:r>
            <a:r>
              <a:rPr lang="en-US" sz="2400" dirty="0">
                <a:sym typeface="Symbol" panose="05050102010706020507" pitchFamily="18" charset="2"/>
              </a:rPr>
              <a:t> Scaling up the y values, scales up the error, </a:t>
            </a:r>
            <a:br>
              <a:rPr lang="en-US" sz="2400" dirty="0">
                <a:sym typeface="Symbol" panose="05050102010706020507" pitchFamily="18" charset="2"/>
              </a:rPr>
            </a:br>
            <a:r>
              <a:rPr lang="en-US" sz="2400" dirty="0">
                <a:sym typeface="Symbol" panose="05050102010706020507" pitchFamily="18" charset="2"/>
              </a:rPr>
              <a:t>                  which should not matter, </a:t>
            </a:r>
          </a:p>
          <a:p>
            <a:pPr lvl="1">
              <a:spcBef>
                <a:spcPts val="0"/>
              </a:spcBef>
              <a:spcAft>
                <a:spcPts val="200"/>
              </a:spcAft>
            </a:pPr>
            <a:r>
              <a:rPr lang="en-US" sz="2400" dirty="0">
                <a:sym typeface="Symbol" panose="05050102010706020507" pitchFamily="18" charset="2"/>
              </a:rPr>
              <a:t>	except it throws off the regularization balance.  </a:t>
            </a:r>
          </a:p>
        </p:txBody>
      </p:sp>
    </p:spTree>
    <p:extLst>
      <p:ext uri="{BB962C8B-B14F-4D97-AF65-F5344CB8AC3E}">
        <p14:creationId xmlns:p14="http://schemas.microsoft.com/office/powerpoint/2010/main" val="18861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59080"/>
                                        </p:tgtEl>
                                        <p:attrNameLst>
                                          <p:attrName>style.visibility</p:attrName>
                                        </p:attrNameLst>
                                      </p:cBhvr>
                                      <p:to>
                                        <p:strVal val="visible"/>
                                      </p:to>
                                    </p:set>
                                    <p:anim calcmode="lin" valueType="num">
                                      <p:cBhvr additive="base">
                                        <p:cTn id="15" dur="500" fill="hold"/>
                                        <p:tgtEl>
                                          <p:spTgt spid="259080"/>
                                        </p:tgtEl>
                                        <p:attrNameLst>
                                          <p:attrName>ppt_x</p:attrName>
                                        </p:attrNameLst>
                                      </p:cBhvr>
                                      <p:tavLst>
                                        <p:tav tm="0">
                                          <p:val>
                                            <p:strVal val="0-#ppt_w/2"/>
                                          </p:val>
                                        </p:tav>
                                        <p:tav tm="100000">
                                          <p:val>
                                            <p:strVal val="#ppt_x"/>
                                          </p:val>
                                        </p:tav>
                                      </p:tavLst>
                                    </p:anim>
                                    <p:anim calcmode="lin" valueType="num">
                                      <p:cBhvr additive="base">
                                        <p:cTn id="16" dur="500" fill="hold"/>
                                        <p:tgtEl>
                                          <p:spTgt spid="25908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76200" y="228600"/>
            <a:ext cx="8610600" cy="4002107"/>
            <a:chOff x="-76200" y="228600"/>
            <a:chExt cx="8610600" cy="4002107"/>
          </a:xfrm>
        </p:grpSpPr>
        <p:cxnSp>
          <p:nvCxnSpPr>
            <p:cNvPr id="4" name="Straight Connector 3"/>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76" name="Rectangle 75"/>
            <p:cNvSpPr/>
            <p:nvPr/>
          </p:nvSpPr>
          <p:spPr>
            <a:xfrm rot="16200000">
              <a:off x="-695394" y="1990794"/>
              <a:ext cx="1761608" cy="523220"/>
            </a:xfrm>
            <a:prstGeom prst="rect">
              <a:avLst/>
            </a:prstGeom>
          </p:spPr>
          <p:txBody>
            <a:bodyPr wrap="square">
              <a:spAutoFit/>
            </a:bodyPr>
            <a:lstStyle/>
            <a:p>
              <a:pPr marL="285750" algn="ctr"/>
              <a:r>
                <a:rPr lang="en-CA" altLang="en-US" dirty="0">
                  <a:solidFill>
                    <a:schemeClr val="accent1"/>
                  </a:solidFill>
                  <a:cs typeface="Times New Roman" panose="02020603050405020304" pitchFamily="18" charset="0"/>
                  <a:sym typeface="Symbol" panose="05050102010706020507" pitchFamily="18" charset="2"/>
                </a:rPr>
                <a:t>%</a:t>
              </a:r>
              <a:r>
                <a:rPr lang="en-CA" altLang="en-US" dirty="0">
                  <a:cs typeface="Times New Roman" panose="02020603050405020304" pitchFamily="18" charset="0"/>
                  <a:sym typeface="Symbol" panose="05050102010706020507" pitchFamily="18" charset="2"/>
                </a:rPr>
                <a:t> </a:t>
              </a:r>
              <a:r>
                <a:rPr lang="en-CA" altLang="en-US" dirty="0">
                  <a:solidFill>
                    <a:schemeClr val="accent1"/>
                  </a:solidFill>
                  <a:cs typeface="Times New Roman" panose="02020603050405020304" pitchFamily="18" charset="0"/>
                  <a:sym typeface="Symbol" panose="05050102010706020507" pitchFamily="18" charset="2"/>
                </a:rPr>
                <a:t>Errors</a:t>
              </a:r>
            </a:p>
          </p:txBody>
        </p:sp>
        <p:cxnSp>
          <p:nvCxnSpPr>
            <p:cNvPr id="78" name="Straight Connector 77"/>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34" name="Freeform 33"/>
            <p:cNvSpPr/>
            <p:nvPr/>
          </p:nvSpPr>
          <p:spPr>
            <a:xfrm>
              <a:off x="885825" y="971550"/>
              <a:ext cx="7212330" cy="3240405"/>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3" name="Freeform 152"/>
            <p:cNvSpPr/>
            <p:nvPr/>
          </p:nvSpPr>
          <p:spPr>
            <a:xfrm>
              <a:off x="914400" y="838199"/>
              <a:ext cx="7429500" cy="2583313"/>
            </a:xfrm>
            <a:custGeom>
              <a:avLst/>
              <a:gdLst>
                <a:gd name="connsiteX0" fmla="*/ 0 w 7212330"/>
                <a:gd name="connsiteY0" fmla="*/ 0 h 3240405"/>
                <a:gd name="connsiteX1" fmla="*/ 3543300 w 7212330"/>
                <a:gd name="connsiteY1" fmla="*/ 2537460 h 3240405"/>
                <a:gd name="connsiteX2" fmla="*/ 7212330 w 7212330"/>
                <a:gd name="connsiteY2" fmla="*/ 3240405 h 3240405"/>
                <a:gd name="connsiteX0" fmla="*/ 0 w 7538085"/>
                <a:gd name="connsiteY0" fmla="*/ 0 h 2568178"/>
                <a:gd name="connsiteX1" fmla="*/ 3543300 w 7538085"/>
                <a:gd name="connsiteY1" fmla="*/ 2537460 h 2568178"/>
                <a:gd name="connsiteX2" fmla="*/ 7538085 w 7538085"/>
                <a:gd name="connsiteY2" fmla="*/ 1503045 h 2568178"/>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287722"/>
                <a:gd name="connsiteX1" fmla="*/ 3171825 w 7538085"/>
                <a:gd name="connsiteY1" fmla="*/ 2183130 h 2287722"/>
                <a:gd name="connsiteX2" fmla="*/ 7538085 w 7538085"/>
                <a:gd name="connsiteY2" fmla="*/ 1503045 h 2287722"/>
                <a:gd name="connsiteX0" fmla="*/ 0 w 7429500"/>
                <a:gd name="connsiteY0" fmla="*/ 0 h 2237473"/>
                <a:gd name="connsiteX1" fmla="*/ 3171825 w 7429500"/>
                <a:gd name="connsiteY1" fmla="*/ 2183130 h 2237473"/>
                <a:gd name="connsiteX2" fmla="*/ 7429500 w 7429500"/>
                <a:gd name="connsiteY2" fmla="*/ 1245870 h 2237473"/>
                <a:gd name="connsiteX0" fmla="*/ 0 w 7429500"/>
                <a:gd name="connsiteY0" fmla="*/ 0 h 2583313"/>
                <a:gd name="connsiteX1" fmla="*/ 4063365 w 7429500"/>
                <a:gd name="connsiteY1" fmla="*/ 2548890 h 2583313"/>
                <a:gd name="connsiteX2" fmla="*/ 7429500 w 7429500"/>
                <a:gd name="connsiteY2" fmla="*/ 1245870 h 2583313"/>
              </a:gdLst>
              <a:ahLst/>
              <a:cxnLst>
                <a:cxn ang="0">
                  <a:pos x="connsiteX0" y="connsiteY0"/>
                </a:cxn>
                <a:cxn ang="0">
                  <a:pos x="connsiteX1" y="connsiteY1"/>
                </a:cxn>
                <a:cxn ang="0">
                  <a:pos x="connsiteX2" y="connsiteY2"/>
                </a:cxn>
              </a:cxnLst>
              <a:rect l="l" t="t" r="r" b="b"/>
              <a:pathLst>
                <a:path w="7429500" h="2583313">
                  <a:moveTo>
                    <a:pt x="0" y="0"/>
                  </a:moveTo>
                  <a:cubicBezTo>
                    <a:pt x="1170622" y="998696"/>
                    <a:pt x="2825115" y="2341245"/>
                    <a:pt x="4063365" y="2548890"/>
                  </a:cubicBezTo>
                  <a:cubicBezTo>
                    <a:pt x="5301615" y="2756535"/>
                    <a:pt x="6676072" y="1987391"/>
                    <a:pt x="7429500" y="1245870"/>
                  </a:cubicBezTo>
                </a:path>
              </a:pathLst>
            </a:custGeom>
            <a:noFill/>
            <a:ln>
              <a:solidFill>
                <a:schemeClr val="accent2"/>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73" name="Rectangle 72"/>
          <p:cNvSpPr/>
          <p:nvPr/>
        </p:nvSpPr>
        <p:spPr>
          <a:xfrm>
            <a:off x="1600200" y="619780"/>
            <a:ext cx="4953000" cy="523220"/>
          </a:xfrm>
          <a:prstGeom prst="rect">
            <a:avLst/>
          </a:prstGeom>
        </p:spPr>
        <p:txBody>
          <a:bodyPr wrap="square">
            <a:spAutoFit/>
          </a:bodyPr>
          <a:lstStyle/>
          <a:p>
            <a:r>
              <a:rPr lang="en-US" b="1" dirty="0">
                <a:solidFill>
                  <a:schemeClr val="tx2"/>
                </a:solidFill>
                <a:cs typeface="Times New Roman" panose="02020603050405020304" pitchFamily="18" charset="0"/>
              </a:rPr>
              <a:t>Regularization</a:t>
            </a:r>
            <a:r>
              <a:rPr lang="en-US" dirty="0">
                <a:solidFill>
                  <a:schemeClr val="tx2"/>
                </a:solidFill>
                <a:cs typeface="Times New Roman" panose="02020603050405020304" pitchFamily="18" charset="0"/>
              </a:rPr>
              <a:t>:</a:t>
            </a:r>
          </a:p>
        </p:txBody>
      </p:sp>
      <p:sp>
        <p:nvSpPr>
          <p:cNvPr id="101" name="Rectangle 100"/>
          <p:cNvSpPr/>
          <p:nvPr/>
        </p:nvSpPr>
        <p:spPr>
          <a:xfrm>
            <a:off x="1721526" y="1573887"/>
            <a:ext cx="6574236" cy="1815882"/>
          </a:xfrm>
          <a:prstGeom prst="rect">
            <a:avLst/>
          </a:prstGeom>
        </p:spPr>
        <p:txBody>
          <a:bodyPr wrap="none">
            <a:spAutoFit/>
          </a:bodyPr>
          <a:lstStyle/>
          <a:p>
            <a:r>
              <a:rPr lang="en-US" altLang="en-US" dirty="0">
                <a:sym typeface="Symbol" panose="05050102010706020507" pitchFamily="18" charset="2"/>
              </a:rPr>
              <a:t>Find me weights </a:t>
            </a:r>
            <a:r>
              <a:rPr lang="en-US" altLang="en-US" i="1" dirty="0">
                <a:solidFill>
                  <a:srgbClr val="66FF33"/>
                </a:solidFill>
                <a:sym typeface="Symbol" panose="05050102010706020507" pitchFamily="18" charset="2"/>
              </a:rPr>
              <a:t>w </a:t>
            </a:r>
            <a:r>
              <a:rPr lang="en-US" altLang="en-US" dirty="0">
                <a:sym typeface="Symbol" panose="05050102010706020507" pitchFamily="18" charset="2"/>
              </a:rPr>
              <a:t>for which:</a:t>
            </a:r>
          </a:p>
          <a:p>
            <a:pPr marL="457200" indent="-457200">
              <a:buFont typeface="Arial" panose="020B0604020202020204" pitchFamily="34" charset="0"/>
              <a:buChar char="•"/>
            </a:pPr>
            <a:r>
              <a:rPr lang="en-US" dirty="0">
                <a:sym typeface="Symbol" panose="05050102010706020507" pitchFamily="18" charset="2"/>
              </a:rPr>
              <a:t>The training data error is small</a:t>
            </a:r>
          </a:p>
          <a:p>
            <a:pPr marL="457200" indent="-457200">
              <a:buFont typeface="Arial" panose="020B0604020202020204" pitchFamily="34" charset="0"/>
              <a:buChar char="•"/>
            </a:pPr>
            <a:r>
              <a:rPr lang="en-US" dirty="0">
                <a:sym typeface="Symbol" panose="05050102010706020507" pitchFamily="18" charset="2"/>
              </a:rPr>
              <a:t>The machine is reasonably simple.</a:t>
            </a:r>
          </a:p>
          <a:p>
            <a:pPr marL="457200" indent="-457200">
              <a:buFont typeface="Arial" panose="020B0604020202020204" pitchFamily="34" charset="0"/>
              <a:buChar char="•"/>
            </a:pPr>
            <a:r>
              <a:rPr lang="en-US" dirty="0">
                <a:sym typeface="Symbol" panose="05050102010706020507" pitchFamily="18" charset="2"/>
              </a:rPr>
              <a:t>Hopefully its general input error is small.</a:t>
            </a:r>
            <a:endParaRPr lang="en-CA" dirty="0"/>
          </a:p>
        </p:txBody>
      </p:sp>
      <p:grpSp>
        <p:nvGrpSpPr>
          <p:cNvPr id="7" name="Group 6"/>
          <p:cNvGrpSpPr/>
          <p:nvPr/>
        </p:nvGrpSpPr>
        <p:grpSpPr>
          <a:xfrm>
            <a:off x="7293847" y="2057400"/>
            <a:ext cx="1392953" cy="954107"/>
            <a:chOff x="7293847" y="2170093"/>
            <a:chExt cx="1392953" cy="954107"/>
          </a:xfrm>
        </p:grpSpPr>
        <p:sp>
          <p:nvSpPr>
            <p:cNvPr id="71" name="Rectangle 70"/>
            <p:cNvSpPr/>
            <p:nvPr/>
          </p:nvSpPr>
          <p:spPr>
            <a:xfrm>
              <a:off x="7315200" y="2170093"/>
              <a:ext cx="1371600" cy="954107"/>
            </a:xfrm>
            <a:prstGeom prst="rect">
              <a:avLst/>
            </a:prstGeom>
          </p:spPr>
          <p:txBody>
            <a:bodyPr wrap="square">
              <a:spAutoFit/>
            </a:bodyPr>
            <a:lstStyle/>
            <a:p>
              <a:pPr marL="285750" algn="ctr"/>
              <a:r>
                <a:rPr lang="en-CA" altLang="en-US" dirty="0">
                  <a:cs typeface="Times New Roman" panose="02020603050405020304" pitchFamily="18" charset="0"/>
                  <a:sym typeface="Symbol" panose="05050102010706020507" pitchFamily="18" charset="2"/>
                </a:rPr>
                <a:t>Trade </a:t>
              </a:r>
            </a:p>
            <a:p>
              <a:pPr marL="285750" algn="ctr"/>
              <a:r>
                <a:rPr lang="en-CA" altLang="en-US" dirty="0">
                  <a:cs typeface="Times New Roman" panose="02020603050405020304" pitchFamily="18" charset="0"/>
                  <a:sym typeface="Symbol" panose="05050102010706020507" pitchFamily="18" charset="2"/>
                </a:rPr>
                <a:t>off</a:t>
              </a:r>
            </a:p>
          </p:txBody>
        </p:sp>
        <p:sp>
          <p:nvSpPr>
            <p:cNvPr id="6" name="Up-Down Arrow 5"/>
            <p:cNvSpPr/>
            <p:nvPr/>
          </p:nvSpPr>
          <p:spPr>
            <a:xfrm>
              <a:off x="7293847" y="2286000"/>
              <a:ext cx="326153" cy="685800"/>
            </a:xfrm>
            <a:prstGeom prst="upDownArrow">
              <a:avLst/>
            </a:prstGeom>
            <a:solidFill>
              <a:schemeClr val="tx2"/>
            </a:solidFill>
            <a:ln>
              <a:solidFill>
                <a:schemeClr val="bg2"/>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sp>
        <p:nvSpPr>
          <p:cNvPr id="77" name="Up-Down Arrow 76"/>
          <p:cNvSpPr/>
          <p:nvPr/>
        </p:nvSpPr>
        <p:spPr>
          <a:xfrm rot="5400000">
            <a:off x="2684345" y="1426385"/>
            <a:ext cx="274815" cy="4644813"/>
          </a:xfrm>
          <a:prstGeom prst="upDownArrow">
            <a:avLst/>
          </a:prstGeom>
          <a:ln>
            <a:solidFill>
              <a:srgbClr val="66FF33"/>
            </a:solidFill>
          </a:ln>
        </p:spPr>
        <p:txBody>
          <a:bodyPr wrap="square" rtlCol="0" anchor="ctr">
            <a:spAutoFit/>
          </a:bodyPr>
          <a:lstStyle/>
          <a:p>
            <a:pPr algn="l"/>
            <a:endParaRPr lang="en-CA" sz="2400" dirty="0"/>
          </a:p>
        </p:txBody>
      </p:sp>
      <p:sp>
        <p:nvSpPr>
          <p:cNvPr id="79" name="Up-Down Arrow 78"/>
          <p:cNvSpPr/>
          <p:nvPr/>
        </p:nvSpPr>
        <p:spPr>
          <a:xfrm>
            <a:off x="5033039" y="3809166"/>
            <a:ext cx="211411" cy="381834"/>
          </a:xfrm>
          <a:prstGeom prst="upDownArrow">
            <a:avLst/>
          </a:prstGeom>
          <a:ln>
            <a:solidFill>
              <a:schemeClr val="accent1"/>
            </a:solidFill>
          </a:ln>
        </p:spPr>
        <p:txBody>
          <a:bodyPr wrap="square" rtlCol="0" anchor="ctr">
            <a:spAutoFit/>
          </a:bodyPr>
          <a:lstStyle/>
          <a:p>
            <a:pPr algn="l"/>
            <a:endParaRPr lang="en-CA" sz="2400" dirty="0"/>
          </a:p>
        </p:txBody>
      </p:sp>
      <p:sp>
        <p:nvSpPr>
          <p:cNvPr id="100" name="Up-Down Arrow 99"/>
          <p:cNvSpPr/>
          <p:nvPr/>
        </p:nvSpPr>
        <p:spPr>
          <a:xfrm>
            <a:off x="5198789" y="3429000"/>
            <a:ext cx="274261" cy="762933"/>
          </a:xfrm>
          <a:prstGeom prst="upDownArrow">
            <a:avLst/>
          </a:prstGeom>
          <a:ln>
            <a:solidFill>
              <a:schemeClr val="accent1"/>
            </a:solidFill>
          </a:ln>
        </p:spPr>
        <p:txBody>
          <a:bodyPr wrap="square" rtlCol="0" anchor="ctr">
            <a:spAutoFit/>
          </a:bodyPr>
          <a:lstStyle/>
          <a:p>
            <a:pPr algn="l"/>
            <a:endParaRPr lang="en-CA" sz="2400" dirty="0"/>
          </a:p>
        </p:txBody>
      </p:sp>
      <mc:AlternateContent xmlns:mc="http://schemas.openxmlformats.org/markup-compatibility/2006" xmlns:a14="http://schemas.microsoft.com/office/drawing/2010/main">
        <mc:Choice Requires="a14">
          <p:sp>
            <p:nvSpPr>
              <p:cNvPr id="98" name="TextBox 97"/>
              <p:cNvSpPr txBox="1"/>
              <p:nvPr/>
            </p:nvSpPr>
            <p:spPr>
              <a:xfrm>
                <a:off x="986624" y="1071827"/>
                <a:ext cx="7434984" cy="464101"/>
              </a:xfrm>
              <a:prstGeom prst="rect">
                <a:avLst/>
              </a:prstGeom>
              <a:noFill/>
            </p:spPr>
            <p:txBody>
              <a:bodyPr wrap="none" lIns="0" tIns="0" rIns="0" bIns="0" rtlCol="0">
                <a:spAutoFit/>
              </a:bodyPr>
              <a:lstStyle/>
              <a:p>
                <a14:m>
                  <m:oMath xmlns:m="http://schemas.openxmlformats.org/officeDocument/2006/math">
                    <m:sSub>
                      <m:sSubPr>
                        <m:ctrlPr>
                          <a:rPr lang="en-US" altLang="en-US" i="1" dirty="0" smtClean="0">
                            <a:solidFill>
                              <a:srgbClr val="66FF33"/>
                            </a:solidFill>
                            <a:latin typeface="Cambria Math" panose="02040503050406030204" pitchFamily="18" charset="0"/>
                            <a:sym typeface="Symbol" panose="05050102010706020507" pitchFamily="18" charset="2"/>
                          </a:rPr>
                        </m:ctrlPr>
                      </m:sSubPr>
                      <m:e>
                        <m:acc>
                          <m:accPr>
                            <m:chr m:val="⃗"/>
                            <m:ctrlPr>
                              <a:rPr lang="en-US" altLang="en-US" i="1" dirty="0" smtClean="0">
                                <a:solidFill>
                                  <a:srgbClr val="66FF33"/>
                                </a:solidFill>
                                <a:latin typeface="Cambria Math" panose="02040503050406030204" pitchFamily="18" charset="0"/>
                                <a:sym typeface="Symbol" panose="05050102010706020507" pitchFamily="18" charset="2"/>
                              </a:rPr>
                            </m:ctrlPr>
                          </m:accPr>
                          <m:e>
                            <m:r>
                              <a:rPr lang="en-CA" altLang="en-US" b="0" i="1" dirty="0" smtClean="0">
                                <a:solidFill>
                                  <a:srgbClr val="66FF33"/>
                                </a:solidFill>
                                <a:latin typeface="Cambria Math" panose="02040503050406030204" pitchFamily="18" charset="0"/>
                                <a:sym typeface="Symbol" panose="05050102010706020507" pitchFamily="18" charset="2"/>
                              </a:rPr>
                              <m:t>𝑤</m:t>
                            </m:r>
                          </m:e>
                        </m:acc>
                      </m:e>
                      <m:sub>
                        <m:r>
                          <a:rPr lang="en-CA" altLang="en-US" b="0" i="1" dirty="0" smtClean="0">
                            <a:solidFill>
                              <a:srgbClr val="66FF33"/>
                            </a:solidFill>
                            <a:latin typeface="Cambria Math" panose="02040503050406030204" pitchFamily="18" charset="0"/>
                            <a:sym typeface="Symbol" panose="05050102010706020507" pitchFamily="18" charset="2"/>
                          </a:rPr>
                          <m:t>𝑜𝑝𝑡</m:t>
                        </m:r>
                      </m:sub>
                    </m:sSub>
                    <m:r>
                      <a:rPr lang="en-CA" altLang="en-US" b="0" i="1" dirty="0" smtClean="0">
                        <a:solidFill>
                          <a:schemeClr val="tx1"/>
                        </a:solidFill>
                        <a:latin typeface="Cambria Math" panose="02040503050406030204" pitchFamily="18" charset="0"/>
                      </a:rPr>
                      <m:t>= </m:t>
                    </m:r>
                    <m:sSub>
                      <m:sSubPr>
                        <m:ctrlPr>
                          <a:rPr lang="en-CA" altLang="en-US" b="0" i="1" dirty="0" smtClean="0">
                            <a:solidFill>
                              <a:schemeClr val="tx1"/>
                            </a:solidFill>
                            <a:latin typeface="Cambria Math" panose="02040503050406030204" pitchFamily="18" charset="0"/>
                          </a:rPr>
                        </m:ctrlPr>
                      </m:sSubPr>
                      <m:e>
                        <m:r>
                          <a:rPr lang="en-CA" altLang="en-US" b="0" i="1" dirty="0" smtClean="0">
                            <a:solidFill>
                              <a:schemeClr val="tx1"/>
                            </a:solidFill>
                            <a:latin typeface="Cambria Math" panose="02040503050406030204" pitchFamily="18" charset="0"/>
                          </a:rPr>
                          <m:t>𝐴𝑟𝑔𝑀𝑖𝑛</m:t>
                        </m:r>
                      </m:e>
                      <m:sub>
                        <m:acc>
                          <m:accPr>
                            <m:chr m:val="⃗"/>
                            <m:ctrlPr>
                              <a:rPr lang="en-CA" altLang="en-US" b="0" i="1" dirty="0" smtClean="0">
                                <a:solidFill>
                                  <a:srgbClr val="66FF33"/>
                                </a:solidFill>
                                <a:latin typeface="Cambria Math" panose="02040503050406030204" pitchFamily="18" charset="0"/>
                              </a:rPr>
                            </m:ctrlPr>
                          </m:accPr>
                          <m:e>
                            <m:r>
                              <a:rPr lang="en-CA" altLang="en-US" b="0" i="1" dirty="0" smtClean="0">
                                <a:solidFill>
                                  <a:srgbClr val="66FF33"/>
                                </a:solidFill>
                                <a:latin typeface="Cambria Math" panose="02040503050406030204" pitchFamily="18" charset="0"/>
                              </a:rPr>
                              <m:t>𝑤</m:t>
                            </m:r>
                          </m:e>
                        </m:acc>
                      </m:sub>
                    </m:sSub>
                    <m:r>
                      <a:rPr lang="en-CA" altLang="en-US" b="0" i="1" dirty="0" smtClean="0">
                        <a:solidFill>
                          <a:srgbClr val="66FF33"/>
                        </a:solidFill>
                        <a:latin typeface="Cambria Math" panose="02040503050406030204" pitchFamily="18" charset="0"/>
                      </a:rPr>
                      <m:t>  </m:t>
                    </m:r>
                    <m:r>
                      <a:rPr lang="en-US" altLang="en-US" b="0" i="1" dirty="0" smtClean="0">
                        <a:solidFill>
                          <a:srgbClr val="66FF33"/>
                        </a:solidFill>
                        <a:latin typeface="Cambria Math" panose="02040503050406030204" pitchFamily="18" charset="0"/>
                      </a:rPr>
                      <m:t>[</m:t>
                    </m:r>
                    <m:r>
                      <a:rPr lang="en-CA" altLang="en-US" b="0" i="1" dirty="0" smtClean="0">
                        <a:solidFill>
                          <a:srgbClr val="66FF33"/>
                        </a:solidFill>
                        <a:latin typeface="Cambria Math" panose="02040503050406030204" pitchFamily="18" charset="0"/>
                      </a:rPr>
                      <m:t>  </m:t>
                    </m:r>
                    <m:r>
                      <a:rPr lang="en-CA" altLang="en-US" b="0" i="1" dirty="0" smtClean="0">
                        <a:solidFill>
                          <a:schemeClr val="accent1"/>
                        </a:solidFill>
                        <a:latin typeface="Cambria Math" panose="02040503050406030204" pitchFamily="18" charset="0"/>
                      </a:rPr>
                      <m:t>𝐸</m:t>
                    </m:r>
                    <m:d>
                      <m:dPr>
                        <m:ctrlPr>
                          <a:rPr lang="en-CA" altLang="en-US" b="0" i="1" dirty="0" smtClean="0">
                            <a:solidFill>
                              <a:schemeClr val="accent1"/>
                            </a:solidFill>
                            <a:latin typeface="Cambria Math" panose="02040503050406030204" pitchFamily="18" charset="0"/>
                          </a:rPr>
                        </m:ctrlPr>
                      </m:dPr>
                      <m:e>
                        <m:acc>
                          <m:accPr>
                            <m:chr m:val="⃗"/>
                            <m:ctrlPr>
                              <a:rPr lang="en-CA" altLang="en-US" b="0" i="1" dirty="0" smtClean="0">
                                <a:solidFill>
                                  <a:srgbClr val="66FF33"/>
                                </a:solidFill>
                                <a:latin typeface="Cambria Math" panose="02040503050406030204" pitchFamily="18" charset="0"/>
                              </a:rPr>
                            </m:ctrlPr>
                          </m:accPr>
                          <m:e>
                            <m:r>
                              <a:rPr lang="en-CA" altLang="en-US" b="0" i="1" dirty="0" smtClean="0">
                                <a:solidFill>
                                  <a:srgbClr val="66FF33"/>
                                </a:solidFill>
                                <a:latin typeface="Cambria Math" panose="02040503050406030204" pitchFamily="18" charset="0"/>
                              </a:rPr>
                              <m:t>𝑤</m:t>
                            </m:r>
                          </m:e>
                        </m:acc>
                      </m:e>
                    </m:d>
                  </m:oMath>
                </a14:m>
                <a:r>
                  <a:rPr lang="en-US" altLang="en-US" i="1" dirty="0">
                    <a:sym typeface="Symbol" panose="05050102010706020507" pitchFamily="18" charset="2"/>
                  </a:rPr>
                  <a:t>  +</a:t>
                </a:r>
                <a:r>
                  <a:rPr lang="en-US" altLang="en-US" i="1" dirty="0">
                    <a:solidFill>
                      <a:schemeClr val="accent1"/>
                    </a:solidFill>
                    <a:sym typeface="Symbol" panose="05050102010706020507" pitchFamily="18" charset="2"/>
                  </a:rPr>
                  <a:t> </a:t>
                </a:r>
                <a:r>
                  <a:rPr lang="en-US" altLang="en-US" i="1" dirty="0">
                    <a:sym typeface="Symbol" panose="05050102010706020507" pitchFamily="18" charset="2"/>
                  </a:rPr>
                  <a:t></a:t>
                </a:r>
                <a:r>
                  <a:rPr lang="en-US" altLang="en-US" i="1" dirty="0">
                    <a:solidFill>
                      <a:schemeClr val="accent1"/>
                    </a:solidFill>
                    <a:sym typeface="Symbol" panose="05050102010706020507" pitchFamily="18" charset="2"/>
                  </a:rPr>
                  <a:t> </a:t>
                </a:r>
                <a:r>
                  <a:rPr lang="en-US" altLang="en-US" i="1" dirty="0">
                    <a:solidFill>
                      <a:srgbClr val="66FF33"/>
                    </a:solidFill>
                    <a:sym typeface="Symbol" panose="05050102010706020507" pitchFamily="18" charset="2"/>
                  </a:rPr>
                  <a:t>Complexity</a:t>
                </a:r>
                <a:r>
                  <a:rPr lang="en-US" altLang="en-US" dirty="0">
                    <a:solidFill>
                      <a:srgbClr val="66FF33"/>
                    </a:solidFill>
                    <a:sym typeface="Symbol" panose="05050102010706020507" pitchFamily="18" charset="2"/>
                  </a:rPr>
                  <a:t>(</a:t>
                </a:r>
                <a:r>
                  <a:rPr lang="en-US" altLang="en-US" i="1" dirty="0">
                    <a:solidFill>
                      <a:srgbClr val="66FF33"/>
                    </a:solidFill>
                    <a:sym typeface="Symbol" panose="05050102010706020507" pitchFamily="18" charset="2"/>
                  </a:rPr>
                  <a:t>M</a:t>
                </a:r>
                <a14:m>
                  <m:oMath xmlns:m="http://schemas.openxmlformats.org/officeDocument/2006/math">
                    <m:acc>
                      <m:accPr>
                        <m:chr m:val="⃗"/>
                        <m:ctrlPr>
                          <a:rPr lang="en-CA" altLang="en-US" sz="1600" i="1" dirty="0">
                            <a:solidFill>
                              <a:srgbClr val="66FF33"/>
                            </a:solidFill>
                            <a:latin typeface="Cambria Math" panose="02040503050406030204" pitchFamily="18" charset="0"/>
                          </a:rPr>
                        </m:ctrlPr>
                      </m:accPr>
                      <m:e>
                        <m:r>
                          <a:rPr lang="en-CA" altLang="en-US" sz="1600" i="1" dirty="0">
                            <a:solidFill>
                              <a:srgbClr val="66FF33"/>
                            </a:solidFill>
                            <a:latin typeface="Cambria Math" panose="02040503050406030204" pitchFamily="18" charset="0"/>
                          </a:rPr>
                          <m:t>𝑤</m:t>
                        </m:r>
                      </m:e>
                    </m:acc>
                  </m:oMath>
                </a14:m>
                <a:r>
                  <a:rPr lang="en-US" altLang="en-US" dirty="0">
                    <a:solidFill>
                      <a:srgbClr val="66FF33"/>
                    </a:solidFill>
                    <a:sym typeface="Symbol" panose="05050102010706020507" pitchFamily="18" charset="2"/>
                  </a:rPr>
                  <a:t>)  ]</a:t>
                </a:r>
              </a:p>
            </p:txBody>
          </p:sp>
        </mc:Choice>
        <mc:Fallback xmlns="">
          <p:sp>
            <p:nvSpPr>
              <p:cNvPr id="98" name="TextBox 97"/>
              <p:cNvSpPr txBox="1">
                <a:spLocks noRot="1" noChangeAspect="1" noMove="1" noResize="1" noEditPoints="1" noAdjustHandles="1" noChangeArrowheads="1" noChangeShapeType="1" noTextEdit="1"/>
              </p:cNvSpPr>
              <p:nvPr/>
            </p:nvSpPr>
            <p:spPr>
              <a:xfrm>
                <a:off x="986624" y="1071827"/>
                <a:ext cx="7434984" cy="464101"/>
              </a:xfrm>
              <a:prstGeom prst="rect">
                <a:avLst/>
              </a:prstGeom>
              <a:blipFill>
                <a:blip r:embed="rId3"/>
                <a:stretch>
                  <a:fillRect t="-25000" r="-1723" b="-38158"/>
                </a:stretch>
              </a:blipFill>
            </p:spPr>
            <p:txBody>
              <a:bodyPr/>
              <a:lstStyle/>
              <a:p>
                <a:r>
                  <a:rPr lang="en-US">
                    <a:noFill/>
                  </a:rPr>
                  <a:t> </a:t>
                </a:r>
              </a:p>
            </p:txBody>
          </p:sp>
        </mc:Fallback>
      </mc:AlternateContent>
      <p:sp>
        <p:nvSpPr>
          <p:cNvPr id="99"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Generalizing from Training Data</a:t>
            </a:r>
          </a:p>
        </p:txBody>
      </p:sp>
      <p:grpSp>
        <p:nvGrpSpPr>
          <p:cNvPr id="43" name="Group 42"/>
          <p:cNvGrpSpPr/>
          <p:nvPr/>
        </p:nvGrpSpPr>
        <p:grpSpPr>
          <a:xfrm>
            <a:off x="829192" y="5333308"/>
            <a:ext cx="8162408" cy="1448492"/>
            <a:chOff x="829192" y="5333308"/>
            <a:chExt cx="8162408" cy="1448492"/>
          </a:xfrm>
        </p:grpSpPr>
        <p:grpSp>
          <p:nvGrpSpPr>
            <p:cNvPr id="90" name="Group 89"/>
            <p:cNvGrpSpPr/>
            <p:nvPr/>
          </p:nvGrpSpPr>
          <p:grpSpPr>
            <a:xfrm>
              <a:off x="6603434" y="5333308"/>
              <a:ext cx="2388166" cy="1442431"/>
              <a:chOff x="6483672" y="5173013"/>
              <a:chExt cx="2388166" cy="1442431"/>
            </a:xfrm>
          </p:grpSpPr>
          <p:grpSp>
            <p:nvGrpSpPr>
              <p:cNvPr id="92" name="Group 91"/>
              <p:cNvGrpSpPr/>
              <p:nvPr/>
            </p:nvGrpSpPr>
            <p:grpSpPr>
              <a:xfrm>
                <a:off x="6483672" y="5173013"/>
                <a:ext cx="2388166" cy="1442431"/>
                <a:chOff x="6483672" y="5173013"/>
                <a:chExt cx="2388166" cy="1442431"/>
              </a:xfrm>
            </p:grpSpPr>
            <p:cxnSp>
              <p:nvCxnSpPr>
                <p:cNvPr id="115" name="Straight Connector 114"/>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93" name="Group 92"/>
              <p:cNvGrpSpPr/>
              <p:nvPr/>
            </p:nvGrpSpPr>
            <p:grpSpPr>
              <a:xfrm>
                <a:off x="6805519" y="5344704"/>
                <a:ext cx="1639329" cy="678340"/>
                <a:chOff x="6805519" y="5344704"/>
                <a:chExt cx="1639329" cy="678340"/>
              </a:xfrm>
            </p:grpSpPr>
            <p:sp>
              <p:nvSpPr>
                <p:cNvPr id="94" name="Oval 93"/>
                <p:cNvSpPr/>
                <p:nvPr/>
              </p:nvSpPr>
              <p:spPr>
                <a:xfrm>
                  <a:off x="6805519" y="595433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95" name="Oval 94"/>
                <p:cNvSpPr/>
                <p:nvPr/>
              </p:nvSpPr>
              <p:spPr>
                <a:xfrm>
                  <a:off x="6964729" y="5774026"/>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96" name="Oval 95"/>
                <p:cNvSpPr/>
                <p:nvPr/>
              </p:nvSpPr>
              <p:spPr>
                <a:xfrm>
                  <a:off x="7123940" y="547352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97" name="Oval 96"/>
                <p:cNvSpPr/>
                <p:nvPr/>
              </p:nvSpPr>
              <p:spPr>
                <a:xfrm>
                  <a:off x="7389293" y="558510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103" name="Oval 102"/>
                <p:cNvSpPr/>
                <p:nvPr/>
              </p:nvSpPr>
              <p:spPr>
                <a:xfrm>
                  <a:off x="7654643" y="5353317"/>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108" name="Oval 107"/>
                <p:cNvSpPr/>
                <p:nvPr/>
              </p:nvSpPr>
              <p:spPr>
                <a:xfrm>
                  <a:off x="7919996" y="534470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109" name="Oval 108"/>
                <p:cNvSpPr/>
                <p:nvPr/>
              </p:nvSpPr>
              <p:spPr>
                <a:xfrm>
                  <a:off x="8023210"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110" name="Oval 109"/>
                <p:cNvSpPr/>
                <p:nvPr/>
              </p:nvSpPr>
              <p:spPr>
                <a:xfrm>
                  <a:off x="7970140" y="5533621"/>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111" name="Oval 110"/>
                <p:cNvSpPr/>
                <p:nvPr/>
              </p:nvSpPr>
              <p:spPr>
                <a:xfrm>
                  <a:off x="7757859" y="5525008"/>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112" name="Oval 111"/>
                <p:cNvSpPr/>
                <p:nvPr/>
              </p:nvSpPr>
              <p:spPr>
                <a:xfrm>
                  <a:off x="8185347" y="5825514"/>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113" name="Oval 112"/>
                <p:cNvSpPr/>
                <p:nvPr/>
              </p:nvSpPr>
              <p:spPr>
                <a:xfrm>
                  <a:off x="8394703"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114" name="Oval 113"/>
                <p:cNvSpPr/>
                <p:nvPr/>
              </p:nvSpPr>
              <p:spPr>
                <a:xfrm>
                  <a:off x="8288562" y="5473519"/>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grpSp>
        </p:grpSp>
        <p:grpSp>
          <p:nvGrpSpPr>
            <p:cNvPr id="45" name="Group 44"/>
            <p:cNvGrpSpPr/>
            <p:nvPr/>
          </p:nvGrpSpPr>
          <p:grpSpPr>
            <a:xfrm>
              <a:off x="3707835" y="5339369"/>
              <a:ext cx="2388165" cy="1442431"/>
              <a:chOff x="2963950" y="5101903"/>
              <a:chExt cx="2388165" cy="1442431"/>
            </a:xfrm>
          </p:grpSpPr>
          <p:grpSp>
            <p:nvGrpSpPr>
              <p:cNvPr id="65" name="Group 64"/>
              <p:cNvGrpSpPr/>
              <p:nvPr/>
            </p:nvGrpSpPr>
            <p:grpSpPr>
              <a:xfrm>
                <a:off x="2963950" y="5101903"/>
                <a:ext cx="2388165" cy="1442431"/>
                <a:chOff x="2963950" y="5101903"/>
                <a:chExt cx="2388165" cy="1442431"/>
              </a:xfrm>
            </p:grpSpPr>
            <p:grpSp>
              <p:nvGrpSpPr>
                <p:cNvPr id="67" name="Group 66"/>
                <p:cNvGrpSpPr/>
                <p:nvPr/>
              </p:nvGrpSpPr>
              <p:grpSpPr>
                <a:xfrm>
                  <a:off x="2963950" y="5101903"/>
                  <a:ext cx="2388165" cy="1442431"/>
                  <a:chOff x="2963950" y="5101903"/>
                  <a:chExt cx="2388165" cy="1442431"/>
                </a:xfrm>
              </p:grpSpPr>
              <p:cxnSp>
                <p:nvCxnSpPr>
                  <p:cNvPr id="88" name="Straight Connector 87"/>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89" name="Straight Connector 88"/>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68" name="Group 67"/>
                <p:cNvGrpSpPr/>
                <p:nvPr/>
              </p:nvGrpSpPr>
              <p:grpSpPr>
                <a:xfrm>
                  <a:off x="3285797" y="5273594"/>
                  <a:ext cx="1639331" cy="678340"/>
                  <a:chOff x="875410" y="4942080"/>
                  <a:chExt cx="2353800" cy="860040"/>
                </a:xfrm>
              </p:grpSpPr>
              <p:sp>
                <p:nvSpPr>
                  <p:cNvPr id="69" name="Oval 68"/>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70" name="Oval 69"/>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72" name="Oval 71"/>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74" name="Oval 73"/>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75" name="Oval 74"/>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80" name="Oval 79"/>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82" name="Oval 81"/>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83" name="Oval 82"/>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84" name="Oval 83"/>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85" name="Oval 84"/>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86" name="Oval 85"/>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87" name="Oval 86"/>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grpSp>
          </p:grpSp>
          <p:sp>
            <p:nvSpPr>
              <p:cNvPr id="66" name="Freeform 65"/>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46" name="Group 45"/>
            <p:cNvGrpSpPr/>
            <p:nvPr/>
          </p:nvGrpSpPr>
          <p:grpSpPr>
            <a:xfrm>
              <a:off x="829192" y="5339369"/>
              <a:ext cx="2388166" cy="1442431"/>
              <a:chOff x="76200" y="5339369"/>
              <a:chExt cx="2388166" cy="1442431"/>
            </a:xfrm>
          </p:grpSpPr>
          <p:grpSp>
            <p:nvGrpSpPr>
              <p:cNvPr id="47" name="Group 46"/>
              <p:cNvGrpSpPr/>
              <p:nvPr/>
            </p:nvGrpSpPr>
            <p:grpSpPr>
              <a:xfrm>
                <a:off x="76200" y="5339369"/>
                <a:ext cx="2388166" cy="1442431"/>
                <a:chOff x="311472" y="5173013"/>
                <a:chExt cx="2388166" cy="1442431"/>
              </a:xfrm>
            </p:grpSpPr>
            <p:grpSp>
              <p:nvGrpSpPr>
                <p:cNvPr id="49" name="Group 48"/>
                <p:cNvGrpSpPr/>
                <p:nvPr/>
              </p:nvGrpSpPr>
              <p:grpSpPr>
                <a:xfrm>
                  <a:off x="311472" y="5173013"/>
                  <a:ext cx="2388166" cy="1442431"/>
                  <a:chOff x="311472" y="5173013"/>
                  <a:chExt cx="2388166" cy="1442431"/>
                </a:xfrm>
              </p:grpSpPr>
              <p:cxnSp>
                <p:nvCxnSpPr>
                  <p:cNvPr id="63" name="Straight Connector 62"/>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4" name="Straight Connector 63"/>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50" name="Group 49"/>
                <p:cNvGrpSpPr/>
                <p:nvPr/>
              </p:nvGrpSpPr>
              <p:grpSpPr>
                <a:xfrm>
                  <a:off x="633319" y="5344704"/>
                  <a:ext cx="1639331" cy="678340"/>
                  <a:chOff x="875410" y="4942080"/>
                  <a:chExt cx="2353800" cy="860040"/>
                </a:xfrm>
              </p:grpSpPr>
              <p:sp>
                <p:nvSpPr>
                  <p:cNvPr id="51" name="Oval 50"/>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2" name="Oval 51"/>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3" name="Oval 52"/>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4" name="Oval 53"/>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5" name="Oval 54"/>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6" name="Oval 55"/>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7" name="Oval 56"/>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8" name="Oval 57"/>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9" name="Oval 58"/>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0" name="Oval 59"/>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1" name="Oval 60"/>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2" name="Oval 61"/>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grpSp>
          </p:grpSp>
          <p:cxnSp>
            <p:nvCxnSpPr>
              <p:cNvPr id="48" name="Straight Connector 47"/>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sp>
        <p:nvSpPr>
          <p:cNvPr id="102" name="Freeform 111">
            <a:extLst>
              <a:ext uri="{FF2B5EF4-FFF2-40B4-BE49-F238E27FC236}">
                <a16:creationId xmlns:a16="http://schemas.microsoft.com/office/drawing/2014/main" id="{AFF115C9-F917-4837-ACC4-360D8B1E0822}"/>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mc:AlternateContent xmlns:mc="http://schemas.openxmlformats.org/markup-compatibility/2006" xmlns:a14="http://schemas.microsoft.com/office/drawing/2010/main">
        <mc:Choice Requires="a14">
          <p:sp>
            <p:nvSpPr>
              <p:cNvPr id="118" name="Rectangle 117">
                <a:extLst>
                  <a:ext uri="{FF2B5EF4-FFF2-40B4-BE49-F238E27FC236}">
                    <a16:creationId xmlns:a16="http://schemas.microsoft.com/office/drawing/2014/main" id="{6A130002-3AEE-4E65-A104-2BD4E5BA38F2}"/>
                  </a:ext>
                </a:extLst>
              </p:cNvPr>
              <p:cNvSpPr/>
              <p:nvPr/>
            </p:nvSpPr>
            <p:spPr>
              <a:xfrm>
                <a:off x="829192" y="4201180"/>
                <a:ext cx="8086208" cy="523220"/>
              </a:xfrm>
              <a:prstGeom prst="rect">
                <a:avLst/>
              </a:prstGeom>
            </p:spPr>
            <p:txBody>
              <a:bodyPr wrap="square">
                <a:spAutoFit/>
              </a:bodyPr>
              <a:lstStyle/>
              <a:p>
                <a:pPr marL="285750" algn="ctr"/>
                <a:r>
                  <a:rPr lang="en-CA" altLang="en-US" i="1" dirty="0">
                    <a:solidFill>
                      <a:srgbClr val="66FF33"/>
                    </a:solidFill>
                    <a:cs typeface="Times New Roman" panose="02020603050405020304" pitchFamily="18" charset="0"/>
                    <a:sym typeface="Symbol" panose="05050102010706020507" pitchFamily="18" charset="2"/>
                  </a:rPr>
                  <a:t>m</a:t>
                </a:r>
                <a:r>
                  <a:rPr lang="en-CA" altLang="en-US" dirty="0">
                    <a:cs typeface="Times New Roman" panose="02020603050405020304" pitchFamily="18" charset="0"/>
                    <a:sym typeface="Symbol" panose="05050102010706020507" pitchFamily="18" charset="2"/>
                  </a:rPr>
                  <a:t> measures complexity of </a:t>
                </a:r>
                <a:r>
                  <a:rPr lang="en-CA" altLang="en-US" dirty="0">
                    <a:solidFill>
                      <a:srgbClr val="66FF33"/>
                    </a:solidFill>
                    <a:cs typeface="Times New Roman" panose="02020603050405020304" pitchFamily="18" charset="0"/>
                    <a:sym typeface="Symbol" panose="05050102010706020507" pitchFamily="18" charset="2"/>
                  </a:rPr>
                  <a:t>Machines {</a:t>
                </a:r>
                <a14:m>
                  <m:oMath xmlns:m="http://schemas.openxmlformats.org/officeDocument/2006/math">
                    <m:sSub>
                      <m:sSubPr>
                        <m:ctrlPr>
                          <a:rPr lang="en-US" altLang="en-US" i="1" dirty="0">
                            <a:solidFill>
                              <a:srgbClr val="66FF33"/>
                            </a:solidFill>
                            <a:latin typeface="Cambria Math" panose="02040503050406030204" pitchFamily="18" charset="0"/>
                            <a:sym typeface="Symbol" panose="05050102010706020507" pitchFamily="18" charset="2"/>
                          </a:rPr>
                        </m:ctrlPr>
                      </m:sSubPr>
                      <m:e>
                        <m:r>
                          <a:rPr lang="en-CA" altLang="en-US" i="1" dirty="0">
                            <a:solidFill>
                              <a:srgbClr val="66FF33"/>
                            </a:solidFill>
                            <a:latin typeface="Cambria Math" panose="02040503050406030204" pitchFamily="18" charset="0"/>
                            <a:sym typeface="Symbol" panose="05050102010706020507" pitchFamily="18" charset="2"/>
                          </a:rPr>
                          <m:t>𝑀</m:t>
                        </m:r>
                      </m:e>
                      <m:sub>
                        <m:acc>
                          <m:accPr>
                            <m:chr m:val="⃗"/>
                            <m:ctrlPr>
                              <a:rPr lang="en-US" altLang="en-US" i="1" dirty="0">
                                <a:solidFill>
                                  <a:srgbClr val="66FF33"/>
                                </a:solidFill>
                                <a:latin typeface="Cambria Math" panose="02040503050406030204" pitchFamily="18" charset="0"/>
                                <a:sym typeface="Symbol" panose="05050102010706020507" pitchFamily="18" charset="2"/>
                              </a:rPr>
                            </m:ctrlPr>
                          </m:accPr>
                          <m:e>
                            <m:r>
                              <a:rPr lang="en-CA" altLang="en-US" i="1" dirty="0">
                                <a:solidFill>
                                  <a:srgbClr val="66FF33"/>
                                </a:solidFill>
                                <a:latin typeface="Cambria Math" panose="02040503050406030204" pitchFamily="18" charset="0"/>
                                <a:sym typeface="Symbol" panose="05050102010706020507" pitchFamily="18" charset="2"/>
                              </a:rPr>
                              <m:t>𝑤</m:t>
                            </m:r>
                          </m:e>
                        </m:acc>
                      </m:sub>
                    </m:sSub>
                  </m:oMath>
                </a14:m>
                <a:r>
                  <a:rPr lang="en-CA" altLang="en-US" dirty="0">
                    <a:solidFill>
                      <a:srgbClr val="66FF33"/>
                    </a:solidFill>
                    <a:cs typeface="Times New Roman" panose="02020603050405020304" pitchFamily="18" charset="0"/>
                    <a:sym typeface="Symbol" panose="05050102010706020507" pitchFamily="18" charset="2"/>
                  </a:rPr>
                  <a:t>}</a:t>
                </a:r>
              </a:p>
            </p:txBody>
          </p:sp>
        </mc:Choice>
        <mc:Fallback xmlns="">
          <p:sp>
            <p:nvSpPr>
              <p:cNvPr id="118" name="Rectangle 117">
                <a:extLst>
                  <a:ext uri="{FF2B5EF4-FFF2-40B4-BE49-F238E27FC236}">
                    <a16:creationId xmlns:a16="http://schemas.microsoft.com/office/drawing/2014/main" id="{6A130002-3AEE-4E65-A104-2BD4E5BA38F2}"/>
                  </a:ext>
                </a:extLst>
              </p:cNvPr>
              <p:cNvSpPr>
                <a:spLocks noRot="1" noChangeAspect="1" noMove="1" noResize="1" noEditPoints="1" noAdjustHandles="1" noChangeArrowheads="1" noChangeShapeType="1" noTextEdit="1"/>
              </p:cNvSpPr>
              <p:nvPr/>
            </p:nvSpPr>
            <p:spPr>
              <a:xfrm>
                <a:off x="829192" y="4201180"/>
                <a:ext cx="8086208" cy="523220"/>
              </a:xfrm>
              <a:prstGeom prst="rect">
                <a:avLst/>
              </a:prstGeom>
              <a:blipFill>
                <a:blip r:embed="rId5"/>
                <a:stretch>
                  <a:fillRect t="-11628" b="-31395"/>
                </a:stretch>
              </a:blipFill>
            </p:spPr>
            <p:txBody>
              <a:bodyPr/>
              <a:lstStyle/>
              <a:p>
                <a:r>
                  <a:rPr lang="en-US">
                    <a:noFill/>
                  </a:rPr>
                  <a:t> </a:t>
                </a:r>
              </a:p>
            </p:txBody>
          </p:sp>
        </mc:Fallback>
      </mc:AlternateContent>
      <p:grpSp>
        <p:nvGrpSpPr>
          <p:cNvPr id="125" name="Group 124">
            <a:extLst>
              <a:ext uri="{FF2B5EF4-FFF2-40B4-BE49-F238E27FC236}">
                <a16:creationId xmlns:a16="http://schemas.microsoft.com/office/drawing/2014/main" id="{115679EA-AAAE-4D9D-A303-29ACA61EE416}"/>
              </a:ext>
            </a:extLst>
          </p:cNvPr>
          <p:cNvGrpSpPr/>
          <p:nvPr/>
        </p:nvGrpSpPr>
        <p:grpSpPr>
          <a:xfrm>
            <a:off x="723900" y="4623516"/>
            <a:ext cx="8458200" cy="1194116"/>
            <a:chOff x="723900" y="4623516"/>
            <a:chExt cx="8458200" cy="1194116"/>
          </a:xfrm>
        </p:grpSpPr>
        <p:sp>
          <p:nvSpPr>
            <p:cNvPr id="126" name="Rectangle 125">
              <a:extLst>
                <a:ext uri="{FF2B5EF4-FFF2-40B4-BE49-F238E27FC236}">
                  <a16:creationId xmlns:a16="http://schemas.microsoft.com/office/drawing/2014/main" id="{13BD99CD-3C47-4D3E-8001-ADFB14B32C41}"/>
                </a:ext>
              </a:extLst>
            </p:cNvPr>
            <p:cNvSpPr/>
            <p:nvPr/>
          </p:nvSpPr>
          <p:spPr>
            <a:xfrm>
              <a:off x="1049388" y="4623516"/>
              <a:ext cx="1676400" cy="523220"/>
            </a:xfrm>
            <a:prstGeom prst="rect">
              <a:avLst/>
            </a:prstGeom>
          </p:spPr>
          <p:txBody>
            <a:bodyPr wrap="square">
              <a:spAutoFit/>
            </a:bodyPr>
            <a:lstStyle/>
            <a:p>
              <a:pPr marL="285750"/>
              <a:r>
                <a:rPr lang="en-CA" altLang="en-US" i="1" dirty="0">
                  <a:solidFill>
                    <a:srgbClr val="66FF33"/>
                  </a:solidFill>
                  <a:cs typeface="Times New Roman" panose="02020603050405020304" pitchFamily="18" charset="0"/>
                  <a:sym typeface="Symbol" panose="05050102010706020507" pitchFamily="18" charset="2"/>
                </a:rPr>
                <a:t>m=</a:t>
              </a:r>
              <a:r>
                <a:rPr lang="en-CA" altLang="en-US" dirty="0">
                  <a:solidFill>
                    <a:srgbClr val="66FF33"/>
                  </a:solidFill>
                  <a:cs typeface="Times New Roman" panose="02020603050405020304" pitchFamily="18" charset="0"/>
                  <a:sym typeface="Symbol" panose="05050102010706020507" pitchFamily="18" charset="2"/>
                </a:rPr>
                <a:t>100</a:t>
              </a:r>
            </a:p>
          </p:txBody>
        </p:sp>
        <p:sp>
          <p:nvSpPr>
            <p:cNvPr id="127" name="Rectangle 126">
              <a:extLst>
                <a:ext uri="{FF2B5EF4-FFF2-40B4-BE49-F238E27FC236}">
                  <a16:creationId xmlns:a16="http://schemas.microsoft.com/office/drawing/2014/main" id="{5681E185-83FF-448E-99B6-2B6F4C901EBC}"/>
                </a:ext>
              </a:extLst>
            </p:cNvPr>
            <p:cNvSpPr/>
            <p:nvPr/>
          </p:nvSpPr>
          <p:spPr>
            <a:xfrm>
              <a:off x="3886200" y="4623516"/>
              <a:ext cx="2078638" cy="523220"/>
            </a:xfrm>
            <a:prstGeom prst="rect">
              <a:avLst/>
            </a:prstGeom>
          </p:spPr>
          <p:txBody>
            <a:bodyPr wrap="square">
              <a:spAutoFit/>
            </a:bodyPr>
            <a:lstStyle/>
            <a:p>
              <a:pPr marL="285750"/>
              <a:r>
                <a:rPr lang="en-CA" altLang="en-US" i="1" dirty="0">
                  <a:solidFill>
                    <a:srgbClr val="66FF33"/>
                  </a:solidFill>
                  <a:cs typeface="Times New Roman" panose="02020603050405020304" pitchFamily="18" charset="0"/>
                  <a:sym typeface="Symbol" panose="05050102010706020507" pitchFamily="18" charset="2"/>
                </a:rPr>
                <a:t>m=</a:t>
              </a:r>
              <a:r>
                <a:rPr lang="en-CA" altLang="en-US" dirty="0">
                  <a:solidFill>
                    <a:srgbClr val="66FF33"/>
                  </a:solidFill>
                  <a:cs typeface="Times New Roman" panose="02020603050405020304" pitchFamily="18" charset="0"/>
                  <a:sym typeface="Symbol" panose="05050102010706020507" pitchFamily="18" charset="2"/>
                </a:rPr>
                <a:t>1,000</a:t>
              </a:r>
            </a:p>
          </p:txBody>
        </p:sp>
        <p:sp>
          <p:nvSpPr>
            <p:cNvPr id="128" name="Rectangle 127">
              <a:extLst>
                <a:ext uri="{FF2B5EF4-FFF2-40B4-BE49-F238E27FC236}">
                  <a16:creationId xmlns:a16="http://schemas.microsoft.com/office/drawing/2014/main" id="{47793597-02E9-4DCF-90E0-AC6F37EB5B3A}"/>
                </a:ext>
              </a:extLst>
            </p:cNvPr>
            <p:cNvSpPr/>
            <p:nvPr/>
          </p:nvSpPr>
          <p:spPr>
            <a:xfrm>
              <a:off x="6823883" y="4623516"/>
              <a:ext cx="2078638" cy="523220"/>
            </a:xfrm>
            <a:prstGeom prst="rect">
              <a:avLst/>
            </a:prstGeom>
          </p:spPr>
          <p:txBody>
            <a:bodyPr wrap="square">
              <a:spAutoFit/>
            </a:bodyPr>
            <a:lstStyle/>
            <a:p>
              <a:pPr marL="285750"/>
              <a:r>
                <a:rPr lang="en-CA" altLang="en-US" i="1" dirty="0">
                  <a:solidFill>
                    <a:srgbClr val="66FF33"/>
                  </a:solidFill>
                  <a:cs typeface="Times New Roman" panose="02020603050405020304" pitchFamily="18" charset="0"/>
                  <a:sym typeface="Symbol" panose="05050102010706020507" pitchFamily="18" charset="2"/>
                </a:rPr>
                <a:t>m=</a:t>
              </a:r>
              <a:r>
                <a:rPr lang="en-CA" altLang="en-US" dirty="0">
                  <a:solidFill>
                    <a:srgbClr val="66FF33"/>
                  </a:solidFill>
                  <a:cs typeface="Times New Roman" panose="02020603050405020304" pitchFamily="18" charset="0"/>
                  <a:sym typeface="Symbol" panose="05050102010706020507" pitchFamily="18" charset="2"/>
                </a:rPr>
                <a:t>20,000</a:t>
              </a:r>
            </a:p>
          </p:txBody>
        </p:sp>
        <p:sp>
          <p:nvSpPr>
            <p:cNvPr id="129" name="Rectangle 128">
              <a:extLst>
                <a:ext uri="{FF2B5EF4-FFF2-40B4-BE49-F238E27FC236}">
                  <a16:creationId xmlns:a16="http://schemas.microsoft.com/office/drawing/2014/main" id="{15C2A09D-B8E4-4B4D-9ECA-8AEF9F5F7CE2}"/>
                </a:ext>
              </a:extLst>
            </p:cNvPr>
            <p:cNvSpPr/>
            <p:nvPr/>
          </p:nvSpPr>
          <p:spPr>
            <a:xfrm>
              <a:off x="3734782" y="4978879"/>
              <a:ext cx="2106857" cy="461665"/>
            </a:xfrm>
            <a:prstGeom prst="rect">
              <a:avLst/>
            </a:prstGeom>
          </p:spPr>
          <p:txBody>
            <a:bodyPr wrap="square">
              <a:spAutoFit/>
            </a:bodyPr>
            <a:lstStyle/>
            <a:p>
              <a:pPr marL="285750"/>
              <a:r>
                <a:rPr lang="en-US" altLang="en-US" sz="2400" dirty="0">
                  <a:cs typeface="Times New Roman" panose="02020603050405020304" pitchFamily="18" charset="0"/>
                  <a:sym typeface="Symbol" panose="05050102010706020507" pitchFamily="18" charset="2"/>
                </a:rPr>
                <a:t>Compression</a:t>
              </a:r>
              <a:endParaRPr lang="en-CA" altLang="en-US" sz="2400" dirty="0">
                <a:cs typeface="Times New Roman" panose="02020603050405020304" pitchFamily="18" charset="0"/>
                <a:sym typeface="Symbol" panose="05050102010706020507" pitchFamily="18" charset="2"/>
              </a:endParaRPr>
            </a:p>
          </p:txBody>
        </p:sp>
        <p:sp>
          <p:nvSpPr>
            <p:cNvPr id="130" name="Rectangle 129">
              <a:extLst>
                <a:ext uri="{FF2B5EF4-FFF2-40B4-BE49-F238E27FC236}">
                  <a16:creationId xmlns:a16="http://schemas.microsoft.com/office/drawing/2014/main" id="{4817E50D-D101-40C1-80AD-1AFBBA0F6754}"/>
                </a:ext>
              </a:extLst>
            </p:cNvPr>
            <p:cNvSpPr/>
            <p:nvPr/>
          </p:nvSpPr>
          <p:spPr>
            <a:xfrm>
              <a:off x="6440213" y="4965700"/>
              <a:ext cx="2741887" cy="461665"/>
            </a:xfrm>
            <a:prstGeom prst="rect">
              <a:avLst/>
            </a:prstGeom>
          </p:spPr>
          <p:txBody>
            <a:bodyPr wrap="square">
              <a:spAutoFit/>
            </a:bodyPr>
            <a:lstStyle/>
            <a:p>
              <a:pPr marL="285750"/>
              <a:r>
                <a:rPr lang="en-US" altLang="en-US" sz="2400" dirty="0">
                  <a:cs typeface="Times New Roman" panose="02020603050405020304" pitchFamily="18" charset="0"/>
                  <a:sym typeface="Symbol" panose="05050102010706020507" pitchFamily="18" charset="2"/>
                </a:rPr>
                <a:t>No Compression</a:t>
              </a:r>
              <a:endParaRPr lang="en-CA" altLang="en-US" sz="2400" dirty="0">
                <a:cs typeface="Times New Roman" panose="02020603050405020304" pitchFamily="18" charset="0"/>
                <a:sym typeface="Symbol" panose="05050102010706020507" pitchFamily="18" charset="2"/>
              </a:endParaRPr>
            </a:p>
          </p:txBody>
        </p:sp>
        <p:sp>
          <p:nvSpPr>
            <p:cNvPr id="131" name="Rectangle 130">
              <a:extLst>
                <a:ext uri="{FF2B5EF4-FFF2-40B4-BE49-F238E27FC236}">
                  <a16:creationId xmlns:a16="http://schemas.microsoft.com/office/drawing/2014/main" id="{545643C1-6AE5-4F68-ACE6-863D2FD0B9FF}"/>
                </a:ext>
              </a:extLst>
            </p:cNvPr>
            <p:cNvSpPr/>
            <p:nvPr/>
          </p:nvSpPr>
          <p:spPr>
            <a:xfrm>
              <a:off x="723900" y="4986635"/>
              <a:ext cx="2106857" cy="830997"/>
            </a:xfrm>
            <a:prstGeom prst="rect">
              <a:avLst/>
            </a:prstGeom>
          </p:spPr>
          <p:txBody>
            <a:bodyPr wrap="square">
              <a:spAutoFit/>
            </a:bodyPr>
            <a:lstStyle/>
            <a:p>
              <a:pPr marL="285750" algn="ctr"/>
              <a:r>
                <a:rPr lang="en-US" altLang="en-US" sz="2400" dirty="0">
                  <a:cs typeface="Times New Roman" panose="02020603050405020304" pitchFamily="18" charset="0"/>
                  <a:sym typeface="Symbol" panose="05050102010706020507" pitchFamily="18" charset="2"/>
                </a:rPr>
                <a:t>Too much Compression</a:t>
              </a:r>
              <a:endParaRPr lang="en-CA" altLang="en-US" sz="2400" dirty="0">
                <a:cs typeface="Times New Roman" panose="02020603050405020304" pitchFamily="18" charset="0"/>
                <a:sym typeface="Symbol" panose="05050102010706020507" pitchFamily="18" charset="2"/>
              </a:endParaRPr>
            </a:p>
          </p:txBody>
        </p:sp>
      </p:grpSp>
    </p:spTree>
    <p:extLst>
      <p:ext uri="{BB962C8B-B14F-4D97-AF65-F5344CB8AC3E}">
        <p14:creationId xmlns:p14="http://schemas.microsoft.com/office/powerpoint/2010/main" val="229410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0-#ppt_w/2"/>
                                          </p:val>
                                        </p:tav>
                                        <p:tav tm="100000">
                                          <p:val>
                                            <p:strVal val="#ppt_x"/>
                                          </p:val>
                                        </p:tav>
                                      </p:tavLst>
                                    </p:anim>
                                    <p:anim calcmode="lin" valueType="num">
                                      <p:cBhvr additive="base">
                                        <p:cTn id="8" dur="50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0-#ppt_w/2"/>
                                          </p:val>
                                        </p:tav>
                                        <p:tav tm="100000">
                                          <p:val>
                                            <p:strVal val="#ppt_x"/>
                                          </p:val>
                                        </p:tav>
                                      </p:tavLst>
                                    </p:anim>
                                    <p:anim calcmode="lin" valueType="num">
                                      <p:cBhvr additive="base">
                                        <p:cTn id="12" dur="500" fill="hold"/>
                                        <p:tgtEl>
                                          <p:spTgt spid="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1">
                                            <p:txEl>
                                              <p:pRg st="0" end="0"/>
                                            </p:txEl>
                                          </p:spTgt>
                                        </p:tgtEl>
                                        <p:attrNameLst>
                                          <p:attrName>style.visibility</p:attrName>
                                        </p:attrNameLst>
                                      </p:cBhvr>
                                      <p:to>
                                        <p:strVal val="visible"/>
                                      </p:to>
                                    </p:set>
                                    <p:anim calcmode="lin" valueType="num">
                                      <p:cBhvr additive="base">
                                        <p:cTn id="15" dur="500" fill="hold"/>
                                        <p:tgtEl>
                                          <p:spTgt spid="101">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1">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1">
                                            <p:txEl>
                                              <p:pRg st="1" end="1"/>
                                            </p:txEl>
                                          </p:spTgt>
                                        </p:tgtEl>
                                        <p:attrNameLst>
                                          <p:attrName>style.visibility</p:attrName>
                                        </p:attrNameLst>
                                      </p:cBhvr>
                                      <p:to>
                                        <p:strVal val="visible"/>
                                      </p:to>
                                    </p:set>
                                    <p:anim calcmode="lin" valueType="num">
                                      <p:cBhvr additive="base">
                                        <p:cTn id="19" dur="500" fill="hold"/>
                                        <p:tgtEl>
                                          <p:spTgt spid="10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0-#ppt_w/2"/>
                                          </p:val>
                                        </p:tav>
                                        <p:tav tm="100000">
                                          <p:val>
                                            <p:strVal val="#ppt_x"/>
                                          </p:val>
                                        </p:tav>
                                      </p:tavLst>
                                    </p:anim>
                                    <p:anim calcmode="lin" valueType="num">
                                      <p:cBhvr additive="base">
                                        <p:cTn id="24" dur="500" fill="hold"/>
                                        <p:tgtEl>
                                          <p:spTgt spid="7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1">
                                            <p:txEl>
                                              <p:pRg st="2" end="2"/>
                                            </p:txEl>
                                          </p:spTgt>
                                        </p:tgtEl>
                                        <p:attrNameLst>
                                          <p:attrName>style.visibility</p:attrName>
                                        </p:attrNameLst>
                                      </p:cBhvr>
                                      <p:to>
                                        <p:strVal val="visible"/>
                                      </p:to>
                                    </p:set>
                                    <p:anim calcmode="lin" valueType="num">
                                      <p:cBhvr additive="base">
                                        <p:cTn id="27" dur="500" fill="hold"/>
                                        <p:tgtEl>
                                          <p:spTgt spid="101">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1">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0-#ppt_w/2"/>
                                          </p:val>
                                        </p:tav>
                                        <p:tav tm="100000">
                                          <p:val>
                                            <p:strVal val="#ppt_x"/>
                                          </p:val>
                                        </p:tav>
                                      </p:tavLst>
                                    </p:anim>
                                    <p:anim calcmode="lin" valueType="num">
                                      <p:cBhvr additive="base">
                                        <p:cTn id="32" dur="500" fill="hold"/>
                                        <p:tgtEl>
                                          <p:spTgt spid="7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01">
                                            <p:txEl>
                                              <p:pRg st="3" end="3"/>
                                            </p:txEl>
                                          </p:spTgt>
                                        </p:tgtEl>
                                        <p:attrNameLst>
                                          <p:attrName>style.visibility</p:attrName>
                                        </p:attrNameLst>
                                      </p:cBhvr>
                                      <p:to>
                                        <p:strVal val="visible"/>
                                      </p:to>
                                    </p:set>
                                    <p:anim calcmode="lin" valueType="num">
                                      <p:cBhvr additive="base">
                                        <p:cTn id="39" dur="500" fill="hold"/>
                                        <p:tgtEl>
                                          <p:spTgt spid="101">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1">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500" fill="hold"/>
                                        <p:tgtEl>
                                          <p:spTgt spid="100"/>
                                        </p:tgtEl>
                                        <p:attrNameLst>
                                          <p:attrName>ppt_x</p:attrName>
                                        </p:attrNameLst>
                                      </p:cBhvr>
                                      <p:tavLst>
                                        <p:tav tm="0">
                                          <p:val>
                                            <p:strVal val="0-#ppt_w/2"/>
                                          </p:val>
                                        </p:tav>
                                        <p:tav tm="100000">
                                          <p:val>
                                            <p:strVal val="#ppt_x"/>
                                          </p:val>
                                        </p:tav>
                                      </p:tavLst>
                                    </p:anim>
                                    <p:anim calcmode="lin" valueType="num">
                                      <p:cBhvr additive="base">
                                        <p:cTn id="44"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7" grpId="0" animBg="1"/>
      <p:bldP spid="79" grpId="0" animBg="1"/>
      <p:bldP spid="100" grpId="0" animBg="1"/>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9" name="Rectangle 8"/>
          <p:cNvSpPr/>
          <p:nvPr/>
        </p:nvSpPr>
        <p:spPr>
          <a:xfrm>
            <a:off x="228600" y="609600"/>
            <a:ext cx="9048032" cy="1620957"/>
          </a:xfrm>
          <a:prstGeom prst="rect">
            <a:avLst/>
          </a:prstGeom>
        </p:spPr>
        <p:txBody>
          <a:bodyPr wrap="square">
            <a:spAutoFit/>
          </a:bodyPr>
          <a:lstStyle/>
          <a:p>
            <a:pPr>
              <a:spcBef>
                <a:spcPts val="0"/>
              </a:spcBef>
              <a:spcAft>
                <a:spcPts val="200"/>
              </a:spcAft>
            </a:pPr>
            <a:r>
              <a:rPr lang="en-US" sz="2400" dirty="0">
                <a:solidFill>
                  <a:schemeClr val="tx2"/>
                </a:solidFill>
              </a:rPr>
              <a:t>Normalizing Data</a:t>
            </a:r>
          </a:p>
          <a:p>
            <a:pPr lvl="1">
              <a:spcBef>
                <a:spcPts val="0"/>
              </a:spcBef>
              <a:spcAft>
                <a:spcPts val="200"/>
              </a:spcAft>
            </a:pPr>
            <a:r>
              <a:rPr lang="en-US" sz="2400" dirty="0">
                <a:sym typeface="Symbol" panose="05050102010706020507" pitchFamily="18" charset="2"/>
              </a:rPr>
              <a:t>Preprocess your data to have mean zero, variance one</a:t>
            </a:r>
          </a:p>
          <a:p>
            <a:pPr lvl="1">
              <a:spcBef>
                <a:spcPts val="0"/>
              </a:spcBef>
              <a:spcAft>
                <a:spcPts val="200"/>
              </a:spcAft>
            </a:pPr>
            <a:r>
              <a:rPr lang="en-US" sz="2400" dirty="0">
                <a:sym typeface="Symbol" panose="05050102010706020507" pitchFamily="18" charset="2"/>
              </a:rPr>
              <a:t>by subtracting the mean and </a:t>
            </a:r>
            <a:br>
              <a:rPr lang="en-US" sz="2400" dirty="0">
                <a:sym typeface="Symbol" panose="05050102010706020507" pitchFamily="18" charset="2"/>
              </a:rPr>
            </a:br>
            <a:r>
              <a:rPr lang="en-US" sz="2400" dirty="0">
                <a:sym typeface="Symbol" panose="05050102010706020507" pitchFamily="18" charset="2"/>
              </a:rPr>
              <a:t>dividing by the standard deviation.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7" y="2895600"/>
            <a:ext cx="9144000" cy="3567266"/>
          </a:xfrm>
          <a:prstGeom prst="rect">
            <a:avLst/>
          </a:prstGeom>
        </p:spPr>
      </p:pic>
    </p:spTree>
    <p:extLst>
      <p:ext uri="{BB962C8B-B14F-4D97-AF65-F5344CB8AC3E}">
        <p14:creationId xmlns:p14="http://schemas.microsoft.com/office/powerpoint/2010/main" val="397359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mc:AlternateContent xmlns:mc="http://schemas.openxmlformats.org/markup-compatibility/2006" xmlns:a14="http://schemas.microsoft.com/office/drawing/2010/main">
        <mc:Choice Requires="a14">
          <p:sp>
            <p:nvSpPr>
              <p:cNvPr id="5" name="Rectangle 4"/>
              <p:cNvSpPr/>
              <p:nvPr/>
            </p:nvSpPr>
            <p:spPr>
              <a:xfrm>
                <a:off x="228600" y="609600"/>
                <a:ext cx="9048032" cy="4608121"/>
              </a:xfrm>
              <a:prstGeom prst="rect">
                <a:avLst/>
              </a:prstGeom>
            </p:spPr>
            <p:txBody>
              <a:bodyPr wrap="square">
                <a:spAutoFit/>
              </a:bodyPr>
              <a:lstStyle/>
              <a:p>
                <a:pPr>
                  <a:spcBef>
                    <a:spcPts val="0"/>
                  </a:spcBef>
                  <a:spcAft>
                    <a:spcPts val="200"/>
                  </a:spcAft>
                </a:pPr>
                <a:r>
                  <a:rPr lang="en-US" sz="2400" dirty="0">
                    <a:solidFill>
                      <a:schemeClr val="tx2"/>
                    </a:solidFill>
                  </a:rPr>
                  <a:t>Normalizing Data</a:t>
                </a:r>
              </a:p>
              <a:p>
                <a:pPr lvl="1">
                  <a:spcBef>
                    <a:spcPts val="0"/>
                  </a:spcBef>
                  <a:spcAft>
                    <a:spcPts val="200"/>
                  </a:spcAft>
                </a:pPr>
                <a:r>
                  <a:rPr lang="en-US" sz="2400" dirty="0">
                    <a:sym typeface="Symbol" panose="05050102010706020507" pitchFamily="18" charset="2"/>
                  </a:rPr>
                  <a:t>Preprocess your data to have mean zero, variance one.</a:t>
                </a:r>
              </a:p>
              <a:p>
                <a:pPr lvl="1">
                  <a:spcBef>
                    <a:spcPts val="0"/>
                  </a:spcBef>
                  <a:spcAft>
                    <a:spcPts val="200"/>
                  </a:spcAft>
                </a:pPr>
                <a:r>
                  <a:rPr lang="en-US" sz="2400" dirty="0">
                    <a:sym typeface="Symbol" panose="05050102010706020507" pitchFamily="18" charset="2"/>
                  </a:rPr>
                  <a:t>Eg </a:t>
                </a:r>
                <a:r>
                  <a:rPr lang="en-US" sz="2400" i="1" dirty="0">
                    <a:sym typeface="Symbol" panose="05050102010706020507" pitchFamily="18" charset="2"/>
                  </a:rPr>
                  <a:t>x</a:t>
                </a:r>
                <a:r>
                  <a:rPr lang="en-US" sz="2400" i="1" baseline="-25000" dirty="0">
                    <a:sym typeface="Symbol" panose="05050102010706020507" pitchFamily="18" charset="2"/>
                  </a:rPr>
                  <a:t>1</a:t>
                </a:r>
                <a:r>
                  <a:rPr lang="en-US" sz="2400" dirty="0">
                    <a:sym typeface="Symbol" panose="05050102010706020507" pitchFamily="18" charset="2"/>
                  </a:rPr>
                  <a:t> = { 2, 3, 1, 6 }</a:t>
                </a:r>
              </a:p>
              <a:p>
                <a:pPr lvl="1">
                  <a:spcBef>
                    <a:spcPts val="0"/>
                  </a:spcBef>
                  <a:spcAft>
                    <a:spcPts val="200"/>
                  </a:spcAft>
                </a:pPr>
                <a:r>
                  <a:rPr lang="en-US" sz="2400" dirty="0">
                    <a:sym typeface="Symbol" panose="05050102010706020507" pitchFamily="18" charset="2"/>
                  </a:rPr>
                  <a:t>Mean(</a:t>
                </a:r>
                <a:r>
                  <a:rPr lang="en-US" sz="2400" i="1" dirty="0">
                    <a:sym typeface="Symbol" panose="05050102010706020507" pitchFamily="18" charset="2"/>
                  </a:rPr>
                  <a:t>x</a:t>
                </a:r>
                <a:r>
                  <a:rPr lang="en-US" sz="2400" i="1" baseline="-25000" dirty="0">
                    <a:sym typeface="Symbol" panose="05050102010706020507" pitchFamily="18" charset="2"/>
                  </a:rPr>
                  <a:t>1</a:t>
                </a:r>
                <a:r>
                  <a:rPr lang="en-US" sz="2400" dirty="0">
                    <a:sym typeface="Symbol" panose="05050102010706020507" pitchFamily="18" charset="2"/>
                  </a:rPr>
                  <a:t>) = </a:t>
                </a:r>
                <a:r>
                  <a:rPr lang="en-US" sz="2400" dirty="0" err="1">
                    <a:sym typeface="Symbol" panose="05050102010706020507" pitchFamily="18" charset="2"/>
                  </a:rPr>
                  <a:t>Avg</a:t>
                </a:r>
                <a:r>
                  <a:rPr lang="en-US" sz="2400" dirty="0">
                    <a:sym typeface="Symbol" panose="05050102010706020507" pitchFamily="18" charset="2"/>
                  </a:rPr>
                  <a:t>(</a:t>
                </a:r>
                <a:r>
                  <a:rPr lang="en-US" sz="2400" i="1" dirty="0">
                    <a:sym typeface="Symbol" panose="05050102010706020507" pitchFamily="18" charset="2"/>
                  </a:rPr>
                  <a:t>x</a:t>
                </a:r>
                <a:r>
                  <a:rPr lang="en-US" sz="2400" i="1" baseline="-25000" dirty="0">
                    <a:sym typeface="Symbol" panose="05050102010706020507" pitchFamily="18" charset="2"/>
                  </a:rPr>
                  <a:t>1</a:t>
                </a:r>
                <a:r>
                  <a:rPr lang="en-US" sz="2400" dirty="0">
                    <a:sym typeface="Symbol" panose="05050102010706020507" pitchFamily="18" charset="2"/>
                  </a:rPr>
                  <a:t>) = </a:t>
                </a:r>
                <a:r>
                  <a:rPr lang="en-US" sz="2400" dirty="0" err="1">
                    <a:sym typeface="Symbol" panose="05050102010706020507" pitchFamily="18" charset="2"/>
                  </a:rPr>
                  <a:t>Exp</a:t>
                </a:r>
                <a:r>
                  <a:rPr lang="en-US" sz="2400" dirty="0">
                    <a:sym typeface="Symbol" panose="05050102010706020507" pitchFamily="18" charset="2"/>
                  </a:rPr>
                  <a:t>(</a:t>
                </a:r>
                <a:r>
                  <a:rPr lang="en-US" sz="2400" i="1" dirty="0">
                    <a:sym typeface="Symbol" panose="05050102010706020507" pitchFamily="18" charset="2"/>
                  </a:rPr>
                  <a:t>x</a:t>
                </a:r>
                <a:r>
                  <a:rPr lang="en-US" sz="2400" i="1" baseline="-25000" dirty="0">
                    <a:sym typeface="Symbol" panose="05050102010706020507" pitchFamily="18" charset="2"/>
                  </a:rPr>
                  <a:t>1</a:t>
                </a:r>
                <a:r>
                  <a:rPr lang="en-US" sz="2400" dirty="0">
                    <a:sym typeface="Symbol" panose="05050102010706020507" pitchFamily="18" charset="2"/>
                  </a:rPr>
                  <a:t>) = </a:t>
                </a:r>
                <a14:m>
                  <m:oMath xmlns:m="http://schemas.openxmlformats.org/officeDocument/2006/math">
                    <m:acc>
                      <m:accPr>
                        <m:chr m:val="̅"/>
                        <m:ctrlPr>
                          <a:rPr lang="en-CA" sz="2400" b="0" i="1" smtClean="0">
                            <a:latin typeface="Cambria Math" panose="02040503050406030204" pitchFamily="18" charset="0"/>
                            <a:sym typeface="Symbol" panose="05050102010706020507" pitchFamily="18" charset="2"/>
                          </a:rPr>
                        </m:ctrlPr>
                      </m:accPr>
                      <m:e>
                        <m:sSub>
                          <m:sSubPr>
                            <m:ctrlPr>
                              <a:rPr lang="en-CA" sz="2400" b="0" i="1" smtClean="0">
                                <a:latin typeface="Cambria Math" panose="02040503050406030204" pitchFamily="18" charset="0"/>
                                <a:sym typeface="Symbol" panose="05050102010706020507" pitchFamily="18" charset="2"/>
                              </a:rPr>
                            </m:ctrlPr>
                          </m:sSubPr>
                          <m:e>
                            <m:r>
                              <a:rPr lang="en-CA" sz="2400" b="0" i="1" smtClean="0">
                                <a:latin typeface="Cambria Math" panose="02040503050406030204" pitchFamily="18" charset="0"/>
                                <a:sym typeface="Symbol" panose="05050102010706020507" pitchFamily="18" charset="2"/>
                              </a:rPr>
                              <m:t>𝑥</m:t>
                            </m:r>
                          </m:e>
                          <m:sub>
                            <m:r>
                              <a:rPr lang="en-CA" sz="2400" b="0" i="1" smtClean="0">
                                <a:latin typeface="Cambria Math" panose="02040503050406030204" pitchFamily="18" charset="0"/>
                                <a:sym typeface="Symbol" panose="05050102010706020507" pitchFamily="18" charset="2"/>
                              </a:rPr>
                              <m:t>1</m:t>
                            </m:r>
                          </m:sub>
                        </m:sSub>
                      </m:e>
                    </m:acc>
                    <m:r>
                      <a:rPr lang="en-CA" sz="2400" b="0" i="1" smtClean="0">
                        <a:latin typeface="Cambria Math" panose="02040503050406030204" pitchFamily="18" charset="0"/>
                        <a:sym typeface="Symbol" panose="05050102010706020507" pitchFamily="18" charset="2"/>
                      </a:rPr>
                      <m:t>=</m:t>
                    </m:r>
                    <m:f>
                      <m:fPr>
                        <m:ctrlPr>
                          <a:rPr lang="en-CA" sz="2400" b="0" i="1" smtClean="0">
                            <a:latin typeface="Cambria Math" panose="02040503050406030204" pitchFamily="18" charset="0"/>
                            <a:sym typeface="Symbol" panose="05050102010706020507" pitchFamily="18" charset="2"/>
                          </a:rPr>
                        </m:ctrlPr>
                      </m:fPr>
                      <m:num>
                        <m:r>
                          <a:rPr lang="en-CA" sz="2400" b="0" i="1" smtClean="0">
                            <a:latin typeface="Cambria Math" panose="02040503050406030204" pitchFamily="18" charset="0"/>
                            <a:sym typeface="Symbol" panose="05050102010706020507" pitchFamily="18" charset="2"/>
                          </a:rPr>
                          <m:t>2+3+1+</m:t>
                        </m:r>
                        <m:r>
                          <a:rPr lang="en-US" sz="2400" b="0" i="1" smtClean="0">
                            <a:latin typeface="Cambria Math" panose="02040503050406030204" pitchFamily="18" charset="0"/>
                            <a:sym typeface="Symbol" panose="05050102010706020507" pitchFamily="18" charset="2"/>
                          </a:rPr>
                          <m:t>6</m:t>
                        </m:r>
                      </m:num>
                      <m:den>
                        <m:r>
                          <a:rPr lang="en-CA" sz="2400" b="0" i="1" smtClean="0">
                            <a:latin typeface="Cambria Math" panose="02040503050406030204" pitchFamily="18" charset="0"/>
                            <a:sym typeface="Symbol" panose="05050102010706020507" pitchFamily="18" charset="2"/>
                          </a:rPr>
                          <m:t>4</m:t>
                        </m:r>
                      </m:den>
                    </m:f>
                    <m:r>
                      <a:rPr lang="en-CA" sz="2400" b="0" i="1" smtClean="0">
                        <a:latin typeface="Cambria Math" panose="02040503050406030204" pitchFamily="18" charset="0"/>
                        <a:sym typeface="Symbol" panose="05050102010706020507" pitchFamily="18" charset="2"/>
                      </a:rPr>
                      <m:t>=3</m:t>
                    </m:r>
                  </m:oMath>
                </a14:m>
                <a:endParaRPr lang="en-US" sz="2400" dirty="0">
                  <a:sym typeface="Symbol" panose="05050102010706020507" pitchFamily="18" charset="2"/>
                </a:endParaRPr>
              </a:p>
              <a:p>
                <a:pPr lvl="1">
                  <a:spcBef>
                    <a:spcPts val="0"/>
                  </a:spcBef>
                  <a:spcAft>
                    <a:spcPts val="200"/>
                  </a:spcAft>
                </a:pPr>
                <a:r>
                  <a:rPr lang="en-US" sz="2400" dirty="0">
                    <a:sym typeface="Symbol" panose="05050102010706020507" pitchFamily="18" charset="2"/>
                  </a:rPr>
                  <a:t>Variance(</a:t>
                </a:r>
                <a:r>
                  <a:rPr lang="en-US" sz="2400" i="1" dirty="0">
                    <a:sym typeface="Symbol" panose="05050102010706020507" pitchFamily="18" charset="2"/>
                  </a:rPr>
                  <a:t>x</a:t>
                </a:r>
                <a:r>
                  <a:rPr lang="en-US" sz="2400" i="1" baseline="-25000" dirty="0">
                    <a:sym typeface="Symbol" panose="05050102010706020507" pitchFamily="18" charset="2"/>
                  </a:rPr>
                  <a:t>1</a:t>
                </a:r>
                <a:r>
                  <a:rPr lang="en-US" sz="2400" dirty="0">
                    <a:sym typeface="Symbol" panose="05050102010706020507" pitchFamily="18" charset="2"/>
                  </a:rPr>
                  <a:t>) = </a:t>
                </a:r>
                <a:r>
                  <a:rPr lang="en-US" sz="2400" dirty="0" err="1">
                    <a:sym typeface="Symbol" panose="05050102010706020507" pitchFamily="18" charset="2"/>
                  </a:rPr>
                  <a:t>Exp</a:t>
                </a:r>
                <a:r>
                  <a:rPr lang="en-US" sz="2400" dirty="0">
                    <a:sym typeface="Symbol" panose="05050102010706020507" pitchFamily="18" charset="2"/>
                  </a:rPr>
                  <a:t>( (deviation from mean)</a:t>
                </a:r>
                <a:r>
                  <a:rPr lang="en-US" sz="2400" baseline="30000" dirty="0">
                    <a:sym typeface="Symbol" panose="05050102010706020507" pitchFamily="18" charset="2"/>
                  </a:rPr>
                  <a:t>2</a:t>
                </a:r>
                <a:r>
                  <a:rPr lang="en-US" sz="2400" dirty="0">
                    <a:sym typeface="Symbol" panose="05050102010706020507" pitchFamily="18" charset="2"/>
                  </a:rPr>
                  <a:t> ) </a:t>
                </a:r>
              </a:p>
              <a:p>
                <a:pPr lvl="1">
                  <a:spcBef>
                    <a:spcPts val="0"/>
                  </a:spcBef>
                  <a:spcAft>
                    <a:spcPts val="200"/>
                  </a:spcAft>
                </a:pPr>
                <a:r>
                  <a:rPr lang="en-US" sz="2400" dirty="0">
                    <a:sym typeface="Symbol" panose="05050102010706020507" pitchFamily="18" charset="2"/>
                  </a:rPr>
                  <a:t>    = </a:t>
                </a:r>
                <a14:m>
                  <m:oMath xmlns:m="http://schemas.openxmlformats.org/officeDocument/2006/math">
                    <m:f>
                      <m:fPr>
                        <m:ctrlPr>
                          <a:rPr lang="en-US" sz="2400" i="1" smtClean="0">
                            <a:latin typeface="Cambria Math" panose="02040503050406030204" pitchFamily="18" charset="0"/>
                            <a:sym typeface="Symbol" panose="05050102010706020507" pitchFamily="18" charset="2"/>
                          </a:rPr>
                        </m:ctrlPr>
                      </m:fPr>
                      <m:num>
                        <m:sSup>
                          <m:sSupPr>
                            <m:ctrlPr>
                              <a:rPr lang="en-US" sz="2400" i="1" smtClean="0">
                                <a:latin typeface="Cambria Math" panose="02040503050406030204" pitchFamily="18" charset="0"/>
                                <a:sym typeface="Symbol" panose="05050102010706020507" pitchFamily="18" charset="2"/>
                              </a:rPr>
                            </m:ctrlPr>
                          </m:sSupPr>
                          <m:e>
                            <m:r>
                              <a:rPr lang="en-CA" sz="2400" b="0" i="1" smtClean="0">
                                <a:latin typeface="Cambria Math" panose="02040503050406030204" pitchFamily="18" charset="0"/>
                                <a:sym typeface="Symbol" panose="05050102010706020507" pitchFamily="18" charset="2"/>
                              </a:rPr>
                              <m:t>(2−3)</m:t>
                            </m:r>
                          </m:e>
                          <m:sup>
                            <m:r>
                              <a:rPr lang="en-CA" sz="2400" b="0" i="1" smtClean="0">
                                <a:latin typeface="Cambria Math" panose="02040503050406030204" pitchFamily="18" charset="0"/>
                                <a:sym typeface="Symbol" panose="05050102010706020507" pitchFamily="18" charset="2"/>
                              </a:rPr>
                              <m:t>2</m:t>
                            </m:r>
                          </m:sup>
                        </m:sSup>
                        <m:r>
                          <a:rPr lang="en-CA" sz="2400" b="0" i="1" smtClean="0">
                            <a:latin typeface="Cambria Math" panose="02040503050406030204" pitchFamily="18" charset="0"/>
                            <a:sym typeface="Symbol" panose="05050102010706020507" pitchFamily="18" charset="2"/>
                          </a:rPr>
                          <m:t>+</m:t>
                        </m:r>
                        <m:sSup>
                          <m:sSupPr>
                            <m:ctrlPr>
                              <a:rPr lang="en-CA" sz="2400" b="0" i="1" smtClean="0">
                                <a:latin typeface="Cambria Math" panose="02040503050406030204" pitchFamily="18" charset="0"/>
                                <a:sym typeface="Symbol" panose="05050102010706020507" pitchFamily="18" charset="2"/>
                              </a:rPr>
                            </m:ctrlPr>
                          </m:sSupPr>
                          <m:e>
                            <m:r>
                              <a:rPr lang="en-CA" sz="2400" b="0" i="1" smtClean="0">
                                <a:latin typeface="Cambria Math" panose="02040503050406030204" pitchFamily="18" charset="0"/>
                                <a:sym typeface="Symbol" panose="05050102010706020507" pitchFamily="18" charset="2"/>
                              </a:rPr>
                              <m:t>(3−3)</m:t>
                            </m:r>
                          </m:e>
                          <m:sup>
                            <m:r>
                              <a:rPr lang="en-CA" sz="2400" b="0" i="1" smtClean="0">
                                <a:latin typeface="Cambria Math" panose="02040503050406030204" pitchFamily="18" charset="0"/>
                                <a:sym typeface="Symbol" panose="05050102010706020507" pitchFamily="18" charset="2"/>
                              </a:rPr>
                              <m:t>2</m:t>
                            </m:r>
                          </m:sup>
                        </m:sSup>
                        <m:r>
                          <a:rPr lang="en-CA" sz="2400" b="0" i="1" smtClean="0">
                            <a:latin typeface="Cambria Math" panose="02040503050406030204" pitchFamily="18" charset="0"/>
                            <a:sym typeface="Symbol" panose="05050102010706020507" pitchFamily="18" charset="2"/>
                          </a:rPr>
                          <m:t>+</m:t>
                        </m:r>
                        <m:sSup>
                          <m:sSupPr>
                            <m:ctrlPr>
                              <a:rPr lang="en-CA" sz="2400" b="0" i="1" smtClean="0">
                                <a:latin typeface="Cambria Math" panose="02040503050406030204" pitchFamily="18" charset="0"/>
                                <a:sym typeface="Symbol" panose="05050102010706020507" pitchFamily="18" charset="2"/>
                              </a:rPr>
                            </m:ctrlPr>
                          </m:sSupPr>
                          <m:e>
                            <m:r>
                              <a:rPr lang="en-CA" sz="2400" b="0" i="1" smtClean="0">
                                <a:latin typeface="Cambria Math" panose="02040503050406030204" pitchFamily="18" charset="0"/>
                                <a:sym typeface="Symbol" panose="05050102010706020507" pitchFamily="18" charset="2"/>
                              </a:rPr>
                              <m:t>(1−3)</m:t>
                            </m:r>
                          </m:e>
                          <m:sup>
                            <m:r>
                              <a:rPr lang="en-CA" sz="2400" b="0" i="1" smtClean="0">
                                <a:latin typeface="Cambria Math" panose="02040503050406030204" pitchFamily="18" charset="0"/>
                                <a:sym typeface="Symbol" panose="05050102010706020507" pitchFamily="18" charset="2"/>
                              </a:rPr>
                              <m:t>2</m:t>
                            </m:r>
                          </m:sup>
                        </m:sSup>
                        <m:r>
                          <a:rPr lang="en-CA" sz="2400" b="0" i="1" smtClean="0">
                            <a:latin typeface="Cambria Math" panose="02040503050406030204" pitchFamily="18" charset="0"/>
                            <a:sym typeface="Symbol" panose="05050102010706020507" pitchFamily="18" charset="2"/>
                          </a:rPr>
                          <m:t>+</m:t>
                        </m:r>
                        <m:sSup>
                          <m:sSupPr>
                            <m:ctrlPr>
                              <a:rPr lang="en-CA" sz="2400" b="0" i="1" smtClean="0">
                                <a:latin typeface="Cambria Math" panose="02040503050406030204" pitchFamily="18" charset="0"/>
                                <a:sym typeface="Symbol" panose="05050102010706020507" pitchFamily="18" charset="2"/>
                              </a:rPr>
                            </m:ctrlPr>
                          </m:sSupPr>
                          <m:e>
                            <m:r>
                              <a:rPr lang="en-CA" sz="2400" b="0" i="1" smtClean="0">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sym typeface="Symbol" panose="05050102010706020507" pitchFamily="18" charset="2"/>
                              </a:rPr>
                              <m:t>6</m:t>
                            </m:r>
                            <m:r>
                              <a:rPr lang="en-CA" sz="2400" b="0" i="1" smtClean="0">
                                <a:latin typeface="Cambria Math" panose="02040503050406030204" pitchFamily="18" charset="0"/>
                                <a:sym typeface="Symbol" panose="05050102010706020507" pitchFamily="18" charset="2"/>
                              </a:rPr>
                              <m:t>−3)</m:t>
                            </m:r>
                          </m:e>
                          <m:sup>
                            <m:r>
                              <a:rPr lang="en-CA" sz="2400" b="0" i="1" smtClean="0">
                                <a:latin typeface="Cambria Math" panose="02040503050406030204" pitchFamily="18" charset="0"/>
                                <a:sym typeface="Symbol" panose="05050102010706020507" pitchFamily="18" charset="2"/>
                              </a:rPr>
                              <m:t>2</m:t>
                            </m:r>
                          </m:sup>
                        </m:sSup>
                      </m:num>
                      <m:den>
                        <m:r>
                          <a:rPr lang="en-CA" sz="2400" b="0" i="1" smtClean="0">
                            <a:latin typeface="Cambria Math" panose="02040503050406030204" pitchFamily="18" charset="0"/>
                            <a:sym typeface="Symbol" panose="05050102010706020507" pitchFamily="18" charset="2"/>
                          </a:rPr>
                          <m:t>4</m:t>
                        </m:r>
                      </m:den>
                    </m:f>
                  </m:oMath>
                </a14:m>
                <a:endParaRPr lang="en-CA" sz="2400" dirty="0">
                  <a:sym typeface="Symbol" panose="05050102010706020507" pitchFamily="18" charset="2"/>
                </a:endParaRPr>
              </a:p>
              <a:p>
                <a:pPr lvl="1">
                  <a:spcBef>
                    <a:spcPts val="0"/>
                  </a:spcBef>
                  <a:spcAft>
                    <a:spcPts val="200"/>
                  </a:spcAft>
                </a:pPr>
                <a:r>
                  <a:rPr lang="en-US" sz="2400" dirty="0">
                    <a:sym typeface="Symbol" panose="05050102010706020507" pitchFamily="18" charset="2"/>
                  </a:rPr>
                  <a:t>    =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sSup>
                          <m:sSupPr>
                            <m:ctrlPr>
                              <a:rPr lang="en-US" sz="2400" i="1">
                                <a:latin typeface="Cambria Math" panose="02040503050406030204" pitchFamily="18" charset="0"/>
                                <a:sym typeface="Symbol" panose="05050102010706020507" pitchFamily="18" charset="2"/>
                              </a:rPr>
                            </m:ctrlPr>
                          </m:sSupPr>
                          <m:e>
                            <m:r>
                              <a:rPr lang="en-CA" sz="2400" i="1">
                                <a:latin typeface="Cambria Math" panose="02040503050406030204" pitchFamily="18" charset="0"/>
                                <a:sym typeface="Symbol" panose="05050102010706020507" pitchFamily="18" charset="2"/>
                              </a:rPr>
                              <m:t>(−</m:t>
                            </m:r>
                            <m:r>
                              <a:rPr lang="en-CA" sz="2400" b="0" i="1" smtClean="0">
                                <a:latin typeface="Cambria Math" panose="02040503050406030204" pitchFamily="18" charset="0"/>
                                <a:sym typeface="Symbol" panose="05050102010706020507" pitchFamily="18" charset="2"/>
                              </a:rPr>
                              <m:t>1</m:t>
                            </m:r>
                            <m:r>
                              <a:rPr lang="en-CA" sz="2400" i="1">
                                <a:latin typeface="Cambria Math" panose="02040503050406030204" pitchFamily="18" charset="0"/>
                                <a:sym typeface="Symbol" panose="05050102010706020507" pitchFamily="18" charset="2"/>
                              </a:rPr>
                              <m:t>)</m:t>
                            </m:r>
                          </m:e>
                          <m:sup>
                            <m:r>
                              <a:rPr lang="en-CA" sz="2400" i="1">
                                <a:latin typeface="Cambria Math" panose="02040503050406030204" pitchFamily="18" charset="0"/>
                                <a:sym typeface="Symbol" panose="05050102010706020507" pitchFamily="18" charset="2"/>
                              </a:rPr>
                              <m:t>2</m:t>
                            </m:r>
                          </m:sup>
                        </m:sSup>
                        <m:r>
                          <a:rPr lang="en-CA" sz="2400" i="1">
                            <a:latin typeface="Cambria Math" panose="02040503050406030204" pitchFamily="18" charset="0"/>
                            <a:sym typeface="Symbol" panose="05050102010706020507" pitchFamily="18" charset="2"/>
                          </a:rPr>
                          <m:t>+</m:t>
                        </m:r>
                        <m:sSup>
                          <m:sSupPr>
                            <m:ctrlPr>
                              <a:rPr lang="en-CA" sz="2400" i="1">
                                <a:latin typeface="Cambria Math" panose="02040503050406030204" pitchFamily="18" charset="0"/>
                                <a:sym typeface="Symbol" panose="05050102010706020507" pitchFamily="18" charset="2"/>
                              </a:rPr>
                            </m:ctrlPr>
                          </m:sSupPr>
                          <m:e>
                            <m:r>
                              <a:rPr lang="en-CA" sz="2400" i="1">
                                <a:latin typeface="Cambria Math" panose="02040503050406030204" pitchFamily="18" charset="0"/>
                                <a:sym typeface="Symbol" panose="05050102010706020507" pitchFamily="18" charset="2"/>
                              </a:rPr>
                              <m:t>(</m:t>
                            </m:r>
                            <m:r>
                              <a:rPr lang="en-CA" sz="2400" b="0" i="1" smtClean="0">
                                <a:latin typeface="Cambria Math" panose="02040503050406030204" pitchFamily="18" charset="0"/>
                                <a:sym typeface="Symbol" panose="05050102010706020507" pitchFamily="18" charset="2"/>
                              </a:rPr>
                              <m:t>0</m:t>
                            </m:r>
                            <m:r>
                              <a:rPr lang="en-CA" sz="2400" i="1">
                                <a:latin typeface="Cambria Math" panose="02040503050406030204" pitchFamily="18" charset="0"/>
                                <a:sym typeface="Symbol" panose="05050102010706020507" pitchFamily="18" charset="2"/>
                              </a:rPr>
                              <m:t>)</m:t>
                            </m:r>
                          </m:e>
                          <m:sup>
                            <m:r>
                              <a:rPr lang="en-CA" sz="2400" i="1">
                                <a:latin typeface="Cambria Math" panose="02040503050406030204" pitchFamily="18" charset="0"/>
                                <a:sym typeface="Symbol" panose="05050102010706020507" pitchFamily="18" charset="2"/>
                              </a:rPr>
                              <m:t>2</m:t>
                            </m:r>
                          </m:sup>
                        </m:sSup>
                        <m:r>
                          <a:rPr lang="en-CA" sz="2400" i="1">
                            <a:latin typeface="Cambria Math" panose="02040503050406030204" pitchFamily="18" charset="0"/>
                            <a:sym typeface="Symbol" panose="05050102010706020507" pitchFamily="18" charset="2"/>
                          </a:rPr>
                          <m:t>+</m:t>
                        </m:r>
                        <m:sSup>
                          <m:sSupPr>
                            <m:ctrlPr>
                              <a:rPr lang="en-CA" sz="2400" i="1">
                                <a:latin typeface="Cambria Math" panose="02040503050406030204" pitchFamily="18" charset="0"/>
                                <a:sym typeface="Symbol" panose="05050102010706020507" pitchFamily="18" charset="2"/>
                              </a:rPr>
                            </m:ctrlPr>
                          </m:sSupPr>
                          <m:e>
                            <m:r>
                              <a:rPr lang="en-CA" sz="2400" i="1">
                                <a:latin typeface="Cambria Math" panose="02040503050406030204" pitchFamily="18" charset="0"/>
                                <a:sym typeface="Symbol" panose="05050102010706020507" pitchFamily="18" charset="2"/>
                              </a:rPr>
                              <m:t>(−</m:t>
                            </m:r>
                            <m:r>
                              <a:rPr lang="en-CA" sz="2400" b="0" i="1" smtClean="0">
                                <a:latin typeface="Cambria Math" panose="02040503050406030204" pitchFamily="18" charset="0"/>
                                <a:sym typeface="Symbol" panose="05050102010706020507" pitchFamily="18" charset="2"/>
                              </a:rPr>
                              <m:t>2</m:t>
                            </m:r>
                            <m:r>
                              <a:rPr lang="en-CA" sz="2400" i="1">
                                <a:latin typeface="Cambria Math" panose="02040503050406030204" pitchFamily="18" charset="0"/>
                                <a:sym typeface="Symbol" panose="05050102010706020507" pitchFamily="18" charset="2"/>
                              </a:rPr>
                              <m:t>)</m:t>
                            </m:r>
                          </m:e>
                          <m:sup>
                            <m:r>
                              <a:rPr lang="en-CA" sz="2400" i="1">
                                <a:latin typeface="Cambria Math" panose="02040503050406030204" pitchFamily="18" charset="0"/>
                                <a:sym typeface="Symbol" panose="05050102010706020507" pitchFamily="18" charset="2"/>
                              </a:rPr>
                              <m:t>2</m:t>
                            </m:r>
                          </m:sup>
                        </m:sSup>
                        <m:r>
                          <a:rPr lang="en-CA" sz="2400" i="1">
                            <a:latin typeface="Cambria Math" panose="02040503050406030204" pitchFamily="18" charset="0"/>
                            <a:sym typeface="Symbol" panose="05050102010706020507" pitchFamily="18" charset="2"/>
                          </a:rPr>
                          <m:t>+</m:t>
                        </m:r>
                        <m:sSup>
                          <m:sSupPr>
                            <m:ctrlPr>
                              <a:rPr lang="en-CA" sz="2400" i="1">
                                <a:latin typeface="Cambria Math" panose="02040503050406030204" pitchFamily="18" charset="0"/>
                                <a:sym typeface="Symbol" panose="05050102010706020507" pitchFamily="18" charset="2"/>
                              </a:rPr>
                            </m:ctrlPr>
                          </m:sSupPr>
                          <m:e>
                            <m:r>
                              <a:rPr lang="en-CA" sz="2400" i="1">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sym typeface="Symbol" panose="05050102010706020507" pitchFamily="18" charset="2"/>
                              </a:rPr>
                              <m:t>3</m:t>
                            </m:r>
                            <m:r>
                              <a:rPr lang="en-CA" sz="2400" i="1">
                                <a:latin typeface="Cambria Math" panose="02040503050406030204" pitchFamily="18" charset="0"/>
                                <a:sym typeface="Symbol" panose="05050102010706020507" pitchFamily="18" charset="2"/>
                              </a:rPr>
                              <m:t>)</m:t>
                            </m:r>
                          </m:e>
                          <m:sup>
                            <m:r>
                              <a:rPr lang="en-CA" sz="2400" i="1">
                                <a:latin typeface="Cambria Math" panose="02040503050406030204" pitchFamily="18" charset="0"/>
                                <a:sym typeface="Symbol" panose="05050102010706020507" pitchFamily="18" charset="2"/>
                              </a:rPr>
                              <m:t>2</m:t>
                            </m:r>
                          </m:sup>
                        </m:sSup>
                      </m:num>
                      <m:den>
                        <m:r>
                          <a:rPr lang="en-CA" sz="2400" i="1">
                            <a:latin typeface="Cambria Math" panose="02040503050406030204" pitchFamily="18" charset="0"/>
                            <a:sym typeface="Symbol" panose="05050102010706020507" pitchFamily="18" charset="2"/>
                          </a:rPr>
                          <m:t>4</m:t>
                        </m:r>
                      </m:den>
                    </m:f>
                  </m:oMath>
                </a14:m>
                <a:r>
                  <a:rPr lang="en-US" sz="2400" dirty="0">
                    <a:sym typeface="Symbol" panose="05050102010706020507" pitchFamily="18" charset="2"/>
                  </a:rPr>
                  <a:t>  =  </a:t>
                </a:r>
                <a14:m>
                  <m:oMath xmlns:m="http://schemas.openxmlformats.org/officeDocument/2006/math">
                    <m:f>
                      <m:fPr>
                        <m:ctrlPr>
                          <a:rPr lang="en-US" sz="2400" i="1" smtClean="0">
                            <a:latin typeface="Cambria Math" panose="02040503050406030204" pitchFamily="18" charset="0"/>
                            <a:sym typeface="Symbol" panose="05050102010706020507" pitchFamily="18" charset="2"/>
                          </a:rPr>
                        </m:ctrlPr>
                      </m:fPr>
                      <m:num>
                        <m:r>
                          <a:rPr lang="en-CA" sz="2400" b="0" i="1" smtClean="0">
                            <a:latin typeface="Cambria Math" panose="02040503050406030204" pitchFamily="18" charset="0"/>
                            <a:sym typeface="Symbol" panose="05050102010706020507" pitchFamily="18" charset="2"/>
                          </a:rPr>
                          <m:t>1+0+4+</m:t>
                        </m:r>
                        <m:r>
                          <a:rPr lang="en-US" sz="2400" b="0" i="1" smtClean="0">
                            <a:latin typeface="Cambria Math" panose="02040503050406030204" pitchFamily="18" charset="0"/>
                            <a:sym typeface="Symbol" panose="05050102010706020507" pitchFamily="18" charset="2"/>
                          </a:rPr>
                          <m:t>9</m:t>
                        </m:r>
                      </m:num>
                      <m:den>
                        <m:r>
                          <a:rPr lang="en-CA" sz="2400" b="0" i="1" smtClean="0">
                            <a:latin typeface="Cambria Math" panose="02040503050406030204" pitchFamily="18" charset="0"/>
                            <a:sym typeface="Symbol" panose="05050102010706020507" pitchFamily="18" charset="2"/>
                          </a:rPr>
                          <m:t>4</m:t>
                        </m:r>
                      </m:den>
                    </m:f>
                  </m:oMath>
                </a14:m>
                <a:r>
                  <a:rPr lang="en-US" sz="2400" dirty="0">
                    <a:sym typeface="Symbol" panose="05050102010706020507" pitchFamily="18" charset="2"/>
                  </a:rPr>
                  <a:t>  =  </a:t>
                </a:r>
                <a14:m>
                  <m:oMath xmlns:m="http://schemas.openxmlformats.org/officeDocument/2006/math">
                    <m:f>
                      <m:fPr>
                        <m:ctrlPr>
                          <a:rPr lang="en-US" sz="2400" i="1" smtClean="0">
                            <a:latin typeface="Cambria Math" panose="02040503050406030204" pitchFamily="18" charset="0"/>
                            <a:sym typeface="Symbol" panose="05050102010706020507" pitchFamily="18" charset="2"/>
                          </a:rPr>
                        </m:ctrlPr>
                      </m:fPr>
                      <m:num>
                        <m:r>
                          <a:rPr lang="en-US" sz="2400" b="0" i="1" smtClean="0">
                            <a:latin typeface="Cambria Math" panose="02040503050406030204" pitchFamily="18" charset="0"/>
                            <a:sym typeface="Symbol" panose="05050102010706020507" pitchFamily="18" charset="2"/>
                          </a:rPr>
                          <m:t>14</m:t>
                        </m:r>
                      </m:num>
                      <m:den>
                        <m:r>
                          <a:rPr lang="en-CA" sz="2400" b="0" i="1" smtClean="0">
                            <a:latin typeface="Cambria Math" panose="02040503050406030204" pitchFamily="18" charset="0"/>
                            <a:sym typeface="Symbol" panose="05050102010706020507" pitchFamily="18" charset="2"/>
                          </a:rPr>
                          <m:t>4</m:t>
                        </m:r>
                      </m:den>
                    </m:f>
                  </m:oMath>
                </a14:m>
                <a:r>
                  <a:rPr lang="en-US" sz="2400" dirty="0">
                    <a:sym typeface="Symbol" panose="05050102010706020507" pitchFamily="18" charset="2"/>
                  </a:rPr>
                  <a:t>  =  3.5</a:t>
                </a:r>
              </a:p>
              <a:p>
                <a:pPr lvl="1">
                  <a:spcBef>
                    <a:spcPts val="0"/>
                  </a:spcBef>
                  <a:spcAft>
                    <a:spcPts val="200"/>
                  </a:spcAft>
                </a:pPr>
                <a:r>
                  <a:rPr lang="en-US" sz="2400" dirty="0" err="1">
                    <a:sym typeface="Symbol" panose="05050102010706020507" pitchFamily="18" charset="2"/>
                  </a:rPr>
                  <a:t>StandDev</a:t>
                </a:r>
                <a:r>
                  <a:rPr lang="en-US" sz="2400" dirty="0">
                    <a:sym typeface="Symbol" panose="05050102010706020507" pitchFamily="18" charset="2"/>
                  </a:rPr>
                  <a:t>(</a:t>
                </a:r>
                <a:r>
                  <a:rPr lang="en-US" sz="2400" i="1" dirty="0">
                    <a:sym typeface="Symbol" panose="05050102010706020507" pitchFamily="18" charset="2"/>
                  </a:rPr>
                  <a:t>x</a:t>
                </a:r>
                <a:r>
                  <a:rPr lang="en-US" sz="2400" i="1" baseline="-25000" dirty="0">
                    <a:sym typeface="Symbol" panose="05050102010706020507" pitchFamily="18" charset="2"/>
                  </a:rPr>
                  <a:t>1</a:t>
                </a:r>
                <a:r>
                  <a:rPr lang="en-US" sz="2400" dirty="0">
                    <a:sym typeface="Symbol" panose="05050102010706020507" pitchFamily="18" charset="2"/>
                  </a:rPr>
                  <a:t>)  = </a:t>
                </a:r>
                <a14:m>
                  <m:oMath xmlns:m="http://schemas.openxmlformats.org/officeDocument/2006/math">
                    <m:rad>
                      <m:radPr>
                        <m:degHide m:val="on"/>
                        <m:ctrlPr>
                          <a:rPr lang="en-US" sz="2400" i="1" smtClean="0">
                            <a:latin typeface="Cambria Math" panose="02040503050406030204" pitchFamily="18" charset="0"/>
                            <a:sym typeface="Symbol" panose="05050102010706020507" pitchFamily="18" charset="2"/>
                          </a:rPr>
                        </m:ctrlPr>
                      </m:radPr>
                      <m:deg/>
                      <m:e>
                        <m:r>
                          <a:rPr lang="en-CA" sz="2400" b="0" i="1" smtClean="0">
                            <a:latin typeface="Cambria Math" panose="02040503050406030204" pitchFamily="18" charset="0"/>
                            <a:sym typeface="Symbol" panose="05050102010706020507" pitchFamily="18" charset="2"/>
                          </a:rPr>
                          <m:t>𝑉𝑎𝑟</m:t>
                        </m:r>
                        <m:r>
                          <a:rPr lang="en-CA" sz="2400" b="0" i="1" smtClean="0">
                            <a:latin typeface="Cambria Math" panose="02040503050406030204" pitchFamily="18" charset="0"/>
                            <a:sym typeface="Symbol" panose="05050102010706020507" pitchFamily="18" charset="2"/>
                          </a:rPr>
                          <m:t>(</m:t>
                        </m:r>
                        <m:r>
                          <m:rPr>
                            <m:nor/>
                          </m:rPr>
                          <a:rPr lang="en-US" sz="2400" i="1" dirty="0">
                            <a:sym typeface="Symbol" panose="05050102010706020507" pitchFamily="18" charset="2"/>
                          </a:rPr>
                          <m:t>x</m:t>
                        </m:r>
                        <m:r>
                          <m:rPr>
                            <m:nor/>
                          </m:rPr>
                          <a:rPr lang="en-US" sz="2400" i="1" baseline="-25000" dirty="0">
                            <a:sym typeface="Symbol" panose="05050102010706020507" pitchFamily="18" charset="2"/>
                          </a:rPr>
                          <m:t>1</m:t>
                        </m:r>
                        <m:r>
                          <a:rPr lang="en-CA" sz="2400" b="0" i="1" smtClean="0">
                            <a:latin typeface="Cambria Math" panose="02040503050406030204" pitchFamily="18" charset="0"/>
                            <a:sym typeface="Symbol" panose="05050102010706020507" pitchFamily="18" charset="2"/>
                          </a:rPr>
                          <m:t>)</m:t>
                        </m:r>
                      </m:e>
                    </m:rad>
                  </m:oMath>
                </a14:m>
                <a:r>
                  <a:rPr lang="en-US" sz="2400" dirty="0">
                    <a:sym typeface="Symbol" panose="05050102010706020507" pitchFamily="18" charset="2"/>
                  </a:rPr>
                  <a:t>  =  </a:t>
                </a:r>
                <a14:m>
                  <m:oMath xmlns:m="http://schemas.openxmlformats.org/officeDocument/2006/math">
                    <m:rad>
                      <m:radPr>
                        <m:degHide m:val="on"/>
                        <m:ctrlPr>
                          <a:rPr lang="en-US" sz="2400" i="1" smtClean="0">
                            <a:latin typeface="Cambria Math" panose="02040503050406030204" pitchFamily="18" charset="0"/>
                            <a:sym typeface="Symbol" panose="05050102010706020507" pitchFamily="18" charset="2"/>
                          </a:rPr>
                        </m:ctrlPr>
                      </m:radPr>
                      <m:deg/>
                      <m:e>
                        <m:r>
                          <a:rPr lang="en-US" sz="2400" b="0" i="1" smtClean="0">
                            <a:latin typeface="Cambria Math" panose="02040503050406030204" pitchFamily="18" charset="0"/>
                            <a:sym typeface="Symbol" panose="05050102010706020507" pitchFamily="18" charset="2"/>
                          </a:rPr>
                          <m:t>3</m:t>
                        </m:r>
                        <m:r>
                          <a:rPr lang="en-CA" sz="2400" b="0" i="1" smtClean="0">
                            <a:latin typeface="Cambria Math" panose="02040503050406030204" pitchFamily="18" charset="0"/>
                            <a:sym typeface="Symbol" panose="05050102010706020507" pitchFamily="18" charset="2"/>
                          </a:rPr>
                          <m:t>.5</m:t>
                        </m:r>
                      </m:e>
                    </m:rad>
                  </m:oMath>
                </a14:m>
                <a:r>
                  <a:rPr lang="en-US" sz="2400" dirty="0">
                    <a:sym typeface="Symbol" panose="05050102010706020507" pitchFamily="18" charset="2"/>
                  </a:rPr>
                  <a:t>  = </a:t>
                </a:r>
                <a:r>
                  <a:rPr lang="en-US" sz="2400" dirty="0"/>
                  <a:t>1.87</a:t>
                </a:r>
                <a:endParaRPr lang="en-US" sz="2400" dirty="0">
                  <a:sym typeface="Symbol" panose="05050102010706020507" pitchFamily="18" charset="2"/>
                </a:endParaRPr>
              </a:p>
              <a:p>
                <a:pPr lvl="1">
                  <a:spcBef>
                    <a:spcPts val="0"/>
                  </a:spcBef>
                  <a:spcAft>
                    <a:spcPts val="200"/>
                  </a:spcAft>
                </a:pPr>
                <a14:m>
                  <m:oMath xmlns:m="http://schemas.openxmlformats.org/officeDocument/2006/math">
                    <m:sSub>
                      <m:sSubPr>
                        <m:ctrlPr>
                          <a:rPr lang="en-US" sz="2400" i="1" smtClean="0">
                            <a:latin typeface="Cambria Math" panose="02040503050406030204" pitchFamily="18" charset="0"/>
                            <a:sym typeface="Symbol" panose="05050102010706020507" pitchFamily="18" charset="2"/>
                          </a:rPr>
                        </m:ctrlPr>
                      </m:sSubPr>
                      <m:e>
                        <m:acc>
                          <m:accPr>
                            <m:chr m:val="̃"/>
                            <m:ctrlPr>
                              <a:rPr lang="en-US" sz="2400" i="1">
                                <a:latin typeface="Cambria Math" panose="02040503050406030204" pitchFamily="18" charset="0"/>
                                <a:sym typeface="Symbol" panose="05050102010706020507" pitchFamily="18" charset="2"/>
                              </a:rPr>
                            </m:ctrlPr>
                          </m:accPr>
                          <m:e>
                            <m:r>
                              <a:rPr lang="en-CA" sz="2400" i="1">
                                <a:latin typeface="Cambria Math" panose="02040503050406030204" pitchFamily="18" charset="0"/>
                                <a:sym typeface="Symbol" panose="05050102010706020507" pitchFamily="18" charset="2"/>
                              </a:rPr>
                              <m:t>𝑥</m:t>
                            </m:r>
                          </m:e>
                        </m:acc>
                      </m:e>
                      <m:sub>
                        <m:r>
                          <a:rPr lang="en-CA" sz="2400" i="1">
                            <a:latin typeface="Cambria Math" panose="02040503050406030204" pitchFamily="18" charset="0"/>
                            <a:sym typeface="Symbol" panose="05050102010706020507" pitchFamily="18" charset="2"/>
                          </a:rPr>
                          <m:t>1</m:t>
                        </m:r>
                      </m:sub>
                    </m:sSub>
                  </m:oMath>
                </a14:m>
                <a:r>
                  <a:rPr lang="en-US" sz="2400" i="1" dirty="0">
                    <a:sym typeface="Symbol" panose="05050102010706020507" pitchFamily="18" charset="2"/>
                  </a:rPr>
                  <a:t>  =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sSub>
                          <m:sSubPr>
                            <m:ctrlPr>
                              <a:rPr lang="en-US" sz="2400" i="1">
                                <a:latin typeface="Cambria Math" panose="02040503050406030204" pitchFamily="18" charset="0"/>
                                <a:sym typeface="Symbol" panose="05050102010706020507" pitchFamily="18" charset="2"/>
                              </a:rPr>
                            </m:ctrlPr>
                          </m:sSubPr>
                          <m:e>
                            <m:r>
                              <a:rPr lang="en-CA" sz="2400" i="1">
                                <a:latin typeface="Cambria Math" panose="02040503050406030204" pitchFamily="18" charset="0"/>
                                <a:sym typeface="Symbol" panose="05050102010706020507" pitchFamily="18" charset="2"/>
                              </a:rPr>
                              <m:t>𝑥</m:t>
                            </m:r>
                          </m:e>
                          <m:sub>
                            <m:r>
                              <a:rPr lang="en-CA" sz="2400" i="1">
                                <a:latin typeface="Cambria Math" panose="02040503050406030204" pitchFamily="18" charset="0"/>
                                <a:sym typeface="Symbol" panose="05050102010706020507" pitchFamily="18" charset="2"/>
                              </a:rPr>
                              <m:t>1</m:t>
                            </m:r>
                          </m:sub>
                        </m:sSub>
                        <m:r>
                          <a:rPr lang="en-CA" sz="2400" i="1">
                            <a:latin typeface="Cambria Math" panose="02040503050406030204" pitchFamily="18" charset="0"/>
                            <a:sym typeface="Symbol" panose="05050102010706020507" pitchFamily="18" charset="2"/>
                          </a:rPr>
                          <m:t>−</m:t>
                        </m:r>
                        <m:r>
                          <a:rPr lang="en-CA" sz="2400" b="0" i="1" smtClean="0">
                            <a:latin typeface="Cambria Math" panose="02040503050406030204" pitchFamily="18" charset="0"/>
                            <a:sym typeface="Symbol" panose="05050102010706020507" pitchFamily="18" charset="2"/>
                          </a:rPr>
                          <m:t>𝑀𝑒𝑎𝑛</m:t>
                        </m:r>
                      </m:num>
                      <m:den>
                        <m:r>
                          <a:rPr lang="en-CA" sz="2400" b="0" i="1" smtClean="0">
                            <a:latin typeface="Cambria Math" panose="02040503050406030204" pitchFamily="18" charset="0"/>
                            <a:sym typeface="Symbol" panose="05050102010706020507" pitchFamily="18" charset="2"/>
                          </a:rPr>
                          <m:t>𝑆𝐷</m:t>
                        </m:r>
                      </m:den>
                    </m:f>
                  </m:oMath>
                </a14:m>
                <a:r>
                  <a:rPr lang="en-US" sz="2400" i="1" dirty="0">
                    <a:sym typeface="Symbol" panose="05050102010706020507" pitchFamily="18" charset="2"/>
                  </a:rPr>
                  <a:t>   =  </a:t>
                </a:r>
                <a14:m>
                  <m:oMath xmlns:m="http://schemas.openxmlformats.org/officeDocument/2006/math">
                    <m:f>
                      <m:fPr>
                        <m:ctrlPr>
                          <a:rPr lang="en-US" sz="2400" i="1" smtClean="0">
                            <a:latin typeface="Cambria Math" panose="02040503050406030204" pitchFamily="18" charset="0"/>
                            <a:sym typeface="Symbol" panose="05050102010706020507" pitchFamily="18" charset="2"/>
                          </a:rPr>
                        </m:ctrlPr>
                      </m:fPr>
                      <m:num>
                        <m:sSub>
                          <m:sSubPr>
                            <m:ctrlPr>
                              <a:rPr lang="en-US" sz="2400" i="1" smtClean="0">
                                <a:latin typeface="Cambria Math" panose="02040503050406030204" pitchFamily="18" charset="0"/>
                                <a:sym typeface="Symbol" panose="05050102010706020507" pitchFamily="18" charset="2"/>
                              </a:rPr>
                            </m:ctrlPr>
                          </m:sSubPr>
                          <m:e>
                            <m:r>
                              <a:rPr lang="en-CA" sz="2400" b="0" i="1" smtClean="0">
                                <a:latin typeface="Cambria Math" panose="02040503050406030204" pitchFamily="18" charset="0"/>
                                <a:sym typeface="Symbol" panose="05050102010706020507" pitchFamily="18" charset="2"/>
                              </a:rPr>
                              <m:t>𝑥</m:t>
                            </m:r>
                          </m:e>
                          <m:sub>
                            <m:r>
                              <a:rPr lang="en-CA" sz="2400" b="0" i="1" smtClean="0">
                                <a:latin typeface="Cambria Math" panose="02040503050406030204" pitchFamily="18" charset="0"/>
                                <a:sym typeface="Symbol" panose="05050102010706020507" pitchFamily="18" charset="2"/>
                              </a:rPr>
                              <m:t>1</m:t>
                            </m:r>
                          </m:sub>
                        </m:sSub>
                        <m:r>
                          <a:rPr lang="en-CA" sz="2400" b="0" i="1" smtClean="0">
                            <a:latin typeface="Cambria Math" panose="02040503050406030204" pitchFamily="18" charset="0"/>
                            <a:sym typeface="Symbol" panose="05050102010706020507" pitchFamily="18" charset="2"/>
                          </a:rPr>
                          <m:t>−3</m:t>
                        </m:r>
                      </m:num>
                      <m:den>
                        <m:r>
                          <a:rPr lang="en-CA" sz="2400" b="0" i="1" smtClean="0">
                            <a:latin typeface="Cambria Math" panose="02040503050406030204" pitchFamily="18" charset="0"/>
                            <a:sym typeface="Symbol" panose="05050102010706020507" pitchFamily="18" charset="2"/>
                          </a:rPr>
                          <m:t>1.87</m:t>
                        </m:r>
                      </m:den>
                    </m:f>
                  </m:oMath>
                </a14:m>
                <a:r>
                  <a:rPr lang="en-US" sz="2400" dirty="0">
                    <a:sym typeface="Symbol" panose="05050102010706020507" pitchFamily="18" charset="2"/>
                  </a:rPr>
                  <a:t> = </a:t>
                </a:r>
                <a14:m>
                  <m:oMath xmlns:m="http://schemas.openxmlformats.org/officeDocument/2006/math">
                    <m:d>
                      <m:dPr>
                        <m:begChr m:val="{"/>
                        <m:endChr m:val="}"/>
                        <m:ctrlPr>
                          <a:rPr lang="en-US" sz="2400" i="1" smtClean="0">
                            <a:latin typeface="Cambria Math" panose="02040503050406030204" pitchFamily="18" charset="0"/>
                            <a:sym typeface="Symbol" panose="05050102010706020507" pitchFamily="18" charset="2"/>
                          </a:rPr>
                        </m:ctrlPr>
                      </m:dPr>
                      <m:e>
                        <m:f>
                          <m:fPr>
                            <m:ctrlPr>
                              <a:rPr lang="en-US" sz="2400" i="1" smtClean="0">
                                <a:latin typeface="Cambria Math" panose="02040503050406030204" pitchFamily="18" charset="0"/>
                                <a:sym typeface="Symbol" panose="05050102010706020507" pitchFamily="18" charset="2"/>
                              </a:rPr>
                            </m:ctrlPr>
                          </m:fPr>
                          <m:num>
                            <m:r>
                              <a:rPr lang="en-CA" sz="2400" b="0" i="1" smtClean="0">
                                <a:latin typeface="Cambria Math" panose="02040503050406030204" pitchFamily="18" charset="0"/>
                                <a:sym typeface="Symbol" panose="05050102010706020507" pitchFamily="18" charset="2"/>
                              </a:rPr>
                              <m:t>−1</m:t>
                            </m:r>
                          </m:num>
                          <m:den>
                            <m:r>
                              <a:rPr lang="en-CA" sz="2400" b="0" i="1" smtClean="0">
                                <a:latin typeface="Cambria Math" panose="02040503050406030204" pitchFamily="18" charset="0"/>
                                <a:sym typeface="Symbol" panose="05050102010706020507" pitchFamily="18" charset="2"/>
                              </a:rPr>
                              <m:t>1.87</m:t>
                            </m:r>
                          </m:den>
                        </m:f>
                        <m:r>
                          <a:rPr lang="en-CA" sz="2400" b="0" i="1" smtClean="0">
                            <a:latin typeface="Cambria Math" panose="02040503050406030204" pitchFamily="18" charset="0"/>
                            <a:sym typeface="Symbol" panose="05050102010706020507" pitchFamily="18" charset="2"/>
                          </a:rPr>
                          <m:t>,</m:t>
                        </m:r>
                        <m:f>
                          <m:fPr>
                            <m:ctrlPr>
                              <a:rPr lang="en-CA" sz="2400" b="0" i="1" smtClean="0">
                                <a:latin typeface="Cambria Math" panose="02040503050406030204" pitchFamily="18" charset="0"/>
                                <a:sym typeface="Symbol" panose="05050102010706020507" pitchFamily="18" charset="2"/>
                              </a:rPr>
                            </m:ctrlPr>
                          </m:fPr>
                          <m:num>
                            <m:r>
                              <a:rPr lang="en-CA" sz="2400" b="0" i="1" smtClean="0">
                                <a:latin typeface="Cambria Math" panose="02040503050406030204" pitchFamily="18" charset="0"/>
                                <a:sym typeface="Symbol" panose="05050102010706020507" pitchFamily="18" charset="2"/>
                              </a:rPr>
                              <m:t>0</m:t>
                            </m:r>
                          </m:num>
                          <m:den>
                            <m:r>
                              <a:rPr lang="en-CA" sz="2400" i="1" smtClean="0">
                                <a:latin typeface="Cambria Math" panose="02040503050406030204" pitchFamily="18" charset="0"/>
                                <a:sym typeface="Symbol" panose="05050102010706020507" pitchFamily="18" charset="2"/>
                              </a:rPr>
                              <m:t>1.87</m:t>
                            </m:r>
                          </m:den>
                        </m:f>
                        <m:r>
                          <a:rPr lang="en-CA" sz="2400" b="0" i="1" smtClean="0">
                            <a:latin typeface="Cambria Math" panose="02040503050406030204" pitchFamily="18" charset="0"/>
                            <a:sym typeface="Symbol" panose="05050102010706020507" pitchFamily="18" charset="2"/>
                          </a:rPr>
                          <m:t>,</m:t>
                        </m:r>
                        <m:f>
                          <m:fPr>
                            <m:ctrlPr>
                              <a:rPr lang="en-CA" sz="2400" b="0" i="1" smtClean="0">
                                <a:latin typeface="Cambria Math" panose="02040503050406030204" pitchFamily="18" charset="0"/>
                                <a:sym typeface="Symbol" panose="05050102010706020507" pitchFamily="18" charset="2"/>
                              </a:rPr>
                            </m:ctrlPr>
                          </m:fPr>
                          <m:num>
                            <m:r>
                              <a:rPr lang="en-CA" sz="2400" b="0" i="1" smtClean="0">
                                <a:latin typeface="Cambria Math" panose="02040503050406030204" pitchFamily="18" charset="0"/>
                                <a:sym typeface="Symbol" panose="05050102010706020507" pitchFamily="18" charset="2"/>
                              </a:rPr>
                              <m:t>−2</m:t>
                            </m:r>
                          </m:num>
                          <m:den>
                            <m:r>
                              <a:rPr lang="en-CA" sz="2400" i="1" smtClean="0">
                                <a:latin typeface="Cambria Math" panose="02040503050406030204" pitchFamily="18" charset="0"/>
                                <a:sym typeface="Symbol" panose="05050102010706020507" pitchFamily="18" charset="2"/>
                              </a:rPr>
                              <m:t>1.87</m:t>
                            </m:r>
                          </m:den>
                        </m:f>
                        <m:r>
                          <a:rPr lang="en-CA" sz="2400" b="0" i="1" smtClean="0">
                            <a:latin typeface="Cambria Math" panose="02040503050406030204" pitchFamily="18" charset="0"/>
                            <a:sym typeface="Symbol" panose="05050102010706020507" pitchFamily="18" charset="2"/>
                          </a:rPr>
                          <m:t>,</m:t>
                        </m:r>
                        <m:f>
                          <m:fPr>
                            <m:ctrlPr>
                              <a:rPr lang="en-CA" sz="2400" b="0" i="1" smtClean="0">
                                <a:latin typeface="Cambria Math" panose="02040503050406030204" pitchFamily="18" charset="0"/>
                                <a:sym typeface="Symbol" panose="05050102010706020507" pitchFamily="18" charset="2"/>
                              </a:rPr>
                            </m:ctrlPr>
                          </m:fPr>
                          <m:num>
                            <m:r>
                              <a:rPr lang="en-US" sz="2400" b="0" i="1" smtClean="0">
                                <a:latin typeface="Cambria Math" panose="02040503050406030204" pitchFamily="18" charset="0"/>
                                <a:sym typeface="Symbol" panose="05050102010706020507" pitchFamily="18" charset="2"/>
                              </a:rPr>
                              <m:t>3</m:t>
                            </m:r>
                          </m:num>
                          <m:den>
                            <m:r>
                              <a:rPr lang="en-CA" sz="2400" i="1" smtClean="0">
                                <a:latin typeface="Cambria Math" panose="02040503050406030204" pitchFamily="18" charset="0"/>
                                <a:sym typeface="Symbol" panose="05050102010706020507" pitchFamily="18" charset="2"/>
                              </a:rPr>
                              <m:t>1.87</m:t>
                            </m:r>
                          </m:den>
                        </m:f>
                      </m:e>
                    </m:d>
                  </m:oMath>
                </a14:m>
                <a:endParaRPr lang="en-US" sz="2400" dirty="0">
                  <a:sym typeface="Symbol" panose="05050102010706020507" pitchFamily="18" charset="2"/>
                </a:endParaRPr>
              </a:p>
            </p:txBody>
          </p:sp>
        </mc:Choice>
        <mc:Fallback xmlns="">
          <p:sp>
            <p:nvSpPr>
              <p:cNvPr id="5" name="Rectangle 4"/>
              <p:cNvSpPr>
                <a:spLocks noRot="1" noChangeAspect="1" noMove="1" noResize="1" noEditPoints="1" noAdjustHandles="1" noChangeArrowheads="1" noChangeShapeType="1" noTextEdit="1"/>
              </p:cNvSpPr>
              <p:nvPr/>
            </p:nvSpPr>
            <p:spPr>
              <a:xfrm>
                <a:off x="228600" y="609600"/>
                <a:ext cx="9048032" cy="4608121"/>
              </a:xfrm>
              <a:prstGeom prst="rect">
                <a:avLst/>
              </a:prstGeom>
              <a:blipFill>
                <a:blip r:embed="rId2"/>
                <a:stretch>
                  <a:fillRect l="-1078" t="-1058"/>
                </a:stretch>
              </a:blipFill>
            </p:spPr>
            <p:txBody>
              <a:bodyPr/>
              <a:lstStyle/>
              <a:p>
                <a:r>
                  <a:rPr lang="en-US">
                    <a:noFill/>
                  </a:rPr>
                  <a:t> </a:t>
                </a:r>
              </a:p>
            </p:txBody>
          </p:sp>
        </mc:Fallback>
      </mc:AlternateContent>
    </p:spTree>
    <p:extLst>
      <p:ext uri="{BB962C8B-B14F-4D97-AF65-F5344CB8AC3E}">
        <p14:creationId xmlns:p14="http://schemas.microsoft.com/office/powerpoint/2010/main" val="24418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24" name="Rectangle 23"/>
          <p:cNvSpPr/>
          <p:nvPr/>
        </p:nvSpPr>
        <p:spPr>
          <a:xfrm>
            <a:off x="228600" y="609600"/>
            <a:ext cx="9048032" cy="2000548"/>
          </a:xfrm>
          <a:prstGeom prst="rect">
            <a:avLst/>
          </a:prstGeom>
        </p:spPr>
        <p:txBody>
          <a:bodyPr wrap="square">
            <a:spAutoFit/>
          </a:bodyPr>
          <a:lstStyle/>
          <a:p>
            <a:pPr>
              <a:spcAft>
                <a:spcPts val="0"/>
              </a:spcAft>
            </a:pPr>
            <a:r>
              <a:rPr lang="en-US" sz="2400" dirty="0">
                <a:solidFill>
                  <a:schemeClr val="tx2"/>
                </a:solidFill>
              </a:rPr>
              <a:t>Step Size</a:t>
            </a:r>
          </a:p>
          <a:p>
            <a:pPr marL="914400" lvl="1" indent="-457200">
              <a:spcAft>
                <a:spcPts val="0"/>
              </a:spcAft>
              <a:buFont typeface="Arial" panose="020B0604020202020204" pitchFamily="34" charset="0"/>
              <a:buChar char="•"/>
            </a:pPr>
            <a:r>
              <a:rPr lang="en-US" sz="2400" i="1" dirty="0">
                <a:solidFill>
                  <a:schemeClr val="accent1"/>
                </a:solidFill>
                <a:sym typeface="Symbol" panose="05050102010706020507" pitchFamily="18" charset="2"/>
              </a:rPr>
              <a:t>  </a:t>
            </a:r>
            <a:r>
              <a:rPr lang="en-US" sz="2400" dirty="0">
                <a:sym typeface="Symbol" panose="05050102010706020507" pitchFamily="18" charset="2"/>
              </a:rPr>
              <a:t>indicates how far to step each iteration.</a:t>
            </a:r>
          </a:p>
          <a:p>
            <a:pPr marL="914400" lvl="1" indent="-457200">
              <a:spcAft>
                <a:spcPts val="0"/>
              </a:spcAft>
              <a:buFont typeface="Arial" panose="020B0604020202020204" pitchFamily="34" charset="0"/>
              <a:buChar char="•"/>
            </a:pPr>
            <a:r>
              <a:rPr lang="en-US" sz="2400" dirty="0">
                <a:sym typeface="Symbol" panose="05050102010706020507" pitchFamily="18" charset="2"/>
              </a:rPr>
              <a:t>Too small </a:t>
            </a:r>
            <a:r>
              <a:rPr lang="en-US" sz="2400" dirty="0">
                <a:sym typeface="Wingdings" panose="05000000000000000000" pitchFamily="2" charset="2"/>
              </a:rPr>
              <a:t></a:t>
            </a:r>
            <a:r>
              <a:rPr lang="en-US" sz="2400" dirty="0">
                <a:sym typeface="Symbol" panose="05050102010706020507" pitchFamily="18" charset="2"/>
              </a:rPr>
              <a:t> too much time.</a:t>
            </a:r>
          </a:p>
          <a:p>
            <a:pPr marL="914400" lvl="1" indent="-457200">
              <a:spcAft>
                <a:spcPts val="0"/>
              </a:spcAft>
              <a:buFont typeface="Arial" panose="020B0604020202020204" pitchFamily="34" charset="0"/>
              <a:buChar char="•"/>
            </a:pPr>
            <a:r>
              <a:rPr lang="en-US" sz="2400" dirty="0">
                <a:sym typeface="Symbol" panose="05050102010706020507" pitchFamily="18" charset="2"/>
              </a:rPr>
              <a:t>Too big    </a:t>
            </a:r>
            <a:r>
              <a:rPr lang="en-US" sz="2400" dirty="0">
                <a:sym typeface="Wingdings" panose="05000000000000000000" pitchFamily="2" charset="2"/>
              </a:rPr>
              <a:t> </a:t>
            </a:r>
            <a:r>
              <a:rPr lang="en-US" sz="2400" dirty="0">
                <a:sym typeface="Symbol" panose="05050102010706020507" pitchFamily="18" charset="2"/>
              </a:rPr>
              <a:t>steepest direction could change too much.</a:t>
            </a:r>
          </a:p>
          <a:p>
            <a:pPr marL="914400" lvl="1" indent="-457200">
              <a:spcAft>
                <a:spcPts val="0"/>
              </a:spcAft>
              <a:buFont typeface="Arial" panose="020B0604020202020204" pitchFamily="34" charset="0"/>
              <a:buChar char="•"/>
            </a:pPr>
            <a:r>
              <a:rPr lang="en-US" sz="2400" dirty="0">
                <a:sym typeface="Symbol" panose="05050102010706020507" pitchFamily="18" charset="2"/>
              </a:rPr>
              <a:t>Often decreases with time.</a:t>
            </a:r>
          </a:p>
        </p:txBody>
      </p:sp>
      <p:grpSp>
        <p:nvGrpSpPr>
          <p:cNvPr id="3" name="Group 2"/>
          <p:cNvGrpSpPr/>
          <p:nvPr/>
        </p:nvGrpSpPr>
        <p:grpSpPr>
          <a:xfrm>
            <a:off x="685800" y="3516500"/>
            <a:ext cx="6781800" cy="3265300"/>
            <a:chOff x="685800" y="3516500"/>
            <a:chExt cx="6781800" cy="3265300"/>
          </a:xfrm>
        </p:grpSpPr>
        <p:grpSp>
          <p:nvGrpSpPr>
            <p:cNvPr id="6" name="Group 5"/>
            <p:cNvGrpSpPr/>
            <p:nvPr/>
          </p:nvGrpSpPr>
          <p:grpSpPr>
            <a:xfrm>
              <a:off x="685800" y="3623153"/>
              <a:ext cx="6781800" cy="3158647"/>
              <a:chOff x="685800" y="3623153"/>
              <a:chExt cx="6781800" cy="3158647"/>
            </a:xfrm>
          </p:grpSpPr>
          <p:pic>
            <p:nvPicPr>
              <p:cNvPr id="28" name="Picture 2" descr="Image result for step size steepest descent method"/>
              <p:cNvPicPr>
                <a:picLocks noChangeAspect="1" noChangeArrowheads="1"/>
              </p:cNvPicPr>
              <p:nvPr/>
            </p:nvPicPr>
            <p:blipFill rotWithShape="1">
              <a:blip r:embed="rId2">
                <a:extLst>
                  <a:ext uri="{28A0092B-C50C-407E-A947-70E740481C1C}">
                    <a14:useLocalDpi xmlns:a14="http://schemas.microsoft.com/office/drawing/2010/main" val="0"/>
                  </a:ext>
                </a:extLst>
              </a:blip>
              <a:srcRect t="20042" r="8464" b="23174"/>
              <a:stretch/>
            </p:blipFill>
            <p:spPr bwMode="auto">
              <a:xfrm>
                <a:off x="685800" y="3623153"/>
                <a:ext cx="6781800" cy="31586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800" y="6182380"/>
                <a:ext cx="332142" cy="523220"/>
              </a:xfrm>
              <a:prstGeom prst="rect">
                <a:avLst/>
              </a:prstGeom>
              <a:solidFill>
                <a:schemeClr val="tx1"/>
              </a:solidFill>
            </p:spPr>
            <p:txBody>
              <a:bodyPr wrap="none">
                <a:spAutoFit/>
              </a:bodyPr>
              <a:lstStyle/>
              <a:p>
                <a:r>
                  <a:rPr lang="en-US" i="1" dirty="0">
                    <a:solidFill>
                      <a:schemeClr val="accent1"/>
                    </a:solidFill>
                    <a:sym typeface="Symbol" panose="05050102010706020507" pitchFamily="18" charset="2"/>
                  </a:rPr>
                  <a:t></a:t>
                </a:r>
                <a:endParaRPr lang="en-CA" dirty="0"/>
              </a:p>
            </p:txBody>
          </p:sp>
          <p:sp>
            <p:nvSpPr>
              <p:cNvPr id="32" name="Rectangle 31"/>
              <p:cNvSpPr/>
              <p:nvPr/>
            </p:nvSpPr>
            <p:spPr>
              <a:xfrm>
                <a:off x="1344258" y="6189345"/>
                <a:ext cx="332142" cy="523220"/>
              </a:xfrm>
              <a:prstGeom prst="rect">
                <a:avLst/>
              </a:prstGeom>
              <a:solidFill>
                <a:schemeClr val="tx1"/>
              </a:solidFill>
            </p:spPr>
            <p:txBody>
              <a:bodyPr wrap="none">
                <a:spAutoFit/>
              </a:bodyPr>
              <a:lstStyle/>
              <a:p>
                <a:r>
                  <a:rPr lang="en-US" i="1" dirty="0">
                    <a:solidFill>
                      <a:schemeClr val="accent1"/>
                    </a:solidFill>
                    <a:sym typeface="Symbol" panose="05050102010706020507" pitchFamily="18" charset="2"/>
                  </a:rPr>
                  <a:t></a:t>
                </a:r>
                <a:endParaRPr lang="en-CA" dirty="0"/>
              </a:p>
            </p:txBody>
          </p:sp>
          <p:sp>
            <p:nvSpPr>
              <p:cNvPr id="33" name="Rectangle 32"/>
              <p:cNvSpPr/>
              <p:nvPr/>
            </p:nvSpPr>
            <p:spPr>
              <a:xfrm>
                <a:off x="5921973" y="6179165"/>
                <a:ext cx="332142" cy="523220"/>
              </a:xfrm>
              <a:prstGeom prst="rect">
                <a:avLst/>
              </a:prstGeom>
              <a:solidFill>
                <a:schemeClr val="tx1"/>
              </a:solidFill>
            </p:spPr>
            <p:txBody>
              <a:bodyPr wrap="none">
                <a:spAutoFit/>
              </a:bodyPr>
              <a:lstStyle/>
              <a:p>
                <a:r>
                  <a:rPr lang="en-US" i="1" dirty="0">
                    <a:solidFill>
                      <a:schemeClr val="accent1"/>
                    </a:solidFill>
                    <a:sym typeface="Symbol" panose="05050102010706020507" pitchFamily="18" charset="2"/>
                  </a:rPr>
                  <a:t></a:t>
                </a:r>
                <a:endParaRPr lang="en-CA" dirty="0"/>
              </a:p>
            </p:txBody>
          </p:sp>
          <p:sp>
            <p:nvSpPr>
              <p:cNvPr id="34" name="Rectangle 33"/>
              <p:cNvSpPr/>
              <p:nvPr/>
            </p:nvSpPr>
            <p:spPr>
              <a:xfrm>
                <a:off x="7010400" y="6023550"/>
                <a:ext cx="332142" cy="400110"/>
              </a:xfrm>
              <a:prstGeom prst="rect">
                <a:avLst/>
              </a:prstGeom>
              <a:solidFill>
                <a:schemeClr val="tx1"/>
              </a:solidFill>
            </p:spPr>
            <p:txBody>
              <a:bodyPr wrap="square">
                <a:spAutoFit/>
              </a:bodyPr>
              <a:lstStyle/>
              <a:p>
                <a:r>
                  <a:rPr lang="en-US" sz="2000" i="1" dirty="0">
                    <a:solidFill>
                      <a:srgbClr val="00B050"/>
                    </a:solidFill>
                    <a:sym typeface="Symbol" panose="05050102010706020507" pitchFamily="18" charset="2"/>
                  </a:rPr>
                  <a:t>w</a:t>
                </a:r>
                <a:endParaRPr lang="en-CA" sz="2000" dirty="0">
                  <a:solidFill>
                    <a:srgbClr val="00B050"/>
                  </a:solidFill>
                </a:endParaRPr>
              </a:p>
            </p:txBody>
          </p:sp>
          <p:sp>
            <p:nvSpPr>
              <p:cNvPr id="35" name="Rectangle 34"/>
              <p:cNvSpPr/>
              <p:nvPr/>
            </p:nvSpPr>
            <p:spPr>
              <a:xfrm>
                <a:off x="4865370" y="6008370"/>
                <a:ext cx="332142" cy="400110"/>
              </a:xfrm>
              <a:prstGeom prst="rect">
                <a:avLst/>
              </a:prstGeom>
              <a:solidFill>
                <a:schemeClr val="tx1"/>
              </a:solidFill>
            </p:spPr>
            <p:txBody>
              <a:bodyPr wrap="square">
                <a:spAutoFit/>
              </a:bodyPr>
              <a:lstStyle/>
              <a:p>
                <a:r>
                  <a:rPr lang="en-US" sz="2000" i="1" dirty="0">
                    <a:solidFill>
                      <a:srgbClr val="00B050"/>
                    </a:solidFill>
                    <a:sym typeface="Symbol" panose="05050102010706020507" pitchFamily="18" charset="2"/>
                  </a:rPr>
                  <a:t>w</a:t>
                </a:r>
                <a:endParaRPr lang="en-CA" sz="2000" dirty="0">
                  <a:solidFill>
                    <a:srgbClr val="00B050"/>
                  </a:solidFill>
                </a:endParaRPr>
              </a:p>
            </p:txBody>
          </p:sp>
          <p:sp>
            <p:nvSpPr>
              <p:cNvPr id="36" name="Rectangle 35"/>
              <p:cNvSpPr/>
              <p:nvPr/>
            </p:nvSpPr>
            <p:spPr>
              <a:xfrm>
                <a:off x="2679663" y="6023550"/>
                <a:ext cx="332142" cy="400110"/>
              </a:xfrm>
              <a:prstGeom prst="rect">
                <a:avLst/>
              </a:prstGeom>
              <a:solidFill>
                <a:schemeClr val="tx1"/>
              </a:solidFill>
            </p:spPr>
            <p:txBody>
              <a:bodyPr wrap="square">
                <a:spAutoFit/>
              </a:bodyPr>
              <a:lstStyle/>
              <a:p>
                <a:r>
                  <a:rPr lang="en-US" sz="2000" i="1" dirty="0">
                    <a:solidFill>
                      <a:srgbClr val="00B050"/>
                    </a:solidFill>
                    <a:sym typeface="Symbol" panose="05050102010706020507" pitchFamily="18" charset="2"/>
                  </a:rPr>
                  <a:t>w</a:t>
                </a:r>
                <a:endParaRPr lang="en-CA" sz="2000" dirty="0">
                  <a:solidFill>
                    <a:srgbClr val="00B050"/>
                  </a:solidFill>
                </a:endParaRPr>
              </a:p>
            </p:txBody>
          </p:sp>
          <p:sp>
            <p:nvSpPr>
              <p:cNvPr id="37" name="Rectangle 36"/>
              <p:cNvSpPr/>
              <p:nvPr/>
            </p:nvSpPr>
            <p:spPr>
              <a:xfrm>
                <a:off x="762000" y="4343400"/>
                <a:ext cx="685800" cy="400110"/>
              </a:xfrm>
              <a:prstGeom prst="rect">
                <a:avLst/>
              </a:prstGeom>
              <a:solidFill>
                <a:schemeClr val="tx1"/>
              </a:solidFill>
            </p:spPr>
            <p:txBody>
              <a:bodyPr wrap="square">
                <a:spAutoFit/>
              </a:bodyPr>
              <a:lstStyle/>
              <a:p>
                <a:r>
                  <a:rPr lang="en-US" sz="2000" i="1" dirty="0">
                    <a:solidFill>
                      <a:schemeClr val="accent1"/>
                    </a:solidFill>
                    <a:sym typeface="Symbol" panose="05050102010706020507" pitchFamily="18" charset="2"/>
                  </a:rPr>
                  <a:t>     E</a:t>
                </a:r>
                <a:endParaRPr lang="en-CA" sz="2000" dirty="0">
                  <a:solidFill>
                    <a:schemeClr val="accent1"/>
                  </a:solidFill>
                </a:endParaRPr>
              </a:p>
            </p:txBody>
          </p:sp>
          <p:sp>
            <p:nvSpPr>
              <p:cNvPr id="38" name="Rectangle 37"/>
              <p:cNvSpPr/>
              <p:nvPr/>
            </p:nvSpPr>
            <p:spPr>
              <a:xfrm>
                <a:off x="2895600" y="4324290"/>
                <a:ext cx="685800" cy="400110"/>
              </a:xfrm>
              <a:prstGeom prst="rect">
                <a:avLst/>
              </a:prstGeom>
              <a:solidFill>
                <a:schemeClr val="tx1"/>
              </a:solidFill>
            </p:spPr>
            <p:txBody>
              <a:bodyPr wrap="square">
                <a:spAutoFit/>
              </a:bodyPr>
              <a:lstStyle/>
              <a:p>
                <a:r>
                  <a:rPr lang="en-US" sz="2000" i="1" dirty="0">
                    <a:solidFill>
                      <a:schemeClr val="accent1"/>
                    </a:solidFill>
                    <a:sym typeface="Symbol" panose="05050102010706020507" pitchFamily="18" charset="2"/>
                  </a:rPr>
                  <a:t>     E</a:t>
                </a:r>
                <a:endParaRPr lang="en-CA" sz="2000" dirty="0">
                  <a:solidFill>
                    <a:schemeClr val="accent1"/>
                  </a:solidFill>
                </a:endParaRPr>
              </a:p>
            </p:txBody>
          </p:sp>
          <p:sp>
            <p:nvSpPr>
              <p:cNvPr id="39" name="Rectangle 38"/>
              <p:cNvSpPr/>
              <p:nvPr/>
            </p:nvSpPr>
            <p:spPr>
              <a:xfrm>
                <a:off x="5105400" y="4305180"/>
                <a:ext cx="685800" cy="400110"/>
              </a:xfrm>
              <a:prstGeom prst="rect">
                <a:avLst/>
              </a:prstGeom>
              <a:solidFill>
                <a:schemeClr val="tx1"/>
              </a:solidFill>
            </p:spPr>
            <p:txBody>
              <a:bodyPr wrap="square">
                <a:spAutoFit/>
              </a:bodyPr>
              <a:lstStyle/>
              <a:p>
                <a:r>
                  <a:rPr lang="en-US" sz="2000" i="1" dirty="0">
                    <a:solidFill>
                      <a:schemeClr val="accent1"/>
                    </a:solidFill>
                    <a:sym typeface="Symbol" panose="05050102010706020507" pitchFamily="18" charset="2"/>
                  </a:rPr>
                  <a:t>     E</a:t>
                </a:r>
                <a:endParaRPr lang="en-CA" sz="2000" dirty="0">
                  <a:solidFill>
                    <a:schemeClr val="accent1"/>
                  </a:solidFill>
                </a:endParaRPr>
              </a:p>
            </p:txBody>
          </p:sp>
        </p:grpSp>
        <p:sp>
          <p:nvSpPr>
            <p:cNvPr id="2" name="Rectangle 1"/>
            <p:cNvSpPr/>
            <p:nvPr/>
          </p:nvSpPr>
          <p:spPr>
            <a:xfrm>
              <a:off x="3646312" y="3767664"/>
              <a:ext cx="174976" cy="228600"/>
            </a:xfrm>
            <a:prstGeom prst="rect">
              <a:avLst/>
            </a:prstGeom>
            <a:solidFill>
              <a:srgbClr val="FFFFFF"/>
            </a:solidFill>
            <a:ln w="25400">
              <a:noFill/>
            </a:ln>
          </p:spPr>
          <p:txBody>
            <a:bodyPr wrap="square" rtlCol="0" anchor="ctr">
              <a:spAutoFit/>
            </a:bodyPr>
            <a:lstStyle/>
            <a:p>
              <a:pPr algn="ctr"/>
              <a:endParaRPr lang="en-CA" sz="2400" dirty="0">
                <a:cs typeface="Times New Roman" panose="02020603050405020304" pitchFamily="18" charset="0"/>
                <a:sym typeface="Symbol" panose="05050102010706020507" pitchFamily="18" charset="2"/>
              </a:endParaRPr>
            </a:p>
          </p:txBody>
        </p:sp>
        <p:sp>
          <p:nvSpPr>
            <p:cNvPr id="18" name="Rectangle 17"/>
            <p:cNvSpPr/>
            <p:nvPr/>
          </p:nvSpPr>
          <p:spPr>
            <a:xfrm>
              <a:off x="3531482" y="3516500"/>
              <a:ext cx="332142" cy="523220"/>
            </a:xfrm>
            <a:prstGeom prst="rect">
              <a:avLst/>
            </a:prstGeom>
            <a:noFill/>
          </p:spPr>
          <p:txBody>
            <a:bodyPr wrap="none">
              <a:spAutoFit/>
            </a:bodyPr>
            <a:lstStyle/>
            <a:p>
              <a:r>
                <a:rPr lang="en-US" i="1" dirty="0">
                  <a:solidFill>
                    <a:schemeClr val="accent1"/>
                  </a:solidFill>
                  <a:sym typeface="Symbol" panose="05050102010706020507" pitchFamily="18" charset="2"/>
                </a:rPr>
                <a:t></a:t>
              </a:r>
              <a:endParaRPr lang="en-CA" dirty="0"/>
            </a:p>
          </p:txBody>
        </p:sp>
      </p:grpSp>
      <p:sp>
        <p:nvSpPr>
          <p:cNvPr id="20" name="Rectangle 19"/>
          <p:cNvSpPr/>
          <p:nvPr/>
        </p:nvSpPr>
        <p:spPr>
          <a:xfrm>
            <a:off x="2514600" y="2602173"/>
            <a:ext cx="4724400" cy="954107"/>
          </a:xfrm>
          <a:prstGeom prst="rect">
            <a:avLst/>
          </a:prstGeom>
        </p:spPr>
        <p:txBody>
          <a:bodyPr wrap="square">
            <a:spAutoFit/>
          </a:bodyPr>
          <a:lstStyle/>
          <a:p>
            <a:endParaRPr lang="en-US" i="1" dirty="0">
              <a:sym typeface="Symbol" panose="05050102010706020507" pitchFamily="18" charset="2"/>
            </a:endParaRPr>
          </a:p>
          <a:p>
            <a:r>
              <a:rPr lang="en-US" i="1" dirty="0">
                <a:solidFill>
                  <a:srgbClr val="66FF33"/>
                </a:solidFill>
                <a:sym typeface="Symbol" panose="05050102010706020507" pitchFamily="18" charset="2"/>
              </a:rPr>
              <a:t>     </a:t>
            </a:r>
            <a:r>
              <a:rPr lang="en-US" i="1" dirty="0" err="1">
                <a:solidFill>
                  <a:srgbClr val="66FF33"/>
                </a:solidFill>
                <a:sym typeface="Symbol" panose="05050102010706020507" pitchFamily="18" charset="2"/>
              </a:rPr>
              <a:t>w</a:t>
            </a:r>
            <a:r>
              <a:rPr lang="en-US" i="1" baseline="-25000" dirty="0" err="1">
                <a:solidFill>
                  <a:srgbClr val="66FF33"/>
                </a:solidFill>
                <a:sym typeface="Symbol" panose="05050102010706020507" pitchFamily="18" charset="2"/>
              </a:rPr>
              <a:t>k</a:t>
            </a:r>
            <a:r>
              <a:rPr lang="en-US" i="1" dirty="0">
                <a:solidFill>
                  <a:srgbClr val="66FF33"/>
                </a:solidFill>
                <a:sym typeface="Symbol" panose="05050102010706020507" pitchFamily="18" charset="2"/>
              </a:rPr>
              <a:t> = </a:t>
            </a:r>
            <a:r>
              <a:rPr lang="en-US" i="1" dirty="0" err="1">
                <a:solidFill>
                  <a:srgbClr val="66FF33"/>
                </a:solidFill>
                <a:sym typeface="Symbol" panose="05050102010706020507" pitchFamily="18" charset="2"/>
              </a:rPr>
              <a:t>w</a:t>
            </a:r>
            <a:r>
              <a:rPr lang="en-US" i="1" baseline="-25000" dirty="0" err="1">
                <a:solidFill>
                  <a:srgbClr val="66FF33"/>
                </a:solidFill>
                <a:sym typeface="Symbol" panose="05050102010706020507" pitchFamily="18" charset="2"/>
              </a:rPr>
              <a:t>k</a:t>
            </a:r>
            <a:r>
              <a:rPr lang="en-US" i="1" dirty="0">
                <a:solidFill>
                  <a:srgbClr val="66FF33"/>
                </a:solidFill>
                <a:sym typeface="Symbol" panose="05050102010706020507" pitchFamily="18" charset="2"/>
              </a:rPr>
              <a:t>  </a:t>
            </a:r>
            <a:r>
              <a:rPr lang="en-US" i="1" dirty="0">
                <a:solidFill>
                  <a:schemeClr val="accent1"/>
                </a:solidFill>
                <a:sym typeface="Symbol" panose="05050102010706020507" pitchFamily="18" charset="2"/>
              </a:rPr>
              <a:t>-  </a:t>
            </a:r>
            <a:r>
              <a:rPr lang="en-US" sz="2000" i="1" dirty="0">
                <a:solidFill>
                  <a:schemeClr val="accent1"/>
                </a:solidFill>
                <a:sym typeface="Symbol" panose="05050102010706020507" pitchFamily="18" charset="2"/>
              </a:rPr>
              <a:t></a:t>
            </a:r>
            <a:r>
              <a:rPr lang="en-US" i="1" dirty="0">
                <a:solidFill>
                  <a:schemeClr val="accent1"/>
                </a:solidFill>
                <a:sym typeface="Symbol" panose="05050102010706020507" pitchFamily="18" charset="2"/>
              </a:rPr>
              <a:t> </a:t>
            </a:r>
            <a:r>
              <a:rPr lang="az-Cyrl-AZ" i="1" baseline="30000" dirty="0">
                <a:solidFill>
                  <a:schemeClr val="accent1"/>
                </a:solidFill>
                <a:sym typeface="Symbol" panose="05050102010706020507" pitchFamily="18" charset="2"/>
              </a:rPr>
              <a:t></a:t>
            </a:r>
            <a:r>
              <a:rPr lang="en-CA" i="1" baseline="30000" dirty="0">
                <a:solidFill>
                  <a:schemeClr val="accent1"/>
                </a:solidFill>
              </a:rPr>
              <a:t>E</a:t>
            </a:r>
            <a:r>
              <a:rPr lang="en-CA" i="1" dirty="0"/>
              <a:t>/</a:t>
            </a:r>
            <a:r>
              <a:rPr lang="en-CA" i="1" baseline="-25000" dirty="0">
                <a:solidFill>
                  <a:srgbClr val="66FF33"/>
                </a:solidFill>
                <a:sym typeface="Symbol" panose="05050102010706020507" pitchFamily="18" charset="2"/>
              </a:rPr>
              <a:t></a:t>
            </a:r>
            <a:r>
              <a:rPr lang="en-CA" i="1" baseline="-25000" dirty="0" err="1">
                <a:solidFill>
                  <a:srgbClr val="66FF33"/>
                </a:solidFill>
              </a:rPr>
              <a:t>wk</a:t>
            </a:r>
            <a:r>
              <a:rPr lang="en-CA" i="1" dirty="0"/>
              <a:t> </a:t>
            </a:r>
            <a:endParaRPr lang="en-US" i="1" dirty="0"/>
          </a:p>
        </p:txBody>
      </p:sp>
    </p:spTree>
    <p:extLst>
      <p:ext uri="{BB962C8B-B14F-4D97-AF65-F5344CB8AC3E}">
        <p14:creationId xmlns:p14="http://schemas.microsoft.com/office/powerpoint/2010/main" val="401866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anim calcmode="lin" valueType="num">
                                      <p:cBhvr additive="base">
                                        <p:cTn id="15"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 calcmode="lin" valueType="num">
                                      <p:cBhvr additive="base">
                                        <p:cTn id="21"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 calcmode="lin" valueType="num">
                                      <p:cBhvr additive="base">
                                        <p:cTn id="27" dur="500" fill="hold"/>
                                        <p:tgtEl>
                                          <p:spTgt spid="24">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4">
                                            <p:txEl>
                                              <p:pRg st="4" end="4"/>
                                            </p:txEl>
                                          </p:spTgt>
                                        </p:tgtEl>
                                        <p:attrNameLst>
                                          <p:attrName>style.visibility</p:attrName>
                                        </p:attrNameLst>
                                      </p:cBhvr>
                                      <p:to>
                                        <p:strVal val="visible"/>
                                      </p:to>
                                    </p:set>
                                    <p:anim calcmode="lin" valueType="num">
                                      <p:cBhvr additive="base">
                                        <p:cTn id="33" dur="500" fill="hold"/>
                                        <p:tgtEl>
                                          <p:spTgt spid="24">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mc:AlternateContent xmlns:mc="http://schemas.openxmlformats.org/markup-compatibility/2006" xmlns:a14="http://schemas.microsoft.com/office/drawing/2010/main">
        <mc:Choice Requires="a14">
          <p:sp>
            <p:nvSpPr>
              <p:cNvPr id="5" name="Rectangle 4"/>
              <p:cNvSpPr/>
              <p:nvPr/>
            </p:nvSpPr>
            <p:spPr>
              <a:xfrm>
                <a:off x="228600" y="609600"/>
                <a:ext cx="9048032" cy="3776931"/>
              </a:xfrm>
              <a:prstGeom prst="rect">
                <a:avLst/>
              </a:prstGeom>
            </p:spPr>
            <p:txBody>
              <a:bodyPr wrap="square">
                <a:spAutoFit/>
              </a:bodyPr>
              <a:lstStyle/>
              <a:p>
                <a:pPr>
                  <a:spcBef>
                    <a:spcPts val="0"/>
                  </a:spcBef>
                  <a:spcAft>
                    <a:spcPts val="200"/>
                  </a:spcAft>
                </a:pPr>
                <a:r>
                  <a:rPr lang="en-US" sz="2400" dirty="0">
                    <a:solidFill>
                      <a:schemeClr val="tx2"/>
                    </a:solidFill>
                  </a:rPr>
                  <a:t>Normalizing Data</a:t>
                </a:r>
              </a:p>
              <a:p>
                <a:pPr lvl="1">
                  <a:spcBef>
                    <a:spcPts val="0"/>
                  </a:spcBef>
                  <a:spcAft>
                    <a:spcPts val="200"/>
                  </a:spcAft>
                </a:pPr>
                <a:r>
                  <a:rPr lang="en-US" sz="2400" dirty="0">
                    <a:sym typeface="Symbol" panose="05050102010706020507" pitchFamily="18" charset="2"/>
                  </a:rPr>
                  <a:t>Preprocess your data to have mean zero, variance one.</a:t>
                </a:r>
              </a:p>
              <a:p>
                <a:pPr lvl="1">
                  <a:spcBef>
                    <a:spcPts val="0"/>
                  </a:spcBef>
                  <a:spcAft>
                    <a:spcPts val="200"/>
                  </a:spcAft>
                </a:pPr>
                <a:r>
                  <a:rPr lang="en-US" sz="2400" dirty="0">
                    <a:sym typeface="Symbol" panose="05050102010706020507" pitchFamily="18" charset="2"/>
                  </a:rPr>
                  <a:t>Eg </a:t>
                </a:r>
                <a14:m>
                  <m:oMath xmlns:m="http://schemas.openxmlformats.org/officeDocument/2006/math">
                    <m:sSub>
                      <m:sSubPr>
                        <m:ctrlPr>
                          <a:rPr lang="en-US" sz="2400" i="1">
                            <a:latin typeface="Cambria Math" panose="02040503050406030204" pitchFamily="18" charset="0"/>
                            <a:sym typeface="Symbol" panose="05050102010706020507" pitchFamily="18" charset="2"/>
                          </a:rPr>
                        </m:ctrlPr>
                      </m:sSubPr>
                      <m:e>
                        <m:acc>
                          <m:accPr>
                            <m:chr m:val="̃"/>
                            <m:ctrlPr>
                              <a:rPr lang="en-US" sz="2400" i="1">
                                <a:latin typeface="Cambria Math" panose="02040503050406030204" pitchFamily="18" charset="0"/>
                                <a:sym typeface="Symbol" panose="05050102010706020507" pitchFamily="18" charset="2"/>
                              </a:rPr>
                            </m:ctrlPr>
                          </m:accPr>
                          <m:e>
                            <m:r>
                              <m:rPr>
                                <m:sty m:val="p"/>
                              </m:rPr>
                              <a:rPr lang="en-CA" sz="2400" i="0" smtClean="0">
                                <a:latin typeface="Cambria Math" panose="02040503050406030204" pitchFamily="18" charset="0"/>
                                <a:sym typeface="Symbol" panose="05050102010706020507" pitchFamily="18" charset="2"/>
                              </a:rPr>
                              <m:t>x</m:t>
                            </m:r>
                          </m:e>
                        </m:acc>
                      </m:e>
                      <m:sub>
                        <m:r>
                          <a:rPr lang="en-CA" sz="2400" i="0" smtClean="0">
                            <a:latin typeface="Cambria Math" panose="02040503050406030204" pitchFamily="18" charset="0"/>
                            <a:sym typeface="Symbol" panose="05050102010706020507" pitchFamily="18" charset="2"/>
                          </a:rPr>
                          <m:t>1</m:t>
                        </m:r>
                      </m:sub>
                    </m:sSub>
                  </m:oMath>
                </a14:m>
                <a:r>
                  <a:rPr lang="en-US" sz="2400" dirty="0">
                    <a:sym typeface="Symbol" panose="05050102010706020507" pitchFamily="18" charset="2"/>
                  </a:rPr>
                  <a:t> == </a:t>
                </a:r>
                <a14:m>
                  <m:oMath xmlns:m="http://schemas.openxmlformats.org/officeDocument/2006/math">
                    <m:d>
                      <m:dPr>
                        <m:begChr m:val="{"/>
                        <m:endChr m:val="}"/>
                        <m:ctrlPr>
                          <a:rPr lang="en-US" sz="2400" i="1">
                            <a:latin typeface="Cambria Math" panose="02040503050406030204" pitchFamily="18" charset="0"/>
                            <a:sym typeface="Symbol" panose="05050102010706020507" pitchFamily="18" charset="2"/>
                          </a:rPr>
                        </m:ctrlPr>
                      </m:dPr>
                      <m:e>
                        <m:f>
                          <m:fPr>
                            <m:ctrlPr>
                              <a:rPr lang="en-US" sz="2400" i="1">
                                <a:latin typeface="Cambria Math" panose="02040503050406030204" pitchFamily="18" charset="0"/>
                                <a:sym typeface="Symbol" panose="05050102010706020507" pitchFamily="18" charset="2"/>
                              </a:rPr>
                            </m:ctrlPr>
                          </m:fPr>
                          <m:num>
                            <m:r>
                              <a:rPr lang="en-CA" sz="2400" i="0" smtClean="0">
                                <a:latin typeface="Cambria Math" panose="02040503050406030204" pitchFamily="18" charset="0"/>
                                <a:sym typeface="Symbol" panose="05050102010706020507" pitchFamily="18" charset="2"/>
                              </a:rPr>
                              <m:t>−1</m:t>
                            </m:r>
                          </m:num>
                          <m:den>
                            <m:r>
                              <a:rPr lang="en-CA" sz="2400" i="0" smtClean="0">
                                <a:latin typeface="Cambria Math" panose="02040503050406030204" pitchFamily="18" charset="0"/>
                                <a:sym typeface="Symbol" panose="05050102010706020507" pitchFamily="18" charset="2"/>
                              </a:rPr>
                              <m:t>1.87</m:t>
                            </m:r>
                          </m:den>
                        </m:f>
                        <m:r>
                          <a:rPr lang="en-CA" sz="2400" i="0" smtClean="0">
                            <a:latin typeface="Cambria Math" panose="02040503050406030204" pitchFamily="18" charset="0"/>
                            <a:sym typeface="Symbol" panose="05050102010706020507" pitchFamily="18" charset="2"/>
                          </a:rPr>
                          <m:t>,</m:t>
                        </m:r>
                        <m:f>
                          <m:fPr>
                            <m:ctrlPr>
                              <a:rPr lang="en-CA" sz="2400" i="1">
                                <a:latin typeface="Cambria Math" panose="02040503050406030204" pitchFamily="18" charset="0"/>
                                <a:sym typeface="Symbol" panose="05050102010706020507" pitchFamily="18" charset="2"/>
                              </a:rPr>
                            </m:ctrlPr>
                          </m:fPr>
                          <m:num>
                            <m:r>
                              <a:rPr lang="en-CA" sz="2400" i="0" smtClean="0">
                                <a:latin typeface="Cambria Math" panose="02040503050406030204" pitchFamily="18" charset="0"/>
                                <a:sym typeface="Symbol" panose="05050102010706020507" pitchFamily="18" charset="2"/>
                              </a:rPr>
                              <m:t>0</m:t>
                            </m:r>
                          </m:num>
                          <m:den>
                            <m:r>
                              <a:rPr lang="en-CA" sz="2400" i="0" smtClean="0">
                                <a:latin typeface="Cambria Math" panose="02040503050406030204" pitchFamily="18" charset="0"/>
                                <a:sym typeface="Symbol" panose="05050102010706020507" pitchFamily="18" charset="2"/>
                              </a:rPr>
                              <m:t>1.87</m:t>
                            </m:r>
                          </m:den>
                        </m:f>
                        <m:r>
                          <a:rPr lang="en-CA" sz="2400" i="0" smtClean="0">
                            <a:latin typeface="Cambria Math" panose="02040503050406030204" pitchFamily="18" charset="0"/>
                            <a:sym typeface="Symbol" panose="05050102010706020507" pitchFamily="18" charset="2"/>
                          </a:rPr>
                          <m:t>,</m:t>
                        </m:r>
                        <m:f>
                          <m:fPr>
                            <m:ctrlPr>
                              <a:rPr lang="en-CA" sz="2400" i="1">
                                <a:latin typeface="Cambria Math" panose="02040503050406030204" pitchFamily="18" charset="0"/>
                                <a:sym typeface="Symbol" panose="05050102010706020507" pitchFamily="18" charset="2"/>
                              </a:rPr>
                            </m:ctrlPr>
                          </m:fPr>
                          <m:num>
                            <m:r>
                              <a:rPr lang="en-CA" sz="2400" i="0" smtClean="0">
                                <a:latin typeface="Cambria Math" panose="02040503050406030204" pitchFamily="18" charset="0"/>
                                <a:sym typeface="Symbol" panose="05050102010706020507" pitchFamily="18" charset="2"/>
                              </a:rPr>
                              <m:t>−2</m:t>
                            </m:r>
                          </m:num>
                          <m:den>
                            <m:r>
                              <a:rPr lang="en-CA" sz="2400" i="0" smtClean="0">
                                <a:latin typeface="Cambria Math" panose="02040503050406030204" pitchFamily="18" charset="0"/>
                                <a:sym typeface="Symbol" panose="05050102010706020507" pitchFamily="18" charset="2"/>
                              </a:rPr>
                              <m:t>1.87</m:t>
                            </m:r>
                          </m:den>
                        </m:f>
                        <m:r>
                          <a:rPr lang="en-CA" sz="2400" i="0" smtClean="0">
                            <a:latin typeface="Cambria Math" panose="02040503050406030204" pitchFamily="18" charset="0"/>
                            <a:sym typeface="Symbol" panose="05050102010706020507" pitchFamily="18" charset="2"/>
                          </a:rPr>
                          <m:t>,</m:t>
                        </m:r>
                        <m:f>
                          <m:fPr>
                            <m:ctrlPr>
                              <a:rPr lang="en-CA" sz="2400" i="1">
                                <a:latin typeface="Cambria Math" panose="02040503050406030204" pitchFamily="18" charset="0"/>
                                <a:sym typeface="Symbol" panose="05050102010706020507" pitchFamily="18" charset="2"/>
                              </a:rPr>
                            </m:ctrlPr>
                          </m:fPr>
                          <m:num>
                            <m:r>
                              <a:rPr lang="en-US" sz="2400" i="0" smtClean="0">
                                <a:latin typeface="Cambria Math" panose="02040503050406030204" pitchFamily="18" charset="0"/>
                                <a:sym typeface="Symbol" panose="05050102010706020507" pitchFamily="18" charset="2"/>
                              </a:rPr>
                              <m:t>3</m:t>
                            </m:r>
                          </m:num>
                          <m:den>
                            <m:r>
                              <a:rPr lang="en-CA" sz="2400" i="0" smtClean="0">
                                <a:latin typeface="Cambria Math" panose="02040503050406030204" pitchFamily="18" charset="0"/>
                                <a:sym typeface="Symbol" panose="05050102010706020507" pitchFamily="18" charset="2"/>
                              </a:rPr>
                              <m:t>1.87</m:t>
                            </m:r>
                          </m:den>
                        </m:f>
                      </m:e>
                    </m:d>
                  </m:oMath>
                </a14:m>
                <a:endParaRPr lang="en-US" sz="2400" dirty="0">
                  <a:sym typeface="Symbol" panose="05050102010706020507" pitchFamily="18" charset="2"/>
                </a:endParaRPr>
              </a:p>
              <a:p>
                <a:pPr lvl="1">
                  <a:spcBef>
                    <a:spcPts val="0"/>
                  </a:spcBef>
                  <a:spcAft>
                    <a:spcPts val="200"/>
                  </a:spcAft>
                </a:pPr>
                <a:r>
                  <a:rPr lang="en-US" sz="2400" dirty="0">
                    <a:sym typeface="Symbol" panose="05050102010706020507" pitchFamily="18" charset="2"/>
                  </a:rPr>
                  <a:t>Mean(</a:t>
                </a:r>
                <a14:m>
                  <m:oMath xmlns:m="http://schemas.openxmlformats.org/officeDocument/2006/math">
                    <m:sSub>
                      <m:sSubPr>
                        <m:ctrlPr>
                          <a:rPr lang="en-US" sz="2400" i="1">
                            <a:latin typeface="Cambria Math" panose="02040503050406030204" pitchFamily="18" charset="0"/>
                            <a:sym typeface="Symbol" panose="05050102010706020507" pitchFamily="18" charset="2"/>
                          </a:rPr>
                        </m:ctrlPr>
                      </m:sSubPr>
                      <m:e>
                        <m:acc>
                          <m:accPr>
                            <m:chr m:val="̃"/>
                            <m:ctrlPr>
                              <a:rPr lang="en-US" sz="2400" i="1">
                                <a:latin typeface="Cambria Math" panose="02040503050406030204" pitchFamily="18" charset="0"/>
                                <a:sym typeface="Symbol" panose="05050102010706020507" pitchFamily="18" charset="2"/>
                              </a:rPr>
                            </m:ctrlPr>
                          </m:accPr>
                          <m:e>
                            <m:r>
                              <m:rPr>
                                <m:sty m:val="p"/>
                              </m:rPr>
                              <a:rPr lang="en-CA" sz="2400" i="0" smtClean="0">
                                <a:latin typeface="Cambria Math" panose="02040503050406030204" pitchFamily="18" charset="0"/>
                                <a:sym typeface="Symbol" panose="05050102010706020507" pitchFamily="18" charset="2"/>
                              </a:rPr>
                              <m:t>x</m:t>
                            </m:r>
                          </m:e>
                        </m:acc>
                      </m:e>
                      <m:sub>
                        <m:r>
                          <a:rPr lang="en-CA" sz="2400" i="0" smtClean="0">
                            <a:latin typeface="Cambria Math" panose="02040503050406030204" pitchFamily="18" charset="0"/>
                            <a:sym typeface="Symbol" panose="05050102010706020507" pitchFamily="18" charset="2"/>
                          </a:rPr>
                          <m:t>1</m:t>
                        </m:r>
                      </m:sub>
                    </m:sSub>
                  </m:oMath>
                </a14:m>
                <a:r>
                  <a:rPr lang="en-US" sz="2400" dirty="0">
                    <a:sym typeface="Symbol" panose="05050102010706020507" pitchFamily="18" charset="2"/>
                  </a:rPr>
                  <a:t>) = </a:t>
                </a:r>
                <a:r>
                  <a:rPr lang="en-US" sz="2400" dirty="0" err="1">
                    <a:sym typeface="Symbol" panose="05050102010706020507" pitchFamily="18" charset="2"/>
                  </a:rPr>
                  <a:t>Avg</a:t>
                </a:r>
                <a:r>
                  <a:rPr lang="en-US" sz="2400" dirty="0">
                    <a:sym typeface="Symbol" panose="05050102010706020507" pitchFamily="18" charset="2"/>
                  </a:rPr>
                  <a:t>(</a:t>
                </a:r>
                <a14:m>
                  <m:oMath xmlns:m="http://schemas.openxmlformats.org/officeDocument/2006/math">
                    <m:sSub>
                      <m:sSubPr>
                        <m:ctrlPr>
                          <a:rPr lang="en-US" sz="2400" i="1">
                            <a:latin typeface="Cambria Math" panose="02040503050406030204" pitchFamily="18" charset="0"/>
                            <a:sym typeface="Symbol" panose="05050102010706020507" pitchFamily="18" charset="2"/>
                          </a:rPr>
                        </m:ctrlPr>
                      </m:sSubPr>
                      <m:e>
                        <m:acc>
                          <m:accPr>
                            <m:chr m:val="̃"/>
                            <m:ctrlPr>
                              <a:rPr lang="en-US" sz="2400" i="1">
                                <a:latin typeface="Cambria Math" panose="02040503050406030204" pitchFamily="18" charset="0"/>
                                <a:sym typeface="Symbol" panose="05050102010706020507" pitchFamily="18" charset="2"/>
                              </a:rPr>
                            </m:ctrlPr>
                          </m:accPr>
                          <m:e>
                            <m:r>
                              <m:rPr>
                                <m:sty m:val="p"/>
                              </m:rPr>
                              <a:rPr lang="en-CA" sz="2400" i="0" smtClean="0">
                                <a:latin typeface="Cambria Math" panose="02040503050406030204" pitchFamily="18" charset="0"/>
                                <a:sym typeface="Symbol" panose="05050102010706020507" pitchFamily="18" charset="2"/>
                              </a:rPr>
                              <m:t>x</m:t>
                            </m:r>
                          </m:e>
                        </m:acc>
                      </m:e>
                      <m:sub>
                        <m:r>
                          <a:rPr lang="en-CA" sz="2400" i="0" smtClean="0">
                            <a:latin typeface="Cambria Math" panose="02040503050406030204" pitchFamily="18" charset="0"/>
                            <a:sym typeface="Symbol" panose="05050102010706020507" pitchFamily="18" charset="2"/>
                          </a:rPr>
                          <m:t>1</m:t>
                        </m:r>
                      </m:sub>
                    </m:sSub>
                  </m:oMath>
                </a14:m>
                <a:r>
                  <a:rPr lang="en-US" sz="2400" dirty="0">
                    <a:sym typeface="Symbol" panose="05050102010706020507" pitchFamily="18" charset="2"/>
                  </a:rPr>
                  <a:t>)  = </a:t>
                </a:r>
                <a14:m>
                  <m:oMath xmlns:m="http://schemas.openxmlformats.org/officeDocument/2006/math">
                    <m:acc>
                      <m:accPr>
                        <m:chr m:val="̅"/>
                        <m:ctrlPr>
                          <a:rPr lang="en-CA" sz="2400" b="0" i="1" smtClean="0">
                            <a:latin typeface="Cambria Math" panose="02040503050406030204" pitchFamily="18" charset="0"/>
                            <a:sym typeface="Symbol" panose="05050102010706020507" pitchFamily="18" charset="2"/>
                          </a:rPr>
                        </m:ctrlPr>
                      </m:accPr>
                      <m:e>
                        <m:sSub>
                          <m:sSubPr>
                            <m:ctrlPr>
                              <a:rPr lang="en-CA" sz="2400" b="0" i="1" smtClean="0">
                                <a:latin typeface="Cambria Math" panose="02040503050406030204" pitchFamily="18" charset="0"/>
                                <a:sym typeface="Symbol" panose="05050102010706020507" pitchFamily="18" charset="2"/>
                              </a:rPr>
                            </m:ctrlPr>
                          </m:sSubPr>
                          <m:e>
                            <m:r>
                              <m:rPr>
                                <m:sty m:val="p"/>
                              </m:rPr>
                              <a:rPr lang="en-CA" sz="2400" b="0" i="0" smtClean="0">
                                <a:latin typeface="Cambria Math" panose="02040503050406030204" pitchFamily="18" charset="0"/>
                                <a:sym typeface="Symbol" panose="05050102010706020507" pitchFamily="18" charset="2"/>
                              </a:rPr>
                              <m:t>x</m:t>
                            </m:r>
                          </m:e>
                          <m:sub>
                            <m:r>
                              <a:rPr lang="en-CA" sz="2400" b="0" i="0" smtClean="0">
                                <a:latin typeface="Cambria Math" panose="02040503050406030204" pitchFamily="18" charset="0"/>
                                <a:sym typeface="Symbol" panose="05050102010706020507" pitchFamily="18" charset="2"/>
                              </a:rPr>
                              <m:t>1</m:t>
                            </m:r>
                          </m:sub>
                        </m:sSub>
                      </m:e>
                    </m:acc>
                    <m:r>
                      <a:rPr lang="en-CA" sz="2400" b="0" i="0" smtClean="0">
                        <a:latin typeface="Cambria Math" panose="02040503050406030204" pitchFamily="18" charset="0"/>
                        <a:sym typeface="Symbol" panose="05050102010706020507" pitchFamily="18" charset="2"/>
                      </a:rPr>
                      <m:t>=</m:t>
                    </m:r>
                    <m:f>
                      <m:fPr>
                        <m:ctrlPr>
                          <a:rPr lang="en-CA" sz="2400" b="0" i="1" smtClean="0">
                            <a:solidFill>
                              <a:schemeClr val="tx1"/>
                            </a:solidFill>
                            <a:latin typeface="Cambria Math" panose="02040503050406030204" pitchFamily="18" charset="0"/>
                            <a:sym typeface="Symbol" panose="05050102010706020507" pitchFamily="18" charset="2"/>
                          </a:rPr>
                        </m:ctrlPr>
                      </m:fPr>
                      <m:num>
                        <m:r>
                          <a:rPr lang="en-US" sz="2400" i="0" smtClean="0">
                            <a:solidFill>
                              <a:schemeClr val="tx1"/>
                            </a:solidFill>
                            <a:latin typeface="Cambria Math" panose="02040503050406030204" pitchFamily="18" charset="0"/>
                            <a:sym typeface="Symbol" panose="05050102010706020507" pitchFamily="18" charset="2"/>
                          </a:rPr>
                          <m:t>−</m:t>
                        </m:r>
                        <m:r>
                          <a:rPr lang="en-US" sz="2400" b="0" i="0" smtClean="0">
                            <a:solidFill>
                              <a:schemeClr val="tx1"/>
                            </a:solidFill>
                            <a:latin typeface="Cambria Math" panose="02040503050406030204" pitchFamily="18" charset="0"/>
                            <a:sym typeface="Symbol" panose="05050102010706020507" pitchFamily="18" charset="2"/>
                          </a:rPr>
                          <m:t>1+0−2+3</m:t>
                        </m:r>
                      </m:num>
                      <m:den>
                        <m:r>
                          <a:rPr lang="en-US" sz="2400" b="0" i="0" smtClean="0">
                            <a:solidFill>
                              <a:schemeClr val="tx1"/>
                            </a:solidFill>
                            <a:latin typeface="Cambria Math" panose="02040503050406030204" pitchFamily="18" charset="0"/>
                            <a:sym typeface="Symbol" panose="05050102010706020507" pitchFamily="18" charset="2"/>
                          </a:rPr>
                          <m:t>1.87</m:t>
                        </m:r>
                        <m:r>
                          <m:rPr>
                            <m:nor/>
                          </m:rPr>
                          <a:rPr lang="en-US" altLang="en-US" sz="2400" dirty="0">
                            <a:solidFill>
                              <a:schemeClr val="tx1"/>
                            </a:solidFill>
                            <a:sym typeface="Symbol" pitchFamily="18" charset="2"/>
                          </a:rPr>
                          <m:t></m:t>
                        </m:r>
                        <m:r>
                          <a:rPr lang="en-US" altLang="en-US" sz="2400" b="0" i="0" dirty="0" smtClean="0">
                            <a:solidFill>
                              <a:schemeClr val="tx1"/>
                            </a:solidFill>
                            <a:latin typeface="Cambria Math" panose="02040503050406030204" pitchFamily="18" charset="0"/>
                            <a:sym typeface="Symbol" pitchFamily="18" charset="2"/>
                          </a:rPr>
                          <m:t>4</m:t>
                        </m:r>
                      </m:den>
                    </m:f>
                    <m:r>
                      <a:rPr lang="en-CA" sz="2400" b="0" i="0" smtClean="0">
                        <a:latin typeface="Cambria Math" panose="02040503050406030204" pitchFamily="18" charset="0"/>
                        <a:sym typeface="Symbol" panose="05050102010706020507" pitchFamily="18" charset="2"/>
                      </a:rPr>
                      <m:t>=</m:t>
                    </m:r>
                    <m:r>
                      <a:rPr lang="en-US" sz="2400" b="0" i="0" smtClean="0">
                        <a:latin typeface="Cambria Math" panose="02040503050406030204" pitchFamily="18" charset="0"/>
                        <a:sym typeface="Symbol" panose="05050102010706020507" pitchFamily="18" charset="2"/>
                      </a:rPr>
                      <m:t>0</m:t>
                    </m:r>
                  </m:oMath>
                </a14:m>
                <a:endParaRPr lang="en-US" sz="2400" dirty="0">
                  <a:sym typeface="Symbol" panose="05050102010706020507" pitchFamily="18" charset="2"/>
                </a:endParaRPr>
              </a:p>
              <a:p>
                <a:pPr lvl="1">
                  <a:spcBef>
                    <a:spcPts val="0"/>
                  </a:spcBef>
                  <a:spcAft>
                    <a:spcPts val="200"/>
                  </a:spcAft>
                </a:pPr>
                <a:r>
                  <a:rPr lang="en-US" sz="2400" dirty="0">
                    <a:sym typeface="Symbol" panose="05050102010706020507" pitchFamily="18" charset="2"/>
                  </a:rPr>
                  <a:t>Variance(x</a:t>
                </a:r>
                <a:r>
                  <a:rPr lang="en-US" sz="2400" baseline="-25000" dirty="0">
                    <a:sym typeface="Symbol" panose="05050102010706020507" pitchFamily="18" charset="2"/>
                  </a:rPr>
                  <a:t>1</a:t>
                </a:r>
                <a:r>
                  <a:rPr lang="en-US" sz="2400" dirty="0">
                    <a:sym typeface="Symbol" panose="05050102010706020507" pitchFamily="18" charset="2"/>
                  </a:rPr>
                  <a:t>) = </a:t>
                </a:r>
                <a:r>
                  <a:rPr lang="en-US" sz="2400" dirty="0" err="1">
                    <a:sym typeface="Symbol" panose="05050102010706020507" pitchFamily="18" charset="2"/>
                  </a:rPr>
                  <a:t>Exp</a:t>
                </a:r>
                <a:r>
                  <a:rPr lang="en-US" sz="2400" dirty="0">
                    <a:sym typeface="Symbol" panose="05050102010706020507" pitchFamily="18" charset="2"/>
                  </a:rPr>
                  <a:t>( (deviation from mean)</a:t>
                </a:r>
                <a:r>
                  <a:rPr lang="en-US" sz="2400" baseline="30000" dirty="0">
                    <a:sym typeface="Symbol" panose="05050102010706020507" pitchFamily="18" charset="2"/>
                  </a:rPr>
                  <a:t>2</a:t>
                </a:r>
                <a:r>
                  <a:rPr lang="en-US" sz="2400" dirty="0">
                    <a:sym typeface="Symbol" panose="05050102010706020507" pitchFamily="18" charset="2"/>
                  </a:rPr>
                  <a:t> ) </a:t>
                </a:r>
              </a:p>
              <a:p>
                <a:pPr lvl="1">
                  <a:spcBef>
                    <a:spcPts val="0"/>
                  </a:spcBef>
                  <a:spcAft>
                    <a:spcPts val="200"/>
                  </a:spcAft>
                </a:pPr>
                <a:r>
                  <a:rPr lang="en-US" sz="2400" dirty="0">
                    <a:sym typeface="Symbol" panose="05050102010706020507" pitchFamily="18" charset="2"/>
                  </a:rPr>
                  <a:t>    = </a:t>
                </a:r>
                <a14:m>
                  <m:oMath xmlns:m="http://schemas.openxmlformats.org/officeDocument/2006/math">
                    <m:f>
                      <m:fPr>
                        <m:ctrlPr>
                          <a:rPr lang="en-US" sz="2400" i="1" smtClean="0">
                            <a:latin typeface="Cambria Math" panose="02040503050406030204" pitchFamily="18" charset="0"/>
                            <a:sym typeface="Symbol" panose="05050102010706020507" pitchFamily="18" charset="2"/>
                          </a:rPr>
                        </m:ctrlPr>
                      </m:fPr>
                      <m:num>
                        <m:sSup>
                          <m:sSupPr>
                            <m:ctrlPr>
                              <a:rPr lang="en-US" sz="2400" i="1" smtClean="0">
                                <a:latin typeface="Cambria Math" panose="02040503050406030204" pitchFamily="18" charset="0"/>
                                <a:sym typeface="Symbol" panose="05050102010706020507" pitchFamily="18" charset="2"/>
                              </a:rPr>
                            </m:ctrlPr>
                          </m:sSupPr>
                          <m:e>
                            <m:r>
                              <a:rPr lang="en-CA" sz="2400" b="0" i="0" smtClean="0">
                                <a:latin typeface="Cambria Math" panose="02040503050406030204" pitchFamily="18" charset="0"/>
                                <a:sym typeface="Symbol" panose="05050102010706020507" pitchFamily="18" charset="2"/>
                              </a:rPr>
                              <m:t>(</m:t>
                            </m:r>
                            <m:f>
                              <m:fPr>
                                <m:ctrlPr>
                                  <a:rPr lang="en-US" sz="2400" i="1">
                                    <a:latin typeface="Cambria Math" panose="02040503050406030204" pitchFamily="18" charset="0"/>
                                    <a:sym typeface="Symbol" panose="05050102010706020507" pitchFamily="18" charset="2"/>
                                  </a:rPr>
                                </m:ctrlPr>
                              </m:fPr>
                              <m:num>
                                <m:r>
                                  <a:rPr lang="en-CA" sz="2400" i="0" smtClean="0">
                                    <a:latin typeface="Cambria Math" panose="02040503050406030204" pitchFamily="18" charset="0"/>
                                    <a:sym typeface="Symbol" panose="05050102010706020507" pitchFamily="18" charset="2"/>
                                  </a:rPr>
                                  <m:t>−1</m:t>
                                </m:r>
                              </m:num>
                              <m:den>
                                <m:r>
                                  <a:rPr lang="en-CA" sz="2400" i="0" smtClean="0">
                                    <a:latin typeface="Cambria Math" panose="02040503050406030204" pitchFamily="18" charset="0"/>
                                    <a:sym typeface="Symbol" panose="05050102010706020507" pitchFamily="18" charset="2"/>
                                  </a:rPr>
                                  <m:t>1.87</m:t>
                                </m:r>
                              </m:den>
                            </m:f>
                            <m:r>
                              <a:rPr lang="en-CA" sz="2400" b="0" i="0" smtClean="0">
                                <a:latin typeface="Cambria Math" panose="02040503050406030204" pitchFamily="18" charset="0"/>
                                <a:sym typeface="Symbol" panose="05050102010706020507" pitchFamily="18" charset="2"/>
                              </a:rPr>
                              <m:t>−</m:t>
                            </m:r>
                            <m:r>
                              <a:rPr lang="en-US" sz="2400" b="0" i="0" smtClean="0">
                                <a:latin typeface="Cambria Math" panose="02040503050406030204" pitchFamily="18" charset="0"/>
                                <a:sym typeface="Symbol" panose="05050102010706020507" pitchFamily="18" charset="2"/>
                              </a:rPr>
                              <m:t>0</m:t>
                            </m:r>
                            <m:r>
                              <a:rPr lang="en-CA" sz="2400" b="0" i="0" smtClean="0">
                                <a:latin typeface="Cambria Math" panose="02040503050406030204" pitchFamily="18" charset="0"/>
                                <a:sym typeface="Symbol" panose="05050102010706020507" pitchFamily="18" charset="2"/>
                              </a:rPr>
                              <m:t>)</m:t>
                            </m:r>
                          </m:e>
                          <m:sup>
                            <m:r>
                              <a:rPr lang="en-CA" sz="2400" b="0" i="0" smtClean="0">
                                <a:latin typeface="Cambria Math" panose="02040503050406030204" pitchFamily="18" charset="0"/>
                                <a:sym typeface="Symbol" panose="05050102010706020507" pitchFamily="18" charset="2"/>
                              </a:rPr>
                              <m:t>2</m:t>
                            </m:r>
                          </m:sup>
                        </m:sSup>
                        <m:r>
                          <a:rPr lang="en-CA" sz="2400" b="0" i="0" smtClean="0">
                            <a:latin typeface="Cambria Math" panose="02040503050406030204" pitchFamily="18" charset="0"/>
                            <a:sym typeface="Symbol" panose="05050102010706020507" pitchFamily="18" charset="2"/>
                          </a:rPr>
                          <m:t>+</m:t>
                        </m:r>
                        <m:sSup>
                          <m:sSupPr>
                            <m:ctrlPr>
                              <a:rPr lang="en-CA" sz="2400" b="0" i="1" smtClean="0">
                                <a:latin typeface="Cambria Math" panose="02040503050406030204" pitchFamily="18" charset="0"/>
                                <a:sym typeface="Symbol" panose="05050102010706020507" pitchFamily="18" charset="2"/>
                              </a:rPr>
                            </m:ctrlPr>
                          </m:sSupPr>
                          <m:e>
                            <m:r>
                              <a:rPr lang="en-CA" sz="2400" b="0" i="0" smtClean="0">
                                <a:latin typeface="Cambria Math" panose="02040503050406030204" pitchFamily="18" charset="0"/>
                                <a:sym typeface="Symbol" panose="05050102010706020507" pitchFamily="18" charset="2"/>
                              </a:rPr>
                              <m:t>(</m:t>
                            </m:r>
                            <m:f>
                              <m:fPr>
                                <m:ctrlPr>
                                  <a:rPr lang="en-US" sz="2400" i="1">
                                    <a:latin typeface="Cambria Math" panose="02040503050406030204" pitchFamily="18" charset="0"/>
                                    <a:sym typeface="Symbol" panose="05050102010706020507" pitchFamily="18" charset="2"/>
                                  </a:rPr>
                                </m:ctrlPr>
                              </m:fPr>
                              <m:num>
                                <m:r>
                                  <a:rPr lang="en-US" sz="2400" b="0" i="0" smtClean="0">
                                    <a:latin typeface="Cambria Math" panose="02040503050406030204" pitchFamily="18" charset="0"/>
                                    <a:sym typeface="Symbol" panose="05050102010706020507" pitchFamily="18" charset="2"/>
                                  </a:rPr>
                                  <m:t>0</m:t>
                                </m:r>
                              </m:num>
                              <m:den>
                                <m:r>
                                  <a:rPr lang="en-CA" sz="2400" i="0" smtClean="0">
                                    <a:latin typeface="Cambria Math" panose="02040503050406030204" pitchFamily="18" charset="0"/>
                                    <a:sym typeface="Symbol" panose="05050102010706020507" pitchFamily="18" charset="2"/>
                                  </a:rPr>
                                  <m:t>1.87</m:t>
                                </m:r>
                              </m:den>
                            </m:f>
                            <m:r>
                              <a:rPr lang="en-CA" sz="2400" b="0" i="0" smtClean="0">
                                <a:latin typeface="Cambria Math" panose="02040503050406030204" pitchFamily="18" charset="0"/>
                                <a:sym typeface="Symbol" panose="05050102010706020507" pitchFamily="18" charset="2"/>
                              </a:rPr>
                              <m:t>−</m:t>
                            </m:r>
                            <m:r>
                              <a:rPr lang="en-US" sz="2400" b="0" i="0" smtClean="0">
                                <a:latin typeface="Cambria Math" panose="02040503050406030204" pitchFamily="18" charset="0"/>
                                <a:sym typeface="Symbol" panose="05050102010706020507" pitchFamily="18" charset="2"/>
                              </a:rPr>
                              <m:t>0</m:t>
                            </m:r>
                            <m:r>
                              <a:rPr lang="en-CA" sz="2400" b="0" i="0" smtClean="0">
                                <a:latin typeface="Cambria Math" panose="02040503050406030204" pitchFamily="18" charset="0"/>
                                <a:sym typeface="Symbol" panose="05050102010706020507" pitchFamily="18" charset="2"/>
                              </a:rPr>
                              <m:t>)</m:t>
                            </m:r>
                          </m:e>
                          <m:sup>
                            <m:r>
                              <a:rPr lang="en-CA" sz="2400" b="0" i="0" smtClean="0">
                                <a:latin typeface="Cambria Math" panose="02040503050406030204" pitchFamily="18" charset="0"/>
                                <a:sym typeface="Symbol" panose="05050102010706020507" pitchFamily="18" charset="2"/>
                              </a:rPr>
                              <m:t>2</m:t>
                            </m:r>
                          </m:sup>
                        </m:sSup>
                        <m:r>
                          <a:rPr lang="en-CA" sz="2400" b="0" i="0" smtClean="0">
                            <a:latin typeface="Cambria Math" panose="02040503050406030204" pitchFamily="18" charset="0"/>
                            <a:sym typeface="Symbol" panose="05050102010706020507" pitchFamily="18" charset="2"/>
                          </a:rPr>
                          <m:t>+</m:t>
                        </m:r>
                        <m:sSup>
                          <m:sSupPr>
                            <m:ctrlPr>
                              <a:rPr lang="en-CA" sz="2400" b="0" i="1" smtClean="0">
                                <a:latin typeface="Cambria Math" panose="02040503050406030204" pitchFamily="18" charset="0"/>
                                <a:sym typeface="Symbol" panose="05050102010706020507" pitchFamily="18" charset="2"/>
                              </a:rPr>
                            </m:ctrlPr>
                          </m:sSupPr>
                          <m:e>
                            <m:f>
                              <m:fPr>
                                <m:ctrlPr>
                                  <a:rPr lang="en-US" sz="2400" i="1">
                                    <a:latin typeface="Cambria Math" panose="02040503050406030204" pitchFamily="18" charset="0"/>
                                    <a:sym typeface="Symbol" panose="05050102010706020507" pitchFamily="18" charset="2"/>
                                  </a:rPr>
                                </m:ctrlPr>
                              </m:fPr>
                              <m:num>
                                <m:r>
                                  <a:rPr lang="en-CA" sz="2400" i="0" smtClean="0">
                                    <a:latin typeface="Cambria Math" panose="02040503050406030204" pitchFamily="18" charset="0"/>
                                    <a:sym typeface="Symbol" panose="05050102010706020507" pitchFamily="18" charset="2"/>
                                  </a:rPr>
                                  <m:t>−</m:t>
                                </m:r>
                                <m:r>
                                  <a:rPr lang="en-US" sz="2400" b="0" i="0" smtClean="0">
                                    <a:latin typeface="Cambria Math" panose="02040503050406030204" pitchFamily="18" charset="0"/>
                                    <a:sym typeface="Symbol" panose="05050102010706020507" pitchFamily="18" charset="2"/>
                                  </a:rPr>
                                  <m:t>0</m:t>
                                </m:r>
                              </m:num>
                              <m:den>
                                <m:r>
                                  <a:rPr lang="en-CA" sz="2400" i="0" smtClean="0">
                                    <a:latin typeface="Cambria Math" panose="02040503050406030204" pitchFamily="18" charset="0"/>
                                    <a:sym typeface="Symbol" panose="05050102010706020507" pitchFamily="18" charset="2"/>
                                  </a:rPr>
                                  <m:t>1.87</m:t>
                                </m:r>
                              </m:den>
                            </m:f>
                            <m:r>
                              <a:rPr lang="en-CA" sz="2400" b="0" i="0" smtClean="0">
                                <a:latin typeface="Cambria Math" panose="02040503050406030204" pitchFamily="18" charset="0"/>
                                <a:sym typeface="Symbol" panose="05050102010706020507" pitchFamily="18" charset="2"/>
                              </a:rPr>
                              <m:t>−</m:t>
                            </m:r>
                            <m:r>
                              <a:rPr lang="en-US" sz="2400" b="0" i="0" smtClean="0">
                                <a:latin typeface="Cambria Math" panose="02040503050406030204" pitchFamily="18" charset="0"/>
                                <a:sym typeface="Symbol" panose="05050102010706020507" pitchFamily="18" charset="2"/>
                              </a:rPr>
                              <m:t>0</m:t>
                            </m:r>
                            <m:r>
                              <a:rPr lang="en-CA" sz="2400" b="0" i="0" smtClean="0">
                                <a:latin typeface="Cambria Math" panose="02040503050406030204" pitchFamily="18" charset="0"/>
                                <a:sym typeface="Symbol" panose="05050102010706020507" pitchFamily="18" charset="2"/>
                              </a:rPr>
                              <m:t>)</m:t>
                            </m:r>
                          </m:e>
                          <m:sup>
                            <m:r>
                              <a:rPr lang="en-CA" sz="2400" b="0" i="0" smtClean="0">
                                <a:latin typeface="Cambria Math" panose="02040503050406030204" pitchFamily="18" charset="0"/>
                                <a:sym typeface="Symbol" panose="05050102010706020507" pitchFamily="18" charset="2"/>
                              </a:rPr>
                              <m:t>2</m:t>
                            </m:r>
                          </m:sup>
                        </m:sSup>
                        <m:r>
                          <a:rPr lang="en-CA" sz="2400" b="0" i="0" smtClean="0">
                            <a:latin typeface="Cambria Math" panose="02040503050406030204" pitchFamily="18" charset="0"/>
                            <a:sym typeface="Symbol" panose="05050102010706020507" pitchFamily="18" charset="2"/>
                          </a:rPr>
                          <m:t>+</m:t>
                        </m:r>
                        <m:sSup>
                          <m:sSupPr>
                            <m:ctrlPr>
                              <a:rPr lang="en-CA" sz="2400" b="0" i="1" smtClean="0">
                                <a:latin typeface="Cambria Math" panose="02040503050406030204" pitchFamily="18" charset="0"/>
                                <a:sym typeface="Symbol" panose="05050102010706020507" pitchFamily="18" charset="2"/>
                              </a:rPr>
                            </m:ctrlPr>
                          </m:sSupPr>
                          <m:e>
                            <m:r>
                              <a:rPr lang="en-CA" sz="2400" b="0" i="0" smtClean="0">
                                <a:latin typeface="Cambria Math" panose="02040503050406030204" pitchFamily="18" charset="0"/>
                                <a:sym typeface="Symbol" panose="05050102010706020507" pitchFamily="18" charset="2"/>
                              </a:rPr>
                              <m:t>(</m:t>
                            </m:r>
                            <m:f>
                              <m:fPr>
                                <m:ctrlPr>
                                  <a:rPr lang="en-US" sz="2400" i="1">
                                    <a:latin typeface="Cambria Math" panose="02040503050406030204" pitchFamily="18" charset="0"/>
                                    <a:sym typeface="Symbol" panose="05050102010706020507" pitchFamily="18" charset="2"/>
                                  </a:rPr>
                                </m:ctrlPr>
                              </m:fPr>
                              <m:num>
                                <m:r>
                                  <a:rPr lang="en-US" sz="2400" b="0" i="0" smtClean="0">
                                    <a:latin typeface="Cambria Math" panose="02040503050406030204" pitchFamily="18" charset="0"/>
                                    <a:sym typeface="Symbol" panose="05050102010706020507" pitchFamily="18" charset="2"/>
                                  </a:rPr>
                                  <m:t>3 </m:t>
                                </m:r>
                              </m:num>
                              <m:den>
                                <m:r>
                                  <a:rPr lang="en-CA" sz="2400" i="0" smtClean="0">
                                    <a:latin typeface="Cambria Math" panose="02040503050406030204" pitchFamily="18" charset="0"/>
                                    <a:sym typeface="Symbol" panose="05050102010706020507" pitchFamily="18" charset="2"/>
                                  </a:rPr>
                                  <m:t>1.87</m:t>
                                </m:r>
                              </m:den>
                            </m:f>
                            <m:r>
                              <a:rPr lang="en-CA" sz="2400" b="0" i="0" smtClean="0">
                                <a:latin typeface="Cambria Math" panose="02040503050406030204" pitchFamily="18" charset="0"/>
                                <a:sym typeface="Symbol" panose="05050102010706020507" pitchFamily="18" charset="2"/>
                              </a:rPr>
                              <m:t>−</m:t>
                            </m:r>
                            <m:r>
                              <a:rPr lang="en-US" sz="2400" b="0" i="0" smtClean="0">
                                <a:latin typeface="Cambria Math" panose="02040503050406030204" pitchFamily="18" charset="0"/>
                                <a:sym typeface="Symbol" panose="05050102010706020507" pitchFamily="18" charset="2"/>
                              </a:rPr>
                              <m:t>0</m:t>
                            </m:r>
                            <m:r>
                              <a:rPr lang="en-CA" sz="2400" b="0" i="0" smtClean="0">
                                <a:latin typeface="Cambria Math" panose="02040503050406030204" pitchFamily="18" charset="0"/>
                                <a:sym typeface="Symbol" panose="05050102010706020507" pitchFamily="18" charset="2"/>
                              </a:rPr>
                              <m:t>)</m:t>
                            </m:r>
                          </m:e>
                          <m:sup>
                            <m:r>
                              <a:rPr lang="en-CA" sz="2400" b="0" i="0" smtClean="0">
                                <a:latin typeface="Cambria Math" panose="02040503050406030204" pitchFamily="18" charset="0"/>
                                <a:sym typeface="Symbol" panose="05050102010706020507" pitchFamily="18" charset="2"/>
                              </a:rPr>
                              <m:t>2</m:t>
                            </m:r>
                          </m:sup>
                        </m:sSup>
                      </m:num>
                      <m:den>
                        <m:r>
                          <a:rPr lang="en-CA" sz="2400" b="0" i="0" smtClean="0">
                            <a:latin typeface="Cambria Math" panose="02040503050406030204" pitchFamily="18" charset="0"/>
                            <a:sym typeface="Symbol" panose="05050102010706020507" pitchFamily="18" charset="2"/>
                          </a:rPr>
                          <m:t>4</m:t>
                        </m:r>
                      </m:den>
                    </m:f>
                  </m:oMath>
                </a14:m>
                <a:endParaRPr lang="en-CA" sz="2400" dirty="0">
                  <a:sym typeface="Symbol" panose="05050102010706020507" pitchFamily="18" charset="2"/>
                </a:endParaRPr>
              </a:p>
              <a:p>
                <a:pPr lvl="1">
                  <a:spcBef>
                    <a:spcPts val="0"/>
                  </a:spcBef>
                  <a:spcAft>
                    <a:spcPts val="200"/>
                  </a:spcAft>
                </a:pPr>
                <a:r>
                  <a:rPr lang="en-US" sz="2400" dirty="0">
                    <a:sym typeface="Symbol" panose="05050102010706020507" pitchFamily="18" charset="2"/>
                  </a:rPr>
                  <a:t>    =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sSup>
                          <m:sSupPr>
                            <m:ctrlPr>
                              <a:rPr lang="en-US" sz="2400" i="1">
                                <a:latin typeface="Cambria Math" panose="02040503050406030204" pitchFamily="18" charset="0"/>
                                <a:sym typeface="Symbol" panose="05050102010706020507" pitchFamily="18" charset="2"/>
                              </a:rPr>
                            </m:ctrlPr>
                          </m:sSupPr>
                          <m:e>
                            <m:r>
                              <a:rPr lang="en-CA" sz="2400" i="0" smtClean="0">
                                <a:latin typeface="Cambria Math" panose="02040503050406030204" pitchFamily="18" charset="0"/>
                                <a:sym typeface="Symbol" panose="05050102010706020507" pitchFamily="18" charset="2"/>
                              </a:rPr>
                              <m:t>(−</m:t>
                            </m:r>
                            <m:r>
                              <a:rPr lang="en-CA" sz="2400" b="0" i="0" smtClean="0">
                                <a:latin typeface="Cambria Math" panose="02040503050406030204" pitchFamily="18" charset="0"/>
                                <a:sym typeface="Symbol" panose="05050102010706020507" pitchFamily="18" charset="2"/>
                              </a:rPr>
                              <m:t>1</m:t>
                            </m:r>
                            <m:r>
                              <a:rPr lang="en-CA" sz="2400" i="0" smtClean="0">
                                <a:latin typeface="Cambria Math" panose="02040503050406030204" pitchFamily="18" charset="0"/>
                                <a:sym typeface="Symbol" panose="05050102010706020507" pitchFamily="18" charset="2"/>
                              </a:rPr>
                              <m:t>)</m:t>
                            </m:r>
                          </m:e>
                          <m:sup>
                            <m:r>
                              <a:rPr lang="en-CA" sz="2400" i="0" smtClean="0">
                                <a:latin typeface="Cambria Math" panose="02040503050406030204" pitchFamily="18" charset="0"/>
                                <a:sym typeface="Symbol" panose="05050102010706020507" pitchFamily="18" charset="2"/>
                              </a:rPr>
                              <m:t>2</m:t>
                            </m:r>
                          </m:sup>
                        </m:sSup>
                        <m:r>
                          <a:rPr lang="en-CA" sz="2400" i="0" smtClean="0">
                            <a:latin typeface="Cambria Math" panose="02040503050406030204" pitchFamily="18" charset="0"/>
                            <a:sym typeface="Symbol" panose="05050102010706020507" pitchFamily="18" charset="2"/>
                          </a:rPr>
                          <m:t>+</m:t>
                        </m:r>
                        <m:sSup>
                          <m:sSupPr>
                            <m:ctrlPr>
                              <a:rPr lang="en-CA" sz="2400" i="1">
                                <a:latin typeface="Cambria Math" panose="02040503050406030204" pitchFamily="18" charset="0"/>
                                <a:sym typeface="Symbol" panose="05050102010706020507" pitchFamily="18" charset="2"/>
                              </a:rPr>
                            </m:ctrlPr>
                          </m:sSupPr>
                          <m:e>
                            <m:r>
                              <a:rPr lang="en-CA" sz="2400" i="0" smtClean="0">
                                <a:latin typeface="Cambria Math" panose="02040503050406030204" pitchFamily="18" charset="0"/>
                                <a:sym typeface="Symbol" panose="05050102010706020507" pitchFamily="18" charset="2"/>
                              </a:rPr>
                              <m:t>(</m:t>
                            </m:r>
                            <m:r>
                              <a:rPr lang="en-CA" sz="2400" b="0" i="0" smtClean="0">
                                <a:latin typeface="Cambria Math" panose="02040503050406030204" pitchFamily="18" charset="0"/>
                                <a:sym typeface="Symbol" panose="05050102010706020507" pitchFamily="18" charset="2"/>
                              </a:rPr>
                              <m:t>0</m:t>
                            </m:r>
                            <m:r>
                              <a:rPr lang="en-CA" sz="2400" i="0" smtClean="0">
                                <a:latin typeface="Cambria Math" panose="02040503050406030204" pitchFamily="18" charset="0"/>
                                <a:sym typeface="Symbol" panose="05050102010706020507" pitchFamily="18" charset="2"/>
                              </a:rPr>
                              <m:t>)</m:t>
                            </m:r>
                          </m:e>
                          <m:sup>
                            <m:r>
                              <a:rPr lang="en-CA" sz="2400" i="0" smtClean="0">
                                <a:latin typeface="Cambria Math" panose="02040503050406030204" pitchFamily="18" charset="0"/>
                                <a:sym typeface="Symbol" panose="05050102010706020507" pitchFamily="18" charset="2"/>
                              </a:rPr>
                              <m:t>2</m:t>
                            </m:r>
                          </m:sup>
                        </m:sSup>
                        <m:r>
                          <a:rPr lang="en-CA" sz="2400" i="0" smtClean="0">
                            <a:latin typeface="Cambria Math" panose="02040503050406030204" pitchFamily="18" charset="0"/>
                            <a:sym typeface="Symbol" panose="05050102010706020507" pitchFamily="18" charset="2"/>
                          </a:rPr>
                          <m:t>+</m:t>
                        </m:r>
                        <m:sSup>
                          <m:sSupPr>
                            <m:ctrlPr>
                              <a:rPr lang="en-CA" sz="2400" i="1">
                                <a:latin typeface="Cambria Math" panose="02040503050406030204" pitchFamily="18" charset="0"/>
                                <a:sym typeface="Symbol" panose="05050102010706020507" pitchFamily="18" charset="2"/>
                              </a:rPr>
                            </m:ctrlPr>
                          </m:sSupPr>
                          <m:e>
                            <m:r>
                              <a:rPr lang="en-CA" sz="2400" i="0" smtClean="0">
                                <a:latin typeface="Cambria Math" panose="02040503050406030204" pitchFamily="18" charset="0"/>
                                <a:sym typeface="Symbol" panose="05050102010706020507" pitchFamily="18" charset="2"/>
                              </a:rPr>
                              <m:t>(−</m:t>
                            </m:r>
                            <m:r>
                              <a:rPr lang="en-CA" sz="2400" b="0" i="0" smtClean="0">
                                <a:latin typeface="Cambria Math" panose="02040503050406030204" pitchFamily="18" charset="0"/>
                                <a:sym typeface="Symbol" panose="05050102010706020507" pitchFamily="18" charset="2"/>
                              </a:rPr>
                              <m:t>2</m:t>
                            </m:r>
                            <m:r>
                              <a:rPr lang="en-CA" sz="2400" i="0" smtClean="0">
                                <a:latin typeface="Cambria Math" panose="02040503050406030204" pitchFamily="18" charset="0"/>
                                <a:sym typeface="Symbol" panose="05050102010706020507" pitchFamily="18" charset="2"/>
                              </a:rPr>
                              <m:t>)</m:t>
                            </m:r>
                          </m:e>
                          <m:sup>
                            <m:r>
                              <a:rPr lang="en-CA" sz="2400" i="0" smtClean="0">
                                <a:latin typeface="Cambria Math" panose="02040503050406030204" pitchFamily="18" charset="0"/>
                                <a:sym typeface="Symbol" panose="05050102010706020507" pitchFamily="18" charset="2"/>
                              </a:rPr>
                              <m:t>2</m:t>
                            </m:r>
                          </m:sup>
                        </m:sSup>
                        <m:r>
                          <a:rPr lang="en-CA" sz="2400" i="0" smtClean="0">
                            <a:latin typeface="Cambria Math" panose="02040503050406030204" pitchFamily="18" charset="0"/>
                            <a:sym typeface="Symbol" panose="05050102010706020507" pitchFamily="18" charset="2"/>
                          </a:rPr>
                          <m:t>+</m:t>
                        </m:r>
                        <m:sSup>
                          <m:sSupPr>
                            <m:ctrlPr>
                              <a:rPr lang="en-CA" sz="2400" i="1">
                                <a:latin typeface="Cambria Math" panose="02040503050406030204" pitchFamily="18" charset="0"/>
                                <a:sym typeface="Symbol" panose="05050102010706020507" pitchFamily="18" charset="2"/>
                              </a:rPr>
                            </m:ctrlPr>
                          </m:sSupPr>
                          <m:e>
                            <m:r>
                              <a:rPr lang="en-CA" sz="2400" i="0" smtClean="0">
                                <a:latin typeface="Cambria Math" panose="02040503050406030204" pitchFamily="18" charset="0"/>
                                <a:sym typeface="Symbol" panose="05050102010706020507" pitchFamily="18" charset="2"/>
                              </a:rPr>
                              <m:t>(</m:t>
                            </m:r>
                            <m:r>
                              <a:rPr lang="en-US" sz="2400" b="0" i="0" smtClean="0">
                                <a:latin typeface="Cambria Math" panose="02040503050406030204" pitchFamily="18" charset="0"/>
                                <a:sym typeface="Symbol" panose="05050102010706020507" pitchFamily="18" charset="2"/>
                              </a:rPr>
                              <m:t>3</m:t>
                            </m:r>
                            <m:r>
                              <a:rPr lang="en-CA" sz="2400" i="0" smtClean="0">
                                <a:latin typeface="Cambria Math" panose="02040503050406030204" pitchFamily="18" charset="0"/>
                                <a:sym typeface="Symbol" panose="05050102010706020507" pitchFamily="18" charset="2"/>
                              </a:rPr>
                              <m:t>)</m:t>
                            </m:r>
                          </m:e>
                          <m:sup>
                            <m:r>
                              <a:rPr lang="en-CA" sz="2400" i="0" smtClean="0">
                                <a:latin typeface="Cambria Math" panose="02040503050406030204" pitchFamily="18" charset="0"/>
                                <a:sym typeface="Symbol" panose="05050102010706020507" pitchFamily="18" charset="2"/>
                              </a:rPr>
                              <m:t>2</m:t>
                            </m:r>
                          </m:sup>
                        </m:sSup>
                      </m:num>
                      <m:den>
                        <m:r>
                          <a:rPr lang="en-CA" sz="2400" i="0" smtClean="0">
                            <a:latin typeface="Cambria Math" panose="02040503050406030204" pitchFamily="18" charset="0"/>
                            <a:sym typeface="Symbol" panose="05050102010706020507" pitchFamily="18" charset="2"/>
                          </a:rPr>
                          <m:t>4</m:t>
                        </m:r>
                        <m:r>
                          <m:rPr>
                            <m:nor/>
                          </m:rPr>
                          <a:rPr lang="en-US" altLang="en-US" sz="2400" dirty="0" smtClean="0">
                            <a:solidFill>
                              <a:schemeClr val="tx1"/>
                            </a:solidFill>
                            <a:sym typeface="Symbol" pitchFamily="18" charset="2"/>
                          </a:rPr>
                          <m:t></m:t>
                        </m:r>
                        <m:r>
                          <a:rPr lang="en-US" altLang="en-US" sz="2400" b="0" i="0" dirty="0" smtClean="0">
                            <a:solidFill>
                              <a:schemeClr val="tx1"/>
                            </a:solidFill>
                            <a:latin typeface="Cambria Math" panose="02040503050406030204" pitchFamily="18" charset="0"/>
                            <a:sym typeface="Symbol" pitchFamily="18" charset="2"/>
                          </a:rPr>
                          <m:t>3.5</m:t>
                        </m:r>
                      </m:den>
                    </m:f>
                  </m:oMath>
                </a14:m>
                <a:r>
                  <a:rPr lang="en-US" sz="2400" dirty="0">
                    <a:sym typeface="Symbol" panose="05050102010706020507" pitchFamily="18" charset="2"/>
                  </a:rPr>
                  <a:t>  =  </a:t>
                </a:r>
                <a14:m>
                  <m:oMath xmlns:m="http://schemas.openxmlformats.org/officeDocument/2006/math">
                    <m:r>
                      <a:rPr lang="en-US" sz="2400" i="0" smtClean="0">
                        <a:latin typeface="Cambria Math" panose="02040503050406030204" pitchFamily="18" charset="0"/>
                        <a:sym typeface="Symbol" panose="05050102010706020507" pitchFamily="18" charset="2"/>
                      </a:rPr>
                      <m:t>1</m:t>
                    </m:r>
                  </m:oMath>
                </a14:m>
                <a:endParaRPr lang="en-US" sz="2400" dirty="0">
                  <a:sym typeface="Symbol" panose="05050102010706020507" pitchFamily="18" charset="2"/>
                </a:endParaRPr>
              </a:p>
            </p:txBody>
          </p:sp>
        </mc:Choice>
        <mc:Fallback xmlns="">
          <p:sp>
            <p:nvSpPr>
              <p:cNvPr id="5" name="Rectangle 4"/>
              <p:cNvSpPr>
                <a:spLocks noRot="1" noChangeAspect="1" noMove="1" noResize="1" noEditPoints="1" noAdjustHandles="1" noChangeArrowheads="1" noChangeShapeType="1" noTextEdit="1"/>
              </p:cNvSpPr>
              <p:nvPr/>
            </p:nvSpPr>
            <p:spPr>
              <a:xfrm>
                <a:off x="228600" y="609600"/>
                <a:ext cx="9048032" cy="3776931"/>
              </a:xfrm>
              <a:prstGeom prst="rect">
                <a:avLst/>
              </a:prstGeom>
              <a:blipFill>
                <a:blip r:embed="rId2"/>
                <a:stretch>
                  <a:fillRect l="-1078" t="-1290"/>
                </a:stretch>
              </a:blipFill>
            </p:spPr>
            <p:txBody>
              <a:bodyPr/>
              <a:lstStyle/>
              <a:p>
                <a:r>
                  <a:rPr lang="en-US">
                    <a:noFill/>
                  </a:rPr>
                  <a:t> </a:t>
                </a:r>
              </a:p>
            </p:txBody>
          </p:sp>
        </mc:Fallback>
      </mc:AlternateContent>
      <p:sp>
        <p:nvSpPr>
          <p:cNvPr id="2" name="Rectangle 1"/>
          <p:cNvSpPr/>
          <p:nvPr/>
        </p:nvSpPr>
        <p:spPr>
          <a:xfrm>
            <a:off x="3484502" y="6019800"/>
            <a:ext cx="4273927" cy="523220"/>
          </a:xfrm>
          <a:prstGeom prst="rect">
            <a:avLst/>
          </a:prstGeom>
        </p:spPr>
        <p:txBody>
          <a:bodyPr wrap="none">
            <a:spAutoFit/>
          </a:bodyPr>
          <a:lstStyle/>
          <a:p>
            <a:pPr>
              <a:spcBef>
                <a:spcPts val="0"/>
              </a:spcBef>
              <a:spcAft>
                <a:spcPts val="200"/>
              </a:spcAft>
            </a:pPr>
            <a:r>
              <a:rPr lang="en-US" dirty="0">
                <a:solidFill>
                  <a:schemeClr val="tx2"/>
                </a:solidFill>
              </a:rPr>
              <a:t>See “Reducing Dimensions”</a:t>
            </a:r>
          </a:p>
        </p:txBody>
      </p:sp>
    </p:spTree>
    <p:extLst>
      <p:ext uri="{BB962C8B-B14F-4D97-AF65-F5344CB8AC3E}">
        <p14:creationId xmlns:p14="http://schemas.microsoft.com/office/powerpoint/2010/main" val="326890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Practical Considerations</a:t>
            </a:r>
          </a:p>
        </p:txBody>
      </p:sp>
      <p:sp>
        <p:nvSpPr>
          <p:cNvPr id="9" name="Rectangle 8"/>
          <p:cNvSpPr/>
          <p:nvPr/>
        </p:nvSpPr>
        <p:spPr>
          <a:xfrm>
            <a:off x="228600" y="609600"/>
            <a:ext cx="9048032" cy="34163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Playing with the data</a:t>
            </a:r>
          </a:p>
          <a:p>
            <a:pPr marL="914400" marR="0" lvl="1"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 more different data instances you have,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the better the machine learns.</a:t>
            </a:r>
          </a:p>
          <a:p>
            <a:pPr marL="914400" marR="0" lvl="1"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It is sometimes hard to get lots of labeled data.</a:t>
            </a:r>
          </a:p>
          <a:p>
            <a:pPr marL="914400" marR="0" lvl="1"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Generate more “new” instances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changing the data you have </a:t>
            </a:r>
          </a:p>
          <a:p>
            <a:pPr marL="1371600" marR="0" lvl="2"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shifting</a:t>
            </a:r>
          </a:p>
          <a:p>
            <a:pPr marL="1371600" marR="0" lvl="2"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stretching</a:t>
            </a:r>
          </a:p>
          <a:p>
            <a:pPr marL="1371600" marR="0" lvl="2" indent="-45720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rotating</a:t>
            </a:r>
          </a:p>
        </p:txBody>
      </p:sp>
      <p:pic>
        <p:nvPicPr>
          <p:cNvPr id="3074" name="Picture 2" descr="Image result for cat"/>
          <p:cNvPicPr>
            <a:picLocks noChangeAspect="1" noChangeArrowheads="1"/>
          </p:cNvPicPr>
          <p:nvPr/>
        </p:nvPicPr>
        <p:blipFill rotWithShape="1">
          <a:blip r:embed="rId2">
            <a:extLst>
              <a:ext uri="{28A0092B-C50C-407E-A947-70E740481C1C}">
                <a14:useLocalDpi xmlns:a14="http://schemas.microsoft.com/office/drawing/2010/main" val="0"/>
              </a:ext>
            </a:extLst>
          </a:blip>
          <a:srcRect l="11201" t="8000" r="32000" b="7309"/>
          <a:stretch/>
        </p:blipFill>
        <p:spPr bwMode="auto">
          <a:xfrm>
            <a:off x="5098616" y="3369456"/>
            <a:ext cx="3130984" cy="326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1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0"/>
                                  </p:stCondLst>
                                  <p:childTnLst>
                                    <p:animMotion origin="layout" path="M 3.05556E-6 -6.2963E-6 C 0.00139 -0.00024 0.00277 -0.00047 0.00416 -0.0007 C 0.00746 -0.00139 0.01076 -0.00255 0.01406 -0.00301 L 0.01875 -0.00371 C 0.02395 -0.00348 0.02916 -0.00371 0.03437 -0.00301 C 0.03663 -0.00278 0.03871 -0.00209 0.0408 -0.00139 C 0.05607 0.00185 0.04739 -0.00047 0.05486 0.00161 C 0.05382 0.00439 0.05312 0.00763 0.05191 0.01018 C 0.04739 0.01874 0.03645 0.02939 0.03142 0.03495 C 0.02673 0.04027 0.01961 0.04907 0.01527 0.05185 C 0.01406 0.05277 0.01284 0.05347 0.01163 0.05416 C 0.01076 0.05509 0.00989 0.05601 0.00885 0.05671 C 0.00816 0.05694 0.00729 0.05717 0.00642 0.0574 C 0.0059 0.05763 0.00538 0.05786 0.00468 0.0581 C 0.00538 0.05949 0.0059 0.06064 0.00642 0.06203 C 0.00677 0.06273 0.00711 0.06365 0.00764 0.06435 C 0.00816 0.06504 0.00885 0.06527 0.00937 0.06597 C 0.01093 0.06736 0.01232 0.06921 0.01406 0.0706 C 0.01597 0.07199 0.01979 0.0743 0.01979 0.0743 C 0.02413 0.07384 0.02604 0.07407 0.02968 0.07291 C 0.03107 0.07245 0.03246 0.07175 0.03385 0.07129 C 0.03437 0.07106 0.03559 0.06967 0.03559 0.0706 C 0.03559 0.07152 0.03455 0.07175 0.03385 0.07199 C 0.02534 0.07569 0.02517 0.07546 0.01875 0.07685 C 0.01024 0.07592 0.00156 0.07592 -0.00695 0.0743 C -0.01077 0.07384 -0.01424 0.07175 -0.01789 0.0706 C -0.02066 0.06967 -0.02032 0.06967 -0.02327 0.06898 C -0.03195 0.06111 -0.02518 0.06805 -0.02431 0.03333 C -0.02431 0.02916 -0.02396 0.02499 -0.02379 0.02106 C -0.02396 0.01805 -0.02396 0.01527 -0.02431 0.01249 C -0.025 0.0081 -0.02743 0.00694 -0.02327 0.00324 C -0.02188 0.00208 -0.02014 0.00208 -0.01858 0.00161 C -0.01407 0.00185 -0.00955 0.00208 -0.00521 0.00231 C -0.004 0.00254 -0.00278 0.003 -0.00174 0.00324 L 0.00642 0.00462 C 0.00677 0.00486 0.01024 0.00717 0.01059 0.00786 C 0.01128 0.00972 0.01163 0.01388 0.01163 0.01388 C 0.01111 0.01921 0.01093 0.02453 0.00989 0.02939 C 0.00972 0.03032 0.00868 0.03032 0.00816 0.03101 C 0.00711 0.03217 0.00642 0.03379 0.00538 0.03495 C 0.00139 0.03888 0.00034 0.03819 -0.00452 0.03958 C -0.01285 0.03726 -0.00816 0.04004 -0.01268 0.03495 C -0.0132 0.03425 -0.01389 0.03379 -0.01441 0.03333 C -0.01493 0.03171 -0.01511 0.03009 -0.01563 0.02871 C -0.01858 0.01967 -0.01528 0.03263 -0.01736 0.02407 C -0.01702 0.02152 -0.0165 0.0155 -0.01441 0.01319 C -0.01025 0.00856 -0.00105 0.00092 -0.00105 0.00092 C 0.00034 -0.00186 0.00052 -0.00371 0.00416 -0.00301 C 0.00468 -0.00301 0.00451 -0.00139 0.00468 -0.0007 C 0.00364 0.00671 0.00503 0.0037 -0.00452 0.00624 C -0.00764 0.00694 -0.01077 0.00694 -0.01389 0.00786 C -0.02136 0.00972 -0.02865 0.01273 -0.03594 0.01481 C -0.03716 0.01504 -0.03837 0.01527 -0.03941 0.0155 C -0.04323 0.01805 -0.04584 0.01898 -0.03368 0.01874 C -0.02813 0.01851 -0.02275 0.01712 -0.01736 0.0162 C -0.01528 0.01597 -0.0132 0.01574 -0.01094 0.0155 C -0.00625 0.01574 3.05556E-6 0.01157 0.00295 0.0162 C 0.00607 0.02129 3.05556E-6 0.04074 -0.00226 0.04652 C -0.0033 0.04907 -0.00434 0.05138 -0.00573 0.05347 C -0.00677 0.05486 -0.0092 0.05671 -0.0092 0.05671 C -0.00886 0.05069 -0.00938 0.04444 -0.00799 0.03888 C -0.0066 0.03286 -0.00365 0.02777 -0.00105 0.02245 C 0.00086 0.01828 0.00295 0.01411 0.00538 0.01018 C 0.0059 0.00902 0.00677 0.00856 0.00764 0.00786 C 0.01857 -0.00139 0.01423 0.00023 0.02152 -0.00139 C 0.02257 -0.00209 0.02343 -0.00301 0.02448 -0.00301 C 0.02517 -0.00301 0.02343 -0.00186 0.02274 -0.00139 C 0.021 -0.00047 0.01927 0.00069 0.01753 0.00161 C -0.00035 0.00995 0.01423 0.00161 0.00243 0.00856 C -0.00556 0.0081 -0.01355 0.00833 -0.02153 0.00694 C -0.02309 0.00671 -0.01841 0.00555 -0.01684 0.00555 C -0.01146 0.00486 -0.00591 0.00486 -0.00052 0.00462 L 0.00764 0.00555 C 0.0085 0.00601 0.00607 0.00717 0.00538 0.00786 C 0.00416 0.00879 0.00312 0.00972 0.00191 0.01018 C -0.00608 0.01273 -0.02205 0.01712 -0.02205 0.01712 L -0.01441 0.01782 C -0.00191 0.01898 -0.00452 0.01388 -0.00174 0.02175 C -0.004 0.04884 0.00225 0.05648 -0.01563 0.06435 L -0.01736 0.06504 C -0.02205 0.06388 -0.02223 0.06504 -0.01684 0.05578 C -0.01528 0.05347 -0.0132 0.05185 -0.01164 0.04953 C -0.00695 0.04374 -0.00625 0.04282 -0.00278 0.03634 C -0.00261 0.03587 -0.00243 0.03541 -0.00226 0.03495 " pathEditMode="relative" ptsTypes="AAAAAAAAAAAAAAAAAAAAAAAAAAAAAAAAAAAAAAAAAAAAAAAAAAAAAAAAAAAAAAAAAAAAAAAAAAAAAAAAAAAA">
                                      <p:cBhvr>
                                        <p:cTn id="32" dur="2000" fill="hold"/>
                                        <p:tgtEl>
                                          <p:spTgt spid="3074"/>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ppt_y"/>
                                          </p:val>
                                        </p:tav>
                                        <p:tav tm="100000">
                                          <p:val>
                                            <p:strVal val="#ppt_y"/>
                                          </p:val>
                                        </p:tav>
                                      </p:tavLst>
                                    </p:anim>
                                  </p:childTnLst>
                                </p:cTn>
                              </p:par>
                              <p:par>
                                <p:cTn id="39" presetID="6" presetClass="emph" presetSubtype="0" fill="hold" nodeType="withEffect">
                                  <p:stCondLst>
                                    <p:cond delay="0"/>
                                  </p:stCondLst>
                                  <p:childTnLst>
                                    <p:animScale>
                                      <p:cBhvr>
                                        <p:cTn id="40" dur="500" fill="hold"/>
                                        <p:tgtEl>
                                          <p:spTgt spid="3074"/>
                                        </p:tgtEl>
                                      </p:cBhvr>
                                      <p:by x="150000" y="150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 calcmode="lin" valueType="num">
                                      <p:cBhvr additive="base">
                                        <p:cTn id="45"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
                                            <p:txEl>
                                              <p:pRg st="6" end="6"/>
                                            </p:txEl>
                                          </p:spTgt>
                                        </p:tgtEl>
                                        <p:attrNameLst>
                                          <p:attrName>ppt_y</p:attrName>
                                        </p:attrNameLst>
                                      </p:cBhvr>
                                      <p:tavLst>
                                        <p:tav tm="0">
                                          <p:val>
                                            <p:strVal val="#ppt_y"/>
                                          </p:val>
                                        </p:tav>
                                        <p:tav tm="100000">
                                          <p:val>
                                            <p:strVal val="#ppt_y"/>
                                          </p:val>
                                        </p:tav>
                                      </p:tavLst>
                                    </p:anim>
                                  </p:childTnLst>
                                </p:cTn>
                              </p:par>
                              <p:par>
                                <p:cTn id="47" presetID="8" presetClass="emph" presetSubtype="0" fill="hold" nodeType="withEffect">
                                  <p:stCondLst>
                                    <p:cond delay="0"/>
                                  </p:stCondLst>
                                  <p:childTnLst>
                                    <p:animRot by="21600000">
                                      <p:cBhvr>
                                        <p:cTn id="48" dur="5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5" name="Rectangle 4"/>
          <p:cNvSpPr/>
          <p:nvPr/>
        </p:nvSpPr>
        <p:spPr>
          <a:xfrm>
            <a:off x="228600" y="609600"/>
            <a:ext cx="9048032" cy="6704399"/>
          </a:xfrm>
          <a:prstGeom prst="rect">
            <a:avLst/>
          </a:prstGeom>
        </p:spPr>
        <p:txBody>
          <a:bodyPr wrap="square">
            <a:spAutoFit/>
          </a:bodyPr>
          <a:lstStyle/>
          <a:p>
            <a:pPr>
              <a:spcBef>
                <a:spcPts val="0"/>
              </a:spcBef>
              <a:spcAft>
                <a:spcPts val="200"/>
              </a:spcAft>
            </a:pPr>
            <a:r>
              <a:rPr lang="en-US" sz="2400" dirty="0">
                <a:solidFill>
                  <a:schemeClr val="tx2"/>
                </a:solidFill>
              </a:rPr>
              <a:t>Trying Things</a:t>
            </a:r>
          </a:p>
          <a:p>
            <a:pPr lvl="1">
              <a:spcBef>
                <a:spcPts val="0"/>
              </a:spcBef>
              <a:spcAft>
                <a:spcPts val="200"/>
              </a:spcAft>
            </a:pPr>
            <a:r>
              <a:rPr lang="en-US" sz="2400" dirty="0">
                <a:sym typeface="Symbol" panose="05050102010706020507" pitchFamily="18" charset="2"/>
              </a:rPr>
              <a:t>In learning, there are many parameters to set</a:t>
            </a:r>
          </a:p>
          <a:p>
            <a:pPr lvl="2">
              <a:spcBef>
                <a:spcPts val="0"/>
              </a:spcBef>
              <a:spcAft>
                <a:spcPts val="200"/>
              </a:spcAft>
            </a:pPr>
            <a:r>
              <a:rPr lang="en-US" sz="2400" dirty="0">
                <a:sym typeface="Symbol" panose="05050102010706020507" pitchFamily="18" charset="2"/>
              </a:rPr>
              <a:t># of levels, size of each level, batch size, # of epochs </a:t>
            </a:r>
            <a:br>
              <a:rPr lang="en-US" sz="2400" dirty="0">
                <a:sym typeface="Symbol" panose="05050102010706020507" pitchFamily="18" charset="2"/>
              </a:rPr>
            </a:br>
            <a:r>
              <a:rPr lang="en-US" sz="2400" dirty="0">
                <a:sym typeface="Symbol" panose="05050102010706020507" pitchFamily="18" charset="2"/>
              </a:rPr>
              <a:t>activation methods, error measures, ……</a:t>
            </a:r>
          </a:p>
          <a:p>
            <a:pPr lvl="1">
              <a:spcBef>
                <a:spcPts val="0"/>
              </a:spcBef>
              <a:spcAft>
                <a:spcPts val="200"/>
              </a:spcAft>
            </a:pPr>
            <a:r>
              <a:rPr lang="en-US" sz="2400" dirty="0">
                <a:sym typeface="Symbol" panose="05050102010706020507" pitchFamily="18" charset="2"/>
              </a:rPr>
              <a:t>You may not know how to choose between them.</a:t>
            </a:r>
          </a:p>
          <a:p>
            <a:pPr lvl="1">
              <a:spcBef>
                <a:spcPts val="0"/>
              </a:spcBef>
              <a:spcAft>
                <a:spcPts val="200"/>
              </a:spcAft>
            </a:pPr>
            <a:r>
              <a:rPr lang="en-US" sz="2400" dirty="0">
                <a:sym typeface="Symbol" panose="05050102010706020507" pitchFamily="18" charset="2"/>
              </a:rPr>
              <a:t>One option is to simply try all combinations.</a:t>
            </a:r>
          </a:p>
          <a:p>
            <a:pPr lvl="2">
              <a:spcBef>
                <a:spcPts val="0"/>
              </a:spcBef>
              <a:spcAft>
                <a:spcPts val="200"/>
              </a:spcAft>
            </a:pPr>
            <a:r>
              <a:rPr lang="en-US" sz="2400" dirty="0">
                <a:sym typeface="Symbol" panose="05050102010706020507" pitchFamily="18" charset="2"/>
              </a:rPr>
              <a:t>If </a:t>
            </a:r>
            <a:r>
              <a:rPr lang="en-US" sz="2400" i="1" dirty="0">
                <a:sym typeface="Symbol" panose="05050102010706020507" pitchFamily="18" charset="2"/>
              </a:rPr>
              <a:t>p</a:t>
            </a:r>
            <a:r>
              <a:rPr lang="en-US" sz="2400" i="1" baseline="-25000" dirty="0">
                <a:sym typeface="Symbol" panose="05050102010706020507" pitchFamily="18" charset="2"/>
              </a:rPr>
              <a:t>1</a:t>
            </a:r>
            <a:r>
              <a:rPr lang="en-US" sz="2400" i="1" dirty="0">
                <a:sym typeface="Symbol" panose="05050102010706020507" pitchFamily="18" charset="2"/>
              </a:rPr>
              <a:t>, p</a:t>
            </a:r>
            <a:r>
              <a:rPr lang="en-US" sz="2400" i="1" baseline="-25000" dirty="0">
                <a:sym typeface="Symbol" panose="05050102010706020507" pitchFamily="18" charset="2"/>
              </a:rPr>
              <a:t>2</a:t>
            </a:r>
            <a:r>
              <a:rPr lang="en-US" sz="2400" i="1" dirty="0">
                <a:sym typeface="Symbol" panose="05050102010706020507" pitchFamily="18" charset="2"/>
              </a:rPr>
              <a:t>, </a:t>
            </a:r>
            <a:r>
              <a:rPr lang="en-US" sz="2400" dirty="0">
                <a:sym typeface="Symbol" panose="05050102010706020507" pitchFamily="18" charset="2"/>
              </a:rPr>
              <a:t>and </a:t>
            </a:r>
            <a:r>
              <a:rPr lang="en-US" sz="2400" i="1" dirty="0">
                <a:sym typeface="Symbol" panose="05050102010706020507" pitchFamily="18" charset="2"/>
              </a:rPr>
              <a:t>p</a:t>
            </a:r>
            <a:r>
              <a:rPr lang="en-US" sz="2400" i="1" baseline="-25000" dirty="0">
                <a:sym typeface="Symbol" panose="05050102010706020507" pitchFamily="18" charset="2"/>
              </a:rPr>
              <a:t>3</a:t>
            </a:r>
            <a:r>
              <a:rPr lang="en-US" sz="2400" dirty="0">
                <a:sym typeface="Symbol" panose="05050102010706020507" pitchFamily="18" charset="2"/>
              </a:rPr>
              <a:t> are chosen from the range {0,…,99}</a:t>
            </a:r>
            <a:br>
              <a:rPr lang="en-US" sz="2400" dirty="0">
                <a:sym typeface="Symbol" panose="05050102010706020507" pitchFamily="18" charset="2"/>
              </a:rPr>
            </a:br>
            <a:r>
              <a:rPr lang="en-US" sz="2400" dirty="0">
                <a:sym typeface="Symbol" panose="05050102010706020507" pitchFamily="18" charset="2"/>
              </a:rPr>
              <a:t>then the number of combinations to try is</a:t>
            </a:r>
          </a:p>
          <a:p>
            <a:pPr lvl="1">
              <a:spcBef>
                <a:spcPts val="0"/>
              </a:spcBef>
              <a:spcAft>
                <a:spcPts val="200"/>
              </a:spcAft>
            </a:pPr>
            <a:r>
              <a:rPr lang="en-US" sz="2400" dirty="0">
                <a:sym typeface="Symbol" panose="05050102010706020507" pitchFamily="18" charset="2"/>
              </a:rPr>
              <a:t>                        100100100 = million.</a:t>
            </a:r>
          </a:p>
          <a:p>
            <a:pPr lvl="2">
              <a:spcBef>
                <a:spcPts val="0"/>
              </a:spcBef>
              <a:spcAft>
                <a:spcPts val="200"/>
              </a:spcAft>
            </a:pPr>
            <a:r>
              <a:rPr lang="en-US" sz="2400" dirty="0">
                <a:sym typeface="Symbol" panose="05050102010706020507" pitchFamily="18" charset="2"/>
              </a:rPr>
              <a:t>i.e. lots of computation!</a:t>
            </a:r>
          </a:p>
          <a:p>
            <a:pPr lvl="1">
              <a:spcBef>
                <a:spcPts val="0"/>
              </a:spcBef>
              <a:spcAft>
                <a:spcPts val="200"/>
              </a:spcAft>
            </a:pPr>
            <a:r>
              <a:rPr lang="en-US" sz="2400" dirty="0">
                <a:sym typeface="Symbol" panose="05050102010706020507" pitchFamily="18" charset="2"/>
              </a:rPr>
              <a:t>You might have three types of data:</a:t>
            </a:r>
          </a:p>
          <a:p>
            <a:pPr marL="914400" lvl="1" indent="-457200">
              <a:spcBef>
                <a:spcPts val="0"/>
              </a:spcBef>
              <a:spcAft>
                <a:spcPts val="200"/>
              </a:spcAft>
              <a:buFont typeface="+mj-lt"/>
              <a:buAutoNum type="arabicPeriod"/>
            </a:pPr>
            <a:r>
              <a:rPr lang="en-US" sz="2400" dirty="0">
                <a:sym typeface="Symbol" panose="05050102010706020507" pitchFamily="18" charset="2"/>
              </a:rPr>
              <a:t>The training data use for each setting of the parameters</a:t>
            </a:r>
          </a:p>
          <a:p>
            <a:pPr marL="914400" lvl="1" indent="-457200">
              <a:spcBef>
                <a:spcPts val="0"/>
              </a:spcBef>
              <a:spcAft>
                <a:spcPts val="200"/>
              </a:spcAft>
              <a:buFont typeface="+mj-lt"/>
              <a:buAutoNum type="arabicPeriod"/>
            </a:pPr>
            <a:r>
              <a:rPr lang="en-US" sz="2400" dirty="0">
                <a:sym typeface="Symbol" panose="05050102010706020507" pitchFamily="18" charset="2"/>
              </a:rPr>
              <a:t>Data for validating/comparing the result from different settings.</a:t>
            </a:r>
          </a:p>
          <a:p>
            <a:pPr marL="914400" lvl="1" indent="-457200">
              <a:spcBef>
                <a:spcPts val="0"/>
              </a:spcBef>
              <a:spcAft>
                <a:spcPts val="200"/>
              </a:spcAft>
              <a:buFont typeface="+mj-lt"/>
              <a:buAutoNum type="arabicPeriod"/>
            </a:pPr>
            <a:r>
              <a:rPr lang="en-US" sz="2400" dirty="0">
                <a:sym typeface="Symbol" panose="05050102010706020507" pitchFamily="18" charset="2"/>
              </a:rPr>
              <a:t>Test data to see how well your final machine does </a:t>
            </a:r>
            <a:br>
              <a:rPr lang="en-US" sz="2400" dirty="0">
                <a:sym typeface="Symbol" panose="05050102010706020507" pitchFamily="18" charset="2"/>
              </a:rPr>
            </a:br>
            <a:r>
              <a:rPr lang="en-US" sz="2400" dirty="0">
                <a:sym typeface="Symbol" panose="05050102010706020507" pitchFamily="18" charset="2"/>
              </a:rPr>
              <a:t>  on data that it has never seen before.</a:t>
            </a:r>
          </a:p>
          <a:p>
            <a:pPr lvl="1">
              <a:spcBef>
                <a:spcPts val="0"/>
              </a:spcBef>
              <a:spcAft>
                <a:spcPts val="200"/>
              </a:spcAft>
            </a:pPr>
            <a:endParaRPr lang="en-US" sz="2400" dirty="0">
              <a:sym typeface="Symbol" panose="05050102010706020507" pitchFamily="18" charset="2"/>
            </a:endParaRPr>
          </a:p>
          <a:p>
            <a:pPr lvl="1">
              <a:spcBef>
                <a:spcPts val="0"/>
              </a:spcBef>
              <a:spcAft>
                <a:spcPts val="200"/>
              </a:spcAft>
            </a:pPr>
            <a:endParaRPr lang="en-US" sz="2400" dirty="0">
              <a:sym typeface="Symbol" panose="05050102010706020507" pitchFamily="18" charset="2"/>
            </a:endParaRPr>
          </a:p>
        </p:txBody>
      </p:sp>
    </p:spTree>
    <p:extLst>
      <p:ext uri="{BB962C8B-B14F-4D97-AF65-F5344CB8AC3E}">
        <p14:creationId xmlns:p14="http://schemas.microsoft.com/office/powerpoint/2010/main" val="73375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additive="base">
                                        <p:cTn id="63"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anim calcmode="lin" valueType="num">
                                      <p:cBhvr additive="base">
                                        <p:cTn id="69"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A2D10F90-F1A7-4570-A57F-FDCA49B857B5}"/>
              </a:ext>
            </a:extLst>
          </p:cNvPr>
          <p:cNvSpPr/>
          <p:nvPr/>
        </p:nvSpPr>
        <p:spPr>
          <a:xfrm>
            <a:off x="2269743" y="3555548"/>
            <a:ext cx="861133" cy="523220"/>
          </a:xfrm>
          <a:prstGeom prst="rect">
            <a:avLst/>
          </a:prstGeom>
        </p:spPr>
        <p:txBody>
          <a:bodyPr wrap="none">
            <a:spAutoFit/>
          </a:bodyPr>
          <a:lstStyle/>
          <a:p>
            <a:r>
              <a:rPr lang="en-US" dirty="0">
                <a:sym typeface="Symbol" panose="05050102010706020507" pitchFamily="18" charset="2"/>
              </a:rPr>
              <a:t>Data</a:t>
            </a:r>
            <a:endParaRPr lang="en-US" dirty="0"/>
          </a:p>
        </p:txBody>
      </p:sp>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5" name="Rectangle 4"/>
          <p:cNvSpPr/>
          <p:nvPr/>
        </p:nvSpPr>
        <p:spPr>
          <a:xfrm>
            <a:off x="228600" y="609600"/>
            <a:ext cx="9048032" cy="3072636"/>
          </a:xfrm>
          <a:prstGeom prst="rect">
            <a:avLst/>
          </a:prstGeom>
        </p:spPr>
        <p:txBody>
          <a:bodyPr wrap="square">
            <a:spAutoFit/>
          </a:bodyPr>
          <a:lstStyle/>
          <a:p>
            <a:pPr>
              <a:spcBef>
                <a:spcPts val="0"/>
              </a:spcBef>
              <a:spcAft>
                <a:spcPts val="200"/>
              </a:spcAft>
            </a:pPr>
            <a:r>
              <a:rPr lang="en-US" sz="2400" dirty="0">
                <a:solidFill>
                  <a:schemeClr val="tx2"/>
                </a:solidFill>
              </a:rPr>
              <a:t>K-fold</a:t>
            </a:r>
            <a:r>
              <a:rPr lang="en-US" sz="2400" dirty="0">
                <a:cs typeface="Times New Roman" panose="02020603050405020304" pitchFamily="18" charset="0"/>
              </a:rPr>
              <a:t> </a:t>
            </a:r>
            <a:r>
              <a:rPr lang="en-US" sz="2400" dirty="0">
                <a:solidFill>
                  <a:schemeClr val="tx2"/>
                </a:solidFill>
                <a:cs typeface="Times New Roman" panose="02020603050405020304" pitchFamily="18" charset="0"/>
              </a:rPr>
              <a:t>cross-validation</a:t>
            </a:r>
            <a:endParaRPr lang="en-US" sz="2400" dirty="0">
              <a:solidFill>
                <a:schemeClr val="tx2"/>
              </a:solidFill>
            </a:endParaRPr>
          </a:p>
          <a:p>
            <a:pPr lvl="1"/>
            <a:r>
              <a:rPr lang="en-US" sz="2400" dirty="0">
                <a:cs typeface="Times New Roman" panose="02020603050405020304" pitchFamily="18" charset="0"/>
              </a:rPr>
              <a:t>If you do not have a lot of labeled data, stretch it out.</a:t>
            </a:r>
          </a:p>
          <a:p>
            <a:pPr lvl="1"/>
            <a:r>
              <a:rPr lang="en-US" sz="2400" dirty="0">
                <a:cs typeface="Times New Roman" panose="02020603050405020304" pitchFamily="18" charset="0"/>
              </a:rPr>
              <a:t>Results may depend on </a:t>
            </a:r>
            <a:r>
              <a:rPr lang="en-US" sz="2400" i="1" dirty="0">
                <a:cs typeface="Times New Roman" panose="02020603050405020304" pitchFamily="18" charset="0"/>
              </a:rPr>
              <a:t>which</a:t>
            </a:r>
            <a:r>
              <a:rPr lang="en-US" sz="2400" dirty="0">
                <a:cs typeface="Times New Roman" panose="02020603050405020304" pitchFamily="18" charset="0"/>
              </a:rPr>
              <a:t> data is chosen </a:t>
            </a:r>
            <a:br>
              <a:rPr lang="en-US" sz="2400" dirty="0">
                <a:cs typeface="Times New Roman" panose="02020603050405020304" pitchFamily="18" charset="0"/>
              </a:rPr>
            </a:br>
            <a:r>
              <a:rPr lang="en-US" sz="2400" dirty="0">
                <a:cs typeface="Times New Roman" panose="02020603050405020304" pitchFamily="18" charset="0"/>
              </a:rPr>
              <a:t>  for training vs validating.</a:t>
            </a:r>
          </a:p>
          <a:p>
            <a:pPr lvl="1"/>
            <a:r>
              <a:rPr lang="en-US" sz="2400" dirty="0">
                <a:cs typeface="Times New Roman" panose="02020603050405020304" pitchFamily="18" charset="0"/>
              </a:rPr>
              <a:t>Splitting the available data into k partitions (typically k=4 or 5). </a:t>
            </a:r>
          </a:p>
          <a:p>
            <a:pPr lvl="1"/>
            <a:r>
              <a:rPr lang="en-US" sz="2400" dirty="0">
                <a:cs typeface="Times New Roman" panose="02020603050405020304" pitchFamily="18" charset="0"/>
              </a:rPr>
              <a:t>Instantiating k identical models</a:t>
            </a:r>
          </a:p>
          <a:p>
            <a:pPr lvl="1"/>
            <a:r>
              <a:rPr lang="en-US" sz="2400" dirty="0">
                <a:cs typeface="Times New Roman" panose="02020603050405020304" pitchFamily="18" charset="0"/>
              </a:rPr>
              <a:t>     Train on k-1 of the data parts </a:t>
            </a:r>
          </a:p>
          <a:p>
            <a:pPr lvl="1"/>
            <a:r>
              <a:rPr lang="en-US" sz="2400" dirty="0">
                <a:cs typeface="Times New Roman" panose="02020603050405020304" pitchFamily="18" charset="0"/>
              </a:rPr>
              <a:t>      and evaluate on the remaining one. </a:t>
            </a:r>
          </a:p>
        </p:txBody>
      </p:sp>
      <p:sp>
        <p:nvSpPr>
          <p:cNvPr id="21" name="Rectangle 20">
            <a:extLst>
              <a:ext uri="{FF2B5EF4-FFF2-40B4-BE49-F238E27FC236}">
                <a16:creationId xmlns:a16="http://schemas.microsoft.com/office/drawing/2014/main" id="{24C6729A-88F3-48FA-BF4A-94DFA87738D1}"/>
              </a:ext>
            </a:extLst>
          </p:cNvPr>
          <p:cNvSpPr/>
          <p:nvPr/>
        </p:nvSpPr>
        <p:spPr>
          <a:xfrm>
            <a:off x="4229341" y="3429000"/>
            <a:ext cx="2174185" cy="523220"/>
          </a:xfrm>
          <a:prstGeom prst="rect">
            <a:avLst/>
          </a:prstGeom>
        </p:spPr>
        <p:txBody>
          <a:bodyPr wrap="none">
            <a:spAutoFit/>
          </a:bodyPr>
          <a:lstStyle/>
          <a:p>
            <a:r>
              <a:rPr lang="en-US" dirty="0">
                <a:solidFill>
                  <a:srgbClr val="00FFFF"/>
                </a:solidFill>
                <a:sym typeface="Symbol" panose="05050102010706020507" pitchFamily="18" charset="2"/>
              </a:rPr>
              <a:t>Training Data</a:t>
            </a:r>
            <a:endParaRPr lang="en-US" dirty="0">
              <a:solidFill>
                <a:srgbClr val="00FFFF"/>
              </a:solidFill>
            </a:endParaRPr>
          </a:p>
        </p:txBody>
      </p:sp>
      <p:sp>
        <p:nvSpPr>
          <p:cNvPr id="22" name="Rectangle 21">
            <a:extLst>
              <a:ext uri="{FF2B5EF4-FFF2-40B4-BE49-F238E27FC236}">
                <a16:creationId xmlns:a16="http://schemas.microsoft.com/office/drawing/2014/main" id="{BE4245E7-DFF3-4797-99B7-A61353AB4FBA}"/>
              </a:ext>
            </a:extLst>
          </p:cNvPr>
          <p:cNvSpPr/>
          <p:nvPr/>
        </p:nvSpPr>
        <p:spPr>
          <a:xfrm>
            <a:off x="4280143" y="3802648"/>
            <a:ext cx="2424318" cy="523220"/>
          </a:xfrm>
          <a:prstGeom prst="rect">
            <a:avLst/>
          </a:prstGeom>
        </p:spPr>
        <p:txBody>
          <a:bodyPr wrap="none">
            <a:spAutoFit/>
          </a:bodyPr>
          <a:lstStyle/>
          <a:p>
            <a:r>
              <a:rPr lang="en-US" dirty="0">
                <a:solidFill>
                  <a:srgbClr val="66FF33"/>
                </a:solidFill>
                <a:sym typeface="Symbol" panose="05050102010706020507" pitchFamily="18" charset="2"/>
              </a:rPr>
              <a:t>Validation Data</a:t>
            </a:r>
            <a:endParaRPr lang="en-US" dirty="0">
              <a:solidFill>
                <a:srgbClr val="66FF33"/>
              </a:solidFill>
            </a:endParaRPr>
          </a:p>
        </p:txBody>
      </p:sp>
      <p:sp>
        <p:nvSpPr>
          <p:cNvPr id="7" name="TextBox 6">
            <a:extLst>
              <a:ext uri="{FF2B5EF4-FFF2-40B4-BE49-F238E27FC236}">
                <a16:creationId xmlns:a16="http://schemas.microsoft.com/office/drawing/2014/main" id="{AFAF51C6-E9ED-4182-B6D6-EA1B173B1B5F}"/>
              </a:ext>
            </a:extLst>
          </p:cNvPr>
          <p:cNvSpPr txBox="1"/>
          <p:nvPr/>
        </p:nvSpPr>
        <p:spPr bwMode="auto">
          <a:xfrm>
            <a:off x="1143001" y="3558930"/>
            <a:ext cx="3048001" cy="505328"/>
          </a:xfrm>
          <a:prstGeom prst="rect">
            <a:avLst/>
          </a:prstGeom>
          <a:noFill/>
          <a:ln w="3810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274320" rIns="274320" rtlCol="0">
            <a:spAutoFit/>
          </a:bodyPr>
          <a:lstStyle/>
          <a:p>
            <a:pPr>
              <a:spcBef>
                <a:spcPct val="0"/>
              </a:spcBef>
            </a:pPr>
            <a:endParaRPr 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25" name="Rectangle 24">
            <a:extLst>
              <a:ext uri="{FF2B5EF4-FFF2-40B4-BE49-F238E27FC236}">
                <a16:creationId xmlns:a16="http://schemas.microsoft.com/office/drawing/2014/main" id="{FCDC23AC-F164-410A-A66B-C440D17B7894}"/>
              </a:ext>
            </a:extLst>
          </p:cNvPr>
          <p:cNvSpPr/>
          <p:nvPr/>
        </p:nvSpPr>
        <p:spPr>
          <a:xfrm>
            <a:off x="3601356" y="3590730"/>
            <a:ext cx="609600" cy="457200"/>
          </a:xfrm>
          <a:prstGeom prst="rect">
            <a:avLst/>
          </a:prstGeom>
          <a:solidFill>
            <a:srgbClr val="66FF33"/>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nvGrpSpPr>
          <p:cNvPr id="8" name="Group 7">
            <a:extLst>
              <a:ext uri="{FF2B5EF4-FFF2-40B4-BE49-F238E27FC236}">
                <a16:creationId xmlns:a16="http://schemas.microsoft.com/office/drawing/2014/main" id="{FABED632-A7BD-4731-AB87-09320376C850}"/>
              </a:ext>
            </a:extLst>
          </p:cNvPr>
          <p:cNvGrpSpPr/>
          <p:nvPr/>
        </p:nvGrpSpPr>
        <p:grpSpPr>
          <a:xfrm>
            <a:off x="1143000" y="3590730"/>
            <a:ext cx="2443842" cy="457200"/>
            <a:chOff x="1143000" y="3590730"/>
            <a:chExt cx="2443842" cy="457200"/>
          </a:xfrm>
        </p:grpSpPr>
        <p:sp>
          <p:nvSpPr>
            <p:cNvPr id="9" name="Rectangle 8">
              <a:extLst>
                <a:ext uri="{FF2B5EF4-FFF2-40B4-BE49-F238E27FC236}">
                  <a16:creationId xmlns:a16="http://schemas.microsoft.com/office/drawing/2014/main" id="{A4FA26AD-3207-4528-8A67-8C9942EE27A3}"/>
                </a:ext>
              </a:extLst>
            </p:cNvPr>
            <p:cNvSpPr/>
            <p:nvPr/>
          </p:nvSpPr>
          <p:spPr>
            <a:xfrm>
              <a:off x="1765300" y="359073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 name="Rectangle 22">
              <a:extLst>
                <a:ext uri="{FF2B5EF4-FFF2-40B4-BE49-F238E27FC236}">
                  <a16:creationId xmlns:a16="http://schemas.microsoft.com/office/drawing/2014/main" id="{2358640A-A241-4A8F-8DFF-DF3F16DF4219}"/>
                </a:ext>
              </a:extLst>
            </p:cNvPr>
            <p:cNvSpPr/>
            <p:nvPr/>
          </p:nvSpPr>
          <p:spPr>
            <a:xfrm>
              <a:off x="2391228" y="359073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 name="Rectangle 23">
              <a:extLst>
                <a:ext uri="{FF2B5EF4-FFF2-40B4-BE49-F238E27FC236}">
                  <a16:creationId xmlns:a16="http://schemas.microsoft.com/office/drawing/2014/main" id="{9BF4E0EA-6C3F-441A-8ACC-9024BB977953}"/>
                </a:ext>
              </a:extLst>
            </p:cNvPr>
            <p:cNvSpPr/>
            <p:nvPr/>
          </p:nvSpPr>
          <p:spPr>
            <a:xfrm>
              <a:off x="2977242" y="359073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6" name="Rectangle 25">
              <a:extLst>
                <a:ext uri="{FF2B5EF4-FFF2-40B4-BE49-F238E27FC236}">
                  <a16:creationId xmlns:a16="http://schemas.microsoft.com/office/drawing/2014/main" id="{DA34F05B-7C8A-480D-9B73-9AE3424A565A}"/>
                </a:ext>
              </a:extLst>
            </p:cNvPr>
            <p:cNvSpPr/>
            <p:nvPr/>
          </p:nvSpPr>
          <p:spPr>
            <a:xfrm>
              <a:off x="1143000" y="359073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grpSp>
        <p:nvGrpSpPr>
          <p:cNvPr id="10" name="Group 9">
            <a:extLst>
              <a:ext uri="{FF2B5EF4-FFF2-40B4-BE49-F238E27FC236}">
                <a16:creationId xmlns:a16="http://schemas.microsoft.com/office/drawing/2014/main" id="{D95C2575-7028-437A-9ED8-F184ACD3E9A3}"/>
              </a:ext>
            </a:extLst>
          </p:cNvPr>
          <p:cNvGrpSpPr/>
          <p:nvPr/>
        </p:nvGrpSpPr>
        <p:grpSpPr>
          <a:xfrm>
            <a:off x="1143000" y="3530857"/>
            <a:ext cx="3048000" cy="558801"/>
            <a:chOff x="2133600" y="5791200"/>
            <a:chExt cx="3048000" cy="1295400"/>
          </a:xfrm>
        </p:grpSpPr>
        <p:cxnSp>
          <p:nvCxnSpPr>
            <p:cNvPr id="11" name="Straight Connector 10">
              <a:extLst>
                <a:ext uri="{FF2B5EF4-FFF2-40B4-BE49-F238E27FC236}">
                  <a16:creationId xmlns:a16="http://schemas.microsoft.com/office/drawing/2014/main" id="{4AF68F2F-73B9-4C70-9C44-84994B460AEA}"/>
                </a:ext>
              </a:extLst>
            </p:cNvPr>
            <p:cNvCxnSpPr/>
            <p:nvPr/>
          </p:nvCxnSpPr>
          <p:spPr bwMode="auto">
            <a:xfrm flipV="1">
              <a:off x="21336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B442B92-95BF-4313-83C5-45653BFFFE79}"/>
                </a:ext>
              </a:extLst>
            </p:cNvPr>
            <p:cNvCxnSpPr/>
            <p:nvPr/>
          </p:nvCxnSpPr>
          <p:spPr bwMode="auto">
            <a:xfrm flipV="1">
              <a:off x="27432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6D51750-F105-4180-98F3-A9FA2E2890F9}"/>
                </a:ext>
              </a:extLst>
            </p:cNvPr>
            <p:cNvCxnSpPr/>
            <p:nvPr/>
          </p:nvCxnSpPr>
          <p:spPr bwMode="auto">
            <a:xfrm flipV="1">
              <a:off x="33528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8BB3C383-4D8A-4E7E-88EA-5FF1C89F6DAD}"/>
                </a:ext>
              </a:extLst>
            </p:cNvPr>
            <p:cNvCxnSpPr/>
            <p:nvPr/>
          </p:nvCxnSpPr>
          <p:spPr bwMode="auto">
            <a:xfrm flipV="1">
              <a:off x="39624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34E09056-EB6B-4FF5-B5E0-B3430CCB96B6}"/>
                </a:ext>
              </a:extLst>
            </p:cNvPr>
            <p:cNvCxnSpPr/>
            <p:nvPr/>
          </p:nvCxnSpPr>
          <p:spPr bwMode="auto">
            <a:xfrm flipV="1">
              <a:off x="45720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8360CA13-2FDD-40A7-8B61-DF5B6E9894AF}"/>
                </a:ext>
              </a:extLst>
            </p:cNvPr>
            <p:cNvCxnSpPr/>
            <p:nvPr/>
          </p:nvCxnSpPr>
          <p:spPr bwMode="auto">
            <a:xfrm flipV="1">
              <a:off x="51816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grpSp>
      <p:grpSp>
        <p:nvGrpSpPr>
          <p:cNvPr id="17" name="Group 16">
            <a:extLst>
              <a:ext uri="{FF2B5EF4-FFF2-40B4-BE49-F238E27FC236}">
                <a16:creationId xmlns:a16="http://schemas.microsoft.com/office/drawing/2014/main" id="{ADA9FEAA-BAA7-4629-9632-2EB0FF50542F}"/>
              </a:ext>
            </a:extLst>
          </p:cNvPr>
          <p:cNvGrpSpPr/>
          <p:nvPr/>
        </p:nvGrpSpPr>
        <p:grpSpPr>
          <a:xfrm>
            <a:off x="1143000" y="4144084"/>
            <a:ext cx="3067956" cy="2409372"/>
            <a:chOff x="1143000" y="4144084"/>
            <a:chExt cx="3067956" cy="2409372"/>
          </a:xfrm>
        </p:grpSpPr>
        <p:grpSp>
          <p:nvGrpSpPr>
            <p:cNvPr id="27" name="Group 26">
              <a:extLst>
                <a:ext uri="{FF2B5EF4-FFF2-40B4-BE49-F238E27FC236}">
                  <a16:creationId xmlns:a16="http://schemas.microsoft.com/office/drawing/2014/main" id="{BFF419E4-C111-4E1D-8EAB-7AA4FB2C095D}"/>
                </a:ext>
              </a:extLst>
            </p:cNvPr>
            <p:cNvGrpSpPr/>
            <p:nvPr/>
          </p:nvGrpSpPr>
          <p:grpSpPr>
            <a:xfrm>
              <a:off x="1143000" y="4144084"/>
              <a:ext cx="3055256" cy="558801"/>
              <a:chOff x="1143000" y="5105400"/>
              <a:chExt cx="3055256" cy="558801"/>
            </a:xfrm>
          </p:grpSpPr>
          <p:sp>
            <p:nvSpPr>
              <p:cNvPr id="28" name="TextBox 27">
                <a:extLst>
                  <a:ext uri="{FF2B5EF4-FFF2-40B4-BE49-F238E27FC236}">
                    <a16:creationId xmlns:a16="http://schemas.microsoft.com/office/drawing/2014/main" id="{66E81278-2EC1-4B16-BEB5-B090DD6EC100}"/>
                  </a:ext>
                </a:extLst>
              </p:cNvPr>
              <p:cNvSpPr txBox="1"/>
              <p:nvPr/>
            </p:nvSpPr>
            <p:spPr bwMode="auto">
              <a:xfrm>
                <a:off x="1143001" y="5133473"/>
                <a:ext cx="3048001" cy="505328"/>
              </a:xfrm>
              <a:prstGeom prst="rect">
                <a:avLst/>
              </a:prstGeom>
              <a:noFill/>
              <a:ln w="3810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274320" rIns="274320" rtlCol="0">
                <a:spAutoFit/>
              </a:bodyPr>
              <a:lstStyle/>
              <a:p>
                <a:pPr>
                  <a:spcBef>
                    <a:spcPct val="0"/>
                  </a:spcBef>
                </a:pPr>
                <a:endParaRPr 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29" name="Rectangle 28">
                <a:extLst>
                  <a:ext uri="{FF2B5EF4-FFF2-40B4-BE49-F238E27FC236}">
                    <a16:creationId xmlns:a16="http://schemas.microsoft.com/office/drawing/2014/main" id="{EE68CF18-C4BE-4952-9D8D-3EFAEBD69EF8}"/>
                  </a:ext>
                </a:extLst>
              </p:cNvPr>
              <p:cNvSpPr/>
              <p:nvPr/>
            </p:nvSpPr>
            <p:spPr>
              <a:xfrm>
                <a:off x="1765300"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 name="Rectangle 29">
                <a:extLst>
                  <a:ext uri="{FF2B5EF4-FFF2-40B4-BE49-F238E27FC236}">
                    <a16:creationId xmlns:a16="http://schemas.microsoft.com/office/drawing/2014/main" id="{8E1F3DB8-35AF-4B9D-9341-B537BB7DF6A7}"/>
                  </a:ext>
                </a:extLst>
              </p:cNvPr>
              <p:cNvSpPr/>
              <p:nvPr/>
            </p:nvSpPr>
            <p:spPr>
              <a:xfrm>
                <a:off x="2391228"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 name="Rectangle 30">
                <a:extLst>
                  <a:ext uri="{FF2B5EF4-FFF2-40B4-BE49-F238E27FC236}">
                    <a16:creationId xmlns:a16="http://schemas.microsoft.com/office/drawing/2014/main" id="{1A360B5D-32C3-4112-945A-8756D785ED29}"/>
                  </a:ext>
                </a:extLst>
              </p:cNvPr>
              <p:cNvSpPr/>
              <p:nvPr/>
            </p:nvSpPr>
            <p:spPr>
              <a:xfrm>
                <a:off x="3002642" y="5165273"/>
                <a:ext cx="609600" cy="457200"/>
              </a:xfrm>
              <a:prstGeom prst="rect">
                <a:avLst/>
              </a:prstGeom>
              <a:solidFill>
                <a:srgbClr val="66FF33"/>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2" name="Rectangle 31">
                <a:extLst>
                  <a:ext uri="{FF2B5EF4-FFF2-40B4-BE49-F238E27FC236}">
                    <a16:creationId xmlns:a16="http://schemas.microsoft.com/office/drawing/2014/main" id="{35BB833A-E17E-434D-8681-C8A902347218}"/>
                  </a:ext>
                </a:extLst>
              </p:cNvPr>
              <p:cNvSpPr/>
              <p:nvPr/>
            </p:nvSpPr>
            <p:spPr>
              <a:xfrm>
                <a:off x="3588656"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3" name="Rectangle 32">
                <a:extLst>
                  <a:ext uri="{FF2B5EF4-FFF2-40B4-BE49-F238E27FC236}">
                    <a16:creationId xmlns:a16="http://schemas.microsoft.com/office/drawing/2014/main" id="{202D4C6A-3AE3-44E5-A2F7-4CF328795EBD}"/>
                  </a:ext>
                </a:extLst>
              </p:cNvPr>
              <p:cNvSpPr/>
              <p:nvPr/>
            </p:nvSpPr>
            <p:spPr>
              <a:xfrm>
                <a:off x="1143000"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nvGrpSpPr>
              <p:cNvPr id="34" name="Group 33">
                <a:extLst>
                  <a:ext uri="{FF2B5EF4-FFF2-40B4-BE49-F238E27FC236}">
                    <a16:creationId xmlns:a16="http://schemas.microsoft.com/office/drawing/2014/main" id="{6BCFB878-D266-4FE7-AB28-E46FF214FC68}"/>
                  </a:ext>
                </a:extLst>
              </p:cNvPr>
              <p:cNvGrpSpPr/>
              <p:nvPr/>
            </p:nvGrpSpPr>
            <p:grpSpPr>
              <a:xfrm>
                <a:off x="1143000" y="5105400"/>
                <a:ext cx="3048000" cy="558801"/>
                <a:chOff x="2133600" y="5791200"/>
                <a:chExt cx="3048000" cy="1295400"/>
              </a:xfrm>
            </p:grpSpPr>
            <p:cxnSp>
              <p:nvCxnSpPr>
                <p:cNvPr id="35" name="Straight Connector 34">
                  <a:extLst>
                    <a:ext uri="{FF2B5EF4-FFF2-40B4-BE49-F238E27FC236}">
                      <a16:creationId xmlns:a16="http://schemas.microsoft.com/office/drawing/2014/main" id="{77DE7070-7005-4B1E-B3C5-BFE8E18B76A6}"/>
                    </a:ext>
                  </a:extLst>
                </p:cNvPr>
                <p:cNvCxnSpPr/>
                <p:nvPr/>
              </p:nvCxnSpPr>
              <p:spPr bwMode="auto">
                <a:xfrm flipV="1">
                  <a:off x="21336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745FB789-AE3D-400B-97CE-1012B438CA71}"/>
                    </a:ext>
                  </a:extLst>
                </p:cNvPr>
                <p:cNvCxnSpPr/>
                <p:nvPr/>
              </p:nvCxnSpPr>
              <p:spPr bwMode="auto">
                <a:xfrm flipV="1">
                  <a:off x="27432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3EE4C6E2-AC97-4FF2-8568-9E1EC83E83A2}"/>
                    </a:ext>
                  </a:extLst>
                </p:cNvPr>
                <p:cNvCxnSpPr/>
                <p:nvPr/>
              </p:nvCxnSpPr>
              <p:spPr bwMode="auto">
                <a:xfrm flipV="1">
                  <a:off x="33528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F4DC0729-E7E6-4214-8F8E-4A81B23AE72C}"/>
                    </a:ext>
                  </a:extLst>
                </p:cNvPr>
                <p:cNvCxnSpPr/>
                <p:nvPr/>
              </p:nvCxnSpPr>
              <p:spPr bwMode="auto">
                <a:xfrm flipV="1">
                  <a:off x="39624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6D269E6-B8AD-4A31-AA2C-98EF6ECAEEDE}"/>
                    </a:ext>
                  </a:extLst>
                </p:cNvPr>
                <p:cNvCxnSpPr/>
                <p:nvPr/>
              </p:nvCxnSpPr>
              <p:spPr bwMode="auto">
                <a:xfrm flipV="1">
                  <a:off x="45720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E0AEAC3A-ADAE-420D-879B-28A6DB700E63}"/>
                    </a:ext>
                  </a:extLst>
                </p:cNvPr>
                <p:cNvCxnSpPr/>
                <p:nvPr/>
              </p:nvCxnSpPr>
              <p:spPr bwMode="auto">
                <a:xfrm flipV="1">
                  <a:off x="51816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grpSp>
        </p:grpSp>
        <p:grpSp>
          <p:nvGrpSpPr>
            <p:cNvPr id="41" name="Group 40">
              <a:extLst>
                <a:ext uri="{FF2B5EF4-FFF2-40B4-BE49-F238E27FC236}">
                  <a16:creationId xmlns:a16="http://schemas.microsoft.com/office/drawing/2014/main" id="{2178CE38-D922-4322-A119-633DFCD0FADC}"/>
                </a:ext>
              </a:extLst>
            </p:cNvPr>
            <p:cNvGrpSpPr/>
            <p:nvPr/>
          </p:nvGrpSpPr>
          <p:grpSpPr>
            <a:xfrm>
              <a:off x="1143000" y="4757311"/>
              <a:ext cx="3067956" cy="558801"/>
              <a:chOff x="1143000" y="5105400"/>
              <a:chExt cx="3067956" cy="558801"/>
            </a:xfrm>
          </p:grpSpPr>
          <p:sp>
            <p:nvSpPr>
              <p:cNvPr id="42" name="TextBox 41">
                <a:extLst>
                  <a:ext uri="{FF2B5EF4-FFF2-40B4-BE49-F238E27FC236}">
                    <a16:creationId xmlns:a16="http://schemas.microsoft.com/office/drawing/2014/main" id="{FFAAFC80-8B41-4873-8263-EF28252C261C}"/>
                  </a:ext>
                </a:extLst>
              </p:cNvPr>
              <p:cNvSpPr txBox="1"/>
              <p:nvPr/>
            </p:nvSpPr>
            <p:spPr bwMode="auto">
              <a:xfrm>
                <a:off x="1143001" y="5133473"/>
                <a:ext cx="3048001" cy="505328"/>
              </a:xfrm>
              <a:prstGeom prst="rect">
                <a:avLst/>
              </a:prstGeom>
              <a:noFill/>
              <a:ln w="3810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274320" rIns="274320" rtlCol="0">
                <a:spAutoFit/>
              </a:bodyPr>
              <a:lstStyle/>
              <a:p>
                <a:pPr>
                  <a:spcBef>
                    <a:spcPct val="0"/>
                  </a:spcBef>
                </a:pPr>
                <a:endParaRPr 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43" name="Rectangle 42">
                <a:extLst>
                  <a:ext uri="{FF2B5EF4-FFF2-40B4-BE49-F238E27FC236}">
                    <a16:creationId xmlns:a16="http://schemas.microsoft.com/office/drawing/2014/main" id="{450F84CD-CDDC-45E0-85AB-A00888EF240A}"/>
                  </a:ext>
                </a:extLst>
              </p:cNvPr>
              <p:cNvSpPr/>
              <p:nvPr/>
            </p:nvSpPr>
            <p:spPr>
              <a:xfrm>
                <a:off x="1765300"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4" name="Rectangle 43">
                <a:extLst>
                  <a:ext uri="{FF2B5EF4-FFF2-40B4-BE49-F238E27FC236}">
                    <a16:creationId xmlns:a16="http://schemas.microsoft.com/office/drawing/2014/main" id="{BAF15135-6917-4A90-ABD7-13FD6BA63DD5}"/>
                  </a:ext>
                </a:extLst>
              </p:cNvPr>
              <p:cNvSpPr/>
              <p:nvPr/>
            </p:nvSpPr>
            <p:spPr>
              <a:xfrm>
                <a:off x="2391228" y="5165273"/>
                <a:ext cx="609600" cy="457200"/>
              </a:xfrm>
              <a:prstGeom prst="rect">
                <a:avLst/>
              </a:prstGeom>
              <a:solidFill>
                <a:srgbClr val="66FF33"/>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5" name="Rectangle 44">
                <a:extLst>
                  <a:ext uri="{FF2B5EF4-FFF2-40B4-BE49-F238E27FC236}">
                    <a16:creationId xmlns:a16="http://schemas.microsoft.com/office/drawing/2014/main" id="{2B651CA0-CE9E-490E-90D0-DAD907B57AE7}"/>
                  </a:ext>
                </a:extLst>
              </p:cNvPr>
              <p:cNvSpPr/>
              <p:nvPr/>
            </p:nvSpPr>
            <p:spPr>
              <a:xfrm>
                <a:off x="3002642"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6" name="Rectangle 45">
                <a:extLst>
                  <a:ext uri="{FF2B5EF4-FFF2-40B4-BE49-F238E27FC236}">
                    <a16:creationId xmlns:a16="http://schemas.microsoft.com/office/drawing/2014/main" id="{3C88D95F-93DA-4122-B1E7-3D2324B092D6}"/>
                  </a:ext>
                </a:extLst>
              </p:cNvPr>
              <p:cNvSpPr/>
              <p:nvPr/>
            </p:nvSpPr>
            <p:spPr>
              <a:xfrm>
                <a:off x="3601356"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7" name="Rectangle 46">
                <a:extLst>
                  <a:ext uri="{FF2B5EF4-FFF2-40B4-BE49-F238E27FC236}">
                    <a16:creationId xmlns:a16="http://schemas.microsoft.com/office/drawing/2014/main" id="{2D338435-13A2-412B-AE5B-B2C28A740801}"/>
                  </a:ext>
                </a:extLst>
              </p:cNvPr>
              <p:cNvSpPr/>
              <p:nvPr/>
            </p:nvSpPr>
            <p:spPr>
              <a:xfrm>
                <a:off x="1143000"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nvGrpSpPr>
              <p:cNvPr id="48" name="Group 47">
                <a:extLst>
                  <a:ext uri="{FF2B5EF4-FFF2-40B4-BE49-F238E27FC236}">
                    <a16:creationId xmlns:a16="http://schemas.microsoft.com/office/drawing/2014/main" id="{A14E286B-7F5C-4536-A340-688E7D41FAC9}"/>
                  </a:ext>
                </a:extLst>
              </p:cNvPr>
              <p:cNvGrpSpPr/>
              <p:nvPr/>
            </p:nvGrpSpPr>
            <p:grpSpPr>
              <a:xfrm>
                <a:off x="1143000" y="5105400"/>
                <a:ext cx="3048000" cy="558801"/>
                <a:chOff x="2133600" y="5791200"/>
                <a:chExt cx="3048000" cy="1295400"/>
              </a:xfrm>
            </p:grpSpPr>
            <p:cxnSp>
              <p:nvCxnSpPr>
                <p:cNvPr id="49" name="Straight Connector 48">
                  <a:extLst>
                    <a:ext uri="{FF2B5EF4-FFF2-40B4-BE49-F238E27FC236}">
                      <a16:creationId xmlns:a16="http://schemas.microsoft.com/office/drawing/2014/main" id="{51FEBA89-41FE-49FA-8E4D-00569E3CB30E}"/>
                    </a:ext>
                  </a:extLst>
                </p:cNvPr>
                <p:cNvCxnSpPr/>
                <p:nvPr/>
              </p:nvCxnSpPr>
              <p:spPr bwMode="auto">
                <a:xfrm flipV="1">
                  <a:off x="21336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24775D25-B28A-4A51-8D02-3162E0ED043E}"/>
                    </a:ext>
                  </a:extLst>
                </p:cNvPr>
                <p:cNvCxnSpPr/>
                <p:nvPr/>
              </p:nvCxnSpPr>
              <p:spPr bwMode="auto">
                <a:xfrm flipV="1">
                  <a:off x="27432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B3B6725-5906-496C-A322-637C454DEC91}"/>
                    </a:ext>
                  </a:extLst>
                </p:cNvPr>
                <p:cNvCxnSpPr/>
                <p:nvPr/>
              </p:nvCxnSpPr>
              <p:spPr bwMode="auto">
                <a:xfrm flipV="1">
                  <a:off x="33528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2C594F5A-B17C-40B2-8ADB-BA84E3282B1D}"/>
                    </a:ext>
                  </a:extLst>
                </p:cNvPr>
                <p:cNvCxnSpPr/>
                <p:nvPr/>
              </p:nvCxnSpPr>
              <p:spPr bwMode="auto">
                <a:xfrm flipV="1">
                  <a:off x="39624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AAF741B2-2B9A-4550-A6E3-A6B38BEAB480}"/>
                    </a:ext>
                  </a:extLst>
                </p:cNvPr>
                <p:cNvCxnSpPr/>
                <p:nvPr/>
              </p:nvCxnSpPr>
              <p:spPr bwMode="auto">
                <a:xfrm flipV="1">
                  <a:off x="45720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C66453D0-5E45-40EB-8803-E3C95DDEB5DE}"/>
                    </a:ext>
                  </a:extLst>
                </p:cNvPr>
                <p:cNvCxnSpPr/>
                <p:nvPr/>
              </p:nvCxnSpPr>
              <p:spPr bwMode="auto">
                <a:xfrm flipV="1">
                  <a:off x="51816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grpSp>
        </p:grpSp>
        <p:grpSp>
          <p:nvGrpSpPr>
            <p:cNvPr id="55" name="Group 54">
              <a:extLst>
                <a:ext uri="{FF2B5EF4-FFF2-40B4-BE49-F238E27FC236}">
                  <a16:creationId xmlns:a16="http://schemas.microsoft.com/office/drawing/2014/main" id="{B1C28A57-64E1-4340-B48E-97101170124A}"/>
                </a:ext>
              </a:extLst>
            </p:cNvPr>
            <p:cNvGrpSpPr/>
            <p:nvPr/>
          </p:nvGrpSpPr>
          <p:grpSpPr>
            <a:xfrm>
              <a:off x="1143000" y="5381428"/>
              <a:ext cx="3067956" cy="558801"/>
              <a:chOff x="1143000" y="5105400"/>
              <a:chExt cx="3067956" cy="558801"/>
            </a:xfrm>
          </p:grpSpPr>
          <p:sp>
            <p:nvSpPr>
              <p:cNvPr id="56" name="TextBox 55">
                <a:extLst>
                  <a:ext uri="{FF2B5EF4-FFF2-40B4-BE49-F238E27FC236}">
                    <a16:creationId xmlns:a16="http://schemas.microsoft.com/office/drawing/2014/main" id="{00CA5107-F3B4-408D-BB37-7CD0ADE3B1B2}"/>
                  </a:ext>
                </a:extLst>
              </p:cNvPr>
              <p:cNvSpPr txBox="1"/>
              <p:nvPr/>
            </p:nvSpPr>
            <p:spPr bwMode="auto">
              <a:xfrm>
                <a:off x="1143001" y="5133473"/>
                <a:ext cx="3048001" cy="505328"/>
              </a:xfrm>
              <a:prstGeom prst="rect">
                <a:avLst/>
              </a:prstGeom>
              <a:noFill/>
              <a:ln w="3810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274320" rIns="274320" rtlCol="0">
                <a:spAutoFit/>
              </a:bodyPr>
              <a:lstStyle/>
              <a:p>
                <a:pPr>
                  <a:spcBef>
                    <a:spcPct val="0"/>
                  </a:spcBef>
                </a:pPr>
                <a:endParaRPr 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57" name="Rectangle 56">
                <a:extLst>
                  <a:ext uri="{FF2B5EF4-FFF2-40B4-BE49-F238E27FC236}">
                    <a16:creationId xmlns:a16="http://schemas.microsoft.com/office/drawing/2014/main" id="{212B3D96-3995-4A8C-8957-302EEEA94691}"/>
                  </a:ext>
                </a:extLst>
              </p:cNvPr>
              <p:cNvSpPr/>
              <p:nvPr/>
            </p:nvSpPr>
            <p:spPr>
              <a:xfrm>
                <a:off x="1765300" y="5165273"/>
                <a:ext cx="609600" cy="457200"/>
              </a:xfrm>
              <a:prstGeom prst="rect">
                <a:avLst/>
              </a:prstGeom>
              <a:solidFill>
                <a:srgbClr val="66FF33"/>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8" name="Rectangle 57">
                <a:extLst>
                  <a:ext uri="{FF2B5EF4-FFF2-40B4-BE49-F238E27FC236}">
                    <a16:creationId xmlns:a16="http://schemas.microsoft.com/office/drawing/2014/main" id="{D9FFD360-8D20-438B-AA4A-E785A75B1094}"/>
                  </a:ext>
                </a:extLst>
              </p:cNvPr>
              <p:cNvSpPr/>
              <p:nvPr/>
            </p:nvSpPr>
            <p:spPr>
              <a:xfrm>
                <a:off x="2391228"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9" name="Rectangle 58">
                <a:extLst>
                  <a:ext uri="{FF2B5EF4-FFF2-40B4-BE49-F238E27FC236}">
                    <a16:creationId xmlns:a16="http://schemas.microsoft.com/office/drawing/2014/main" id="{D482F7F0-7FCE-49F9-B38B-E3C8FFC23981}"/>
                  </a:ext>
                </a:extLst>
              </p:cNvPr>
              <p:cNvSpPr/>
              <p:nvPr/>
            </p:nvSpPr>
            <p:spPr>
              <a:xfrm>
                <a:off x="3002642"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0" name="Rectangle 59">
                <a:extLst>
                  <a:ext uri="{FF2B5EF4-FFF2-40B4-BE49-F238E27FC236}">
                    <a16:creationId xmlns:a16="http://schemas.microsoft.com/office/drawing/2014/main" id="{8426B4C9-5BAC-4F57-AFDA-8A8B995E1E16}"/>
                  </a:ext>
                </a:extLst>
              </p:cNvPr>
              <p:cNvSpPr/>
              <p:nvPr/>
            </p:nvSpPr>
            <p:spPr>
              <a:xfrm>
                <a:off x="3601356"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1" name="Rectangle 60">
                <a:extLst>
                  <a:ext uri="{FF2B5EF4-FFF2-40B4-BE49-F238E27FC236}">
                    <a16:creationId xmlns:a16="http://schemas.microsoft.com/office/drawing/2014/main" id="{21A0E64B-1BD4-4B9B-B13C-E1A4A5CF67AD}"/>
                  </a:ext>
                </a:extLst>
              </p:cNvPr>
              <p:cNvSpPr/>
              <p:nvPr/>
            </p:nvSpPr>
            <p:spPr>
              <a:xfrm>
                <a:off x="1143000"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nvGrpSpPr>
              <p:cNvPr id="62" name="Group 61">
                <a:extLst>
                  <a:ext uri="{FF2B5EF4-FFF2-40B4-BE49-F238E27FC236}">
                    <a16:creationId xmlns:a16="http://schemas.microsoft.com/office/drawing/2014/main" id="{80F99629-16CF-4065-ACB0-4647563B3B3A}"/>
                  </a:ext>
                </a:extLst>
              </p:cNvPr>
              <p:cNvGrpSpPr/>
              <p:nvPr/>
            </p:nvGrpSpPr>
            <p:grpSpPr>
              <a:xfrm>
                <a:off x="1143000" y="5105400"/>
                <a:ext cx="3048000" cy="558801"/>
                <a:chOff x="2133600" y="5791200"/>
                <a:chExt cx="3048000" cy="1295400"/>
              </a:xfrm>
            </p:grpSpPr>
            <p:cxnSp>
              <p:nvCxnSpPr>
                <p:cNvPr id="63" name="Straight Connector 62">
                  <a:extLst>
                    <a:ext uri="{FF2B5EF4-FFF2-40B4-BE49-F238E27FC236}">
                      <a16:creationId xmlns:a16="http://schemas.microsoft.com/office/drawing/2014/main" id="{446D518F-2F83-47FB-ADB3-93109DC1C406}"/>
                    </a:ext>
                  </a:extLst>
                </p:cNvPr>
                <p:cNvCxnSpPr/>
                <p:nvPr/>
              </p:nvCxnSpPr>
              <p:spPr bwMode="auto">
                <a:xfrm flipV="1">
                  <a:off x="21336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2F2A44C8-5AA8-4F73-9AF3-C268B182A05F}"/>
                    </a:ext>
                  </a:extLst>
                </p:cNvPr>
                <p:cNvCxnSpPr/>
                <p:nvPr/>
              </p:nvCxnSpPr>
              <p:spPr bwMode="auto">
                <a:xfrm flipV="1">
                  <a:off x="27432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5B454002-CBAB-4471-AF78-06171ED2175F}"/>
                    </a:ext>
                  </a:extLst>
                </p:cNvPr>
                <p:cNvCxnSpPr/>
                <p:nvPr/>
              </p:nvCxnSpPr>
              <p:spPr bwMode="auto">
                <a:xfrm flipV="1">
                  <a:off x="33528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01C673FA-47CD-425D-86A8-D9D17AA96515}"/>
                    </a:ext>
                  </a:extLst>
                </p:cNvPr>
                <p:cNvCxnSpPr/>
                <p:nvPr/>
              </p:nvCxnSpPr>
              <p:spPr bwMode="auto">
                <a:xfrm flipV="1">
                  <a:off x="39624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13793BC6-3460-4E68-99B4-A87BAEEDE5A5}"/>
                    </a:ext>
                  </a:extLst>
                </p:cNvPr>
                <p:cNvCxnSpPr/>
                <p:nvPr/>
              </p:nvCxnSpPr>
              <p:spPr bwMode="auto">
                <a:xfrm flipV="1">
                  <a:off x="45720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4ADFA1A7-0620-4210-B4D3-A3AC3B043A41}"/>
                    </a:ext>
                  </a:extLst>
                </p:cNvPr>
                <p:cNvCxnSpPr/>
                <p:nvPr/>
              </p:nvCxnSpPr>
              <p:spPr bwMode="auto">
                <a:xfrm flipV="1">
                  <a:off x="51816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grpSp>
        </p:grpSp>
        <p:grpSp>
          <p:nvGrpSpPr>
            <p:cNvPr id="69" name="Group 68">
              <a:extLst>
                <a:ext uri="{FF2B5EF4-FFF2-40B4-BE49-F238E27FC236}">
                  <a16:creationId xmlns:a16="http://schemas.microsoft.com/office/drawing/2014/main" id="{22E9D90D-8099-4EDF-8514-18977D2B2A84}"/>
                </a:ext>
              </a:extLst>
            </p:cNvPr>
            <p:cNvGrpSpPr/>
            <p:nvPr/>
          </p:nvGrpSpPr>
          <p:grpSpPr>
            <a:xfrm>
              <a:off x="1143000" y="5994655"/>
              <a:ext cx="3055256" cy="558801"/>
              <a:chOff x="1143000" y="5105400"/>
              <a:chExt cx="3055256" cy="558801"/>
            </a:xfrm>
          </p:grpSpPr>
          <p:sp>
            <p:nvSpPr>
              <p:cNvPr id="70" name="TextBox 69">
                <a:extLst>
                  <a:ext uri="{FF2B5EF4-FFF2-40B4-BE49-F238E27FC236}">
                    <a16:creationId xmlns:a16="http://schemas.microsoft.com/office/drawing/2014/main" id="{E9B0EFEC-46EA-4091-94F2-3DF14570AC77}"/>
                  </a:ext>
                </a:extLst>
              </p:cNvPr>
              <p:cNvSpPr txBox="1"/>
              <p:nvPr/>
            </p:nvSpPr>
            <p:spPr bwMode="auto">
              <a:xfrm>
                <a:off x="1143001" y="5133473"/>
                <a:ext cx="3048001" cy="505328"/>
              </a:xfrm>
              <a:prstGeom prst="rect">
                <a:avLst/>
              </a:prstGeom>
              <a:noFill/>
              <a:ln w="3810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274320" rIns="274320" rtlCol="0">
                <a:spAutoFit/>
              </a:bodyPr>
              <a:lstStyle/>
              <a:p>
                <a:pPr>
                  <a:spcBef>
                    <a:spcPct val="0"/>
                  </a:spcBef>
                </a:pPr>
                <a:endParaRPr 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71" name="Rectangle 70">
                <a:extLst>
                  <a:ext uri="{FF2B5EF4-FFF2-40B4-BE49-F238E27FC236}">
                    <a16:creationId xmlns:a16="http://schemas.microsoft.com/office/drawing/2014/main" id="{A82BDB8F-87E3-4A07-8FF6-B45B9786EFE4}"/>
                  </a:ext>
                </a:extLst>
              </p:cNvPr>
              <p:cNvSpPr/>
              <p:nvPr/>
            </p:nvSpPr>
            <p:spPr>
              <a:xfrm>
                <a:off x="1765300"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2" name="Rectangle 71">
                <a:extLst>
                  <a:ext uri="{FF2B5EF4-FFF2-40B4-BE49-F238E27FC236}">
                    <a16:creationId xmlns:a16="http://schemas.microsoft.com/office/drawing/2014/main" id="{B2B0F388-567C-4328-99BB-2A9B141901A3}"/>
                  </a:ext>
                </a:extLst>
              </p:cNvPr>
              <p:cNvSpPr/>
              <p:nvPr/>
            </p:nvSpPr>
            <p:spPr>
              <a:xfrm>
                <a:off x="2391228"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 name="Rectangle 72">
                <a:extLst>
                  <a:ext uri="{FF2B5EF4-FFF2-40B4-BE49-F238E27FC236}">
                    <a16:creationId xmlns:a16="http://schemas.microsoft.com/office/drawing/2014/main" id="{4506D4E6-C619-4CFB-9B51-32190674FFF5}"/>
                  </a:ext>
                </a:extLst>
              </p:cNvPr>
              <p:cNvSpPr/>
              <p:nvPr/>
            </p:nvSpPr>
            <p:spPr>
              <a:xfrm>
                <a:off x="3002642"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4" name="Rectangle 73">
                <a:extLst>
                  <a:ext uri="{FF2B5EF4-FFF2-40B4-BE49-F238E27FC236}">
                    <a16:creationId xmlns:a16="http://schemas.microsoft.com/office/drawing/2014/main" id="{CAC1B4E0-7279-423F-82F3-FEBFB7FA1F9E}"/>
                  </a:ext>
                </a:extLst>
              </p:cNvPr>
              <p:cNvSpPr/>
              <p:nvPr/>
            </p:nvSpPr>
            <p:spPr>
              <a:xfrm>
                <a:off x="3588656" y="5165273"/>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5" name="Rectangle 74">
                <a:extLst>
                  <a:ext uri="{FF2B5EF4-FFF2-40B4-BE49-F238E27FC236}">
                    <a16:creationId xmlns:a16="http://schemas.microsoft.com/office/drawing/2014/main" id="{DF15FC86-E8CB-4606-9942-8A844E627BD4}"/>
                  </a:ext>
                </a:extLst>
              </p:cNvPr>
              <p:cNvSpPr/>
              <p:nvPr/>
            </p:nvSpPr>
            <p:spPr>
              <a:xfrm>
                <a:off x="1143000" y="5165273"/>
                <a:ext cx="609600" cy="457200"/>
              </a:xfrm>
              <a:prstGeom prst="rect">
                <a:avLst/>
              </a:prstGeom>
              <a:solidFill>
                <a:srgbClr val="66FF33"/>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nvGrpSpPr>
              <p:cNvPr id="76" name="Group 75">
                <a:extLst>
                  <a:ext uri="{FF2B5EF4-FFF2-40B4-BE49-F238E27FC236}">
                    <a16:creationId xmlns:a16="http://schemas.microsoft.com/office/drawing/2014/main" id="{24F11E00-7779-4F2E-9F32-92CBA03A9BFC}"/>
                  </a:ext>
                </a:extLst>
              </p:cNvPr>
              <p:cNvGrpSpPr/>
              <p:nvPr/>
            </p:nvGrpSpPr>
            <p:grpSpPr>
              <a:xfrm>
                <a:off x="1143000" y="5105400"/>
                <a:ext cx="3048000" cy="558801"/>
                <a:chOff x="2133600" y="5791200"/>
                <a:chExt cx="3048000" cy="1295400"/>
              </a:xfrm>
            </p:grpSpPr>
            <p:cxnSp>
              <p:nvCxnSpPr>
                <p:cNvPr id="77" name="Straight Connector 76">
                  <a:extLst>
                    <a:ext uri="{FF2B5EF4-FFF2-40B4-BE49-F238E27FC236}">
                      <a16:creationId xmlns:a16="http://schemas.microsoft.com/office/drawing/2014/main" id="{6171CADD-96AD-4624-9465-BD7C17BCAC01}"/>
                    </a:ext>
                  </a:extLst>
                </p:cNvPr>
                <p:cNvCxnSpPr/>
                <p:nvPr/>
              </p:nvCxnSpPr>
              <p:spPr bwMode="auto">
                <a:xfrm flipV="1">
                  <a:off x="21336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E56BC6B5-FA14-44A0-BA52-EC5832BCDC28}"/>
                    </a:ext>
                  </a:extLst>
                </p:cNvPr>
                <p:cNvCxnSpPr/>
                <p:nvPr/>
              </p:nvCxnSpPr>
              <p:spPr bwMode="auto">
                <a:xfrm flipV="1">
                  <a:off x="27432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E197E7F3-5719-408F-A471-911B9E4C8F24}"/>
                    </a:ext>
                  </a:extLst>
                </p:cNvPr>
                <p:cNvCxnSpPr/>
                <p:nvPr/>
              </p:nvCxnSpPr>
              <p:spPr bwMode="auto">
                <a:xfrm flipV="1">
                  <a:off x="33528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59053999-EB33-44D2-AA9F-292A3D8BC5CF}"/>
                    </a:ext>
                  </a:extLst>
                </p:cNvPr>
                <p:cNvCxnSpPr/>
                <p:nvPr/>
              </p:nvCxnSpPr>
              <p:spPr bwMode="auto">
                <a:xfrm flipV="1">
                  <a:off x="39624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28AF42F4-275E-46F8-B1EB-81600130D68F}"/>
                    </a:ext>
                  </a:extLst>
                </p:cNvPr>
                <p:cNvCxnSpPr/>
                <p:nvPr/>
              </p:nvCxnSpPr>
              <p:spPr bwMode="auto">
                <a:xfrm flipV="1">
                  <a:off x="45720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F5256267-6567-4075-BC1D-70234FDE0814}"/>
                    </a:ext>
                  </a:extLst>
                </p:cNvPr>
                <p:cNvCxnSpPr/>
                <p:nvPr/>
              </p:nvCxnSpPr>
              <p:spPr bwMode="auto">
                <a:xfrm flipV="1">
                  <a:off x="5181600" y="5791200"/>
                  <a:ext cx="0" cy="1295400"/>
                </a:xfrm>
                <a:prstGeom prst="line">
                  <a:avLst/>
                </a:prstGeom>
                <a:noFill/>
                <a:ln w="38100" cap="sq" cmpd="sng" algn="ctr">
                  <a:solidFill>
                    <a:schemeClr val="accent6">
                      <a:lumMod val="75000"/>
                    </a:schemeClr>
                  </a:solidFill>
                  <a:prstDash val="solid"/>
                  <a:round/>
                  <a:headEnd type="none" w="med" len="med"/>
                  <a:tailEnd type="none" w="med" len="med"/>
                </a:ln>
                <a:effectLst/>
              </p:spPr>
            </p:cxnSp>
          </p:grpSp>
        </p:grpSp>
      </p:grpSp>
      <p:sp>
        <p:nvSpPr>
          <p:cNvPr id="3" name="Rectangle 2">
            <a:extLst>
              <a:ext uri="{FF2B5EF4-FFF2-40B4-BE49-F238E27FC236}">
                <a16:creationId xmlns:a16="http://schemas.microsoft.com/office/drawing/2014/main" id="{38955699-D188-4FA5-B457-3CE7D8EDBAFB}"/>
              </a:ext>
            </a:extLst>
          </p:cNvPr>
          <p:cNvSpPr/>
          <p:nvPr/>
        </p:nvSpPr>
        <p:spPr>
          <a:xfrm>
            <a:off x="4007759" y="5004031"/>
            <a:ext cx="3048001" cy="830997"/>
          </a:xfrm>
          <a:prstGeom prst="rect">
            <a:avLst/>
          </a:prstGeom>
        </p:spPr>
        <p:txBody>
          <a:bodyPr wrap="square">
            <a:spAutoFit/>
          </a:bodyPr>
          <a:lstStyle/>
          <a:p>
            <a:pPr lvl="1" algn="ctr"/>
            <a:r>
              <a:rPr lang="en-US" sz="2400" dirty="0">
                <a:cs typeface="Times New Roman" panose="02020603050405020304" pitchFamily="18" charset="0"/>
              </a:rPr>
              <a:t>These K scores </a:t>
            </a:r>
          </a:p>
          <a:p>
            <a:pPr lvl="1" algn="ctr"/>
            <a:r>
              <a:rPr lang="en-US" sz="2400" dirty="0">
                <a:cs typeface="Times New Roman" panose="02020603050405020304" pitchFamily="18" charset="0"/>
              </a:rPr>
              <a:t>can be averaged.</a:t>
            </a:r>
          </a:p>
        </p:txBody>
      </p:sp>
    </p:spTree>
    <p:extLst>
      <p:ext uri="{BB962C8B-B14F-4D97-AF65-F5344CB8AC3E}">
        <p14:creationId xmlns:p14="http://schemas.microsoft.com/office/powerpoint/2010/main" val="348344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additive="base">
                                        <p:cTn id="17" dur="500" fill="hold"/>
                                        <p:tgtEl>
                                          <p:spTgt spid="85"/>
                                        </p:tgtEl>
                                        <p:attrNameLst>
                                          <p:attrName>ppt_x</p:attrName>
                                        </p:attrNameLst>
                                      </p:cBhvr>
                                      <p:tavLst>
                                        <p:tav tm="0">
                                          <p:val>
                                            <p:strVal val="0-#ppt_w/2"/>
                                          </p:val>
                                        </p:tav>
                                        <p:tav tm="100000">
                                          <p:val>
                                            <p:strVal val="#ppt_x"/>
                                          </p:val>
                                        </p:tav>
                                      </p:tavLst>
                                    </p:anim>
                                    <p:anim calcmode="lin" valueType="num">
                                      <p:cBhvr additive="base">
                                        <p:cTn id="18" dur="500" fill="hold"/>
                                        <p:tgtEl>
                                          <p:spTgt spid="8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 calcmode="lin" valueType="num">
                                      <p:cBhvr additive="base">
                                        <p:cTn id="5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
                                            <p:txEl>
                                              <p:pRg st="6" end="6"/>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0-#ppt_w/2"/>
                                          </p:val>
                                        </p:tav>
                                        <p:tav tm="100000">
                                          <p:val>
                                            <p:strVal val="#ppt_x"/>
                                          </p:val>
                                        </p:tav>
                                      </p:tavLst>
                                    </p:anim>
                                    <p:anim calcmode="lin" valueType="num">
                                      <p:cBhvr additive="base">
                                        <p:cTn id="6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 calcmode="lin" valueType="num">
                                      <p:cBhvr additive="base">
                                        <p:cTn id="7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5">
                                            <p:txEl>
                                              <p:pRg st="4" end="4"/>
                                            </p:txEl>
                                          </p:spTgt>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0-#ppt_w/2"/>
                                          </p:val>
                                        </p:tav>
                                        <p:tav tm="100000">
                                          <p:val>
                                            <p:strVal val="#ppt_x"/>
                                          </p:val>
                                        </p:tav>
                                      </p:tavLst>
                                    </p:anim>
                                    <p:anim calcmode="lin" valueType="num">
                                      <p:cBhvr additive="base">
                                        <p:cTn id="7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0-#ppt_w/2"/>
                                          </p:val>
                                        </p:tav>
                                        <p:tav tm="100000">
                                          <p:val>
                                            <p:strVal val="#ppt_x"/>
                                          </p:val>
                                        </p:tav>
                                      </p:tavLst>
                                    </p:anim>
                                    <p:anim calcmode="lin" valueType="num">
                                      <p:cBhvr additive="base">
                                        <p:cTn id="8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21" grpId="0"/>
      <p:bldP spid="22" grpId="0"/>
      <p:bldP spid="7" grpId="0" animBg="1"/>
      <p:bldP spid="2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3EEFE1-0F73-4786-9681-678AF0A88174}"/>
              </a:ext>
            </a:extLst>
          </p:cNvPr>
          <p:cNvSpPr/>
          <p:nvPr/>
        </p:nvSpPr>
        <p:spPr>
          <a:xfrm>
            <a:off x="152400" y="704195"/>
            <a:ext cx="8077200"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Smoothness:</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 (x) ≈ f (x+</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ε</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 D</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istinguishing O(k) regions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requires O(k) training examples.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Hierarchical:</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 composition of features at multiple levels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Wingdings" panose="05000000000000000000" pitchFamily="2" charset="2"/>
              </a:rPr>
              <a:t> D</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istinguish 2</a:t>
            </a:r>
            <a:r>
              <a:rPr kumimoji="0" lang="en-US" sz="2400" b="0" i="0" u="none" strike="noStrike" kern="1200" cap="none" spc="0" normalizeH="0" baseline="30000" noProof="0" dirty="0">
                <a:ln>
                  <a:noFill/>
                </a:ln>
                <a:solidFill>
                  <a:srgbClr val="FFFFFF"/>
                </a:solidFill>
                <a:effectLst/>
                <a:uLnTx/>
                <a:uFillTx/>
                <a:latin typeface="Times New Roman" pitchFamily="18" charset="0"/>
                <a:ea typeface="+mn-ea"/>
                <a:cs typeface="Arial" charset="0"/>
              </a:rPr>
              <a:t>O(K)</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regions</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with O(k) training examples.</a:t>
            </a:r>
          </a:p>
        </p:txBody>
      </p:sp>
      <p:sp>
        <p:nvSpPr>
          <p:cNvPr id="10" name="Title 1">
            <a:extLst>
              <a:ext uri="{FF2B5EF4-FFF2-40B4-BE49-F238E27FC236}">
                <a16:creationId xmlns:a16="http://schemas.microsoft.com/office/drawing/2014/main" id="{3FA1659E-2C3B-427B-A182-676D351F2F49}"/>
              </a:ext>
            </a:extLst>
          </p:cNvPr>
          <p:cNvSpPr txBox="1">
            <a:spLocks/>
          </p:cNvSpPr>
          <p:nvPr/>
        </p:nvSpPr>
        <p:spPr bwMode="auto">
          <a:xfrm>
            <a:off x="685800" y="-1524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Rounded MT Bold"/>
                <a:ea typeface="+mj-ea"/>
                <a:cs typeface="+mj-cs"/>
              </a:rPr>
              <a:t>Smooth vs Hierarchical</a:t>
            </a:r>
          </a:p>
        </p:txBody>
      </p:sp>
      <p:pic>
        <p:nvPicPr>
          <p:cNvPr id="1028" name="Picture 4" descr="Boy Clipart Images, Stock Photos &amp;amp; Vectors | Shutterstock">
            <a:extLst>
              <a:ext uri="{FF2B5EF4-FFF2-40B4-BE49-F238E27FC236}">
                <a16:creationId xmlns:a16="http://schemas.microsoft.com/office/drawing/2014/main" id="{DDABBF03-2CB8-460A-9588-3F65BCB8E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72"/>
          <a:stretch/>
        </p:blipFill>
        <p:spPr bwMode="auto">
          <a:xfrm>
            <a:off x="2212181" y="3429000"/>
            <a:ext cx="2476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9A64096-9ADD-431F-91DA-89B31072AA29}"/>
              </a:ext>
            </a:extLst>
          </p:cNvPr>
          <p:cNvSpPr/>
          <p:nvPr/>
        </p:nvSpPr>
        <p:spPr>
          <a:xfrm>
            <a:off x="4746278" y="3278934"/>
            <a:ext cx="1143000"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Boys</a:t>
            </a:r>
          </a:p>
        </p:txBody>
      </p:sp>
      <p:sp>
        <p:nvSpPr>
          <p:cNvPr id="13" name="Rectangle 12">
            <a:extLst>
              <a:ext uri="{FF2B5EF4-FFF2-40B4-BE49-F238E27FC236}">
                <a16:creationId xmlns:a16="http://schemas.microsoft.com/office/drawing/2014/main" id="{A33669E9-E905-4A57-85B0-7E195459ECA5}"/>
              </a:ext>
            </a:extLst>
          </p:cNvPr>
          <p:cNvSpPr/>
          <p:nvPr/>
        </p:nvSpPr>
        <p:spPr>
          <a:xfrm>
            <a:off x="4737569" y="3290352"/>
            <a:ext cx="1143000"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Boy</a:t>
            </a:r>
          </a:p>
        </p:txBody>
      </p:sp>
      <p:pic>
        <p:nvPicPr>
          <p:cNvPr id="14" name="Picture 4" descr="Boy Clipart Images, Stock Photos &amp;amp; Vectors | Shutterstock">
            <a:extLst>
              <a:ext uri="{FF2B5EF4-FFF2-40B4-BE49-F238E27FC236}">
                <a16:creationId xmlns:a16="http://schemas.microsoft.com/office/drawing/2014/main" id="{D488AE82-D75C-49DB-A184-6281B0BB3C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69" t="5714" r="32308" b="57143"/>
          <a:stretch/>
        </p:blipFill>
        <p:spPr bwMode="auto">
          <a:xfrm>
            <a:off x="3002282" y="3594675"/>
            <a:ext cx="914400" cy="9906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2C0C5B7-9FDB-487A-927A-E7E36A968C6E}"/>
              </a:ext>
            </a:extLst>
          </p:cNvPr>
          <p:cNvGrpSpPr/>
          <p:nvPr/>
        </p:nvGrpSpPr>
        <p:grpSpPr>
          <a:xfrm>
            <a:off x="3429000" y="3841552"/>
            <a:ext cx="2316482" cy="2639250"/>
            <a:chOff x="3429000" y="3841552"/>
            <a:chExt cx="2316482" cy="2639250"/>
          </a:xfrm>
        </p:grpSpPr>
        <p:pic>
          <p:nvPicPr>
            <p:cNvPr id="7" name="Picture 4" descr="Boy Clipart Images, Stock Photos &amp;amp; Vectors | Shutterstock">
              <a:extLst>
                <a:ext uri="{FF2B5EF4-FFF2-40B4-BE49-F238E27FC236}">
                  <a16:creationId xmlns:a16="http://schemas.microsoft.com/office/drawing/2014/main" id="{D999271F-59F3-4404-A493-3D5A7F201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08" t="4877" b="8572"/>
            <a:stretch/>
          </p:blipFill>
          <p:spPr bwMode="auto">
            <a:xfrm>
              <a:off x="3429000" y="3841552"/>
              <a:ext cx="1676400" cy="23083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oy Clipart Images, Stock Photos &amp;amp; Vectors | Shutterstock">
              <a:extLst>
                <a:ext uri="{FF2B5EF4-FFF2-40B4-BE49-F238E27FC236}">
                  <a16:creationId xmlns:a16="http://schemas.microsoft.com/office/drawing/2014/main" id="{068579A3-0F79-48F2-A09E-873E8A788C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08" t="4877" b="8572"/>
            <a:stretch/>
          </p:blipFill>
          <p:spPr bwMode="auto">
            <a:xfrm>
              <a:off x="3749041" y="4007015"/>
              <a:ext cx="1676400" cy="23083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Boy Clipart Images, Stock Photos &amp;amp; Vectors | Shutterstock">
              <a:extLst>
                <a:ext uri="{FF2B5EF4-FFF2-40B4-BE49-F238E27FC236}">
                  <a16:creationId xmlns:a16="http://schemas.microsoft.com/office/drawing/2014/main" id="{84A2E91C-3F28-442C-969C-386321B235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08" t="4877" b="8572"/>
            <a:stretch/>
          </p:blipFill>
          <p:spPr bwMode="auto">
            <a:xfrm>
              <a:off x="4069082" y="4172478"/>
              <a:ext cx="1676400" cy="230832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a:extLst>
              <a:ext uri="{FF2B5EF4-FFF2-40B4-BE49-F238E27FC236}">
                <a16:creationId xmlns:a16="http://schemas.microsoft.com/office/drawing/2014/main" id="{DAEF609C-DC02-44D4-A23E-92EECE3C00AE}"/>
              </a:ext>
            </a:extLst>
          </p:cNvPr>
          <p:cNvSpPr/>
          <p:nvPr/>
        </p:nvSpPr>
        <p:spPr>
          <a:xfrm>
            <a:off x="4737569" y="3301770"/>
            <a:ext cx="1143000"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Head</a:t>
            </a:r>
          </a:p>
        </p:txBody>
      </p:sp>
      <p:sp>
        <p:nvSpPr>
          <p:cNvPr id="16" name="Rectangle 15">
            <a:extLst>
              <a:ext uri="{FF2B5EF4-FFF2-40B4-BE49-F238E27FC236}">
                <a16:creationId xmlns:a16="http://schemas.microsoft.com/office/drawing/2014/main" id="{5B6A5A47-F58B-4187-B993-83A0B09AA9FF}"/>
              </a:ext>
            </a:extLst>
          </p:cNvPr>
          <p:cNvSpPr/>
          <p:nvPr/>
        </p:nvSpPr>
        <p:spPr>
          <a:xfrm>
            <a:off x="4786457" y="3301770"/>
            <a:ext cx="1143000"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Eye</a:t>
            </a:r>
          </a:p>
        </p:txBody>
      </p:sp>
      <p:pic>
        <p:nvPicPr>
          <p:cNvPr id="17" name="Picture 4" descr="Boy Clipart Images, Stock Photos &amp;amp; Vectors | Shutterstock">
            <a:extLst>
              <a:ext uri="{FF2B5EF4-FFF2-40B4-BE49-F238E27FC236}">
                <a16:creationId xmlns:a16="http://schemas.microsoft.com/office/drawing/2014/main" id="{DA805649-5EDD-4519-B8BC-293F4CB810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15" t="21665" r="54154" b="69069"/>
          <a:stretch/>
        </p:blipFill>
        <p:spPr bwMode="auto">
          <a:xfrm>
            <a:off x="3147534" y="4017697"/>
            <a:ext cx="228605" cy="24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7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0-#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 calcmode="lin" valueType="num">
                                      <p:cBhvr additive="base">
                                        <p:cTn id="45" dur="500" fill="hold"/>
                                        <p:tgtEl>
                                          <p:spTgt spid="1028"/>
                                        </p:tgtEl>
                                        <p:attrNameLst>
                                          <p:attrName>ppt_x</p:attrName>
                                        </p:attrNameLst>
                                      </p:cBhvr>
                                      <p:tavLst>
                                        <p:tav tm="0">
                                          <p:val>
                                            <p:strVal val="0-#ppt_w/2"/>
                                          </p:val>
                                        </p:tav>
                                        <p:tav tm="100000">
                                          <p:val>
                                            <p:strVal val="#ppt_x"/>
                                          </p:val>
                                        </p:tav>
                                      </p:tavLst>
                                    </p:anim>
                                    <p:anim calcmode="lin" valueType="num">
                                      <p:cBhvr additive="base">
                                        <p:cTn id="46" dur="500" fill="hold"/>
                                        <p:tgtEl>
                                          <p:spTgt spid="1028"/>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0-#ppt_w/2"/>
                                          </p:val>
                                        </p:tav>
                                        <p:tav tm="100000">
                                          <p:val>
                                            <p:strVal val="#ppt_x"/>
                                          </p:val>
                                        </p:tav>
                                      </p:tavLst>
                                    </p:anim>
                                    <p:anim calcmode="lin" valueType="num">
                                      <p:cBhvr additive="base">
                                        <p:cTn id="5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childTnLst>
                                </p:cTn>
                              </p:par>
                              <p:par>
                                <p:cTn id="59" presetID="1" presetClass="exit" presetSubtype="0" fill="hold" grpId="0" nodeType="withEffect">
                                  <p:stCondLst>
                                    <p:cond delay="0"/>
                                  </p:stCondLst>
                                  <p:childTnLst>
                                    <p:set>
                                      <p:cBhvr>
                                        <p:cTn id="60" dur="1" fill="hold">
                                          <p:stCondLst>
                                            <p:cond delay="0"/>
                                          </p:stCondLst>
                                        </p:cTn>
                                        <p:tgtEl>
                                          <p:spTgt spid="12">
                                            <p:txEl>
                                              <p:pRg st="0" end="0"/>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childTnLst>
                                </p:cTn>
                              </p:par>
                              <p:par>
                                <p:cTn id="67" presetID="1" presetClass="exit" presetSubtype="0" fill="hold" grpId="0" nodeType="withEffect">
                                  <p:stCondLst>
                                    <p:cond delay="0"/>
                                  </p:stCondLst>
                                  <p:childTnLst>
                                    <p:set>
                                      <p:cBhvr>
                                        <p:cTn id="68" dur="1" fill="hold">
                                          <p:stCondLst>
                                            <p:cond delay="0"/>
                                          </p:stCondLst>
                                        </p:cTn>
                                        <p:tgtEl>
                                          <p:spTgt spid="13">
                                            <p:txEl>
                                              <p:pRg st="0" end="0"/>
                                            </p:txEl>
                                          </p:spTgt>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2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childTnLst>
                                </p:cTn>
                              </p:par>
                              <p:par>
                                <p:cTn id="75" presetID="1" presetClass="exit" presetSubtype="0" fill="hold" grpId="0" nodeType="withEffect">
                                  <p:stCondLst>
                                    <p:cond delay="0"/>
                                  </p:stCondLst>
                                  <p:childTnLst>
                                    <p:set>
                                      <p:cBhvr>
                                        <p:cTn id="76" dur="1" fill="hold">
                                          <p:stCondLst>
                                            <p:cond delay="0"/>
                                          </p:stCondLst>
                                        </p:cTn>
                                        <p:tgtEl>
                                          <p:spTgt spid="15">
                                            <p:txEl>
                                              <p:pRg st="0" end="0"/>
                                            </p:txEl>
                                          </p:spTgt>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allAtOnce"/>
      <p:bldP spid="13" grpId="0" build="allAtOnce"/>
      <p:bldP spid="13" grpId="1" build="allAtOnce"/>
      <p:bldP spid="15" grpId="0" build="allAtOnce"/>
      <p:bldP spid="15" grpId="1" build="allAtOnce"/>
      <p:bldP spid="1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77" name="Rectangle 76"/>
          <p:cNvSpPr/>
          <p:nvPr/>
        </p:nvSpPr>
        <p:spPr>
          <a:xfrm>
            <a:off x="762000" y="546318"/>
            <a:ext cx="7802610" cy="2308324"/>
          </a:xfrm>
          <a:prstGeom prst="rect">
            <a:avLst/>
          </a:prstGeom>
        </p:spPr>
        <p:txBody>
          <a:bodyPr wrap="square">
            <a:spAutoFit/>
          </a:bodyPr>
          <a:lstStyle/>
          <a:p>
            <a:r>
              <a:rPr lang="en-US" sz="2400" b="1" dirty="0">
                <a:solidFill>
                  <a:schemeClr val="tx2"/>
                </a:solidFill>
                <a:cs typeface="Times New Roman" panose="02020603050405020304" pitchFamily="18" charset="0"/>
              </a:rPr>
              <a:t>Higher Dimensions</a:t>
            </a:r>
            <a:r>
              <a:rPr lang="en-US" sz="2400" dirty="0">
                <a:solidFill>
                  <a:schemeClr val="tx2"/>
                </a:solidFill>
                <a:cs typeface="Times New Roman" panose="02020603050405020304" pitchFamily="18" charset="0"/>
              </a:rPr>
              <a:t>:</a:t>
            </a:r>
          </a:p>
          <a:p>
            <a:r>
              <a:rPr lang="en-US" sz="2400" dirty="0">
                <a:cs typeface="Times New Roman" panose="02020603050405020304" pitchFamily="18" charset="0"/>
              </a:rPr>
              <a:t>How can this ball get over this obstacle???</a:t>
            </a:r>
          </a:p>
          <a:p>
            <a:r>
              <a:rPr lang="en-US" altLang="en-US" sz="2400" dirty="0"/>
              <a:t>Gradient descent needs to move a minimum Error</a:t>
            </a:r>
          </a:p>
          <a:p>
            <a:r>
              <a:rPr lang="en-US" altLang="en-US" sz="2400" dirty="0"/>
              <a:t>   without ever going to higher Error.</a:t>
            </a:r>
          </a:p>
          <a:p>
            <a:r>
              <a:rPr lang="en-US" altLang="en-US" sz="2400" dirty="0"/>
              <a:t>In 1-dim space, </a:t>
            </a:r>
          </a:p>
          <a:p>
            <a:r>
              <a:rPr lang="en-US" altLang="en-US" sz="2400" dirty="0"/>
              <a:t>    getting around a higher Error obstacle is impossible.</a:t>
            </a:r>
          </a:p>
        </p:txBody>
      </p:sp>
      <p:pic>
        <p:nvPicPr>
          <p:cNvPr id="156" name="Picture 8"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05200"/>
            <a:ext cx="37101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60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 calcmode="lin" valueType="num">
                                      <p:cBhvr additive="base">
                                        <p:cTn id="7"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7">
                                            <p:txEl>
                                              <p:pRg st="1" end="1"/>
                                            </p:txEl>
                                          </p:spTgt>
                                        </p:tgtEl>
                                        <p:attrNameLst>
                                          <p:attrName>style.visibility</p:attrName>
                                        </p:attrNameLst>
                                      </p:cBhvr>
                                      <p:to>
                                        <p:strVal val="visible"/>
                                      </p:to>
                                    </p:set>
                                    <p:anim calcmode="lin" valueType="num">
                                      <p:cBhvr additive="base">
                                        <p:cTn id="13"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6"/>
                                        </p:tgtEl>
                                        <p:attrNameLst>
                                          <p:attrName>style.visibility</p:attrName>
                                        </p:attrNameLst>
                                      </p:cBhvr>
                                      <p:to>
                                        <p:strVal val="visible"/>
                                      </p:to>
                                    </p:set>
                                    <p:anim calcmode="lin" valueType="num">
                                      <p:cBhvr additive="base">
                                        <p:cTn id="17" dur="500" fill="hold"/>
                                        <p:tgtEl>
                                          <p:spTgt spid="156"/>
                                        </p:tgtEl>
                                        <p:attrNameLst>
                                          <p:attrName>ppt_x</p:attrName>
                                        </p:attrNameLst>
                                      </p:cBhvr>
                                      <p:tavLst>
                                        <p:tav tm="0">
                                          <p:val>
                                            <p:strVal val="0-#ppt_w/2"/>
                                          </p:val>
                                        </p:tav>
                                        <p:tav tm="100000">
                                          <p:val>
                                            <p:strVal val="#ppt_x"/>
                                          </p:val>
                                        </p:tav>
                                      </p:tavLst>
                                    </p:anim>
                                    <p:anim calcmode="lin" valueType="num">
                                      <p:cBhvr additive="base">
                                        <p:cTn id="18" dur="500" fill="hold"/>
                                        <p:tgtEl>
                                          <p:spTgt spid="15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7">
                                            <p:txEl>
                                              <p:pRg st="2" end="2"/>
                                            </p:txEl>
                                          </p:spTgt>
                                        </p:tgtEl>
                                        <p:attrNameLst>
                                          <p:attrName>style.visibility</p:attrName>
                                        </p:attrNameLst>
                                      </p:cBhvr>
                                      <p:to>
                                        <p:strVal val="visible"/>
                                      </p:to>
                                    </p:set>
                                    <p:anim calcmode="lin" valueType="num">
                                      <p:cBhvr additive="base">
                                        <p:cTn id="23"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77">
                                            <p:txEl>
                                              <p:pRg st="3" end="3"/>
                                            </p:txEl>
                                          </p:spTgt>
                                        </p:tgtEl>
                                        <p:attrNameLst>
                                          <p:attrName>style.visibility</p:attrName>
                                        </p:attrNameLst>
                                      </p:cBhvr>
                                      <p:to>
                                        <p:strVal val="visible"/>
                                      </p:to>
                                    </p:set>
                                    <p:anim calcmode="lin" valueType="num">
                                      <p:cBhvr additive="base">
                                        <p:cTn id="29"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7">
                                            <p:txEl>
                                              <p:pRg st="4" end="4"/>
                                            </p:txEl>
                                          </p:spTgt>
                                        </p:tgtEl>
                                        <p:attrNameLst>
                                          <p:attrName>style.visibility</p:attrName>
                                        </p:attrNameLst>
                                      </p:cBhvr>
                                      <p:to>
                                        <p:strVal val="visible"/>
                                      </p:to>
                                    </p:set>
                                    <p:anim calcmode="lin" valueType="num">
                                      <p:cBhvr additive="base">
                                        <p:cTn id="35"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7">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77">
                                            <p:txEl>
                                              <p:pRg st="5" end="5"/>
                                            </p:txEl>
                                          </p:spTgt>
                                        </p:tgtEl>
                                        <p:attrNameLst>
                                          <p:attrName>style.visibility</p:attrName>
                                        </p:attrNameLst>
                                      </p:cBhvr>
                                      <p:to>
                                        <p:strVal val="visible"/>
                                      </p:to>
                                    </p:set>
                                    <p:anim calcmode="lin" valueType="num">
                                      <p:cBhvr additive="base">
                                        <p:cTn id="39"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77" name="Rectangle 76"/>
          <p:cNvSpPr/>
          <p:nvPr/>
        </p:nvSpPr>
        <p:spPr>
          <a:xfrm>
            <a:off x="762000" y="546318"/>
            <a:ext cx="7802610" cy="2308324"/>
          </a:xfrm>
          <a:prstGeom prst="rect">
            <a:avLst/>
          </a:prstGeom>
        </p:spPr>
        <p:txBody>
          <a:bodyPr wrap="square">
            <a:spAutoFit/>
          </a:bodyPr>
          <a:lstStyle/>
          <a:p>
            <a:r>
              <a:rPr lang="en-US" sz="2400" b="1" dirty="0">
                <a:solidFill>
                  <a:schemeClr val="tx2"/>
                </a:solidFill>
                <a:cs typeface="Times New Roman" panose="02020603050405020304" pitchFamily="18" charset="0"/>
              </a:rPr>
              <a:t>Higher Dimensions</a:t>
            </a:r>
            <a:r>
              <a:rPr lang="en-US" sz="2400" dirty="0">
                <a:solidFill>
                  <a:schemeClr val="tx2"/>
                </a:solidFill>
                <a:cs typeface="Times New Roman" panose="02020603050405020304" pitchFamily="18" charset="0"/>
              </a:rPr>
              <a:t>:</a:t>
            </a:r>
          </a:p>
          <a:p>
            <a:r>
              <a:rPr lang="en-US" sz="2400" dirty="0">
                <a:cs typeface="Times New Roman" panose="02020603050405020304" pitchFamily="18" charset="0"/>
              </a:rPr>
              <a:t>How can this ball get over this obstacle???</a:t>
            </a:r>
          </a:p>
          <a:p>
            <a:r>
              <a:rPr lang="en-US" altLang="en-US" sz="2400" dirty="0"/>
              <a:t>Gradient descent needs to move a minimum Error</a:t>
            </a:r>
          </a:p>
          <a:p>
            <a:r>
              <a:rPr lang="en-US" altLang="en-US" sz="2400" dirty="0"/>
              <a:t>   without ever going to higher Error.</a:t>
            </a:r>
          </a:p>
          <a:p>
            <a:r>
              <a:rPr lang="en-US" altLang="en-US" sz="2400" dirty="0"/>
              <a:t>In 2-dim space, </a:t>
            </a:r>
          </a:p>
          <a:p>
            <a:r>
              <a:rPr lang="en-US" altLang="en-US" sz="2400" dirty="0"/>
              <a:t>    getting around these obstacles is easier. </a:t>
            </a:r>
          </a:p>
        </p:txBody>
      </p:sp>
      <p:pic>
        <p:nvPicPr>
          <p:cNvPr id="5" name="Picture 2" descr="Image result for stochastic gradient descent">
            <a:extLst>
              <a:ext uri="{FF2B5EF4-FFF2-40B4-BE49-F238E27FC236}">
                <a16:creationId xmlns:a16="http://schemas.microsoft.com/office/drawing/2014/main" id="{5B78450C-4BB1-4F33-BD5D-0C736A49A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65528"/>
            <a:ext cx="4572000" cy="382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45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
                                            <p:txEl>
                                              <p:pRg st="4" end="4"/>
                                            </p:txEl>
                                          </p:spTgt>
                                        </p:tgtEl>
                                        <p:attrNameLst>
                                          <p:attrName>style.visibility</p:attrName>
                                        </p:attrNameLst>
                                      </p:cBhvr>
                                      <p:to>
                                        <p:strVal val="visible"/>
                                      </p:to>
                                    </p:set>
                                    <p:anim calcmode="lin" valueType="num">
                                      <p:cBhvr additive="base">
                                        <p:cTn id="7"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7">
                                            <p:txEl>
                                              <p:pRg st="5" end="5"/>
                                            </p:txEl>
                                          </p:spTgt>
                                        </p:tgtEl>
                                        <p:attrNameLst>
                                          <p:attrName>style.visibility</p:attrName>
                                        </p:attrNameLst>
                                      </p:cBhvr>
                                      <p:to>
                                        <p:strVal val="visible"/>
                                      </p:to>
                                    </p:set>
                                    <p:anim calcmode="lin" valueType="num">
                                      <p:cBhvr additive="base">
                                        <p:cTn id="11"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7">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77" name="Rectangle 76"/>
          <p:cNvSpPr/>
          <p:nvPr/>
        </p:nvSpPr>
        <p:spPr>
          <a:xfrm>
            <a:off x="762000" y="546318"/>
            <a:ext cx="7802610" cy="2308324"/>
          </a:xfrm>
          <a:prstGeom prst="rect">
            <a:avLst/>
          </a:prstGeom>
        </p:spPr>
        <p:txBody>
          <a:bodyPr wrap="square">
            <a:spAutoFit/>
          </a:bodyPr>
          <a:lstStyle/>
          <a:p>
            <a:r>
              <a:rPr lang="en-US" sz="2400" b="1" dirty="0">
                <a:solidFill>
                  <a:schemeClr val="tx2"/>
                </a:solidFill>
                <a:cs typeface="Times New Roman" panose="02020603050405020304" pitchFamily="18" charset="0"/>
              </a:rPr>
              <a:t>Higher Dimensions</a:t>
            </a:r>
            <a:r>
              <a:rPr lang="en-US" sz="2400" dirty="0">
                <a:solidFill>
                  <a:schemeClr val="tx2"/>
                </a:solidFill>
                <a:cs typeface="Times New Roman" panose="02020603050405020304" pitchFamily="18" charset="0"/>
              </a:rPr>
              <a:t>:</a:t>
            </a:r>
          </a:p>
          <a:p>
            <a:r>
              <a:rPr lang="en-US" sz="2400" dirty="0">
                <a:cs typeface="Times New Roman" panose="02020603050405020304" pitchFamily="18" charset="0"/>
              </a:rPr>
              <a:t>How can this ball get over this obstacle???</a:t>
            </a:r>
          </a:p>
          <a:p>
            <a:r>
              <a:rPr lang="en-US" altLang="en-US" sz="2400" dirty="0"/>
              <a:t>Gradient descent needs to move a minimum Error</a:t>
            </a:r>
          </a:p>
          <a:p>
            <a:r>
              <a:rPr lang="en-US" altLang="en-US" sz="2400" dirty="0"/>
              <a:t>   without ever going to higher Error.</a:t>
            </a:r>
          </a:p>
          <a:p>
            <a:r>
              <a:rPr lang="en-US" altLang="en-US" sz="2400" dirty="0"/>
              <a:t>In 3-dim space, </a:t>
            </a:r>
          </a:p>
          <a:p>
            <a:r>
              <a:rPr lang="en-US" altLang="en-US" sz="2400" dirty="0"/>
              <a:t>    getting around these obstacles is even easier. </a:t>
            </a:r>
          </a:p>
        </p:txBody>
      </p:sp>
      <p:pic>
        <p:nvPicPr>
          <p:cNvPr id="6" name="Picture 2" descr="Image result for flying through  astroid   gif">
            <a:extLst>
              <a:ext uri="{FF2B5EF4-FFF2-40B4-BE49-F238E27FC236}">
                <a16:creationId xmlns:a16="http://schemas.microsoft.com/office/drawing/2014/main" id="{A4AEF9FE-A86D-4C13-AD5E-98B56F7F4DB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3099" y="2854642"/>
            <a:ext cx="6975983" cy="39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
                                            <p:txEl>
                                              <p:pRg st="4" end="4"/>
                                            </p:txEl>
                                          </p:spTgt>
                                        </p:tgtEl>
                                        <p:attrNameLst>
                                          <p:attrName>style.visibility</p:attrName>
                                        </p:attrNameLst>
                                      </p:cBhvr>
                                      <p:to>
                                        <p:strVal val="visible"/>
                                      </p:to>
                                    </p:set>
                                    <p:anim calcmode="lin" valueType="num">
                                      <p:cBhvr additive="base">
                                        <p:cTn id="7"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7">
                                            <p:txEl>
                                              <p:pRg st="5" end="5"/>
                                            </p:txEl>
                                          </p:spTgt>
                                        </p:tgtEl>
                                        <p:attrNameLst>
                                          <p:attrName>style.visibility</p:attrName>
                                        </p:attrNameLst>
                                      </p:cBhvr>
                                      <p:to>
                                        <p:strVal val="visible"/>
                                      </p:to>
                                    </p:set>
                                    <p:anim calcmode="lin" valueType="num">
                                      <p:cBhvr additive="base">
                                        <p:cTn id="11"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7">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pic>
        <p:nvPicPr>
          <p:cNvPr id="74" name="Picture 2" descr="Image result for stochastic gradient desc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900" y="2895600"/>
            <a:ext cx="2746769" cy="229848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p:cNvSpPr/>
          <p:nvPr/>
        </p:nvSpPr>
        <p:spPr>
          <a:xfrm>
            <a:off x="762000" y="546318"/>
            <a:ext cx="7802610" cy="1938992"/>
          </a:xfrm>
          <a:prstGeom prst="rect">
            <a:avLst/>
          </a:prstGeom>
        </p:spPr>
        <p:txBody>
          <a:bodyPr wrap="square">
            <a:spAutoFit/>
          </a:bodyPr>
          <a:lstStyle/>
          <a:p>
            <a:r>
              <a:rPr lang="en-US" sz="2400" b="1" dirty="0">
                <a:solidFill>
                  <a:schemeClr val="tx2"/>
                </a:solidFill>
                <a:cs typeface="Times New Roman" panose="02020603050405020304" pitchFamily="18" charset="0"/>
              </a:rPr>
              <a:t>Higher Dimensions</a:t>
            </a:r>
            <a:r>
              <a:rPr lang="en-US" sz="2400" dirty="0">
                <a:solidFill>
                  <a:schemeClr val="tx2"/>
                </a:solidFill>
                <a:cs typeface="Times New Roman" panose="02020603050405020304" pitchFamily="18" charset="0"/>
              </a:rPr>
              <a:t>:</a:t>
            </a:r>
          </a:p>
          <a:p>
            <a:r>
              <a:rPr lang="en-US" altLang="en-US" sz="2400" dirty="0"/>
              <a:t>Having more weights gives </a:t>
            </a:r>
            <a:br>
              <a:rPr lang="en-US" altLang="en-US" sz="2400" dirty="0"/>
            </a:br>
            <a:r>
              <a:rPr lang="en-US" altLang="en-US" sz="2400" dirty="0"/>
              <a:t>    a higher dimension search space.</a:t>
            </a:r>
          </a:p>
          <a:p>
            <a:r>
              <a:rPr lang="en-US" altLang="en-US" sz="2400" dirty="0"/>
              <a:t>There is some evidence that this allows </a:t>
            </a:r>
            <a:br>
              <a:rPr lang="en-US" altLang="en-US" sz="2400" dirty="0"/>
            </a:br>
            <a:r>
              <a:rPr lang="en-US" altLang="en-US" sz="2400" dirty="0"/>
              <a:t>    the gradient descent to move around obstacles.</a:t>
            </a:r>
          </a:p>
        </p:txBody>
      </p:sp>
      <p:pic>
        <p:nvPicPr>
          <p:cNvPr id="156" name="Picture 8" descr="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50" y="3305547"/>
            <a:ext cx="2117396" cy="14785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flying through  astroid   gif">
            <a:extLst>
              <a:ext uri="{FF2B5EF4-FFF2-40B4-BE49-F238E27FC236}">
                <a16:creationId xmlns:a16="http://schemas.microsoft.com/office/drawing/2014/main" id="{4DBDEDCB-AD36-43BE-8997-83168C1DEF6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54323" y="2921000"/>
            <a:ext cx="3983234" cy="224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7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
                                            <p:txEl>
                                              <p:pRg st="1" end="1"/>
                                            </p:txEl>
                                          </p:spTgt>
                                        </p:tgtEl>
                                        <p:attrNameLst>
                                          <p:attrName>style.visibility</p:attrName>
                                        </p:attrNameLst>
                                      </p:cBhvr>
                                      <p:to>
                                        <p:strVal val="visible"/>
                                      </p:to>
                                    </p:set>
                                    <p:anim calcmode="lin" valueType="num">
                                      <p:cBhvr additive="base">
                                        <p:cTn id="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0-#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6"/>
                                        </p:tgtEl>
                                        <p:attrNameLst>
                                          <p:attrName>style.visibility</p:attrName>
                                        </p:attrNameLst>
                                      </p:cBhvr>
                                      <p:to>
                                        <p:strVal val="visible"/>
                                      </p:to>
                                    </p:set>
                                    <p:anim calcmode="lin" valueType="num">
                                      <p:cBhvr additive="base">
                                        <p:cTn id="19" dur="500" fill="hold"/>
                                        <p:tgtEl>
                                          <p:spTgt spid="156"/>
                                        </p:tgtEl>
                                        <p:attrNameLst>
                                          <p:attrName>ppt_x</p:attrName>
                                        </p:attrNameLst>
                                      </p:cBhvr>
                                      <p:tavLst>
                                        <p:tav tm="0">
                                          <p:val>
                                            <p:strVal val="0-#ppt_w/2"/>
                                          </p:val>
                                        </p:tav>
                                        <p:tav tm="100000">
                                          <p:val>
                                            <p:strVal val="#ppt_x"/>
                                          </p:val>
                                        </p:tav>
                                      </p:tavLst>
                                    </p:anim>
                                    <p:anim calcmode="lin" valueType="num">
                                      <p:cBhvr additive="base">
                                        <p:cTn id="20" dur="500" fill="hold"/>
                                        <p:tgtEl>
                                          <p:spTgt spid="1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7">
                                            <p:txEl>
                                              <p:pRg st="2" end="2"/>
                                            </p:txEl>
                                          </p:spTgt>
                                        </p:tgtEl>
                                        <p:attrNameLst>
                                          <p:attrName>style.visibility</p:attrName>
                                        </p:attrNameLst>
                                      </p:cBhvr>
                                      <p:to>
                                        <p:strVal val="visible"/>
                                      </p:to>
                                    </p:set>
                                    <p:anim calcmode="lin" valueType="num">
                                      <p:cBhvr additive="base">
                                        <p:cTn id="25"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77" name="Rectangle 76"/>
          <p:cNvSpPr/>
          <p:nvPr/>
        </p:nvSpPr>
        <p:spPr>
          <a:xfrm>
            <a:off x="762000" y="546318"/>
            <a:ext cx="7802610" cy="1569660"/>
          </a:xfrm>
          <a:prstGeom prst="rect">
            <a:avLst/>
          </a:prstGeom>
        </p:spPr>
        <p:txBody>
          <a:bodyPr wrap="square">
            <a:spAutoFit/>
          </a:bodyPr>
          <a:lstStyle/>
          <a:p>
            <a:r>
              <a:rPr lang="en-US" sz="2400" b="1" dirty="0">
                <a:solidFill>
                  <a:schemeClr val="tx2"/>
                </a:solidFill>
                <a:cs typeface="Times New Roman" panose="02020603050405020304" pitchFamily="18" charset="0"/>
              </a:rPr>
              <a:t>Higher Dimensions</a:t>
            </a:r>
            <a:r>
              <a:rPr lang="en-US" sz="2400" dirty="0">
                <a:solidFill>
                  <a:schemeClr val="tx2"/>
                </a:solidFill>
                <a:cs typeface="Times New Roman" panose="02020603050405020304" pitchFamily="18" charset="0"/>
              </a:rPr>
              <a:t>:</a:t>
            </a:r>
          </a:p>
          <a:p>
            <a:r>
              <a:rPr lang="en-US" altLang="en-US" sz="2400" dirty="0"/>
              <a:t>Having more weights gives </a:t>
            </a:r>
            <a:br>
              <a:rPr lang="en-US" altLang="en-US" sz="2400" dirty="0"/>
            </a:br>
            <a:r>
              <a:rPr lang="en-US" altLang="en-US" sz="2400" dirty="0"/>
              <a:t>    a higher dimension search space.</a:t>
            </a:r>
          </a:p>
          <a:p>
            <a:r>
              <a:rPr lang="en-US" altLang="en-US" sz="2400" dirty="0"/>
              <a:t>Careful! It can also cause over fitting.</a:t>
            </a:r>
          </a:p>
        </p:txBody>
      </p:sp>
      <p:grpSp>
        <p:nvGrpSpPr>
          <p:cNvPr id="2" name="Group 1">
            <a:extLst>
              <a:ext uri="{FF2B5EF4-FFF2-40B4-BE49-F238E27FC236}">
                <a16:creationId xmlns:a16="http://schemas.microsoft.com/office/drawing/2014/main" id="{4DD6EE67-FF12-4EC4-ADAD-2C0B41DE8CC4}"/>
              </a:ext>
            </a:extLst>
          </p:cNvPr>
          <p:cNvGrpSpPr/>
          <p:nvPr/>
        </p:nvGrpSpPr>
        <p:grpSpPr>
          <a:xfrm>
            <a:off x="-76200" y="228600"/>
            <a:ext cx="9296400" cy="6553200"/>
            <a:chOff x="-76200" y="228600"/>
            <a:chExt cx="9296400" cy="6553200"/>
          </a:xfrm>
        </p:grpSpPr>
        <p:grpSp>
          <p:nvGrpSpPr>
            <p:cNvPr id="7" name="Group 6">
              <a:extLst>
                <a:ext uri="{FF2B5EF4-FFF2-40B4-BE49-F238E27FC236}">
                  <a16:creationId xmlns:a16="http://schemas.microsoft.com/office/drawing/2014/main" id="{32E6527C-7053-401F-B029-9F51C31A1C60}"/>
                </a:ext>
              </a:extLst>
            </p:cNvPr>
            <p:cNvGrpSpPr/>
            <p:nvPr/>
          </p:nvGrpSpPr>
          <p:grpSpPr>
            <a:xfrm>
              <a:off x="-76200" y="228600"/>
              <a:ext cx="9296400" cy="6553200"/>
              <a:chOff x="-76200" y="228600"/>
              <a:chExt cx="9296400" cy="6553200"/>
            </a:xfrm>
          </p:grpSpPr>
          <p:grpSp>
            <p:nvGrpSpPr>
              <p:cNvPr id="56" name="Group 55">
                <a:extLst>
                  <a:ext uri="{FF2B5EF4-FFF2-40B4-BE49-F238E27FC236}">
                    <a16:creationId xmlns:a16="http://schemas.microsoft.com/office/drawing/2014/main" id="{C99E1D8D-B184-4402-8F4D-88F2B15A2153}"/>
                  </a:ext>
                </a:extLst>
              </p:cNvPr>
              <p:cNvGrpSpPr/>
              <p:nvPr/>
            </p:nvGrpSpPr>
            <p:grpSpPr>
              <a:xfrm>
                <a:off x="6603434" y="5333308"/>
                <a:ext cx="2388166" cy="1442431"/>
                <a:chOff x="6483672" y="5173013"/>
                <a:chExt cx="2388166" cy="1442431"/>
              </a:xfrm>
            </p:grpSpPr>
            <p:grpSp>
              <p:nvGrpSpPr>
                <p:cNvPr id="58" name="Group 57">
                  <a:extLst>
                    <a:ext uri="{FF2B5EF4-FFF2-40B4-BE49-F238E27FC236}">
                      <a16:creationId xmlns:a16="http://schemas.microsoft.com/office/drawing/2014/main" id="{CA080511-B741-4B3C-9176-206B853D7470}"/>
                    </a:ext>
                  </a:extLst>
                </p:cNvPr>
                <p:cNvGrpSpPr/>
                <p:nvPr/>
              </p:nvGrpSpPr>
              <p:grpSpPr>
                <a:xfrm>
                  <a:off x="6483672" y="5173013"/>
                  <a:ext cx="2388166" cy="1442431"/>
                  <a:chOff x="6483672" y="5173013"/>
                  <a:chExt cx="2388166" cy="1442431"/>
                </a:xfrm>
              </p:grpSpPr>
              <p:cxnSp>
                <p:nvCxnSpPr>
                  <p:cNvPr id="73" name="Straight Connector 72">
                    <a:extLst>
                      <a:ext uri="{FF2B5EF4-FFF2-40B4-BE49-F238E27FC236}">
                        <a16:creationId xmlns:a16="http://schemas.microsoft.com/office/drawing/2014/main" id="{EC2B31D7-90E7-4353-99EB-6EAD422DAA6B}"/>
                      </a:ext>
                    </a:extLst>
                  </p:cNvPr>
                  <p:cNvCxnSpPr/>
                  <p:nvPr/>
                </p:nvCxnSpPr>
                <p:spPr bwMode="auto">
                  <a:xfrm>
                    <a:off x="6589813"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DF947C02-2222-48C9-8979-736D4C725184}"/>
                      </a:ext>
                    </a:extLst>
                  </p:cNvPr>
                  <p:cNvCxnSpPr/>
                  <p:nvPr/>
                </p:nvCxnSpPr>
                <p:spPr bwMode="auto">
                  <a:xfrm flipH="1">
                    <a:off x="64836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59" name="Group 58">
                  <a:extLst>
                    <a:ext uri="{FF2B5EF4-FFF2-40B4-BE49-F238E27FC236}">
                      <a16:creationId xmlns:a16="http://schemas.microsoft.com/office/drawing/2014/main" id="{A6CEE65C-4A49-49A0-B7C1-EBF4C9559278}"/>
                    </a:ext>
                  </a:extLst>
                </p:cNvPr>
                <p:cNvGrpSpPr/>
                <p:nvPr/>
              </p:nvGrpSpPr>
              <p:grpSpPr>
                <a:xfrm>
                  <a:off x="6805520" y="5344706"/>
                  <a:ext cx="1639329" cy="678338"/>
                  <a:chOff x="6805520" y="5344706"/>
                  <a:chExt cx="1639329" cy="678338"/>
                </a:xfrm>
              </p:grpSpPr>
              <p:sp>
                <p:nvSpPr>
                  <p:cNvPr id="60" name="Oval 59">
                    <a:extLst>
                      <a:ext uri="{FF2B5EF4-FFF2-40B4-BE49-F238E27FC236}">
                        <a16:creationId xmlns:a16="http://schemas.microsoft.com/office/drawing/2014/main" id="{F80DF895-E135-459B-A500-A9DF4D6A4901}"/>
                      </a:ext>
                    </a:extLst>
                  </p:cNvPr>
                  <p:cNvSpPr/>
                  <p:nvPr/>
                </p:nvSpPr>
                <p:spPr>
                  <a:xfrm>
                    <a:off x="6805520" y="595433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1" name="Oval 60">
                    <a:extLst>
                      <a:ext uri="{FF2B5EF4-FFF2-40B4-BE49-F238E27FC236}">
                        <a16:creationId xmlns:a16="http://schemas.microsoft.com/office/drawing/2014/main" id="{58BA60D7-C5E1-4A5E-AF6D-2265E544D69D}"/>
                      </a:ext>
                    </a:extLst>
                  </p:cNvPr>
                  <p:cNvSpPr/>
                  <p:nvPr/>
                </p:nvSpPr>
                <p:spPr>
                  <a:xfrm>
                    <a:off x="6964730" y="5774026"/>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2" name="Oval 61">
                    <a:extLst>
                      <a:ext uri="{FF2B5EF4-FFF2-40B4-BE49-F238E27FC236}">
                        <a16:creationId xmlns:a16="http://schemas.microsoft.com/office/drawing/2014/main" id="{60D25BB7-5B11-4E26-81F9-D6FBFB69ABBF}"/>
                      </a:ext>
                    </a:extLst>
                  </p:cNvPr>
                  <p:cNvSpPr/>
                  <p:nvPr/>
                </p:nvSpPr>
                <p:spPr>
                  <a:xfrm>
                    <a:off x="7123941" y="547352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3" name="Oval 62">
                    <a:extLst>
                      <a:ext uri="{FF2B5EF4-FFF2-40B4-BE49-F238E27FC236}">
                        <a16:creationId xmlns:a16="http://schemas.microsoft.com/office/drawing/2014/main" id="{4AE162BE-4E6C-40E3-8DF9-0E08A8BCDBE8}"/>
                      </a:ext>
                    </a:extLst>
                  </p:cNvPr>
                  <p:cNvSpPr/>
                  <p:nvPr/>
                </p:nvSpPr>
                <p:spPr>
                  <a:xfrm>
                    <a:off x="7389294" y="5585108"/>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4" name="Oval 63">
                    <a:extLst>
                      <a:ext uri="{FF2B5EF4-FFF2-40B4-BE49-F238E27FC236}">
                        <a16:creationId xmlns:a16="http://schemas.microsoft.com/office/drawing/2014/main" id="{54B58898-7B57-4987-AC87-8A87F89565AF}"/>
                      </a:ext>
                    </a:extLst>
                  </p:cNvPr>
                  <p:cNvSpPr/>
                  <p:nvPr/>
                </p:nvSpPr>
                <p:spPr>
                  <a:xfrm>
                    <a:off x="7654645" y="5353317"/>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5" name="Oval 64">
                    <a:extLst>
                      <a:ext uri="{FF2B5EF4-FFF2-40B4-BE49-F238E27FC236}">
                        <a16:creationId xmlns:a16="http://schemas.microsoft.com/office/drawing/2014/main" id="{B294D6F0-1FBD-4662-A996-F61A38A27CB5}"/>
                      </a:ext>
                    </a:extLst>
                  </p:cNvPr>
                  <p:cNvSpPr/>
                  <p:nvPr/>
                </p:nvSpPr>
                <p:spPr>
                  <a:xfrm>
                    <a:off x="7919996" y="5344706"/>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6" name="Oval 65">
                    <a:extLst>
                      <a:ext uri="{FF2B5EF4-FFF2-40B4-BE49-F238E27FC236}">
                        <a16:creationId xmlns:a16="http://schemas.microsoft.com/office/drawing/2014/main" id="{241896B7-797D-4C91-B6ED-826A4B80870D}"/>
                      </a:ext>
                    </a:extLst>
                  </p:cNvPr>
                  <p:cNvSpPr/>
                  <p:nvPr/>
                </p:nvSpPr>
                <p:spPr>
                  <a:xfrm>
                    <a:off x="8023211"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7" name="Oval 66">
                    <a:extLst>
                      <a:ext uri="{FF2B5EF4-FFF2-40B4-BE49-F238E27FC236}">
                        <a16:creationId xmlns:a16="http://schemas.microsoft.com/office/drawing/2014/main" id="{BA74F17B-9A75-466B-88DE-50188AEF1C92}"/>
                      </a:ext>
                    </a:extLst>
                  </p:cNvPr>
                  <p:cNvSpPr/>
                  <p:nvPr/>
                </p:nvSpPr>
                <p:spPr>
                  <a:xfrm>
                    <a:off x="7970141" y="5533621"/>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8" name="Oval 67">
                    <a:extLst>
                      <a:ext uri="{FF2B5EF4-FFF2-40B4-BE49-F238E27FC236}">
                        <a16:creationId xmlns:a16="http://schemas.microsoft.com/office/drawing/2014/main" id="{32A30CE6-A98C-4A26-8B13-8AD9823CE3D6}"/>
                      </a:ext>
                    </a:extLst>
                  </p:cNvPr>
                  <p:cNvSpPr/>
                  <p:nvPr/>
                </p:nvSpPr>
                <p:spPr>
                  <a:xfrm>
                    <a:off x="7757860" y="5525008"/>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69" name="Oval 68">
                    <a:extLst>
                      <a:ext uri="{FF2B5EF4-FFF2-40B4-BE49-F238E27FC236}">
                        <a16:creationId xmlns:a16="http://schemas.microsoft.com/office/drawing/2014/main" id="{C65C973B-0AD8-427E-99CC-01EE59CB77C4}"/>
                      </a:ext>
                    </a:extLst>
                  </p:cNvPr>
                  <p:cNvSpPr/>
                  <p:nvPr/>
                </p:nvSpPr>
                <p:spPr>
                  <a:xfrm>
                    <a:off x="8185348" y="5825513"/>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71" name="Oval 70">
                    <a:extLst>
                      <a:ext uri="{FF2B5EF4-FFF2-40B4-BE49-F238E27FC236}">
                        <a16:creationId xmlns:a16="http://schemas.microsoft.com/office/drawing/2014/main" id="{FBB2468F-19B2-4CF8-8CC8-84266C3683B9}"/>
                      </a:ext>
                    </a:extLst>
                  </p:cNvPr>
                  <p:cNvSpPr/>
                  <p:nvPr/>
                </p:nvSpPr>
                <p:spPr>
                  <a:xfrm>
                    <a:off x="8394704" y="5713925"/>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72" name="Oval 71">
                    <a:extLst>
                      <a:ext uri="{FF2B5EF4-FFF2-40B4-BE49-F238E27FC236}">
                        <a16:creationId xmlns:a16="http://schemas.microsoft.com/office/drawing/2014/main" id="{A2BD8506-8E2F-4E42-B021-714CE04728D3}"/>
                      </a:ext>
                    </a:extLst>
                  </p:cNvPr>
                  <p:cNvSpPr/>
                  <p:nvPr/>
                </p:nvSpPr>
                <p:spPr>
                  <a:xfrm>
                    <a:off x="8288563" y="5473520"/>
                    <a:ext cx="50145" cy="68714"/>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grpSp>
          </p:grpSp>
          <p:grpSp>
            <p:nvGrpSpPr>
              <p:cNvPr id="9" name="Group 8">
                <a:extLst>
                  <a:ext uri="{FF2B5EF4-FFF2-40B4-BE49-F238E27FC236}">
                    <a16:creationId xmlns:a16="http://schemas.microsoft.com/office/drawing/2014/main" id="{6D9F4138-AD07-40D2-898F-C5FB68680154}"/>
                  </a:ext>
                </a:extLst>
              </p:cNvPr>
              <p:cNvGrpSpPr/>
              <p:nvPr/>
            </p:nvGrpSpPr>
            <p:grpSpPr>
              <a:xfrm>
                <a:off x="3707835" y="5339369"/>
                <a:ext cx="2388165" cy="1442431"/>
                <a:chOff x="2963950" y="5101903"/>
                <a:chExt cx="2388165" cy="1442431"/>
              </a:xfrm>
            </p:grpSpPr>
            <p:grpSp>
              <p:nvGrpSpPr>
                <p:cNvPr id="38" name="Group 37">
                  <a:extLst>
                    <a:ext uri="{FF2B5EF4-FFF2-40B4-BE49-F238E27FC236}">
                      <a16:creationId xmlns:a16="http://schemas.microsoft.com/office/drawing/2014/main" id="{69FE1ECF-04BA-45BA-87C6-7C591ED31FE8}"/>
                    </a:ext>
                  </a:extLst>
                </p:cNvPr>
                <p:cNvGrpSpPr/>
                <p:nvPr/>
              </p:nvGrpSpPr>
              <p:grpSpPr>
                <a:xfrm>
                  <a:off x="2963950" y="5101903"/>
                  <a:ext cx="2388165" cy="1442431"/>
                  <a:chOff x="2963950" y="5101903"/>
                  <a:chExt cx="2388165" cy="1442431"/>
                </a:xfrm>
              </p:grpSpPr>
              <p:grpSp>
                <p:nvGrpSpPr>
                  <p:cNvPr id="40" name="Group 39">
                    <a:extLst>
                      <a:ext uri="{FF2B5EF4-FFF2-40B4-BE49-F238E27FC236}">
                        <a16:creationId xmlns:a16="http://schemas.microsoft.com/office/drawing/2014/main" id="{BC46D1BF-FC68-4A91-A5FC-361B4D1D8477}"/>
                      </a:ext>
                    </a:extLst>
                  </p:cNvPr>
                  <p:cNvGrpSpPr/>
                  <p:nvPr/>
                </p:nvGrpSpPr>
                <p:grpSpPr>
                  <a:xfrm>
                    <a:off x="2963950" y="5101903"/>
                    <a:ext cx="2388165" cy="1442431"/>
                    <a:chOff x="2963950" y="5101903"/>
                    <a:chExt cx="2388165" cy="1442431"/>
                  </a:xfrm>
                </p:grpSpPr>
                <p:cxnSp>
                  <p:nvCxnSpPr>
                    <p:cNvPr id="54" name="Straight Connector 53">
                      <a:extLst>
                        <a:ext uri="{FF2B5EF4-FFF2-40B4-BE49-F238E27FC236}">
                          <a16:creationId xmlns:a16="http://schemas.microsoft.com/office/drawing/2014/main" id="{ABB485CD-2182-41BB-9B36-56DBFBFD5F0C}"/>
                        </a:ext>
                      </a:extLst>
                    </p:cNvPr>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4B645B00-8F4A-4935-A7BC-0D8FD66FCEB6}"/>
                        </a:ext>
                      </a:extLst>
                    </p:cNvPr>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41" name="Group 40">
                    <a:extLst>
                      <a:ext uri="{FF2B5EF4-FFF2-40B4-BE49-F238E27FC236}">
                        <a16:creationId xmlns:a16="http://schemas.microsoft.com/office/drawing/2014/main" id="{725FE1C7-DA2E-4ACD-95E8-AF5B4E5F0DE1}"/>
                      </a:ext>
                    </a:extLst>
                  </p:cNvPr>
                  <p:cNvGrpSpPr/>
                  <p:nvPr/>
                </p:nvGrpSpPr>
                <p:grpSpPr>
                  <a:xfrm>
                    <a:off x="3285795" y="5273591"/>
                    <a:ext cx="1639331" cy="678343"/>
                    <a:chOff x="875408" y="4942078"/>
                    <a:chExt cx="2353800" cy="860044"/>
                  </a:xfrm>
                </p:grpSpPr>
                <p:sp>
                  <p:nvSpPr>
                    <p:cNvPr id="42" name="Oval 41">
                      <a:extLst>
                        <a:ext uri="{FF2B5EF4-FFF2-40B4-BE49-F238E27FC236}">
                          <a16:creationId xmlns:a16="http://schemas.microsoft.com/office/drawing/2014/main" id="{ABCA43E0-576C-498B-92B3-90F2CCE2675A}"/>
                        </a:ext>
                      </a:extLst>
                    </p:cNvPr>
                    <p:cNvSpPr/>
                    <p:nvPr/>
                  </p:nvSpPr>
                  <p:spPr>
                    <a:xfrm>
                      <a:off x="875408" y="5715002"/>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43" name="Oval 42">
                      <a:extLst>
                        <a:ext uri="{FF2B5EF4-FFF2-40B4-BE49-F238E27FC236}">
                          <a16:creationId xmlns:a16="http://schemas.microsoft.com/office/drawing/2014/main" id="{CBB7C43C-4039-4F44-AD5D-78B62DC8602C}"/>
                        </a:ext>
                      </a:extLst>
                    </p:cNvPr>
                    <p:cNvSpPr/>
                    <p:nvPr/>
                  </p:nvSpPr>
                  <p:spPr>
                    <a:xfrm>
                      <a:off x="1104008"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44" name="Oval 43">
                      <a:extLst>
                        <a:ext uri="{FF2B5EF4-FFF2-40B4-BE49-F238E27FC236}">
                          <a16:creationId xmlns:a16="http://schemas.microsoft.com/office/drawing/2014/main" id="{1C584C06-47FB-4C8A-B53A-4D90EE676952}"/>
                        </a:ext>
                      </a:extLst>
                    </p:cNvPr>
                    <p:cNvSpPr/>
                    <p:nvPr/>
                  </p:nvSpPr>
                  <p:spPr>
                    <a:xfrm>
                      <a:off x="1332608" y="5105402"/>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45" name="Oval 44">
                      <a:extLst>
                        <a:ext uri="{FF2B5EF4-FFF2-40B4-BE49-F238E27FC236}">
                          <a16:creationId xmlns:a16="http://schemas.microsoft.com/office/drawing/2014/main" id="{8CCC912E-9EC4-4A90-A1D1-CC95601BA225}"/>
                        </a:ext>
                      </a:extLst>
                    </p:cNvPr>
                    <p:cNvSpPr/>
                    <p:nvPr/>
                  </p:nvSpPr>
                  <p:spPr>
                    <a:xfrm>
                      <a:off x="1713608" y="524687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46" name="Oval 45">
                      <a:extLst>
                        <a:ext uri="{FF2B5EF4-FFF2-40B4-BE49-F238E27FC236}">
                          <a16:creationId xmlns:a16="http://schemas.microsoft.com/office/drawing/2014/main" id="{B07B59C1-DF95-497D-8B79-259D22C4DC69}"/>
                        </a:ext>
                      </a:extLst>
                    </p:cNvPr>
                    <p:cNvSpPr/>
                    <p:nvPr/>
                  </p:nvSpPr>
                  <p:spPr>
                    <a:xfrm>
                      <a:off x="2094608" y="4952998"/>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47" name="Oval 46">
                      <a:extLst>
                        <a:ext uri="{FF2B5EF4-FFF2-40B4-BE49-F238E27FC236}">
                          <a16:creationId xmlns:a16="http://schemas.microsoft.com/office/drawing/2014/main" id="{5C161FAB-40FB-41F7-9629-1A26171A291A}"/>
                        </a:ext>
                      </a:extLst>
                    </p:cNvPr>
                    <p:cNvSpPr/>
                    <p:nvPr/>
                  </p:nvSpPr>
                  <p:spPr>
                    <a:xfrm>
                      <a:off x="2475607" y="4942078"/>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48" name="Oval 47">
                      <a:extLst>
                        <a:ext uri="{FF2B5EF4-FFF2-40B4-BE49-F238E27FC236}">
                          <a16:creationId xmlns:a16="http://schemas.microsoft.com/office/drawing/2014/main" id="{CB273082-F042-4139-939C-E8AA36FC10BB}"/>
                        </a:ext>
                      </a:extLst>
                    </p:cNvPr>
                    <p:cNvSpPr/>
                    <p:nvPr/>
                  </p:nvSpPr>
                  <p:spPr>
                    <a:xfrm>
                      <a:off x="2623807" y="54101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49" name="Oval 48">
                      <a:extLst>
                        <a:ext uri="{FF2B5EF4-FFF2-40B4-BE49-F238E27FC236}">
                          <a16:creationId xmlns:a16="http://schemas.microsoft.com/office/drawing/2014/main" id="{5527286C-624C-4FB4-8458-7145C8DE237F}"/>
                        </a:ext>
                      </a:extLst>
                    </p:cNvPr>
                    <p:cNvSpPr/>
                    <p:nvPr/>
                  </p:nvSpPr>
                  <p:spPr>
                    <a:xfrm>
                      <a:off x="2547608" y="5181598"/>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0" name="Oval 49">
                      <a:extLst>
                        <a:ext uri="{FF2B5EF4-FFF2-40B4-BE49-F238E27FC236}">
                          <a16:creationId xmlns:a16="http://schemas.microsoft.com/office/drawing/2014/main" id="{C24C8A1E-307B-4302-B953-BF5147A111CC}"/>
                        </a:ext>
                      </a:extLst>
                    </p:cNvPr>
                    <p:cNvSpPr/>
                    <p:nvPr/>
                  </p:nvSpPr>
                  <p:spPr>
                    <a:xfrm>
                      <a:off x="2242809" y="517067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1" name="Oval 50">
                      <a:extLst>
                        <a:ext uri="{FF2B5EF4-FFF2-40B4-BE49-F238E27FC236}">
                          <a16:creationId xmlns:a16="http://schemas.microsoft.com/office/drawing/2014/main" id="{4F5A4826-E6B2-4247-A66D-8491F06C2524}"/>
                        </a:ext>
                      </a:extLst>
                    </p:cNvPr>
                    <p:cNvSpPr/>
                    <p:nvPr/>
                  </p:nvSpPr>
                  <p:spPr>
                    <a:xfrm>
                      <a:off x="2856609" y="555167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2" name="Oval 51">
                      <a:extLst>
                        <a:ext uri="{FF2B5EF4-FFF2-40B4-BE49-F238E27FC236}">
                          <a16:creationId xmlns:a16="http://schemas.microsoft.com/office/drawing/2014/main" id="{03071A24-CE60-4E28-90C3-5F0D3B58084E}"/>
                        </a:ext>
                      </a:extLst>
                    </p:cNvPr>
                    <p:cNvSpPr/>
                    <p:nvPr/>
                  </p:nvSpPr>
                  <p:spPr>
                    <a:xfrm>
                      <a:off x="3157208" y="54101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53" name="Oval 52">
                      <a:extLst>
                        <a:ext uri="{FF2B5EF4-FFF2-40B4-BE49-F238E27FC236}">
                          <a16:creationId xmlns:a16="http://schemas.microsoft.com/office/drawing/2014/main" id="{C9E13AED-0760-4113-B02E-63D004AEDAEE}"/>
                        </a:ext>
                      </a:extLst>
                    </p:cNvPr>
                    <p:cNvSpPr/>
                    <p:nvPr/>
                  </p:nvSpPr>
                  <p:spPr>
                    <a:xfrm>
                      <a:off x="3004808" y="5105398"/>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grpSp>
            </p:grpSp>
            <p:sp>
              <p:nvSpPr>
                <p:cNvPr id="39" name="Freeform 37">
                  <a:extLst>
                    <a:ext uri="{FF2B5EF4-FFF2-40B4-BE49-F238E27FC236}">
                      <a16:creationId xmlns:a16="http://schemas.microsoft.com/office/drawing/2014/main" id="{479DE175-BFE6-45C1-9893-70D08A86EA58}"/>
                    </a:ext>
                  </a:extLst>
                </p:cNvPr>
                <p:cNvSpPr/>
                <p:nvPr/>
              </p:nvSpPr>
              <p:spPr>
                <a:xfrm>
                  <a:off x="3166943" y="5387285"/>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0" name="Group 9">
                <a:extLst>
                  <a:ext uri="{FF2B5EF4-FFF2-40B4-BE49-F238E27FC236}">
                    <a16:creationId xmlns:a16="http://schemas.microsoft.com/office/drawing/2014/main" id="{32145961-0A8F-4CF6-8959-8F9942B09117}"/>
                  </a:ext>
                </a:extLst>
              </p:cNvPr>
              <p:cNvGrpSpPr/>
              <p:nvPr/>
            </p:nvGrpSpPr>
            <p:grpSpPr>
              <a:xfrm>
                <a:off x="829192" y="5339369"/>
                <a:ext cx="2388166" cy="1442431"/>
                <a:chOff x="76200" y="5339369"/>
                <a:chExt cx="2388166" cy="1442431"/>
              </a:xfrm>
            </p:grpSpPr>
            <p:grpSp>
              <p:nvGrpSpPr>
                <p:cNvPr id="20" name="Group 19">
                  <a:extLst>
                    <a:ext uri="{FF2B5EF4-FFF2-40B4-BE49-F238E27FC236}">
                      <a16:creationId xmlns:a16="http://schemas.microsoft.com/office/drawing/2014/main" id="{35AE5627-5C85-4DDE-A77E-250731F20502}"/>
                    </a:ext>
                  </a:extLst>
                </p:cNvPr>
                <p:cNvGrpSpPr/>
                <p:nvPr/>
              </p:nvGrpSpPr>
              <p:grpSpPr>
                <a:xfrm>
                  <a:off x="76200" y="5339369"/>
                  <a:ext cx="2388166" cy="1442431"/>
                  <a:chOff x="311472" y="5173013"/>
                  <a:chExt cx="2388166" cy="1442431"/>
                </a:xfrm>
              </p:grpSpPr>
              <p:grpSp>
                <p:nvGrpSpPr>
                  <p:cNvPr id="22" name="Group 21">
                    <a:extLst>
                      <a:ext uri="{FF2B5EF4-FFF2-40B4-BE49-F238E27FC236}">
                        <a16:creationId xmlns:a16="http://schemas.microsoft.com/office/drawing/2014/main" id="{BEFC4E1A-C066-4862-BE86-33402EB5F3C3}"/>
                      </a:ext>
                    </a:extLst>
                  </p:cNvPr>
                  <p:cNvGrpSpPr/>
                  <p:nvPr/>
                </p:nvGrpSpPr>
                <p:grpSpPr>
                  <a:xfrm>
                    <a:off x="311472" y="5173013"/>
                    <a:ext cx="2388166" cy="1442431"/>
                    <a:chOff x="311472" y="5173013"/>
                    <a:chExt cx="2388166" cy="1442431"/>
                  </a:xfrm>
                </p:grpSpPr>
                <p:cxnSp>
                  <p:nvCxnSpPr>
                    <p:cNvPr id="36" name="Straight Connector 35">
                      <a:extLst>
                        <a:ext uri="{FF2B5EF4-FFF2-40B4-BE49-F238E27FC236}">
                          <a16:creationId xmlns:a16="http://schemas.microsoft.com/office/drawing/2014/main" id="{F5A2DA9B-D48D-42AE-B87F-D27C3C61EA27}"/>
                        </a:ext>
                      </a:extLst>
                    </p:cNvPr>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418D8A7E-286F-435F-8E4E-34738AAD78CE}"/>
                        </a:ext>
                      </a:extLst>
                    </p:cNvPr>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23" name="Group 22">
                    <a:extLst>
                      <a:ext uri="{FF2B5EF4-FFF2-40B4-BE49-F238E27FC236}">
                        <a16:creationId xmlns:a16="http://schemas.microsoft.com/office/drawing/2014/main" id="{08135CBF-2D82-49C1-9661-827F277B377E}"/>
                      </a:ext>
                    </a:extLst>
                  </p:cNvPr>
                  <p:cNvGrpSpPr/>
                  <p:nvPr/>
                </p:nvGrpSpPr>
                <p:grpSpPr>
                  <a:xfrm>
                    <a:off x="633318" y="5344701"/>
                    <a:ext cx="1639332" cy="678343"/>
                    <a:chOff x="875408" y="4942078"/>
                    <a:chExt cx="2353801" cy="860044"/>
                  </a:xfrm>
                </p:grpSpPr>
                <p:sp>
                  <p:nvSpPr>
                    <p:cNvPr id="24" name="Oval 23">
                      <a:extLst>
                        <a:ext uri="{FF2B5EF4-FFF2-40B4-BE49-F238E27FC236}">
                          <a16:creationId xmlns:a16="http://schemas.microsoft.com/office/drawing/2014/main" id="{62A899C1-F33A-4E74-82ED-6613F72C2357}"/>
                        </a:ext>
                      </a:extLst>
                    </p:cNvPr>
                    <p:cNvSpPr/>
                    <p:nvPr/>
                  </p:nvSpPr>
                  <p:spPr>
                    <a:xfrm>
                      <a:off x="875408" y="5715002"/>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25" name="Oval 24">
                      <a:extLst>
                        <a:ext uri="{FF2B5EF4-FFF2-40B4-BE49-F238E27FC236}">
                          <a16:creationId xmlns:a16="http://schemas.microsoft.com/office/drawing/2014/main" id="{3DC91282-D5DD-4043-B16F-E9498AB3B9A1}"/>
                        </a:ext>
                      </a:extLst>
                    </p:cNvPr>
                    <p:cNvSpPr/>
                    <p:nvPr/>
                  </p:nvSpPr>
                  <p:spPr>
                    <a:xfrm>
                      <a:off x="1104008" y="5486400"/>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26" name="Oval 25">
                      <a:extLst>
                        <a:ext uri="{FF2B5EF4-FFF2-40B4-BE49-F238E27FC236}">
                          <a16:creationId xmlns:a16="http://schemas.microsoft.com/office/drawing/2014/main" id="{BE158DAB-CBE9-45E4-B8AD-DE7E40AEEF1F}"/>
                        </a:ext>
                      </a:extLst>
                    </p:cNvPr>
                    <p:cNvSpPr/>
                    <p:nvPr/>
                  </p:nvSpPr>
                  <p:spPr>
                    <a:xfrm>
                      <a:off x="1332609" y="5105402"/>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27" name="Oval 26">
                      <a:extLst>
                        <a:ext uri="{FF2B5EF4-FFF2-40B4-BE49-F238E27FC236}">
                          <a16:creationId xmlns:a16="http://schemas.microsoft.com/office/drawing/2014/main" id="{6E3A590A-C170-4ADA-8C1D-6E9DB760497B}"/>
                        </a:ext>
                      </a:extLst>
                    </p:cNvPr>
                    <p:cNvSpPr/>
                    <p:nvPr/>
                  </p:nvSpPr>
                  <p:spPr>
                    <a:xfrm>
                      <a:off x="1713609" y="524687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28" name="Oval 27">
                      <a:extLst>
                        <a:ext uri="{FF2B5EF4-FFF2-40B4-BE49-F238E27FC236}">
                          <a16:creationId xmlns:a16="http://schemas.microsoft.com/office/drawing/2014/main" id="{B3AFA480-062D-40A5-9E12-63380CD1543D}"/>
                        </a:ext>
                      </a:extLst>
                    </p:cNvPr>
                    <p:cNvSpPr/>
                    <p:nvPr/>
                  </p:nvSpPr>
                  <p:spPr>
                    <a:xfrm>
                      <a:off x="2094608" y="4952998"/>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29" name="Oval 28">
                      <a:extLst>
                        <a:ext uri="{FF2B5EF4-FFF2-40B4-BE49-F238E27FC236}">
                          <a16:creationId xmlns:a16="http://schemas.microsoft.com/office/drawing/2014/main" id="{B757A4A9-3980-4D3D-BB5A-8F4F64D9F854}"/>
                        </a:ext>
                      </a:extLst>
                    </p:cNvPr>
                    <p:cNvSpPr/>
                    <p:nvPr/>
                  </p:nvSpPr>
                  <p:spPr>
                    <a:xfrm>
                      <a:off x="2475608" y="4942078"/>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30" name="Oval 29">
                      <a:extLst>
                        <a:ext uri="{FF2B5EF4-FFF2-40B4-BE49-F238E27FC236}">
                          <a16:creationId xmlns:a16="http://schemas.microsoft.com/office/drawing/2014/main" id="{130424B1-E426-4698-AF89-6F77E2D163CF}"/>
                        </a:ext>
                      </a:extLst>
                    </p:cNvPr>
                    <p:cNvSpPr/>
                    <p:nvPr/>
                  </p:nvSpPr>
                  <p:spPr>
                    <a:xfrm>
                      <a:off x="2623807" y="54101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31" name="Oval 30">
                      <a:extLst>
                        <a:ext uri="{FF2B5EF4-FFF2-40B4-BE49-F238E27FC236}">
                          <a16:creationId xmlns:a16="http://schemas.microsoft.com/office/drawing/2014/main" id="{432AA4EE-C4D5-4BC5-8571-0677B1D72A8B}"/>
                        </a:ext>
                      </a:extLst>
                    </p:cNvPr>
                    <p:cNvSpPr/>
                    <p:nvPr/>
                  </p:nvSpPr>
                  <p:spPr>
                    <a:xfrm>
                      <a:off x="2547609" y="5181598"/>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32" name="Oval 31">
                      <a:extLst>
                        <a:ext uri="{FF2B5EF4-FFF2-40B4-BE49-F238E27FC236}">
                          <a16:creationId xmlns:a16="http://schemas.microsoft.com/office/drawing/2014/main" id="{61F8DF00-0EC9-44F9-8F4A-39E5250B1A8F}"/>
                        </a:ext>
                      </a:extLst>
                    </p:cNvPr>
                    <p:cNvSpPr/>
                    <p:nvPr/>
                  </p:nvSpPr>
                  <p:spPr>
                    <a:xfrm>
                      <a:off x="2242809" y="517067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33" name="Oval 32">
                      <a:extLst>
                        <a:ext uri="{FF2B5EF4-FFF2-40B4-BE49-F238E27FC236}">
                          <a16:creationId xmlns:a16="http://schemas.microsoft.com/office/drawing/2014/main" id="{49FFB9DB-25BC-488B-B75C-F8FB921A8BFF}"/>
                        </a:ext>
                      </a:extLst>
                    </p:cNvPr>
                    <p:cNvSpPr/>
                    <p:nvPr/>
                  </p:nvSpPr>
                  <p:spPr>
                    <a:xfrm>
                      <a:off x="2856610" y="555167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34" name="Oval 33">
                      <a:extLst>
                        <a:ext uri="{FF2B5EF4-FFF2-40B4-BE49-F238E27FC236}">
                          <a16:creationId xmlns:a16="http://schemas.microsoft.com/office/drawing/2014/main" id="{28AE95FD-0B5C-4618-9984-018A95D951E2}"/>
                        </a:ext>
                      </a:extLst>
                    </p:cNvPr>
                    <p:cNvSpPr/>
                    <p:nvPr/>
                  </p:nvSpPr>
                  <p:spPr>
                    <a:xfrm>
                      <a:off x="3157209" y="5410199"/>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sp>
                  <p:nvSpPr>
                    <p:cNvPr id="35" name="Oval 34">
                      <a:extLst>
                        <a:ext uri="{FF2B5EF4-FFF2-40B4-BE49-F238E27FC236}">
                          <a16:creationId xmlns:a16="http://schemas.microsoft.com/office/drawing/2014/main" id="{7F4C3E9A-B6BB-4F81-93C4-8DEADB5A1CAC}"/>
                        </a:ext>
                      </a:extLst>
                    </p:cNvPr>
                    <p:cNvSpPr/>
                    <p:nvPr/>
                  </p:nvSpPr>
                  <p:spPr>
                    <a:xfrm>
                      <a:off x="3004809" y="5105398"/>
                      <a:ext cx="72000" cy="87120"/>
                    </a:xfrm>
                    <a:prstGeom prst="ellipse">
                      <a:avLst/>
                    </a:prstGeom>
                    <a:solidFill>
                      <a:srgbClr val="FF00FF"/>
                    </a:solidFill>
                    <a:ln>
                      <a:solidFill>
                        <a:srgbClr val="FF00FF"/>
                      </a:solidFill>
                    </a:ln>
                  </p:spPr>
                  <p:txBody>
                    <a:bodyPr wrap="square" rtlCol="0" anchor="ctr">
                      <a:spAutoFit/>
                    </a:bodyPr>
                    <a:lstStyle/>
                    <a:p>
                      <a:pPr algn="l"/>
                      <a:endParaRPr lang="en-CA" sz="2400" dirty="0"/>
                    </a:p>
                  </p:txBody>
                </p:sp>
              </p:grpSp>
            </p:grpSp>
            <p:cxnSp>
              <p:nvCxnSpPr>
                <p:cNvPr id="21" name="Straight Connector 20">
                  <a:extLst>
                    <a:ext uri="{FF2B5EF4-FFF2-40B4-BE49-F238E27FC236}">
                      <a16:creationId xmlns:a16="http://schemas.microsoft.com/office/drawing/2014/main" id="{4210D4CB-45CA-448E-8A10-81451811A7B4}"/>
                    </a:ext>
                  </a:extLst>
                </p:cNvPr>
                <p:cNvCxnSpPr/>
                <p:nvPr/>
              </p:nvCxnSpPr>
              <p:spPr bwMode="auto">
                <a:xfrm flipV="1">
                  <a:off x="304800" y="5707488"/>
                  <a:ext cx="1943722" cy="209104"/>
                </a:xfrm>
                <a:prstGeom prst="line">
                  <a:avLst/>
                </a:prstGeom>
                <a:noFill/>
                <a:ln w="12700" cap="sq" cmpd="sng" algn="ctr">
                  <a:solidFill>
                    <a:srgbClr val="66FF33"/>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EFB81965-2D76-4747-AB48-A9CBB80DC0AC}"/>
                  </a:ext>
                </a:extLst>
              </p:cNvPr>
              <p:cNvGrpSpPr/>
              <p:nvPr/>
            </p:nvGrpSpPr>
            <p:grpSpPr>
              <a:xfrm>
                <a:off x="-76200" y="228600"/>
                <a:ext cx="8991600" cy="4916508"/>
                <a:chOff x="-76200" y="228600"/>
                <a:chExt cx="8991600" cy="4916508"/>
              </a:xfrm>
            </p:grpSpPr>
            <p:cxnSp>
              <p:nvCxnSpPr>
                <p:cNvPr id="14" name="Straight Connector 13">
                  <a:extLst>
                    <a:ext uri="{FF2B5EF4-FFF2-40B4-BE49-F238E27FC236}">
                      <a16:creationId xmlns:a16="http://schemas.microsoft.com/office/drawing/2014/main" id="{64842A48-6ABD-4361-8792-3CAEB615A4F7}"/>
                    </a:ext>
                  </a:extLst>
                </p:cNvPr>
                <p:cNvCxnSpPr/>
                <p:nvPr/>
              </p:nvCxnSpPr>
              <p:spPr bwMode="auto">
                <a:xfrm>
                  <a:off x="438242" y="228600"/>
                  <a:ext cx="0" cy="3979545"/>
                </a:xfrm>
                <a:prstGeom prst="line">
                  <a:avLst/>
                </a:prstGeom>
                <a:noFill/>
                <a:ln w="25400" cap="sq" cmpd="sng" algn="ctr">
                  <a:solidFill>
                    <a:schemeClr val="accent1"/>
                  </a:solidFill>
                  <a:prstDash val="solid"/>
                  <a:round/>
                  <a:headEnd type="none" w="med" len="med"/>
                  <a:tailEnd type="none" w="med" len="med"/>
                </a:ln>
                <a:effectLst/>
              </p:spPr>
            </p:cxnSp>
            <p:sp>
              <p:nvSpPr>
                <p:cNvPr id="15" name="Rectangle 14">
                  <a:extLst>
                    <a:ext uri="{FF2B5EF4-FFF2-40B4-BE49-F238E27FC236}">
                      <a16:creationId xmlns:a16="http://schemas.microsoft.com/office/drawing/2014/main" id="{55B2E8B9-C7DB-4D0E-BC74-4AFE9E154603}"/>
                    </a:ext>
                  </a:extLst>
                </p:cNvPr>
                <p:cNvSpPr/>
                <p:nvPr/>
              </p:nvSpPr>
              <p:spPr>
                <a:xfrm>
                  <a:off x="829191" y="4191001"/>
                  <a:ext cx="8086209" cy="954107"/>
                </a:xfrm>
                <a:prstGeom prst="rect">
                  <a:avLst/>
                </a:prstGeom>
              </p:spPr>
              <p:txBody>
                <a:bodyPr wrap="square">
                  <a:spAutoFit/>
                </a:bodyPr>
                <a:lstStyle/>
                <a:p>
                  <a:pPr marL="285750" algn="ctr"/>
                  <a:r>
                    <a:rPr lang="en-CA" altLang="en-US" dirty="0">
                      <a:cs typeface="Times New Roman" panose="02020603050405020304" pitchFamily="18" charset="0"/>
                      <a:sym typeface="Symbol" panose="05050102010706020507" pitchFamily="18" charset="2"/>
                    </a:rPr>
                    <a:t>Complexity of </a:t>
                  </a:r>
                  <a:r>
                    <a:rPr lang="en-CA" altLang="en-US" dirty="0">
                      <a:solidFill>
                        <a:srgbClr val="66FF33"/>
                      </a:solidFill>
                      <a:cs typeface="Times New Roman" panose="02020603050405020304" pitchFamily="18" charset="0"/>
                      <a:sym typeface="Symbol" panose="05050102010706020507" pitchFamily="18" charset="2"/>
                    </a:rPr>
                    <a:t>Machine</a:t>
                  </a:r>
                </a:p>
                <a:p>
                  <a:pPr marL="285750" algn="ctr"/>
                  <a:r>
                    <a:rPr lang="en-CA" altLang="en-US" dirty="0" err="1">
                      <a:cs typeface="Times New Roman" panose="02020603050405020304" pitchFamily="18" charset="0"/>
                      <a:sym typeface="Symbol" panose="05050102010706020507" pitchFamily="18" charset="2"/>
                    </a:rPr>
                    <a:t>Eg</a:t>
                  </a:r>
                  <a:r>
                    <a:rPr lang="en-CA" altLang="en-US" dirty="0">
                      <a:cs typeface="Times New Roman" panose="02020603050405020304" pitchFamily="18" charset="0"/>
                      <a:sym typeface="Symbol" panose="05050102010706020507" pitchFamily="18" charset="2"/>
                    </a:rPr>
                    <a:t> number of values </a:t>
                  </a:r>
                  <a:r>
                    <a:rPr lang="en-CA" altLang="en-US" i="1" dirty="0">
                      <a:solidFill>
                        <a:srgbClr val="66FF33"/>
                      </a:solidFill>
                      <a:cs typeface="Times New Roman" panose="02020603050405020304" pitchFamily="18" charset="0"/>
                      <a:sym typeface="Symbol" panose="05050102010706020507" pitchFamily="18" charset="2"/>
                    </a:rPr>
                    <a:t>m </a:t>
                  </a:r>
                  <a:r>
                    <a:rPr lang="en-CA" altLang="en-US" dirty="0">
                      <a:cs typeface="Times New Roman" panose="02020603050405020304" pitchFamily="18" charset="0"/>
                      <a:sym typeface="Symbol" panose="05050102010706020507" pitchFamily="18" charset="2"/>
                    </a:rPr>
                    <a:t>describing it.</a:t>
                  </a:r>
                </a:p>
              </p:txBody>
            </p:sp>
            <p:sp>
              <p:nvSpPr>
                <p:cNvPr id="16" name="Rectangle 15">
                  <a:extLst>
                    <a:ext uri="{FF2B5EF4-FFF2-40B4-BE49-F238E27FC236}">
                      <a16:creationId xmlns:a16="http://schemas.microsoft.com/office/drawing/2014/main" id="{0782C562-27A3-4067-84E9-97D4854ED7BD}"/>
                    </a:ext>
                  </a:extLst>
                </p:cNvPr>
                <p:cNvSpPr/>
                <p:nvPr/>
              </p:nvSpPr>
              <p:spPr>
                <a:xfrm rot="16200000">
                  <a:off x="-695394" y="1990794"/>
                  <a:ext cx="1761609" cy="523221"/>
                </a:xfrm>
                <a:prstGeom prst="rect">
                  <a:avLst/>
                </a:prstGeom>
              </p:spPr>
              <p:txBody>
                <a:bodyPr wrap="square">
                  <a:spAutoFit/>
                </a:bodyPr>
                <a:lstStyle/>
                <a:p>
                  <a:pPr marL="285750" algn="ctr"/>
                  <a:r>
                    <a:rPr lang="en-CA" altLang="en-US" dirty="0">
                      <a:solidFill>
                        <a:schemeClr val="accent1"/>
                      </a:solidFill>
                      <a:cs typeface="Times New Roman" panose="02020603050405020304" pitchFamily="18" charset="0"/>
                      <a:sym typeface="Symbol" panose="05050102010706020507" pitchFamily="18" charset="2"/>
                    </a:rPr>
                    <a:t>%</a:t>
                  </a:r>
                  <a:r>
                    <a:rPr lang="en-CA" altLang="en-US" dirty="0">
                      <a:cs typeface="Times New Roman" panose="02020603050405020304" pitchFamily="18" charset="0"/>
                      <a:sym typeface="Symbol" panose="05050102010706020507" pitchFamily="18" charset="2"/>
                    </a:rPr>
                    <a:t> </a:t>
                  </a:r>
                  <a:r>
                    <a:rPr lang="en-CA" altLang="en-US" dirty="0">
                      <a:solidFill>
                        <a:schemeClr val="accent1"/>
                      </a:solidFill>
                      <a:cs typeface="Times New Roman" panose="02020603050405020304" pitchFamily="18" charset="0"/>
                      <a:sym typeface="Symbol" panose="05050102010706020507" pitchFamily="18" charset="2"/>
                    </a:rPr>
                    <a:t>Errors</a:t>
                  </a:r>
                </a:p>
              </p:txBody>
            </p:sp>
            <p:cxnSp>
              <p:nvCxnSpPr>
                <p:cNvPr id="17" name="Straight Connector 16">
                  <a:extLst>
                    <a:ext uri="{FF2B5EF4-FFF2-40B4-BE49-F238E27FC236}">
                      <a16:creationId xmlns:a16="http://schemas.microsoft.com/office/drawing/2014/main" id="{A63AA66B-5EF9-49E6-BA45-30B8C6B1ED01}"/>
                    </a:ext>
                  </a:extLst>
                </p:cNvPr>
                <p:cNvCxnSpPr/>
                <p:nvPr/>
              </p:nvCxnSpPr>
              <p:spPr bwMode="auto">
                <a:xfrm flipH="1">
                  <a:off x="457200" y="4230707"/>
                  <a:ext cx="8077200" cy="0"/>
                </a:xfrm>
                <a:prstGeom prst="line">
                  <a:avLst/>
                </a:prstGeom>
                <a:noFill/>
                <a:ln w="25400" cap="sq" cmpd="sng" algn="ctr">
                  <a:solidFill>
                    <a:schemeClr val="accent1"/>
                  </a:solidFill>
                  <a:prstDash val="solid"/>
                  <a:round/>
                  <a:headEnd type="none" w="med" len="med"/>
                  <a:tailEnd type="none" w="med" len="med"/>
                </a:ln>
                <a:effectLst/>
              </p:spPr>
            </p:cxnSp>
            <p:sp>
              <p:nvSpPr>
                <p:cNvPr id="18" name="Freeform 16">
                  <a:extLst>
                    <a:ext uri="{FF2B5EF4-FFF2-40B4-BE49-F238E27FC236}">
                      <a16:creationId xmlns:a16="http://schemas.microsoft.com/office/drawing/2014/main" id="{F863D16F-FF05-4228-825C-0DA6CE09C540}"/>
                    </a:ext>
                  </a:extLst>
                </p:cNvPr>
                <p:cNvSpPr/>
                <p:nvPr/>
              </p:nvSpPr>
              <p:spPr>
                <a:xfrm>
                  <a:off x="885825" y="971550"/>
                  <a:ext cx="7212331" cy="3240406"/>
                </a:xfrm>
                <a:custGeom>
                  <a:avLst/>
                  <a:gdLst>
                    <a:gd name="connsiteX0" fmla="*/ 0 w 7212330"/>
                    <a:gd name="connsiteY0" fmla="*/ 0 h 3240405"/>
                    <a:gd name="connsiteX1" fmla="*/ 3543300 w 7212330"/>
                    <a:gd name="connsiteY1" fmla="*/ 2537460 h 3240405"/>
                    <a:gd name="connsiteX2" fmla="*/ 7212330 w 7212330"/>
                    <a:gd name="connsiteY2" fmla="*/ 3240405 h 3240405"/>
                  </a:gdLst>
                  <a:ahLst/>
                  <a:cxnLst>
                    <a:cxn ang="0">
                      <a:pos x="connsiteX0" y="connsiteY0"/>
                    </a:cxn>
                    <a:cxn ang="0">
                      <a:pos x="connsiteX1" y="connsiteY1"/>
                    </a:cxn>
                    <a:cxn ang="0">
                      <a:pos x="connsiteX2" y="connsiteY2"/>
                    </a:cxn>
                  </a:cxnLst>
                  <a:rect l="l" t="t" r="r" b="b"/>
                  <a:pathLst>
                    <a:path w="7212330" h="3240405">
                      <a:moveTo>
                        <a:pt x="0" y="0"/>
                      </a:moveTo>
                      <a:cubicBezTo>
                        <a:pt x="1170622" y="998696"/>
                        <a:pt x="2341245" y="1997393"/>
                        <a:pt x="3543300" y="2537460"/>
                      </a:cubicBezTo>
                      <a:cubicBezTo>
                        <a:pt x="4745355" y="3077527"/>
                        <a:pt x="5978842" y="3158966"/>
                        <a:pt x="7212330" y="3240405"/>
                      </a:cubicBezTo>
                    </a:path>
                  </a:pathLst>
                </a:custGeom>
                <a:noFill/>
                <a:ln>
                  <a:solidFill>
                    <a:schemeClr val="accent1"/>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9" name="Freeform 17">
                  <a:extLst>
                    <a:ext uri="{FF2B5EF4-FFF2-40B4-BE49-F238E27FC236}">
                      <a16:creationId xmlns:a16="http://schemas.microsoft.com/office/drawing/2014/main" id="{89B3879A-340E-40EF-82DD-B9D3B5F858CB}"/>
                    </a:ext>
                  </a:extLst>
                </p:cNvPr>
                <p:cNvSpPr/>
                <p:nvPr/>
              </p:nvSpPr>
              <p:spPr>
                <a:xfrm>
                  <a:off x="914399" y="838199"/>
                  <a:ext cx="7429500" cy="2583313"/>
                </a:xfrm>
                <a:custGeom>
                  <a:avLst/>
                  <a:gdLst>
                    <a:gd name="connsiteX0" fmla="*/ 0 w 7212330"/>
                    <a:gd name="connsiteY0" fmla="*/ 0 h 3240405"/>
                    <a:gd name="connsiteX1" fmla="*/ 3543300 w 7212330"/>
                    <a:gd name="connsiteY1" fmla="*/ 2537460 h 3240405"/>
                    <a:gd name="connsiteX2" fmla="*/ 7212330 w 7212330"/>
                    <a:gd name="connsiteY2" fmla="*/ 3240405 h 3240405"/>
                    <a:gd name="connsiteX0" fmla="*/ 0 w 7538085"/>
                    <a:gd name="connsiteY0" fmla="*/ 0 h 2568178"/>
                    <a:gd name="connsiteX1" fmla="*/ 3543300 w 7538085"/>
                    <a:gd name="connsiteY1" fmla="*/ 2537460 h 2568178"/>
                    <a:gd name="connsiteX2" fmla="*/ 7538085 w 7538085"/>
                    <a:gd name="connsiteY2" fmla="*/ 1503045 h 2568178"/>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599319"/>
                    <a:gd name="connsiteX1" fmla="*/ 3543300 w 7538085"/>
                    <a:gd name="connsiteY1" fmla="*/ 2537460 h 2599319"/>
                    <a:gd name="connsiteX2" fmla="*/ 7538085 w 7538085"/>
                    <a:gd name="connsiteY2" fmla="*/ 1503045 h 2599319"/>
                    <a:gd name="connsiteX0" fmla="*/ 0 w 7538085"/>
                    <a:gd name="connsiteY0" fmla="*/ 0 h 2287722"/>
                    <a:gd name="connsiteX1" fmla="*/ 3171825 w 7538085"/>
                    <a:gd name="connsiteY1" fmla="*/ 2183130 h 2287722"/>
                    <a:gd name="connsiteX2" fmla="*/ 7538085 w 7538085"/>
                    <a:gd name="connsiteY2" fmla="*/ 1503045 h 2287722"/>
                    <a:gd name="connsiteX0" fmla="*/ 0 w 7429500"/>
                    <a:gd name="connsiteY0" fmla="*/ 0 h 2237473"/>
                    <a:gd name="connsiteX1" fmla="*/ 3171825 w 7429500"/>
                    <a:gd name="connsiteY1" fmla="*/ 2183130 h 2237473"/>
                    <a:gd name="connsiteX2" fmla="*/ 7429500 w 7429500"/>
                    <a:gd name="connsiteY2" fmla="*/ 1245870 h 2237473"/>
                    <a:gd name="connsiteX0" fmla="*/ 0 w 7429500"/>
                    <a:gd name="connsiteY0" fmla="*/ 0 h 2583313"/>
                    <a:gd name="connsiteX1" fmla="*/ 4063365 w 7429500"/>
                    <a:gd name="connsiteY1" fmla="*/ 2548890 h 2583313"/>
                    <a:gd name="connsiteX2" fmla="*/ 7429500 w 7429500"/>
                    <a:gd name="connsiteY2" fmla="*/ 1245870 h 2583313"/>
                  </a:gdLst>
                  <a:ahLst/>
                  <a:cxnLst>
                    <a:cxn ang="0">
                      <a:pos x="connsiteX0" y="connsiteY0"/>
                    </a:cxn>
                    <a:cxn ang="0">
                      <a:pos x="connsiteX1" y="connsiteY1"/>
                    </a:cxn>
                    <a:cxn ang="0">
                      <a:pos x="connsiteX2" y="connsiteY2"/>
                    </a:cxn>
                  </a:cxnLst>
                  <a:rect l="l" t="t" r="r" b="b"/>
                  <a:pathLst>
                    <a:path w="7429500" h="2583313">
                      <a:moveTo>
                        <a:pt x="0" y="0"/>
                      </a:moveTo>
                      <a:cubicBezTo>
                        <a:pt x="1170622" y="998696"/>
                        <a:pt x="2825115" y="2341245"/>
                        <a:pt x="4063365" y="2548890"/>
                      </a:cubicBezTo>
                      <a:cubicBezTo>
                        <a:pt x="5301615" y="2756535"/>
                        <a:pt x="6676072" y="1987391"/>
                        <a:pt x="7429500" y="1245870"/>
                      </a:cubicBezTo>
                    </a:path>
                  </a:pathLst>
                </a:custGeom>
                <a:noFill/>
                <a:ln>
                  <a:solidFill>
                    <a:schemeClr val="accent2"/>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2" name="Rectangle 11">
                <a:extLst>
                  <a:ext uri="{FF2B5EF4-FFF2-40B4-BE49-F238E27FC236}">
                    <a16:creationId xmlns:a16="http://schemas.microsoft.com/office/drawing/2014/main" id="{6886C2DE-F5D1-4081-B6AE-1C6D59F66FAD}"/>
                  </a:ext>
                </a:extLst>
              </p:cNvPr>
              <p:cNvSpPr/>
              <p:nvPr/>
            </p:nvSpPr>
            <p:spPr>
              <a:xfrm>
                <a:off x="6095999" y="3743980"/>
                <a:ext cx="2519512" cy="954107"/>
              </a:xfrm>
              <a:prstGeom prst="rect">
                <a:avLst/>
              </a:prstGeom>
            </p:spPr>
            <p:txBody>
              <a:bodyPr wrap="square">
                <a:spAutoFit/>
              </a:bodyPr>
              <a:lstStyle/>
              <a:p>
                <a:pPr marL="285750" algn="ctr"/>
                <a:r>
                  <a:rPr lang="en-CA" altLang="en-US" i="1" dirty="0">
                    <a:solidFill>
                      <a:srgbClr val="FF00FF"/>
                    </a:solidFill>
                    <a:cs typeface="Times New Roman" panose="02020603050405020304" pitchFamily="18" charset="0"/>
                    <a:sym typeface="Symbol" panose="05050102010706020507" pitchFamily="18" charset="2"/>
                  </a:rPr>
                  <a:t>D</a:t>
                </a:r>
                <a:r>
                  <a:rPr lang="en-CA" altLang="en-US" dirty="0">
                    <a:cs typeface="Times New Roman" panose="02020603050405020304" pitchFamily="18" charset="0"/>
                    <a:sym typeface="Symbol" panose="05050102010706020507" pitchFamily="18" charset="2"/>
                  </a:rPr>
                  <a:t> Training Inputs</a:t>
                </a:r>
              </a:p>
            </p:txBody>
          </p:sp>
          <p:sp>
            <p:nvSpPr>
              <p:cNvPr id="13" name="Rectangle 12">
                <a:extLst>
                  <a:ext uri="{FF2B5EF4-FFF2-40B4-BE49-F238E27FC236}">
                    <a16:creationId xmlns:a16="http://schemas.microsoft.com/office/drawing/2014/main" id="{F761F353-B6BA-4EA9-BD5F-E8DC5417FA40}"/>
                  </a:ext>
                </a:extLst>
              </p:cNvPr>
              <p:cNvSpPr/>
              <p:nvPr/>
            </p:nvSpPr>
            <p:spPr>
              <a:xfrm>
                <a:off x="6198127" y="2905780"/>
                <a:ext cx="3022073" cy="523220"/>
              </a:xfrm>
              <a:prstGeom prst="rect">
                <a:avLst/>
              </a:prstGeom>
            </p:spPr>
            <p:txBody>
              <a:bodyPr wrap="square">
                <a:spAutoFit/>
              </a:bodyPr>
              <a:lstStyle/>
              <a:p>
                <a:pPr marL="285750" algn="ctr"/>
                <a:r>
                  <a:rPr lang="en-CA" altLang="en-US" dirty="0">
                    <a:cs typeface="Times New Roman" panose="02020603050405020304" pitchFamily="18" charset="0"/>
                    <a:sym typeface="Symbol" panose="05050102010706020507" pitchFamily="18" charset="2"/>
                  </a:rPr>
                  <a:t>General Inputs</a:t>
                </a:r>
              </a:p>
            </p:txBody>
          </p:sp>
        </p:grpSp>
        <p:sp>
          <p:nvSpPr>
            <p:cNvPr id="74" name="Freeform 111">
              <a:extLst>
                <a:ext uri="{FF2B5EF4-FFF2-40B4-BE49-F238E27FC236}">
                  <a16:creationId xmlns:a16="http://schemas.microsoft.com/office/drawing/2014/main" id="{00CF3B0C-AD6F-41B3-BA87-9540B4E8998D}"/>
                </a:ext>
              </a:extLst>
            </p:cNvPr>
            <p:cNvSpPr/>
            <p:nvPr/>
          </p:nvSpPr>
          <p:spPr>
            <a:xfrm>
              <a:off x="6929632" y="5256291"/>
              <a:ext cx="1636262" cy="1210060"/>
            </a:xfrm>
            <a:custGeom>
              <a:avLst/>
              <a:gdLst>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65935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137410 w 2720340"/>
                <a:gd name="connsiteY10" fmla="*/ 622945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914400 w 2720340"/>
                <a:gd name="connsiteY4" fmla="*/ 297190 h 982990"/>
                <a:gd name="connsiteX5" fmla="*/ 1348740 w 2720340"/>
                <a:gd name="connsiteY5" fmla="*/ 28585 h 982990"/>
                <a:gd name="connsiteX6" fmla="*/ 1480185 w 2720340"/>
                <a:gd name="connsiteY6" fmla="*/ 251470 h 982990"/>
                <a:gd name="connsiteX7" fmla="*/ 1714500 w 2720340"/>
                <a:gd name="connsiteY7" fmla="*/ 10 h 982990"/>
                <a:gd name="connsiteX8" fmla="*/ 1783080 w 2720340"/>
                <a:gd name="connsiteY8" fmla="*/ 262900 h 982990"/>
                <a:gd name="connsiteX9" fmla="*/ 1851660 w 2720340"/>
                <a:gd name="connsiteY9" fmla="*/ 480070 h 982990"/>
                <a:gd name="connsiteX10" fmla="*/ 2085975 w 2720340"/>
                <a:gd name="connsiteY10" fmla="*/ 605800 h 982990"/>
                <a:gd name="connsiteX11" fmla="*/ 2291715 w 2720340"/>
                <a:gd name="connsiteY11" fmla="*/ 131455 h 982990"/>
                <a:gd name="connsiteX12" fmla="*/ 2400300 w 2720340"/>
                <a:gd name="connsiteY12" fmla="*/ 451495 h 982990"/>
                <a:gd name="connsiteX13" fmla="*/ 2531745 w 2720340"/>
                <a:gd name="connsiteY13" fmla="*/ 777250 h 982990"/>
                <a:gd name="connsiteX14" fmla="*/ 2720340 w 2720340"/>
                <a:gd name="connsiteY14" fmla="*/ 982990 h 982990"/>
                <a:gd name="connsiteX0" fmla="*/ 0 w 2720340"/>
                <a:gd name="connsiteY0" fmla="*/ 925840 h 982990"/>
                <a:gd name="connsiteX1" fmla="*/ 137160 w 2720340"/>
                <a:gd name="connsiteY1" fmla="*/ 771535 h 982990"/>
                <a:gd name="connsiteX2" fmla="*/ 377190 w 2720340"/>
                <a:gd name="connsiteY2" fmla="*/ 531505 h 982990"/>
                <a:gd name="connsiteX3" fmla="*/ 588645 w 2720340"/>
                <a:gd name="connsiteY3" fmla="*/ 131455 h 982990"/>
                <a:gd name="connsiteX4" fmla="*/ 717726 w 2720340"/>
                <a:gd name="connsiteY4" fmla="*/ 210103 h 982990"/>
                <a:gd name="connsiteX5" fmla="*/ 914400 w 2720340"/>
                <a:gd name="connsiteY5" fmla="*/ 297190 h 982990"/>
                <a:gd name="connsiteX6" fmla="*/ 1348740 w 2720340"/>
                <a:gd name="connsiteY6" fmla="*/ 28585 h 982990"/>
                <a:gd name="connsiteX7" fmla="*/ 1480185 w 2720340"/>
                <a:gd name="connsiteY7" fmla="*/ 251470 h 982990"/>
                <a:gd name="connsiteX8" fmla="*/ 1714500 w 2720340"/>
                <a:gd name="connsiteY8" fmla="*/ 10 h 982990"/>
                <a:gd name="connsiteX9" fmla="*/ 1783080 w 2720340"/>
                <a:gd name="connsiteY9" fmla="*/ 262900 h 982990"/>
                <a:gd name="connsiteX10" fmla="*/ 1851660 w 2720340"/>
                <a:gd name="connsiteY10" fmla="*/ 480070 h 982990"/>
                <a:gd name="connsiteX11" fmla="*/ 2085975 w 2720340"/>
                <a:gd name="connsiteY11" fmla="*/ 605800 h 982990"/>
                <a:gd name="connsiteX12" fmla="*/ 2291715 w 2720340"/>
                <a:gd name="connsiteY12" fmla="*/ 131455 h 982990"/>
                <a:gd name="connsiteX13" fmla="*/ 2400300 w 2720340"/>
                <a:gd name="connsiteY13" fmla="*/ 451495 h 982990"/>
                <a:gd name="connsiteX14" fmla="*/ 2531745 w 2720340"/>
                <a:gd name="connsiteY14" fmla="*/ 777250 h 982990"/>
                <a:gd name="connsiteX15" fmla="*/ 2720340 w 2720340"/>
                <a:gd name="connsiteY15" fmla="*/ 982990 h 982990"/>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348740 w 2720340"/>
                <a:gd name="connsiteY6" fmla="*/ 399582 h 1353987"/>
                <a:gd name="connsiteX7" fmla="*/ 1480185 w 2720340"/>
                <a:gd name="connsiteY7" fmla="*/ 622467 h 1353987"/>
                <a:gd name="connsiteX8" fmla="*/ 1714500 w 2720340"/>
                <a:gd name="connsiteY8" fmla="*/ 371007 h 1353987"/>
                <a:gd name="connsiteX9" fmla="*/ 1783080 w 2720340"/>
                <a:gd name="connsiteY9" fmla="*/ 633897 h 1353987"/>
                <a:gd name="connsiteX10" fmla="*/ 1851660 w 2720340"/>
                <a:gd name="connsiteY10" fmla="*/ 851067 h 1353987"/>
                <a:gd name="connsiteX11" fmla="*/ 2085975 w 2720340"/>
                <a:gd name="connsiteY11" fmla="*/ 976797 h 1353987"/>
                <a:gd name="connsiteX12" fmla="*/ 2291715 w 2720340"/>
                <a:gd name="connsiteY12" fmla="*/ 502452 h 1353987"/>
                <a:gd name="connsiteX13" fmla="*/ 2400300 w 2720340"/>
                <a:gd name="connsiteY13" fmla="*/ 822492 h 1353987"/>
                <a:gd name="connsiteX14" fmla="*/ 2531745 w 2720340"/>
                <a:gd name="connsiteY14" fmla="*/ 1148247 h 1353987"/>
                <a:gd name="connsiteX15" fmla="*/ 2720340 w 2720340"/>
                <a:gd name="connsiteY15"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18897 w 2720340"/>
                <a:gd name="connsiteY6" fmla="*/ 58110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2085975 w 2720340"/>
                <a:gd name="connsiteY12" fmla="*/ 976797 h 1353987"/>
                <a:gd name="connsiteX13" fmla="*/ 2291715 w 2720340"/>
                <a:gd name="connsiteY13" fmla="*/ 502452 h 1353987"/>
                <a:gd name="connsiteX14" fmla="*/ 2400300 w 2720340"/>
                <a:gd name="connsiteY14" fmla="*/ 822492 h 1353987"/>
                <a:gd name="connsiteX15" fmla="*/ 2531745 w 2720340"/>
                <a:gd name="connsiteY15" fmla="*/ 1148247 h 1353987"/>
                <a:gd name="connsiteX16" fmla="*/ 2720340 w 2720340"/>
                <a:gd name="connsiteY16" fmla="*/ 1353987 h 1353987"/>
                <a:gd name="connsiteX0" fmla="*/ 0 w 2720340"/>
                <a:gd name="connsiteY0" fmla="*/ 1296837 h 1353987"/>
                <a:gd name="connsiteX1" fmla="*/ 137160 w 2720340"/>
                <a:gd name="connsiteY1" fmla="*/ 1142532 h 1353987"/>
                <a:gd name="connsiteX2" fmla="*/ 377190 w 2720340"/>
                <a:gd name="connsiteY2" fmla="*/ 902502 h 1353987"/>
                <a:gd name="connsiteX3" fmla="*/ 588645 w 2720340"/>
                <a:gd name="connsiteY3" fmla="*/ 502452 h 1353987"/>
                <a:gd name="connsiteX4" fmla="*/ 754196 w 2720340"/>
                <a:gd name="connsiteY4" fmla="*/ 1435 h 1353987"/>
                <a:gd name="connsiteX5" fmla="*/ 914400 w 2720340"/>
                <a:gd name="connsiteY5" fmla="*/ 668187 h 1353987"/>
                <a:gd name="connsiteX6" fmla="*/ 1155367 w 2720340"/>
                <a:gd name="connsiteY6" fmla="*/ 1112460 h 1353987"/>
                <a:gd name="connsiteX7" fmla="*/ 1348740 w 2720340"/>
                <a:gd name="connsiteY7" fmla="*/ 399582 h 1353987"/>
                <a:gd name="connsiteX8" fmla="*/ 1480185 w 2720340"/>
                <a:gd name="connsiteY8" fmla="*/ 622467 h 1353987"/>
                <a:gd name="connsiteX9" fmla="*/ 1714500 w 2720340"/>
                <a:gd name="connsiteY9" fmla="*/ 371007 h 1353987"/>
                <a:gd name="connsiteX10" fmla="*/ 1783080 w 2720340"/>
                <a:gd name="connsiteY10" fmla="*/ 633897 h 1353987"/>
                <a:gd name="connsiteX11" fmla="*/ 1851660 w 2720340"/>
                <a:gd name="connsiteY11" fmla="*/ 851067 h 1353987"/>
                <a:gd name="connsiteX12" fmla="*/ 1921239 w 2720340"/>
                <a:gd name="connsiteY12" fmla="*/ 919238 h 1353987"/>
                <a:gd name="connsiteX13" fmla="*/ 2085975 w 2720340"/>
                <a:gd name="connsiteY13" fmla="*/ 976797 h 1353987"/>
                <a:gd name="connsiteX14" fmla="*/ 2291715 w 2720340"/>
                <a:gd name="connsiteY14" fmla="*/ 502452 h 1353987"/>
                <a:gd name="connsiteX15" fmla="*/ 2400300 w 2720340"/>
                <a:gd name="connsiteY15" fmla="*/ 822492 h 1353987"/>
                <a:gd name="connsiteX16" fmla="*/ 2531745 w 2720340"/>
                <a:gd name="connsiteY16" fmla="*/ 1148247 h 1353987"/>
                <a:gd name="connsiteX17" fmla="*/ 2720340 w 2720340"/>
                <a:gd name="connsiteY17" fmla="*/ 1353987 h 1353987"/>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14400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480185 w 2720340"/>
                <a:gd name="connsiteY8" fmla="*/ 62246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600"/>
                <a:gd name="connsiteX1" fmla="*/ 137160 w 2720340"/>
                <a:gd name="connsiteY1" fmla="*/ 1142532 h 1467600"/>
                <a:gd name="connsiteX2" fmla="*/ 377190 w 2720340"/>
                <a:gd name="connsiteY2" fmla="*/ 902502 h 1467600"/>
                <a:gd name="connsiteX3" fmla="*/ 588645 w 2720340"/>
                <a:gd name="connsiteY3" fmla="*/ 502452 h 1467600"/>
                <a:gd name="connsiteX4" fmla="*/ 754196 w 2720340"/>
                <a:gd name="connsiteY4" fmla="*/ 1435 h 1467600"/>
                <a:gd name="connsiteX5" fmla="*/ 932635 w 2720340"/>
                <a:gd name="connsiteY5" fmla="*/ 668187 h 1467600"/>
                <a:gd name="connsiteX6" fmla="*/ 1155367 w 2720340"/>
                <a:gd name="connsiteY6" fmla="*/ 1112460 h 1467600"/>
                <a:gd name="connsiteX7" fmla="*/ 1348740 w 2720340"/>
                <a:gd name="connsiteY7" fmla="*/ 399582 h 1467600"/>
                <a:gd name="connsiteX8" fmla="*/ 1626065 w 2720340"/>
                <a:gd name="connsiteY8" fmla="*/ 976707 h 1467600"/>
                <a:gd name="connsiteX9" fmla="*/ 1714500 w 2720340"/>
                <a:gd name="connsiteY9" fmla="*/ 371007 h 1467600"/>
                <a:gd name="connsiteX10" fmla="*/ 1783080 w 2720340"/>
                <a:gd name="connsiteY10" fmla="*/ 633897 h 1467600"/>
                <a:gd name="connsiteX11" fmla="*/ 1851660 w 2720340"/>
                <a:gd name="connsiteY11" fmla="*/ 851067 h 1467600"/>
                <a:gd name="connsiteX12" fmla="*/ 1975944 w 2720340"/>
                <a:gd name="connsiteY12" fmla="*/ 1466700 h 1467600"/>
                <a:gd name="connsiteX13" fmla="*/ 2085975 w 2720340"/>
                <a:gd name="connsiteY13" fmla="*/ 976797 h 1467600"/>
                <a:gd name="connsiteX14" fmla="*/ 2291715 w 2720340"/>
                <a:gd name="connsiteY14" fmla="*/ 502452 h 1467600"/>
                <a:gd name="connsiteX15" fmla="*/ 2400300 w 2720340"/>
                <a:gd name="connsiteY15" fmla="*/ 822492 h 1467600"/>
                <a:gd name="connsiteX16" fmla="*/ 2531745 w 2720340"/>
                <a:gd name="connsiteY16" fmla="*/ 1148247 h 1467600"/>
                <a:gd name="connsiteX17" fmla="*/ 2720340 w 2720340"/>
                <a:gd name="connsiteY17" fmla="*/ 1353987 h 1467600"/>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400300 w 2720340"/>
                <a:gd name="connsiteY15" fmla="*/ 822492 h 1467828"/>
                <a:gd name="connsiteX16" fmla="*/ 2531745 w 2720340"/>
                <a:gd name="connsiteY16" fmla="*/ 1148247 h 1467828"/>
                <a:gd name="connsiteX17" fmla="*/ 2720340 w 2720340"/>
                <a:gd name="connsiteY17"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49469 w 2720340"/>
                <a:gd name="connsiteY15" fmla="*/ 355675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158294 w 2720340"/>
                <a:gd name="connsiteY15" fmla="*/ 291268 h 1467828"/>
                <a:gd name="connsiteX16" fmla="*/ 2267705 w 2720340"/>
                <a:gd name="connsiteY16" fmla="*/ 564998 h 1467828"/>
                <a:gd name="connsiteX17" fmla="*/ 2400300 w 2720340"/>
                <a:gd name="connsiteY17" fmla="*/ 822492 h 1467828"/>
                <a:gd name="connsiteX18" fmla="*/ 2531745 w 2720340"/>
                <a:gd name="connsiteY18" fmla="*/ 1148247 h 1467828"/>
                <a:gd name="connsiteX19" fmla="*/ 2720340 w 2720340"/>
                <a:gd name="connsiteY19" fmla="*/ 1353987 h 1467828"/>
                <a:gd name="connsiteX0" fmla="*/ 0 w 2720340"/>
                <a:gd name="connsiteY0" fmla="*/ 1296837 h 1467828"/>
                <a:gd name="connsiteX1" fmla="*/ 137160 w 2720340"/>
                <a:gd name="connsiteY1" fmla="*/ 1142532 h 1467828"/>
                <a:gd name="connsiteX2" fmla="*/ 377190 w 2720340"/>
                <a:gd name="connsiteY2" fmla="*/ 902502 h 1467828"/>
                <a:gd name="connsiteX3" fmla="*/ 588645 w 2720340"/>
                <a:gd name="connsiteY3" fmla="*/ 502452 h 1467828"/>
                <a:gd name="connsiteX4" fmla="*/ 754196 w 2720340"/>
                <a:gd name="connsiteY4" fmla="*/ 1435 h 1467828"/>
                <a:gd name="connsiteX5" fmla="*/ 932635 w 2720340"/>
                <a:gd name="connsiteY5" fmla="*/ 668187 h 1467828"/>
                <a:gd name="connsiteX6" fmla="*/ 1155367 w 2720340"/>
                <a:gd name="connsiteY6" fmla="*/ 1112460 h 1467828"/>
                <a:gd name="connsiteX7" fmla="*/ 1348740 w 2720340"/>
                <a:gd name="connsiteY7" fmla="*/ 399582 h 1467828"/>
                <a:gd name="connsiteX8" fmla="*/ 1626065 w 2720340"/>
                <a:gd name="connsiteY8" fmla="*/ 976707 h 1467828"/>
                <a:gd name="connsiteX9" fmla="*/ 1714500 w 2720340"/>
                <a:gd name="connsiteY9" fmla="*/ 371007 h 1467828"/>
                <a:gd name="connsiteX10" fmla="*/ 1783080 w 2720340"/>
                <a:gd name="connsiteY10" fmla="*/ 633897 h 1467828"/>
                <a:gd name="connsiteX11" fmla="*/ 1851660 w 2720340"/>
                <a:gd name="connsiteY11" fmla="*/ 851067 h 1467828"/>
                <a:gd name="connsiteX12" fmla="*/ 1975944 w 2720340"/>
                <a:gd name="connsiteY12" fmla="*/ 1466700 h 1467828"/>
                <a:gd name="connsiteX13" fmla="*/ 2085975 w 2720340"/>
                <a:gd name="connsiteY13" fmla="*/ 976797 h 1467828"/>
                <a:gd name="connsiteX14" fmla="*/ 2145834 w 2720340"/>
                <a:gd name="connsiteY14" fmla="*/ 51602 h 1467828"/>
                <a:gd name="connsiteX15" fmla="*/ 2267705 w 2720340"/>
                <a:gd name="connsiteY15" fmla="*/ 564998 h 1467828"/>
                <a:gd name="connsiteX16" fmla="*/ 2400300 w 2720340"/>
                <a:gd name="connsiteY16" fmla="*/ 822492 h 1467828"/>
                <a:gd name="connsiteX17" fmla="*/ 2531745 w 2720340"/>
                <a:gd name="connsiteY17" fmla="*/ 1148247 h 1467828"/>
                <a:gd name="connsiteX18" fmla="*/ 2720340 w 2720340"/>
                <a:gd name="connsiteY18" fmla="*/ 1353987 h 1467828"/>
                <a:gd name="connsiteX0" fmla="*/ 0 w 2720340"/>
                <a:gd name="connsiteY0" fmla="*/ 1297282 h 1500084"/>
                <a:gd name="connsiteX1" fmla="*/ 137160 w 2720340"/>
                <a:gd name="connsiteY1" fmla="*/ 1142977 h 1500084"/>
                <a:gd name="connsiteX2" fmla="*/ 596010 w 2720340"/>
                <a:gd name="connsiteY2" fmla="*/ 1482612 h 1500084"/>
                <a:gd name="connsiteX3" fmla="*/ 588645 w 2720340"/>
                <a:gd name="connsiteY3" fmla="*/ 502897 h 1500084"/>
                <a:gd name="connsiteX4" fmla="*/ 754196 w 2720340"/>
                <a:gd name="connsiteY4" fmla="*/ 1880 h 1500084"/>
                <a:gd name="connsiteX5" fmla="*/ 932635 w 2720340"/>
                <a:gd name="connsiteY5" fmla="*/ 668632 h 1500084"/>
                <a:gd name="connsiteX6" fmla="*/ 1155367 w 2720340"/>
                <a:gd name="connsiteY6" fmla="*/ 1112905 h 1500084"/>
                <a:gd name="connsiteX7" fmla="*/ 1348740 w 2720340"/>
                <a:gd name="connsiteY7" fmla="*/ 400027 h 1500084"/>
                <a:gd name="connsiteX8" fmla="*/ 1626065 w 2720340"/>
                <a:gd name="connsiteY8" fmla="*/ 977152 h 1500084"/>
                <a:gd name="connsiteX9" fmla="*/ 1714500 w 2720340"/>
                <a:gd name="connsiteY9" fmla="*/ 371452 h 1500084"/>
                <a:gd name="connsiteX10" fmla="*/ 1783080 w 2720340"/>
                <a:gd name="connsiteY10" fmla="*/ 634342 h 1500084"/>
                <a:gd name="connsiteX11" fmla="*/ 1851660 w 2720340"/>
                <a:gd name="connsiteY11" fmla="*/ 851512 h 1500084"/>
                <a:gd name="connsiteX12" fmla="*/ 1975944 w 2720340"/>
                <a:gd name="connsiteY12" fmla="*/ 1467145 h 1500084"/>
                <a:gd name="connsiteX13" fmla="*/ 2085975 w 2720340"/>
                <a:gd name="connsiteY13" fmla="*/ 977242 h 1500084"/>
                <a:gd name="connsiteX14" fmla="*/ 2145834 w 2720340"/>
                <a:gd name="connsiteY14" fmla="*/ 52047 h 1500084"/>
                <a:gd name="connsiteX15" fmla="*/ 2267705 w 2720340"/>
                <a:gd name="connsiteY15" fmla="*/ 565443 h 1500084"/>
                <a:gd name="connsiteX16" fmla="*/ 2400300 w 2720340"/>
                <a:gd name="connsiteY16" fmla="*/ 822937 h 1500084"/>
                <a:gd name="connsiteX17" fmla="*/ 2531745 w 2720340"/>
                <a:gd name="connsiteY17" fmla="*/ 1148692 h 1500084"/>
                <a:gd name="connsiteX18" fmla="*/ 2720340 w 2720340"/>
                <a:gd name="connsiteY18" fmla="*/ 1354432 h 1500084"/>
                <a:gd name="connsiteX0" fmla="*/ 0 w 2720340"/>
                <a:gd name="connsiteY0" fmla="*/ 1297282 h 1482648"/>
                <a:gd name="connsiteX1" fmla="*/ 173631 w 2720340"/>
                <a:gd name="connsiteY1" fmla="*/ 466701 h 1482648"/>
                <a:gd name="connsiteX2" fmla="*/ 596010 w 2720340"/>
                <a:gd name="connsiteY2" fmla="*/ 1482612 h 1482648"/>
                <a:gd name="connsiteX3" fmla="*/ 588645 w 2720340"/>
                <a:gd name="connsiteY3" fmla="*/ 502897 h 1482648"/>
                <a:gd name="connsiteX4" fmla="*/ 754196 w 2720340"/>
                <a:gd name="connsiteY4" fmla="*/ 1880 h 1482648"/>
                <a:gd name="connsiteX5" fmla="*/ 932635 w 2720340"/>
                <a:gd name="connsiteY5" fmla="*/ 668632 h 1482648"/>
                <a:gd name="connsiteX6" fmla="*/ 1155367 w 2720340"/>
                <a:gd name="connsiteY6" fmla="*/ 1112905 h 1482648"/>
                <a:gd name="connsiteX7" fmla="*/ 1348740 w 2720340"/>
                <a:gd name="connsiteY7" fmla="*/ 400027 h 1482648"/>
                <a:gd name="connsiteX8" fmla="*/ 1626065 w 2720340"/>
                <a:gd name="connsiteY8" fmla="*/ 977152 h 1482648"/>
                <a:gd name="connsiteX9" fmla="*/ 1714500 w 2720340"/>
                <a:gd name="connsiteY9" fmla="*/ 371452 h 1482648"/>
                <a:gd name="connsiteX10" fmla="*/ 1783080 w 2720340"/>
                <a:gd name="connsiteY10" fmla="*/ 634342 h 1482648"/>
                <a:gd name="connsiteX11" fmla="*/ 1851660 w 2720340"/>
                <a:gd name="connsiteY11" fmla="*/ 851512 h 1482648"/>
                <a:gd name="connsiteX12" fmla="*/ 1975944 w 2720340"/>
                <a:gd name="connsiteY12" fmla="*/ 1467145 h 1482648"/>
                <a:gd name="connsiteX13" fmla="*/ 2085975 w 2720340"/>
                <a:gd name="connsiteY13" fmla="*/ 977242 h 1482648"/>
                <a:gd name="connsiteX14" fmla="*/ 2145834 w 2720340"/>
                <a:gd name="connsiteY14" fmla="*/ 52047 h 1482648"/>
                <a:gd name="connsiteX15" fmla="*/ 2267705 w 2720340"/>
                <a:gd name="connsiteY15" fmla="*/ 565443 h 1482648"/>
                <a:gd name="connsiteX16" fmla="*/ 2400300 w 2720340"/>
                <a:gd name="connsiteY16" fmla="*/ 822937 h 1482648"/>
                <a:gd name="connsiteX17" fmla="*/ 2531745 w 2720340"/>
                <a:gd name="connsiteY17" fmla="*/ 1148692 h 1482648"/>
                <a:gd name="connsiteX18" fmla="*/ 2720340 w 2720340"/>
                <a:gd name="connsiteY18" fmla="*/ 1354432 h 1482648"/>
                <a:gd name="connsiteX0" fmla="*/ 0 w 2720340"/>
                <a:gd name="connsiteY0" fmla="*/ 1297315 h 1514885"/>
                <a:gd name="connsiteX1" fmla="*/ 173631 w 2720340"/>
                <a:gd name="connsiteY1" fmla="*/ 466734 h 1514885"/>
                <a:gd name="connsiteX2" fmla="*/ 504835 w 2720340"/>
                <a:gd name="connsiteY2" fmla="*/ 1514849 h 1514885"/>
                <a:gd name="connsiteX3" fmla="*/ 588645 w 2720340"/>
                <a:gd name="connsiteY3" fmla="*/ 502930 h 1514885"/>
                <a:gd name="connsiteX4" fmla="*/ 754196 w 2720340"/>
                <a:gd name="connsiteY4" fmla="*/ 1913 h 1514885"/>
                <a:gd name="connsiteX5" fmla="*/ 932635 w 2720340"/>
                <a:gd name="connsiteY5" fmla="*/ 668665 h 1514885"/>
                <a:gd name="connsiteX6" fmla="*/ 1155367 w 2720340"/>
                <a:gd name="connsiteY6" fmla="*/ 1112938 h 1514885"/>
                <a:gd name="connsiteX7" fmla="*/ 1348740 w 2720340"/>
                <a:gd name="connsiteY7" fmla="*/ 400060 h 1514885"/>
                <a:gd name="connsiteX8" fmla="*/ 1626065 w 2720340"/>
                <a:gd name="connsiteY8" fmla="*/ 977185 h 1514885"/>
                <a:gd name="connsiteX9" fmla="*/ 1714500 w 2720340"/>
                <a:gd name="connsiteY9" fmla="*/ 371485 h 1514885"/>
                <a:gd name="connsiteX10" fmla="*/ 1783080 w 2720340"/>
                <a:gd name="connsiteY10" fmla="*/ 634375 h 1514885"/>
                <a:gd name="connsiteX11" fmla="*/ 1851660 w 2720340"/>
                <a:gd name="connsiteY11" fmla="*/ 851545 h 1514885"/>
                <a:gd name="connsiteX12" fmla="*/ 1975944 w 2720340"/>
                <a:gd name="connsiteY12" fmla="*/ 1467178 h 1514885"/>
                <a:gd name="connsiteX13" fmla="*/ 2085975 w 2720340"/>
                <a:gd name="connsiteY13" fmla="*/ 977275 h 1514885"/>
                <a:gd name="connsiteX14" fmla="*/ 2145834 w 2720340"/>
                <a:gd name="connsiteY14" fmla="*/ 52080 h 1514885"/>
                <a:gd name="connsiteX15" fmla="*/ 2267705 w 2720340"/>
                <a:gd name="connsiteY15" fmla="*/ 565476 h 1514885"/>
                <a:gd name="connsiteX16" fmla="*/ 2400300 w 2720340"/>
                <a:gd name="connsiteY16" fmla="*/ 822970 h 1514885"/>
                <a:gd name="connsiteX17" fmla="*/ 2531745 w 2720340"/>
                <a:gd name="connsiteY17" fmla="*/ 1148725 h 1514885"/>
                <a:gd name="connsiteX18" fmla="*/ 2720340 w 2720340"/>
                <a:gd name="connsiteY18" fmla="*/ 1354465 h 1514885"/>
                <a:gd name="connsiteX0" fmla="*/ 0 w 2720340"/>
                <a:gd name="connsiteY0" fmla="*/ 1297315 h 1516386"/>
                <a:gd name="connsiteX1" fmla="*/ 173631 w 2720340"/>
                <a:gd name="connsiteY1" fmla="*/ 466734 h 1516386"/>
                <a:gd name="connsiteX2" fmla="*/ 280085 w 2720340"/>
                <a:gd name="connsiteY2" fmla="*/ 726496 h 1516386"/>
                <a:gd name="connsiteX3" fmla="*/ 504835 w 2720340"/>
                <a:gd name="connsiteY3" fmla="*/ 1514849 h 1516386"/>
                <a:gd name="connsiteX4" fmla="*/ 588645 w 2720340"/>
                <a:gd name="connsiteY4" fmla="*/ 502930 h 1516386"/>
                <a:gd name="connsiteX5" fmla="*/ 754196 w 2720340"/>
                <a:gd name="connsiteY5" fmla="*/ 1913 h 1516386"/>
                <a:gd name="connsiteX6" fmla="*/ 932635 w 2720340"/>
                <a:gd name="connsiteY6" fmla="*/ 668665 h 1516386"/>
                <a:gd name="connsiteX7" fmla="*/ 1155367 w 2720340"/>
                <a:gd name="connsiteY7" fmla="*/ 1112938 h 1516386"/>
                <a:gd name="connsiteX8" fmla="*/ 1348740 w 2720340"/>
                <a:gd name="connsiteY8" fmla="*/ 400060 h 1516386"/>
                <a:gd name="connsiteX9" fmla="*/ 1626065 w 2720340"/>
                <a:gd name="connsiteY9" fmla="*/ 977185 h 1516386"/>
                <a:gd name="connsiteX10" fmla="*/ 1714500 w 2720340"/>
                <a:gd name="connsiteY10" fmla="*/ 371485 h 1516386"/>
                <a:gd name="connsiteX11" fmla="*/ 1783080 w 2720340"/>
                <a:gd name="connsiteY11" fmla="*/ 634375 h 1516386"/>
                <a:gd name="connsiteX12" fmla="*/ 1851660 w 2720340"/>
                <a:gd name="connsiteY12" fmla="*/ 851545 h 1516386"/>
                <a:gd name="connsiteX13" fmla="*/ 1975944 w 2720340"/>
                <a:gd name="connsiteY13" fmla="*/ 1467178 h 1516386"/>
                <a:gd name="connsiteX14" fmla="*/ 2085975 w 2720340"/>
                <a:gd name="connsiteY14" fmla="*/ 977275 h 1516386"/>
                <a:gd name="connsiteX15" fmla="*/ 2145834 w 2720340"/>
                <a:gd name="connsiteY15" fmla="*/ 52080 h 1516386"/>
                <a:gd name="connsiteX16" fmla="*/ 2267705 w 2720340"/>
                <a:gd name="connsiteY16" fmla="*/ 565476 h 1516386"/>
                <a:gd name="connsiteX17" fmla="*/ 2400300 w 2720340"/>
                <a:gd name="connsiteY17" fmla="*/ 822970 h 1516386"/>
                <a:gd name="connsiteX18" fmla="*/ 2531745 w 2720340"/>
                <a:gd name="connsiteY18" fmla="*/ 1148725 h 1516386"/>
                <a:gd name="connsiteX19" fmla="*/ 2720340 w 2720340"/>
                <a:gd name="connsiteY19" fmla="*/ 1354465 h 1516386"/>
                <a:gd name="connsiteX0" fmla="*/ 0 w 2720340"/>
                <a:gd name="connsiteY0" fmla="*/ 1297315 h 1528622"/>
                <a:gd name="connsiteX1" fmla="*/ 173631 w 2720340"/>
                <a:gd name="connsiteY1" fmla="*/ 466734 h 1528622"/>
                <a:gd name="connsiteX2" fmla="*/ 407730 w 2720340"/>
                <a:gd name="connsiteY2" fmla="*/ 1048532 h 1528622"/>
                <a:gd name="connsiteX3" fmla="*/ 504835 w 2720340"/>
                <a:gd name="connsiteY3" fmla="*/ 1514849 h 1528622"/>
                <a:gd name="connsiteX4" fmla="*/ 588645 w 2720340"/>
                <a:gd name="connsiteY4" fmla="*/ 502930 h 1528622"/>
                <a:gd name="connsiteX5" fmla="*/ 754196 w 2720340"/>
                <a:gd name="connsiteY5" fmla="*/ 1913 h 1528622"/>
                <a:gd name="connsiteX6" fmla="*/ 932635 w 2720340"/>
                <a:gd name="connsiteY6" fmla="*/ 668665 h 1528622"/>
                <a:gd name="connsiteX7" fmla="*/ 1155367 w 2720340"/>
                <a:gd name="connsiteY7" fmla="*/ 1112938 h 1528622"/>
                <a:gd name="connsiteX8" fmla="*/ 1348740 w 2720340"/>
                <a:gd name="connsiteY8" fmla="*/ 400060 h 1528622"/>
                <a:gd name="connsiteX9" fmla="*/ 1626065 w 2720340"/>
                <a:gd name="connsiteY9" fmla="*/ 977185 h 1528622"/>
                <a:gd name="connsiteX10" fmla="*/ 1714500 w 2720340"/>
                <a:gd name="connsiteY10" fmla="*/ 371485 h 1528622"/>
                <a:gd name="connsiteX11" fmla="*/ 1783080 w 2720340"/>
                <a:gd name="connsiteY11" fmla="*/ 634375 h 1528622"/>
                <a:gd name="connsiteX12" fmla="*/ 1851660 w 2720340"/>
                <a:gd name="connsiteY12" fmla="*/ 851545 h 1528622"/>
                <a:gd name="connsiteX13" fmla="*/ 1975944 w 2720340"/>
                <a:gd name="connsiteY13" fmla="*/ 1467178 h 1528622"/>
                <a:gd name="connsiteX14" fmla="*/ 2085975 w 2720340"/>
                <a:gd name="connsiteY14" fmla="*/ 977275 h 1528622"/>
                <a:gd name="connsiteX15" fmla="*/ 2145834 w 2720340"/>
                <a:gd name="connsiteY15" fmla="*/ 52080 h 1528622"/>
                <a:gd name="connsiteX16" fmla="*/ 2267705 w 2720340"/>
                <a:gd name="connsiteY16" fmla="*/ 565476 h 1528622"/>
                <a:gd name="connsiteX17" fmla="*/ 2400300 w 2720340"/>
                <a:gd name="connsiteY17" fmla="*/ 822970 h 1528622"/>
                <a:gd name="connsiteX18" fmla="*/ 2531745 w 2720340"/>
                <a:gd name="connsiteY18" fmla="*/ 1148725 h 1528622"/>
                <a:gd name="connsiteX19" fmla="*/ 2720340 w 2720340"/>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57565 w 2629165"/>
                <a:gd name="connsiteY8" fmla="*/ 400060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534890 w 2629165"/>
                <a:gd name="connsiteY9" fmla="*/ 977185 h 1528622"/>
                <a:gd name="connsiteX10" fmla="*/ 1623325 w 2629165"/>
                <a:gd name="connsiteY10" fmla="*/ 371485 h 1528622"/>
                <a:gd name="connsiteX11" fmla="*/ 1691905 w 2629165"/>
                <a:gd name="connsiteY11" fmla="*/ 634375 h 1528622"/>
                <a:gd name="connsiteX12" fmla="*/ 1760485 w 2629165"/>
                <a:gd name="connsiteY12" fmla="*/ 851545 h 1528622"/>
                <a:gd name="connsiteX13" fmla="*/ 1884769 w 2629165"/>
                <a:gd name="connsiteY13" fmla="*/ 1467178 h 1528622"/>
                <a:gd name="connsiteX14" fmla="*/ 1994800 w 2629165"/>
                <a:gd name="connsiteY14" fmla="*/ 977275 h 1528622"/>
                <a:gd name="connsiteX15" fmla="*/ 2054659 w 2629165"/>
                <a:gd name="connsiteY15" fmla="*/ 52080 h 1528622"/>
                <a:gd name="connsiteX16" fmla="*/ 2176530 w 2629165"/>
                <a:gd name="connsiteY16" fmla="*/ 565476 h 1528622"/>
                <a:gd name="connsiteX17" fmla="*/ 2309125 w 2629165"/>
                <a:gd name="connsiteY17" fmla="*/ 822970 h 1528622"/>
                <a:gd name="connsiteX18" fmla="*/ 2440570 w 2629165"/>
                <a:gd name="connsiteY18" fmla="*/ 1148725 h 1528622"/>
                <a:gd name="connsiteX19" fmla="*/ 2629165 w 2629165"/>
                <a:gd name="connsiteY19"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10658 w 2629165"/>
                <a:gd name="connsiteY9" fmla="*/ 436662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348740 w 2629165"/>
                <a:gd name="connsiteY8" fmla="*/ 142431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447128 w 2629165"/>
                <a:gd name="connsiteY9" fmla="*/ 549375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8622"/>
                <a:gd name="connsiteX1" fmla="*/ 82456 w 2629165"/>
                <a:gd name="connsiteY1" fmla="*/ 466734 h 1528622"/>
                <a:gd name="connsiteX2" fmla="*/ 316555 w 2629165"/>
                <a:gd name="connsiteY2" fmla="*/ 1048532 h 1528622"/>
                <a:gd name="connsiteX3" fmla="*/ 413660 w 2629165"/>
                <a:gd name="connsiteY3" fmla="*/ 1514849 h 1528622"/>
                <a:gd name="connsiteX4" fmla="*/ 497470 w 2629165"/>
                <a:gd name="connsiteY4" fmla="*/ 502930 h 1528622"/>
                <a:gd name="connsiteX5" fmla="*/ 663021 w 2629165"/>
                <a:gd name="connsiteY5" fmla="*/ 1913 h 1528622"/>
                <a:gd name="connsiteX6" fmla="*/ 841460 w 2629165"/>
                <a:gd name="connsiteY6" fmla="*/ 668665 h 1528622"/>
                <a:gd name="connsiteX7" fmla="*/ 1064192 w 2629165"/>
                <a:gd name="connsiteY7" fmla="*/ 1112938 h 1528622"/>
                <a:gd name="connsiteX8" fmla="*/ 1294035 w 2629165"/>
                <a:gd name="connsiteY8" fmla="*/ 126329 h 1528622"/>
                <a:gd name="connsiteX9" fmla="*/ 1392422 w 2629165"/>
                <a:gd name="connsiteY9" fmla="*/ 645986 h 1528622"/>
                <a:gd name="connsiteX10" fmla="*/ 1534890 w 2629165"/>
                <a:gd name="connsiteY10" fmla="*/ 977185 h 1528622"/>
                <a:gd name="connsiteX11" fmla="*/ 1623325 w 2629165"/>
                <a:gd name="connsiteY11" fmla="*/ 371485 h 1528622"/>
                <a:gd name="connsiteX12" fmla="*/ 1691905 w 2629165"/>
                <a:gd name="connsiteY12" fmla="*/ 634375 h 1528622"/>
                <a:gd name="connsiteX13" fmla="*/ 1760485 w 2629165"/>
                <a:gd name="connsiteY13" fmla="*/ 851545 h 1528622"/>
                <a:gd name="connsiteX14" fmla="*/ 1884769 w 2629165"/>
                <a:gd name="connsiteY14" fmla="*/ 1467178 h 1528622"/>
                <a:gd name="connsiteX15" fmla="*/ 1994800 w 2629165"/>
                <a:gd name="connsiteY15" fmla="*/ 977275 h 1528622"/>
                <a:gd name="connsiteX16" fmla="*/ 2054659 w 2629165"/>
                <a:gd name="connsiteY16" fmla="*/ 52080 h 1528622"/>
                <a:gd name="connsiteX17" fmla="*/ 2176530 w 2629165"/>
                <a:gd name="connsiteY17" fmla="*/ 565476 h 1528622"/>
                <a:gd name="connsiteX18" fmla="*/ 2309125 w 2629165"/>
                <a:gd name="connsiteY18" fmla="*/ 822970 h 1528622"/>
                <a:gd name="connsiteX19" fmla="*/ 2440570 w 2629165"/>
                <a:gd name="connsiteY19" fmla="*/ 1148725 h 1528622"/>
                <a:gd name="connsiteX20" fmla="*/ 2629165 w 2629165"/>
                <a:gd name="connsiteY20" fmla="*/ 1354465 h 1528622"/>
                <a:gd name="connsiteX0" fmla="*/ 0 w 2629165"/>
                <a:gd name="connsiteY0" fmla="*/ 1329519 h 1521545"/>
                <a:gd name="connsiteX1" fmla="*/ 82456 w 2629165"/>
                <a:gd name="connsiteY1" fmla="*/ 466734 h 1521545"/>
                <a:gd name="connsiteX2" fmla="*/ 261850 w 2629165"/>
                <a:gd name="connsiteY2" fmla="*/ 919718 h 1521545"/>
                <a:gd name="connsiteX3" fmla="*/ 413660 w 2629165"/>
                <a:gd name="connsiteY3" fmla="*/ 1514849 h 1521545"/>
                <a:gd name="connsiteX4" fmla="*/ 497470 w 2629165"/>
                <a:gd name="connsiteY4" fmla="*/ 502930 h 1521545"/>
                <a:gd name="connsiteX5" fmla="*/ 663021 w 2629165"/>
                <a:gd name="connsiteY5" fmla="*/ 1913 h 1521545"/>
                <a:gd name="connsiteX6" fmla="*/ 841460 w 2629165"/>
                <a:gd name="connsiteY6" fmla="*/ 668665 h 1521545"/>
                <a:gd name="connsiteX7" fmla="*/ 1064192 w 2629165"/>
                <a:gd name="connsiteY7" fmla="*/ 1112938 h 1521545"/>
                <a:gd name="connsiteX8" fmla="*/ 1294035 w 2629165"/>
                <a:gd name="connsiteY8" fmla="*/ 126329 h 1521545"/>
                <a:gd name="connsiteX9" fmla="*/ 1392422 w 2629165"/>
                <a:gd name="connsiteY9" fmla="*/ 645986 h 1521545"/>
                <a:gd name="connsiteX10" fmla="*/ 1534890 w 2629165"/>
                <a:gd name="connsiteY10" fmla="*/ 977185 h 1521545"/>
                <a:gd name="connsiteX11" fmla="*/ 1623325 w 2629165"/>
                <a:gd name="connsiteY11" fmla="*/ 371485 h 1521545"/>
                <a:gd name="connsiteX12" fmla="*/ 1691905 w 2629165"/>
                <a:gd name="connsiteY12" fmla="*/ 634375 h 1521545"/>
                <a:gd name="connsiteX13" fmla="*/ 1760485 w 2629165"/>
                <a:gd name="connsiteY13" fmla="*/ 851545 h 1521545"/>
                <a:gd name="connsiteX14" fmla="*/ 1884769 w 2629165"/>
                <a:gd name="connsiteY14" fmla="*/ 1467178 h 1521545"/>
                <a:gd name="connsiteX15" fmla="*/ 1994800 w 2629165"/>
                <a:gd name="connsiteY15" fmla="*/ 977275 h 1521545"/>
                <a:gd name="connsiteX16" fmla="*/ 2054659 w 2629165"/>
                <a:gd name="connsiteY16" fmla="*/ 52080 h 1521545"/>
                <a:gd name="connsiteX17" fmla="*/ 2176530 w 2629165"/>
                <a:gd name="connsiteY17" fmla="*/ 565476 h 1521545"/>
                <a:gd name="connsiteX18" fmla="*/ 2309125 w 2629165"/>
                <a:gd name="connsiteY18" fmla="*/ 822970 h 1521545"/>
                <a:gd name="connsiteX19" fmla="*/ 2440570 w 2629165"/>
                <a:gd name="connsiteY19" fmla="*/ 1148725 h 1521545"/>
                <a:gd name="connsiteX20" fmla="*/ 2629165 w 2629165"/>
                <a:gd name="connsiteY20" fmla="*/ 1354465 h 1521545"/>
                <a:gd name="connsiteX0" fmla="*/ 0 w 2629165"/>
                <a:gd name="connsiteY0" fmla="*/ 1329519 h 1542676"/>
                <a:gd name="connsiteX1" fmla="*/ 82456 w 2629165"/>
                <a:gd name="connsiteY1" fmla="*/ 466734 h 1542676"/>
                <a:gd name="connsiteX2" fmla="*/ 261850 w 2629165"/>
                <a:gd name="connsiteY2" fmla="*/ 919718 h 1542676"/>
                <a:gd name="connsiteX3" fmla="*/ 413660 w 2629165"/>
                <a:gd name="connsiteY3" fmla="*/ 1514849 h 1542676"/>
                <a:gd name="connsiteX4" fmla="*/ 497470 w 2629165"/>
                <a:gd name="connsiteY4" fmla="*/ 502930 h 1542676"/>
                <a:gd name="connsiteX5" fmla="*/ 663021 w 2629165"/>
                <a:gd name="connsiteY5" fmla="*/ 1913 h 1542676"/>
                <a:gd name="connsiteX6" fmla="*/ 841460 w 2629165"/>
                <a:gd name="connsiteY6" fmla="*/ 668665 h 1542676"/>
                <a:gd name="connsiteX7" fmla="*/ 1064192 w 2629165"/>
                <a:gd name="connsiteY7" fmla="*/ 1112938 h 1542676"/>
                <a:gd name="connsiteX8" fmla="*/ 1294035 w 2629165"/>
                <a:gd name="connsiteY8" fmla="*/ 126329 h 1542676"/>
                <a:gd name="connsiteX9" fmla="*/ 1392422 w 2629165"/>
                <a:gd name="connsiteY9" fmla="*/ 645986 h 1542676"/>
                <a:gd name="connsiteX10" fmla="*/ 1534890 w 2629165"/>
                <a:gd name="connsiteY10" fmla="*/ 977185 h 1542676"/>
                <a:gd name="connsiteX11" fmla="*/ 1623325 w 2629165"/>
                <a:gd name="connsiteY11" fmla="*/ 371485 h 1542676"/>
                <a:gd name="connsiteX12" fmla="*/ 1691905 w 2629165"/>
                <a:gd name="connsiteY12" fmla="*/ 634375 h 1542676"/>
                <a:gd name="connsiteX13" fmla="*/ 1760485 w 2629165"/>
                <a:gd name="connsiteY13" fmla="*/ 851545 h 1542676"/>
                <a:gd name="connsiteX14" fmla="*/ 1884769 w 2629165"/>
                <a:gd name="connsiteY14" fmla="*/ 1467178 h 1542676"/>
                <a:gd name="connsiteX15" fmla="*/ 1994800 w 2629165"/>
                <a:gd name="connsiteY15" fmla="*/ 977275 h 1542676"/>
                <a:gd name="connsiteX16" fmla="*/ 2054659 w 2629165"/>
                <a:gd name="connsiteY16" fmla="*/ 52080 h 1542676"/>
                <a:gd name="connsiteX17" fmla="*/ 2176530 w 2629165"/>
                <a:gd name="connsiteY17" fmla="*/ 565476 h 1542676"/>
                <a:gd name="connsiteX18" fmla="*/ 2309126 w 2629165"/>
                <a:gd name="connsiteY18" fmla="*/ 1531450 h 1542676"/>
                <a:gd name="connsiteX19" fmla="*/ 2440570 w 2629165"/>
                <a:gd name="connsiteY19" fmla="*/ 1148725 h 1542676"/>
                <a:gd name="connsiteX20" fmla="*/ 2629165 w 2629165"/>
                <a:gd name="connsiteY20" fmla="*/ 1354465 h 1542676"/>
                <a:gd name="connsiteX0" fmla="*/ 0 w 2629165"/>
                <a:gd name="connsiteY0" fmla="*/ 1329519 h 1534185"/>
                <a:gd name="connsiteX1" fmla="*/ 82456 w 2629165"/>
                <a:gd name="connsiteY1" fmla="*/ 466734 h 1534185"/>
                <a:gd name="connsiteX2" fmla="*/ 261850 w 2629165"/>
                <a:gd name="connsiteY2" fmla="*/ 919718 h 1534185"/>
                <a:gd name="connsiteX3" fmla="*/ 413660 w 2629165"/>
                <a:gd name="connsiteY3" fmla="*/ 1514849 h 1534185"/>
                <a:gd name="connsiteX4" fmla="*/ 497470 w 2629165"/>
                <a:gd name="connsiteY4" fmla="*/ 502930 h 1534185"/>
                <a:gd name="connsiteX5" fmla="*/ 663021 w 2629165"/>
                <a:gd name="connsiteY5" fmla="*/ 1913 h 1534185"/>
                <a:gd name="connsiteX6" fmla="*/ 841460 w 2629165"/>
                <a:gd name="connsiteY6" fmla="*/ 668665 h 1534185"/>
                <a:gd name="connsiteX7" fmla="*/ 1064192 w 2629165"/>
                <a:gd name="connsiteY7" fmla="*/ 1112938 h 1534185"/>
                <a:gd name="connsiteX8" fmla="*/ 1294035 w 2629165"/>
                <a:gd name="connsiteY8" fmla="*/ 126329 h 1534185"/>
                <a:gd name="connsiteX9" fmla="*/ 1392422 w 2629165"/>
                <a:gd name="connsiteY9" fmla="*/ 645986 h 1534185"/>
                <a:gd name="connsiteX10" fmla="*/ 1534890 w 2629165"/>
                <a:gd name="connsiteY10" fmla="*/ 977185 h 1534185"/>
                <a:gd name="connsiteX11" fmla="*/ 1623325 w 2629165"/>
                <a:gd name="connsiteY11" fmla="*/ 371485 h 1534185"/>
                <a:gd name="connsiteX12" fmla="*/ 1691905 w 2629165"/>
                <a:gd name="connsiteY12" fmla="*/ 634375 h 1534185"/>
                <a:gd name="connsiteX13" fmla="*/ 1760485 w 2629165"/>
                <a:gd name="connsiteY13" fmla="*/ 851545 h 1534185"/>
                <a:gd name="connsiteX14" fmla="*/ 1884769 w 2629165"/>
                <a:gd name="connsiteY14" fmla="*/ 1467178 h 1534185"/>
                <a:gd name="connsiteX15" fmla="*/ 1994800 w 2629165"/>
                <a:gd name="connsiteY15" fmla="*/ 977275 h 1534185"/>
                <a:gd name="connsiteX16" fmla="*/ 2054659 w 2629165"/>
                <a:gd name="connsiteY16" fmla="*/ 52080 h 1534185"/>
                <a:gd name="connsiteX17" fmla="*/ 2176530 w 2629165"/>
                <a:gd name="connsiteY17" fmla="*/ 565476 h 1534185"/>
                <a:gd name="connsiteX18" fmla="*/ 2309126 w 2629165"/>
                <a:gd name="connsiteY18" fmla="*/ 1531450 h 1534185"/>
                <a:gd name="connsiteX19" fmla="*/ 2349395 w 2629165"/>
                <a:gd name="connsiteY19" fmla="*/ 214821 h 1534185"/>
                <a:gd name="connsiteX20" fmla="*/ 2629165 w 2629165"/>
                <a:gd name="connsiteY20" fmla="*/ 1354465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70 w 2349395"/>
                <a:gd name="connsiteY4" fmla="*/ 502930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8853 h 1533519"/>
                <a:gd name="connsiteX1" fmla="*/ 82456 w 2349395"/>
                <a:gd name="connsiteY1" fmla="*/ 466068 h 1533519"/>
                <a:gd name="connsiteX2" fmla="*/ 261850 w 2349395"/>
                <a:gd name="connsiteY2" fmla="*/ 919052 h 1533519"/>
                <a:gd name="connsiteX3" fmla="*/ 413660 w 2349395"/>
                <a:gd name="connsiteY3" fmla="*/ 1514183 h 1533519"/>
                <a:gd name="connsiteX4" fmla="*/ 479234 w 2349395"/>
                <a:gd name="connsiteY4" fmla="*/ 663282 h 1533519"/>
                <a:gd name="connsiteX5" fmla="*/ 663021 w 2349395"/>
                <a:gd name="connsiteY5" fmla="*/ 1247 h 1533519"/>
                <a:gd name="connsiteX6" fmla="*/ 841460 w 2349395"/>
                <a:gd name="connsiteY6" fmla="*/ 667999 h 1533519"/>
                <a:gd name="connsiteX7" fmla="*/ 1064192 w 2349395"/>
                <a:gd name="connsiteY7" fmla="*/ 1112272 h 1533519"/>
                <a:gd name="connsiteX8" fmla="*/ 1294035 w 2349395"/>
                <a:gd name="connsiteY8" fmla="*/ 125663 h 1533519"/>
                <a:gd name="connsiteX9" fmla="*/ 1392422 w 2349395"/>
                <a:gd name="connsiteY9" fmla="*/ 645320 h 1533519"/>
                <a:gd name="connsiteX10" fmla="*/ 1534890 w 2349395"/>
                <a:gd name="connsiteY10" fmla="*/ 976519 h 1533519"/>
                <a:gd name="connsiteX11" fmla="*/ 1623325 w 2349395"/>
                <a:gd name="connsiteY11" fmla="*/ 370819 h 1533519"/>
                <a:gd name="connsiteX12" fmla="*/ 1691905 w 2349395"/>
                <a:gd name="connsiteY12" fmla="*/ 633709 h 1533519"/>
                <a:gd name="connsiteX13" fmla="*/ 1760485 w 2349395"/>
                <a:gd name="connsiteY13" fmla="*/ 850879 h 1533519"/>
                <a:gd name="connsiteX14" fmla="*/ 1884769 w 2349395"/>
                <a:gd name="connsiteY14" fmla="*/ 1466512 h 1533519"/>
                <a:gd name="connsiteX15" fmla="*/ 1994800 w 2349395"/>
                <a:gd name="connsiteY15" fmla="*/ 976609 h 1533519"/>
                <a:gd name="connsiteX16" fmla="*/ 2054659 w 2349395"/>
                <a:gd name="connsiteY16" fmla="*/ 51414 h 1533519"/>
                <a:gd name="connsiteX17" fmla="*/ 2176530 w 2349395"/>
                <a:gd name="connsiteY17" fmla="*/ 564810 h 1533519"/>
                <a:gd name="connsiteX18" fmla="*/ 2309126 w 2349395"/>
                <a:gd name="connsiteY18" fmla="*/ 1530784 h 1533519"/>
                <a:gd name="connsiteX19" fmla="*/ 2349395 w 2349395"/>
                <a:gd name="connsiteY19" fmla="*/ 214155 h 1533519"/>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97469 w 2349395"/>
                <a:gd name="connsiteY4" fmla="*/ 502931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623325 w 2349395"/>
                <a:gd name="connsiteY11" fmla="*/ 371485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41460 w 2349395"/>
                <a:gd name="connsiteY6" fmla="*/ 668665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 name="connsiteX0" fmla="*/ 0 w 2349395"/>
                <a:gd name="connsiteY0" fmla="*/ 1329519 h 1534185"/>
                <a:gd name="connsiteX1" fmla="*/ 82456 w 2349395"/>
                <a:gd name="connsiteY1" fmla="*/ 466734 h 1534185"/>
                <a:gd name="connsiteX2" fmla="*/ 261850 w 2349395"/>
                <a:gd name="connsiteY2" fmla="*/ 919718 h 1534185"/>
                <a:gd name="connsiteX3" fmla="*/ 413660 w 2349395"/>
                <a:gd name="connsiteY3" fmla="*/ 1514849 h 1534185"/>
                <a:gd name="connsiteX4" fmla="*/ 460999 w 2349395"/>
                <a:gd name="connsiteY4" fmla="*/ 502932 h 1534185"/>
                <a:gd name="connsiteX5" fmla="*/ 663021 w 2349395"/>
                <a:gd name="connsiteY5" fmla="*/ 1913 h 1534185"/>
                <a:gd name="connsiteX6" fmla="*/ 859695 w 2349395"/>
                <a:gd name="connsiteY6" fmla="*/ 652563 h 1534185"/>
                <a:gd name="connsiteX7" fmla="*/ 1064192 w 2349395"/>
                <a:gd name="connsiteY7" fmla="*/ 1112938 h 1534185"/>
                <a:gd name="connsiteX8" fmla="*/ 1294035 w 2349395"/>
                <a:gd name="connsiteY8" fmla="*/ 126329 h 1534185"/>
                <a:gd name="connsiteX9" fmla="*/ 1392422 w 2349395"/>
                <a:gd name="connsiteY9" fmla="*/ 645986 h 1534185"/>
                <a:gd name="connsiteX10" fmla="*/ 1534890 w 2349395"/>
                <a:gd name="connsiteY10" fmla="*/ 977185 h 1534185"/>
                <a:gd name="connsiteX11" fmla="*/ 1550385 w 2349395"/>
                <a:gd name="connsiteY11" fmla="*/ 49449 h 1534185"/>
                <a:gd name="connsiteX12" fmla="*/ 1691905 w 2349395"/>
                <a:gd name="connsiteY12" fmla="*/ 634375 h 1534185"/>
                <a:gd name="connsiteX13" fmla="*/ 1760485 w 2349395"/>
                <a:gd name="connsiteY13" fmla="*/ 851545 h 1534185"/>
                <a:gd name="connsiteX14" fmla="*/ 1884769 w 2349395"/>
                <a:gd name="connsiteY14" fmla="*/ 1467178 h 1534185"/>
                <a:gd name="connsiteX15" fmla="*/ 1994800 w 2349395"/>
                <a:gd name="connsiteY15" fmla="*/ 977275 h 1534185"/>
                <a:gd name="connsiteX16" fmla="*/ 2054659 w 2349395"/>
                <a:gd name="connsiteY16" fmla="*/ 52080 h 1534185"/>
                <a:gd name="connsiteX17" fmla="*/ 2176530 w 2349395"/>
                <a:gd name="connsiteY17" fmla="*/ 565476 h 1534185"/>
                <a:gd name="connsiteX18" fmla="*/ 2309126 w 2349395"/>
                <a:gd name="connsiteY18" fmla="*/ 1531450 h 1534185"/>
                <a:gd name="connsiteX19" fmla="*/ 2349395 w 2349395"/>
                <a:gd name="connsiteY19" fmla="*/ 214821 h 153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95" h="1534185">
                  <a:moveTo>
                    <a:pt x="0" y="1329519"/>
                  </a:moveTo>
                  <a:cubicBezTo>
                    <a:pt x="37147" y="1285227"/>
                    <a:pt x="38814" y="535034"/>
                    <a:pt x="82456" y="466734"/>
                  </a:cubicBezTo>
                  <a:cubicBezTo>
                    <a:pt x="126098" y="398434"/>
                    <a:pt x="206649" y="745032"/>
                    <a:pt x="261850" y="919718"/>
                  </a:cubicBezTo>
                  <a:cubicBezTo>
                    <a:pt x="317051" y="1094404"/>
                    <a:pt x="380468" y="1584313"/>
                    <a:pt x="413660" y="1514849"/>
                  </a:cubicBezTo>
                  <a:cubicBezTo>
                    <a:pt x="446852" y="1445385"/>
                    <a:pt x="419439" y="755088"/>
                    <a:pt x="460999" y="502932"/>
                  </a:cubicBezTo>
                  <a:cubicBezTo>
                    <a:pt x="502559" y="250776"/>
                    <a:pt x="608729" y="-25709"/>
                    <a:pt x="663021" y="1913"/>
                  </a:cubicBezTo>
                  <a:cubicBezTo>
                    <a:pt x="717313" y="29535"/>
                    <a:pt x="792833" y="467392"/>
                    <a:pt x="859695" y="652563"/>
                  </a:cubicBezTo>
                  <a:cubicBezTo>
                    <a:pt x="926557" y="837734"/>
                    <a:pt x="991802" y="1157705"/>
                    <a:pt x="1064192" y="1112938"/>
                  </a:cubicBezTo>
                  <a:cubicBezTo>
                    <a:pt x="1136582" y="1068171"/>
                    <a:pt x="1239330" y="204154"/>
                    <a:pt x="1294035" y="126329"/>
                  </a:cubicBezTo>
                  <a:cubicBezTo>
                    <a:pt x="1348740" y="48504"/>
                    <a:pt x="1361397" y="506860"/>
                    <a:pt x="1392422" y="645986"/>
                  </a:cubicBezTo>
                  <a:cubicBezTo>
                    <a:pt x="1423447" y="785112"/>
                    <a:pt x="1508563" y="1076608"/>
                    <a:pt x="1534890" y="977185"/>
                  </a:cubicBezTo>
                  <a:cubicBezTo>
                    <a:pt x="1561217" y="877762"/>
                    <a:pt x="1524216" y="106584"/>
                    <a:pt x="1550385" y="49449"/>
                  </a:cubicBezTo>
                  <a:cubicBezTo>
                    <a:pt x="1576554" y="-7686"/>
                    <a:pt x="1656888" y="500692"/>
                    <a:pt x="1691905" y="634375"/>
                  </a:cubicBezTo>
                  <a:cubicBezTo>
                    <a:pt x="1726922" y="768058"/>
                    <a:pt x="1728341" y="712745"/>
                    <a:pt x="1760485" y="851545"/>
                  </a:cubicBezTo>
                  <a:cubicBezTo>
                    <a:pt x="1792629" y="990345"/>
                    <a:pt x="1845717" y="1446223"/>
                    <a:pt x="1884769" y="1467178"/>
                  </a:cubicBezTo>
                  <a:cubicBezTo>
                    <a:pt x="1923822" y="1488133"/>
                    <a:pt x="1966485" y="1213125"/>
                    <a:pt x="1994800" y="977275"/>
                  </a:cubicBezTo>
                  <a:cubicBezTo>
                    <a:pt x="2023115" y="741425"/>
                    <a:pt x="2024371" y="120713"/>
                    <a:pt x="2054659" y="52080"/>
                  </a:cubicBezTo>
                  <a:cubicBezTo>
                    <a:pt x="2084947" y="-16553"/>
                    <a:pt x="2134119" y="436994"/>
                    <a:pt x="2176530" y="565476"/>
                  </a:cubicBezTo>
                  <a:cubicBezTo>
                    <a:pt x="2218941" y="693958"/>
                    <a:pt x="2280315" y="1589892"/>
                    <a:pt x="2309126" y="1531450"/>
                  </a:cubicBezTo>
                  <a:cubicBezTo>
                    <a:pt x="2337937" y="1473008"/>
                    <a:pt x="2296055" y="126239"/>
                    <a:pt x="2349395" y="214821"/>
                  </a:cubicBezTo>
                </a:path>
              </a:pathLst>
            </a:custGeom>
            <a:noFill/>
            <a:ln>
              <a:solidFill>
                <a:srgbClr val="66FF33"/>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8096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
                                            <p:txEl>
                                              <p:pRg st="2" end="2"/>
                                            </p:txEl>
                                          </p:spTgt>
                                        </p:tgtEl>
                                        <p:attrNameLst>
                                          <p:attrName>style.visibility</p:attrName>
                                        </p:attrNameLst>
                                      </p:cBhvr>
                                      <p:to>
                                        <p:strVal val="visible"/>
                                      </p:to>
                                    </p:set>
                                    <p:anim calcmode="lin" valueType="num">
                                      <p:cBhvr additive="base">
                                        <p:cTn id="7"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7" name="Rectangle 6"/>
          <p:cNvSpPr/>
          <p:nvPr/>
        </p:nvSpPr>
        <p:spPr>
          <a:xfrm>
            <a:off x="228600" y="609600"/>
            <a:ext cx="9048032" cy="830997"/>
          </a:xfrm>
          <a:prstGeom prst="rect">
            <a:avLst/>
          </a:prstGeom>
        </p:spPr>
        <p:txBody>
          <a:bodyPr wrap="square">
            <a:spAutoFit/>
          </a:bodyPr>
          <a:lstStyle/>
          <a:p>
            <a:pPr>
              <a:spcAft>
                <a:spcPts val="0"/>
              </a:spcAft>
            </a:pPr>
            <a:r>
              <a:rPr lang="en-US" sz="2400" dirty="0">
                <a:solidFill>
                  <a:schemeClr val="tx2"/>
                </a:solidFill>
              </a:rPr>
              <a:t>Local Minimum</a:t>
            </a:r>
          </a:p>
          <a:p>
            <a:pPr marL="914400" lvl="1" indent="-457200">
              <a:spcAft>
                <a:spcPts val="0"/>
              </a:spcAft>
              <a:buFont typeface="Arial" panose="020B0604020202020204" pitchFamily="34" charset="0"/>
              <a:buChar char="•"/>
            </a:pPr>
            <a:r>
              <a:rPr lang="en-US" sz="2400" dirty="0">
                <a:sym typeface="Symbol" panose="05050102010706020507" pitchFamily="18" charset="2"/>
              </a:rPr>
              <a:t>Hill climbing finds a local not a global minimum.</a:t>
            </a:r>
          </a:p>
        </p:txBody>
      </p:sp>
      <p:grpSp>
        <p:nvGrpSpPr>
          <p:cNvPr id="3" name="Group 2"/>
          <p:cNvGrpSpPr/>
          <p:nvPr/>
        </p:nvGrpSpPr>
        <p:grpSpPr>
          <a:xfrm>
            <a:off x="761999" y="2971800"/>
            <a:ext cx="6934201" cy="3739031"/>
            <a:chOff x="761999" y="2819400"/>
            <a:chExt cx="6934201" cy="3739031"/>
          </a:xfrm>
        </p:grpSpPr>
        <p:pic>
          <p:nvPicPr>
            <p:cNvPr id="260098" name="Picture 2" descr="Image result for gradient des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6934200" cy="37390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114800" y="6096000"/>
              <a:ext cx="685800" cy="461665"/>
            </a:xfrm>
            <a:prstGeom prst="rect">
              <a:avLst/>
            </a:prstGeom>
            <a:solidFill>
              <a:schemeClr val="tx1"/>
            </a:solidFill>
          </p:spPr>
          <p:txBody>
            <a:bodyPr wrap="square">
              <a:spAutoFit/>
            </a:bodyPr>
            <a:lstStyle/>
            <a:p>
              <a:pPr algn="ctr"/>
              <a:r>
                <a:rPr lang="en-US" altLang="en-US" sz="2400" i="1" dirty="0">
                  <a:solidFill>
                    <a:srgbClr val="008000"/>
                  </a:solidFill>
                </a:rPr>
                <a:t>w</a:t>
              </a:r>
              <a:endParaRPr lang="en-CA" sz="2400" i="1" dirty="0">
                <a:solidFill>
                  <a:srgbClr val="008000"/>
                </a:solidFill>
              </a:endParaRPr>
            </a:p>
          </p:txBody>
        </p:sp>
        <p:sp>
          <p:nvSpPr>
            <p:cNvPr id="11" name="Rectangle 10"/>
            <p:cNvSpPr/>
            <p:nvPr/>
          </p:nvSpPr>
          <p:spPr>
            <a:xfrm>
              <a:off x="761999" y="4415135"/>
              <a:ext cx="533401" cy="461665"/>
            </a:xfrm>
            <a:prstGeom prst="rect">
              <a:avLst/>
            </a:prstGeom>
            <a:solidFill>
              <a:schemeClr val="tx1"/>
            </a:solidFill>
          </p:spPr>
          <p:txBody>
            <a:bodyPr wrap="square">
              <a:spAutoFit/>
            </a:bodyPr>
            <a:lstStyle/>
            <a:p>
              <a:pPr algn="ctr"/>
              <a:r>
                <a:rPr lang="en-US" sz="2400" i="1" dirty="0">
                  <a:solidFill>
                    <a:schemeClr val="accent1"/>
                  </a:solidFill>
                </a:rPr>
                <a:t>E</a:t>
              </a:r>
              <a:endParaRPr lang="en-CA" sz="2400" i="1" dirty="0">
                <a:solidFill>
                  <a:schemeClr val="accent1"/>
                </a:solidFill>
              </a:endParaRPr>
            </a:p>
          </p:txBody>
        </p:sp>
      </p:grpSp>
    </p:spTree>
    <p:extLst>
      <p:ext uri="{BB962C8B-B14F-4D97-AF65-F5344CB8AC3E}">
        <p14:creationId xmlns:p14="http://schemas.microsoft.com/office/powerpoint/2010/main" val="107692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77" name="Rectangle 76"/>
          <p:cNvSpPr/>
          <p:nvPr/>
        </p:nvSpPr>
        <p:spPr>
          <a:xfrm>
            <a:off x="762000" y="546318"/>
            <a:ext cx="7802610" cy="461665"/>
          </a:xfrm>
          <a:prstGeom prst="rect">
            <a:avLst/>
          </a:prstGeom>
        </p:spPr>
        <p:txBody>
          <a:bodyPr wrap="square">
            <a:spAutoFit/>
          </a:bodyPr>
          <a:lstStyle/>
          <a:p>
            <a:r>
              <a:rPr lang="en-US" sz="2400" b="1" dirty="0">
                <a:solidFill>
                  <a:schemeClr val="tx2"/>
                </a:solidFill>
                <a:cs typeface="Times New Roman" panose="02020603050405020304" pitchFamily="18" charset="0"/>
              </a:rPr>
              <a:t>Higher Dimensions</a:t>
            </a:r>
            <a:r>
              <a:rPr lang="en-US" sz="2400" dirty="0">
                <a:solidFill>
                  <a:schemeClr val="tx2"/>
                </a:solidFill>
                <a:cs typeface="Times New Roman" panose="02020603050405020304" pitchFamily="18" charset="0"/>
              </a:rPr>
              <a:t>:</a:t>
            </a:r>
          </a:p>
        </p:txBody>
      </p:sp>
      <p:sp>
        <p:nvSpPr>
          <p:cNvPr id="7" name="AutoShape 58">
            <a:extLst>
              <a:ext uri="{FF2B5EF4-FFF2-40B4-BE49-F238E27FC236}">
                <a16:creationId xmlns:a16="http://schemas.microsoft.com/office/drawing/2014/main" id="{7D10A39A-A02C-4A2C-A159-AE3EC80184B4}"/>
              </a:ext>
            </a:extLst>
          </p:cNvPr>
          <p:cNvSpPr>
            <a:spLocks noChangeArrowheads="1"/>
          </p:cNvSpPr>
          <p:nvPr/>
        </p:nvSpPr>
        <p:spPr bwMode="auto">
          <a:xfrm>
            <a:off x="2024435" y="2819400"/>
            <a:ext cx="4985965" cy="685800"/>
          </a:xfrm>
          <a:prstGeom prst="wedgeRoundRectCallout">
            <a:avLst>
              <a:gd name="adj1" fmla="val -48571"/>
              <a:gd name="adj2" fmla="val 59510"/>
              <a:gd name="adj3" fmla="val 16667"/>
            </a:avLst>
          </a:prstGeom>
          <a:noFill/>
          <a:ln w="12700">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dirty="0">
                <a:solidFill>
                  <a:schemeClr val="tx2"/>
                </a:solidFill>
              </a:rPr>
              <a:t>The Curse of Dimensionality</a:t>
            </a:r>
            <a:endParaRPr lang="en-US" altLang="en-US" dirty="0">
              <a:solidFill>
                <a:schemeClr val="tx2"/>
              </a:solidFill>
            </a:endParaRPr>
          </a:p>
        </p:txBody>
      </p:sp>
      <p:pic>
        <p:nvPicPr>
          <p:cNvPr id="8" name="Picture 7">
            <a:extLst>
              <a:ext uri="{FF2B5EF4-FFF2-40B4-BE49-F238E27FC236}">
                <a16:creationId xmlns:a16="http://schemas.microsoft.com/office/drawing/2014/main" id="{216819AA-1C8E-4514-BE52-DB5FC7047496}"/>
              </a:ext>
            </a:extLst>
          </p:cNvPr>
          <p:cNvPicPr>
            <a:picLocks noChangeAspect="1"/>
          </p:cNvPicPr>
          <p:nvPr/>
        </p:nvPicPr>
        <p:blipFill>
          <a:blip r:embed="rId3"/>
          <a:stretch>
            <a:fillRect/>
          </a:stretch>
        </p:blipFill>
        <p:spPr>
          <a:xfrm>
            <a:off x="1819909" y="3733800"/>
            <a:ext cx="5562600" cy="2095500"/>
          </a:xfrm>
          <a:prstGeom prst="rect">
            <a:avLst/>
          </a:prstGeom>
        </p:spPr>
      </p:pic>
      <p:sp>
        <p:nvSpPr>
          <p:cNvPr id="9" name="TextBox 8">
            <a:extLst>
              <a:ext uri="{FF2B5EF4-FFF2-40B4-BE49-F238E27FC236}">
                <a16:creationId xmlns:a16="http://schemas.microsoft.com/office/drawing/2014/main" id="{AD083454-CC08-45D7-AF48-BFF9EBC478AC}"/>
              </a:ext>
            </a:extLst>
          </p:cNvPr>
          <p:cNvSpPr txBox="1"/>
          <p:nvPr/>
        </p:nvSpPr>
        <p:spPr bwMode="auto">
          <a:xfrm>
            <a:off x="2395165" y="4135219"/>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rtlCol="0">
            <a:spAutoFit/>
          </a:bodyPr>
          <a:lstStyle/>
          <a:p>
            <a:pPr>
              <a:spcBef>
                <a:spcPct val="0"/>
              </a:spcBef>
            </a:pPr>
            <a:r>
              <a:rPr lang="en-US" sz="2400" dirty="0">
                <a:solidFill>
                  <a:schemeClr val="bg2"/>
                </a:solidFill>
                <a:cs typeface="Times New Roman" panose="02020603050405020304" pitchFamily="18" charset="0"/>
                <a:sym typeface="Symbol" panose="05050102010706020507" pitchFamily="18" charset="2"/>
              </a:rPr>
              <a:t>10</a:t>
            </a:r>
            <a:r>
              <a:rPr lang="en-US" sz="2400" baseline="30000"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n</a:t>
            </a:r>
          </a:p>
        </p:txBody>
      </p:sp>
    </p:spTree>
    <p:extLst>
      <p:ext uri="{BB962C8B-B14F-4D97-AF65-F5344CB8AC3E}">
        <p14:creationId xmlns:p14="http://schemas.microsoft.com/office/powerpoint/2010/main" val="25220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45" name="Picture 44"/>
          <p:cNvPicPr>
            <a:picLocks noChangeAspect="1"/>
          </p:cNvPicPr>
          <p:nvPr/>
        </p:nvPicPr>
        <p:blipFill>
          <a:blip r:embed="rId3"/>
          <a:stretch>
            <a:fillRect/>
          </a:stretch>
        </p:blipFill>
        <p:spPr>
          <a:xfrm>
            <a:off x="163895" y="1447800"/>
            <a:ext cx="2651305" cy="2216066"/>
          </a:xfrm>
          <a:prstGeom prst="rect">
            <a:avLst/>
          </a:prstGeom>
        </p:spPr>
      </p:pic>
      <p:sp>
        <p:nvSpPr>
          <p:cNvPr id="51" name="Oval 50"/>
          <p:cNvSpPr/>
          <p:nvPr/>
        </p:nvSpPr>
        <p:spPr>
          <a:xfrm>
            <a:off x="205740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65" name="Picture 8" descr="Image result for Lower Dimensionality eigenvect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494" y="3831465"/>
            <a:ext cx="4114800" cy="2983230"/>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5"/>
          <p:cNvSpPr>
            <a:spLocks noChangeArrowheads="1"/>
          </p:cNvSpPr>
          <p:nvPr/>
        </p:nvSpPr>
        <p:spPr bwMode="auto">
          <a:xfrm>
            <a:off x="3583721" y="777657"/>
            <a:ext cx="55964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 us understand the distribution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of faces better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finding a simple a model</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explaining where this data may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have come from.</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Say by “fitting” the data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with a multi-dimensional ellipse.</a:t>
            </a:r>
          </a:p>
        </p:txBody>
      </p:sp>
      <p:sp>
        <p:nvSpPr>
          <p:cNvPr id="67" name="Oval 66"/>
          <p:cNvSpPr/>
          <p:nvPr/>
        </p:nvSpPr>
        <p:spPr>
          <a:xfrm rot="20054514">
            <a:off x="789623" y="4793252"/>
            <a:ext cx="3059942" cy="868242"/>
          </a:xfrm>
          <a:prstGeom prst="ellipse">
            <a:avLst/>
          </a:prstGeom>
          <a:ln w="22225">
            <a:solidFill>
              <a:schemeClr val="hlink"/>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7" name="Rectangle 63">
            <a:extLst>
              <a:ext uri="{FF2B5EF4-FFF2-40B4-BE49-F238E27FC236}">
                <a16:creationId xmlns:a16="http://schemas.microsoft.com/office/drawing/2014/main" id="{A453BD83-31B4-4E37-9DD5-867F96FD5E2B}"/>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38" name="Rectangle 37">
            <a:extLst>
              <a:ext uri="{FF2B5EF4-FFF2-40B4-BE49-F238E27FC236}">
                <a16:creationId xmlns:a16="http://schemas.microsoft.com/office/drawing/2014/main" id="{6DA8CF4A-C2C6-4B2A-84AA-132E52B215BD}"/>
              </a:ext>
            </a:extLst>
          </p:cNvPr>
          <p:cNvSpPr/>
          <p:nvPr/>
        </p:nvSpPr>
        <p:spPr>
          <a:xfrm>
            <a:off x="762000" y="546318"/>
            <a:ext cx="7802610" cy="461665"/>
          </a:xfrm>
          <a:prstGeom prst="rect">
            <a:avLst/>
          </a:prstGeom>
        </p:spPr>
        <p:txBody>
          <a:bodyPr wrap="square">
            <a:spAutoFit/>
          </a:bodyPr>
          <a:lstStyle/>
          <a:p>
            <a:r>
              <a:rPr lang="en-US" sz="2400" b="1" dirty="0">
                <a:solidFill>
                  <a:schemeClr val="tx2"/>
                </a:solidFill>
                <a:cs typeface="Times New Roman" panose="02020603050405020304" pitchFamily="18" charset="0"/>
              </a:rPr>
              <a:t>Dimension Reduction</a:t>
            </a:r>
            <a:r>
              <a:rPr lang="en-US" sz="2400" dirty="0">
                <a:solidFill>
                  <a:schemeClr val="tx2"/>
                </a:solidFill>
                <a:cs typeface="Times New Roman" panose="02020603050405020304" pitchFamily="18" charset="0"/>
              </a:rPr>
              <a:t>:</a:t>
            </a:r>
          </a:p>
        </p:txBody>
      </p:sp>
    </p:spTree>
    <p:extLst>
      <p:ext uri="{BB962C8B-B14F-4D97-AF65-F5344CB8AC3E}">
        <p14:creationId xmlns:p14="http://schemas.microsoft.com/office/powerpoint/2010/main" val="217317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0-#ppt_w/2"/>
                                          </p:val>
                                        </p:tav>
                                        <p:tav tm="100000">
                                          <p:val>
                                            <p:strVal val="#ppt_x"/>
                                          </p:val>
                                        </p:tav>
                                      </p:tavLst>
                                    </p:anim>
                                    <p:anim calcmode="lin" valueType="num">
                                      <p:cBhvr additive="base">
                                        <p:cTn id="1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6">
                                            <p:txEl>
                                              <p:pRg st="0" end="0"/>
                                            </p:txEl>
                                          </p:spTgt>
                                        </p:tgtEl>
                                        <p:attrNameLst>
                                          <p:attrName>style.visibility</p:attrName>
                                        </p:attrNameLst>
                                      </p:cBhvr>
                                      <p:to>
                                        <p:strVal val="visible"/>
                                      </p:to>
                                    </p:set>
                                    <p:anim calcmode="lin" valueType="num">
                                      <p:cBhvr additive="base">
                                        <p:cTn id="33" dur="500" fill="hold"/>
                                        <p:tgtEl>
                                          <p:spTgt spid="6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66">
                                            <p:txEl>
                                              <p:pRg st="1" end="1"/>
                                            </p:txEl>
                                          </p:spTgt>
                                        </p:tgtEl>
                                        <p:attrNameLst>
                                          <p:attrName>style.visibility</p:attrName>
                                        </p:attrNameLst>
                                      </p:cBhvr>
                                      <p:to>
                                        <p:strVal val="visible"/>
                                      </p:to>
                                    </p:set>
                                    <p:anim calcmode="lin" valueType="num">
                                      <p:cBhvr additive="base">
                                        <p:cTn id="39" dur="500" fill="hold"/>
                                        <p:tgtEl>
                                          <p:spTgt spid="6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66">
                                            <p:txEl>
                                              <p:pRg st="2" end="2"/>
                                            </p:txEl>
                                          </p:spTgt>
                                        </p:tgtEl>
                                        <p:attrNameLst>
                                          <p:attrName>style.visibility</p:attrName>
                                        </p:attrNameLst>
                                      </p:cBhvr>
                                      <p:to>
                                        <p:strVal val="visible"/>
                                      </p:to>
                                    </p:set>
                                    <p:anim calcmode="lin" valueType="num">
                                      <p:cBhvr additive="base">
                                        <p:cTn id="45" dur="500" fill="hold"/>
                                        <p:tgtEl>
                                          <p:spTgt spid="66">
                                            <p:txEl>
                                              <p:pRg st="2" end="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0-#ppt_w/2"/>
                                          </p:val>
                                        </p:tav>
                                        <p:tav tm="100000">
                                          <p:val>
                                            <p:strVal val="#ppt_x"/>
                                          </p:val>
                                        </p:tav>
                                      </p:tavLst>
                                    </p:anim>
                                    <p:anim calcmode="lin" valueType="num">
                                      <p:cBhvr additive="base">
                                        <p:cTn id="5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additive="base">
                                        <p:cTn id="57" dur="500" fill="hold"/>
                                        <p:tgtEl>
                                          <p:spTgt spid="65"/>
                                        </p:tgtEl>
                                        <p:attrNameLst>
                                          <p:attrName>ppt_x</p:attrName>
                                        </p:attrNameLst>
                                      </p:cBhvr>
                                      <p:tavLst>
                                        <p:tav tm="0">
                                          <p:val>
                                            <p:strVal val="0-#ppt_w/2"/>
                                          </p:val>
                                        </p:tav>
                                        <p:tav tm="100000">
                                          <p:val>
                                            <p:strVal val="#ppt_x"/>
                                          </p:val>
                                        </p:tav>
                                      </p:tavLst>
                                    </p:anim>
                                    <p:anim calcmode="lin" valueType="num">
                                      <p:cBhvr additive="base">
                                        <p:cTn id="5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7" grpId="0" animBg="1"/>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108399" y="903744"/>
            <a:ext cx="86501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Delete the information in the direction of the smaller axis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by projecting against the remaining plane.</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Instead of a face being defined by</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x</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10,000</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it is defined by</a:t>
            </a:r>
            <a: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z</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,…,z</a:t>
            </a:r>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100</a:t>
            </a: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i.e. We project from the 10,000 dimensional space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to a 100 dimensional subspace.</a:t>
            </a:r>
          </a:p>
        </p:txBody>
      </p:sp>
      <p:grpSp>
        <p:nvGrpSpPr>
          <p:cNvPr id="10" name="Group 9"/>
          <p:cNvGrpSpPr/>
          <p:nvPr/>
        </p:nvGrpSpPr>
        <p:grpSpPr>
          <a:xfrm>
            <a:off x="0" y="2756002"/>
            <a:ext cx="4022276" cy="4091818"/>
            <a:chOff x="0" y="2756002"/>
            <a:chExt cx="4022276" cy="4091818"/>
          </a:xfrm>
        </p:grpSpPr>
        <p:cxnSp>
          <p:nvCxnSpPr>
            <p:cNvPr id="32" name="Straight Connector 31"/>
            <p:cNvCxnSpPr/>
            <p:nvPr/>
          </p:nvCxnSpPr>
          <p:spPr bwMode="auto">
            <a:xfrm>
              <a:off x="578406" y="2953200"/>
              <a:ext cx="0" cy="3600000"/>
            </a:xfrm>
            <a:prstGeom prst="line">
              <a:avLst/>
            </a:prstGeom>
            <a:noFill/>
            <a:ln w="12700" cap="sq"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422276" y="6395319"/>
              <a:ext cx="3600000" cy="0"/>
            </a:xfrm>
            <a:prstGeom prst="line">
              <a:avLst/>
            </a:prstGeom>
            <a:noFill/>
            <a:ln w="12700" cap="sq" cmpd="sng" algn="ctr">
              <a:solidFill>
                <a:schemeClr val="tx1"/>
              </a:solidFill>
              <a:prstDash val="solid"/>
              <a:round/>
              <a:headEnd type="none" w="med" len="med"/>
              <a:tailEnd type="none" w="med" len="med"/>
            </a:ln>
            <a:effectLst/>
          </p:spPr>
        </p:cxnSp>
        <p:sp>
          <p:nvSpPr>
            <p:cNvPr id="34" name="Text Box 33"/>
            <p:cNvSpPr txBox="1">
              <a:spLocks noChangeArrowheads="1"/>
            </p:cNvSpPr>
            <p:nvPr/>
          </p:nvSpPr>
          <p:spPr bwMode="auto">
            <a:xfrm>
              <a:off x="1247170" y="6318185"/>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46" name="Text Box 33"/>
            <p:cNvSpPr txBox="1">
              <a:spLocks noChangeArrowheads="1"/>
            </p:cNvSpPr>
            <p:nvPr/>
          </p:nvSpPr>
          <p:spPr bwMode="auto">
            <a:xfrm rot="16200000">
              <a:off x="-1062281" y="3818283"/>
              <a:ext cx="2654198"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pixel</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x</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2</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2" name="Group 1"/>
          <p:cNvGrpSpPr/>
          <p:nvPr/>
        </p:nvGrpSpPr>
        <p:grpSpPr>
          <a:xfrm>
            <a:off x="1066800" y="4561080"/>
            <a:ext cx="2358000" cy="1382520"/>
            <a:chOff x="1066800" y="4561080"/>
            <a:chExt cx="2358000" cy="1382520"/>
          </a:xfrm>
        </p:grpSpPr>
        <p:sp>
          <p:nvSpPr>
            <p:cNvPr id="15" name="Oval 14"/>
            <p:cNvSpPr/>
            <p:nvPr/>
          </p:nvSpPr>
          <p:spPr>
            <a:xfrm>
              <a:off x="1066800" y="56388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22340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52820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909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290200" y="4800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518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14600" y="5323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66700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2420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1299600" y="5856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Oval 26"/>
            <p:cNvSpPr/>
            <p:nvPr/>
          </p:nvSpPr>
          <p:spPr>
            <a:xfrm>
              <a:off x="17568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2057400" y="53992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981200" y="5562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3352800" y="4724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3128400" y="4561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743200" y="47134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78284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7" name="Group 36"/>
          <p:cNvGrpSpPr/>
          <p:nvPr/>
        </p:nvGrpSpPr>
        <p:grpSpPr>
          <a:xfrm>
            <a:off x="838200" y="4343400"/>
            <a:ext cx="3276600" cy="1600200"/>
            <a:chOff x="838200" y="4343400"/>
            <a:chExt cx="3276600" cy="1600200"/>
          </a:xfrm>
        </p:grpSpPr>
        <p:cxnSp>
          <p:nvCxnSpPr>
            <p:cNvPr id="38" name="Straight Arrow Connector 37"/>
            <p:cNvCxnSpPr/>
            <p:nvPr/>
          </p:nvCxnSpPr>
          <p:spPr bwMode="auto">
            <a:xfrm flipV="1">
              <a:off x="838200" y="4343400"/>
              <a:ext cx="3276600" cy="1600200"/>
            </a:xfrm>
            <a:prstGeom prst="straightConnector1">
              <a:avLst/>
            </a:prstGeom>
            <a:noFill/>
            <a:ln w="38100" cap="sq" cmpd="sng" algn="ctr">
              <a:solidFill>
                <a:schemeClr val="hlink"/>
              </a:solidFill>
              <a:prstDash val="solid"/>
              <a:round/>
              <a:headEnd type="none" w="med" len="med"/>
              <a:tailEnd type="triangle"/>
            </a:ln>
            <a:effectLst/>
          </p:spPr>
        </p:cxnSp>
        <p:cxnSp>
          <p:nvCxnSpPr>
            <p:cNvPr id="41" name="Straight Arrow Connector 40"/>
            <p:cNvCxnSpPr/>
            <p:nvPr/>
          </p:nvCxnSpPr>
          <p:spPr bwMode="auto">
            <a:xfrm flipH="1" flipV="1">
              <a:off x="2001344" y="4561080"/>
              <a:ext cx="567300" cy="1260390"/>
            </a:xfrm>
            <a:prstGeom prst="straightConnector1">
              <a:avLst/>
            </a:prstGeom>
            <a:noFill/>
            <a:ln w="38100" cap="sq" cmpd="sng" algn="ctr">
              <a:solidFill>
                <a:schemeClr val="hlink"/>
              </a:solidFill>
              <a:prstDash val="solid"/>
              <a:round/>
              <a:headEnd type="none" w="med" len="med"/>
              <a:tailEnd type="triangle"/>
            </a:ln>
            <a:effectLst/>
          </p:spPr>
        </p:cxnSp>
      </p:grpSp>
      <p:grpSp>
        <p:nvGrpSpPr>
          <p:cNvPr id="45" name="Group 44"/>
          <p:cNvGrpSpPr/>
          <p:nvPr/>
        </p:nvGrpSpPr>
        <p:grpSpPr>
          <a:xfrm rot="20069230">
            <a:off x="998284" y="5208772"/>
            <a:ext cx="2527275" cy="87120"/>
            <a:chOff x="969746" y="4765004"/>
            <a:chExt cx="2527275" cy="87120"/>
          </a:xfrm>
        </p:grpSpPr>
        <p:sp>
          <p:nvSpPr>
            <p:cNvPr id="47" name="Oval 46"/>
            <p:cNvSpPr/>
            <p:nvPr/>
          </p:nvSpPr>
          <p:spPr>
            <a:xfrm rot="1564055">
              <a:off x="969746"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Oval 47"/>
            <p:cNvSpPr/>
            <p:nvPr/>
          </p:nvSpPr>
          <p:spPr>
            <a:xfrm rot="1564055">
              <a:off x="1177385"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rot="1564055">
              <a:off x="1585119"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rot="1564055">
              <a:off x="1960847"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Oval 50"/>
            <p:cNvSpPr/>
            <p:nvPr/>
          </p:nvSpPr>
          <p:spPr>
            <a:xfrm rot="1564055">
              <a:off x="2437028"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Oval 51"/>
            <p:cNvSpPr/>
            <p:nvPr/>
          </p:nvSpPr>
          <p:spPr>
            <a:xfrm rot="1564055">
              <a:off x="2675859"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Oval 52"/>
            <p:cNvSpPr/>
            <p:nvPr/>
          </p:nvSpPr>
          <p:spPr>
            <a:xfrm rot="1564055">
              <a:off x="2409008"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4" name="Oval 53"/>
            <p:cNvSpPr/>
            <p:nvPr/>
          </p:nvSpPr>
          <p:spPr>
            <a:xfrm rot="1564055">
              <a:off x="2708530"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Oval 54"/>
            <p:cNvSpPr/>
            <p:nvPr/>
          </p:nvSpPr>
          <p:spPr>
            <a:xfrm rot="1564055">
              <a:off x="3052252"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p:cNvSpPr/>
            <p:nvPr/>
          </p:nvSpPr>
          <p:spPr>
            <a:xfrm rot="1564055">
              <a:off x="1083209"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rot="1564055">
              <a:off x="162304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rot="1564055">
              <a:off x="196483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p:cNvSpPr/>
            <p:nvPr/>
          </p:nvSpPr>
          <p:spPr>
            <a:xfrm rot="1564055">
              <a:off x="1824615"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0" name="Oval 59"/>
            <p:cNvSpPr/>
            <p:nvPr/>
          </p:nvSpPr>
          <p:spPr>
            <a:xfrm rot="1564055">
              <a:off x="342502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1" name="Oval 60"/>
            <p:cNvSpPr/>
            <p:nvPr/>
          </p:nvSpPr>
          <p:spPr>
            <a:xfrm rot="1564055">
              <a:off x="3295216"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2" name="Oval 61"/>
            <p:cNvSpPr/>
            <p:nvPr/>
          </p:nvSpPr>
          <p:spPr>
            <a:xfrm rot="1564055">
              <a:off x="2882231"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3" name="Oval 62"/>
            <p:cNvSpPr/>
            <p:nvPr/>
          </p:nvSpPr>
          <p:spPr>
            <a:xfrm rot="1564055">
              <a:off x="2712132" y="4765004"/>
              <a:ext cx="72000" cy="87120"/>
            </a:xfrm>
            <a:prstGeom prst="ellipse">
              <a:avLst/>
            </a:prstGeom>
            <a:solidFill>
              <a:schemeClr val="tx2"/>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64" name="Picture 2" descr="Image result for la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19" t="3006" r="30247" b="49856"/>
          <a:stretch/>
        </p:blipFill>
        <p:spPr bwMode="auto">
          <a:xfrm rot="2333929" flipH="1">
            <a:off x="1271452" y="3621912"/>
            <a:ext cx="867003" cy="715277"/>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33"/>
          <p:cNvSpPr txBox="1">
            <a:spLocks noChangeArrowheads="1"/>
          </p:cNvSpPr>
          <p:nvPr/>
        </p:nvSpPr>
        <p:spPr bwMode="auto">
          <a:xfrm rot="19975377">
            <a:off x="3722969" y="4162509"/>
            <a:ext cx="1006766" cy="5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z</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1</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65" name="Rectangle 63">
            <a:extLst>
              <a:ext uri="{FF2B5EF4-FFF2-40B4-BE49-F238E27FC236}">
                <a16:creationId xmlns:a16="http://schemas.microsoft.com/office/drawing/2014/main" id="{43678E61-7DB3-4FDB-96B3-688668E9DAC7}"/>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68" name="Rectangle 67">
            <a:extLst>
              <a:ext uri="{FF2B5EF4-FFF2-40B4-BE49-F238E27FC236}">
                <a16:creationId xmlns:a16="http://schemas.microsoft.com/office/drawing/2014/main" id="{1A0FCDD3-3A78-40AE-8013-62F91C3D55F9}"/>
              </a:ext>
            </a:extLst>
          </p:cNvPr>
          <p:cNvSpPr/>
          <p:nvPr/>
        </p:nvSpPr>
        <p:spPr>
          <a:xfrm>
            <a:off x="762000" y="546318"/>
            <a:ext cx="7802610" cy="461665"/>
          </a:xfrm>
          <a:prstGeom prst="rect">
            <a:avLst/>
          </a:prstGeom>
        </p:spPr>
        <p:txBody>
          <a:bodyPr wrap="square">
            <a:spAutoFit/>
          </a:bodyPr>
          <a:lstStyle/>
          <a:p>
            <a:r>
              <a:rPr lang="en-US" sz="2400" b="1" dirty="0">
                <a:solidFill>
                  <a:schemeClr val="tx2"/>
                </a:solidFill>
                <a:cs typeface="Times New Roman" panose="02020603050405020304" pitchFamily="18" charset="0"/>
              </a:rPr>
              <a:t>Dimension Reduction</a:t>
            </a:r>
            <a:r>
              <a:rPr lang="en-US" sz="2400" dirty="0">
                <a:solidFill>
                  <a:schemeClr val="tx2"/>
                </a:solidFill>
                <a:cs typeface="Times New Roman" panose="02020603050405020304" pitchFamily="18" charset="0"/>
              </a:rPr>
              <a:t>:</a:t>
            </a:r>
          </a:p>
        </p:txBody>
      </p:sp>
    </p:spTree>
    <p:extLst>
      <p:ext uri="{BB962C8B-B14F-4D97-AF65-F5344CB8AC3E}">
        <p14:creationId xmlns:p14="http://schemas.microsoft.com/office/powerpoint/2010/main" val="360686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0-#ppt_w/2"/>
                                          </p:val>
                                        </p:tav>
                                        <p:tav tm="100000">
                                          <p:val>
                                            <p:strVal val="#ppt_x"/>
                                          </p:val>
                                        </p:tav>
                                      </p:tavLst>
                                    </p:anim>
                                    <p:anim calcmode="lin" valueType="num">
                                      <p:cBhvr additive="base">
                                        <p:cTn id="14"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0.03004 -0.0625 L -1.38889E-6 2.96296E-6 " pathEditMode="relative" rAng="0" ptsTypes="AA">
                                      <p:cBhvr>
                                        <p:cTn id="20" dur="2000" fill="hold"/>
                                        <p:tgtEl>
                                          <p:spTgt spid="45"/>
                                        </p:tgtEl>
                                        <p:attrNameLst>
                                          <p:attrName>ppt_x</p:attrName>
                                          <p:attrName>ppt_y</p:attrName>
                                        </p:attrNameLst>
                                      </p:cBhvr>
                                      <p:rCtr x="1458" y="3241"/>
                                    </p:animMotion>
                                  </p:childTnLst>
                                </p:cTn>
                              </p:par>
                              <p:par>
                                <p:cTn id="21" presetID="10" presetClass="exit" presetSubtype="0" fill="hold"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 calcmode="lin" valueType="num">
                                      <p:cBhvr additive="base">
                                        <p:cTn id="28"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1" end="1"/>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0-#ppt_w/2"/>
                                          </p:val>
                                        </p:tav>
                                        <p:tav tm="100000">
                                          <p:val>
                                            <p:strVal val="#ppt_x"/>
                                          </p:val>
                                        </p:tav>
                                      </p:tavLst>
                                    </p:anim>
                                    <p:anim calcmode="lin" valueType="num">
                                      <p:cBhvr additive="base">
                                        <p:cTn id="33"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additive="base">
                                        <p:cTn id="3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914400"/>
            <a:ext cx="5077430" cy="4470327"/>
            <a:chOff x="-152400" y="1941493"/>
            <a:chExt cx="5077430" cy="4470327"/>
          </a:xfrm>
        </p:grpSpPr>
        <p:pic>
          <p:nvPicPr>
            <p:cNvPr id="43" name="Picture 42"/>
            <p:cNvPicPr>
              <a:picLocks noChangeAspect="1"/>
            </p:cNvPicPr>
            <p:nvPr/>
          </p:nvPicPr>
          <p:blipFill>
            <a:blip r:embed="rId2"/>
            <a:stretch>
              <a:fillRect/>
            </a:stretch>
          </p:blipFill>
          <p:spPr>
            <a:xfrm>
              <a:off x="91691" y="2819850"/>
              <a:ext cx="4297439" cy="3591970"/>
            </a:xfrm>
            <a:prstGeom prst="rect">
              <a:avLst/>
            </a:prstGeom>
          </p:spPr>
        </p:pic>
        <p:sp>
          <p:nvSpPr>
            <p:cNvPr id="45" name="Text Box 33"/>
            <p:cNvSpPr txBox="1">
              <a:spLocks noChangeArrowheads="1"/>
            </p:cNvSpPr>
            <p:nvPr/>
          </p:nvSpPr>
          <p:spPr bwMode="auto">
            <a:xfrm>
              <a:off x="-152400" y="1941493"/>
              <a:ext cx="5077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Described by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10,000 numbers</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grpSp>
        <p:nvGrpSpPr>
          <p:cNvPr id="8" name="Group 7"/>
          <p:cNvGrpSpPr/>
          <p:nvPr/>
        </p:nvGrpSpPr>
        <p:grpSpPr>
          <a:xfrm>
            <a:off x="4495800" y="914400"/>
            <a:ext cx="5077430" cy="4465169"/>
            <a:chOff x="4495800" y="1941493"/>
            <a:chExt cx="5077430" cy="4465169"/>
          </a:xfrm>
        </p:grpSpPr>
        <p:pic>
          <p:nvPicPr>
            <p:cNvPr id="44" name="Picture 43"/>
            <p:cNvPicPr>
              <a:picLocks noChangeAspect="1"/>
            </p:cNvPicPr>
            <p:nvPr/>
          </p:nvPicPr>
          <p:blipFill>
            <a:blip r:embed="rId3"/>
            <a:stretch>
              <a:fillRect/>
            </a:stretch>
          </p:blipFill>
          <p:spPr>
            <a:xfrm>
              <a:off x="4508406" y="2825262"/>
              <a:ext cx="4577708" cy="3581400"/>
            </a:xfrm>
            <a:prstGeom prst="rect">
              <a:avLst/>
            </a:prstGeom>
          </p:spPr>
        </p:pic>
        <p:sp>
          <p:nvSpPr>
            <p:cNvPr id="47" name="Text Box 33"/>
            <p:cNvSpPr txBox="1">
              <a:spLocks noChangeArrowheads="1"/>
            </p:cNvSpPr>
            <p:nvPr/>
          </p:nvSpPr>
          <p:spPr bwMode="auto">
            <a:xfrm>
              <a:off x="4495800" y="1941493"/>
              <a:ext cx="5077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Described by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100 numbers</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grpSp>
      <p:sp>
        <p:nvSpPr>
          <p:cNvPr id="48" name="Text Box 33"/>
          <p:cNvSpPr txBox="1">
            <a:spLocks noChangeArrowheads="1"/>
          </p:cNvSpPr>
          <p:nvPr/>
        </p:nvSpPr>
        <p:spPr bwMode="auto">
          <a:xfrm>
            <a:off x="2133600" y="5638800"/>
            <a:ext cx="5077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Then recognize the face using these 100 numbers</a:t>
            </a:r>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p:sp>
        <p:nvSpPr>
          <p:cNvPr id="10" name="Rectangle 63">
            <a:extLst>
              <a:ext uri="{FF2B5EF4-FFF2-40B4-BE49-F238E27FC236}">
                <a16:creationId xmlns:a16="http://schemas.microsoft.com/office/drawing/2014/main" id="{FD290291-4E0D-4C73-9385-50452BE06806}"/>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12" name="Rectangle 11">
            <a:extLst>
              <a:ext uri="{FF2B5EF4-FFF2-40B4-BE49-F238E27FC236}">
                <a16:creationId xmlns:a16="http://schemas.microsoft.com/office/drawing/2014/main" id="{A5159E1E-B4FB-4F8B-B240-828F0DBAC8A1}"/>
              </a:ext>
            </a:extLst>
          </p:cNvPr>
          <p:cNvSpPr/>
          <p:nvPr/>
        </p:nvSpPr>
        <p:spPr>
          <a:xfrm>
            <a:off x="762000" y="546318"/>
            <a:ext cx="7802610" cy="461665"/>
          </a:xfrm>
          <a:prstGeom prst="rect">
            <a:avLst/>
          </a:prstGeom>
        </p:spPr>
        <p:txBody>
          <a:bodyPr wrap="square">
            <a:spAutoFit/>
          </a:bodyPr>
          <a:lstStyle/>
          <a:p>
            <a:r>
              <a:rPr lang="en-US" sz="2400" b="1" dirty="0">
                <a:solidFill>
                  <a:schemeClr val="tx2"/>
                </a:solidFill>
                <a:cs typeface="Times New Roman" panose="02020603050405020304" pitchFamily="18" charset="0"/>
              </a:rPr>
              <a:t>Dimension Reduction</a:t>
            </a:r>
            <a:r>
              <a:rPr lang="en-US" sz="2400" dirty="0">
                <a:solidFill>
                  <a:schemeClr val="tx2"/>
                </a:solidFill>
                <a:cs typeface="Times New Roman" panose="02020603050405020304" pitchFamily="18" charset="0"/>
              </a:rPr>
              <a:t>:</a:t>
            </a:r>
          </a:p>
        </p:txBody>
      </p:sp>
    </p:spTree>
    <p:extLst>
      <p:ext uri="{BB962C8B-B14F-4D97-AF65-F5344CB8AC3E}">
        <p14:creationId xmlns:p14="http://schemas.microsoft.com/office/powerpoint/2010/main" val="22934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0-#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78374" y="4369624"/>
            <a:ext cx="5284226" cy="2412176"/>
            <a:chOff x="278374" y="4369624"/>
            <a:chExt cx="5284226" cy="2412176"/>
          </a:xfrm>
        </p:grpSpPr>
        <p:sp>
          <p:nvSpPr>
            <p:cNvPr id="17" name="Rectangle 16"/>
            <p:cNvSpPr/>
            <p:nvPr/>
          </p:nvSpPr>
          <p:spPr>
            <a:xfrm>
              <a:off x="381000" y="4369624"/>
              <a:ext cx="5181600" cy="2405005"/>
            </a:xfrm>
            <a:prstGeom prst="rect">
              <a:avLst/>
            </a:prstGeom>
            <a:solidFill>
              <a:schemeClr val="tx1"/>
            </a:solidFill>
            <a:ln>
              <a:noFill/>
            </a:ln>
          </p:spPr>
          <p:txBody>
            <a:bodyPr wrap="square" rtlCol="0" anchor="ctr">
              <a:spAutoFit/>
            </a:bodyPr>
            <a:lstStyle/>
            <a:p>
              <a:pPr algn="l"/>
              <a:endParaRPr lang="en-CA" sz="2400" dirty="0"/>
            </a:p>
          </p:txBody>
        </p:sp>
        <p:pic>
          <p:nvPicPr>
            <p:cNvPr id="18" name="Picture 6" descr="Image result for convolutional neur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74" y="4601780"/>
              <a:ext cx="5047226" cy="218002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13" name="Text Box 33"/>
          <p:cNvSpPr txBox="1">
            <a:spLocks noChangeArrowheads="1"/>
          </p:cNvSpPr>
          <p:nvPr/>
        </p:nvSpPr>
        <p:spPr bwMode="auto">
          <a:xfrm>
            <a:off x="-97457" y="609600"/>
            <a:ext cx="1015585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dirty="0">
                <a:solidFill>
                  <a:schemeClr val="tx2"/>
                </a:solidFill>
                <a:latin typeface="Times New Roman" panose="02020603050405020304" pitchFamily="18" charset="0"/>
                <a:cs typeface="Times New Roman" panose="02020603050405020304" pitchFamily="18" charset="0"/>
              </a:rPr>
              <a:t>Non-Dense layers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 layer in the neural net is called </a:t>
            </a:r>
            <a:r>
              <a:rPr lang="en-US" altLang="en-US" sz="2400" dirty="0">
                <a:solidFill>
                  <a:schemeClr val="tx2"/>
                </a:solidFill>
                <a:latin typeface="Times New Roman" panose="02020603050405020304" pitchFamily="18" charset="0"/>
                <a:cs typeface="Times New Roman" panose="02020603050405020304" pitchFamily="18" charset="0"/>
              </a:rPr>
              <a:t>dense</a:t>
            </a:r>
            <a:r>
              <a:rPr lang="en-US" altLang="en-US" sz="2400" dirty="0">
                <a:latin typeface="Times New Roman" panose="02020603050405020304" pitchFamily="18" charset="0"/>
                <a:cs typeface="Times New Roman" panose="02020603050405020304" pitchFamily="18" charset="0"/>
              </a:rPr>
              <a:t> </a:t>
            </a:r>
          </a:p>
          <a:p>
            <a:pPr>
              <a:spcBef>
                <a:spcPct val="0"/>
              </a:spcBef>
            </a:pPr>
            <a:r>
              <a:rPr lang="en-US" altLang="en-US" sz="2400" dirty="0">
                <a:latin typeface="Times New Roman" panose="02020603050405020304" pitchFamily="18" charset="0"/>
                <a:cs typeface="Times New Roman" panose="02020603050405020304" pitchFamily="18" charset="0"/>
              </a:rPr>
              <a:t>       if there is a complete graph of </a:t>
            </a:r>
            <a:r>
              <a:rPr lang="en-US" altLang="en-US" sz="2400" dirty="0" err="1">
                <a:latin typeface="Times New Roman" panose="02020603050405020304" pitchFamily="18" charset="0"/>
                <a:cs typeface="Times New Roman" panose="02020603050405020304" pitchFamily="18" charset="0"/>
              </a:rPr>
              <a:t>n</a:t>
            </a:r>
            <a:r>
              <a:rPr lang="en-US" altLang="en-US" sz="2400" dirty="0" err="1">
                <a:sym typeface="Symbol" pitchFamily="18" charset="2"/>
              </a:rPr>
              <a:t></a:t>
            </a:r>
            <a:r>
              <a:rPr lang="en-US" altLang="en-US" sz="2400" dirty="0" err="1">
                <a:latin typeface="Times New Roman" panose="02020603050405020304" pitchFamily="18" charset="0"/>
                <a:cs typeface="Times New Roman" panose="02020603050405020304" pitchFamily="18" charset="0"/>
              </a:rPr>
              <a:t>m</a:t>
            </a:r>
            <a:r>
              <a:rPr lang="en-US" altLang="en-US" sz="2400" dirty="0">
                <a:latin typeface="Times New Roman" panose="02020603050405020304" pitchFamily="18" charset="0"/>
                <a:cs typeface="Times New Roman" panose="02020603050405020304" pitchFamily="18" charset="0"/>
              </a:rPr>
              <a:t> edges </a:t>
            </a:r>
          </a:p>
          <a:p>
            <a:pPr>
              <a:spcBef>
                <a:spcPct val="0"/>
              </a:spcBef>
            </a:pPr>
            <a:r>
              <a:rPr lang="en-US" altLang="en-US" sz="2400" dirty="0">
                <a:latin typeface="Times New Roman" panose="02020603050405020304" pitchFamily="18" charset="0"/>
                <a:cs typeface="Times New Roman" panose="02020603050405020304" pitchFamily="18" charset="0"/>
              </a:rPr>
              <a:t>       between the n nodes at one layer and the m at the next.</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We might want fewer weights. </a:t>
            </a:r>
          </a:p>
          <a:p>
            <a:pPr marL="1085850" lvl="1"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To decrease our computation time.</a:t>
            </a:r>
          </a:p>
          <a:p>
            <a:pPr marL="1085850" lvl="1"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To decrease the over fitting.</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We could impose the constraints:</a:t>
            </a:r>
          </a:p>
          <a:p>
            <a:pPr marL="1085850" lvl="1"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Two edges are forced to have the same weight, ie </a:t>
            </a:r>
            <a:r>
              <a:rPr lang="en-US" altLang="en-US" sz="2400" i="1"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i,j</a:t>
            </a:r>
            <a:r>
              <a:rPr lang="en-US" altLang="en-US" sz="2400" i="1" baseline="-250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CA"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CA"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CA"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i="1"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i</a:t>
            </a:r>
            <a:r>
              <a:rPr lang="en-US" sz="2400" i="1" baseline="-250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’,j’</a:t>
            </a:r>
            <a:r>
              <a:rPr lang="en-US" altLang="en-US" sz="2400" i="1" baseline="-250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CA" sz="2400" dirty="0">
                <a:latin typeface="Times New Roman" panose="02020603050405020304" pitchFamily="18" charset="0"/>
                <a:cs typeface="Times New Roman" panose="02020603050405020304" pitchFamily="18" charset="0"/>
                <a:sym typeface="Symbol" panose="05050102010706020507" pitchFamily="18" charset="2"/>
              </a:rPr>
              <a:t>.</a:t>
            </a:r>
            <a:endParaRPr lang="en-US" altLang="en-US" sz="2400" dirty="0">
              <a:latin typeface="Times New Roman" panose="02020603050405020304" pitchFamily="18" charset="0"/>
              <a:cs typeface="Times New Roman" panose="02020603050405020304" pitchFamily="18" charset="0"/>
            </a:endParaRPr>
          </a:p>
          <a:p>
            <a:pPr marL="1085850" lvl="1"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Or some edge weight to be zero, ie </a:t>
            </a:r>
            <a:r>
              <a:rPr lang="en-US" altLang="en-US" sz="2400" i="1"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i,j</a:t>
            </a:r>
            <a:r>
              <a:rPr lang="en-US" sz="2400" i="1" baseline="-250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CA"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CA"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CA"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i="1"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0</a:t>
            </a:r>
            <a:r>
              <a:rPr lang="en-CA" sz="2400" dirty="0">
                <a:latin typeface="Times New Roman" panose="02020603050405020304" pitchFamily="18" charset="0"/>
                <a:cs typeface="Times New Roman" panose="02020603050405020304" pitchFamily="18" charset="0"/>
                <a:sym typeface="Symbol" panose="05050102010706020507" pitchFamily="18" charset="2"/>
              </a:rPr>
              <a:t>.</a:t>
            </a:r>
          </a:p>
          <a:p>
            <a:pPr marL="1085850" lvl="1" indent="-342900">
              <a:spcBef>
                <a:spcPct val="0"/>
              </a:spcBef>
              <a:buFont typeface="Arial" panose="020B0604020202020204" pitchFamily="34" charset="0"/>
              <a:buChar char="•"/>
            </a:pPr>
            <a:endParaRPr lang="en-US" altLang="en-US" sz="2400" dirty="0">
              <a:latin typeface="Times New Roman" panose="02020603050405020304" pitchFamily="18" charset="0"/>
              <a:cs typeface="Times New Roman" panose="02020603050405020304" pitchFamily="18" charset="0"/>
            </a:endParaRPr>
          </a:p>
          <a:p>
            <a:pPr marL="342900" indent="-342900">
              <a:spcBef>
                <a:spcPct val="0"/>
              </a:spcBef>
              <a:buFont typeface="Arial" panose="020B0604020202020204" pitchFamily="34" charset="0"/>
              <a:buChar char="•"/>
            </a:pPr>
            <a:endParaRPr lang="en-US" altLang="en-US" sz="2400"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721779" y="4513468"/>
            <a:ext cx="969164" cy="666333"/>
            <a:chOff x="2536036" y="3477376"/>
            <a:chExt cx="1077595" cy="713624"/>
          </a:xfrm>
        </p:grpSpPr>
        <p:cxnSp>
          <p:nvCxnSpPr>
            <p:cNvPr id="28" name="Straight Connector 27"/>
            <p:cNvCxnSpPr/>
            <p:nvPr/>
          </p:nvCxnSpPr>
          <p:spPr bwMode="auto">
            <a:xfrm>
              <a:off x="2536036" y="4038600"/>
              <a:ext cx="1077595" cy="152400"/>
            </a:xfrm>
            <a:prstGeom prst="line">
              <a:avLst/>
            </a:prstGeom>
            <a:noFill/>
            <a:ln w="25400" cap="sq" cmpd="sng" algn="ctr">
              <a:solidFill>
                <a:srgbClr val="66FF33"/>
              </a:solidFill>
              <a:prstDash val="solid"/>
              <a:round/>
              <a:headEnd type="none" w="med" len="med"/>
              <a:tailEnd type="none" w="med" len="med"/>
            </a:ln>
            <a:effectLst/>
          </p:spPr>
        </p:cxnSp>
        <p:grpSp>
          <p:nvGrpSpPr>
            <p:cNvPr id="29" name="Group 28"/>
            <p:cNvGrpSpPr/>
            <p:nvPr/>
          </p:nvGrpSpPr>
          <p:grpSpPr>
            <a:xfrm>
              <a:off x="2717936" y="3477376"/>
              <a:ext cx="821439" cy="537000"/>
              <a:chOff x="2717936" y="3218228"/>
              <a:chExt cx="821439" cy="537000"/>
            </a:xfrm>
          </p:grpSpPr>
          <p:sp>
            <p:nvSpPr>
              <p:cNvPr id="30" name="Rectangle 29"/>
              <p:cNvSpPr/>
              <p:nvPr/>
            </p:nvSpPr>
            <p:spPr>
              <a:xfrm>
                <a:off x="2742563" y="3294428"/>
                <a:ext cx="796812" cy="46080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31" name="Rectangle 30"/>
              <p:cNvSpPr/>
              <p:nvPr/>
            </p:nvSpPr>
            <p:spPr>
              <a:xfrm>
                <a:off x="2717936" y="3218228"/>
                <a:ext cx="814042" cy="461665"/>
              </a:xfrm>
              <a:prstGeom prst="rect">
                <a:avLst/>
              </a:prstGeom>
              <a:noFill/>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altLang="en-US" sz="2400" i="1" baseline="-25000" dirty="0">
                    <a:solidFill>
                      <a:srgbClr val="66FF33"/>
                    </a:solidFill>
                    <a:sym typeface="Symbol" panose="05050102010706020507" pitchFamily="18" charset="2"/>
                  </a:rPr>
                  <a:t></a:t>
                </a:r>
                <a:endParaRPr lang="en-CA" sz="2400" dirty="0">
                  <a:solidFill>
                    <a:srgbClr val="66FF33"/>
                  </a:solidFill>
                </a:endParaRPr>
              </a:p>
            </p:txBody>
          </p:sp>
        </p:grpSp>
      </p:grpSp>
      <p:grpSp>
        <p:nvGrpSpPr>
          <p:cNvPr id="6" name="Group 5"/>
          <p:cNvGrpSpPr/>
          <p:nvPr/>
        </p:nvGrpSpPr>
        <p:grpSpPr>
          <a:xfrm>
            <a:off x="624142" y="5839576"/>
            <a:ext cx="1066801" cy="642047"/>
            <a:chOff x="2438400" y="5839576"/>
            <a:chExt cx="1066801" cy="642047"/>
          </a:xfrm>
        </p:grpSpPr>
        <p:cxnSp>
          <p:nvCxnSpPr>
            <p:cNvPr id="33" name="Straight Connector 32"/>
            <p:cNvCxnSpPr/>
            <p:nvPr/>
          </p:nvCxnSpPr>
          <p:spPr bwMode="auto">
            <a:xfrm>
              <a:off x="2584744" y="6400800"/>
              <a:ext cx="920457" cy="80823"/>
            </a:xfrm>
            <a:prstGeom prst="line">
              <a:avLst/>
            </a:prstGeom>
            <a:noFill/>
            <a:ln w="25400" cap="sq" cmpd="sng" algn="ctr">
              <a:solidFill>
                <a:srgbClr val="66FF33"/>
              </a:solidFill>
              <a:prstDash val="solid"/>
              <a:round/>
              <a:headEnd type="none" w="med" len="med"/>
              <a:tailEnd type="none" w="med" len="med"/>
            </a:ln>
            <a:effectLst/>
          </p:spPr>
        </p:cxnSp>
        <p:sp>
          <p:nvSpPr>
            <p:cNvPr id="36" name="Rectangle 35"/>
            <p:cNvSpPr/>
            <p:nvPr/>
          </p:nvSpPr>
          <p:spPr>
            <a:xfrm>
              <a:off x="2520172" y="6009807"/>
              <a:ext cx="713929" cy="390993"/>
            </a:xfrm>
            <a:prstGeom prst="rect">
              <a:avLst/>
            </a:prstGeom>
            <a:solidFill>
              <a:srgbClr val="000066"/>
            </a:solidFill>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37" name="Rectangle 36"/>
            <p:cNvSpPr/>
            <p:nvPr/>
          </p:nvSpPr>
          <p:spPr>
            <a:xfrm>
              <a:off x="2438400" y="5839576"/>
              <a:ext cx="892829" cy="461665"/>
            </a:xfrm>
            <a:prstGeom prst="rect">
              <a:avLst/>
            </a:prstGeom>
            <a:noFill/>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a:t>
              </a:r>
              <a:r>
                <a:rPr lang="en-US" sz="2400" i="1" baseline="-25000" dirty="0">
                  <a:solidFill>
                    <a:srgbClr val="66FF33"/>
                  </a:solidFill>
                  <a:cs typeface="Times New Roman" panose="02020603050405020304" pitchFamily="18" charset="0"/>
                  <a:sym typeface="Symbol" panose="05050102010706020507" pitchFamily="18" charset="2"/>
                </a:rPr>
                <a:t>’,j’</a:t>
              </a:r>
              <a:r>
                <a:rPr lang="en-US" altLang="en-US" sz="2400" i="1" baseline="-25000" dirty="0">
                  <a:solidFill>
                    <a:srgbClr val="66FF33"/>
                  </a:solidFill>
                  <a:sym typeface="Symbol" panose="05050102010706020507" pitchFamily="18" charset="2"/>
                </a:rPr>
                <a:t></a:t>
              </a:r>
              <a:endParaRPr lang="en-CA" sz="2400" dirty="0">
                <a:solidFill>
                  <a:srgbClr val="66FF33"/>
                </a:solidFill>
              </a:endParaRPr>
            </a:p>
          </p:txBody>
        </p:sp>
      </p:grpSp>
      <p:grpSp>
        <p:nvGrpSpPr>
          <p:cNvPr id="38" name="Group 37"/>
          <p:cNvGrpSpPr/>
          <p:nvPr/>
        </p:nvGrpSpPr>
        <p:grpSpPr>
          <a:xfrm>
            <a:off x="700342" y="5029200"/>
            <a:ext cx="1154943" cy="1452423"/>
            <a:chOff x="2608248" y="3665382"/>
            <a:chExt cx="1083527" cy="1376223"/>
          </a:xfrm>
        </p:grpSpPr>
        <p:cxnSp>
          <p:nvCxnSpPr>
            <p:cNvPr id="39" name="Straight Connector 38"/>
            <p:cNvCxnSpPr/>
            <p:nvPr/>
          </p:nvCxnSpPr>
          <p:spPr bwMode="auto">
            <a:xfrm>
              <a:off x="2608248" y="3665382"/>
              <a:ext cx="931127" cy="1376223"/>
            </a:xfrm>
            <a:prstGeom prst="line">
              <a:avLst/>
            </a:prstGeom>
            <a:noFill/>
            <a:ln w="25400" cap="sq" cmpd="sng" algn="ctr">
              <a:solidFill>
                <a:srgbClr val="66FF33"/>
              </a:solidFill>
              <a:prstDash val="solid"/>
              <a:round/>
              <a:headEnd type="none" w="med" len="med"/>
              <a:tailEnd type="none" w="med" len="med"/>
            </a:ln>
            <a:effectLst/>
          </p:spPr>
        </p:cxnSp>
        <p:grpSp>
          <p:nvGrpSpPr>
            <p:cNvPr id="40" name="Group 39"/>
            <p:cNvGrpSpPr/>
            <p:nvPr/>
          </p:nvGrpSpPr>
          <p:grpSpPr>
            <a:xfrm>
              <a:off x="2870336" y="3810000"/>
              <a:ext cx="821439" cy="461665"/>
              <a:chOff x="2717936" y="3218228"/>
              <a:chExt cx="821439" cy="461665"/>
            </a:xfrm>
          </p:grpSpPr>
          <p:sp>
            <p:nvSpPr>
              <p:cNvPr id="41" name="Rectangle 40"/>
              <p:cNvSpPr/>
              <p:nvPr/>
            </p:nvSpPr>
            <p:spPr>
              <a:xfrm>
                <a:off x="2742563" y="3218228"/>
                <a:ext cx="796812" cy="460800"/>
              </a:xfrm>
              <a:prstGeom prst="rect">
                <a:avLst/>
              </a:prstGeom>
              <a:solidFill>
                <a:srgbClr val="000066"/>
              </a:solidFill>
            </p:spPr>
            <p:txBody>
              <a:bodyPr wrap="none" rtlCol="0" anchor="ctr">
                <a:spAutoFit/>
              </a:bodyPr>
              <a:lstStyle/>
              <a:p>
                <a:pPr algn="ctr"/>
                <a:endParaRPr lang="en-CA" sz="3200" dirty="0">
                  <a:cs typeface="Times New Roman" panose="02020603050405020304" pitchFamily="18" charset="0"/>
                  <a:sym typeface="Symbol" panose="05050102010706020507" pitchFamily="18" charset="2"/>
                </a:endParaRPr>
              </a:p>
            </p:txBody>
          </p:sp>
          <p:sp>
            <p:nvSpPr>
              <p:cNvPr id="42" name="Rectangle 41"/>
              <p:cNvSpPr/>
              <p:nvPr/>
            </p:nvSpPr>
            <p:spPr>
              <a:xfrm>
                <a:off x="2717936" y="3218228"/>
                <a:ext cx="814042" cy="461665"/>
              </a:xfrm>
              <a:prstGeom prst="rect">
                <a:avLst/>
              </a:prstGeom>
              <a:noFill/>
            </p:spPr>
            <p:txBody>
              <a:bodyPr wrap="square">
                <a:spAutoFit/>
              </a:bodyPr>
              <a:lstStyle/>
              <a:p>
                <a:r>
                  <a:rPr lang="en-US" altLang="en-US" sz="2400" i="1" dirty="0" err="1">
                    <a:solidFill>
                      <a:srgbClr val="66FF33"/>
                    </a:solidFill>
                    <a:cs typeface="Times New Roman" panose="02020603050405020304" pitchFamily="18" charset="0"/>
                    <a:sym typeface="Symbol" panose="05050102010706020507" pitchFamily="18" charset="2"/>
                  </a:rPr>
                  <a:t>w</a:t>
                </a:r>
                <a:r>
                  <a:rPr lang="en-US" altLang="en-US" sz="2400" i="1" baseline="-25000" dirty="0" err="1">
                    <a:solidFill>
                      <a:srgbClr val="66FF33"/>
                    </a:solidFill>
                    <a:sym typeface="Symbol" panose="05050102010706020507" pitchFamily="18" charset="2"/>
                  </a:rPr>
                  <a:t></a:t>
                </a:r>
                <a:r>
                  <a:rPr lang="en-US" sz="2400" i="1" baseline="-25000" dirty="0" err="1">
                    <a:solidFill>
                      <a:srgbClr val="66FF33"/>
                    </a:solidFill>
                    <a:cs typeface="Times New Roman" panose="02020603050405020304" pitchFamily="18" charset="0"/>
                    <a:sym typeface="Symbol" panose="05050102010706020507" pitchFamily="18" charset="2"/>
                  </a:rPr>
                  <a:t>i,j</a:t>
                </a:r>
                <a:r>
                  <a:rPr lang="en-US" sz="2400" i="1" baseline="-25000" dirty="0">
                    <a:solidFill>
                      <a:srgbClr val="66FF33"/>
                    </a:solidFill>
                    <a:cs typeface="Times New Roman" panose="02020603050405020304" pitchFamily="18" charset="0"/>
                    <a:sym typeface="Symbol" panose="05050102010706020507" pitchFamily="18" charset="2"/>
                  </a:rPr>
                  <a:t>’</a:t>
                </a:r>
                <a:r>
                  <a:rPr lang="en-US" altLang="en-US" sz="2400" i="1" baseline="-25000" dirty="0">
                    <a:solidFill>
                      <a:srgbClr val="66FF33"/>
                    </a:solidFill>
                    <a:sym typeface="Symbol" panose="05050102010706020507" pitchFamily="18" charset="2"/>
                  </a:rPr>
                  <a:t></a:t>
                </a:r>
                <a:endParaRPr lang="en-CA" sz="2400" dirty="0">
                  <a:solidFill>
                    <a:srgbClr val="66FF33"/>
                  </a:solidFill>
                </a:endParaRPr>
              </a:p>
            </p:txBody>
          </p:sp>
        </p:grpSp>
      </p:grpSp>
    </p:spTree>
    <p:extLst>
      <p:ext uri="{BB962C8B-B14F-4D97-AF65-F5344CB8AC3E}">
        <p14:creationId xmlns:p14="http://schemas.microsoft.com/office/powerpoint/2010/main" val="280879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 calcmode="lin" valueType="num">
                                      <p:cBhvr additive="base">
                                        <p:cTn id="43"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3">
                                            <p:txEl>
                                              <p:pRg st="7" end="7"/>
                                            </p:txEl>
                                          </p:spTgt>
                                        </p:tgtEl>
                                        <p:attrNameLst>
                                          <p:attrName>style.visibility</p:attrName>
                                        </p:attrNameLst>
                                      </p:cBhvr>
                                      <p:to>
                                        <p:strVal val="visible"/>
                                      </p:to>
                                    </p:set>
                                    <p:anim calcmode="lin" valueType="num">
                                      <p:cBhvr additive="base">
                                        <p:cTn id="49"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3">
                                            <p:txEl>
                                              <p:pRg st="8" end="8"/>
                                            </p:txEl>
                                          </p:spTgt>
                                        </p:tgtEl>
                                        <p:attrNameLst>
                                          <p:attrName>style.visibility</p:attrName>
                                        </p:attrNameLst>
                                      </p:cBhvr>
                                      <p:to>
                                        <p:strVal val="visible"/>
                                      </p:to>
                                    </p:set>
                                    <p:anim calcmode="lin" valueType="num">
                                      <p:cBhvr additive="base">
                                        <p:cTn id="55" dur="500" fill="hold"/>
                                        <p:tgtEl>
                                          <p:spTgt spid="1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3">
                                            <p:txEl>
                                              <p:pRg st="8" end="8"/>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0-#ppt_w/2"/>
                                          </p:val>
                                        </p:tav>
                                        <p:tav tm="100000">
                                          <p:val>
                                            <p:strVal val="#ppt_x"/>
                                          </p:val>
                                        </p:tav>
                                      </p:tavLst>
                                    </p:anim>
                                    <p:anim calcmode="lin" valueType="num">
                                      <p:cBhvr additive="base">
                                        <p:cTn id="60" dur="500" fill="hold"/>
                                        <p:tgtEl>
                                          <p:spTgt spid="2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0-#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3">
                                            <p:txEl>
                                              <p:pRg st="9" end="9"/>
                                            </p:txEl>
                                          </p:spTgt>
                                        </p:tgtEl>
                                        <p:attrNameLst>
                                          <p:attrName>style.visibility</p:attrName>
                                        </p:attrNameLst>
                                      </p:cBhvr>
                                      <p:to>
                                        <p:strVal val="visible"/>
                                      </p:to>
                                    </p:set>
                                    <p:anim calcmode="lin" valueType="num">
                                      <p:cBhvr additive="base">
                                        <p:cTn id="69" dur="500" fill="hold"/>
                                        <p:tgtEl>
                                          <p:spTgt spid="13">
                                            <p:txEl>
                                              <p:pRg st="9" end="9"/>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3">
                                            <p:txEl>
                                              <p:pRg st="9" end="9"/>
                                            </p:txEl>
                                          </p:spTgt>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0-#ppt_w/2"/>
                                          </p:val>
                                        </p:tav>
                                        <p:tav tm="100000">
                                          <p:val>
                                            <p:strVal val="#ppt_x"/>
                                          </p:val>
                                        </p:tav>
                                      </p:tavLst>
                                    </p:anim>
                                    <p:anim calcmode="lin" valueType="num">
                                      <p:cBhvr additive="base">
                                        <p:cTn id="74" dur="500" fill="hold"/>
                                        <p:tgtEl>
                                          <p:spTgt spid="38"/>
                                        </p:tgtEl>
                                        <p:attrNameLst>
                                          <p:attrName>ppt_y</p:attrName>
                                        </p:attrNameLst>
                                      </p:cBhvr>
                                      <p:tavLst>
                                        <p:tav tm="0">
                                          <p:val>
                                            <p:strVal val="#ppt_y"/>
                                          </p:val>
                                        </p:tav>
                                        <p:tav tm="100000">
                                          <p:val>
                                            <p:strVal val="#ppt_y"/>
                                          </p:val>
                                        </p:tav>
                                      </p:tavLst>
                                    </p:anim>
                                  </p:childTnLst>
                                </p:cTn>
                              </p:par>
                              <p:par>
                                <p:cTn id="75" presetID="1" presetClass="exit" presetSubtype="0" fill="hold" nodeType="withEffect">
                                  <p:stCondLst>
                                    <p:cond delay="0"/>
                                  </p:stCondLst>
                                  <p:childTnLst>
                                    <p:set>
                                      <p:cBhvr>
                                        <p:cTn id="76" dur="1" fill="hold">
                                          <p:stCondLst>
                                            <p:cond delay="0"/>
                                          </p:stCondLst>
                                        </p:cTn>
                                        <p:tgtEl>
                                          <p:spTgt spid="27"/>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78374" y="4369624"/>
            <a:ext cx="5284226" cy="2412176"/>
            <a:chOff x="278374" y="4369624"/>
            <a:chExt cx="5284226" cy="2412176"/>
          </a:xfrm>
        </p:grpSpPr>
        <p:sp>
          <p:nvSpPr>
            <p:cNvPr id="17" name="Rectangle 16"/>
            <p:cNvSpPr/>
            <p:nvPr/>
          </p:nvSpPr>
          <p:spPr>
            <a:xfrm>
              <a:off x="381000" y="4369624"/>
              <a:ext cx="5181600" cy="2405005"/>
            </a:xfrm>
            <a:prstGeom prst="rect">
              <a:avLst/>
            </a:prstGeom>
            <a:solidFill>
              <a:schemeClr val="tx1"/>
            </a:solidFill>
            <a:ln>
              <a:noFill/>
            </a:ln>
          </p:spPr>
          <p:txBody>
            <a:bodyPr wrap="square" rtlCol="0" anchor="ctr">
              <a:spAutoFit/>
            </a:bodyPr>
            <a:lstStyle/>
            <a:p>
              <a:pPr algn="l"/>
              <a:endParaRPr lang="en-CA" sz="2400" dirty="0"/>
            </a:p>
          </p:txBody>
        </p:sp>
        <p:pic>
          <p:nvPicPr>
            <p:cNvPr id="18" name="Picture 6" descr="Image result for convolutional neur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74" y="4601780"/>
              <a:ext cx="5047226" cy="218002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13" name="Text Box 33"/>
          <p:cNvSpPr txBox="1">
            <a:spLocks noChangeArrowheads="1"/>
          </p:cNvSpPr>
          <p:nvPr/>
        </p:nvSpPr>
        <p:spPr bwMode="auto">
          <a:xfrm>
            <a:off x="-97457" y="609600"/>
            <a:ext cx="1015585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dirty="0">
                <a:solidFill>
                  <a:schemeClr val="tx2"/>
                </a:solidFill>
                <a:latin typeface="Times New Roman" panose="02020603050405020304" pitchFamily="18" charset="0"/>
                <a:cs typeface="Times New Roman" panose="02020603050405020304" pitchFamily="18" charset="0"/>
              </a:rPr>
              <a:t>Non-Dense layers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 layer in the neural net is called </a:t>
            </a:r>
            <a:r>
              <a:rPr lang="en-US" altLang="en-US" sz="2400" dirty="0">
                <a:solidFill>
                  <a:schemeClr val="tx2"/>
                </a:solidFill>
                <a:latin typeface="Times New Roman" panose="02020603050405020304" pitchFamily="18" charset="0"/>
                <a:cs typeface="Times New Roman" panose="02020603050405020304" pitchFamily="18" charset="0"/>
              </a:rPr>
              <a:t>dense</a:t>
            </a:r>
            <a:r>
              <a:rPr lang="en-US" altLang="en-US" sz="2400" dirty="0">
                <a:latin typeface="Times New Roman" panose="02020603050405020304" pitchFamily="18" charset="0"/>
                <a:cs typeface="Times New Roman" panose="02020603050405020304" pitchFamily="18" charset="0"/>
              </a:rPr>
              <a:t> </a:t>
            </a:r>
          </a:p>
          <a:p>
            <a:pPr>
              <a:spcBef>
                <a:spcPct val="0"/>
              </a:spcBef>
            </a:pPr>
            <a:r>
              <a:rPr lang="en-US" altLang="en-US" sz="2400" dirty="0">
                <a:latin typeface="Times New Roman" panose="02020603050405020304" pitchFamily="18" charset="0"/>
                <a:cs typeface="Times New Roman" panose="02020603050405020304" pitchFamily="18" charset="0"/>
              </a:rPr>
              <a:t>       if there is a complete graph of </a:t>
            </a:r>
            <a:r>
              <a:rPr lang="en-US" altLang="en-US" sz="2400" dirty="0" err="1">
                <a:latin typeface="Times New Roman" panose="02020603050405020304" pitchFamily="18" charset="0"/>
                <a:cs typeface="Times New Roman" panose="02020603050405020304" pitchFamily="18" charset="0"/>
              </a:rPr>
              <a:t>n</a:t>
            </a:r>
            <a:r>
              <a:rPr lang="en-US" altLang="en-US" sz="2400" dirty="0" err="1">
                <a:sym typeface="Symbol" pitchFamily="18" charset="2"/>
              </a:rPr>
              <a:t></a:t>
            </a:r>
            <a:r>
              <a:rPr lang="en-US" altLang="en-US" sz="2400" dirty="0" err="1">
                <a:latin typeface="Times New Roman" panose="02020603050405020304" pitchFamily="18" charset="0"/>
                <a:cs typeface="Times New Roman" panose="02020603050405020304" pitchFamily="18" charset="0"/>
              </a:rPr>
              <a:t>m</a:t>
            </a:r>
            <a:r>
              <a:rPr lang="en-US" altLang="en-US" sz="2400" dirty="0">
                <a:latin typeface="Times New Roman" panose="02020603050405020304" pitchFamily="18" charset="0"/>
                <a:cs typeface="Times New Roman" panose="02020603050405020304" pitchFamily="18" charset="0"/>
              </a:rPr>
              <a:t> edges </a:t>
            </a:r>
          </a:p>
          <a:p>
            <a:pPr>
              <a:spcBef>
                <a:spcPct val="0"/>
              </a:spcBef>
            </a:pPr>
            <a:r>
              <a:rPr lang="en-US" altLang="en-US" sz="2400" dirty="0">
                <a:latin typeface="Times New Roman" panose="02020603050405020304" pitchFamily="18" charset="0"/>
                <a:cs typeface="Times New Roman" panose="02020603050405020304" pitchFamily="18" charset="0"/>
              </a:rPr>
              <a:t>       between the n nodes at one layer and the m at the next.</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We might want fewer weights. </a:t>
            </a:r>
          </a:p>
          <a:p>
            <a:pPr marL="1085850" lvl="1"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To decrease our computation time.</a:t>
            </a:r>
          </a:p>
          <a:p>
            <a:pPr marL="1085850" lvl="1"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To decrease the over fitting.</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We could impose the constraints:</a:t>
            </a:r>
          </a:p>
          <a:p>
            <a:pPr marL="1085850" lvl="1"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Two edges are forced to have the same weight, ie </a:t>
            </a:r>
            <a:r>
              <a:rPr lang="en-US" altLang="en-US" sz="2400" i="1"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i,j</a:t>
            </a:r>
            <a:r>
              <a:rPr lang="en-US" altLang="en-US" sz="2400" i="1" baseline="-250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CA"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CA"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CA"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i="1"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i</a:t>
            </a:r>
            <a:r>
              <a:rPr lang="en-US" sz="2400" i="1" baseline="-250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’,j’</a:t>
            </a:r>
            <a:r>
              <a:rPr lang="en-US" altLang="en-US" sz="2400" i="1" baseline="-250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CA" sz="2400" dirty="0">
                <a:latin typeface="Times New Roman" panose="02020603050405020304" pitchFamily="18" charset="0"/>
                <a:cs typeface="Times New Roman" panose="02020603050405020304" pitchFamily="18" charset="0"/>
                <a:sym typeface="Symbol" panose="05050102010706020507" pitchFamily="18" charset="2"/>
              </a:rPr>
              <a:t>.</a:t>
            </a:r>
            <a:endParaRPr lang="en-US" altLang="en-US" sz="2400" dirty="0">
              <a:latin typeface="Times New Roman" panose="02020603050405020304" pitchFamily="18" charset="0"/>
              <a:cs typeface="Times New Roman" panose="02020603050405020304" pitchFamily="18" charset="0"/>
            </a:endParaRPr>
          </a:p>
          <a:p>
            <a:pPr marL="1085850" lvl="1"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Or some edge weight to be zero, ie </a:t>
            </a:r>
            <a:r>
              <a:rPr lang="en-US" altLang="en-US" sz="2400" i="1"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w</a:t>
            </a:r>
            <a:r>
              <a:rPr lang="en-US" alt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US" sz="2400" i="1" baseline="-25000" dirty="0" err="1">
                <a:solidFill>
                  <a:srgbClr val="66FF33"/>
                </a:solidFill>
                <a:latin typeface="Times New Roman" panose="02020603050405020304" pitchFamily="18" charset="0"/>
                <a:cs typeface="Times New Roman" panose="02020603050405020304" pitchFamily="18" charset="0"/>
                <a:sym typeface="Symbol" panose="05050102010706020507" pitchFamily="18" charset="2"/>
              </a:rPr>
              <a:t>i,j</a:t>
            </a:r>
            <a:r>
              <a:rPr lang="en-US" sz="2400" i="1" baseline="-250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i="1" baseline="-250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a:t>
            </a:r>
            <a:r>
              <a:rPr lang="en-CA"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CA"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CA"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i="1"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0</a:t>
            </a:r>
            <a:r>
              <a:rPr lang="en-CA" sz="2400" dirty="0">
                <a:latin typeface="Times New Roman" panose="02020603050405020304" pitchFamily="18" charset="0"/>
                <a:cs typeface="Times New Roman" panose="02020603050405020304" pitchFamily="18" charset="0"/>
                <a:sym typeface="Symbol" panose="05050102010706020507" pitchFamily="18" charset="2"/>
              </a:rPr>
              <a:t>.</a:t>
            </a:r>
          </a:p>
          <a:p>
            <a:pPr marL="1085850" lvl="1" indent="-342900">
              <a:spcBef>
                <a:spcPct val="0"/>
              </a:spcBef>
              <a:buFont typeface="Arial" panose="020B0604020202020204" pitchFamily="34" charset="0"/>
              <a:buChar char="•"/>
            </a:pPr>
            <a:endParaRPr lang="en-US" altLang="en-US" sz="2400" dirty="0">
              <a:latin typeface="Times New Roman" panose="02020603050405020304" pitchFamily="18" charset="0"/>
              <a:cs typeface="Times New Roman" panose="02020603050405020304" pitchFamily="18" charset="0"/>
            </a:endParaRPr>
          </a:p>
          <a:p>
            <a:pPr marL="342900" indent="-342900">
              <a:spcBef>
                <a:spcPct val="0"/>
              </a:spcBef>
              <a:buFont typeface="Arial" panose="020B0604020202020204" pitchFamily="34" charset="0"/>
              <a:buChar char="•"/>
            </a:pPr>
            <a:endParaRPr lang="en-US" altLang="en-US" sz="2400" dirty="0">
              <a:latin typeface="Times New Roman" panose="02020603050405020304" pitchFamily="18" charset="0"/>
              <a:cs typeface="Times New Roman" panose="02020603050405020304" pitchFamily="18" charset="0"/>
            </a:endParaRPr>
          </a:p>
        </p:txBody>
      </p:sp>
      <p:sp>
        <p:nvSpPr>
          <p:cNvPr id="46" name="Text Box 33"/>
          <p:cNvSpPr txBox="1">
            <a:spLocks noChangeArrowheads="1"/>
          </p:cNvSpPr>
          <p:nvPr/>
        </p:nvSpPr>
        <p:spPr bwMode="auto">
          <a:xfrm>
            <a:off x="4020574" y="5950803"/>
            <a:ext cx="5047226" cy="830997"/>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400" dirty="0">
                <a:latin typeface="Times New Roman" panose="02020603050405020304" pitchFamily="18" charset="0"/>
                <a:cs typeface="Times New Roman" panose="02020603050405020304" pitchFamily="18" charset="0"/>
              </a:rPr>
              <a:t>Eg </a:t>
            </a:r>
            <a:r>
              <a:rPr lang="en-US" altLang="en-US" sz="2400" dirty="0">
                <a:solidFill>
                  <a:schemeClr val="tx2"/>
                </a:solidFill>
                <a:latin typeface="Times New Roman" panose="02020603050405020304" pitchFamily="18" charset="0"/>
                <a:cs typeface="Times New Roman" panose="02020603050405020304" pitchFamily="18" charset="0"/>
              </a:rPr>
              <a:t>Convolution</a:t>
            </a:r>
            <a:r>
              <a:rPr lang="en-US" altLang="en-US" sz="2400" dirty="0">
                <a:latin typeface="Times New Roman" panose="02020603050405020304" pitchFamily="18" charset="0"/>
                <a:cs typeface="Times New Roman" panose="02020603050405020304" pitchFamily="18" charset="0"/>
              </a:rPr>
              <a:t> and </a:t>
            </a:r>
            <a:r>
              <a:rPr lang="en-US" altLang="en-US" sz="2400" dirty="0">
                <a:solidFill>
                  <a:schemeClr val="tx2"/>
                </a:solidFill>
                <a:latin typeface="Times New Roman" panose="02020603050405020304" pitchFamily="18" charset="0"/>
                <a:cs typeface="Times New Roman" panose="02020603050405020304" pitchFamily="18" charset="0"/>
              </a:rPr>
              <a:t>Recurrent</a:t>
            </a:r>
            <a:r>
              <a:rPr lang="en-US" altLang="en-US" sz="2400" dirty="0">
                <a:latin typeface="Times New Roman" panose="02020603050405020304" pitchFamily="18" charset="0"/>
                <a:cs typeface="Times New Roman" panose="02020603050405020304" pitchFamily="18" charset="0"/>
              </a:rPr>
              <a:t> Nets with Space and Time Invariants.</a:t>
            </a:r>
          </a:p>
        </p:txBody>
      </p:sp>
    </p:spTree>
    <p:extLst>
      <p:ext uri="{BB962C8B-B14F-4D97-AF65-F5344CB8AC3E}">
        <p14:creationId xmlns:p14="http://schemas.microsoft.com/office/powerpoint/2010/main" val="127581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46" name="Text Box 33"/>
          <p:cNvSpPr txBox="1">
            <a:spLocks noChangeArrowheads="1"/>
          </p:cNvSpPr>
          <p:nvPr/>
        </p:nvSpPr>
        <p:spPr bwMode="auto">
          <a:xfrm>
            <a:off x="4020574" y="5950803"/>
            <a:ext cx="5047226" cy="830997"/>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400" dirty="0">
                <a:latin typeface="Times New Roman" panose="02020603050405020304" pitchFamily="18" charset="0"/>
                <a:cs typeface="Times New Roman" panose="02020603050405020304" pitchFamily="18" charset="0"/>
              </a:rPr>
              <a:t>Eg </a:t>
            </a:r>
            <a:r>
              <a:rPr lang="en-US" altLang="en-US" sz="2400" dirty="0">
                <a:solidFill>
                  <a:schemeClr val="tx2"/>
                </a:solidFill>
                <a:latin typeface="Times New Roman" panose="02020603050405020304" pitchFamily="18" charset="0"/>
                <a:cs typeface="Times New Roman" panose="02020603050405020304" pitchFamily="18" charset="0"/>
              </a:rPr>
              <a:t>Convolution</a:t>
            </a:r>
            <a:r>
              <a:rPr lang="en-US" altLang="en-US" sz="2400" dirty="0">
                <a:latin typeface="Times New Roman" panose="02020603050405020304" pitchFamily="18" charset="0"/>
                <a:cs typeface="Times New Roman" panose="02020603050405020304" pitchFamily="18" charset="0"/>
              </a:rPr>
              <a:t> and </a:t>
            </a:r>
            <a:r>
              <a:rPr lang="en-US" altLang="en-US" sz="2400" dirty="0">
                <a:solidFill>
                  <a:schemeClr val="tx2"/>
                </a:solidFill>
                <a:latin typeface="Times New Roman" panose="02020603050405020304" pitchFamily="18" charset="0"/>
                <a:cs typeface="Times New Roman" panose="02020603050405020304" pitchFamily="18" charset="0"/>
              </a:rPr>
              <a:t>Recurrent</a:t>
            </a:r>
            <a:r>
              <a:rPr lang="en-US" altLang="en-US" sz="2400" dirty="0">
                <a:latin typeface="Times New Roman" panose="02020603050405020304" pitchFamily="18" charset="0"/>
                <a:cs typeface="Times New Roman" panose="02020603050405020304" pitchFamily="18" charset="0"/>
              </a:rPr>
              <a:t> Nets with Space and Time Invariants.</a:t>
            </a:r>
          </a:p>
        </p:txBody>
      </p:sp>
      <p:pic>
        <p:nvPicPr>
          <p:cNvPr id="22" name="Picture 2" descr="Kitty Cat Faces Pattern Bandana | Zazzle.com">
            <a:extLst>
              <a:ext uri="{FF2B5EF4-FFF2-40B4-BE49-F238E27FC236}">
                <a16:creationId xmlns:a16="http://schemas.microsoft.com/office/drawing/2014/main" id="{F60812DC-70EB-422E-8AFF-B58CCA3F3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4272822" cy="42728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3">
            <a:extLst>
              <a:ext uri="{FF2B5EF4-FFF2-40B4-BE49-F238E27FC236}">
                <a16:creationId xmlns:a16="http://schemas.microsoft.com/office/drawing/2014/main" id="{9FF25364-5F71-48E0-BE60-ADF599991C5E}"/>
              </a:ext>
            </a:extLst>
          </p:cNvPr>
          <p:cNvSpPr txBox="1">
            <a:spLocks noChangeArrowheads="1"/>
          </p:cNvSpPr>
          <p:nvPr/>
        </p:nvSpPr>
        <p:spPr bwMode="auto">
          <a:xfrm>
            <a:off x="4553974" y="2799381"/>
            <a:ext cx="4513826" cy="1569660"/>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dirty="0">
                <a:latin typeface="Times New Roman" panose="02020603050405020304" pitchFamily="18" charset="0"/>
                <a:cs typeface="Times New Roman" panose="02020603050405020304" pitchFamily="18" charset="0"/>
              </a:rPr>
              <a:t>This is a cat, no mater how it is</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located</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sized</a:t>
            </a:r>
          </a:p>
          <a:p>
            <a:pPr marL="342900" indent="-342900">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rotated</a:t>
            </a:r>
          </a:p>
        </p:txBody>
      </p:sp>
      <p:pic>
        <p:nvPicPr>
          <p:cNvPr id="12294" name="Picture 6" descr="Image result for cat">
            <a:extLst>
              <a:ext uri="{FF2B5EF4-FFF2-40B4-BE49-F238E27FC236}">
                <a16:creationId xmlns:a16="http://schemas.microsoft.com/office/drawing/2014/main" id="{D5314BA8-AB22-40DB-8DB8-E8703642A9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736" t="18844" r="33264" b="34596"/>
          <a:stretch/>
        </p:blipFill>
        <p:spPr bwMode="auto">
          <a:xfrm>
            <a:off x="685800" y="655188"/>
            <a:ext cx="4032980" cy="379109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cat">
            <a:extLst>
              <a:ext uri="{FF2B5EF4-FFF2-40B4-BE49-F238E27FC236}">
                <a16:creationId xmlns:a16="http://schemas.microsoft.com/office/drawing/2014/main" id="{389A7DDD-07F3-457A-8C15-769117F983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40" t="7618" r="57212" b="40978"/>
          <a:stretch/>
        </p:blipFill>
        <p:spPr bwMode="auto">
          <a:xfrm>
            <a:off x="4491334" y="25609"/>
            <a:ext cx="2900066" cy="272345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cat">
            <a:extLst>
              <a:ext uri="{FF2B5EF4-FFF2-40B4-BE49-F238E27FC236}">
                <a16:creationId xmlns:a16="http://schemas.microsoft.com/office/drawing/2014/main" id="{1BDF8EEA-9E12-4D59-BFF7-9ECC24A7496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642" r="24576" b="48597"/>
          <a:stretch/>
        </p:blipFill>
        <p:spPr bwMode="auto">
          <a:xfrm>
            <a:off x="358982" y="4371339"/>
            <a:ext cx="2917617" cy="222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1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2294"/>
                                        </p:tgtEl>
                                        <p:attrNameLst>
                                          <p:attrName>style.visibility</p:attrName>
                                        </p:attrNameLst>
                                      </p:cBhvr>
                                      <p:to>
                                        <p:strVal val="visible"/>
                                      </p:to>
                                    </p:set>
                                    <p:anim calcmode="lin" valueType="num">
                                      <p:cBhvr additive="base">
                                        <p:cTn id="25" dur="500" fill="hold"/>
                                        <p:tgtEl>
                                          <p:spTgt spid="12294"/>
                                        </p:tgtEl>
                                        <p:attrNameLst>
                                          <p:attrName>ppt_x</p:attrName>
                                        </p:attrNameLst>
                                      </p:cBhvr>
                                      <p:tavLst>
                                        <p:tav tm="0">
                                          <p:val>
                                            <p:strVal val="0-#ppt_w/2"/>
                                          </p:val>
                                        </p:tav>
                                        <p:tav tm="100000">
                                          <p:val>
                                            <p:strVal val="#ppt_x"/>
                                          </p:val>
                                        </p:tav>
                                      </p:tavLst>
                                    </p:anim>
                                    <p:anim calcmode="lin" valueType="num">
                                      <p:cBhvr additive="base">
                                        <p:cTn id="26"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292"/>
                                        </p:tgtEl>
                                        <p:attrNameLst>
                                          <p:attrName>style.visibility</p:attrName>
                                        </p:attrNameLst>
                                      </p:cBhvr>
                                      <p:to>
                                        <p:strVal val="visible"/>
                                      </p:to>
                                    </p:set>
                                    <p:anim calcmode="lin" valueType="num">
                                      <p:cBhvr additive="base">
                                        <p:cTn id="35" dur="500" fill="hold"/>
                                        <p:tgtEl>
                                          <p:spTgt spid="12292"/>
                                        </p:tgtEl>
                                        <p:attrNameLst>
                                          <p:attrName>ppt_x</p:attrName>
                                        </p:attrNameLst>
                                      </p:cBhvr>
                                      <p:tavLst>
                                        <p:tav tm="0">
                                          <p:val>
                                            <p:strVal val="0-#ppt_w/2"/>
                                          </p:val>
                                        </p:tav>
                                        <p:tav tm="100000">
                                          <p:val>
                                            <p:strVal val="#ppt_x"/>
                                          </p:val>
                                        </p:tav>
                                      </p:tavLst>
                                    </p:anim>
                                    <p:anim calcmode="lin" valueType="num">
                                      <p:cBhvr additive="base">
                                        <p:cTn id="36" dur="500" fill="hold"/>
                                        <p:tgtEl>
                                          <p:spTgt spid="1229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2290"/>
                                        </p:tgtEl>
                                        <p:attrNameLst>
                                          <p:attrName>style.visibility</p:attrName>
                                        </p:attrNameLst>
                                      </p:cBhvr>
                                      <p:to>
                                        <p:strVal val="visible"/>
                                      </p:to>
                                    </p:set>
                                    <p:anim calcmode="lin" valueType="num">
                                      <p:cBhvr additive="base">
                                        <p:cTn id="39" dur="500" fill="hold"/>
                                        <p:tgtEl>
                                          <p:spTgt spid="12290"/>
                                        </p:tgtEl>
                                        <p:attrNameLst>
                                          <p:attrName>ppt_x</p:attrName>
                                        </p:attrNameLst>
                                      </p:cBhvr>
                                      <p:tavLst>
                                        <p:tav tm="0">
                                          <p:val>
                                            <p:strVal val="0-#ppt_w/2"/>
                                          </p:val>
                                        </p:tav>
                                        <p:tav tm="100000">
                                          <p:val>
                                            <p:strVal val="#ppt_x"/>
                                          </p:val>
                                        </p:tav>
                                      </p:tavLst>
                                    </p:anim>
                                    <p:anim calcmode="lin" valueType="num">
                                      <p:cBhvr additive="base">
                                        <p:cTn id="40"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762000" y="546318"/>
            <a:ext cx="8229600" cy="1384995"/>
          </a:xfrm>
          <a:prstGeom prst="rect">
            <a:avLst/>
          </a:prstGeom>
        </p:spPr>
        <p:txBody>
          <a:bodyPr wrap="square">
            <a:spAutoFit/>
          </a:bodyPr>
          <a:lstStyle/>
          <a:p>
            <a:r>
              <a:rPr lang="en-US" b="1" dirty="0">
                <a:solidFill>
                  <a:schemeClr val="tx2"/>
                </a:solidFill>
                <a:cs typeface="Times New Roman" panose="02020603050405020304" pitchFamily="18" charset="0"/>
              </a:rPr>
              <a:t>Dropout (dropping neurons)</a:t>
            </a:r>
            <a:r>
              <a:rPr lang="en-US" dirty="0">
                <a:solidFill>
                  <a:schemeClr val="tx2"/>
                </a:solidFill>
                <a:cs typeface="Times New Roman" panose="02020603050405020304" pitchFamily="18" charset="0"/>
              </a:rPr>
              <a:t>:</a:t>
            </a:r>
          </a:p>
          <a:p>
            <a:r>
              <a:rPr lang="en-US" dirty="0">
                <a:cs typeface="Times New Roman" panose="02020603050405020304" pitchFamily="18" charset="0"/>
              </a:rPr>
              <a:t>The Americans dropped so many bombs on </a:t>
            </a:r>
            <a:r>
              <a:rPr lang="en-US" dirty="0" err="1">
                <a:cs typeface="Times New Roman" panose="02020603050405020304" pitchFamily="18" charset="0"/>
              </a:rPr>
              <a:t>Vienam</a:t>
            </a:r>
            <a:r>
              <a:rPr lang="en-US" dirty="0">
                <a:cs typeface="Times New Roman" panose="02020603050405020304" pitchFamily="18" charset="0"/>
              </a:rPr>
              <a:t>!</a:t>
            </a:r>
          </a:p>
          <a:p>
            <a:r>
              <a:rPr lang="en-US" dirty="0">
                <a:cs typeface="Times New Roman" panose="02020603050405020304" pitchFamily="18" charset="0"/>
              </a:rPr>
              <a:t>Lets hope it does not happen again.</a:t>
            </a:r>
          </a:p>
        </p:txBody>
      </p:sp>
      <p:sp>
        <p:nvSpPr>
          <p:cNvPr id="7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grpSp>
        <p:nvGrpSpPr>
          <p:cNvPr id="5" name="Group 4"/>
          <p:cNvGrpSpPr/>
          <p:nvPr/>
        </p:nvGrpSpPr>
        <p:grpSpPr>
          <a:xfrm>
            <a:off x="838200" y="1922734"/>
            <a:ext cx="7696200" cy="4872607"/>
            <a:chOff x="838200" y="1922734"/>
            <a:chExt cx="7696200" cy="4872607"/>
          </a:xfrm>
        </p:grpSpPr>
        <p:pic>
          <p:nvPicPr>
            <p:cNvPr id="13322" name="Picture 10" descr="Image result for american bombs dropped 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22734"/>
              <a:ext cx="5743575" cy="3933826"/>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Image result for american bombs dropped vietnam"/>
            <p:cNvPicPr>
              <a:picLocks noChangeAspect="1" noChangeArrowheads="1"/>
            </p:cNvPicPr>
            <p:nvPr/>
          </p:nvPicPr>
          <p:blipFill rotWithShape="1">
            <a:blip r:embed="rId4">
              <a:extLst>
                <a:ext uri="{28A0092B-C50C-407E-A947-70E740481C1C}">
                  <a14:useLocalDpi xmlns:a14="http://schemas.microsoft.com/office/drawing/2010/main" val="0"/>
                </a:ext>
              </a:extLst>
            </a:blip>
            <a:srcRect l="3691" t="47963" r="59013" b="3162"/>
            <a:stretch/>
          </p:blipFill>
          <p:spPr bwMode="auto">
            <a:xfrm>
              <a:off x="5486400" y="3899740"/>
              <a:ext cx="30480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Image result for american bombs dropped viet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810000"/>
              <a:ext cx="2895600" cy="2895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94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 calcmode="lin" valueType="num">
                                      <p:cBhvr additive="base">
                                        <p:cTn id="7"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3">
                                            <p:txEl>
                                              <p:pRg st="1" end="1"/>
                                            </p:txEl>
                                          </p:spTgt>
                                        </p:tgtEl>
                                        <p:attrNameLst>
                                          <p:attrName>style.visibility</p:attrName>
                                        </p:attrNameLst>
                                      </p:cBhvr>
                                      <p:to>
                                        <p:strVal val="visible"/>
                                      </p:to>
                                    </p:set>
                                    <p:anim calcmode="lin" valueType="num">
                                      <p:cBhvr additive="base">
                                        <p:cTn id="13"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3">
                                            <p:txEl>
                                              <p:pRg st="2" end="2"/>
                                            </p:txEl>
                                          </p:spTgt>
                                        </p:tgtEl>
                                        <p:attrNameLst>
                                          <p:attrName>style.visibility</p:attrName>
                                        </p:attrNameLst>
                                      </p:cBhvr>
                                      <p:to>
                                        <p:strVal val="visible"/>
                                      </p:to>
                                    </p:set>
                                    <p:anim calcmode="lin" valueType="num">
                                      <p:cBhvr additive="base">
                                        <p:cTn id="23"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762000" y="546318"/>
            <a:ext cx="8229600" cy="1384995"/>
          </a:xfrm>
          <a:prstGeom prst="rect">
            <a:avLst/>
          </a:prstGeom>
        </p:spPr>
        <p:txBody>
          <a:bodyPr wrap="square">
            <a:spAutoFit/>
          </a:bodyPr>
          <a:lstStyle/>
          <a:p>
            <a:r>
              <a:rPr lang="en-US" b="1" dirty="0">
                <a:solidFill>
                  <a:schemeClr val="tx2"/>
                </a:solidFill>
                <a:cs typeface="Times New Roman" panose="02020603050405020304" pitchFamily="18" charset="0"/>
              </a:rPr>
              <a:t>Dropout (dropping neurons)</a:t>
            </a:r>
            <a:r>
              <a:rPr lang="en-US" dirty="0">
                <a:solidFill>
                  <a:schemeClr val="tx2"/>
                </a:solidFill>
                <a:cs typeface="Times New Roman" panose="02020603050405020304" pitchFamily="18" charset="0"/>
              </a:rPr>
              <a:t>:</a:t>
            </a:r>
          </a:p>
          <a:p>
            <a:r>
              <a:rPr lang="en-US" dirty="0">
                <a:cs typeface="Times New Roman" panose="02020603050405020304" pitchFamily="18" charset="0"/>
              </a:rPr>
              <a:t>The Americans dropped so many bombs on </a:t>
            </a:r>
            <a:r>
              <a:rPr lang="en-US" dirty="0" err="1">
                <a:cs typeface="Times New Roman" panose="02020603050405020304" pitchFamily="18" charset="0"/>
              </a:rPr>
              <a:t>Vienam</a:t>
            </a:r>
            <a:r>
              <a:rPr lang="en-US" dirty="0">
                <a:cs typeface="Times New Roman" panose="02020603050405020304" pitchFamily="18" charset="0"/>
              </a:rPr>
              <a:t>!</a:t>
            </a:r>
          </a:p>
          <a:p>
            <a:r>
              <a:rPr lang="en-US" dirty="0">
                <a:cs typeface="Times New Roman" panose="02020603050405020304" pitchFamily="18" charset="0"/>
              </a:rPr>
              <a:t>Lets hope it does not happen again.</a:t>
            </a:r>
          </a:p>
        </p:txBody>
      </p:sp>
      <p:sp>
        <p:nvSpPr>
          <p:cNvPr id="7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pic>
        <p:nvPicPr>
          <p:cNvPr id="15364" name="Picture 4" descr="r/HistoryPorn - December 17th 1972, Operation Linebacker II aka the Christmas bombings was conducted against North Vietnam by the US. The bombings destroyed up to 80% of the North infrastructure including many schools, hospitals and residential areas. (1024x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6477000" cy="450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0-#ppt_w/2"/>
                                          </p:val>
                                        </p:tav>
                                        <p:tav tm="100000">
                                          <p:val>
                                            <p:strVal val="#ppt_x"/>
                                          </p:val>
                                        </p:tav>
                                      </p:tavLst>
                                    </p:anim>
                                    <p:anim calcmode="lin" valueType="num">
                                      <p:cBhvr additive="base">
                                        <p:cTn id="8"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762000" y="546318"/>
            <a:ext cx="8229600" cy="1384995"/>
          </a:xfrm>
          <a:prstGeom prst="rect">
            <a:avLst/>
          </a:prstGeom>
        </p:spPr>
        <p:txBody>
          <a:bodyPr wrap="square">
            <a:spAutoFit/>
          </a:bodyPr>
          <a:lstStyle/>
          <a:p>
            <a:r>
              <a:rPr lang="en-US" b="1" dirty="0">
                <a:solidFill>
                  <a:schemeClr val="tx2"/>
                </a:solidFill>
                <a:cs typeface="Times New Roman" panose="02020603050405020304" pitchFamily="18" charset="0"/>
              </a:rPr>
              <a:t>Dropout (dropping neurons)</a:t>
            </a:r>
            <a:r>
              <a:rPr lang="en-US" dirty="0">
                <a:solidFill>
                  <a:schemeClr val="tx2"/>
                </a:solidFill>
                <a:cs typeface="Times New Roman" panose="02020603050405020304" pitchFamily="18" charset="0"/>
              </a:rPr>
              <a:t>:</a:t>
            </a:r>
          </a:p>
          <a:p>
            <a:r>
              <a:rPr lang="en-US" dirty="0">
                <a:cs typeface="Times New Roman" panose="02020603050405020304" pitchFamily="18" charset="0"/>
              </a:rPr>
              <a:t>Just in case, you want to build infrastructure </a:t>
            </a:r>
          </a:p>
          <a:p>
            <a:r>
              <a:rPr lang="en-US" dirty="0">
                <a:cs typeface="Times New Roman" panose="02020603050405020304" pitchFamily="18" charset="0"/>
              </a:rPr>
              <a:t>  so that it is robust, </a:t>
            </a:r>
          </a:p>
        </p:txBody>
      </p:sp>
      <p:sp>
        <p:nvSpPr>
          <p:cNvPr id="7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pic>
        <p:nvPicPr>
          <p:cNvPr id="15364" name="Picture 4" descr="r/HistoryPorn - December 17th 1972, Operation Linebacker II aka the Christmas bombings was conducted against North Vietnam by the US. The bombings destroyed up to 80% of the North infrastructure including many schools, hospitals and residential areas. (1024x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6477000" cy="45069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600" y="1383712"/>
            <a:ext cx="5638800" cy="523220"/>
          </a:xfrm>
          <a:prstGeom prst="rect">
            <a:avLst/>
          </a:prstGeom>
        </p:spPr>
        <p:txBody>
          <a:bodyPr wrap="square">
            <a:spAutoFit/>
          </a:bodyPr>
          <a:lstStyle/>
          <a:p>
            <a:r>
              <a:rPr lang="en-US" dirty="0" err="1">
                <a:cs typeface="Times New Roman" panose="02020603050405020304" pitchFamily="18" charset="0"/>
              </a:rPr>
              <a:t>ie</a:t>
            </a:r>
            <a:r>
              <a:rPr lang="en-US" dirty="0">
                <a:cs typeface="Times New Roman" panose="02020603050405020304" pitchFamily="18" charset="0"/>
              </a:rPr>
              <a:t> still works when you bomb it.</a:t>
            </a:r>
          </a:p>
        </p:txBody>
      </p:sp>
    </p:spTree>
    <p:extLst>
      <p:ext uri="{BB962C8B-B14F-4D97-AF65-F5344CB8AC3E}">
        <p14:creationId xmlns:p14="http://schemas.microsoft.com/office/powerpoint/2010/main" val="158616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3">
                                            <p:txEl>
                                              <p:pRg st="1" end="1"/>
                                            </p:txEl>
                                          </p:spTgt>
                                        </p:tgtEl>
                                        <p:attrNameLst>
                                          <p:attrName>style.visibility</p:attrName>
                                        </p:attrNameLst>
                                      </p:cBhvr>
                                      <p:to>
                                        <p:strVal val="visible"/>
                                      </p:to>
                                    </p:set>
                                    <p:anim calcmode="lin" valueType="num">
                                      <p:cBhvr additive="base">
                                        <p:cTn id="7"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3">
                                            <p:txEl>
                                              <p:pRg st="2" end="2"/>
                                            </p:txEl>
                                          </p:spTgt>
                                        </p:tgtEl>
                                        <p:attrNameLst>
                                          <p:attrName>style.visibility</p:attrName>
                                        </p:attrNameLst>
                                      </p:cBhvr>
                                      <p:to>
                                        <p:strVal val="visible"/>
                                      </p:to>
                                    </p:set>
                                    <p:anim calcmode="lin" valueType="num">
                                      <p:cBhvr additive="base">
                                        <p:cTn id="13"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7" name="Rectangle 6"/>
          <p:cNvSpPr/>
          <p:nvPr/>
        </p:nvSpPr>
        <p:spPr>
          <a:xfrm>
            <a:off x="228600" y="609600"/>
            <a:ext cx="9048032" cy="1569660"/>
          </a:xfrm>
          <a:prstGeom prst="rect">
            <a:avLst/>
          </a:prstGeom>
        </p:spPr>
        <p:txBody>
          <a:bodyPr wrap="square">
            <a:spAutoFit/>
          </a:bodyPr>
          <a:lstStyle/>
          <a:p>
            <a:pPr>
              <a:spcAft>
                <a:spcPts val="0"/>
              </a:spcAft>
            </a:pPr>
            <a:r>
              <a:rPr lang="en-US" sz="2400" dirty="0">
                <a:solidFill>
                  <a:schemeClr val="tx2"/>
                </a:solidFill>
              </a:rPr>
              <a:t>Local Minimum</a:t>
            </a:r>
          </a:p>
          <a:p>
            <a:pPr marL="914400" lvl="1" indent="-457200">
              <a:spcAft>
                <a:spcPts val="0"/>
              </a:spcAft>
              <a:buFont typeface="Arial" panose="020B0604020202020204" pitchFamily="34" charset="0"/>
              <a:buChar char="•"/>
            </a:pPr>
            <a:r>
              <a:rPr lang="en-US" sz="2400" dirty="0">
                <a:sym typeface="Symbol" panose="05050102010706020507" pitchFamily="18" charset="2"/>
              </a:rPr>
              <a:t>If the one good valley is hidden amongst an exponential number of bad ones </a:t>
            </a:r>
            <a:br>
              <a:rPr lang="en-US" sz="2400" dirty="0">
                <a:sym typeface="Symbol" panose="05050102010706020507" pitchFamily="18" charset="2"/>
              </a:rPr>
            </a:br>
            <a:r>
              <a:rPr lang="en-US" sz="2400" dirty="0">
                <a:sym typeface="Symbol" panose="05050102010706020507" pitchFamily="18" charset="2"/>
              </a:rPr>
              <a:t>then all hope is lost.</a:t>
            </a:r>
          </a:p>
        </p:txBody>
      </p:sp>
      <p:grpSp>
        <p:nvGrpSpPr>
          <p:cNvPr id="3" name="Group 2"/>
          <p:cNvGrpSpPr/>
          <p:nvPr/>
        </p:nvGrpSpPr>
        <p:grpSpPr>
          <a:xfrm>
            <a:off x="761999" y="2971800"/>
            <a:ext cx="6934201" cy="3739031"/>
            <a:chOff x="761999" y="2819400"/>
            <a:chExt cx="6934201" cy="3739031"/>
          </a:xfrm>
        </p:grpSpPr>
        <p:pic>
          <p:nvPicPr>
            <p:cNvPr id="260098" name="Picture 2" descr="Image result for gradient des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6934200" cy="37390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114800" y="6096000"/>
              <a:ext cx="685800" cy="461665"/>
            </a:xfrm>
            <a:prstGeom prst="rect">
              <a:avLst/>
            </a:prstGeom>
            <a:solidFill>
              <a:schemeClr val="tx1"/>
            </a:solidFill>
          </p:spPr>
          <p:txBody>
            <a:bodyPr wrap="square">
              <a:spAutoFit/>
            </a:bodyPr>
            <a:lstStyle/>
            <a:p>
              <a:pPr algn="ctr"/>
              <a:r>
                <a:rPr lang="en-US" altLang="en-US" sz="2400" i="1" dirty="0">
                  <a:solidFill>
                    <a:srgbClr val="008000"/>
                  </a:solidFill>
                </a:rPr>
                <a:t>w</a:t>
              </a:r>
              <a:endParaRPr lang="en-CA" sz="2400" i="1" dirty="0">
                <a:solidFill>
                  <a:srgbClr val="008000"/>
                </a:solidFill>
              </a:endParaRPr>
            </a:p>
          </p:txBody>
        </p:sp>
        <p:sp>
          <p:nvSpPr>
            <p:cNvPr id="11" name="Rectangle 10"/>
            <p:cNvSpPr/>
            <p:nvPr/>
          </p:nvSpPr>
          <p:spPr>
            <a:xfrm>
              <a:off x="761999" y="4415135"/>
              <a:ext cx="533401" cy="461665"/>
            </a:xfrm>
            <a:prstGeom prst="rect">
              <a:avLst/>
            </a:prstGeom>
            <a:solidFill>
              <a:schemeClr val="tx1"/>
            </a:solidFill>
          </p:spPr>
          <p:txBody>
            <a:bodyPr wrap="square">
              <a:spAutoFit/>
            </a:bodyPr>
            <a:lstStyle/>
            <a:p>
              <a:pPr algn="ctr"/>
              <a:r>
                <a:rPr lang="en-US" sz="2400" i="1" dirty="0">
                  <a:solidFill>
                    <a:schemeClr val="accent1"/>
                  </a:solidFill>
                </a:rPr>
                <a:t>E</a:t>
              </a:r>
              <a:endParaRPr lang="en-CA" sz="2400" i="1" dirty="0">
                <a:solidFill>
                  <a:schemeClr val="accent1"/>
                </a:solidFill>
              </a:endParaRPr>
            </a:p>
          </p:txBody>
        </p:sp>
      </p:grpSp>
      <p:grpSp>
        <p:nvGrpSpPr>
          <p:cNvPr id="9" name="Group 8">
            <a:extLst>
              <a:ext uri="{FF2B5EF4-FFF2-40B4-BE49-F238E27FC236}">
                <a16:creationId xmlns:a16="http://schemas.microsoft.com/office/drawing/2014/main" id="{2237D81A-268C-4F83-A57F-22D52575E135}"/>
              </a:ext>
            </a:extLst>
          </p:cNvPr>
          <p:cNvGrpSpPr/>
          <p:nvPr/>
        </p:nvGrpSpPr>
        <p:grpSpPr>
          <a:xfrm>
            <a:off x="304800" y="2514600"/>
            <a:ext cx="8138160" cy="744065"/>
            <a:chOff x="304800" y="4716780"/>
            <a:chExt cx="8138160" cy="744065"/>
          </a:xfrm>
        </p:grpSpPr>
        <p:sp>
          <p:nvSpPr>
            <p:cNvPr id="12" name="Rectangle 11">
              <a:extLst>
                <a:ext uri="{FF2B5EF4-FFF2-40B4-BE49-F238E27FC236}">
                  <a16:creationId xmlns:a16="http://schemas.microsoft.com/office/drawing/2014/main" id="{F2BB95C7-548C-4C2B-A929-A093FEF9EFAF}"/>
                </a:ext>
              </a:extLst>
            </p:cNvPr>
            <p:cNvSpPr/>
            <p:nvPr/>
          </p:nvSpPr>
          <p:spPr>
            <a:xfrm>
              <a:off x="304800" y="4820765"/>
              <a:ext cx="8138160" cy="640080"/>
            </a:xfrm>
            <a:prstGeom prst="rect">
              <a:avLst/>
            </a:prstGeom>
            <a:solidFill>
              <a:schemeClr val="tx1"/>
            </a:solidFill>
            <a:ln>
              <a:noFill/>
            </a:ln>
          </p:spPr>
          <p:txBody>
            <a:bodyPr wrap="square" rtlCol="0" anchor="ctr">
              <a:spAutoFit/>
            </a:bodyPr>
            <a:lstStyle/>
            <a:p>
              <a:pPr algn="l"/>
              <a:endParaRPr lang="en-CA" sz="2400" dirty="0"/>
            </a:p>
          </p:txBody>
        </p:sp>
        <p:pic>
          <p:nvPicPr>
            <p:cNvPr id="13" name="Picture 2" descr="Thinking of Consciousness as Waves – Magnus Vinding">
              <a:extLst>
                <a:ext uri="{FF2B5EF4-FFF2-40B4-BE49-F238E27FC236}">
                  <a16:creationId xmlns:a16="http://schemas.microsoft.com/office/drawing/2014/main" id="{64600997-EDB6-4A31-B831-E902F5F581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481" t="74919" r="11111" b="2860"/>
            <a:stretch/>
          </p:blipFill>
          <p:spPr bwMode="auto">
            <a:xfrm>
              <a:off x="4221480" y="4716780"/>
              <a:ext cx="304800" cy="68579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911CB2E-C42C-41B2-8AB5-EFF455C77F04}"/>
                </a:ext>
              </a:extLst>
            </p:cNvPr>
            <p:cNvSpPr/>
            <p:nvPr/>
          </p:nvSpPr>
          <p:spPr>
            <a:xfrm>
              <a:off x="4221480" y="4893310"/>
              <a:ext cx="350520" cy="91440"/>
            </a:xfrm>
            <a:prstGeom prst="rect">
              <a:avLst/>
            </a:prstGeom>
            <a:solidFill>
              <a:schemeClr val="tx1"/>
            </a:solidFill>
            <a:ln>
              <a:noFill/>
            </a:ln>
          </p:spPr>
          <p:txBody>
            <a:bodyPr wrap="square" rtlCol="0" anchor="ctr">
              <a:spAutoFit/>
            </a:bodyPr>
            <a:lstStyle/>
            <a:p>
              <a:pPr algn="l"/>
              <a:endParaRPr lang="en-CA" sz="2400" dirty="0"/>
            </a:p>
          </p:txBody>
        </p:sp>
        <p:pic>
          <p:nvPicPr>
            <p:cNvPr id="15" name="Picture 2" descr="Thinking of Consciousness as Waves – Magnus Vinding">
              <a:extLst>
                <a:ext uri="{FF2B5EF4-FFF2-40B4-BE49-F238E27FC236}">
                  <a16:creationId xmlns:a16="http://schemas.microsoft.com/office/drawing/2014/main" id="{72AA1FBA-04D7-41FF-A1AA-909A7F12F66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8260" r="3704" b="-482"/>
            <a:stretch/>
          </p:blipFill>
          <p:spPr bwMode="auto">
            <a:xfrm>
              <a:off x="304800" y="4883407"/>
              <a:ext cx="3962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hinking of Consciousness as Waves – Magnus Vinding">
              <a:extLst>
                <a:ext uri="{FF2B5EF4-FFF2-40B4-BE49-F238E27FC236}">
                  <a16:creationId xmlns:a16="http://schemas.microsoft.com/office/drawing/2014/main" id="{126CA1B1-FD4D-4B36-B57B-85604B89250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8260" r="3704" b="-482"/>
            <a:stretch/>
          </p:blipFill>
          <p:spPr bwMode="auto">
            <a:xfrm flipH="1">
              <a:off x="4480560" y="4875787"/>
              <a:ext cx="3962400" cy="304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04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762000" y="546318"/>
            <a:ext cx="8229600" cy="2677656"/>
          </a:xfrm>
          <a:prstGeom prst="rect">
            <a:avLst/>
          </a:prstGeom>
        </p:spPr>
        <p:txBody>
          <a:bodyPr wrap="square">
            <a:spAutoFit/>
          </a:bodyPr>
          <a:lstStyle/>
          <a:p>
            <a:r>
              <a:rPr lang="en-US" b="1" dirty="0">
                <a:solidFill>
                  <a:schemeClr val="tx2"/>
                </a:solidFill>
                <a:cs typeface="Times New Roman" panose="02020603050405020304" pitchFamily="18" charset="0"/>
              </a:rPr>
              <a:t>Dropout (dropping neurons)</a:t>
            </a:r>
            <a:r>
              <a:rPr lang="en-US" dirty="0">
                <a:solidFill>
                  <a:schemeClr val="tx2"/>
                </a:solidFill>
                <a:cs typeface="Times New Roman" panose="02020603050405020304" pitchFamily="18" charset="0"/>
              </a:rPr>
              <a:t>:</a:t>
            </a:r>
          </a:p>
          <a:p>
            <a:r>
              <a:rPr lang="en-US" altLang="en-US" dirty="0"/>
              <a:t>Every step in training a neural net</a:t>
            </a:r>
          </a:p>
          <a:p>
            <a:r>
              <a:rPr lang="en-US" altLang="en-US" dirty="0"/>
              <a:t>   try delete a random subset of the neurons.</a:t>
            </a:r>
          </a:p>
          <a:p>
            <a:r>
              <a:rPr lang="en-US" altLang="en-US" dirty="0"/>
              <a:t>Maybe this will make it more robust to “change”.</a:t>
            </a:r>
          </a:p>
          <a:p>
            <a:r>
              <a:rPr lang="en-US" altLang="en-US" dirty="0"/>
              <a:t>Maybe this will make it more robust to </a:t>
            </a:r>
          </a:p>
          <a:p>
            <a:endParaRPr lang="en-US" altLang="en-US" dirty="0"/>
          </a:p>
        </p:txBody>
      </p:sp>
      <p:sp>
        <p:nvSpPr>
          <p:cNvPr id="7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grpSp>
        <p:nvGrpSpPr>
          <p:cNvPr id="3" name="Group 2"/>
          <p:cNvGrpSpPr/>
          <p:nvPr/>
        </p:nvGrpSpPr>
        <p:grpSpPr>
          <a:xfrm>
            <a:off x="-9094" y="3276600"/>
            <a:ext cx="5800294" cy="3048000"/>
            <a:chOff x="76200" y="3276600"/>
            <a:chExt cx="5800294" cy="3048000"/>
          </a:xfrm>
        </p:grpSpPr>
        <p:sp>
          <p:nvSpPr>
            <p:cNvPr id="4" name="Rectangle 3"/>
            <p:cNvSpPr/>
            <p:nvPr/>
          </p:nvSpPr>
          <p:spPr>
            <a:xfrm>
              <a:off x="304800" y="3276600"/>
              <a:ext cx="5571694" cy="3048000"/>
            </a:xfrm>
            <a:prstGeom prst="rect">
              <a:avLst/>
            </a:prstGeom>
            <a:solidFill>
              <a:schemeClr val="tx1"/>
            </a:solidFill>
            <a:ln>
              <a:noFill/>
            </a:ln>
          </p:spPr>
          <p:txBody>
            <a:bodyPr wrap="square" rtlCol="0" anchor="ctr">
              <a:spAutoFit/>
            </a:bodyPr>
            <a:lstStyle/>
            <a:p>
              <a:pPr algn="l"/>
              <a:endParaRPr lang="en-CA" sz="2400" dirty="0"/>
            </a:p>
          </p:txBody>
        </p:sp>
        <p:pic>
          <p:nvPicPr>
            <p:cNvPr id="5" name="Picture 6" descr="Image result for convolutional neural network"/>
            <p:cNvPicPr>
              <a:picLocks noChangeAspect="1" noChangeArrowheads="1"/>
            </p:cNvPicPr>
            <p:nvPr/>
          </p:nvPicPr>
          <p:blipFill rotWithShape="1">
            <a:blip r:embed="rId3">
              <a:extLst>
                <a:ext uri="{28A0092B-C50C-407E-A947-70E740481C1C}">
                  <a14:useLocalDpi xmlns:a14="http://schemas.microsoft.com/office/drawing/2010/main" val="0"/>
                </a:ext>
              </a:extLst>
            </a:blip>
            <a:srcRect r="5346"/>
            <a:stretch/>
          </p:blipFill>
          <p:spPr bwMode="auto">
            <a:xfrm>
              <a:off x="76200" y="3419223"/>
              <a:ext cx="5715000" cy="2762864"/>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082" y="3505200"/>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Image result for gradient descent">
            <a:extLst>
              <a:ext uri="{FF2B5EF4-FFF2-40B4-BE49-F238E27FC236}">
                <a16:creationId xmlns:a16="http://schemas.microsoft.com/office/drawing/2014/main" id="{48CA5750-00E4-44DC-9510-38A870808B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71" r="44650"/>
          <a:stretch/>
        </p:blipFill>
        <p:spPr bwMode="auto">
          <a:xfrm>
            <a:off x="6029904" y="3329744"/>
            <a:ext cx="3048000" cy="292698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B832F736-9694-46A1-8566-BA3D35B10FDF}"/>
              </a:ext>
            </a:extLst>
          </p:cNvPr>
          <p:cNvSpPr>
            <a:spLocks noChangeAspect="1"/>
          </p:cNvSpPr>
          <p:nvPr/>
        </p:nvSpPr>
        <p:spPr>
          <a:xfrm>
            <a:off x="8741186" y="4517608"/>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22" name="Oval 21">
            <a:extLst>
              <a:ext uri="{FF2B5EF4-FFF2-40B4-BE49-F238E27FC236}">
                <a16:creationId xmlns:a16="http://schemas.microsoft.com/office/drawing/2014/main" id="{41889656-8E02-4D45-8A0C-2CF0A5B44B83}"/>
              </a:ext>
            </a:extLst>
          </p:cNvPr>
          <p:cNvSpPr>
            <a:spLocks noChangeAspect="1"/>
          </p:cNvSpPr>
          <p:nvPr/>
        </p:nvSpPr>
        <p:spPr>
          <a:xfrm>
            <a:off x="8604250" y="437515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23" name="Oval 22">
            <a:extLst>
              <a:ext uri="{FF2B5EF4-FFF2-40B4-BE49-F238E27FC236}">
                <a16:creationId xmlns:a16="http://schemas.microsoft.com/office/drawing/2014/main" id="{800B361A-F748-483F-812F-94CD0637782C}"/>
              </a:ext>
            </a:extLst>
          </p:cNvPr>
          <p:cNvSpPr>
            <a:spLocks noChangeAspect="1"/>
          </p:cNvSpPr>
          <p:nvPr/>
        </p:nvSpPr>
        <p:spPr>
          <a:xfrm>
            <a:off x="8483600" y="4517608"/>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24" name="Oval 23">
            <a:extLst>
              <a:ext uri="{FF2B5EF4-FFF2-40B4-BE49-F238E27FC236}">
                <a16:creationId xmlns:a16="http://schemas.microsoft.com/office/drawing/2014/main" id="{1527D445-CF2A-49C3-9591-E8557D6A320B}"/>
              </a:ext>
            </a:extLst>
          </p:cNvPr>
          <p:cNvSpPr>
            <a:spLocks noChangeAspect="1"/>
          </p:cNvSpPr>
          <p:nvPr/>
        </p:nvSpPr>
        <p:spPr>
          <a:xfrm>
            <a:off x="8317454" y="446659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25" name="Oval 24">
            <a:extLst>
              <a:ext uri="{FF2B5EF4-FFF2-40B4-BE49-F238E27FC236}">
                <a16:creationId xmlns:a16="http://schemas.microsoft.com/office/drawing/2014/main" id="{59178BAC-709A-4C62-9F18-CA701C9DF93F}"/>
              </a:ext>
            </a:extLst>
          </p:cNvPr>
          <p:cNvSpPr>
            <a:spLocks noChangeAspect="1"/>
          </p:cNvSpPr>
          <p:nvPr/>
        </p:nvSpPr>
        <p:spPr>
          <a:xfrm>
            <a:off x="8317454" y="4607168"/>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26" name="Oval 25">
            <a:extLst>
              <a:ext uri="{FF2B5EF4-FFF2-40B4-BE49-F238E27FC236}">
                <a16:creationId xmlns:a16="http://schemas.microsoft.com/office/drawing/2014/main" id="{C6056A40-53A9-4AB7-AB58-F07D18A2D195}"/>
              </a:ext>
            </a:extLst>
          </p:cNvPr>
          <p:cNvSpPr>
            <a:spLocks noChangeAspect="1"/>
          </p:cNvSpPr>
          <p:nvPr/>
        </p:nvSpPr>
        <p:spPr>
          <a:xfrm>
            <a:off x="8197028" y="4609048"/>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27" name="Oval 26">
            <a:extLst>
              <a:ext uri="{FF2B5EF4-FFF2-40B4-BE49-F238E27FC236}">
                <a16:creationId xmlns:a16="http://schemas.microsoft.com/office/drawing/2014/main" id="{EB14E6ED-F071-4090-9437-80EA82BFEDAA}"/>
              </a:ext>
            </a:extLst>
          </p:cNvPr>
          <p:cNvSpPr>
            <a:spLocks noChangeAspect="1"/>
          </p:cNvSpPr>
          <p:nvPr/>
        </p:nvSpPr>
        <p:spPr>
          <a:xfrm>
            <a:off x="8123891" y="4475543"/>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40" name="Oval 39">
            <a:extLst>
              <a:ext uri="{FF2B5EF4-FFF2-40B4-BE49-F238E27FC236}">
                <a16:creationId xmlns:a16="http://schemas.microsoft.com/office/drawing/2014/main" id="{15DECC23-C23B-4CE8-9260-940C204EEDEB}"/>
              </a:ext>
            </a:extLst>
          </p:cNvPr>
          <p:cNvSpPr>
            <a:spLocks noChangeAspect="1"/>
          </p:cNvSpPr>
          <p:nvPr/>
        </p:nvSpPr>
        <p:spPr>
          <a:xfrm>
            <a:off x="7392055" y="4780392"/>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pic>
        <p:nvPicPr>
          <p:cNvPr id="42"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698608"/>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390394"/>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532" y="5203565"/>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648200"/>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0551" y="3505200"/>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9318" y="5533394"/>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788095"/>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741" y="4091226"/>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1482" y="5479569"/>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919977"/>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0749" y="5708974"/>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744" y="3867052"/>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9318" y="5222752"/>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4456" y="3805861"/>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0690" y="4937901"/>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0690" y="4372195"/>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5625" y="5168689"/>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8558" y="4664260"/>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4594" y="5479303"/>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3886" y="4099221"/>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3158" y="5825705"/>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8558" y="4094578"/>
            <a:ext cx="469604" cy="45880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mage result for bo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014" y="5786717"/>
            <a:ext cx="469604" cy="45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88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3">
                                            <p:txEl>
                                              <p:pRg st="1" end="1"/>
                                            </p:txEl>
                                          </p:spTgt>
                                        </p:tgtEl>
                                        <p:attrNameLst>
                                          <p:attrName>style.visibility</p:attrName>
                                        </p:attrNameLst>
                                      </p:cBhvr>
                                      <p:to>
                                        <p:strVal val="visible"/>
                                      </p:to>
                                    </p:set>
                                    <p:anim calcmode="lin" valueType="num">
                                      <p:cBhvr additive="base">
                                        <p:cTn id="7"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3">
                                            <p:txEl>
                                              <p:pRg st="2" end="2"/>
                                            </p:txEl>
                                          </p:spTgt>
                                        </p:tgtEl>
                                        <p:attrNameLst>
                                          <p:attrName>style.visibility</p:attrName>
                                        </p:attrNameLst>
                                      </p:cBhvr>
                                      <p:to>
                                        <p:strVal val="visible"/>
                                      </p:to>
                                    </p:set>
                                    <p:anim calcmode="lin" valueType="num">
                                      <p:cBhvr additive="base">
                                        <p:cTn id="25"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strVal val="#ppt_w*0.70"/>
                                          </p:val>
                                        </p:tav>
                                        <p:tav tm="100000">
                                          <p:val>
                                            <p:strVal val="#ppt_w"/>
                                          </p:val>
                                        </p:tav>
                                      </p:tavLst>
                                    </p:anim>
                                    <p:anim calcmode="lin" valueType="num">
                                      <p:cBhvr>
                                        <p:cTn id="32" dur="1000" fill="hold"/>
                                        <p:tgtEl>
                                          <p:spTgt spid="42"/>
                                        </p:tgtEl>
                                        <p:attrNameLst>
                                          <p:attrName>ppt_h</p:attrName>
                                        </p:attrNameLst>
                                      </p:cBhvr>
                                      <p:tavLst>
                                        <p:tav tm="0">
                                          <p:val>
                                            <p:strVal val="#ppt_h"/>
                                          </p:val>
                                        </p:tav>
                                        <p:tav tm="100000">
                                          <p:val>
                                            <p:strVal val="#ppt_h"/>
                                          </p:val>
                                        </p:tav>
                                      </p:tavLst>
                                    </p:anim>
                                    <p:animEffect transition="in" filter="fade">
                                      <p:cBhvr>
                                        <p:cTn id="33" dur="1000"/>
                                        <p:tgtEl>
                                          <p:spTgt spid="42"/>
                                        </p:tgtEl>
                                      </p:cBhvr>
                                    </p:animEffect>
                                  </p:childTnLst>
                                </p:cTn>
                              </p:par>
                              <p:par>
                                <p:cTn id="34" presetID="55"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strVal val="#ppt_w*0.70"/>
                                          </p:val>
                                        </p:tav>
                                        <p:tav tm="100000">
                                          <p:val>
                                            <p:strVal val="#ppt_w"/>
                                          </p:val>
                                        </p:tav>
                                      </p:tavLst>
                                    </p:anim>
                                    <p:anim calcmode="lin" valueType="num">
                                      <p:cBhvr>
                                        <p:cTn id="37" dur="1000" fill="hold"/>
                                        <p:tgtEl>
                                          <p:spTgt spid="43"/>
                                        </p:tgtEl>
                                        <p:attrNameLst>
                                          <p:attrName>ppt_h</p:attrName>
                                        </p:attrNameLst>
                                      </p:cBhvr>
                                      <p:tavLst>
                                        <p:tav tm="0">
                                          <p:val>
                                            <p:strVal val="#ppt_h"/>
                                          </p:val>
                                        </p:tav>
                                        <p:tav tm="100000">
                                          <p:val>
                                            <p:strVal val="#ppt_h"/>
                                          </p:val>
                                        </p:tav>
                                      </p:tavLst>
                                    </p:anim>
                                    <p:animEffect transition="in" filter="fade">
                                      <p:cBhvr>
                                        <p:cTn id="38" dur="1000"/>
                                        <p:tgtEl>
                                          <p:spTgt spid="43"/>
                                        </p:tgtEl>
                                      </p:cBhvr>
                                    </p:animEffect>
                                  </p:childTnLst>
                                </p:cTn>
                              </p:par>
                              <p:par>
                                <p:cTn id="39" presetID="55"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strVal val="#ppt_w*0.70"/>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Effect transition="in" filter="fade">
                                      <p:cBhvr>
                                        <p:cTn id="43" dur="1000"/>
                                        <p:tgtEl>
                                          <p:spTgt spid="15"/>
                                        </p:tgtEl>
                                      </p:cBhvr>
                                    </p:animEffect>
                                  </p:childTnLst>
                                </p:cTn>
                              </p:par>
                              <p:par>
                                <p:cTn id="44" presetID="55"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1000" fill="hold"/>
                                        <p:tgtEl>
                                          <p:spTgt spid="44"/>
                                        </p:tgtEl>
                                        <p:attrNameLst>
                                          <p:attrName>ppt_w</p:attrName>
                                        </p:attrNameLst>
                                      </p:cBhvr>
                                      <p:tavLst>
                                        <p:tav tm="0">
                                          <p:val>
                                            <p:strVal val="#ppt_w*0.70"/>
                                          </p:val>
                                        </p:tav>
                                        <p:tav tm="100000">
                                          <p:val>
                                            <p:strVal val="#ppt_w"/>
                                          </p:val>
                                        </p:tav>
                                      </p:tavLst>
                                    </p:anim>
                                    <p:anim calcmode="lin" valueType="num">
                                      <p:cBhvr>
                                        <p:cTn id="47" dur="1000" fill="hold"/>
                                        <p:tgtEl>
                                          <p:spTgt spid="44"/>
                                        </p:tgtEl>
                                        <p:attrNameLst>
                                          <p:attrName>ppt_h</p:attrName>
                                        </p:attrNameLst>
                                      </p:cBhvr>
                                      <p:tavLst>
                                        <p:tav tm="0">
                                          <p:val>
                                            <p:strVal val="#ppt_h"/>
                                          </p:val>
                                        </p:tav>
                                        <p:tav tm="100000">
                                          <p:val>
                                            <p:strVal val="#ppt_h"/>
                                          </p:val>
                                        </p:tav>
                                      </p:tavLst>
                                    </p:anim>
                                    <p:animEffect transition="in" filter="fade">
                                      <p:cBhvr>
                                        <p:cTn id="48" dur="10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xit"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1000" fill="hold"/>
                                        <p:tgtEl>
                                          <p:spTgt spid="50"/>
                                        </p:tgtEl>
                                        <p:attrNameLst>
                                          <p:attrName>ppt_w</p:attrName>
                                        </p:attrNameLst>
                                      </p:cBhvr>
                                      <p:tavLst>
                                        <p:tav tm="0">
                                          <p:val>
                                            <p:strVal val="#ppt_w*0.70"/>
                                          </p:val>
                                        </p:tav>
                                        <p:tav tm="100000">
                                          <p:val>
                                            <p:strVal val="#ppt_w"/>
                                          </p:val>
                                        </p:tav>
                                      </p:tavLst>
                                    </p:anim>
                                    <p:anim calcmode="lin" valueType="num">
                                      <p:cBhvr>
                                        <p:cTn id="60" dur="1000" fill="hold"/>
                                        <p:tgtEl>
                                          <p:spTgt spid="50"/>
                                        </p:tgtEl>
                                        <p:attrNameLst>
                                          <p:attrName>ppt_h</p:attrName>
                                        </p:attrNameLst>
                                      </p:cBhvr>
                                      <p:tavLst>
                                        <p:tav tm="0">
                                          <p:val>
                                            <p:strVal val="#ppt_h"/>
                                          </p:val>
                                        </p:tav>
                                        <p:tav tm="100000">
                                          <p:val>
                                            <p:strVal val="#ppt_h"/>
                                          </p:val>
                                        </p:tav>
                                      </p:tavLst>
                                    </p:anim>
                                    <p:animEffect transition="in" filter="fade">
                                      <p:cBhvr>
                                        <p:cTn id="61" dur="1000"/>
                                        <p:tgtEl>
                                          <p:spTgt spid="50"/>
                                        </p:tgtEl>
                                      </p:cBhvr>
                                    </p:animEffect>
                                  </p:childTnLst>
                                </p:cTn>
                              </p:par>
                              <p:par>
                                <p:cTn id="62" presetID="55" presetClass="entr" presetSubtype="0"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1000" fill="hold"/>
                                        <p:tgtEl>
                                          <p:spTgt spid="51"/>
                                        </p:tgtEl>
                                        <p:attrNameLst>
                                          <p:attrName>ppt_w</p:attrName>
                                        </p:attrNameLst>
                                      </p:cBhvr>
                                      <p:tavLst>
                                        <p:tav tm="0">
                                          <p:val>
                                            <p:strVal val="#ppt_w*0.70"/>
                                          </p:val>
                                        </p:tav>
                                        <p:tav tm="100000">
                                          <p:val>
                                            <p:strVal val="#ppt_w"/>
                                          </p:val>
                                        </p:tav>
                                      </p:tavLst>
                                    </p:anim>
                                    <p:anim calcmode="lin" valueType="num">
                                      <p:cBhvr>
                                        <p:cTn id="65" dur="1000" fill="hold"/>
                                        <p:tgtEl>
                                          <p:spTgt spid="51"/>
                                        </p:tgtEl>
                                        <p:attrNameLst>
                                          <p:attrName>ppt_h</p:attrName>
                                        </p:attrNameLst>
                                      </p:cBhvr>
                                      <p:tavLst>
                                        <p:tav tm="0">
                                          <p:val>
                                            <p:strVal val="#ppt_h"/>
                                          </p:val>
                                        </p:tav>
                                        <p:tav tm="100000">
                                          <p:val>
                                            <p:strVal val="#ppt_h"/>
                                          </p:val>
                                        </p:tav>
                                      </p:tavLst>
                                    </p:anim>
                                    <p:animEffect transition="in" filter="fade">
                                      <p:cBhvr>
                                        <p:cTn id="66" dur="1000"/>
                                        <p:tgtEl>
                                          <p:spTgt spid="51"/>
                                        </p:tgtEl>
                                      </p:cBhvr>
                                    </p:animEffect>
                                  </p:childTnLst>
                                </p:cTn>
                              </p:par>
                              <p:par>
                                <p:cTn id="67" presetID="55" presetClass="entr" presetSubtype="0"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strVal val="#ppt_w*0.70"/>
                                          </p:val>
                                        </p:tav>
                                        <p:tav tm="100000">
                                          <p:val>
                                            <p:strVal val="#ppt_w"/>
                                          </p:val>
                                        </p:tav>
                                      </p:tavLst>
                                    </p:anim>
                                    <p:anim calcmode="lin" valueType="num">
                                      <p:cBhvr>
                                        <p:cTn id="70" dur="1000" fill="hold"/>
                                        <p:tgtEl>
                                          <p:spTgt spid="49"/>
                                        </p:tgtEl>
                                        <p:attrNameLst>
                                          <p:attrName>ppt_h</p:attrName>
                                        </p:attrNameLst>
                                      </p:cBhvr>
                                      <p:tavLst>
                                        <p:tav tm="0">
                                          <p:val>
                                            <p:strVal val="#ppt_h"/>
                                          </p:val>
                                        </p:tav>
                                        <p:tav tm="100000">
                                          <p:val>
                                            <p:strVal val="#ppt_h"/>
                                          </p:val>
                                        </p:tav>
                                      </p:tavLst>
                                    </p:anim>
                                    <p:animEffect transition="in" filter="fade">
                                      <p:cBhvr>
                                        <p:cTn id="71" dur="1000"/>
                                        <p:tgtEl>
                                          <p:spTgt spid="49"/>
                                        </p:tgtEl>
                                      </p:cBhvr>
                                    </p:animEffect>
                                  </p:childTnLst>
                                </p:cTn>
                              </p:par>
                              <p:par>
                                <p:cTn id="72" presetID="55" presetClass="entr" presetSubtype="0"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strVal val="#ppt_w*0.70"/>
                                          </p:val>
                                        </p:tav>
                                        <p:tav tm="100000">
                                          <p:val>
                                            <p:strVal val="#ppt_w"/>
                                          </p:val>
                                        </p:tav>
                                      </p:tavLst>
                                    </p:anim>
                                    <p:anim calcmode="lin" valueType="num">
                                      <p:cBhvr>
                                        <p:cTn id="75" dur="1000" fill="hold"/>
                                        <p:tgtEl>
                                          <p:spTgt spid="52"/>
                                        </p:tgtEl>
                                        <p:attrNameLst>
                                          <p:attrName>ppt_h</p:attrName>
                                        </p:attrNameLst>
                                      </p:cBhvr>
                                      <p:tavLst>
                                        <p:tav tm="0">
                                          <p:val>
                                            <p:strVal val="#ppt_h"/>
                                          </p:val>
                                        </p:tav>
                                        <p:tav tm="100000">
                                          <p:val>
                                            <p:strVal val="#ppt_h"/>
                                          </p:val>
                                        </p:tav>
                                      </p:tavLst>
                                    </p:anim>
                                    <p:animEffect transition="in" filter="fade">
                                      <p:cBhvr>
                                        <p:cTn id="76" dur="1000"/>
                                        <p:tgtEl>
                                          <p:spTgt spid="52"/>
                                        </p:tgtEl>
                                      </p:cBhvr>
                                    </p:animEffect>
                                  </p:childTnLst>
                                </p:cTn>
                              </p:par>
                              <p:par>
                                <p:cTn id="77" presetID="1" presetClass="exit" presetSubtype="0" fill="hold" nodeType="withEffect">
                                  <p:stCondLst>
                                    <p:cond delay="0"/>
                                  </p:stCondLst>
                                  <p:childTnLst>
                                    <p:set>
                                      <p:cBhvr>
                                        <p:cTn id="78" dur="1" fill="hold">
                                          <p:stCondLst>
                                            <p:cond delay="0"/>
                                          </p:stCondLst>
                                        </p:cTn>
                                        <p:tgtEl>
                                          <p:spTgt spid="15"/>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4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1" nodeType="clickEffect">
                                  <p:stCondLst>
                                    <p:cond delay="0"/>
                                  </p:stCondLst>
                                  <p:childTnLst>
                                    <p:set>
                                      <p:cBhvr>
                                        <p:cTn id="88" dur="1" fill="hold">
                                          <p:stCondLst>
                                            <p:cond delay="0"/>
                                          </p:stCondLst>
                                        </p:cTn>
                                        <p:tgtEl>
                                          <p:spTgt spid="23"/>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p:cTn id="95" dur="1000" fill="hold"/>
                                        <p:tgtEl>
                                          <p:spTgt spid="54"/>
                                        </p:tgtEl>
                                        <p:attrNameLst>
                                          <p:attrName>ppt_w</p:attrName>
                                        </p:attrNameLst>
                                      </p:cBhvr>
                                      <p:tavLst>
                                        <p:tav tm="0">
                                          <p:val>
                                            <p:strVal val="#ppt_w*0.70"/>
                                          </p:val>
                                        </p:tav>
                                        <p:tav tm="100000">
                                          <p:val>
                                            <p:strVal val="#ppt_w"/>
                                          </p:val>
                                        </p:tav>
                                      </p:tavLst>
                                    </p:anim>
                                    <p:anim calcmode="lin" valueType="num">
                                      <p:cBhvr>
                                        <p:cTn id="96" dur="1000" fill="hold"/>
                                        <p:tgtEl>
                                          <p:spTgt spid="54"/>
                                        </p:tgtEl>
                                        <p:attrNameLst>
                                          <p:attrName>ppt_h</p:attrName>
                                        </p:attrNameLst>
                                      </p:cBhvr>
                                      <p:tavLst>
                                        <p:tav tm="0">
                                          <p:val>
                                            <p:strVal val="#ppt_h"/>
                                          </p:val>
                                        </p:tav>
                                        <p:tav tm="100000">
                                          <p:val>
                                            <p:strVal val="#ppt_h"/>
                                          </p:val>
                                        </p:tav>
                                      </p:tavLst>
                                    </p:anim>
                                    <p:animEffect transition="in" filter="fade">
                                      <p:cBhvr>
                                        <p:cTn id="97" dur="1000"/>
                                        <p:tgtEl>
                                          <p:spTgt spid="54"/>
                                        </p:tgtEl>
                                      </p:cBhvr>
                                    </p:animEffect>
                                  </p:childTnLst>
                                </p:cTn>
                              </p:par>
                              <p:par>
                                <p:cTn id="98" presetID="55" presetClass="entr" presetSubtype="0" fill="hold" nodeType="withEffect">
                                  <p:stCondLst>
                                    <p:cond delay="0"/>
                                  </p:stCondLst>
                                  <p:childTnLst>
                                    <p:set>
                                      <p:cBhvr>
                                        <p:cTn id="99" dur="1" fill="hold">
                                          <p:stCondLst>
                                            <p:cond delay="0"/>
                                          </p:stCondLst>
                                        </p:cTn>
                                        <p:tgtEl>
                                          <p:spTgt spid="55"/>
                                        </p:tgtEl>
                                        <p:attrNameLst>
                                          <p:attrName>style.visibility</p:attrName>
                                        </p:attrNameLst>
                                      </p:cBhvr>
                                      <p:to>
                                        <p:strVal val="visible"/>
                                      </p:to>
                                    </p:set>
                                    <p:anim calcmode="lin" valueType="num">
                                      <p:cBhvr>
                                        <p:cTn id="100" dur="1000" fill="hold"/>
                                        <p:tgtEl>
                                          <p:spTgt spid="55"/>
                                        </p:tgtEl>
                                        <p:attrNameLst>
                                          <p:attrName>ppt_w</p:attrName>
                                        </p:attrNameLst>
                                      </p:cBhvr>
                                      <p:tavLst>
                                        <p:tav tm="0">
                                          <p:val>
                                            <p:strVal val="#ppt_w*0.70"/>
                                          </p:val>
                                        </p:tav>
                                        <p:tav tm="100000">
                                          <p:val>
                                            <p:strVal val="#ppt_w"/>
                                          </p:val>
                                        </p:tav>
                                      </p:tavLst>
                                    </p:anim>
                                    <p:anim calcmode="lin" valueType="num">
                                      <p:cBhvr>
                                        <p:cTn id="101" dur="1000" fill="hold"/>
                                        <p:tgtEl>
                                          <p:spTgt spid="55"/>
                                        </p:tgtEl>
                                        <p:attrNameLst>
                                          <p:attrName>ppt_h</p:attrName>
                                        </p:attrNameLst>
                                      </p:cBhvr>
                                      <p:tavLst>
                                        <p:tav tm="0">
                                          <p:val>
                                            <p:strVal val="#ppt_h"/>
                                          </p:val>
                                        </p:tav>
                                        <p:tav tm="100000">
                                          <p:val>
                                            <p:strVal val="#ppt_h"/>
                                          </p:val>
                                        </p:tav>
                                      </p:tavLst>
                                    </p:anim>
                                    <p:animEffect transition="in" filter="fade">
                                      <p:cBhvr>
                                        <p:cTn id="102" dur="1000"/>
                                        <p:tgtEl>
                                          <p:spTgt spid="55"/>
                                        </p:tgtEl>
                                      </p:cBhvr>
                                    </p:animEffect>
                                  </p:childTnLst>
                                </p:cTn>
                              </p:par>
                              <p:par>
                                <p:cTn id="103" presetID="55" presetClass="entr" presetSubtype="0" fill="hold"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1000" fill="hold"/>
                                        <p:tgtEl>
                                          <p:spTgt spid="53"/>
                                        </p:tgtEl>
                                        <p:attrNameLst>
                                          <p:attrName>ppt_w</p:attrName>
                                        </p:attrNameLst>
                                      </p:cBhvr>
                                      <p:tavLst>
                                        <p:tav tm="0">
                                          <p:val>
                                            <p:strVal val="#ppt_w*0.70"/>
                                          </p:val>
                                        </p:tav>
                                        <p:tav tm="100000">
                                          <p:val>
                                            <p:strVal val="#ppt_w"/>
                                          </p:val>
                                        </p:tav>
                                      </p:tavLst>
                                    </p:anim>
                                    <p:anim calcmode="lin" valueType="num">
                                      <p:cBhvr>
                                        <p:cTn id="106" dur="1000" fill="hold"/>
                                        <p:tgtEl>
                                          <p:spTgt spid="53"/>
                                        </p:tgtEl>
                                        <p:attrNameLst>
                                          <p:attrName>ppt_h</p:attrName>
                                        </p:attrNameLst>
                                      </p:cBhvr>
                                      <p:tavLst>
                                        <p:tav tm="0">
                                          <p:val>
                                            <p:strVal val="#ppt_h"/>
                                          </p:val>
                                        </p:tav>
                                        <p:tav tm="100000">
                                          <p:val>
                                            <p:strVal val="#ppt_h"/>
                                          </p:val>
                                        </p:tav>
                                      </p:tavLst>
                                    </p:anim>
                                    <p:animEffect transition="in" filter="fade">
                                      <p:cBhvr>
                                        <p:cTn id="107" dur="1000"/>
                                        <p:tgtEl>
                                          <p:spTgt spid="53"/>
                                        </p:tgtEl>
                                      </p:cBhvr>
                                    </p:animEffect>
                                  </p:childTnLst>
                                </p:cTn>
                              </p:par>
                              <p:par>
                                <p:cTn id="108" presetID="55" presetClass="entr" presetSubtype="0" fill="hold"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1000" fill="hold"/>
                                        <p:tgtEl>
                                          <p:spTgt spid="56"/>
                                        </p:tgtEl>
                                        <p:attrNameLst>
                                          <p:attrName>ppt_w</p:attrName>
                                        </p:attrNameLst>
                                      </p:cBhvr>
                                      <p:tavLst>
                                        <p:tav tm="0">
                                          <p:val>
                                            <p:strVal val="#ppt_w*0.70"/>
                                          </p:val>
                                        </p:tav>
                                        <p:tav tm="100000">
                                          <p:val>
                                            <p:strVal val="#ppt_w"/>
                                          </p:val>
                                        </p:tav>
                                      </p:tavLst>
                                    </p:anim>
                                    <p:anim calcmode="lin" valueType="num">
                                      <p:cBhvr>
                                        <p:cTn id="111" dur="1000" fill="hold"/>
                                        <p:tgtEl>
                                          <p:spTgt spid="56"/>
                                        </p:tgtEl>
                                        <p:attrNameLst>
                                          <p:attrName>ppt_h</p:attrName>
                                        </p:attrNameLst>
                                      </p:cBhvr>
                                      <p:tavLst>
                                        <p:tav tm="0">
                                          <p:val>
                                            <p:strVal val="#ppt_h"/>
                                          </p:val>
                                        </p:tav>
                                        <p:tav tm="100000">
                                          <p:val>
                                            <p:strVal val="#ppt_h"/>
                                          </p:val>
                                        </p:tav>
                                      </p:tavLst>
                                    </p:anim>
                                    <p:animEffect transition="in" filter="fade">
                                      <p:cBhvr>
                                        <p:cTn id="112" dur="1000"/>
                                        <p:tgtEl>
                                          <p:spTgt spid="56"/>
                                        </p:tgtEl>
                                      </p:cBhvr>
                                    </p:animEffect>
                                  </p:childTnLst>
                                </p:cTn>
                              </p:par>
                              <p:par>
                                <p:cTn id="113" presetID="1" presetClass="exit" presetSubtype="0" fill="hold" nodeType="withEffect">
                                  <p:stCondLst>
                                    <p:cond delay="0"/>
                                  </p:stCondLst>
                                  <p:childTnLst>
                                    <p:set>
                                      <p:cBhvr>
                                        <p:cTn id="114" dur="1" fill="hold">
                                          <p:stCondLst>
                                            <p:cond delay="0"/>
                                          </p:stCondLst>
                                        </p:cTn>
                                        <p:tgtEl>
                                          <p:spTgt spid="49"/>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0"/>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1"/>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52"/>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1" nodeType="clickEffect">
                                  <p:stCondLst>
                                    <p:cond delay="0"/>
                                  </p:stCondLst>
                                  <p:childTnLst>
                                    <p:set>
                                      <p:cBhvr>
                                        <p:cTn id="124" dur="1" fill="hold">
                                          <p:stCondLst>
                                            <p:cond delay="0"/>
                                          </p:stCondLst>
                                        </p:cTn>
                                        <p:tgtEl>
                                          <p:spTgt spid="24"/>
                                        </p:tgtEl>
                                        <p:attrNameLst>
                                          <p:attrName>style.visibility</p:attrName>
                                        </p:attrNameLst>
                                      </p:cBhvr>
                                      <p:to>
                                        <p:strVal val="visible"/>
                                      </p:to>
                                    </p:set>
                                  </p:childTnLst>
                                </p:cTn>
                              </p:par>
                              <p:par>
                                <p:cTn id="125" presetID="1" presetClass="exit" presetSubtype="0" fill="hold" grpId="0" nodeType="with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55" presetClass="entr" presetSubtype="0" fill="hold" nodeType="clickEffect">
                                  <p:stCondLst>
                                    <p:cond delay="0"/>
                                  </p:stCondLst>
                                  <p:childTnLst>
                                    <p:set>
                                      <p:cBhvr>
                                        <p:cTn id="130" dur="1" fill="hold">
                                          <p:stCondLst>
                                            <p:cond delay="0"/>
                                          </p:stCondLst>
                                        </p:cTn>
                                        <p:tgtEl>
                                          <p:spTgt spid="58"/>
                                        </p:tgtEl>
                                        <p:attrNameLst>
                                          <p:attrName>style.visibility</p:attrName>
                                        </p:attrNameLst>
                                      </p:cBhvr>
                                      <p:to>
                                        <p:strVal val="visible"/>
                                      </p:to>
                                    </p:set>
                                    <p:anim calcmode="lin" valueType="num">
                                      <p:cBhvr>
                                        <p:cTn id="131" dur="1000" fill="hold"/>
                                        <p:tgtEl>
                                          <p:spTgt spid="58"/>
                                        </p:tgtEl>
                                        <p:attrNameLst>
                                          <p:attrName>ppt_w</p:attrName>
                                        </p:attrNameLst>
                                      </p:cBhvr>
                                      <p:tavLst>
                                        <p:tav tm="0">
                                          <p:val>
                                            <p:strVal val="#ppt_w*0.70"/>
                                          </p:val>
                                        </p:tav>
                                        <p:tav tm="100000">
                                          <p:val>
                                            <p:strVal val="#ppt_w"/>
                                          </p:val>
                                        </p:tav>
                                      </p:tavLst>
                                    </p:anim>
                                    <p:anim calcmode="lin" valueType="num">
                                      <p:cBhvr>
                                        <p:cTn id="132" dur="1000" fill="hold"/>
                                        <p:tgtEl>
                                          <p:spTgt spid="58"/>
                                        </p:tgtEl>
                                        <p:attrNameLst>
                                          <p:attrName>ppt_h</p:attrName>
                                        </p:attrNameLst>
                                      </p:cBhvr>
                                      <p:tavLst>
                                        <p:tav tm="0">
                                          <p:val>
                                            <p:strVal val="#ppt_h"/>
                                          </p:val>
                                        </p:tav>
                                        <p:tav tm="100000">
                                          <p:val>
                                            <p:strVal val="#ppt_h"/>
                                          </p:val>
                                        </p:tav>
                                      </p:tavLst>
                                    </p:anim>
                                    <p:animEffect transition="in" filter="fade">
                                      <p:cBhvr>
                                        <p:cTn id="133" dur="1000"/>
                                        <p:tgtEl>
                                          <p:spTgt spid="58"/>
                                        </p:tgtEl>
                                      </p:cBhvr>
                                    </p:animEffect>
                                  </p:childTnLst>
                                </p:cTn>
                              </p:par>
                              <p:par>
                                <p:cTn id="134" presetID="55" presetClass="entr" presetSubtype="0" fill="hold" nodeType="withEffect">
                                  <p:stCondLst>
                                    <p:cond delay="0"/>
                                  </p:stCondLst>
                                  <p:childTnLst>
                                    <p:set>
                                      <p:cBhvr>
                                        <p:cTn id="135" dur="1" fill="hold">
                                          <p:stCondLst>
                                            <p:cond delay="0"/>
                                          </p:stCondLst>
                                        </p:cTn>
                                        <p:tgtEl>
                                          <p:spTgt spid="59"/>
                                        </p:tgtEl>
                                        <p:attrNameLst>
                                          <p:attrName>style.visibility</p:attrName>
                                        </p:attrNameLst>
                                      </p:cBhvr>
                                      <p:to>
                                        <p:strVal val="visible"/>
                                      </p:to>
                                    </p:set>
                                    <p:anim calcmode="lin" valueType="num">
                                      <p:cBhvr>
                                        <p:cTn id="136" dur="1000" fill="hold"/>
                                        <p:tgtEl>
                                          <p:spTgt spid="59"/>
                                        </p:tgtEl>
                                        <p:attrNameLst>
                                          <p:attrName>ppt_w</p:attrName>
                                        </p:attrNameLst>
                                      </p:cBhvr>
                                      <p:tavLst>
                                        <p:tav tm="0">
                                          <p:val>
                                            <p:strVal val="#ppt_w*0.70"/>
                                          </p:val>
                                        </p:tav>
                                        <p:tav tm="100000">
                                          <p:val>
                                            <p:strVal val="#ppt_w"/>
                                          </p:val>
                                        </p:tav>
                                      </p:tavLst>
                                    </p:anim>
                                    <p:anim calcmode="lin" valueType="num">
                                      <p:cBhvr>
                                        <p:cTn id="137" dur="1000" fill="hold"/>
                                        <p:tgtEl>
                                          <p:spTgt spid="59"/>
                                        </p:tgtEl>
                                        <p:attrNameLst>
                                          <p:attrName>ppt_h</p:attrName>
                                        </p:attrNameLst>
                                      </p:cBhvr>
                                      <p:tavLst>
                                        <p:tav tm="0">
                                          <p:val>
                                            <p:strVal val="#ppt_h"/>
                                          </p:val>
                                        </p:tav>
                                        <p:tav tm="100000">
                                          <p:val>
                                            <p:strVal val="#ppt_h"/>
                                          </p:val>
                                        </p:tav>
                                      </p:tavLst>
                                    </p:anim>
                                    <p:animEffect transition="in" filter="fade">
                                      <p:cBhvr>
                                        <p:cTn id="138" dur="1000"/>
                                        <p:tgtEl>
                                          <p:spTgt spid="59"/>
                                        </p:tgtEl>
                                      </p:cBhvr>
                                    </p:animEffect>
                                  </p:childTnLst>
                                </p:cTn>
                              </p:par>
                              <p:par>
                                <p:cTn id="139" presetID="55" presetClass="entr" presetSubtype="0" fill="hold"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strVal val="#ppt_w*0.70"/>
                                          </p:val>
                                        </p:tav>
                                        <p:tav tm="100000">
                                          <p:val>
                                            <p:strVal val="#ppt_w"/>
                                          </p:val>
                                        </p:tav>
                                      </p:tavLst>
                                    </p:anim>
                                    <p:anim calcmode="lin" valueType="num">
                                      <p:cBhvr>
                                        <p:cTn id="142" dur="1000" fill="hold"/>
                                        <p:tgtEl>
                                          <p:spTgt spid="57"/>
                                        </p:tgtEl>
                                        <p:attrNameLst>
                                          <p:attrName>ppt_h</p:attrName>
                                        </p:attrNameLst>
                                      </p:cBhvr>
                                      <p:tavLst>
                                        <p:tav tm="0">
                                          <p:val>
                                            <p:strVal val="#ppt_h"/>
                                          </p:val>
                                        </p:tav>
                                        <p:tav tm="100000">
                                          <p:val>
                                            <p:strVal val="#ppt_h"/>
                                          </p:val>
                                        </p:tav>
                                      </p:tavLst>
                                    </p:anim>
                                    <p:animEffect transition="in" filter="fade">
                                      <p:cBhvr>
                                        <p:cTn id="143" dur="1000"/>
                                        <p:tgtEl>
                                          <p:spTgt spid="57"/>
                                        </p:tgtEl>
                                      </p:cBhvr>
                                    </p:animEffect>
                                  </p:childTnLst>
                                </p:cTn>
                              </p:par>
                              <p:par>
                                <p:cTn id="144" presetID="55" presetClass="entr" presetSubtype="0" fill="hold"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1000" fill="hold"/>
                                        <p:tgtEl>
                                          <p:spTgt spid="60"/>
                                        </p:tgtEl>
                                        <p:attrNameLst>
                                          <p:attrName>ppt_w</p:attrName>
                                        </p:attrNameLst>
                                      </p:cBhvr>
                                      <p:tavLst>
                                        <p:tav tm="0">
                                          <p:val>
                                            <p:strVal val="#ppt_w*0.70"/>
                                          </p:val>
                                        </p:tav>
                                        <p:tav tm="100000">
                                          <p:val>
                                            <p:strVal val="#ppt_w"/>
                                          </p:val>
                                        </p:tav>
                                      </p:tavLst>
                                    </p:anim>
                                    <p:anim calcmode="lin" valueType="num">
                                      <p:cBhvr>
                                        <p:cTn id="147" dur="1000" fill="hold"/>
                                        <p:tgtEl>
                                          <p:spTgt spid="60"/>
                                        </p:tgtEl>
                                        <p:attrNameLst>
                                          <p:attrName>ppt_h</p:attrName>
                                        </p:attrNameLst>
                                      </p:cBhvr>
                                      <p:tavLst>
                                        <p:tav tm="0">
                                          <p:val>
                                            <p:strVal val="#ppt_h"/>
                                          </p:val>
                                        </p:tav>
                                        <p:tav tm="100000">
                                          <p:val>
                                            <p:strVal val="#ppt_h"/>
                                          </p:val>
                                        </p:tav>
                                      </p:tavLst>
                                    </p:anim>
                                    <p:animEffect transition="in" filter="fade">
                                      <p:cBhvr>
                                        <p:cTn id="148" dur="1000"/>
                                        <p:tgtEl>
                                          <p:spTgt spid="60"/>
                                        </p:tgtEl>
                                      </p:cBhvr>
                                    </p:animEffect>
                                  </p:childTnLst>
                                </p:cTn>
                              </p:par>
                              <p:par>
                                <p:cTn id="149" presetID="1" presetClass="exit" presetSubtype="0" fill="hold" nodeType="withEffect">
                                  <p:stCondLst>
                                    <p:cond delay="0"/>
                                  </p:stCondLst>
                                  <p:childTnLst>
                                    <p:set>
                                      <p:cBhvr>
                                        <p:cTn id="150" dur="1" fill="hold">
                                          <p:stCondLst>
                                            <p:cond delay="0"/>
                                          </p:stCondLst>
                                        </p:cTn>
                                        <p:tgtEl>
                                          <p:spTgt spid="53"/>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5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55"/>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56"/>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1" nodeType="clickEffect">
                                  <p:stCondLst>
                                    <p:cond delay="0"/>
                                  </p:stCondLst>
                                  <p:childTnLst>
                                    <p:set>
                                      <p:cBhvr>
                                        <p:cTn id="160" dur="1" fill="hold">
                                          <p:stCondLst>
                                            <p:cond delay="0"/>
                                          </p:stCondLst>
                                        </p:cTn>
                                        <p:tgtEl>
                                          <p:spTgt spid="25"/>
                                        </p:tgtEl>
                                        <p:attrNameLst>
                                          <p:attrName>style.visibility</p:attrName>
                                        </p:attrNameLst>
                                      </p:cBhvr>
                                      <p:to>
                                        <p:strVal val="visible"/>
                                      </p:to>
                                    </p:set>
                                  </p:childTnLst>
                                </p:cTn>
                              </p:par>
                              <p:par>
                                <p:cTn id="161" presetID="1" presetClass="exit" presetSubtype="0" fill="hold" grpId="0" nodeType="withEffect">
                                  <p:stCondLst>
                                    <p:cond delay="0"/>
                                  </p:stCondLst>
                                  <p:childTnLst>
                                    <p:set>
                                      <p:cBhvr>
                                        <p:cTn id="162" dur="1" fill="hold">
                                          <p:stCondLst>
                                            <p:cond delay="0"/>
                                          </p:stCondLst>
                                        </p:cTn>
                                        <p:tgtEl>
                                          <p:spTgt spid="2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55" presetClass="entr" presetSubtype="0" fill="hold" nodeType="clickEffect">
                                  <p:stCondLst>
                                    <p:cond delay="0"/>
                                  </p:stCondLst>
                                  <p:childTnLst>
                                    <p:set>
                                      <p:cBhvr>
                                        <p:cTn id="166" dur="1" fill="hold">
                                          <p:stCondLst>
                                            <p:cond delay="0"/>
                                          </p:stCondLst>
                                        </p:cTn>
                                        <p:tgtEl>
                                          <p:spTgt spid="62"/>
                                        </p:tgtEl>
                                        <p:attrNameLst>
                                          <p:attrName>style.visibility</p:attrName>
                                        </p:attrNameLst>
                                      </p:cBhvr>
                                      <p:to>
                                        <p:strVal val="visible"/>
                                      </p:to>
                                    </p:set>
                                    <p:anim calcmode="lin" valueType="num">
                                      <p:cBhvr>
                                        <p:cTn id="167" dur="1000" fill="hold"/>
                                        <p:tgtEl>
                                          <p:spTgt spid="62"/>
                                        </p:tgtEl>
                                        <p:attrNameLst>
                                          <p:attrName>ppt_w</p:attrName>
                                        </p:attrNameLst>
                                      </p:cBhvr>
                                      <p:tavLst>
                                        <p:tav tm="0">
                                          <p:val>
                                            <p:strVal val="#ppt_w*0.70"/>
                                          </p:val>
                                        </p:tav>
                                        <p:tav tm="100000">
                                          <p:val>
                                            <p:strVal val="#ppt_w"/>
                                          </p:val>
                                        </p:tav>
                                      </p:tavLst>
                                    </p:anim>
                                    <p:anim calcmode="lin" valueType="num">
                                      <p:cBhvr>
                                        <p:cTn id="168" dur="1000" fill="hold"/>
                                        <p:tgtEl>
                                          <p:spTgt spid="62"/>
                                        </p:tgtEl>
                                        <p:attrNameLst>
                                          <p:attrName>ppt_h</p:attrName>
                                        </p:attrNameLst>
                                      </p:cBhvr>
                                      <p:tavLst>
                                        <p:tav tm="0">
                                          <p:val>
                                            <p:strVal val="#ppt_h"/>
                                          </p:val>
                                        </p:tav>
                                        <p:tav tm="100000">
                                          <p:val>
                                            <p:strVal val="#ppt_h"/>
                                          </p:val>
                                        </p:tav>
                                      </p:tavLst>
                                    </p:anim>
                                    <p:animEffect transition="in" filter="fade">
                                      <p:cBhvr>
                                        <p:cTn id="169" dur="1000"/>
                                        <p:tgtEl>
                                          <p:spTgt spid="62"/>
                                        </p:tgtEl>
                                      </p:cBhvr>
                                    </p:animEffect>
                                  </p:childTnLst>
                                </p:cTn>
                              </p:par>
                              <p:par>
                                <p:cTn id="170" presetID="55" presetClass="entr" presetSubtype="0" fill="hold" nodeType="withEffect">
                                  <p:stCondLst>
                                    <p:cond delay="0"/>
                                  </p:stCondLst>
                                  <p:childTnLst>
                                    <p:set>
                                      <p:cBhvr>
                                        <p:cTn id="171" dur="1" fill="hold">
                                          <p:stCondLst>
                                            <p:cond delay="0"/>
                                          </p:stCondLst>
                                        </p:cTn>
                                        <p:tgtEl>
                                          <p:spTgt spid="63"/>
                                        </p:tgtEl>
                                        <p:attrNameLst>
                                          <p:attrName>style.visibility</p:attrName>
                                        </p:attrNameLst>
                                      </p:cBhvr>
                                      <p:to>
                                        <p:strVal val="visible"/>
                                      </p:to>
                                    </p:set>
                                    <p:anim calcmode="lin" valueType="num">
                                      <p:cBhvr>
                                        <p:cTn id="172" dur="1000" fill="hold"/>
                                        <p:tgtEl>
                                          <p:spTgt spid="63"/>
                                        </p:tgtEl>
                                        <p:attrNameLst>
                                          <p:attrName>ppt_w</p:attrName>
                                        </p:attrNameLst>
                                      </p:cBhvr>
                                      <p:tavLst>
                                        <p:tav tm="0">
                                          <p:val>
                                            <p:strVal val="#ppt_w*0.70"/>
                                          </p:val>
                                        </p:tav>
                                        <p:tav tm="100000">
                                          <p:val>
                                            <p:strVal val="#ppt_w"/>
                                          </p:val>
                                        </p:tav>
                                      </p:tavLst>
                                    </p:anim>
                                    <p:anim calcmode="lin" valueType="num">
                                      <p:cBhvr>
                                        <p:cTn id="173" dur="1000" fill="hold"/>
                                        <p:tgtEl>
                                          <p:spTgt spid="63"/>
                                        </p:tgtEl>
                                        <p:attrNameLst>
                                          <p:attrName>ppt_h</p:attrName>
                                        </p:attrNameLst>
                                      </p:cBhvr>
                                      <p:tavLst>
                                        <p:tav tm="0">
                                          <p:val>
                                            <p:strVal val="#ppt_h"/>
                                          </p:val>
                                        </p:tav>
                                        <p:tav tm="100000">
                                          <p:val>
                                            <p:strVal val="#ppt_h"/>
                                          </p:val>
                                        </p:tav>
                                      </p:tavLst>
                                    </p:anim>
                                    <p:animEffect transition="in" filter="fade">
                                      <p:cBhvr>
                                        <p:cTn id="174" dur="1000"/>
                                        <p:tgtEl>
                                          <p:spTgt spid="63"/>
                                        </p:tgtEl>
                                      </p:cBhvr>
                                    </p:animEffect>
                                  </p:childTnLst>
                                </p:cTn>
                              </p:par>
                              <p:par>
                                <p:cTn id="175" presetID="55" presetClass="entr" presetSubtype="0" fill="hold" nodeType="withEffect">
                                  <p:stCondLst>
                                    <p:cond delay="0"/>
                                  </p:stCondLst>
                                  <p:childTnLst>
                                    <p:set>
                                      <p:cBhvr>
                                        <p:cTn id="176" dur="1" fill="hold">
                                          <p:stCondLst>
                                            <p:cond delay="0"/>
                                          </p:stCondLst>
                                        </p:cTn>
                                        <p:tgtEl>
                                          <p:spTgt spid="61"/>
                                        </p:tgtEl>
                                        <p:attrNameLst>
                                          <p:attrName>style.visibility</p:attrName>
                                        </p:attrNameLst>
                                      </p:cBhvr>
                                      <p:to>
                                        <p:strVal val="visible"/>
                                      </p:to>
                                    </p:set>
                                    <p:anim calcmode="lin" valueType="num">
                                      <p:cBhvr>
                                        <p:cTn id="177" dur="1000" fill="hold"/>
                                        <p:tgtEl>
                                          <p:spTgt spid="61"/>
                                        </p:tgtEl>
                                        <p:attrNameLst>
                                          <p:attrName>ppt_w</p:attrName>
                                        </p:attrNameLst>
                                      </p:cBhvr>
                                      <p:tavLst>
                                        <p:tav tm="0">
                                          <p:val>
                                            <p:strVal val="#ppt_w*0.70"/>
                                          </p:val>
                                        </p:tav>
                                        <p:tav tm="100000">
                                          <p:val>
                                            <p:strVal val="#ppt_w"/>
                                          </p:val>
                                        </p:tav>
                                      </p:tavLst>
                                    </p:anim>
                                    <p:anim calcmode="lin" valueType="num">
                                      <p:cBhvr>
                                        <p:cTn id="178" dur="1000" fill="hold"/>
                                        <p:tgtEl>
                                          <p:spTgt spid="61"/>
                                        </p:tgtEl>
                                        <p:attrNameLst>
                                          <p:attrName>ppt_h</p:attrName>
                                        </p:attrNameLst>
                                      </p:cBhvr>
                                      <p:tavLst>
                                        <p:tav tm="0">
                                          <p:val>
                                            <p:strVal val="#ppt_h"/>
                                          </p:val>
                                        </p:tav>
                                        <p:tav tm="100000">
                                          <p:val>
                                            <p:strVal val="#ppt_h"/>
                                          </p:val>
                                        </p:tav>
                                      </p:tavLst>
                                    </p:anim>
                                    <p:animEffect transition="in" filter="fade">
                                      <p:cBhvr>
                                        <p:cTn id="179" dur="1000"/>
                                        <p:tgtEl>
                                          <p:spTgt spid="61"/>
                                        </p:tgtEl>
                                      </p:cBhvr>
                                    </p:animEffect>
                                  </p:childTnLst>
                                </p:cTn>
                              </p:par>
                              <p:par>
                                <p:cTn id="180" presetID="55" presetClass="entr" presetSubtype="0" fill="hold" nodeType="withEffect">
                                  <p:stCondLst>
                                    <p:cond delay="0"/>
                                  </p:stCondLst>
                                  <p:childTnLst>
                                    <p:set>
                                      <p:cBhvr>
                                        <p:cTn id="181" dur="1" fill="hold">
                                          <p:stCondLst>
                                            <p:cond delay="0"/>
                                          </p:stCondLst>
                                        </p:cTn>
                                        <p:tgtEl>
                                          <p:spTgt spid="64"/>
                                        </p:tgtEl>
                                        <p:attrNameLst>
                                          <p:attrName>style.visibility</p:attrName>
                                        </p:attrNameLst>
                                      </p:cBhvr>
                                      <p:to>
                                        <p:strVal val="visible"/>
                                      </p:to>
                                    </p:set>
                                    <p:anim calcmode="lin" valueType="num">
                                      <p:cBhvr>
                                        <p:cTn id="182" dur="1000" fill="hold"/>
                                        <p:tgtEl>
                                          <p:spTgt spid="64"/>
                                        </p:tgtEl>
                                        <p:attrNameLst>
                                          <p:attrName>ppt_w</p:attrName>
                                        </p:attrNameLst>
                                      </p:cBhvr>
                                      <p:tavLst>
                                        <p:tav tm="0">
                                          <p:val>
                                            <p:strVal val="#ppt_w*0.70"/>
                                          </p:val>
                                        </p:tav>
                                        <p:tav tm="100000">
                                          <p:val>
                                            <p:strVal val="#ppt_w"/>
                                          </p:val>
                                        </p:tav>
                                      </p:tavLst>
                                    </p:anim>
                                    <p:anim calcmode="lin" valueType="num">
                                      <p:cBhvr>
                                        <p:cTn id="183" dur="1000" fill="hold"/>
                                        <p:tgtEl>
                                          <p:spTgt spid="64"/>
                                        </p:tgtEl>
                                        <p:attrNameLst>
                                          <p:attrName>ppt_h</p:attrName>
                                        </p:attrNameLst>
                                      </p:cBhvr>
                                      <p:tavLst>
                                        <p:tav tm="0">
                                          <p:val>
                                            <p:strVal val="#ppt_h"/>
                                          </p:val>
                                        </p:tav>
                                        <p:tav tm="100000">
                                          <p:val>
                                            <p:strVal val="#ppt_h"/>
                                          </p:val>
                                        </p:tav>
                                      </p:tavLst>
                                    </p:anim>
                                    <p:animEffect transition="in" filter="fade">
                                      <p:cBhvr>
                                        <p:cTn id="184" dur="1000"/>
                                        <p:tgtEl>
                                          <p:spTgt spid="64"/>
                                        </p:tgtEl>
                                      </p:cBhvr>
                                    </p:animEffect>
                                  </p:childTnLst>
                                </p:cTn>
                              </p:par>
                              <p:par>
                                <p:cTn id="185" presetID="1" presetClass="exit" presetSubtype="0" fill="hold" nodeType="withEffect">
                                  <p:stCondLst>
                                    <p:cond delay="0"/>
                                  </p:stCondLst>
                                  <p:childTnLst>
                                    <p:set>
                                      <p:cBhvr>
                                        <p:cTn id="186" dur="1" fill="hold">
                                          <p:stCondLst>
                                            <p:cond delay="0"/>
                                          </p:stCondLst>
                                        </p:cTn>
                                        <p:tgtEl>
                                          <p:spTgt spid="57"/>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58"/>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0"/>
                                          </p:stCondLst>
                                        </p:cTn>
                                        <p:tgtEl>
                                          <p:spTgt spid="59"/>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60"/>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1" nodeType="clickEffect">
                                  <p:stCondLst>
                                    <p:cond delay="0"/>
                                  </p:stCondLst>
                                  <p:childTnLst>
                                    <p:set>
                                      <p:cBhvr>
                                        <p:cTn id="196" dur="1" fill="hold">
                                          <p:stCondLst>
                                            <p:cond delay="0"/>
                                          </p:stCondLst>
                                        </p:cTn>
                                        <p:tgtEl>
                                          <p:spTgt spid="26"/>
                                        </p:tgtEl>
                                        <p:attrNameLst>
                                          <p:attrName>style.visibility</p:attrName>
                                        </p:attrNameLst>
                                      </p:cBhvr>
                                      <p:to>
                                        <p:strVal val="visible"/>
                                      </p:to>
                                    </p:set>
                                  </p:childTnLst>
                                </p:cTn>
                              </p:par>
                              <p:par>
                                <p:cTn id="197" presetID="1" presetClass="exit" presetSubtype="0" fill="hold" grpId="0" nodeType="withEffect">
                                  <p:stCondLst>
                                    <p:cond delay="0"/>
                                  </p:stCondLst>
                                  <p:childTnLst>
                                    <p:set>
                                      <p:cBhvr>
                                        <p:cTn id="198" dur="1" fill="hold">
                                          <p:stCondLst>
                                            <p:cond delay="0"/>
                                          </p:stCondLst>
                                        </p:cTn>
                                        <p:tgtEl>
                                          <p:spTgt spid="2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55" presetClass="entr" presetSubtype="0" fill="hold" nodeType="clickEffect">
                                  <p:stCondLst>
                                    <p:cond delay="0"/>
                                  </p:stCondLst>
                                  <p:childTnLst>
                                    <p:set>
                                      <p:cBhvr>
                                        <p:cTn id="202" dur="1" fill="hold">
                                          <p:stCondLst>
                                            <p:cond delay="0"/>
                                          </p:stCondLst>
                                        </p:cTn>
                                        <p:tgtEl>
                                          <p:spTgt spid="66"/>
                                        </p:tgtEl>
                                        <p:attrNameLst>
                                          <p:attrName>style.visibility</p:attrName>
                                        </p:attrNameLst>
                                      </p:cBhvr>
                                      <p:to>
                                        <p:strVal val="visible"/>
                                      </p:to>
                                    </p:set>
                                    <p:anim calcmode="lin" valueType="num">
                                      <p:cBhvr>
                                        <p:cTn id="203" dur="1000" fill="hold"/>
                                        <p:tgtEl>
                                          <p:spTgt spid="66"/>
                                        </p:tgtEl>
                                        <p:attrNameLst>
                                          <p:attrName>ppt_w</p:attrName>
                                        </p:attrNameLst>
                                      </p:cBhvr>
                                      <p:tavLst>
                                        <p:tav tm="0">
                                          <p:val>
                                            <p:strVal val="#ppt_w*0.70"/>
                                          </p:val>
                                        </p:tav>
                                        <p:tav tm="100000">
                                          <p:val>
                                            <p:strVal val="#ppt_w"/>
                                          </p:val>
                                        </p:tav>
                                      </p:tavLst>
                                    </p:anim>
                                    <p:anim calcmode="lin" valueType="num">
                                      <p:cBhvr>
                                        <p:cTn id="204" dur="1000" fill="hold"/>
                                        <p:tgtEl>
                                          <p:spTgt spid="66"/>
                                        </p:tgtEl>
                                        <p:attrNameLst>
                                          <p:attrName>ppt_h</p:attrName>
                                        </p:attrNameLst>
                                      </p:cBhvr>
                                      <p:tavLst>
                                        <p:tav tm="0">
                                          <p:val>
                                            <p:strVal val="#ppt_h"/>
                                          </p:val>
                                        </p:tav>
                                        <p:tav tm="100000">
                                          <p:val>
                                            <p:strVal val="#ppt_h"/>
                                          </p:val>
                                        </p:tav>
                                      </p:tavLst>
                                    </p:anim>
                                    <p:animEffect transition="in" filter="fade">
                                      <p:cBhvr>
                                        <p:cTn id="205" dur="1000"/>
                                        <p:tgtEl>
                                          <p:spTgt spid="66"/>
                                        </p:tgtEl>
                                      </p:cBhvr>
                                    </p:animEffect>
                                  </p:childTnLst>
                                </p:cTn>
                              </p:par>
                              <p:par>
                                <p:cTn id="206" presetID="55" presetClass="entr" presetSubtype="0" fill="hold" nodeType="withEffect">
                                  <p:stCondLst>
                                    <p:cond delay="0"/>
                                  </p:stCondLst>
                                  <p:childTnLst>
                                    <p:set>
                                      <p:cBhvr>
                                        <p:cTn id="207" dur="1" fill="hold">
                                          <p:stCondLst>
                                            <p:cond delay="0"/>
                                          </p:stCondLst>
                                        </p:cTn>
                                        <p:tgtEl>
                                          <p:spTgt spid="67"/>
                                        </p:tgtEl>
                                        <p:attrNameLst>
                                          <p:attrName>style.visibility</p:attrName>
                                        </p:attrNameLst>
                                      </p:cBhvr>
                                      <p:to>
                                        <p:strVal val="visible"/>
                                      </p:to>
                                    </p:set>
                                    <p:anim calcmode="lin" valueType="num">
                                      <p:cBhvr>
                                        <p:cTn id="208" dur="1000" fill="hold"/>
                                        <p:tgtEl>
                                          <p:spTgt spid="67"/>
                                        </p:tgtEl>
                                        <p:attrNameLst>
                                          <p:attrName>ppt_w</p:attrName>
                                        </p:attrNameLst>
                                      </p:cBhvr>
                                      <p:tavLst>
                                        <p:tav tm="0">
                                          <p:val>
                                            <p:strVal val="#ppt_w*0.70"/>
                                          </p:val>
                                        </p:tav>
                                        <p:tav tm="100000">
                                          <p:val>
                                            <p:strVal val="#ppt_w"/>
                                          </p:val>
                                        </p:tav>
                                      </p:tavLst>
                                    </p:anim>
                                    <p:anim calcmode="lin" valueType="num">
                                      <p:cBhvr>
                                        <p:cTn id="209" dur="1000" fill="hold"/>
                                        <p:tgtEl>
                                          <p:spTgt spid="67"/>
                                        </p:tgtEl>
                                        <p:attrNameLst>
                                          <p:attrName>ppt_h</p:attrName>
                                        </p:attrNameLst>
                                      </p:cBhvr>
                                      <p:tavLst>
                                        <p:tav tm="0">
                                          <p:val>
                                            <p:strVal val="#ppt_h"/>
                                          </p:val>
                                        </p:tav>
                                        <p:tav tm="100000">
                                          <p:val>
                                            <p:strVal val="#ppt_h"/>
                                          </p:val>
                                        </p:tav>
                                      </p:tavLst>
                                    </p:anim>
                                    <p:animEffect transition="in" filter="fade">
                                      <p:cBhvr>
                                        <p:cTn id="210" dur="1000"/>
                                        <p:tgtEl>
                                          <p:spTgt spid="67"/>
                                        </p:tgtEl>
                                      </p:cBhvr>
                                    </p:animEffect>
                                  </p:childTnLst>
                                </p:cTn>
                              </p:par>
                              <p:par>
                                <p:cTn id="211" presetID="55" presetClass="entr" presetSubtype="0" fill="hold" nodeType="withEffect">
                                  <p:stCondLst>
                                    <p:cond delay="0"/>
                                  </p:stCondLst>
                                  <p:childTnLst>
                                    <p:set>
                                      <p:cBhvr>
                                        <p:cTn id="212" dur="1" fill="hold">
                                          <p:stCondLst>
                                            <p:cond delay="0"/>
                                          </p:stCondLst>
                                        </p:cTn>
                                        <p:tgtEl>
                                          <p:spTgt spid="65"/>
                                        </p:tgtEl>
                                        <p:attrNameLst>
                                          <p:attrName>style.visibility</p:attrName>
                                        </p:attrNameLst>
                                      </p:cBhvr>
                                      <p:to>
                                        <p:strVal val="visible"/>
                                      </p:to>
                                    </p:set>
                                    <p:anim calcmode="lin" valueType="num">
                                      <p:cBhvr>
                                        <p:cTn id="213" dur="1000" fill="hold"/>
                                        <p:tgtEl>
                                          <p:spTgt spid="65"/>
                                        </p:tgtEl>
                                        <p:attrNameLst>
                                          <p:attrName>ppt_w</p:attrName>
                                        </p:attrNameLst>
                                      </p:cBhvr>
                                      <p:tavLst>
                                        <p:tav tm="0">
                                          <p:val>
                                            <p:strVal val="#ppt_w*0.70"/>
                                          </p:val>
                                        </p:tav>
                                        <p:tav tm="100000">
                                          <p:val>
                                            <p:strVal val="#ppt_w"/>
                                          </p:val>
                                        </p:tav>
                                      </p:tavLst>
                                    </p:anim>
                                    <p:anim calcmode="lin" valueType="num">
                                      <p:cBhvr>
                                        <p:cTn id="214" dur="1000" fill="hold"/>
                                        <p:tgtEl>
                                          <p:spTgt spid="65"/>
                                        </p:tgtEl>
                                        <p:attrNameLst>
                                          <p:attrName>ppt_h</p:attrName>
                                        </p:attrNameLst>
                                      </p:cBhvr>
                                      <p:tavLst>
                                        <p:tav tm="0">
                                          <p:val>
                                            <p:strVal val="#ppt_h"/>
                                          </p:val>
                                        </p:tav>
                                        <p:tav tm="100000">
                                          <p:val>
                                            <p:strVal val="#ppt_h"/>
                                          </p:val>
                                        </p:tav>
                                      </p:tavLst>
                                    </p:anim>
                                    <p:animEffect transition="in" filter="fade">
                                      <p:cBhvr>
                                        <p:cTn id="215" dur="1000"/>
                                        <p:tgtEl>
                                          <p:spTgt spid="65"/>
                                        </p:tgtEl>
                                      </p:cBhvr>
                                    </p:animEffect>
                                  </p:childTnLst>
                                </p:cTn>
                              </p:par>
                              <p:par>
                                <p:cTn id="216" presetID="55" presetClass="entr" presetSubtype="0" fill="hold" nodeType="withEffect">
                                  <p:stCondLst>
                                    <p:cond delay="0"/>
                                  </p:stCondLst>
                                  <p:childTnLst>
                                    <p:set>
                                      <p:cBhvr>
                                        <p:cTn id="217" dur="1" fill="hold">
                                          <p:stCondLst>
                                            <p:cond delay="0"/>
                                          </p:stCondLst>
                                        </p:cTn>
                                        <p:tgtEl>
                                          <p:spTgt spid="68"/>
                                        </p:tgtEl>
                                        <p:attrNameLst>
                                          <p:attrName>style.visibility</p:attrName>
                                        </p:attrNameLst>
                                      </p:cBhvr>
                                      <p:to>
                                        <p:strVal val="visible"/>
                                      </p:to>
                                    </p:set>
                                    <p:anim calcmode="lin" valueType="num">
                                      <p:cBhvr>
                                        <p:cTn id="218" dur="1000" fill="hold"/>
                                        <p:tgtEl>
                                          <p:spTgt spid="68"/>
                                        </p:tgtEl>
                                        <p:attrNameLst>
                                          <p:attrName>ppt_w</p:attrName>
                                        </p:attrNameLst>
                                      </p:cBhvr>
                                      <p:tavLst>
                                        <p:tav tm="0">
                                          <p:val>
                                            <p:strVal val="#ppt_w*0.70"/>
                                          </p:val>
                                        </p:tav>
                                        <p:tav tm="100000">
                                          <p:val>
                                            <p:strVal val="#ppt_w"/>
                                          </p:val>
                                        </p:tav>
                                      </p:tavLst>
                                    </p:anim>
                                    <p:anim calcmode="lin" valueType="num">
                                      <p:cBhvr>
                                        <p:cTn id="219" dur="1000" fill="hold"/>
                                        <p:tgtEl>
                                          <p:spTgt spid="68"/>
                                        </p:tgtEl>
                                        <p:attrNameLst>
                                          <p:attrName>ppt_h</p:attrName>
                                        </p:attrNameLst>
                                      </p:cBhvr>
                                      <p:tavLst>
                                        <p:tav tm="0">
                                          <p:val>
                                            <p:strVal val="#ppt_h"/>
                                          </p:val>
                                        </p:tav>
                                        <p:tav tm="100000">
                                          <p:val>
                                            <p:strVal val="#ppt_h"/>
                                          </p:val>
                                        </p:tav>
                                      </p:tavLst>
                                    </p:anim>
                                    <p:animEffect transition="in" filter="fade">
                                      <p:cBhvr>
                                        <p:cTn id="220" dur="1000"/>
                                        <p:tgtEl>
                                          <p:spTgt spid="68"/>
                                        </p:tgtEl>
                                      </p:cBhvr>
                                    </p:animEffect>
                                  </p:childTnLst>
                                </p:cTn>
                              </p:par>
                              <p:par>
                                <p:cTn id="221" presetID="1" presetClass="exit" presetSubtype="0" fill="hold" nodeType="withEffect">
                                  <p:stCondLst>
                                    <p:cond delay="0"/>
                                  </p:stCondLst>
                                  <p:childTnLst>
                                    <p:set>
                                      <p:cBhvr>
                                        <p:cTn id="222" dur="1" fill="hold">
                                          <p:stCondLst>
                                            <p:cond delay="0"/>
                                          </p:stCondLst>
                                        </p:cTn>
                                        <p:tgtEl>
                                          <p:spTgt spid="61"/>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62"/>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63"/>
                                        </p:tgtEl>
                                        <p:attrNameLst>
                                          <p:attrName>style.visibility</p:attrName>
                                        </p:attrNameLst>
                                      </p:cBhvr>
                                      <p:to>
                                        <p:strVal val="hidden"/>
                                      </p:to>
                                    </p:set>
                                  </p:childTnLst>
                                </p:cTn>
                              </p:par>
                              <p:par>
                                <p:cTn id="227" presetID="1" presetClass="exit" presetSubtype="0" fill="hold" nodeType="withEffect">
                                  <p:stCondLst>
                                    <p:cond delay="0"/>
                                  </p:stCondLst>
                                  <p:childTnLst>
                                    <p:set>
                                      <p:cBhvr>
                                        <p:cTn id="228" dur="1" fill="hold">
                                          <p:stCondLst>
                                            <p:cond delay="0"/>
                                          </p:stCondLst>
                                        </p:cTn>
                                        <p:tgtEl>
                                          <p:spTgt spid="64"/>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27"/>
                                        </p:tgtEl>
                                        <p:attrNameLst>
                                          <p:attrName>style.visibility</p:attrName>
                                        </p:attrNameLst>
                                      </p:cBhvr>
                                      <p:to>
                                        <p:strVal val="visible"/>
                                      </p:to>
                                    </p:set>
                                  </p:childTnLst>
                                </p:cTn>
                              </p:par>
                              <p:par>
                                <p:cTn id="233" presetID="1" presetClass="exit" presetSubtype="0" fill="hold" grpId="0" nodeType="withEffect">
                                  <p:stCondLst>
                                    <p:cond delay="0"/>
                                  </p:stCondLst>
                                  <p:childTnLst>
                                    <p:set>
                                      <p:cBhvr>
                                        <p:cTn id="234" dur="1" fill="hold">
                                          <p:stCondLst>
                                            <p:cond delay="0"/>
                                          </p:stCondLst>
                                        </p:cTn>
                                        <p:tgtEl>
                                          <p:spTgt spid="26"/>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40"/>
                                        </p:tgtEl>
                                        <p:attrNameLst>
                                          <p:attrName>style.visibility</p:attrName>
                                        </p:attrNameLst>
                                      </p:cBhvr>
                                      <p:to>
                                        <p:strVal val="visible"/>
                                      </p:to>
                                    </p:set>
                                  </p:childTnLst>
                                </p:cTn>
                              </p:par>
                              <p:par>
                                <p:cTn id="239" presetID="1" presetClass="exit" presetSubtype="0" fill="hold" grpId="1" nodeType="withEffect">
                                  <p:stCondLst>
                                    <p:cond delay="0"/>
                                  </p:stCondLst>
                                  <p:childTnLst>
                                    <p:set>
                                      <p:cBhvr>
                                        <p:cTn id="240" dur="1" fill="hold">
                                          <p:stCondLst>
                                            <p:cond delay="0"/>
                                          </p:stCondLst>
                                        </p:cTn>
                                        <p:tgtEl>
                                          <p:spTgt spid="27"/>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65"/>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66"/>
                                        </p:tgtEl>
                                        <p:attrNameLst>
                                          <p:attrName>style.visibility</p:attrName>
                                        </p:attrNameLst>
                                      </p:cBhvr>
                                      <p:to>
                                        <p:strVal val="hidden"/>
                                      </p:to>
                                    </p:set>
                                  </p:childTnLst>
                                </p:cTn>
                              </p:par>
                              <p:par>
                                <p:cTn id="245" presetID="1" presetClass="exit" presetSubtype="0" fill="hold" nodeType="withEffect">
                                  <p:stCondLst>
                                    <p:cond delay="0"/>
                                  </p:stCondLst>
                                  <p:childTnLst>
                                    <p:set>
                                      <p:cBhvr>
                                        <p:cTn id="246" dur="1" fill="hold">
                                          <p:stCondLst>
                                            <p:cond delay="0"/>
                                          </p:stCondLst>
                                        </p:cTn>
                                        <p:tgtEl>
                                          <p:spTgt spid="67"/>
                                        </p:tgtEl>
                                        <p:attrNameLst>
                                          <p:attrName>style.visibility</p:attrName>
                                        </p:attrNameLst>
                                      </p:cBhvr>
                                      <p:to>
                                        <p:strVal val="hidden"/>
                                      </p:to>
                                    </p:set>
                                  </p:childTnLst>
                                </p:cTn>
                              </p:par>
                              <p:par>
                                <p:cTn id="247" presetID="1" presetClass="exit" presetSubtype="0" fill="hold" nodeType="withEffect">
                                  <p:stCondLst>
                                    <p:cond delay="0"/>
                                  </p:stCondLst>
                                  <p:childTnLst>
                                    <p:set>
                                      <p:cBhvr>
                                        <p:cTn id="248" dur="1" fill="hold">
                                          <p:stCondLst>
                                            <p:cond delay="0"/>
                                          </p:stCondLst>
                                        </p:cTn>
                                        <p:tgtEl>
                                          <p:spTgt spid="68"/>
                                        </p:tgtEl>
                                        <p:attrNameLst>
                                          <p:attrName>style.visibility</p:attrName>
                                        </p:attrNameLst>
                                      </p:cBhvr>
                                      <p:to>
                                        <p:strVal val="hidden"/>
                                      </p:to>
                                    </p:set>
                                  </p:childTnLst>
                                </p:cTn>
                              </p:par>
                            </p:childTnLst>
                          </p:cTn>
                        </p:par>
                      </p:childTnLst>
                    </p:cTn>
                  </p:par>
                  <p:par>
                    <p:cTn id="249" fill="hold">
                      <p:stCondLst>
                        <p:cond delay="indefinite"/>
                      </p:stCondLst>
                      <p:childTnLst>
                        <p:par>
                          <p:cTn id="250" fill="hold">
                            <p:stCondLst>
                              <p:cond delay="0"/>
                            </p:stCondLst>
                            <p:childTnLst>
                              <p:par>
                                <p:cTn id="251" presetID="2" presetClass="entr" presetSubtype="8" fill="hold" nodeType="clickEffect">
                                  <p:stCondLst>
                                    <p:cond delay="0"/>
                                  </p:stCondLst>
                                  <p:childTnLst>
                                    <p:set>
                                      <p:cBhvr>
                                        <p:cTn id="252" dur="1" fill="hold">
                                          <p:stCondLst>
                                            <p:cond delay="0"/>
                                          </p:stCondLst>
                                        </p:cTn>
                                        <p:tgtEl>
                                          <p:spTgt spid="73">
                                            <p:txEl>
                                              <p:pRg st="3" end="3"/>
                                            </p:txEl>
                                          </p:spTgt>
                                        </p:tgtEl>
                                        <p:attrNameLst>
                                          <p:attrName>style.visibility</p:attrName>
                                        </p:attrNameLst>
                                      </p:cBhvr>
                                      <p:to>
                                        <p:strVal val="visible"/>
                                      </p:to>
                                    </p:set>
                                    <p:anim calcmode="lin" valueType="num">
                                      <p:cBhvr additive="base">
                                        <p:cTn id="253" dur="500" fill="hold"/>
                                        <p:tgtEl>
                                          <p:spTgt spid="73">
                                            <p:txEl>
                                              <p:pRg st="3" end="3"/>
                                            </p:txEl>
                                          </p:spTgt>
                                        </p:tgtEl>
                                        <p:attrNameLst>
                                          <p:attrName>ppt_x</p:attrName>
                                        </p:attrNameLst>
                                      </p:cBhvr>
                                      <p:tavLst>
                                        <p:tav tm="0">
                                          <p:val>
                                            <p:strVal val="0-#ppt_w/2"/>
                                          </p:val>
                                        </p:tav>
                                        <p:tav tm="100000">
                                          <p:val>
                                            <p:strVal val="#ppt_x"/>
                                          </p:val>
                                        </p:tav>
                                      </p:tavLst>
                                    </p:anim>
                                    <p:anim calcmode="lin" valueType="num">
                                      <p:cBhvr additive="base">
                                        <p:cTn id="254" dur="500" fill="hold"/>
                                        <p:tgtEl>
                                          <p:spTgt spid="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8" fill="hold" nodeType="clickEffect">
                                  <p:stCondLst>
                                    <p:cond delay="0"/>
                                  </p:stCondLst>
                                  <p:childTnLst>
                                    <p:set>
                                      <p:cBhvr>
                                        <p:cTn id="258" dur="1" fill="hold">
                                          <p:stCondLst>
                                            <p:cond delay="0"/>
                                          </p:stCondLst>
                                        </p:cTn>
                                        <p:tgtEl>
                                          <p:spTgt spid="73">
                                            <p:txEl>
                                              <p:pRg st="4" end="4"/>
                                            </p:txEl>
                                          </p:spTgt>
                                        </p:tgtEl>
                                        <p:attrNameLst>
                                          <p:attrName>style.visibility</p:attrName>
                                        </p:attrNameLst>
                                      </p:cBhvr>
                                      <p:to>
                                        <p:strVal val="visible"/>
                                      </p:to>
                                    </p:set>
                                    <p:anim calcmode="lin" valueType="num">
                                      <p:cBhvr additive="base">
                                        <p:cTn id="259" dur="500" fill="hold"/>
                                        <p:tgtEl>
                                          <p:spTgt spid="73">
                                            <p:txEl>
                                              <p:pRg st="4" end="4"/>
                                            </p:txEl>
                                          </p:spTgt>
                                        </p:tgtEl>
                                        <p:attrNameLst>
                                          <p:attrName>ppt_x</p:attrName>
                                        </p:attrNameLst>
                                      </p:cBhvr>
                                      <p:tavLst>
                                        <p:tav tm="0">
                                          <p:val>
                                            <p:strVal val="0-#ppt_w/2"/>
                                          </p:val>
                                        </p:tav>
                                        <p:tav tm="100000">
                                          <p:val>
                                            <p:strVal val="#ppt_x"/>
                                          </p:val>
                                        </p:tav>
                                      </p:tavLst>
                                    </p:anim>
                                    <p:anim calcmode="lin" valueType="num">
                                      <p:cBhvr additive="base">
                                        <p:cTn id="260" dur="500" fill="hold"/>
                                        <p:tgtEl>
                                          <p:spTgt spid="7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762000" y="546318"/>
            <a:ext cx="8229600" cy="2677656"/>
          </a:xfrm>
          <a:prstGeom prst="rect">
            <a:avLst/>
          </a:prstGeom>
        </p:spPr>
        <p:txBody>
          <a:bodyPr wrap="square">
            <a:spAutoFit/>
          </a:bodyPr>
          <a:lstStyle/>
          <a:p>
            <a:r>
              <a:rPr lang="en-US" b="1" dirty="0">
                <a:solidFill>
                  <a:schemeClr val="tx2"/>
                </a:solidFill>
                <a:cs typeface="Times New Roman" panose="02020603050405020304" pitchFamily="18" charset="0"/>
              </a:rPr>
              <a:t>Dropout (dropping neurons)</a:t>
            </a:r>
            <a:r>
              <a:rPr lang="en-US" dirty="0">
                <a:solidFill>
                  <a:schemeClr val="tx2"/>
                </a:solidFill>
                <a:cs typeface="Times New Roman" panose="02020603050405020304" pitchFamily="18" charset="0"/>
              </a:rPr>
              <a:t>:</a:t>
            </a:r>
          </a:p>
          <a:p>
            <a:r>
              <a:rPr lang="en-US" altLang="en-US" dirty="0"/>
              <a:t>Every step in training a neural net</a:t>
            </a:r>
          </a:p>
          <a:p>
            <a:r>
              <a:rPr lang="en-US" altLang="en-US" dirty="0"/>
              <a:t>   try delete a random subset of the neurons.</a:t>
            </a:r>
          </a:p>
          <a:p>
            <a:r>
              <a:rPr lang="en-US" altLang="en-US" dirty="0"/>
              <a:t>Maybe this will make it more robust to “change”.</a:t>
            </a:r>
          </a:p>
          <a:p>
            <a:r>
              <a:rPr lang="en-US" altLang="en-US" dirty="0"/>
              <a:t>Maybe this will make it more robust to </a:t>
            </a:r>
          </a:p>
          <a:p>
            <a:r>
              <a:rPr lang="en-US" altLang="en-US" dirty="0"/>
              <a:t>   work better on never seen before instances. </a:t>
            </a:r>
          </a:p>
        </p:txBody>
      </p:sp>
      <p:sp>
        <p:nvSpPr>
          <p:cNvPr id="7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grpSp>
        <p:nvGrpSpPr>
          <p:cNvPr id="3" name="Group 2"/>
          <p:cNvGrpSpPr/>
          <p:nvPr/>
        </p:nvGrpSpPr>
        <p:grpSpPr>
          <a:xfrm>
            <a:off x="-9094" y="3276600"/>
            <a:ext cx="5800294" cy="3048000"/>
            <a:chOff x="76200" y="3276600"/>
            <a:chExt cx="5800294" cy="3048000"/>
          </a:xfrm>
        </p:grpSpPr>
        <p:sp>
          <p:nvSpPr>
            <p:cNvPr id="4" name="Rectangle 3"/>
            <p:cNvSpPr/>
            <p:nvPr/>
          </p:nvSpPr>
          <p:spPr>
            <a:xfrm>
              <a:off x="304800" y="3276600"/>
              <a:ext cx="5571694" cy="3048000"/>
            </a:xfrm>
            <a:prstGeom prst="rect">
              <a:avLst/>
            </a:prstGeom>
            <a:solidFill>
              <a:schemeClr val="tx1"/>
            </a:solidFill>
            <a:ln>
              <a:noFill/>
            </a:ln>
          </p:spPr>
          <p:txBody>
            <a:bodyPr wrap="square" rtlCol="0" anchor="ctr">
              <a:spAutoFit/>
            </a:bodyPr>
            <a:lstStyle/>
            <a:p>
              <a:pPr algn="l"/>
              <a:endParaRPr lang="en-CA" sz="2400" dirty="0"/>
            </a:p>
          </p:txBody>
        </p:sp>
        <p:pic>
          <p:nvPicPr>
            <p:cNvPr id="5" name="Picture 6" descr="Image result for convolutional neural network"/>
            <p:cNvPicPr>
              <a:picLocks noChangeAspect="1" noChangeArrowheads="1"/>
            </p:cNvPicPr>
            <p:nvPr/>
          </p:nvPicPr>
          <p:blipFill rotWithShape="1">
            <a:blip r:embed="rId3">
              <a:extLst>
                <a:ext uri="{28A0092B-C50C-407E-A947-70E740481C1C}">
                  <a14:useLocalDpi xmlns:a14="http://schemas.microsoft.com/office/drawing/2010/main" val="0"/>
                </a:ext>
              </a:extLst>
            </a:blip>
            <a:srcRect r="5346"/>
            <a:stretch/>
          </p:blipFill>
          <p:spPr bwMode="auto">
            <a:xfrm>
              <a:off x="76200" y="3419223"/>
              <a:ext cx="5715000" cy="2762864"/>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4" descr="Image result for star tr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506" y="3419222"/>
            <a:ext cx="3118402" cy="206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75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3">
                                            <p:txEl>
                                              <p:pRg st="5" end="5"/>
                                            </p:txEl>
                                          </p:spTgt>
                                        </p:tgtEl>
                                        <p:attrNameLst>
                                          <p:attrName>style.visibility</p:attrName>
                                        </p:attrNameLst>
                                      </p:cBhvr>
                                      <p:to>
                                        <p:strVal val="visible"/>
                                      </p:to>
                                    </p:set>
                                    <p:anim calcmode="lin" valueType="num">
                                      <p:cBhvr additive="base">
                                        <p:cTn id="7" dur="500" fill="hold"/>
                                        <p:tgtEl>
                                          <p:spTgt spid="7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 Box 33"/>
              <p:cNvSpPr txBox="1">
                <a:spLocks noChangeArrowheads="1"/>
              </p:cNvSpPr>
              <p:nvPr/>
            </p:nvSpPr>
            <p:spPr bwMode="auto">
              <a:xfrm>
                <a:off x="-97457" y="3352800"/>
                <a:ext cx="9338913" cy="230832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input </a:t>
                </a:r>
                <a14:m>
                  <m:oMath xmlns:m="http://schemas.openxmlformats.org/officeDocument/2006/math">
                    <m:acc>
                      <m:accPr>
                        <m:chr m:val="⃗"/>
                        <m:ctrlPr>
                          <a:rPr kumimoji="0" lang="en-US" altLang="en-US" sz="2400" b="1"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1</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 define by weight </a:t>
                </a:r>
                <a14:m>
                  <m:oMath xmlns:m="http://schemas.openxmlformats.org/officeDocument/2006/math">
                    <m:acc>
                      <m:accPr>
                        <m:chr m:val="⃗"/>
                        <m:ctrlPr>
                          <a:rPr kumimoji="0" lang="en-US" altLang="en-US" sz="2400" b="1"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z</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14:m>
                  <m:oMath xmlns:m="http://schemas.openxmlformats.org/officeDocument/2006/math">
                    <m:r>
                      <a:rPr kumimoji="0" lang="en-US" altLang="en-US" sz="2400" b="1"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1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 +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rPr>
                  <a:t>n</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 </a:t>
                </a: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endPar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mc:Choice>
        <mc:Fallback xmlns="">
          <p:sp>
            <p:nvSpPr>
              <p:cNvPr id="9" name="Text Box 33"/>
              <p:cNvSpPr txBox="1">
                <a:spLocks noRot="1" noChangeAspect="1" noMove="1" noResize="1" noEditPoints="1" noAdjustHandles="1" noChangeArrowheads="1" noChangeShapeType="1" noTextEdit="1"/>
              </p:cNvSpPr>
              <p:nvPr/>
            </p:nvSpPr>
            <p:spPr bwMode="auto">
              <a:xfrm>
                <a:off x="-97457" y="3352800"/>
                <a:ext cx="9338913" cy="2308324"/>
              </a:xfrm>
              <a:prstGeom prst="rect">
                <a:avLst/>
              </a:prstGeom>
              <a:blipFill>
                <a:blip r:embed="rId3"/>
                <a:stretch>
                  <a:fillRect b="-50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1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Linear Regression</a:t>
            </a:r>
          </a:p>
        </p:txBody>
      </p:sp>
      <p:grpSp>
        <p:nvGrpSpPr>
          <p:cNvPr id="23" name="Group 22"/>
          <p:cNvGrpSpPr/>
          <p:nvPr/>
        </p:nvGrpSpPr>
        <p:grpSpPr>
          <a:xfrm>
            <a:off x="2859588" y="630771"/>
            <a:ext cx="5751012" cy="2819400"/>
            <a:chOff x="3200400" y="609600"/>
            <a:chExt cx="5751012" cy="2819400"/>
          </a:xfrm>
        </p:grpSpPr>
        <p:sp>
          <p:nvSpPr>
            <p:cNvPr id="24" name="Rectangle 23"/>
            <p:cNvSpPr/>
            <p:nvPr/>
          </p:nvSpPr>
          <p:spPr>
            <a:xfrm>
              <a:off x="8135620" y="609600"/>
              <a:ext cx="815792" cy="28188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25" name="Picture 2" descr="image20"/>
            <p:cNvPicPr>
              <a:picLocks noChangeAspect="1" noChangeArrowheads="1"/>
            </p:cNvPicPr>
            <p:nvPr/>
          </p:nvPicPr>
          <p:blipFill rotWithShape="1">
            <a:blip r:embed="rId4">
              <a:extLst>
                <a:ext uri="{28A0092B-C50C-407E-A947-70E740481C1C}">
                  <a14:useLocalDpi xmlns:a14="http://schemas.microsoft.com/office/drawing/2010/main" val="0"/>
                </a:ext>
              </a:extLst>
            </a:blip>
            <a:srcRect l="13334" t="22222" r="42905" b="44444"/>
            <a:stretch/>
          </p:blipFill>
          <p:spPr bwMode="auto">
            <a:xfrm>
              <a:off x="3200400" y="609600"/>
              <a:ext cx="49352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6705600" y="2133600"/>
              <a:ext cx="12954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7" name="TextBox 26"/>
                <p:cNvSpPr txBox="1"/>
                <p:nvPr/>
              </p:nvSpPr>
              <p:spPr>
                <a:xfrm>
                  <a:off x="6466708" y="2453464"/>
                  <a:ext cx="1779910"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466708" y="2453464"/>
                  <a:ext cx="1779910" cy="74719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8684869" y="1876644"/>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684869" y="1876644"/>
                  <a:ext cx="212751" cy="307777"/>
                </a:xfrm>
                <a:prstGeom prst="rect">
                  <a:avLst/>
                </a:prstGeom>
                <a:blipFill>
                  <a:blip r:embed="rId6"/>
                  <a:stretch>
                    <a:fillRect l="-28571" r="-25714" b="-28000"/>
                  </a:stretch>
                </a:blipFill>
              </p:spPr>
              <p:txBody>
                <a:bodyPr/>
                <a:lstStyle/>
                <a:p>
                  <a:r>
                    <a:rPr lang="en-CA">
                      <a:noFill/>
                    </a:rPr>
                    <a:t> </a:t>
                  </a:r>
                </a:p>
              </p:txBody>
            </p:sp>
          </mc:Fallback>
        </mc:AlternateContent>
        <p:sp>
          <p:nvSpPr>
            <p:cNvPr id="29" name="Oval 28"/>
            <p:cNvSpPr/>
            <p:nvPr/>
          </p:nvSpPr>
          <p:spPr>
            <a:xfrm>
              <a:off x="8211820" y="1905000"/>
              <a:ext cx="304800" cy="304800"/>
            </a:xfrm>
            <a:prstGeom prst="ellipse">
              <a:avLst/>
            </a:prstGeom>
            <a:ln w="15875">
              <a:solidFill>
                <a:schemeClr val="bg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Rectangle 29"/>
            <p:cNvSpPr/>
            <p:nvPr/>
          </p:nvSpPr>
          <p:spPr>
            <a:xfrm>
              <a:off x="3285392" y="762000"/>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31" name="Rectangle 30"/>
            <p:cNvSpPr/>
            <p:nvPr/>
          </p:nvSpPr>
          <p:spPr>
            <a:xfrm>
              <a:off x="3276600" y="1214735"/>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2</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32" name="Rectangle 31"/>
            <p:cNvSpPr/>
            <p:nvPr/>
          </p:nvSpPr>
          <p:spPr>
            <a:xfrm>
              <a:off x="3276600" y="2743200"/>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33" name="Oval 32"/>
            <p:cNvSpPr/>
            <p:nvPr/>
          </p:nvSpPr>
          <p:spPr>
            <a:xfrm>
              <a:off x="4226166" y="996462"/>
              <a:ext cx="228600" cy="224135"/>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4191000" y="1335037"/>
              <a:ext cx="228600" cy="224135"/>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4114800" y="2438400"/>
              <a:ext cx="304800" cy="300335"/>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5486400" y="1318848"/>
              <a:ext cx="304800" cy="362017"/>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Rectangle 36"/>
            <p:cNvSpPr/>
            <p:nvPr/>
          </p:nvSpPr>
          <p:spPr>
            <a:xfrm>
              <a:off x="4114800" y="1219200"/>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2</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38" name="Rectangle 37"/>
            <p:cNvSpPr/>
            <p:nvPr/>
          </p:nvSpPr>
          <p:spPr>
            <a:xfrm>
              <a:off x="4108938" y="791310"/>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1</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39" name="Rectangle 38"/>
            <p:cNvSpPr/>
            <p:nvPr/>
          </p:nvSpPr>
          <p:spPr>
            <a:xfrm>
              <a:off x="4079557" y="2286000"/>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B050"/>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40" name="Rectangle 39"/>
            <p:cNvSpPr/>
            <p:nvPr/>
          </p:nvSpPr>
          <p:spPr>
            <a:xfrm>
              <a:off x="5374957" y="1214735"/>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0</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42" name="TextBox 41"/>
                <p:cNvSpPr txBox="1"/>
                <p:nvPr/>
              </p:nvSpPr>
              <p:spPr>
                <a:xfrm>
                  <a:off x="8592820" y="1819297"/>
                  <a:ext cx="304800" cy="369332"/>
                </a:xfrm>
                <a:prstGeom prst="rect">
                  <a:avLst/>
                </a:prstGeom>
                <a:solidFill>
                  <a:schemeClr val="tx1"/>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FFFF"/>
                            </a:solidFill>
                            <a:effectLst/>
                            <a:uLnTx/>
                            <a:uFillTx/>
                            <a:latin typeface="Cambria Math" panose="02040503050406030204" pitchFamily="18" charset="0"/>
                            <a:ea typeface="+mn-ea"/>
                            <a:cs typeface="+mn-cs"/>
                          </a:rPr>
                          <m:t>𝑧</m:t>
                        </m:r>
                      </m:oMath>
                    </m:oMathPara>
                  </a14:m>
                  <a:endParaRPr kumimoji="0" lang="en-CA" sz="2400" b="0" i="0" u="none" strike="noStrike" kern="1200" cap="none" spc="0" normalizeH="0" baseline="0" noProof="0" dirty="0">
                    <a:ln>
                      <a:noFill/>
                    </a:ln>
                    <a:solidFill>
                      <a:srgbClr val="00FFFF"/>
                    </a:solidFill>
                    <a:effectLst/>
                    <a:uLnTx/>
                    <a:uFillTx/>
                    <a:latin typeface="Times New Roman" pitchFamily="18" charset="0"/>
                    <a:ea typeface="+mn-ea"/>
                    <a:cs typeface="Arial"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8592820" y="1819297"/>
                  <a:ext cx="304800" cy="369332"/>
                </a:xfrm>
                <a:prstGeom prst="rect">
                  <a:avLst/>
                </a:prstGeom>
                <a:blipFill>
                  <a:blip r:embed="rId7"/>
                  <a:stretch>
                    <a:fillRect l="-2000"/>
                  </a:stretch>
                </a:blipFill>
              </p:spPr>
              <p:txBody>
                <a:bodyPr/>
                <a:lstStyle/>
                <a:p>
                  <a:r>
                    <a:rPr lang="en-CA">
                      <a:noFill/>
                    </a:rPr>
                    <a:t> </a:t>
                  </a:r>
                </a:p>
              </p:txBody>
            </p:sp>
          </mc:Fallback>
        </mc:AlternateContent>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C2B56E2-588C-47E0-BD3D-F35830187340}"/>
                  </a:ext>
                </a:extLst>
              </p:cNvPr>
              <p:cNvSpPr/>
              <p:nvPr/>
            </p:nvSpPr>
            <p:spPr>
              <a:xfrm>
                <a:off x="1232877" y="5145512"/>
                <a:ext cx="824265"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oMath>
                </a14:m>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 name="Rectangle 2">
                <a:extLst>
                  <a:ext uri="{FF2B5EF4-FFF2-40B4-BE49-F238E27FC236}">
                    <a16:creationId xmlns:a16="http://schemas.microsoft.com/office/drawing/2014/main" id="{7C2B56E2-588C-47E0-BD3D-F35830187340}"/>
                  </a:ext>
                </a:extLst>
              </p:cNvPr>
              <p:cNvSpPr>
                <a:spLocks noRot="1" noChangeAspect="1" noMove="1" noResize="1" noEditPoints="1" noAdjustHandles="1" noChangeArrowheads="1" noChangeShapeType="1" noTextEdit="1"/>
              </p:cNvSpPr>
              <p:nvPr/>
            </p:nvSpPr>
            <p:spPr>
              <a:xfrm>
                <a:off x="1232877" y="5145512"/>
                <a:ext cx="824265" cy="461665"/>
              </a:xfrm>
              <a:prstGeom prst="rect">
                <a:avLst/>
              </a:prstGeom>
              <a:blipFill>
                <a:blip r:embed="rId8"/>
                <a:stretch>
                  <a:fillRect t="-18421" r="-39259" b="-28947"/>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20F560AB-CF53-44B8-BB87-05A4F98CA032}"/>
              </a:ext>
            </a:extLst>
          </p:cNvPr>
          <p:cNvCxnSpPr/>
          <p:nvPr/>
        </p:nvCxnSpPr>
        <p:spPr bwMode="auto">
          <a:xfrm flipV="1">
            <a:off x="6951656" y="4976968"/>
            <a:ext cx="1943722" cy="209104"/>
          </a:xfrm>
          <a:prstGeom prst="line">
            <a:avLst/>
          </a:prstGeom>
          <a:noFill/>
          <a:ln w="12700" cap="sq" cmpd="sng" algn="ctr">
            <a:solidFill>
              <a:srgbClr val="66FF33"/>
            </a:solidFill>
            <a:prstDash val="solid"/>
            <a:round/>
            <a:headEnd type="none" w="med" len="med"/>
            <a:tailEnd type="none" w="med" len="med"/>
          </a:ln>
          <a:effectLst/>
        </p:spPr>
      </p:cxnSp>
      <p:grpSp>
        <p:nvGrpSpPr>
          <p:cNvPr id="44" name="Group 43">
            <a:extLst>
              <a:ext uri="{FF2B5EF4-FFF2-40B4-BE49-F238E27FC236}">
                <a16:creationId xmlns:a16="http://schemas.microsoft.com/office/drawing/2014/main" id="{0CAE1318-5C15-4A31-AE48-B057C1E7FC45}"/>
              </a:ext>
            </a:extLst>
          </p:cNvPr>
          <p:cNvGrpSpPr/>
          <p:nvPr/>
        </p:nvGrpSpPr>
        <p:grpSpPr>
          <a:xfrm>
            <a:off x="6934200" y="4596419"/>
            <a:ext cx="2388165" cy="1442431"/>
            <a:chOff x="2963950" y="5101903"/>
            <a:chExt cx="2388165" cy="1442431"/>
          </a:xfrm>
        </p:grpSpPr>
        <p:grpSp>
          <p:nvGrpSpPr>
            <p:cNvPr id="46" name="Group 45">
              <a:extLst>
                <a:ext uri="{FF2B5EF4-FFF2-40B4-BE49-F238E27FC236}">
                  <a16:creationId xmlns:a16="http://schemas.microsoft.com/office/drawing/2014/main" id="{6BA8E6DF-6892-49DA-B7F5-19F22F7DCC9F}"/>
                </a:ext>
              </a:extLst>
            </p:cNvPr>
            <p:cNvGrpSpPr/>
            <p:nvPr/>
          </p:nvGrpSpPr>
          <p:grpSpPr>
            <a:xfrm>
              <a:off x="2963950" y="5101903"/>
              <a:ext cx="2388165" cy="1442431"/>
              <a:chOff x="2963950" y="5101903"/>
              <a:chExt cx="2388165" cy="1442431"/>
            </a:xfrm>
          </p:grpSpPr>
          <p:cxnSp>
            <p:nvCxnSpPr>
              <p:cNvPr id="60" name="Straight Connector 59">
                <a:extLst>
                  <a:ext uri="{FF2B5EF4-FFF2-40B4-BE49-F238E27FC236}">
                    <a16:creationId xmlns:a16="http://schemas.microsoft.com/office/drawing/2014/main" id="{BF6379B4-207A-4703-8B8D-031B567A6528}"/>
                  </a:ext>
                </a:extLst>
              </p:cNvPr>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F71ECB46-34CE-4736-844C-42A27B63EDEC}"/>
                  </a:ext>
                </a:extLst>
              </p:cNvPr>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829B082C-7747-4E5B-A29A-D28D8746D0A5}"/>
                </a:ext>
              </a:extLst>
            </p:cNvPr>
            <p:cNvGrpSpPr/>
            <p:nvPr/>
          </p:nvGrpSpPr>
          <p:grpSpPr>
            <a:xfrm>
              <a:off x="3285797" y="5273594"/>
              <a:ext cx="1639331" cy="678340"/>
              <a:chOff x="875410" y="4942080"/>
              <a:chExt cx="2353800" cy="860040"/>
            </a:xfrm>
          </p:grpSpPr>
          <p:sp>
            <p:nvSpPr>
              <p:cNvPr id="48" name="Oval 47">
                <a:extLst>
                  <a:ext uri="{FF2B5EF4-FFF2-40B4-BE49-F238E27FC236}">
                    <a16:creationId xmlns:a16="http://schemas.microsoft.com/office/drawing/2014/main" id="{B33F2ABF-8E18-41AC-9057-10C06A36EC7E}"/>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a:extLst>
                  <a:ext uri="{FF2B5EF4-FFF2-40B4-BE49-F238E27FC236}">
                    <a16:creationId xmlns:a16="http://schemas.microsoft.com/office/drawing/2014/main" id="{C51C6057-8718-4835-BAF5-6EA679D8A740}"/>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a:extLst>
                  <a:ext uri="{FF2B5EF4-FFF2-40B4-BE49-F238E27FC236}">
                    <a16:creationId xmlns:a16="http://schemas.microsoft.com/office/drawing/2014/main" id="{43ECDEE4-8C3E-4460-99D6-424D2A425DB6}"/>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1" name="Oval 50">
                <a:extLst>
                  <a:ext uri="{FF2B5EF4-FFF2-40B4-BE49-F238E27FC236}">
                    <a16:creationId xmlns:a16="http://schemas.microsoft.com/office/drawing/2014/main" id="{C2EA149B-2944-414A-9800-1CAA4C1BF0D3}"/>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2" name="Oval 51">
                <a:extLst>
                  <a:ext uri="{FF2B5EF4-FFF2-40B4-BE49-F238E27FC236}">
                    <a16:creationId xmlns:a16="http://schemas.microsoft.com/office/drawing/2014/main" id="{DCEE3563-BD49-47D3-86BC-A087F1E436B5}"/>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3" name="Oval 52">
                <a:extLst>
                  <a:ext uri="{FF2B5EF4-FFF2-40B4-BE49-F238E27FC236}">
                    <a16:creationId xmlns:a16="http://schemas.microsoft.com/office/drawing/2014/main" id="{3B3DE2ED-C089-4F6D-8FC5-B5FF7F1A946B}"/>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4" name="Oval 53">
                <a:extLst>
                  <a:ext uri="{FF2B5EF4-FFF2-40B4-BE49-F238E27FC236}">
                    <a16:creationId xmlns:a16="http://schemas.microsoft.com/office/drawing/2014/main" id="{C73E50EB-0350-4612-8470-FB920809FB8C}"/>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Oval 54">
                <a:extLst>
                  <a:ext uri="{FF2B5EF4-FFF2-40B4-BE49-F238E27FC236}">
                    <a16:creationId xmlns:a16="http://schemas.microsoft.com/office/drawing/2014/main" id="{FD093936-E3FC-476D-B06C-AE11D54394E6}"/>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6" name="Oval 55">
                <a:extLst>
                  <a:ext uri="{FF2B5EF4-FFF2-40B4-BE49-F238E27FC236}">
                    <a16:creationId xmlns:a16="http://schemas.microsoft.com/office/drawing/2014/main" id="{E4B3F791-BC6E-4EFF-AB18-17859EFFB98A}"/>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a:extLst>
                  <a:ext uri="{FF2B5EF4-FFF2-40B4-BE49-F238E27FC236}">
                    <a16:creationId xmlns:a16="http://schemas.microsoft.com/office/drawing/2014/main" id="{FF395AAB-437D-4029-9533-D521889C05D8}"/>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a:extLst>
                  <a:ext uri="{FF2B5EF4-FFF2-40B4-BE49-F238E27FC236}">
                    <a16:creationId xmlns:a16="http://schemas.microsoft.com/office/drawing/2014/main" id="{682F711B-CB07-48FB-80A8-4871702D1987}"/>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9" name="Oval 58">
                <a:extLst>
                  <a:ext uri="{FF2B5EF4-FFF2-40B4-BE49-F238E27FC236}">
                    <a16:creationId xmlns:a16="http://schemas.microsoft.com/office/drawing/2014/main" id="{9A43D1D9-74E1-4191-B90D-8675040A3E58}"/>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Tree>
    <p:extLst>
      <p:ext uri="{BB962C8B-B14F-4D97-AF65-F5344CB8AC3E}">
        <p14:creationId xmlns:p14="http://schemas.microsoft.com/office/powerpoint/2010/main" val="42551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additive="base">
                                        <p:cTn id="37" dur="500" fill="hold"/>
                                        <p:tgtEl>
                                          <p:spTgt spid="85"/>
                                        </p:tgtEl>
                                        <p:attrNameLst>
                                          <p:attrName>ppt_x</p:attrName>
                                        </p:attrNameLst>
                                      </p:cBhvr>
                                      <p:tavLst>
                                        <p:tav tm="0">
                                          <p:val>
                                            <p:strVal val="0-#ppt_w/2"/>
                                          </p:val>
                                        </p:tav>
                                        <p:tav tm="100000">
                                          <p:val>
                                            <p:strVal val="#ppt_x"/>
                                          </p:val>
                                        </p:tav>
                                      </p:tavLst>
                                    </p:anim>
                                    <p:anim calcmode="lin" valueType="num">
                                      <p:cBhvr additive="base">
                                        <p:cTn id="38" dur="500" fill="hold"/>
                                        <p:tgtEl>
                                          <p:spTgt spid="8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Linear Regression</a:t>
            </a:r>
          </a:p>
        </p:txBody>
      </p:sp>
      <p:grpSp>
        <p:nvGrpSpPr>
          <p:cNvPr id="21514" name="Group 21513"/>
          <p:cNvGrpSpPr/>
          <p:nvPr/>
        </p:nvGrpSpPr>
        <p:grpSpPr>
          <a:xfrm>
            <a:off x="759652" y="609600"/>
            <a:ext cx="7850948" cy="2819400"/>
            <a:chOff x="759652" y="609600"/>
            <a:chExt cx="7850948" cy="2819400"/>
          </a:xfrm>
        </p:grpSpPr>
        <p:sp>
          <p:nvSpPr>
            <p:cNvPr id="11" name="Rectangle 10"/>
            <p:cNvSpPr/>
            <p:nvPr/>
          </p:nvSpPr>
          <p:spPr>
            <a:xfrm>
              <a:off x="759652" y="609600"/>
              <a:ext cx="2158500" cy="28188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Rectangle 4"/>
            <p:cNvSpPr/>
            <p:nvPr/>
          </p:nvSpPr>
          <p:spPr>
            <a:xfrm>
              <a:off x="7794808" y="609600"/>
              <a:ext cx="815792" cy="28188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21506" name="Picture 2" descr="image20"/>
            <p:cNvPicPr>
              <a:picLocks noChangeAspect="1" noChangeArrowheads="1"/>
            </p:cNvPicPr>
            <p:nvPr/>
          </p:nvPicPr>
          <p:blipFill rotWithShape="1">
            <a:blip r:embed="rId3">
              <a:extLst>
                <a:ext uri="{28A0092B-C50C-407E-A947-70E740481C1C}">
                  <a14:useLocalDpi xmlns:a14="http://schemas.microsoft.com/office/drawing/2010/main" val="0"/>
                </a:ext>
              </a:extLst>
            </a:blip>
            <a:srcRect l="13334" t="22222" r="42905" b="44444"/>
            <a:stretch/>
          </p:blipFill>
          <p:spPr bwMode="auto">
            <a:xfrm>
              <a:off x="2859588" y="609600"/>
              <a:ext cx="49352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64788" y="2133600"/>
              <a:ext cx="12954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6125896" y="2453464"/>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125896" y="2453464"/>
                  <a:ext cx="1723805" cy="74719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44057" y="1876644"/>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344057" y="1876644"/>
                  <a:ext cx="212751" cy="307777"/>
                </a:xfrm>
                <a:prstGeom prst="rect">
                  <a:avLst/>
                </a:prstGeom>
                <a:blipFill>
                  <a:blip r:embed="rId5"/>
                  <a:stretch>
                    <a:fillRect l="-28571" r="-25714" b="-28000"/>
                  </a:stretch>
                </a:blipFill>
              </p:spPr>
              <p:txBody>
                <a:bodyPr/>
                <a:lstStyle/>
                <a:p>
                  <a:r>
                    <a:rPr lang="en-CA">
                      <a:noFill/>
                    </a:rPr>
                    <a:t> </a:t>
                  </a:r>
                </a:p>
              </p:txBody>
            </p:sp>
          </mc:Fallback>
        </mc:AlternateContent>
        <p:sp>
          <p:nvSpPr>
            <p:cNvPr id="6" name="Oval 5"/>
            <p:cNvSpPr/>
            <p:nvPr/>
          </p:nvSpPr>
          <p:spPr>
            <a:xfrm>
              <a:off x="7871008" y="1905000"/>
              <a:ext cx="304800" cy="304800"/>
            </a:xfrm>
            <a:prstGeom prst="ellipse">
              <a:avLst/>
            </a:prstGeom>
            <a:ln w="15875">
              <a:solidFill>
                <a:schemeClr val="bg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 name="Oval 3"/>
            <p:cNvSpPr/>
            <p:nvPr/>
          </p:nvSpPr>
          <p:spPr>
            <a:xfrm>
              <a:off x="3885354" y="996462"/>
              <a:ext cx="228600" cy="224135"/>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3850188" y="1335037"/>
              <a:ext cx="297312" cy="231388"/>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3773988" y="2438400"/>
              <a:ext cx="304800" cy="300335"/>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5145588" y="1318848"/>
              <a:ext cx="304800" cy="362017"/>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Rectangle 15"/>
            <p:cNvSpPr/>
            <p:nvPr/>
          </p:nvSpPr>
          <p:spPr>
            <a:xfrm>
              <a:off x="3773988" y="1138535"/>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B050"/>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20" name="Rectangle 19"/>
            <p:cNvSpPr/>
            <p:nvPr/>
          </p:nvSpPr>
          <p:spPr>
            <a:xfrm>
              <a:off x="3768126" y="757535"/>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1</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21" name="Rectangle 20"/>
            <p:cNvSpPr/>
            <p:nvPr/>
          </p:nvSpPr>
          <p:spPr>
            <a:xfrm>
              <a:off x="3738745" y="2286000"/>
              <a:ext cx="526106"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B050"/>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22" name="Rectangle 21"/>
            <p:cNvSpPr/>
            <p:nvPr/>
          </p:nvSpPr>
          <p:spPr>
            <a:xfrm>
              <a:off x="5034145" y="1214735"/>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0</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8" name="Rectangle 7"/>
            <p:cNvSpPr/>
            <p:nvPr/>
          </p:nvSpPr>
          <p:spPr>
            <a:xfrm>
              <a:off x="2016922" y="762000"/>
              <a:ext cx="461666" cy="2590800"/>
            </a:xfrm>
            <a:prstGeom prst="rect">
              <a:avLst/>
            </a:prstGeom>
            <a:ln w="34925">
              <a:solidFill>
                <a:schemeClr val="bg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 name="Rectangle 12"/>
            <p:cNvSpPr/>
            <p:nvPr/>
          </p:nvSpPr>
          <p:spPr>
            <a:xfrm>
              <a:off x="2819400" y="644766"/>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5" name="Rectangle 14"/>
            <p:cNvSpPr/>
            <p:nvPr/>
          </p:nvSpPr>
          <p:spPr>
            <a:xfrm>
              <a:off x="2590047" y="1981200"/>
              <a:ext cx="1067553" cy="461665"/>
            </a:xfrm>
            <a:prstGeom prst="rect">
              <a:avLst/>
            </a:prstGeom>
            <a:solidFill>
              <a:schemeClr val="tx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9" name="Rectangle 28"/>
            <p:cNvSpPr/>
            <p:nvPr/>
          </p:nvSpPr>
          <p:spPr>
            <a:xfrm rot="16200000">
              <a:off x="2682731" y="987577"/>
              <a:ext cx="458780"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30" name="Rectangle 29"/>
            <p:cNvSpPr/>
            <p:nvPr/>
          </p:nvSpPr>
          <p:spPr>
            <a:xfrm>
              <a:off x="2839887" y="1554701"/>
              <a:ext cx="817713"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30000" noProof="0" dirty="0">
                <a:ln>
                  <a:noFill/>
                </a:ln>
                <a:solidFill>
                  <a:srgbClr val="000000"/>
                </a:solidFill>
                <a:effectLst/>
                <a:uLnTx/>
                <a:uFillTx/>
                <a:latin typeface="Times New Roman" pitchFamily="18" charset="0"/>
                <a:ea typeface="+mn-ea"/>
                <a:cs typeface="Arial" charset="0"/>
              </a:endParaRPr>
            </a:p>
          </p:txBody>
        </p:sp>
        <p:sp>
          <p:nvSpPr>
            <p:cNvPr id="31" name="Rectangle 30"/>
            <p:cNvSpPr/>
            <p:nvPr/>
          </p:nvSpPr>
          <p:spPr>
            <a:xfrm>
              <a:off x="2782635" y="2621501"/>
              <a:ext cx="500467" cy="338554"/>
            </a:xfrm>
            <a:prstGeom prst="rect">
              <a:avLst/>
            </a:prstGeom>
            <a:solidFill>
              <a:schemeClr val="tx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30000" noProof="0" dirty="0">
                <a:ln>
                  <a:noFill/>
                </a:ln>
                <a:solidFill>
                  <a:srgbClr val="000000"/>
                </a:solidFill>
                <a:effectLst/>
                <a:uLnTx/>
                <a:uFillTx/>
                <a:latin typeface="Times New Roman" pitchFamily="18" charset="0"/>
                <a:ea typeface="+mn-ea"/>
                <a:cs typeface="Arial" charset="0"/>
              </a:endParaRPr>
            </a:p>
          </p:txBody>
        </p:sp>
        <p:sp>
          <p:nvSpPr>
            <p:cNvPr id="38" name="Rectangle 37"/>
            <p:cNvSpPr/>
            <p:nvPr/>
          </p:nvSpPr>
          <p:spPr>
            <a:xfrm rot="16200000">
              <a:off x="1134309" y="1803415"/>
              <a:ext cx="2226892"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Preprocess input</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pic>
          <p:nvPicPr>
            <p:cNvPr id="21507" name="Picture 21506"/>
            <p:cNvPicPr>
              <a:picLocks noChangeAspect="1"/>
            </p:cNvPicPr>
            <p:nvPr/>
          </p:nvPicPr>
          <p:blipFill>
            <a:blip r:embed="rId6"/>
            <a:stretch>
              <a:fillRect/>
            </a:stretch>
          </p:blipFill>
          <p:spPr>
            <a:xfrm>
              <a:off x="3392988" y="1772713"/>
              <a:ext cx="363537" cy="363537"/>
            </a:xfrm>
            <a:prstGeom prst="rect">
              <a:avLst/>
            </a:prstGeom>
          </p:spPr>
        </p:pic>
        <p:pic>
          <p:nvPicPr>
            <p:cNvPr id="47" name="Picture 46"/>
            <p:cNvPicPr>
              <a:picLocks noChangeAspect="1"/>
            </p:cNvPicPr>
            <p:nvPr/>
          </p:nvPicPr>
          <p:blipFill>
            <a:blip r:embed="rId6"/>
            <a:stretch>
              <a:fillRect/>
            </a:stretch>
          </p:blipFill>
          <p:spPr>
            <a:xfrm>
              <a:off x="3392988" y="2237863"/>
              <a:ext cx="363537" cy="363537"/>
            </a:xfrm>
            <a:prstGeom prst="rect">
              <a:avLst/>
            </a:prstGeom>
          </p:spPr>
        </p:pic>
        <p:cxnSp>
          <p:nvCxnSpPr>
            <p:cNvPr id="48" name="Straight Connector 47"/>
            <p:cNvCxnSpPr/>
            <p:nvPr/>
          </p:nvCxnSpPr>
          <p:spPr bwMode="auto">
            <a:xfrm flipH="1" flipV="1">
              <a:off x="3773989" y="1981200"/>
              <a:ext cx="1523999" cy="35166"/>
            </a:xfrm>
            <a:prstGeom prst="line">
              <a:avLst/>
            </a:prstGeom>
            <a:noFill/>
            <a:ln w="22225" cap="sq" cmpd="sng" algn="ctr">
              <a:solidFill>
                <a:schemeClr val="bg2"/>
              </a:solidFill>
              <a:prstDash val="solid"/>
              <a:round/>
              <a:headEnd type="none" w="med" len="med"/>
              <a:tailEnd type="none" w="med" len="med"/>
            </a:ln>
            <a:effectLst/>
          </p:spPr>
        </p:cxnSp>
        <p:cxnSp>
          <p:nvCxnSpPr>
            <p:cNvPr id="50" name="Straight Connector 49"/>
            <p:cNvCxnSpPr/>
            <p:nvPr/>
          </p:nvCxnSpPr>
          <p:spPr bwMode="auto">
            <a:xfrm flipH="1">
              <a:off x="3768689" y="2026699"/>
              <a:ext cx="1490263" cy="403035"/>
            </a:xfrm>
            <a:prstGeom prst="line">
              <a:avLst/>
            </a:prstGeom>
            <a:noFill/>
            <a:ln w="22225" cap="sq" cmpd="sng" algn="ctr">
              <a:solidFill>
                <a:schemeClr val="bg2"/>
              </a:solidFill>
              <a:prstDash val="solid"/>
              <a:round/>
              <a:headEnd type="none" w="med" len="med"/>
              <a:tailEnd type="none" w="med" len="med"/>
            </a:ln>
            <a:effectLst/>
          </p:spPr>
        </p:cxnSp>
        <p:grpSp>
          <p:nvGrpSpPr>
            <p:cNvPr id="21512" name="Group 21511"/>
            <p:cNvGrpSpPr/>
            <p:nvPr/>
          </p:nvGrpSpPr>
          <p:grpSpPr>
            <a:xfrm>
              <a:off x="1097694" y="622756"/>
              <a:ext cx="923694" cy="838200"/>
              <a:chOff x="1209906" y="609600"/>
              <a:chExt cx="923694" cy="838200"/>
            </a:xfrm>
          </p:grpSpPr>
          <p:sp>
            <p:nvSpPr>
              <p:cNvPr id="54" name="Rectangle 53"/>
              <p:cNvSpPr/>
              <p:nvPr/>
            </p:nvSpPr>
            <p:spPr>
              <a:xfrm>
                <a:off x="1582883" y="609600"/>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55" name="Rectangle 54"/>
              <p:cNvSpPr/>
              <p:nvPr/>
            </p:nvSpPr>
            <p:spPr>
              <a:xfrm>
                <a:off x="1579953" y="986135"/>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57" name="Rectangle 56"/>
              <p:cNvSpPr/>
              <p:nvPr/>
            </p:nvSpPr>
            <p:spPr>
              <a:xfrm rot="16200000">
                <a:off x="1500730" y="911377"/>
                <a:ext cx="458780"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cxnSp>
            <p:nvCxnSpPr>
              <p:cNvPr id="61" name="Straight Connector 60"/>
              <p:cNvCxnSpPr/>
              <p:nvPr/>
            </p:nvCxnSpPr>
            <p:spPr bwMode="auto">
              <a:xfrm flipH="1">
                <a:off x="1230153" y="1030053"/>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62" name="Straight Connector 61"/>
              <p:cNvCxnSpPr/>
              <p:nvPr/>
            </p:nvCxnSpPr>
            <p:spPr bwMode="auto">
              <a:xfrm flipH="1">
                <a:off x="1209906" y="1424358"/>
                <a:ext cx="903447" cy="0"/>
              </a:xfrm>
              <a:prstGeom prst="line">
                <a:avLst/>
              </a:prstGeom>
              <a:noFill/>
              <a:ln w="22225" cap="sq" cmpd="sng" algn="ctr">
                <a:solidFill>
                  <a:schemeClr val="bg2"/>
                </a:solidFill>
                <a:prstDash val="solid"/>
                <a:round/>
                <a:headEnd type="none" w="med" len="med"/>
                <a:tailEnd type="none" w="med" len="med"/>
              </a:ln>
              <a:effectLst/>
            </p:spPr>
          </p:cxnSp>
        </p:grpSp>
        <p:sp>
          <p:nvSpPr>
            <p:cNvPr id="88" name="Oval 87"/>
            <p:cNvSpPr/>
            <p:nvPr/>
          </p:nvSpPr>
          <p:spPr>
            <a:xfrm>
              <a:off x="3055488" y="1368812"/>
              <a:ext cx="297312" cy="231388"/>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 name="Rectangle 13"/>
            <p:cNvSpPr/>
            <p:nvPr/>
          </p:nvSpPr>
          <p:spPr>
            <a:xfrm>
              <a:off x="2819400" y="1143000"/>
              <a:ext cx="423514"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89" name="Oval 88"/>
            <p:cNvSpPr/>
            <p:nvPr/>
          </p:nvSpPr>
          <p:spPr>
            <a:xfrm>
              <a:off x="3276600" y="990600"/>
              <a:ext cx="94244" cy="231388"/>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21505" name="Group 21504"/>
            <p:cNvGrpSpPr/>
            <p:nvPr/>
          </p:nvGrpSpPr>
          <p:grpSpPr>
            <a:xfrm>
              <a:off x="2478588" y="1065219"/>
              <a:ext cx="950412" cy="1935891"/>
              <a:chOff x="2819400" y="1065219"/>
              <a:chExt cx="950412" cy="1935891"/>
            </a:xfrm>
          </p:grpSpPr>
          <p:cxnSp>
            <p:nvCxnSpPr>
              <p:cNvPr id="21504" name="Straight Connector 21503"/>
              <p:cNvCxnSpPr/>
              <p:nvPr/>
            </p:nvCxnSpPr>
            <p:spPr bwMode="auto">
              <a:xfrm flipH="1">
                <a:off x="2850600" y="1065219"/>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4" name="Straight Connector 33"/>
              <p:cNvCxnSpPr/>
              <p:nvPr/>
            </p:nvCxnSpPr>
            <p:spPr bwMode="auto">
              <a:xfrm flipH="1">
                <a:off x="2830353" y="1459524"/>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5" name="Straight Connector 34"/>
              <p:cNvCxnSpPr/>
              <p:nvPr/>
            </p:nvCxnSpPr>
            <p:spPr bwMode="auto">
              <a:xfrm flipH="1">
                <a:off x="2830353" y="2420814"/>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6" name="Straight Connector 35"/>
              <p:cNvCxnSpPr/>
              <p:nvPr/>
            </p:nvCxnSpPr>
            <p:spPr bwMode="auto">
              <a:xfrm flipH="1">
                <a:off x="2830353" y="3001110"/>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7" name="Straight Connector 36"/>
              <p:cNvCxnSpPr/>
              <p:nvPr/>
            </p:nvCxnSpPr>
            <p:spPr bwMode="auto">
              <a:xfrm flipH="1">
                <a:off x="2819400" y="1981200"/>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87" name="Straight Connector 86"/>
              <p:cNvCxnSpPr/>
              <p:nvPr/>
            </p:nvCxnSpPr>
            <p:spPr bwMode="auto">
              <a:xfrm flipH="1">
                <a:off x="2855412" y="1462213"/>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90" name="Straight Connector 89"/>
              <p:cNvCxnSpPr/>
              <p:nvPr/>
            </p:nvCxnSpPr>
            <p:spPr bwMode="auto">
              <a:xfrm flipH="1">
                <a:off x="2866365" y="1066800"/>
                <a:ext cx="903447" cy="0"/>
              </a:xfrm>
              <a:prstGeom prst="line">
                <a:avLst/>
              </a:prstGeom>
              <a:noFill/>
              <a:ln w="22225" cap="sq" cmpd="sng" algn="ctr">
                <a:solidFill>
                  <a:schemeClr val="bg2"/>
                </a:solidFill>
                <a:prstDash val="solid"/>
                <a:round/>
                <a:headEnd type="none" w="med" len="med"/>
                <a:tailEnd type="none" w="med" len="med"/>
              </a:ln>
              <a:effectLst/>
            </p:spPr>
          </p:cxnSp>
        </p:grpSp>
        <p:sp>
          <p:nvSpPr>
            <p:cNvPr id="92" name="Rectangle 91"/>
            <p:cNvSpPr/>
            <p:nvPr/>
          </p:nvSpPr>
          <p:spPr>
            <a:xfrm>
              <a:off x="3810000" y="1555730"/>
              <a:ext cx="73289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n+1</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93" name="Rectangle 92"/>
            <p:cNvSpPr/>
            <p:nvPr/>
          </p:nvSpPr>
          <p:spPr>
            <a:xfrm>
              <a:off x="3817437" y="1950065"/>
              <a:ext cx="697627"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n_2</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69" name="TextBox 68"/>
              <p:cNvSpPr txBox="1"/>
              <p:nvPr/>
            </p:nvSpPr>
            <p:spPr>
              <a:xfrm>
                <a:off x="8252008" y="1840468"/>
                <a:ext cx="304800" cy="369332"/>
              </a:xfrm>
              <a:prstGeom prst="rect">
                <a:avLst/>
              </a:prstGeom>
              <a:solidFill>
                <a:schemeClr val="tx1"/>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FFFF"/>
                          </a:solidFill>
                          <a:effectLst/>
                          <a:uLnTx/>
                          <a:uFillTx/>
                          <a:latin typeface="Cambria Math" panose="02040503050406030204" pitchFamily="18" charset="0"/>
                          <a:ea typeface="+mn-ea"/>
                          <a:cs typeface="+mn-cs"/>
                        </a:rPr>
                        <m:t>𝑧</m:t>
                      </m:r>
                    </m:oMath>
                  </m:oMathPara>
                </a14:m>
                <a:endParaRPr kumimoji="0" lang="en-CA" sz="2400" b="0" i="0" u="none" strike="noStrike" kern="1200" cap="none" spc="0" normalizeH="0" baseline="0" noProof="0" dirty="0">
                  <a:ln>
                    <a:noFill/>
                  </a:ln>
                  <a:solidFill>
                    <a:srgbClr val="00FFFF"/>
                  </a:solidFill>
                  <a:effectLst/>
                  <a:uLnTx/>
                  <a:uFillTx/>
                  <a:latin typeface="Times New Roman" pitchFamily="18" charset="0"/>
                  <a:ea typeface="+mn-ea"/>
                  <a:cs typeface="Arial"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8252008" y="1840468"/>
                <a:ext cx="304800" cy="369332"/>
              </a:xfrm>
              <a:prstGeom prst="rect">
                <a:avLst/>
              </a:prstGeom>
              <a:blipFill>
                <a:blip r:embed="rId7"/>
                <a:stretch>
                  <a:fillRect l="-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7929B299-E5ED-41CA-8824-A1FD5FA4378B}"/>
                  </a:ext>
                </a:extLst>
              </p:cNvPr>
              <p:cNvSpPr/>
              <p:nvPr/>
            </p:nvSpPr>
            <p:spPr>
              <a:xfrm>
                <a:off x="2573848" y="2992265"/>
                <a:ext cx="950901"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8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8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8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8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25" name="Rectangle 24">
                <a:extLst>
                  <a:ext uri="{FF2B5EF4-FFF2-40B4-BE49-F238E27FC236}">
                    <a16:creationId xmlns:a16="http://schemas.microsoft.com/office/drawing/2014/main" id="{7929B299-E5ED-41CA-8824-A1FD5FA4378B}"/>
                  </a:ext>
                </a:extLst>
              </p:cNvPr>
              <p:cNvSpPr>
                <a:spLocks noRot="1" noChangeAspect="1" noMove="1" noResize="1" noEditPoints="1" noAdjustHandles="1" noChangeArrowheads="1" noChangeShapeType="1" noTextEdit="1"/>
              </p:cNvSpPr>
              <p:nvPr/>
            </p:nvSpPr>
            <p:spPr>
              <a:xfrm>
                <a:off x="2573848" y="2992265"/>
                <a:ext cx="950901" cy="523220"/>
              </a:xfrm>
              <a:prstGeom prst="rect">
                <a:avLst/>
              </a:prstGeom>
              <a:blipFill>
                <a:blip r:embed="rId8"/>
                <a:stretch>
                  <a:fillRect l="-12821" t="-12791" r="-1217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82F9C916-5B09-4C21-B87E-A9005AA3B3F4}"/>
                  </a:ext>
                </a:extLst>
              </p:cNvPr>
              <p:cNvSpPr/>
              <p:nvPr/>
            </p:nvSpPr>
            <p:spPr>
              <a:xfrm>
                <a:off x="1396614" y="2981980"/>
                <a:ext cx="522900"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8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8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75" name="Rectangle 74">
                <a:extLst>
                  <a:ext uri="{FF2B5EF4-FFF2-40B4-BE49-F238E27FC236}">
                    <a16:creationId xmlns:a16="http://schemas.microsoft.com/office/drawing/2014/main" id="{82F9C916-5B09-4C21-B87E-A9005AA3B3F4}"/>
                  </a:ext>
                </a:extLst>
              </p:cNvPr>
              <p:cNvSpPr>
                <a:spLocks noRot="1" noChangeAspect="1" noMove="1" noResize="1" noEditPoints="1" noAdjustHandles="1" noChangeArrowheads="1" noChangeShapeType="1" noTextEdit="1"/>
              </p:cNvSpPr>
              <p:nvPr/>
            </p:nvSpPr>
            <p:spPr>
              <a:xfrm>
                <a:off x="1396614" y="2981980"/>
                <a:ext cx="522900"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 Box 33">
                <a:extLst>
                  <a:ext uri="{FF2B5EF4-FFF2-40B4-BE49-F238E27FC236}">
                    <a16:creationId xmlns:a16="http://schemas.microsoft.com/office/drawing/2014/main" id="{F21B7DAF-6F95-4C73-BD58-D659BED226A5}"/>
                  </a:ext>
                </a:extLst>
              </p:cNvPr>
              <p:cNvSpPr txBox="1">
                <a:spLocks noChangeArrowheads="1"/>
              </p:cNvSpPr>
              <p:nvPr/>
            </p:nvSpPr>
            <p:spPr bwMode="auto">
              <a:xfrm>
                <a:off x="-97457" y="3352800"/>
                <a:ext cx="9338913" cy="34163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input </a:t>
                </a:r>
                <a14:m>
                  <m:oMath xmlns:m="http://schemas.openxmlformats.org/officeDocument/2006/math">
                    <m:acc>
                      <m:accPr>
                        <m:chr m:val="⃗"/>
                        <m:ctrlPr>
                          <a:rPr kumimoji="0" lang="en-US" altLang="en-US" sz="2400" b="1"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1</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Preprocessing can produce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features</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of the input.</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These are hand chosen by human.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 define by weight </a:t>
                </a:r>
                <a14:m>
                  <m:oMath xmlns:m="http://schemas.openxmlformats.org/officeDocument/2006/math">
                    <m:acc>
                      <m:accPr>
                        <m:chr m:val="⃗"/>
                        <m:ctrlPr>
                          <a:rPr kumimoji="0" lang="en-US" altLang="en-US" sz="2400" b="1"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z</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14:m>
                  <m:oMath xmlns:m="http://schemas.openxmlformats.org/officeDocument/2006/math">
                    <m:r>
                      <a:rPr kumimoji="0" lang="en-US" altLang="en-US" sz="2400" b="1"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1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 +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rPr>
                  <a:t>n</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 </a:t>
                </a: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endPar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m-2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1" u="none" strike="noStrike" kern="1200" cap="none" spc="0" normalizeH="0" baseline="30000" noProof="0" dirty="0">
                    <a:ln>
                      <a:noFill/>
                    </a:ln>
                    <a:solidFill>
                      <a:srgbClr val="FF00FF"/>
                    </a:solidFill>
                    <a:effectLst/>
                    <a:uLnTx/>
                    <a:uFillTx/>
                    <a:latin typeface="Times New Roman" pitchFamily="18" charset="0"/>
                    <a:ea typeface="+mn-ea"/>
                    <a:cs typeface="Arial" charset="0"/>
                  </a:rPr>
                  <a:t>2</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m-1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1</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2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rPr>
                  <a:t>m</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e</a:t>
                </a:r>
                <a:r>
                  <a:rPr kumimoji="0" lang="en-US" altLang="en-US" sz="2400" b="0" i="1" u="none" strike="noStrike" kern="1200" cap="none" spc="0" normalizeH="0" baseline="30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x</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78" name="Text Box 33">
                <a:extLst>
                  <a:ext uri="{FF2B5EF4-FFF2-40B4-BE49-F238E27FC236}">
                    <a16:creationId xmlns:a16="http://schemas.microsoft.com/office/drawing/2014/main" id="{F21B7DAF-6F95-4C73-BD58-D659BED226A5}"/>
                  </a:ext>
                </a:extLst>
              </p:cNvPr>
              <p:cNvSpPr txBox="1">
                <a:spLocks noRot="1" noChangeAspect="1" noMove="1" noResize="1" noEditPoints="1" noAdjustHandles="1" noChangeArrowheads="1" noChangeShapeType="1" noTextEdit="1"/>
              </p:cNvSpPr>
              <p:nvPr/>
            </p:nvSpPr>
            <p:spPr bwMode="auto">
              <a:xfrm>
                <a:off x="-97457" y="3352800"/>
                <a:ext cx="9338913" cy="341632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779FFBD4-9AA2-4121-979A-36E0BD59DA5F}"/>
                  </a:ext>
                </a:extLst>
              </p:cNvPr>
              <p:cNvSpPr/>
              <p:nvPr/>
            </p:nvSpPr>
            <p:spPr>
              <a:xfrm>
                <a:off x="1081314" y="5145512"/>
                <a:ext cx="118974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oMath>
                </a14:m>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76" name="Rectangle 75">
                <a:extLst>
                  <a:ext uri="{FF2B5EF4-FFF2-40B4-BE49-F238E27FC236}">
                    <a16:creationId xmlns:a16="http://schemas.microsoft.com/office/drawing/2014/main" id="{779FFBD4-9AA2-4121-979A-36E0BD59DA5F}"/>
                  </a:ext>
                </a:extLst>
              </p:cNvPr>
              <p:cNvSpPr>
                <a:spLocks noRot="1" noChangeAspect="1" noMove="1" noResize="1" noEditPoints="1" noAdjustHandles="1" noChangeArrowheads="1" noChangeShapeType="1" noTextEdit="1"/>
              </p:cNvSpPr>
              <p:nvPr/>
            </p:nvSpPr>
            <p:spPr>
              <a:xfrm>
                <a:off x="1081314" y="5145512"/>
                <a:ext cx="1189749" cy="461665"/>
              </a:xfrm>
              <a:prstGeom prst="rect">
                <a:avLst/>
              </a:prstGeom>
              <a:blipFill>
                <a:blip r:embed="rId11"/>
                <a:stretch>
                  <a:fillRect t="-18421" r="-1785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1DC14684-5473-4AA0-AE83-44AFE90A7DB7}"/>
                  </a:ext>
                </a:extLst>
              </p:cNvPr>
              <p:cNvSpPr/>
              <p:nvPr/>
            </p:nvSpPr>
            <p:spPr>
              <a:xfrm>
                <a:off x="1232877" y="5145512"/>
                <a:ext cx="824265"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oMath>
                </a14:m>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79" name="Rectangle 78">
                <a:extLst>
                  <a:ext uri="{FF2B5EF4-FFF2-40B4-BE49-F238E27FC236}">
                    <a16:creationId xmlns:a16="http://schemas.microsoft.com/office/drawing/2014/main" id="{1DC14684-5473-4AA0-AE83-44AFE90A7DB7}"/>
                  </a:ext>
                </a:extLst>
              </p:cNvPr>
              <p:cNvSpPr>
                <a:spLocks noRot="1" noChangeAspect="1" noMove="1" noResize="1" noEditPoints="1" noAdjustHandles="1" noChangeArrowheads="1" noChangeShapeType="1" noTextEdit="1"/>
              </p:cNvSpPr>
              <p:nvPr/>
            </p:nvSpPr>
            <p:spPr>
              <a:xfrm>
                <a:off x="1232877" y="5145512"/>
                <a:ext cx="824265" cy="461665"/>
              </a:xfrm>
              <a:prstGeom prst="rect">
                <a:avLst/>
              </a:prstGeom>
              <a:blipFill>
                <a:blip r:embed="rId12"/>
                <a:stretch>
                  <a:fillRect t="-18421" r="-3925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F851DE38-DE60-4D9F-9EE5-10B17A0420FF}"/>
                  </a:ext>
                </a:extLst>
              </p:cNvPr>
              <p:cNvSpPr/>
              <p:nvPr/>
            </p:nvSpPr>
            <p:spPr>
              <a:xfrm>
                <a:off x="95690" y="6437132"/>
                <a:ext cx="8039670" cy="490199"/>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There are formulas that will give you the optimal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e>
                      <m: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𝑜𝑝𝑡</m:t>
                        </m:r>
                      </m:sub>
                    </m:sSub>
                  </m:oMath>
                </a14:m>
                <a:r>
                  <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mc:Choice>
        <mc:Fallback xmlns="">
          <p:sp>
            <p:nvSpPr>
              <p:cNvPr id="101" name="Rectangle 100">
                <a:extLst>
                  <a:ext uri="{FF2B5EF4-FFF2-40B4-BE49-F238E27FC236}">
                    <a16:creationId xmlns:a16="http://schemas.microsoft.com/office/drawing/2014/main" id="{F851DE38-DE60-4D9F-9EE5-10B17A0420FF}"/>
                  </a:ext>
                </a:extLst>
              </p:cNvPr>
              <p:cNvSpPr>
                <a:spLocks noRot="1" noChangeAspect="1" noMove="1" noResize="1" noEditPoints="1" noAdjustHandles="1" noChangeArrowheads="1" noChangeShapeType="1" noTextEdit="1"/>
              </p:cNvSpPr>
              <p:nvPr/>
            </p:nvSpPr>
            <p:spPr>
              <a:xfrm>
                <a:off x="95690" y="6437132"/>
                <a:ext cx="8039670" cy="490199"/>
              </a:xfrm>
              <a:prstGeom prst="rect">
                <a:avLst/>
              </a:prstGeom>
              <a:blipFill>
                <a:blip r:embed="rId13"/>
                <a:stretch>
                  <a:fillRect l="-1061" t="-10000" b="-2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9E21EE20-6BB8-4408-9A8B-77B94CA83DC0}"/>
                  </a:ext>
                </a:extLst>
              </p:cNvPr>
              <p:cNvSpPr txBox="1"/>
              <p:nvPr/>
            </p:nvSpPr>
            <p:spPr>
              <a:xfrm>
                <a:off x="190055" y="6045570"/>
                <a:ext cx="4824782" cy="374398"/>
              </a:xfrm>
              <a:prstGeom prst="rect">
                <a:avLst/>
              </a:prstGeom>
              <a:noFill/>
            </p:spPr>
            <p:txBody>
              <a:bodyPr wrap="none" lIns="0" tIns="0" rIns="0" bIns="0"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a:t>
                </a:r>
                <a14:m>
                  <m:oMath xmlns:m="http://schemas.openxmlformats.org/officeDocument/2006/math">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rPr>
                          <m:t>𝑤</m:t>
                        </m:r>
                      </m:e>
                    </m:acc>
                  </m:oMath>
                </a14:m>
                <a:r>
                  <a:rPr kumimoji="0" lang="en-US" altLang="en-US" sz="2400" b="0" i="1"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nary>
                      <m:naryPr>
                        <m:chr m:val="∑"/>
                        <m:supHide m:val="on"/>
                        <m:ctrlP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sub>
                      <m:sup/>
                      <m:e>
                        <m:sSup>
                          <m:sSupPr>
                            <m:ctrlP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US"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r>
                              <a:rPr kumimoji="0" lang="en-CA"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r>
                              <a:rPr kumimoji="0" lang="en-CA" sz="2400" b="0" i="0" u="none" strike="noStrike" kern="1200" cap="none" spc="0" normalizeH="0" baseline="0" noProof="0" dirty="0">
                                <a:ln>
                                  <a:noFill/>
                                </a:ln>
                                <a:solidFill>
                                  <a:srgbClr val="FFFFFF"/>
                                </a:solidFill>
                                <a:effectLst/>
                                <a:uLnTx/>
                                <a:uFillTx/>
                                <a:latin typeface="Cambria Math" panose="02040503050406030204" pitchFamily="18" charset="0"/>
                                <a:ea typeface="+mn-ea"/>
                              </a:rPr>
                              <m:t>−</m:t>
                            </m:r>
                            <m:r>
                              <a:rPr kumimoji="0" lang="en-CA" sz="24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rPr>
                              <m:t> </m:t>
                            </m:r>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d>
                              <m:dPr>
                                <m:ctrlPr>
                                  <a:rPr kumimoji="0" lang="en-US"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e>
                            </m:d>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r>
                              <a:rPr kumimoji="0" lang="en-US" altLang="en-US" sz="2400" b="0" i="0"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e>
                          <m:sup>
                            <m:r>
                              <a:rPr kumimoji="0" lang="en-CA"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nary>
                  </m:oMath>
                </a14:m>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Choice>
        <mc:Fallback xmlns="">
          <p:sp>
            <p:nvSpPr>
              <p:cNvPr id="102" name="TextBox 101">
                <a:extLst>
                  <a:ext uri="{FF2B5EF4-FFF2-40B4-BE49-F238E27FC236}">
                    <a16:creationId xmlns:a16="http://schemas.microsoft.com/office/drawing/2014/main" id="{9E21EE20-6BB8-4408-9A8B-77B94CA83DC0}"/>
                  </a:ext>
                </a:extLst>
              </p:cNvPr>
              <p:cNvSpPr txBox="1">
                <a:spLocks noRot="1" noChangeAspect="1" noMove="1" noResize="1" noEditPoints="1" noAdjustHandles="1" noChangeArrowheads="1" noChangeShapeType="1" noTextEdit="1"/>
              </p:cNvSpPr>
              <p:nvPr/>
            </p:nvSpPr>
            <p:spPr>
              <a:xfrm>
                <a:off x="190055" y="6045570"/>
                <a:ext cx="4824782" cy="374398"/>
              </a:xfrm>
              <a:prstGeom prst="rect">
                <a:avLst/>
              </a:prstGeom>
              <a:blipFill>
                <a:blip r:embed="rId14"/>
                <a:stretch>
                  <a:fillRect l="-3535" t="-172131" r="-253" b="-257377"/>
                </a:stretch>
              </a:blipFill>
            </p:spPr>
            <p:txBody>
              <a:bodyPr/>
              <a:lstStyle/>
              <a:p>
                <a:r>
                  <a:rPr lang="en-US">
                    <a:noFill/>
                  </a:rPr>
                  <a:t> </a:t>
                </a:r>
              </a:p>
            </p:txBody>
          </p:sp>
        </mc:Fallback>
      </mc:AlternateContent>
      <p:grpSp>
        <p:nvGrpSpPr>
          <p:cNvPr id="114" name="Group 113">
            <a:extLst>
              <a:ext uri="{FF2B5EF4-FFF2-40B4-BE49-F238E27FC236}">
                <a16:creationId xmlns:a16="http://schemas.microsoft.com/office/drawing/2014/main" id="{76DC5DDC-ABE9-46EE-9964-32EC2700961D}"/>
              </a:ext>
            </a:extLst>
          </p:cNvPr>
          <p:cNvGrpSpPr/>
          <p:nvPr/>
        </p:nvGrpSpPr>
        <p:grpSpPr>
          <a:xfrm>
            <a:off x="6934200" y="4596419"/>
            <a:ext cx="2388165" cy="1442431"/>
            <a:chOff x="2963950" y="5101903"/>
            <a:chExt cx="2388165" cy="1442431"/>
          </a:xfrm>
        </p:grpSpPr>
        <p:grpSp>
          <p:nvGrpSpPr>
            <p:cNvPr id="116" name="Group 115">
              <a:extLst>
                <a:ext uri="{FF2B5EF4-FFF2-40B4-BE49-F238E27FC236}">
                  <a16:creationId xmlns:a16="http://schemas.microsoft.com/office/drawing/2014/main" id="{7DF85347-AF30-4E93-B782-5132DCD932D0}"/>
                </a:ext>
              </a:extLst>
            </p:cNvPr>
            <p:cNvGrpSpPr/>
            <p:nvPr/>
          </p:nvGrpSpPr>
          <p:grpSpPr>
            <a:xfrm>
              <a:off x="2963950" y="5101903"/>
              <a:ext cx="2388165" cy="1442431"/>
              <a:chOff x="2963950" y="5101903"/>
              <a:chExt cx="2388165" cy="1442431"/>
            </a:xfrm>
          </p:grpSpPr>
          <p:cxnSp>
            <p:nvCxnSpPr>
              <p:cNvPr id="130" name="Straight Connector 129">
                <a:extLst>
                  <a:ext uri="{FF2B5EF4-FFF2-40B4-BE49-F238E27FC236}">
                    <a16:creationId xmlns:a16="http://schemas.microsoft.com/office/drawing/2014/main" id="{FE2F5D94-4157-485C-956F-C20291599431}"/>
                  </a:ext>
                </a:extLst>
              </p:cNvPr>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D2E0B8A6-F4B2-49A6-84FA-EAA02F32A189}"/>
                  </a:ext>
                </a:extLst>
              </p:cNvPr>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117" name="Group 116">
              <a:extLst>
                <a:ext uri="{FF2B5EF4-FFF2-40B4-BE49-F238E27FC236}">
                  <a16:creationId xmlns:a16="http://schemas.microsoft.com/office/drawing/2014/main" id="{4A7EB974-EA6B-448E-BC20-702558F09473}"/>
                </a:ext>
              </a:extLst>
            </p:cNvPr>
            <p:cNvGrpSpPr/>
            <p:nvPr/>
          </p:nvGrpSpPr>
          <p:grpSpPr>
            <a:xfrm>
              <a:off x="3285797" y="5273594"/>
              <a:ext cx="1639331" cy="678340"/>
              <a:chOff x="875410" y="4942080"/>
              <a:chExt cx="2353800" cy="860040"/>
            </a:xfrm>
          </p:grpSpPr>
          <p:sp>
            <p:nvSpPr>
              <p:cNvPr id="118" name="Oval 117">
                <a:extLst>
                  <a:ext uri="{FF2B5EF4-FFF2-40B4-BE49-F238E27FC236}">
                    <a16:creationId xmlns:a16="http://schemas.microsoft.com/office/drawing/2014/main" id="{411AFD99-0BE6-4AE2-B4AC-B0BC3B69CC42}"/>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9" name="Oval 118">
                <a:extLst>
                  <a:ext uri="{FF2B5EF4-FFF2-40B4-BE49-F238E27FC236}">
                    <a16:creationId xmlns:a16="http://schemas.microsoft.com/office/drawing/2014/main" id="{683E887B-8617-4B5A-A9AB-791787895E04}"/>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0" name="Oval 119">
                <a:extLst>
                  <a:ext uri="{FF2B5EF4-FFF2-40B4-BE49-F238E27FC236}">
                    <a16:creationId xmlns:a16="http://schemas.microsoft.com/office/drawing/2014/main" id="{4C810211-2283-4ED2-8E3B-A5247DDB11F2}"/>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1" name="Oval 120">
                <a:extLst>
                  <a:ext uri="{FF2B5EF4-FFF2-40B4-BE49-F238E27FC236}">
                    <a16:creationId xmlns:a16="http://schemas.microsoft.com/office/drawing/2014/main" id="{4DB8A2D6-819F-42C1-AAEE-3A79E269B9CD}"/>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2" name="Oval 121">
                <a:extLst>
                  <a:ext uri="{FF2B5EF4-FFF2-40B4-BE49-F238E27FC236}">
                    <a16:creationId xmlns:a16="http://schemas.microsoft.com/office/drawing/2014/main" id="{D871F469-7E40-4E74-8224-64B5E84EC662}"/>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3" name="Oval 122">
                <a:extLst>
                  <a:ext uri="{FF2B5EF4-FFF2-40B4-BE49-F238E27FC236}">
                    <a16:creationId xmlns:a16="http://schemas.microsoft.com/office/drawing/2014/main" id="{CC965257-604C-4D88-BAD6-2A1652CD7A61}"/>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4" name="Oval 123">
                <a:extLst>
                  <a:ext uri="{FF2B5EF4-FFF2-40B4-BE49-F238E27FC236}">
                    <a16:creationId xmlns:a16="http://schemas.microsoft.com/office/drawing/2014/main" id="{ABE86EDE-C9F3-4B5A-B86A-04EDC188D24C}"/>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5" name="Oval 124">
                <a:extLst>
                  <a:ext uri="{FF2B5EF4-FFF2-40B4-BE49-F238E27FC236}">
                    <a16:creationId xmlns:a16="http://schemas.microsoft.com/office/drawing/2014/main" id="{CE68FEF4-3FB2-4925-ACF9-DD381533BB19}"/>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6" name="Oval 125">
                <a:extLst>
                  <a:ext uri="{FF2B5EF4-FFF2-40B4-BE49-F238E27FC236}">
                    <a16:creationId xmlns:a16="http://schemas.microsoft.com/office/drawing/2014/main" id="{D0B3DFD9-32CE-48A9-A2ED-70FEF1CE63AC}"/>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7" name="Oval 126">
                <a:extLst>
                  <a:ext uri="{FF2B5EF4-FFF2-40B4-BE49-F238E27FC236}">
                    <a16:creationId xmlns:a16="http://schemas.microsoft.com/office/drawing/2014/main" id="{3269B6E6-0362-40E9-9D0C-3655507E01F6}"/>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8" name="Oval 127">
                <a:extLst>
                  <a:ext uri="{FF2B5EF4-FFF2-40B4-BE49-F238E27FC236}">
                    <a16:creationId xmlns:a16="http://schemas.microsoft.com/office/drawing/2014/main" id="{AB2899EF-F2D5-4394-AEFA-3729DCC0D908}"/>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9" name="Oval 128">
                <a:extLst>
                  <a:ext uri="{FF2B5EF4-FFF2-40B4-BE49-F238E27FC236}">
                    <a16:creationId xmlns:a16="http://schemas.microsoft.com/office/drawing/2014/main" id="{A43D16A4-2294-40E2-9703-2D0BFB429229}"/>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grpSp>
        <p:nvGrpSpPr>
          <p:cNvPr id="141" name="Group 140">
            <a:extLst>
              <a:ext uri="{FF2B5EF4-FFF2-40B4-BE49-F238E27FC236}">
                <a16:creationId xmlns:a16="http://schemas.microsoft.com/office/drawing/2014/main" id="{83B0622C-4768-4F79-9091-82F03BE49A61}"/>
              </a:ext>
            </a:extLst>
          </p:cNvPr>
          <p:cNvGrpSpPr/>
          <p:nvPr/>
        </p:nvGrpSpPr>
        <p:grpSpPr>
          <a:xfrm>
            <a:off x="7287314" y="4850268"/>
            <a:ext cx="1576969" cy="535090"/>
            <a:chOff x="912128" y="5007360"/>
            <a:chExt cx="2280320" cy="794760"/>
          </a:xfrm>
        </p:grpSpPr>
        <p:cxnSp>
          <p:nvCxnSpPr>
            <p:cNvPr id="142" name="Straight Connector 141">
              <a:extLst>
                <a:ext uri="{FF2B5EF4-FFF2-40B4-BE49-F238E27FC236}">
                  <a16:creationId xmlns:a16="http://schemas.microsoft.com/office/drawing/2014/main" id="{3CB4F330-2FD5-4BB4-BE1C-5DEE32C9A073}"/>
                </a:ext>
              </a:extLst>
            </p:cNvPr>
            <p:cNvCxnSpPr/>
            <p:nvPr/>
          </p:nvCxnSpPr>
          <p:spPr bwMode="auto">
            <a:xfrm flipV="1">
              <a:off x="912128" y="5551680"/>
              <a:ext cx="2990" cy="250440"/>
            </a:xfrm>
            <a:prstGeom prst="line">
              <a:avLst/>
            </a:prstGeom>
            <a:noFill/>
            <a:ln w="12700" cap="sq"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5C350795-3D00-4B5E-B575-6783F20E8C93}"/>
                </a:ext>
              </a:extLst>
            </p:cNvPr>
            <p:cNvCxnSpPr/>
            <p:nvPr/>
          </p:nvCxnSpPr>
          <p:spPr bwMode="auto">
            <a:xfrm flipV="1">
              <a:off x="1140010" y="5390348"/>
              <a:ext cx="0" cy="98040"/>
            </a:xfrm>
            <a:prstGeom prst="line">
              <a:avLst/>
            </a:prstGeom>
            <a:noFill/>
            <a:ln w="12700" cap="sq"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1460D01E-DE13-48C2-9F2A-8498730E6965}"/>
                </a:ext>
              </a:extLst>
            </p:cNvPr>
            <p:cNvCxnSpPr/>
            <p:nvPr/>
          </p:nvCxnSpPr>
          <p:spPr bwMode="auto">
            <a:xfrm flipV="1">
              <a:off x="1371600" y="5149820"/>
              <a:ext cx="0" cy="108960"/>
            </a:xfrm>
            <a:prstGeom prst="line">
              <a:avLst/>
            </a:prstGeom>
            <a:noFill/>
            <a:ln w="12700" cap="sq" cmpd="sng" algn="ctr">
              <a:solidFill>
                <a:schemeClr val="accent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95E6087F-3A53-40AA-A37E-4571D6095CA8}"/>
                </a:ext>
              </a:extLst>
            </p:cNvPr>
            <p:cNvCxnSpPr/>
            <p:nvPr/>
          </p:nvCxnSpPr>
          <p:spPr bwMode="auto">
            <a:xfrm flipV="1">
              <a:off x="1748624" y="5117328"/>
              <a:ext cx="2990" cy="206760"/>
            </a:xfrm>
            <a:prstGeom prst="line">
              <a:avLst/>
            </a:prstGeom>
            <a:noFill/>
            <a:ln w="12700" cap="sq" cmpd="sng" algn="ctr">
              <a:solidFill>
                <a:schemeClr val="accent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CAAF7078-1B7E-4306-A753-7C064F5F7AA8}"/>
                </a:ext>
              </a:extLst>
            </p:cNvPr>
            <p:cNvCxnSpPr/>
            <p:nvPr/>
          </p:nvCxnSpPr>
          <p:spPr bwMode="auto">
            <a:xfrm flipV="1">
              <a:off x="2131628" y="5007360"/>
              <a:ext cx="0" cy="98040"/>
            </a:xfrm>
            <a:prstGeom prst="line">
              <a:avLst/>
            </a:prstGeom>
            <a:noFill/>
            <a:ln w="12700" cap="sq" cmpd="sng" algn="ctr">
              <a:solidFill>
                <a:schemeClr val="accent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FF83BB7A-214D-40C7-AEA9-1863DF5E94D6}"/>
                </a:ext>
              </a:extLst>
            </p:cNvPr>
            <p:cNvCxnSpPr/>
            <p:nvPr/>
          </p:nvCxnSpPr>
          <p:spPr bwMode="auto">
            <a:xfrm flipV="1">
              <a:off x="2283010" y="5141868"/>
              <a:ext cx="0" cy="98040"/>
            </a:xfrm>
            <a:prstGeom prst="line">
              <a:avLst/>
            </a:prstGeom>
            <a:noFill/>
            <a:ln w="12700" cap="sq" cmpd="sng" algn="ctr">
              <a:solidFill>
                <a:schemeClr val="accent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8DCE8959-2792-4865-9DDA-B297A192F6BE}"/>
                </a:ext>
              </a:extLst>
            </p:cNvPr>
            <p:cNvCxnSpPr/>
            <p:nvPr/>
          </p:nvCxnSpPr>
          <p:spPr bwMode="auto">
            <a:xfrm flipV="1">
              <a:off x="2511610" y="5007360"/>
              <a:ext cx="2990" cy="204032"/>
            </a:xfrm>
            <a:prstGeom prst="line">
              <a:avLst/>
            </a:prstGeom>
            <a:noFill/>
            <a:ln w="12700" cap="sq" cmpd="sng" algn="ctr">
              <a:solidFill>
                <a:schemeClr val="accent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49B2A977-B033-4BC7-B771-4E62C8BDBDAC}"/>
                </a:ext>
              </a:extLst>
            </p:cNvPr>
            <p:cNvCxnSpPr/>
            <p:nvPr/>
          </p:nvCxnSpPr>
          <p:spPr bwMode="auto">
            <a:xfrm>
              <a:off x="2659048" y="5312160"/>
              <a:ext cx="0" cy="152400"/>
            </a:xfrm>
            <a:prstGeom prst="line">
              <a:avLst/>
            </a:prstGeom>
            <a:noFill/>
            <a:ln w="12700" cap="sq" cmpd="sng" algn="ctr">
              <a:solidFill>
                <a:schemeClr val="accent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CDEF0F04-0DC4-454A-9063-75AE77166F7A}"/>
                </a:ext>
              </a:extLst>
            </p:cNvPr>
            <p:cNvCxnSpPr/>
            <p:nvPr/>
          </p:nvCxnSpPr>
          <p:spPr bwMode="auto">
            <a:xfrm>
              <a:off x="2893612" y="5470524"/>
              <a:ext cx="0" cy="146436"/>
            </a:xfrm>
            <a:prstGeom prst="line">
              <a:avLst/>
            </a:prstGeom>
            <a:noFill/>
            <a:ln w="12700" cap="sq" cmpd="sng" algn="ctr">
              <a:solidFill>
                <a:schemeClr val="accent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949289CD-4A11-40BD-B04F-50E884A139A9}"/>
                </a:ext>
              </a:extLst>
            </p:cNvPr>
            <p:cNvCxnSpPr/>
            <p:nvPr/>
          </p:nvCxnSpPr>
          <p:spPr bwMode="auto">
            <a:xfrm flipV="1">
              <a:off x="3037058" y="5155784"/>
              <a:ext cx="2990" cy="455212"/>
            </a:xfrm>
            <a:prstGeom prst="line">
              <a:avLst/>
            </a:prstGeom>
            <a:noFill/>
            <a:ln w="12700" cap="sq" cmpd="sng" algn="ctr">
              <a:solidFill>
                <a:schemeClr val="accent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E662F7D0-5DD0-4E01-8B07-8153227CB98D}"/>
                </a:ext>
              </a:extLst>
            </p:cNvPr>
            <p:cNvCxnSpPr/>
            <p:nvPr/>
          </p:nvCxnSpPr>
          <p:spPr bwMode="auto">
            <a:xfrm flipV="1">
              <a:off x="3189458" y="5464560"/>
              <a:ext cx="2990" cy="326640"/>
            </a:xfrm>
            <a:prstGeom prst="line">
              <a:avLst/>
            </a:prstGeom>
            <a:noFill/>
            <a:ln w="12700" cap="sq" cmpd="sng" algn="ctr">
              <a:solidFill>
                <a:schemeClr val="accent1"/>
              </a:solidFill>
              <a:prstDash val="solid"/>
              <a:round/>
              <a:headEnd type="none" w="med" len="med"/>
              <a:tailEnd type="none" w="med" len="med"/>
            </a:ln>
            <a:effectLst/>
          </p:spPr>
        </p:cxnSp>
      </p:grpSp>
      <p:sp>
        <p:nvSpPr>
          <p:cNvPr id="158" name="TextBox 157">
            <a:extLst>
              <a:ext uri="{FF2B5EF4-FFF2-40B4-BE49-F238E27FC236}">
                <a16:creationId xmlns:a16="http://schemas.microsoft.com/office/drawing/2014/main" id="{66A308A3-A6F0-4EBA-A330-6CF65C995D65}"/>
              </a:ext>
            </a:extLst>
          </p:cNvPr>
          <p:cNvSpPr txBox="1"/>
          <p:nvPr/>
        </p:nvSpPr>
        <p:spPr bwMode="auto">
          <a:xfrm>
            <a:off x="2590800" y="1976795"/>
            <a:ext cx="1318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2</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59" name="TextBox 158">
            <a:extLst>
              <a:ext uri="{FF2B5EF4-FFF2-40B4-BE49-F238E27FC236}">
                <a16:creationId xmlns:a16="http://schemas.microsoft.com/office/drawing/2014/main" id="{037518E4-3467-4B40-822C-78A59F1C5144}"/>
              </a:ext>
            </a:extLst>
          </p:cNvPr>
          <p:cNvSpPr txBox="1"/>
          <p:nvPr/>
        </p:nvSpPr>
        <p:spPr bwMode="auto">
          <a:xfrm>
            <a:off x="2777639" y="2624435"/>
            <a:ext cx="6923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e</a:t>
            </a:r>
            <a:r>
              <a:rPr kumimoji="0" lang="en-US" altLang="en-US" sz="2400" b="0" i="1" u="none" strike="noStrike" kern="1200" cap="none" spc="0" normalizeH="0" baseline="30000" noProof="0" dirty="0">
                <a:ln>
                  <a:noFill/>
                </a:ln>
                <a:solidFill>
                  <a:srgbClr val="FF00FF"/>
                </a:solidFill>
                <a:effectLst/>
                <a:uLnTx/>
                <a:uFillTx/>
                <a:latin typeface="Times New Roman" pitchFamily="18" charset="0"/>
                <a:ea typeface="+mn-ea"/>
                <a:cs typeface="Arial" charset="0"/>
              </a:rPr>
              <a:t>x</a:t>
            </a:r>
            <a:endParaRPr kumimoji="0" lang="en-CA" sz="2400" b="0" i="0" u="none" strike="noStrike" kern="1200" cap="none" spc="0" normalizeH="0" baseline="30000" noProof="0" dirty="0">
              <a:ln>
                <a:noFill/>
              </a:ln>
              <a:solidFill>
                <a:srgbClr val="000000"/>
              </a:solidFill>
              <a:effectLst/>
              <a:uLnTx/>
              <a:uFillTx/>
              <a:latin typeface="Times New Roman" pitchFamily="18" charset="0"/>
              <a:ea typeface="+mn-ea"/>
              <a:cs typeface="Arial" charset="0"/>
            </a:endParaRPr>
          </a:p>
        </p:txBody>
      </p:sp>
      <p:sp>
        <p:nvSpPr>
          <p:cNvPr id="161" name="Freeform 95">
            <a:extLst>
              <a:ext uri="{FF2B5EF4-FFF2-40B4-BE49-F238E27FC236}">
                <a16:creationId xmlns:a16="http://schemas.microsoft.com/office/drawing/2014/main" id="{39BC964E-E902-45B2-8167-DB1892FD3AF6}"/>
              </a:ext>
            </a:extLst>
          </p:cNvPr>
          <p:cNvSpPr/>
          <p:nvPr/>
        </p:nvSpPr>
        <p:spPr>
          <a:xfrm>
            <a:off x="7137194" y="4881802"/>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cxnSp>
        <p:nvCxnSpPr>
          <p:cNvPr id="162" name="Straight Connector 161">
            <a:extLst>
              <a:ext uri="{FF2B5EF4-FFF2-40B4-BE49-F238E27FC236}">
                <a16:creationId xmlns:a16="http://schemas.microsoft.com/office/drawing/2014/main" id="{6078E921-F826-4123-A9EE-87C609AC44DB}"/>
              </a:ext>
            </a:extLst>
          </p:cNvPr>
          <p:cNvCxnSpPr/>
          <p:nvPr/>
        </p:nvCxnSpPr>
        <p:spPr bwMode="auto">
          <a:xfrm flipV="1">
            <a:off x="6951656" y="4976968"/>
            <a:ext cx="1943722" cy="209104"/>
          </a:xfrm>
          <a:prstGeom prst="line">
            <a:avLst/>
          </a:prstGeom>
          <a:noFill/>
          <a:ln w="12700" cap="sq" cmpd="sng" algn="ctr">
            <a:solidFill>
              <a:srgbClr val="66FF33"/>
            </a:solidFill>
            <a:prstDash val="solid"/>
            <a:round/>
            <a:headEnd type="none" w="med" len="med"/>
            <a:tailEnd type="none" w="med" len="med"/>
          </a:ln>
          <a:effectLst/>
        </p:spPr>
      </p:cxnSp>
      <p:sp>
        <p:nvSpPr>
          <p:cNvPr id="164" name="TextBox 163">
            <a:extLst>
              <a:ext uri="{FF2B5EF4-FFF2-40B4-BE49-F238E27FC236}">
                <a16:creationId xmlns:a16="http://schemas.microsoft.com/office/drawing/2014/main" id="{2ED104A1-2230-41D1-9099-5B56E1F1C635}"/>
              </a:ext>
            </a:extLst>
          </p:cNvPr>
          <p:cNvSpPr txBox="1"/>
          <p:nvPr/>
        </p:nvSpPr>
        <p:spPr bwMode="auto">
          <a:xfrm>
            <a:off x="2840271" y="1557635"/>
            <a:ext cx="740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1" u="none" strike="noStrike" kern="1200" cap="none" spc="0" normalizeH="0" baseline="30000" noProof="0" dirty="0">
                <a:ln>
                  <a:noFill/>
                </a:ln>
                <a:solidFill>
                  <a:srgbClr val="FF00FF"/>
                </a:solidFill>
                <a:effectLst/>
                <a:uLnTx/>
                <a:uFillTx/>
                <a:latin typeface="Times New Roman" pitchFamily="18" charset="0"/>
                <a:ea typeface="+mn-ea"/>
                <a:cs typeface="Arial" charset="0"/>
              </a:rPr>
              <a:t>2</a:t>
            </a:r>
            <a:endParaRPr kumimoji="0" lang="en-CA" sz="2400" b="0" i="0" u="none" strike="noStrike" kern="1200" cap="none" spc="0" normalizeH="0" baseline="3000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8759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500" fill="hold"/>
                                        <p:tgtEl>
                                          <p:spTgt spid="158"/>
                                        </p:tgtEl>
                                        <p:attrNameLst>
                                          <p:attrName>ppt_x</p:attrName>
                                        </p:attrNameLst>
                                      </p:cBhvr>
                                      <p:tavLst>
                                        <p:tav tm="0">
                                          <p:val>
                                            <p:strVal val="0-#ppt_w/2"/>
                                          </p:val>
                                        </p:tav>
                                        <p:tav tm="100000">
                                          <p:val>
                                            <p:strVal val="#ppt_x"/>
                                          </p:val>
                                        </p:tav>
                                      </p:tavLst>
                                    </p:anim>
                                    <p:anim calcmode="lin" valueType="num">
                                      <p:cBhvr additive="base">
                                        <p:cTn id="8" dur="500" fill="hold"/>
                                        <p:tgtEl>
                                          <p:spTgt spid="15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9"/>
                                        </p:tgtEl>
                                        <p:attrNameLst>
                                          <p:attrName>style.visibility</p:attrName>
                                        </p:attrNameLst>
                                      </p:cBhvr>
                                      <p:to>
                                        <p:strVal val="visible"/>
                                      </p:to>
                                    </p:set>
                                    <p:anim calcmode="lin" valueType="num">
                                      <p:cBhvr additive="base">
                                        <p:cTn id="11" dur="500" fill="hold"/>
                                        <p:tgtEl>
                                          <p:spTgt spid="159"/>
                                        </p:tgtEl>
                                        <p:attrNameLst>
                                          <p:attrName>ppt_x</p:attrName>
                                        </p:attrNameLst>
                                      </p:cBhvr>
                                      <p:tavLst>
                                        <p:tav tm="0">
                                          <p:val>
                                            <p:strVal val="0-#ppt_w/2"/>
                                          </p:val>
                                        </p:tav>
                                        <p:tav tm="100000">
                                          <p:val>
                                            <p:strVal val="#ppt_x"/>
                                          </p:val>
                                        </p:tav>
                                      </p:tavLst>
                                    </p:anim>
                                    <p:anim calcmode="lin" valueType="num">
                                      <p:cBhvr additive="base">
                                        <p:cTn id="12" dur="500" fill="hold"/>
                                        <p:tgtEl>
                                          <p:spTgt spid="15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4"/>
                                        </p:tgtEl>
                                        <p:attrNameLst>
                                          <p:attrName>style.visibility</p:attrName>
                                        </p:attrNameLst>
                                      </p:cBhvr>
                                      <p:to>
                                        <p:strVal val="visible"/>
                                      </p:to>
                                    </p:set>
                                    <p:anim calcmode="lin" valueType="num">
                                      <p:cBhvr additive="base">
                                        <p:cTn id="15" dur="500" fill="hold"/>
                                        <p:tgtEl>
                                          <p:spTgt spid="164"/>
                                        </p:tgtEl>
                                        <p:attrNameLst>
                                          <p:attrName>ppt_x</p:attrName>
                                        </p:attrNameLst>
                                      </p:cBhvr>
                                      <p:tavLst>
                                        <p:tav tm="0">
                                          <p:val>
                                            <p:strVal val="0-#ppt_w/2"/>
                                          </p:val>
                                        </p:tav>
                                        <p:tav tm="100000">
                                          <p:val>
                                            <p:strVal val="#ppt_x"/>
                                          </p:val>
                                        </p:tav>
                                      </p:tavLst>
                                    </p:anim>
                                    <p:anim calcmode="lin" valueType="num">
                                      <p:cBhvr additive="base">
                                        <p:cTn id="16" dur="500" fill="hold"/>
                                        <p:tgtEl>
                                          <p:spTgt spid="16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78">
                                            <p:txEl>
                                              <p:pRg st="6" end="6"/>
                                            </p:txEl>
                                          </p:spTgt>
                                        </p:tgtEl>
                                        <p:attrNameLst>
                                          <p:attrName>style.visibility</p:attrName>
                                        </p:attrNameLst>
                                      </p:cBhvr>
                                      <p:to>
                                        <p:strVal val="visible"/>
                                      </p:to>
                                    </p:set>
                                    <p:anim calcmode="lin" valueType="num">
                                      <p:cBhvr additive="base">
                                        <p:cTn id="21" dur="500" fill="hold"/>
                                        <p:tgtEl>
                                          <p:spTgt spid="78">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1"/>
                                        </p:tgtEl>
                                        <p:attrNameLst>
                                          <p:attrName>style.visibility</p:attrName>
                                        </p:attrNameLst>
                                      </p:cBhvr>
                                      <p:to>
                                        <p:strVal val="visible"/>
                                      </p:to>
                                    </p:set>
                                    <p:anim calcmode="lin" valueType="num">
                                      <p:cBhvr additive="base">
                                        <p:cTn id="27" dur="500" fill="hold"/>
                                        <p:tgtEl>
                                          <p:spTgt spid="161"/>
                                        </p:tgtEl>
                                        <p:attrNameLst>
                                          <p:attrName>ppt_x</p:attrName>
                                        </p:attrNameLst>
                                      </p:cBhvr>
                                      <p:tavLst>
                                        <p:tav tm="0">
                                          <p:val>
                                            <p:strVal val="0-#ppt_w/2"/>
                                          </p:val>
                                        </p:tav>
                                        <p:tav tm="100000">
                                          <p:val>
                                            <p:strVal val="#ppt_x"/>
                                          </p:val>
                                        </p:tav>
                                      </p:tavLst>
                                    </p:anim>
                                    <p:anim calcmode="lin" valueType="num">
                                      <p:cBhvr additive="base">
                                        <p:cTn id="28" dur="500" fill="hold"/>
                                        <p:tgtEl>
                                          <p:spTgt spid="161"/>
                                        </p:tgtEl>
                                        <p:attrNameLst>
                                          <p:attrName>ppt_y</p:attrName>
                                        </p:attrNameLst>
                                      </p:cBhvr>
                                      <p:tavLst>
                                        <p:tav tm="0">
                                          <p:val>
                                            <p:strVal val="#ppt_y"/>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1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0-#ppt_w/2"/>
                                          </p:val>
                                        </p:tav>
                                        <p:tav tm="100000">
                                          <p:val>
                                            <p:strVal val="#ppt_x"/>
                                          </p:val>
                                        </p:tav>
                                      </p:tavLst>
                                    </p:anim>
                                    <p:anim calcmode="lin" valueType="num">
                                      <p:cBhvr additive="base">
                                        <p:cTn id="36" dur="500" fill="hold"/>
                                        <p:tgtEl>
                                          <p:spTgt spid="76"/>
                                        </p:tgtEl>
                                        <p:attrNameLst>
                                          <p:attrName>ppt_y</p:attrName>
                                        </p:attrNameLst>
                                      </p:cBhvr>
                                      <p:tavLst>
                                        <p:tav tm="0">
                                          <p:val>
                                            <p:strVal val="#ppt_y"/>
                                          </p:val>
                                        </p:tav>
                                        <p:tav tm="100000">
                                          <p:val>
                                            <p:strVal val="#ppt_y"/>
                                          </p:val>
                                        </p:tav>
                                      </p:tavLst>
                                    </p:anim>
                                  </p:childTnLst>
                                </p:cTn>
                              </p:par>
                              <p:par>
                                <p:cTn id="37" presetID="1" presetClass="exit"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hidden"/>
                                      </p:to>
                                    </p:set>
                                  </p:childTnLst>
                                </p:cTn>
                              </p:par>
                              <p:par>
                                <p:cTn id="39" presetID="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0-#ppt_w/2"/>
                                          </p:val>
                                        </p:tav>
                                        <p:tav tm="100000">
                                          <p:val>
                                            <p:strVal val="#ppt_x"/>
                                          </p:val>
                                        </p:tav>
                                      </p:tavLst>
                                    </p:anim>
                                    <p:anim calcmode="lin" valueType="num">
                                      <p:cBhvr additive="base">
                                        <p:cTn id="46"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78">
                                            <p:txEl>
                                              <p:pRg st="2" end="2"/>
                                            </p:txEl>
                                          </p:spTgt>
                                        </p:tgtEl>
                                        <p:attrNameLst>
                                          <p:attrName>style.visibility</p:attrName>
                                        </p:attrNameLst>
                                      </p:cBhvr>
                                      <p:to>
                                        <p:strVal val="visible"/>
                                      </p:to>
                                    </p:set>
                                    <p:anim calcmode="lin" valueType="num">
                                      <p:cBhvr additive="base">
                                        <p:cTn id="51" dur="500" fill="hold"/>
                                        <p:tgtEl>
                                          <p:spTgt spid="78">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78">
                                            <p:txEl>
                                              <p:pRg st="3" end="3"/>
                                            </p:txEl>
                                          </p:spTgt>
                                        </p:tgtEl>
                                        <p:attrNameLst>
                                          <p:attrName>style.visibility</p:attrName>
                                        </p:attrNameLst>
                                      </p:cBhvr>
                                      <p:to>
                                        <p:strVal val="visible"/>
                                      </p:to>
                                    </p:set>
                                    <p:anim calcmode="lin" valueType="num">
                                      <p:cBhvr additive="base">
                                        <p:cTn id="57" dur="500" fill="hold"/>
                                        <p:tgtEl>
                                          <p:spTgt spid="78">
                                            <p:txEl>
                                              <p:pRg st="3" end="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02"/>
                                        </p:tgtEl>
                                        <p:attrNameLst>
                                          <p:attrName>style.visibility</p:attrName>
                                        </p:attrNameLst>
                                      </p:cBhvr>
                                      <p:to>
                                        <p:strVal val="visible"/>
                                      </p:to>
                                    </p:set>
                                    <p:anim calcmode="lin" valueType="num">
                                      <p:cBhvr additive="base">
                                        <p:cTn id="63" dur="500" fill="hold"/>
                                        <p:tgtEl>
                                          <p:spTgt spid="102"/>
                                        </p:tgtEl>
                                        <p:attrNameLst>
                                          <p:attrName>ppt_x</p:attrName>
                                        </p:attrNameLst>
                                      </p:cBhvr>
                                      <p:tavLst>
                                        <p:tav tm="0">
                                          <p:val>
                                            <p:strVal val="0-#ppt_w/2"/>
                                          </p:val>
                                        </p:tav>
                                        <p:tav tm="100000">
                                          <p:val>
                                            <p:strVal val="#ppt_x"/>
                                          </p:val>
                                        </p:tav>
                                      </p:tavLst>
                                    </p:anim>
                                    <p:anim calcmode="lin" valueType="num">
                                      <p:cBhvr additive="base">
                                        <p:cTn id="64" dur="500" fill="hold"/>
                                        <p:tgtEl>
                                          <p:spTgt spid="102"/>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500" fill="hold"/>
                                        <p:tgtEl>
                                          <p:spTgt spid="141"/>
                                        </p:tgtEl>
                                        <p:attrNameLst>
                                          <p:attrName>ppt_x</p:attrName>
                                        </p:attrNameLst>
                                      </p:cBhvr>
                                      <p:tavLst>
                                        <p:tav tm="0">
                                          <p:val>
                                            <p:strVal val="0-#ppt_w/2"/>
                                          </p:val>
                                        </p:tav>
                                        <p:tav tm="100000">
                                          <p:val>
                                            <p:strVal val="#ppt_x"/>
                                          </p:val>
                                        </p:tav>
                                      </p:tavLst>
                                    </p:anim>
                                    <p:anim calcmode="lin" valueType="num">
                                      <p:cBhvr additive="base">
                                        <p:cTn id="68"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additive="base">
                                        <p:cTn id="73" dur="500" fill="hold"/>
                                        <p:tgtEl>
                                          <p:spTgt spid="101"/>
                                        </p:tgtEl>
                                        <p:attrNameLst>
                                          <p:attrName>ppt_x</p:attrName>
                                        </p:attrNameLst>
                                      </p:cBhvr>
                                      <p:tavLst>
                                        <p:tav tm="0">
                                          <p:val>
                                            <p:strVal val="0-#ppt_w/2"/>
                                          </p:val>
                                        </p:tav>
                                        <p:tav tm="100000">
                                          <p:val>
                                            <p:strVal val="#ppt_x"/>
                                          </p:val>
                                        </p:tav>
                                      </p:tavLst>
                                    </p:anim>
                                    <p:anim calcmode="lin" valueType="num">
                                      <p:cBhvr additive="base">
                                        <p:cTn id="74"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5" grpId="0"/>
      <p:bldP spid="76" grpId="0"/>
      <p:bldP spid="79" grpId="0"/>
      <p:bldP spid="101" grpId="0"/>
      <p:bldP spid="102" grpId="0"/>
      <p:bldP spid="158" grpId="0"/>
      <p:bldP spid="159" grpId="0"/>
      <p:bldP spid="161" grpId="0" animBg="1"/>
      <p:bldP spid="16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Linear Regression</a:t>
            </a:r>
          </a:p>
        </p:txBody>
      </p:sp>
      <p:grpSp>
        <p:nvGrpSpPr>
          <p:cNvPr id="21514" name="Group 21513"/>
          <p:cNvGrpSpPr/>
          <p:nvPr/>
        </p:nvGrpSpPr>
        <p:grpSpPr>
          <a:xfrm>
            <a:off x="759652" y="609600"/>
            <a:ext cx="7850948" cy="2819400"/>
            <a:chOff x="759652" y="609600"/>
            <a:chExt cx="7850948" cy="2819400"/>
          </a:xfrm>
        </p:grpSpPr>
        <p:sp>
          <p:nvSpPr>
            <p:cNvPr id="11" name="Rectangle 10"/>
            <p:cNvSpPr/>
            <p:nvPr/>
          </p:nvSpPr>
          <p:spPr>
            <a:xfrm>
              <a:off x="759652" y="609600"/>
              <a:ext cx="2158500" cy="28188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Rectangle 4"/>
            <p:cNvSpPr/>
            <p:nvPr/>
          </p:nvSpPr>
          <p:spPr>
            <a:xfrm>
              <a:off x="7794808" y="609600"/>
              <a:ext cx="815792" cy="28188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21506" name="Picture 2" descr="image20"/>
            <p:cNvPicPr>
              <a:picLocks noChangeAspect="1" noChangeArrowheads="1"/>
            </p:cNvPicPr>
            <p:nvPr/>
          </p:nvPicPr>
          <p:blipFill rotWithShape="1">
            <a:blip r:embed="rId3">
              <a:extLst>
                <a:ext uri="{28A0092B-C50C-407E-A947-70E740481C1C}">
                  <a14:useLocalDpi xmlns:a14="http://schemas.microsoft.com/office/drawing/2010/main" val="0"/>
                </a:ext>
              </a:extLst>
            </a:blip>
            <a:srcRect l="13334" t="22222" r="42905" b="44444"/>
            <a:stretch/>
          </p:blipFill>
          <p:spPr bwMode="auto">
            <a:xfrm>
              <a:off x="2859588" y="609600"/>
              <a:ext cx="49352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64788" y="2133600"/>
              <a:ext cx="12954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6125896" y="2453464"/>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125896" y="2453464"/>
                  <a:ext cx="1723805" cy="7471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44057" y="1876644"/>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344057" y="1876644"/>
                  <a:ext cx="212751" cy="307777"/>
                </a:xfrm>
                <a:prstGeom prst="rect">
                  <a:avLst/>
                </a:prstGeom>
                <a:blipFill>
                  <a:blip r:embed="rId5"/>
                  <a:stretch>
                    <a:fillRect l="-28571" r="-25714" b="-28000"/>
                  </a:stretch>
                </a:blipFill>
              </p:spPr>
              <p:txBody>
                <a:bodyPr/>
                <a:lstStyle/>
                <a:p>
                  <a:r>
                    <a:rPr lang="en-US">
                      <a:noFill/>
                    </a:rPr>
                    <a:t> </a:t>
                  </a:r>
                </a:p>
              </p:txBody>
            </p:sp>
          </mc:Fallback>
        </mc:AlternateContent>
        <p:sp>
          <p:nvSpPr>
            <p:cNvPr id="6" name="Oval 5"/>
            <p:cNvSpPr/>
            <p:nvPr/>
          </p:nvSpPr>
          <p:spPr>
            <a:xfrm>
              <a:off x="7871008" y="1905000"/>
              <a:ext cx="304800" cy="304800"/>
            </a:xfrm>
            <a:prstGeom prst="ellipse">
              <a:avLst/>
            </a:prstGeom>
            <a:ln w="15875">
              <a:solidFill>
                <a:schemeClr val="bg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 name="Oval 3"/>
            <p:cNvSpPr/>
            <p:nvPr/>
          </p:nvSpPr>
          <p:spPr>
            <a:xfrm>
              <a:off x="3885354" y="996462"/>
              <a:ext cx="228600" cy="224135"/>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3850188" y="1335037"/>
              <a:ext cx="297312" cy="231388"/>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3773988" y="2438400"/>
              <a:ext cx="304800" cy="300335"/>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5145588" y="1318848"/>
              <a:ext cx="304800" cy="362017"/>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Rectangle 15"/>
            <p:cNvSpPr/>
            <p:nvPr/>
          </p:nvSpPr>
          <p:spPr>
            <a:xfrm>
              <a:off x="3773988" y="1138535"/>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B050"/>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20" name="Rectangle 19"/>
            <p:cNvSpPr/>
            <p:nvPr/>
          </p:nvSpPr>
          <p:spPr>
            <a:xfrm>
              <a:off x="3768126" y="757535"/>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1</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21" name="Rectangle 20"/>
            <p:cNvSpPr/>
            <p:nvPr/>
          </p:nvSpPr>
          <p:spPr>
            <a:xfrm>
              <a:off x="3738745" y="2286000"/>
              <a:ext cx="526106"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B050"/>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22" name="Rectangle 21"/>
            <p:cNvSpPr/>
            <p:nvPr/>
          </p:nvSpPr>
          <p:spPr>
            <a:xfrm>
              <a:off x="5034145" y="1214735"/>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0</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8" name="Rectangle 7"/>
            <p:cNvSpPr/>
            <p:nvPr/>
          </p:nvSpPr>
          <p:spPr>
            <a:xfrm>
              <a:off x="2016922" y="762000"/>
              <a:ext cx="461666" cy="2590800"/>
            </a:xfrm>
            <a:prstGeom prst="rect">
              <a:avLst/>
            </a:prstGeom>
            <a:ln w="34925">
              <a:solidFill>
                <a:schemeClr val="bg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 name="Rectangle 12"/>
            <p:cNvSpPr/>
            <p:nvPr/>
          </p:nvSpPr>
          <p:spPr>
            <a:xfrm>
              <a:off x="2819400" y="644766"/>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5" name="Rectangle 14"/>
            <p:cNvSpPr/>
            <p:nvPr/>
          </p:nvSpPr>
          <p:spPr>
            <a:xfrm>
              <a:off x="2590047" y="1981200"/>
              <a:ext cx="1067553" cy="461665"/>
            </a:xfrm>
            <a:prstGeom prst="rect">
              <a:avLst/>
            </a:prstGeom>
            <a:solidFill>
              <a:schemeClr val="tx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2</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9" name="Rectangle 28"/>
            <p:cNvSpPr/>
            <p:nvPr/>
          </p:nvSpPr>
          <p:spPr>
            <a:xfrm rot="16200000">
              <a:off x="2682731" y="987577"/>
              <a:ext cx="458780"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30" name="Rectangle 29"/>
            <p:cNvSpPr/>
            <p:nvPr/>
          </p:nvSpPr>
          <p:spPr>
            <a:xfrm>
              <a:off x="2839887" y="1554701"/>
              <a:ext cx="817713"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1" u="none" strike="noStrike" kern="1200" cap="none" spc="0" normalizeH="0" baseline="30000" noProof="0" dirty="0">
                  <a:ln>
                    <a:noFill/>
                  </a:ln>
                  <a:solidFill>
                    <a:srgbClr val="FF00FF"/>
                  </a:solidFill>
                  <a:effectLst/>
                  <a:uLnTx/>
                  <a:uFillTx/>
                  <a:latin typeface="Times New Roman" pitchFamily="18" charset="0"/>
                  <a:ea typeface="+mn-ea"/>
                  <a:cs typeface="Arial" charset="0"/>
                </a:rPr>
                <a:t>2</a:t>
              </a:r>
              <a:endParaRPr kumimoji="0" lang="en-CA" sz="2400" b="0" i="0" u="none" strike="noStrike" kern="1200" cap="none" spc="0" normalizeH="0" baseline="30000" noProof="0" dirty="0">
                <a:ln>
                  <a:noFill/>
                </a:ln>
                <a:solidFill>
                  <a:srgbClr val="000000"/>
                </a:solidFill>
                <a:effectLst/>
                <a:uLnTx/>
                <a:uFillTx/>
                <a:latin typeface="Times New Roman" pitchFamily="18" charset="0"/>
                <a:ea typeface="+mn-ea"/>
                <a:cs typeface="Arial" charset="0"/>
              </a:endParaRPr>
            </a:p>
          </p:txBody>
        </p:sp>
        <p:sp>
          <p:nvSpPr>
            <p:cNvPr id="31" name="Rectangle 30"/>
            <p:cNvSpPr/>
            <p:nvPr/>
          </p:nvSpPr>
          <p:spPr>
            <a:xfrm>
              <a:off x="2782635" y="2621501"/>
              <a:ext cx="500467" cy="461665"/>
            </a:xfrm>
            <a:prstGeom prst="rect">
              <a:avLst/>
            </a:prstGeom>
            <a:solidFill>
              <a:schemeClr val="tx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e</a:t>
              </a:r>
              <a:r>
                <a:rPr kumimoji="0" lang="en-US" altLang="en-US" sz="2400" b="0" i="1" u="none" strike="noStrike" kern="1200" cap="none" spc="0" normalizeH="0" baseline="30000" noProof="0" dirty="0">
                  <a:ln>
                    <a:noFill/>
                  </a:ln>
                  <a:solidFill>
                    <a:srgbClr val="FF00FF"/>
                  </a:solidFill>
                  <a:effectLst/>
                  <a:uLnTx/>
                  <a:uFillTx/>
                  <a:latin typeface="Times New Roman" pitchFamily="18" charset="0"/>
                  <a:ea typeface="+mn-ea"/>
                  <a:cs typeface="Arial" charset="0"/>
                </a:rPr>
                <a:t>x</a:t>
              </a:r>
              <a:endParaRPr kumimoji="0" lang="en-CA" sz="2400" b="0" i="0" u="none" strike="noStrike" kern="1200" cap="none" spc="0" normalizeH="0" baseline="30000" noProof="0" dirty="0">
                <a:ln>
                  <a:noFill/>
                </a:ln>
                <a:solidFill>
                  <a:srgbClr val="000000"/>
                </a:solidFill>
                <a:effectLst/>
                <a:uLnTx/>
                <a:uFillTx/>
                <a:latin typeface="Times New Roman" pitchFamily="18" charset="0"/>
                <a:ea typeface="+mn-ea"/>
                <a:cs typeface="Arial" charset="0"/>
              </a:endParaRPr>
            </a:p>
          </p:txBody>
        </p:sp>
        <p:sp>
          <p:nvSpPr>
            <p:cNvPr id="38" name="Rectangle 37"/>
            <p:cNvSpPr/>
            <p:nvPr/>
          </p:nvSpPr>
          <p:spPr>
            <a:xfrm rot="16200000">
              <a:off x="1134309" y="1803415"/>
              <a:ext cx="2226892"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Preprocess input</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pic>
          <p:nvPicPr>
            <p:cNvPr id="21507" name="Picture 21506"/>
            <p:cNvPicPr>
              <a:picLocks noChangeAspect="1"/>
            </p:cNvPicPr>
            <p:nvPr/>
          </p:nvPicPr>
          <p:blipFill>
            <a:blip r:embed="rId6"/>
            <a:stretch>
              <a:fillRect/>
            </a:stretch>
          </p:blipFill>
          <p:spPr>
            <a:xfrm>
              <a:off x="3392988" y="1772713"/>
              <a:ext cx="363537" cy="363537"/>
            </a:xfrm>
            <a:prstGeom prst="rect">
              <a:avLst/>
            </a:prstGeom>
          </p:spPr>
        </p:pic>
        <p:pic>
          <p:nvPicPr>
            <p:cNvPr id="47" name="Picture 46"/>
            <p:cNvPicPr>
              <a:picLocks noChangeAspect="1"/>
            </p:cNvPicPr>
            <p:nvPr/>
          </p:nvPicPr>
          <p:blipFill>
            <a:blip r:embed="rId6"/>
            <a:stretch>
              <a:fillRect/>
            </a:stretch>
          </p:blipFill>
          <p:spPr>
            <a:xfrm>
              <a:off x="3392988" y="2237863"/>
              <a:ext cx="363537" cy="363537"/>
            </a:xfrm>
            <a:prstGeom prst="rect">
              <a:avLst/>
            </a:prstGeom>
          </p:spPr>
        </p:pic>
        <p:cxnSp>
          <p:nvCxnSpPr>
            <p:cNvPr id="48" name="Straight Connector 47"/>
            <p:cNvCxnSpPr/>
            <p:nvPr/>
          </p:nvCxnSpPr>
          <p:spPr bwMode="auto">
            <a:xfrm flipH="1" flipV="1">
              <a:off x="3773989" y="1981200"/>
              <a:ext cx="1523999" cy="35166"/>
            </a:xfrm>
            <a:prstGeom prst="line">
              <a:avLst/>
            </a:prstGeom>
            <a:noFill/>
            <a:ln w="22225" cap="sq" cmpd="sng" algn="ctr">
              <a:solidFill>
                <a:schemeClr val="bg2"/>
              </a:solidFill>
              <a:prstDash val="solid"/>
              <a:round/>
              <a:headEnd type="none" w="med" len="med"/>
              <a:tailEnd type="none" w="med" len="med"/>
            </a:ln>
            <a:effectLst/>
          </p:spPr>
        </p:cxnSp>
        <p:cxnSp>
          <p:nvCxnSpPr>
            <p:cNvPr id="50" name="Straight Connector 49"/>
            <p:cNvCxnSpPr/>
            <p:nvPr/>
          </p:nvCxnSpPr>
          <p:spPr bwMode="auto">
            <a:xfrm flipH="1">
              <a:off x="3768689" y="2026699"/>
              <a:ext cx="1490263" cy="403035"/>
            </a:xfrm>
            <a:prstGeom prst="line">
              <a:avLst/>
            </a:prstGeom>
            <a:noFill/>
            <a:ln w="22225" cap="sq" cmpd="sng" algn="ctr">
              <a:solidFill>
                <a:schemeClr val="bg2"/>
              </a:solidFill>
              <a:prstDash val="solid"/>
              <a:round/>
              <a:headEnd type="none" w="med" len="med"/>
              <a:tailEnd type="none" w="med" len="med"/>
            </a:ln>
            <a:effectLst/>
          </p:spPr>
        </p:cxnSp>
        <p:grpSp>
          <p:nvGrpSpPr>
            <p:cNvPr id="21512" name="Group 21511"/>
            <p:cNvGrpSpPr/>
            <p:nvPr/>
          </p:nvGrpSpPr>
          <p:grpSpPr>
            <a:xfrm>
              <a:off x="1097694" y="622756"/>
              <a:ext cx="923694" cy="838200"/>
              <a:chOff x="1209906" y="609600"/>
              <a:chExt cx="923694" cy="838200"/>
            </a:xfrm>
          </p:grpSpPr>
          <p:sp>
            <p:nvSpPr>
              <p:cNvPr id="54" name="Rectangle 53"/>
              <p:cNvSpPr/>
              <p:nvPr/>
            </p:nvSpPr>
            <p:spPr>
              <a:xfrm>
                <a:off x="1582883" y="609600"/>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55" name="Rectangle 54"/>
              <p:cNvSpPr/>
              <p:nvPr/>
            </p:nvSpPr>
            <p:spPr>
              <a:xfrm>
                <a:off x="1579953" y="986135"/>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57" name="Rectangle 56"/>
              <p:cNvSpPr/>
              <p:nvPr/>
            </p:nvSpPr>
            <p:spPr>
              <a:xfrm rot="16200000">
                <a:off x="1500730" y="911377"/>
                <a:ext cx="458780"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cxnSp>
            <p:nvCxnSpPr>
              <p:cNvPr id="61" name="Straight Connector 60"/>
              <p:cNvCxnSpPr/>
              <p:nvPr/>
            </p:nvCxnSpPr>
            <p:spPr bwMode="auto">
              <a:xfrm flipH="1">
                <a:off x="1230153" y="1030053"/>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62" name="Straight Connector 61"/>
              <p:cNvCxnSpPr/>
              <p:nvPr/>
            </p:nvCxnSpPr>
            <p:spPr bwMode="auto">
              <a:xfrm flipH="1">
                <a:off x="1209906" y="1424358"/>
                <a:ext cx="903447" cy="0"/>
              </a:xfrm>
              <a:prstGeom prst="line">
                <a:avLst/>
              </a:prstGeom>
              <a:noFill/>
              <a:ln w="22225" cap="sq" cmpd="sng" algn="ctr">
                <a:solidFill>
                  <a:schemeClr val="bg2"/>
                </a:solidFill>
                <a:prstDash val="solid"/>
                <a:round/>
                <a:headEnd type="none" w="med" len="med"/>
                <a:tailEnd type="none" w="med" len="med"/>
              </a:ln>
              <a:effectLst/>
            </p:spPr>
          </p:cxnSp>
        </p:grpSp>
        <p:sp>
          <p:nvSpPr>
            <p:cNvPr id="88" name="Oval 87"/>
            <p:cNvSpPr/>
            <p:nvPr/>
          </p:nvSpPr>
          <p:spPr>
            <a:xfrm>
              <a:off x="3055488" y="1368812"/>
              <a:ext cx="297312" cy="231388"/>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 name="Rectangle 13"/>
            <p:cNvSpPr/>
            <p:nvPr/>
          </p:nvSpPr>
          <p:spPr>
            <a:xfrm>
              <a:off x="2819400" y="1143000"/>
              <a:ext cx="423514"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89" name="Oval 88"/>
            <p:cNvSpPr/>
            <p:nvPr/>
          </p:nvSpPr>
          <p:spPr>
            <a:xfrm>
              <a:off x="3276600" y="990600"/>
              <a:ext cx="94244" cy="231388"/>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21505" name="Group 21504"/>
            <p:cNvGrpSpPr/>
            <p:nvPr/>
          </p:nvGrpSpPr>
          <p:grpSpPr>
            <a:xfrm>
              <a:off x="2478588" y="1065219"/>
              <a:ext cx="950412" cy="1935891"/>
              <a:chOff x="2819400" y="1065219"/>
              <a:chExt cx="950412" cy="1935891"/>
            </a:xfrm>
          </p:grpSpPr>
          <p:cxnSp>
            <p:nvCxnSpPr>
              <p:cNvPr id="21504" name="Straight Connector 21503"/>
              <p:cNvCxnSpPr/>
              <p:nvPr/>
            </p:nvCxnSpPr>
            <p:spPr bwMode="auto">
              <a:xfrm flipH="1">
                <a:off x="2850600" y="1065219"/>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4" name="Straight Connector 33"/>
              <p:cNvCxnSpPr/>
              <p:nvPr/>
            </p:nvCxnSpPr>
            <p:spPr bwMode="auto">
              <a:xfrm flipH="1">
                <a:off x="2830353" y="1459524"/>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5" name="Straight Connector 34"/>
              <p:cNvCxnSpPr/>
              <p:nvPr/>
            </p:nvCxnSpPr>
            <p:spPr bwMode="auto">
              <a:xfrm flipH="1">
                <a:off x="2830353" y="2420814"/>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6" name="Straight Connector 35"/>
              <p:cNvCxnSpPr/>
              <p:nvPr/>
            </p:nvCxnSpPr>
            <p:spPr bwMode="auto">
              <a:xfrm flipH="1">
                <a:off x="2830353" y="3001110"/>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7" name="Straight Connector 36"/>
              <p:cNvCxnSpPr/>
              <p:nvPr/>
            </p:nvCxnSpPr>
            <p:spPr bwMode="auto">
              <a:xfrm flipH="1">
                <a:off x="2819400" y="1981200"/>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87" name="Straight Connector 86"/>
              <p:cNvCxnSpPr/>
              <p:nvPr/>
            </p:nvCxnSpPr>
            <p:spPr bwMode="auto">
              <a:xfrm flipH="1">
                <a:off x="2855412" y="1462213"/>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90" name="Straight Connector 89"/>
              <p:cNvCxnSpPr/>
              <p:nvPr/>
            </p:nvCxnSpPr>
            <p:spPr bwMode="auto">
              <a:xfrm flipH="1">
                <a:off x="2866365" y="1066800"/>
                <a:ext cx="903447" cy="0"/>
              </a:xfrm>
              <a:prstGeom prst="line">
                <a:avLst/>
              </a:prstGeom>
              <a:noFill/>
              <a:ln w="22225" cap="sq" cmpd="sng" algn="ctr">
                <a:solidFill>
                  <a:schemeClr val="bg2"/>
                </a:solidFill>
                <a:prstDash val="solid"/>
                <a:round/>
                <a:headEnd type="none" w="med" len="med"/>
                <a:tailEnd type="none" w="med" len="med"/>
              </a:ln>
              <a:effectLst/>
            </p:spPr>
          </p:cxnSp>
        </p:grpSp>
        <p:sp>
          <p:nvSpPr>
            <p:cNvPr id="92" name="Rectangle 91"/>
            <p:cNvSpPr/>
            <p:nvPr/>
          </p:nvSpPr>
          <p:spPr>
            <a:xfrm>
              <a:off x="3810000" y="1555730"/>
              <a:ext cx="73289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n+1</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93" name="Rectangle 92"/>
            <p:cNvSpPr/>
            <p:nvPr/>
          </p:nvSpPr>
          <p:spPr>
            <a:xfrm>
              <a:off x="3817437" y="1950065"/>
              <a:ext cx="697627"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n_2</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69" name="TextBox 68"/>
              <p:cNvSpPr txBox="1"/>
              <p:nvPr/>
            </p:nvSpPr>
            <p:spPr>
              <a:xfrm>
                <a:off x="8252008" y="1840468"/>
                <a:ext cx="304800" cy="369332"/>
              </a:xfrm>
              <a:prstGeom prst="rect">
                <a:avLst/>
              </a:prstGeom>
              <a:solidFill>
                <a:schemeClr val="tx1"/>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FFFF"/>
                          </a:solidFill>
                          <a:effectLst/>
                          <a:uLnTx/>
                          <a:uFillTx/>
                          <a:latin typeface="Cambria Math" panose="02040503050406030204" pitchFamily="18" charset="0"/>
                          <a:ea typeface="+mn-ea"/>
                          <a:cs typeface="+mn-cs"/>
                        </a:rPr>
                        <m:t>𝑧</m:t>
                      </m:r>
                    </m:oMath>
                  </m:oMathPara>
                </a14:m>
                <a:endParaRPr kumimoji="0" lang="en-CA" sz="2400" b="0" i="0" u="none" strike="noStrike" kern="1200" cap="none" spc="0" normalizeH="0" baseline="0" noProof="0" dirty="0">
                  <a:ln>
                    <a:noFill/>
                  </a:ln>
                  <a:solidFill>
                    <a:srgbClr val="00FFFF"/>
                  </a:solidFill>
                  <a:effectLst/>
                  <a:uLnTx/>
                  <a:uFillTx/>
                  <a:latin typeface="Times New Roman" pitchFamily="18" charset="0"/>
                  <a:ea typeface="+mn-ea"/>
                  <a:cs typeface="Arial"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8252008" y="1840468"/>
                <a:ext cx="304800" cy="369332"/>
              </a:xfrm>
              <a:prstGeom prst="rect">
                <a:avLst/>
              </a:prstGeom>
              <a:blipFill>
                <a:blip r:embed="rId7"/>
                <a:stretch>
                  <a:fillRect l="-2000"/>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BF48B9EB-567A-4248-8A98-D6C1F9E2CA34}"/>
              </a:ext>
            </a:extLst>
          </p:cNvPr>
          <p:cNvGrpSpPr/>
          <p:nvPr/>
        </p:nvGrpSpPr>
        <p:grpSpPr>
          <a:xfrm>
            <a:off x="2024318" y="118626"/>
            <a:ext cx="7772400" cy="1207312"/>
            <a:chOff x="2024318" y="118626"/>
            <a:chExt cx="7772400" cy="1207312"/>
          </a:xfrm>
        </p:grpSpPr>
        <p:sp>
          <p:nvSpPr>
            <p:cNvPr id="70" name="Rectangle 63">
              <a:extLst>
                <a:ext uri="{FF2B5EF4-FFF2-40B4-BE49-F238E27FC236}">
                  <a16:creationId xmlns:a16="http://schemas.microsoft.com/office/drawing/2014/main" id="{3F9E1E47-EC65-4FEE-B633-E318A71AFE9A}"/>
                </a:ext>
              </a:extLst>
            </p:cNvPr>
            <p:cNvSpPr>
              <a:spLocks noChangeArrowheads="1"/>
            </p:cNvSpPr>
            <p:nvPr/>
          </p:nvSpPr>
          <p:spPr bwMode="auto">
            <a:xfrm>
              <a:off x="2024318" y="182938"/>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Linear Separator</a:t>
              </a:r>
            </a:p>
          </p:txBody>
        </p:sp>
        <p:cxnSp>
          <p:nvCxnSpPr>
            <p:cNvPr id="23" name="Straight Connector 22">
              <a:extLst>
                <a:ext uri="{FF2B5EF4-FFF2-40B4-BE49-F238E27FC236}">
                  <a16:creationId xmlns:a16="http://schemas.microsoft.com/office/drawing/2014/main" id="{FD83F2F9-AEFA-44D6-8D1C-9AE5EAD0BA2F}"/>
                </a:ext>
              </a:extLst>
            </p:cNvPr>
            <p:cNvCxnSpPr/>
            <p:nvPr/>
          </p:nvCxnSpPr>
          <p:spPr bwMode="auto">
            <a:xfrm flipV="1">
              <a:off x="2525553" y="118626"/>
              <a:ext cx="4408647" cy="372209"/>
            </a:xfrm>
            <a:prstGeom prst="line">
              <a:avLst/>
            </a:prstGeom>
            <a:noFill/>
            <a:ln w="38100" cap="sq" cmpd="sng" algn="ctr">
              <a:solidFill>
                <a:schemeClr val="hlink"/>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7929B299-E5ED-41CA-8824-A1FD5FA4378B}"/>
                  </a:ext>
                </a:extLst>
              </p:cNvPr>
              <p:cNvSpPr/>
              <p:nvPr/>
            </p:nvSpPr>
            <p:spPr>
              <a:xfrm>
                <a:off x="2573848" y="2992265"/>
                <a:ext cx="950901"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8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8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8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8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25" name="Rectangle 24">
                <a:extLst>
                  <a:ext uri="{FF2B5EF4-FFF2-40B4-BE49-F238E27FC236}">
                    <a16:creationId xmlns:a16="http://schemas.microsoft.com/office/drawing/2014/main" id="{7929B299-E5ED-41CA-8824-A1FD5FA4378B}"/>
                  </a:ext>
                </a:extLst>
              </p:cNvPr>
              <p:cNvSpPr>
                <a:spLocks noRot="1" noChangeAspect="1" noMove="1" noResize="1" noEditPoints="1" noAdjustHandles="1" noChangeArrowheads="1" noChangeShapeType="1" noTextEdit="1"/>
              </p:cNvSpPr>
              <p:nvPr/>
            </p:nvSpPr>
            <p:spPr>
              <a:xfrm>
                <a:off x="2573848" y="2992265"/>
                <a:ext cx="950901" cy="523220"/>
              </a:xfrm>
              <a:prstGeom prst="rect">
                <a:avLst/>
              </a:prstGeom>
              <a:blipFill>
                <a:blip r:embed="rId8"/>
                <a:stretch>
                  <a:fillRect l="-12821" t="-12791" r="-1217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82F9C916-5B09-4C21-B87E-A9005AA3B3F4}"/>
                  </a:ext>
                </a:extLst>
              </p:cNvPr>
              <p:cNvSpPr/>
              <p:nvPr/>
            </p:nvSpPr>
            <p:spPr>
              <a:xfrm>
                <a:off x="1396614" y="2981980"/>
                <a:ext cx="522900"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8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8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75" name="Rectangle 74">
                <a:extLst>
                  <a:ext uri="{FF2B5EF4-FFF2-40B4-BE49-F238E27FC236}">
                    <a16:creationId xmlns:a16="http://schemas.microsoft.com/office/drawing/2014/main" id="{82F9C916-5B09-4C21-B87E-A9005AA3B3F4}"/>
                  </a:ext>
                </a:extLst>
              </p:cNvPr>
              <p:cNvSpPr>
                <a:spLocks noRot="1" noChangeAspect="1" noMove="1" noResize="1" noEditPoints="1" noAdjustHandles="1" noChangeArrowheads="1" noChangeShapeType="1" noTextEdit="1"/>
              </p:cNvSpPr>
              <p:nvPr/>
            </p:nvSpPr>
            <p:spPr>
              <a:xfrm>
                <a:off x="1396614" y="2981980"/>
                <a:ext cx="522900" cy="523220"/>
              </a:xfrm>
              <a:prstGeom prst="rect">
                <a:avLst/>
              </a:prstGeom>
              <a:blipFill>
                <a:blip r:embed="rId9"/>
                <a:stretch>
                  <a:fillRect/>
                </a:stretch>
              </a:blipFill>
            </p:spPr>
            <p:txBody>
              <a:bodyPr/>
              <a:lstStyle/>
              <a:p>
                <a:r>
                  <a:rPr lang="en-US">
                    <a:noFill/>
                  </a:rPr>
                  <a:t> </a:t>
                </a:r>
              </a:p>
            </p:txBody>
          </p:sp>
        </mc:Fallback>
      </mc:AlternateContent>
      <p:sp>
        <p:nvSpPr>
          <p:cNvPr id="77" name="Text Box 33">
            <a:extLst>
              <a:ext uri="{FF2B5EF4-FFF2-40B4-BE49-F238E27FC236}">
                <a16:creationId xmlns:a16="http://schemas.microsoft.com/office/drawing/2014/main" id="{5DE66399-BE3A-4A7C-BF55-0D41D05ABD94}"/>
              </a:ext>
            </a:extLst>
          </p:cNvPr>
          <p:cNvSpPr txBox="1">
            <a:spLocks noChangeArrowheads="1"/>
          </p:cNvSpPr>
          <p:nvPr/>
        </p:nvSpPr>
        <p:spPr bwMode="auto">
          <a:xfrm>
            <a:off x="-94480" y="6047993"/>
            <a:ext cx="5504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Answer </a:t>
            </a:r>
            <a:r>
              <a:rPr kumimoji="0" 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y=Yes</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when </a:t>
            </a:r>
            <a:r>
              <a:rPr kumimoji="0" lang="en-US" sz="2400" b="0" i="0"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z</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is positive.</a:t>
            </a:r>
            <a:endPar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78" name="Text Box 33">
                <a:extLst>
                  <a:ext uri="{FF2B5EF4-FFF2-40B4-BE49-F238E27FC236}">
                    <a16:creationId xmlns:a16="http://schemas.microsoft.com/office/drawing/2014/main" id="{F21B7DAF-6F95-4C73-BD58-D659BED226A5}"/>
                  </a:ext>
                </a:extLst>
              </p:cNvPr>
              <p:cNvSpPr txBox="1">
                <a:spLocks noChangeArrowheads="1"/>
              </p:cNvSpPr>
              <p:nvPr/>
            </p:nvSpPr>
            <p:spPr bwMode="auto">
              <a:xfrm>
                <a:off x="-97457" y="3352800"/>
                <a:ext cx="9338913" cy="34163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input </a:t>
                </a:r>
                <a14:m>
                  <m:oMath xmlns:m="http://schemas.openxmlformats.org/officeDocument/2006/math">
                    <m:acc>
                      <m:accPr>
                        <m:chr m:val="⃗"/>
                        <m:ctrlPr>
                          <a:rPr kumimoji="0" lang="en-US" altLang="en-US" sz="2400" b="1"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1</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Preprocessing can produce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features</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of the input.</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These are hand chosen by human.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 define by weight </a:t>
                </a:r>
                <a14:m>
                  <m:oMath xmlns:m="http://schemas.openxmlformats.org/officeDocument/2006/math">
                    <m:acc>
                      <m:accPr>
                        <m:chr m:val="⃗"/>
                        <m:ctrlPr>
                          <a:rPr kumimoji="0" lang="en-US" altLang="en-US" sz="2400" b="1"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z</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14:m>
                  <m:oMath xmlns:m="http://schemas.openxmlformats.org/officeDocument/2006/math">
                    <m:r>
                      <a:rPr kumimoji="0" lang="en-US" altLang="en-US" sz="2400" b="1"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1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 +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rPr>
                  <a:t>n</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 </a:t>
                </a: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endPar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m-2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1" u="none" strike="noStrike" kern="1200" cap="none" spc="0" normalizeH="0" baseline="30000" noProof="0" dirty="0">
                    <a:ln>
                      <a:noFill/>
                    </a:ln>
                    <a:solidFill>
                      <a:srgbClr val="FF00FF"/>
                    </a:solidFill>
                    <a:effectLst/>
                    <a:uLnTx/>
                    <a:uFillTx/>
                    <a:latin typeface="Times New Roman" pitchFamily="18" charset="0"/>
                    <a:ea typeface="+mn-ea"/>
                    <a:cs typeface="Arial" charset="0"/>
                  </a:rPr>
                  <a:t>2</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m-1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1</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2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rPr>
                  <a:t>m</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e</a:t>
                </a:r>
                <a:r>
                  <a:rPr kumimoji="0" lang="en-US" altLang="en-US" sz="2400" b="0" i="1" u="none" strike="noStrike" kern="1200" cap="none" spc="0" normalizeH="0" baseline="30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x</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78" name="Text Box 33">
                <a:extLst>
                  <a:ext uri="{FF2B5EF4-FFF2-40B4-BE49-F238E27FC236}">
                    <a16:creationId xmlns:a16="http://schemas.microsoft.com/office/drawing/2014/main" id="{F21B7DAF-6F95-4C73-BD58-D659BED226A5}"/>
                  </a:ext>
                </a:extLst>
              </p:cNvPr>
              <p:cNvSpPr txBox="1">
                <a:spLocks noRot="1" noChangeAspect="1" noMove="1" noResize="1" noEditPoints="1" noAdjustHandles="1" noChangeArrowheads="1" noChangeShapeType="1" noTextEdit="1"/>
              </p:cNvSpPr>
              <p:nvPr/>
            </p:nvSpPr>
            <p:spPr bwMode="auto">
              <a:xfrm>
                <a:off x="-97457" y="3352800"/>
                <a:ext cx="9338913" cy="341632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104" name="Freeform 114">
            <a:extLst>
              <a:ext uri="{FF2B5EF4-FFF2-40B4-BE49-F238E27FC236}">
                <a16:creationId xmlns:a16="http://schemas.microsoft.com/office/drawing/2014/main" id="{120D517E-CF6C-4E0F-9E93-6CBBE8C82E60}"/>
              </a:ext>
            </a:extLst>
          </p:cNvPr>
          <p:cNvSpPr/>
          <p:nvPr/>
        </p:nvSpPr>
        <p:spPr>
          <a:xfrm>
            <a:off x="7032155" y="5543183"/>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nvGrpSpPr>
          <p:cNvPr id="105" name="Group 104">
            <a:extLst>
              <a:ext uri="{FF2B5EF4-FFF2-40B4-BE49-F238E27FC236}">
                <a16:creationId xmlns:a16="http://schemas.microsoft.com/office/drawing/2014/main" id="{3721D95B-E9E4-4798-A93C-82328E01CDF9}"/>
              </a:ext>
            </a:extLst>
          </p:cNvPr>
          <p:cNvGrpSpPr/>
          <p:nvPr/>
        </p:nvGrpSpPr>
        <p:grpSpPr>
          <a:xfrm>
            <a:off x="6705600" y="5257800"/>
            <a:ext cx="2388166" cy="1442431"/>
            <a:chOff x="311472" y="5173013"/>
            <a:chExt cx="2388166" cy="1442431"/>
          </a:xfrm>
        </p:grpSpPr>
        <p:grpSp>
          <p:nvGrpSpPr>
            <p:cNvPr id="106" name="Group 105">
              <a:extLst>
                <a:ext uri="{FF2B5EF4-FFF2-40B4-BE49-F238E27FC236}">
                  <a16:creationId xmlns:a16="http://schemas.microsoft.com/office/drawing/2014/main" id="{6D137536-2507-42E6-A279-BEF29F513755}"/>
                </a:ext>
              </a:extLst>
            </p:cNvPr>
            <p:cNvGrpSpPr/>
            <p:nvPr/>
          </p:nvGrpSpPr>
          <p:grpSpPr>
            <a:xfrm>
              <a:off x="311472" y="5173013"/>
              <a:ext cx="2388166" cy="1442431"/>
              <a:chOff x="311472" y="5173013"/>
              <a:chExt cx="2388166" cy="1442431"/>
            </a:xfrm>
          </p:grpSpPr>
          <p:cxnSp>
            <p:nvCxnSpPr>
              <p:cNvPr id="139" name="Straight Connector 138">
                <a:extLst>
                  <a:ext uri="{FF2B5EF4-FFF2-40B4-BE49-F238E27FC236}">
                    <a16:creationId xmlns:a16="http://schemas.microsoft.com/office/drawing/2014/main" id="{B7C83975-19A0-43B4-A70C-F9A0665C52C6}"/>
                  </a:ext>
                </a:extLst>
              </p:cNvPr>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9BFCF5D7-449E-415B-B96B-D745CDF24936}"/>
                  </a:ext>
                </a:extLst>
              </p:cNvPr>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107" name="Group 106">
              <a:extLst>
                <a:ext uri="{FF2B5EF4-FFF2-40B4-BE49-F238E27FC236}">
                  <a16:creationId xmlns:a16="http://schemas.microsoft.com/office/drawing/2014/main" id="{54E2FAC6-5C53-4102-B011-8DCA3686DEAF}"/>
                </a:ext>
              </a:extLst>
            </p:cNvPr>
            <p:cNvGrpSpPr/>
            <p:nvPr/>
          </p:nvGrpSpPr>
          <p:grpSpPr>
            <a:xfrm>
              <a:off x="633319" y="5344704"/>
              <a:ext cx="1639331" cy="678340"/>
              <a:chOff x="875410" y="4942080"/>
              <a:chExt cx="2353800" cy="860040"/>
            </a:xfrm>
          </p:grpSpPr>
          <p:sp>
            <p:nvSpPr>
              <p:cNvPr id="108" name="Oval 107">
                <a:extLst>
                  <a:ext uri="{FF2B5EF4-FFF2-40B4-BE49-F238E27FC236}">
                    <a16:creationId xmlns:a16="http://schemas.microsoft.com/office/drawing/2014/main" id="{B653CEFA-8A4E-48EA-97E1-16017D87DBB5}"/>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9" name="Oval 108">
                <a:extLst>
                  <a:ext uri="{FF2B5EF4-FFF2-40B4-BE49-F238E27FC236}">
                    <a16:creationId xmlns:a16="http://schemas.microsoft.com/office/drawing/2014/main" id="{3366BAEA-7508-4F26-9808-87042BCE74CE}"/>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0" name="Oval 109">
                <a:extLst>
                  <a:ext uri="{FF2B5EF4-FFF2-40B4-BE49-F238E27FC236}">
                    <a16:creationId xmlns:a16="http://schemas.microsoft.com/office/drawing/2014/main" id="{CF31DDE6-99DE-4F56-81A9-9FF49A4CD4C0}"/>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1" name="Oval 110">
                <a:extLst>
                  <a:ext uri="{FF2B5EF4-FFF2-40B4-BE49-F238E27FC236}">
                    <a16:creationId xmlns:a16="http://schemas.microsoft.com/office/drawing/2014/main" id="{CF4BA9AB-68D0-4375-876B-A5D39F221149}"/>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2" name="Oval 111">
                <a:extLst>
                  <a:ext uri="{FF2B5EF4-FFF2-40B4-BE49-F238E27FC236}">
                    <a16:creationId xmlns:a16="http://schemas.microsoft.com/office/drawing/2014/main" id="{104B37E4-19BC-4C7A-99E0-D3AF672CD635}"/>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2" name="Oval 131">
                <a:extLst>
                  <a:ext uri="{FF2B5EF4-FFF2-40B4-BE49-F238E27FC236}">
                    <a16:creationId xmlns:a16="http://schemas.microsoft.com/office/drawing/2014/main" id="{8CFD606C-C56F-4715-BE63-53DDDE0AA0EA}"/>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3" name="Oval 132">
                <a:extLst>
                  <a:ext uri="{FF2B5EF4-FFF2-40B4-BE49-F238E27FC236}">
                    <a16:creationId xmlns:a16="http://schemas.microsoft.com/office/drawing/2014/main" id="{FC0E3197-3268-4275-9F2B-172D9BF381B8}"/>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4" name="Oval 133">
                <a:extLst>
                  <a:ext uri="{FF2B5EF4-FFF2-40B4-BE49-F238E27FC236}">
                    <a16:creationId xmlns:a16="http://schemas.microsoft.com/office/drawing/2014/main" id="{7BEE20AB-D45B-480D-9BFA-0FD6F46407B0}"/>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5" name="Oval 134">
                <a:extLst>
                  <a:ext uri="{FF2B5EF4-FFF2-40B4-BE49-F238E27FC236}">
                    <a16:creationId xmlns:a16="http://schemas.microsoft.com/office/drawing/2014/main" id="{B7F9C0E2-858E-4C2A-86F8-042906C9C332}"/>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6" name="Oval 135">
                <a:extLst>
                  <a:ext uri="{FF2B5EF4-FFF2-40B4-BE49-F238E27FC236}">
                    <a16:creationId xmlns:a16="http://schemas.microsoft.com/office/drawing/2014/main" id="{1618AB94-68C5-40BD-9BAE-0D88EC24E8F9}"/>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7" name="Oval 136">
                <a:extLst>
                  <a:ext uri="{FF2B5EF4-FFF2-40B4-BE49-F238E27FC236}">
                    <a16:creationId xmlns:a16="http://schemas.microsoft.com/office/drawing/2014/main" id="{999275A0-47B5-4331-846E-9788C12D018E}"/>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8" name="Oval 137">
                <a:extLst>
                  <a:ext uri="{FF2B5EF4-FFF2-40B4-BE49-F238E27FC236}">
                    <a16:creationId xmlns:a16="http://schemas.microsoft.com/office/drawing/2014/main" id="{81992733-BBD9-4007-AA7E-5DC254757E3C}"/>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grpSp>
        <p:nvGrpSpPr>
          <p:cNvPr id="80" name="Group 79">
            <a:extLst>
              <a:ext uri="{FF2B5EF4-FFF2-40B4-BE49-F238E27FC236}">
                <a16:creationId xmlns:a16="http://schemas.microsoft.com/office/drawing/2014/main" id="{9CC4C784-E459-4144-A00A-223935B71E15}"/>
              </a:ext>
            </a:extLst>
          </p:cNvPr>
          <p:cNvGrpSpPr/>
          <p:nvPr/>
        </p:nvGrpSpPr>
        <p:grpSpPr>
          <a:xfrm>
            <a:off x="3200400" y="533400"/>
            <a:ext cx="7772400" cy="1207312"/>
            <a:chOff x="2024318" y="118626"/>
            <a:chExt cx="7772400" cy="1207312"/>
          </a:xfrm>
        </p:grpSpPr>
        <p:sp>
          <p:nvSpPr>
            <p:cNvPr id="81" name="Rectangle 63">
              <a:extLst>
                <a:ext uri="{FF2B5EF4-FFF2-40B4-BE49-F238E27FC236}">
                  <a16:creationId xmlns:a16="http://schemas.microsoft.com/office/drawing/2014/main" id="{19C371F9-1B6F-41D0-81A6-0420CBA084F9}"/>
                </a:ext>
              </a:extLst>
            </p:cNvPr>
            <p:cNvSpPr>
              <a:spLocks noChangeArrowheads="1"/>
            </p:cNvSpPr>
            <p:nvPr/>
          </p:nvSpPr>
          <p:spPr bwMode="auto">
            <a:xfrm>
              <a:off x="2024318" y="182938"/>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Vector Machine</a:t>
              </a:r>
            </a:p>
          </p:txBody>
        </p:sp>
        <p:cxnSp>
          <p:nvCxnSpPr>
            <p:cNvPr id="82" name="Straight Connector 81">
              <a:extLst>
                <a:ext uri="{FF2B5EF4-FFF2-40B4-BE49-F238E27FC236}">
                  <a16:creationId xmlns:a16="http://schemas.microsoft.com/office/drawing/2014/main" id="{9CD416D9-F37D-48DE-8361-E521C7F6A422}"/>
                </a:ext>
              </a:extLst>
            </p:cNvPr>
            <p:cNvCxnSpPr/>
            <p:nvPr/>
          </p:nvCxnSpPr>
          <p:spPr bwMode="auto">
            <a:xfrm flipV="1">
              <a:off x="2525553" y="118626"/>
              <a:ext cx="4408647" cy="372209"/>
            </a:xfrm>
            <a:prstGeom prst="line">
              <a:avLst/>
            </a:prstGeom>
            <a:noFill/>
            <a:ln w="38100" cap="sq" cmpd="sng" algn="ctr">
              <a:solidFill>
                <a:schemeClr val="hlink"/>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B7988729-2E18-4C2E-B69B-C7EC7F1AB5ED}"/>
                  </a:ext>
                </a:extLst>
              </p:cNvPr>
              <p:cNvSpPr/>
              <p:nvPr/>
            </p:nvSpPr>
            <p:spPr>
              <a:xfrm>
                <a:off x="1081314" y="5145512"/>
                <a:ext cx="118974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oMath>
                </a14:m>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86" name="Rectangle 85">
                <a:extLst>
                  <a:ext uri="{FF2B5EF4-FFF2-40B4-BE49-F238E27FC236}">
                    <a16:creationId xmlns:a16="http://schemas.microsoft.com/office/drawing/2014/main" id="{B7988729-2E18-4C2E-B69B-C7EC7F1AB5ED}"/>
                  </a:ext>
                </a:extLst>
              </p:cNvPr>
              <p:cNvSpPr>
                <a:spLocks noRot="1" noChangeAspect="1" noMove="1" noResize="1" noEditPoints="1" noAdjustHandles="1" noChangeArrowheads="1" noChangeShapeType="1" noTextEdit="1"/>
              </p:cNvSpPr>
              <p:nvPr/>
            </p:nvSpPr>
            <p:spPr>
              <a:xfrm>
                <a:off x="1081314" y="5145512"/>
                <a:ext cx="1189749" cy="461665"/>
              </a:xfrm>
              <a:prstGeom prst="rect">
                <a:avLst/>
              </a:prstGeom>
              <a:blipFill>
                <a:blip r:embed="rId11"/>
                <a:stretch>
                  <a:fillRect t="-18421" r="-17857" b="-28947"/>
                </a:stretch>
              </a:blipFill>
            </p:spPr>
            <p:txBody>
              <a:bodyPr/>
              <a:lstStyle/>
              <a:p>
                <a:r>
                  <a:rPr lang="en-US">
                    <a:noFill/>
                  </a:rPr>
                  <a:t> </a:t>
                </a:r>
              </a:p>
            </p:txBody>
          </p:sp>
        </mc:Fallback>
      </mc:AlternateContent>
    </p:spTree>
    <p:extLst>
      <p:ext uri="{BB962C8B-B14F-4D97-AF65-F5344CB8AC3E}">
        <p14:creationId xmlns:p14="http://schemas.microsoft.com/office/powerpoint/2010/main" val="300531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 calcmode="lin" valueType="num">
                                      <p:cBhvr additive="base">
                                        <p:cTn id="7"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500" fill="hold"/>
                                        <p:tgtEl>
                                          <p:spTgt spid="80"/>
                                        </p:tgtEl>
                                        <p:attrNameLst>
                                          <p:attrName>ppt_x</p:attrName>
                                        </p:attrNameLst>
                                      </p:cBhvr>
                                      <p:tavLst>
                                        <p:tav tm="0">
                                          <p:val>
                                            <p:strVal val="#ppt_x"/>
                                          </p:val>
                                        </p:tav>
                                        <p:tav tm="100000">
                                          <p:val>
                                            <p:strVal val="#ppt_x"/>
                                          </p:val>
                                        </p:tav>
                                      </p:tavLst>
                                    </p:anim>
                                    <p:anim calcmode="lin" valueType="num">
                                      <p:cBhvr additive="base">
                                        <p:cTn id="1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Linear Regression</a:t>
            </a:r>
          </a:p>
        </p:txBody>
      </p:sp>
      <p:grpSp>
        <p:nvGrpSpPr>
          <p:cNvPr id="21514" name="Group 21513"/>
          <p:cNvGrpSpPr/>
          <p:nvPr/>
        </p:nvGrpSpPr>
        <p:grpSpPr>
          <a:xfrm>
            <a:off x="759652" y="609600"/>
            <a:ext cx="7850948" cy="2819400"/>
            <a:chOff x="759652" y="609600"/>
            <a:chExt cx="7850948" cy="2819400"/>
          </a:xfrm>
        </p:grpSpPr>
        <p:sp>
          <p:nvSpPr>
            <p:cNvPr id="11" name="Rectangle 10"/>
            <p:cNvSpPr/>
            <p:nvPr/>
          </p:nvSpPr>
          <p:spPr>
            <a:xfrm>
              <a:off x="759652" y="609600"/>
              <a:ext cx="2158500" cy="28188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Rectangle 4"/>
            <p:cNvSpPr/>
            <p:nvPr/>
          </p:nvSpPr>
          <p:spPr>
            <a:xfrm>
              <a:off x="7794808" y="609600"/>
              <a:ext cx="815792" cy="28188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21506" name="Picture 2" descr="image20"/>
            <p:cNvPicPr>
              <a:picLocks noChangeAspect="1" noChangeArrowheads="1"/>
            </p:cNvPicPr>
            <p:nvPr/>
          </p:nvPicPr>
          <p:blipFill rotWithShape="1">
            <a:blip r:embed="rId3">
              <a:extLst>
                <a:ext uri="{28A0092B-C50C-407E-A947-70E740481C1C}">
                  <a14:useLocalDpi xmlns:a14="http://schemas.microsoft.com/office/drawing/2010/main" val="0"/>
                </a:ext>
              </a:extLst>
            </a:blip>
            <a:srcRect l="13334" t="22222" r="42905" b="44444"/>
            <a:stretch/>
          </p:blipFill>
          <p:spPr bwMode="auto">
            <a:xfrm>
              <a:off x="2859588" y="609600"/>
              <a:ext cx="49352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64788" y="2133600"/>
              <a:ext cx="12954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6125896" y="2453464"/>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125896" y="2453464"/>
                  <a:ext cx="1723805" cy="74719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44057" y="1876644"/>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344057" y="1876644"/>
                  <a:ext cx="212751" cy="307777"/>
                </a:xfrm>
                <a:prstGeom prst="rect">
                  <a:avLst/>
                </a:prstGeom>
                <a:blipFill>
                  <a:blip r:embed="rId5"/>
                  <a:stretch>
                    <a:fillRect l="-28571" r="-25714" b="-28000"/>
                  </a:stretch>
                </a:blipFill>
              </p:spPr>
              <p:txBody>
                <a:bodyPr/>
                <a:lstStyle/>
                <a:p>
                  <a:r>
                    <a:rPr lang="en-CA">
                      <a:noFill/>
                    </a:rPr>
                    <a:t> </a:t>
                  </a:r>
                </a:p>
              </p:txBody>
            </p:sp>
          </mc:Fallback>
        </mc:AlternateContent>
        <p:sp>
          <p:nvSpPr>
            <p:cNvPr id="6" name="Oval 5"/>
            <p:cNvSpPr/>
            <p:nvPr/>
          </p:nvSpPr>
          <p:spPr>
            <a:xfrm>
              <a:off x="7871008" y="1905000"/>
              <a:ext cx="304800" cy="304800"/>
            </a:xfrm>
            <a:prstGeom prst="ellipse">
              <a:avLst/>
            </a:prstGeom>
            <a:ln w="15875">
              <a:solidFill>
                <a:schemeClr val="bg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 name="Oval 3"/>
            <p:cNvSpPr/>
            <p:nvPr/>
          </p:nvSpPr>
          <p:spPr>
            <a:xfrm>
              <a:off x="3885354" y="996462"/>
              <a:ext cx="228600" cy="224135"/>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3850188" y="1335037"/>
              <a:ext cx="297312" cy="231388"/>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3773988" y="2438400"/>
              <a:ext cx="304800" cy="300335"/>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5145588" y="1318848"/>
              <a:ext cx="304800" cy="362017"/>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Rectangle 15"/>
            <p:cNvSpPr/>
            <p:nvPr/>
          </p:nvSpPr>
          <p:spPr>
            <a:xfrm>
              <a:off x="3773988" y="1138535"/>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B050"/>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20" name="Rectangle 19"/>
            <p:cNvSpPr/>
            <p:nvPr/>
          </p:nvSpPr>
          <p:spPr>
            <a:xfrm>
              <a:off x="3768126" y="757535"/>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1</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21" name="Rectangle 20"/>
            <p:cNvSpPr/>
            <p:nvPr/>
          </p:nvSpPr>
          <p:spPr>
            <a:xfrm>
              <a:off x="3738745" y="2286000"/>
              <a:ext cx="526106"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B050"/>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22" name="Rectangle 21"/>
            <p:cNvSpPr/>
            <p:nvPr/>
          </p:nvSpPr>
          <p:spPr>
            <a:xfrm>
              <a:off x="5034145" y="1214735"/>
              <a:ext cx="49244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0</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8" name="Rectangle 7"/>
            <p:cNvSpPr/>
            <p:nvPr/>
          </p:nvSpPr>
          <p:spPr>
            <a:xfrm>
              <a:off x="2016922" y="762000"/>
              <a:ext cx="461666" cy="2590800"/>
            </a:xfrm>
            <a:prstGeom prst="rect">
              <a:avLst/>
            </a:prstGeom>
            <a:ln w="34925">
              <a:solidFill>
                <a:schemeClr val="bg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 name="Rectangle 12"/>
            <p:cNvSpPr/>
            <p:nvPr/>
          </p:nvSpPr>
          <p:spPr>
            <a:xfrm>
              <a:off x="2819400" y="644766"/>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5" name="Rectangle 14"/>
            <p:cNvSpPr/>
            <p:nvPr/>
          </p:nvSpPr>
          <p:spPr>
            <a:xfrm>
              <a:off x="2590047" y="1981200"/>
              <a:ext cx="1067553" cy="461665"/>
            </a:xfrm>
            <a:prstGeom prst="rect">
              <a:avLst/>
            </a:prstGeom>
            <a:solidFill>
              <a:schemeClr val="tx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2</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9" name="Rectangle 28"/>
            <p:cNvSpPr/>
            <p:nvPr/>
          </p:nvSpPr>
          <p:spPr>
            <a:xfrm rot="16200000">
              <a:off x="2682731" y="987577"/>
              <a:ext cx="458780"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30" name="Rectangle 29"/>
            <p:cNvSpPr/>
            <p:nvPr/>
          </p:nvSpPr>
          <p:spPr>
            <a:xfrm>
              <a:off x="2839887" y="1554701"/>
              <a:ext cx="817713"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1" u="none" strike="noStrike" kern="1200" cap="none" spc="0" normalizeH="0" baseline="30000" noProof="0" dirty="0">
                  <a:ln>
                    <a:noFill/>
                  </a:ln>
                  <a:solidFill>
                    <a:srgbClr val="FF00FF"/>
                  </a:solidFill>
                  <a:effectLst/>
                  <a:uLnTx/>
                  <a:uFillTx/>
                  <a:latin typeface="Times New Roman" pitchFamily="18" charset="0"/>
                  <a:ea typeface="+mn-ea"/>
                  <a:cs typeface="Arial" charset="0"/>
                </a:rPr>
                <a:t>2</a:t>
              </a:r>
              <a:endParaRPr kumimoji="0" lang="en-CA" sz="2400" b="0" i="0" u="none" strike="noStrike" kern="1200" cap="none" spc="0" normalizeH="0" baseline="30000" noProof="0" dirty="0">
                <a:ln>
                  <a:noFill/>
                </a:ln>
                <a:solidFill>
                  <a:srgbClr val="000000"/>
                </a:solidFill>
                <a:effectLst/>
                <a:uLnTx/>
                <a:uFillTx/>
                <a:latin typeface="Times New Roman" pitchFamily="18" charset="0"/>
                <a:ea typeface="+mn-ea"/>
                <a:cs typeface="Arial" charset="0"/>
              </a:endParaRPr>
            </a:p>
          </p:txBody>
        </p:sp>
        <p:sp>
          <p:nvSpPr>
            <p:cNvPr id="31" name="Rectangle 30"/>
            <p:cNvSpPr/>
            <p:nvPr/>
          </p:nvSpPr>
          <p:spPr>
            <a:xfrm>
              <a:off x="2782635" y="2621501"/>
              <a:ext cx="500467" cy="461665"/>
            </a:xfrm>
            <a:prstGeom prst="rect">
              <a:avLst/>
            </a:prstGeom>
            <a:solidFill>
              <a:schemeClr val="tx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e</a:t>
              </a:r>
              <a:r>
                <a:rPr kumimoji="0" lang="en-US" altLang="en-US" sz="2400" b="0" i="1" u="none" strike="noStrike" kern="1200" cap="none" spc="0" normalizeH="0" baseline="30000" noProof="0" dirty="0">
                  <a:ln>
                    <a:noFill/>
                  </a:ln>
                  <a:solidFill>
                    <a:srgbClr val="FF00FF"/>
                  </a:solidFill>
                  <a:effectLst/>
                  <a:uLnTx/>
                  <a:uFillTx/>
                  <a:latin typeface="Times New Roman" pitchFamily="18" charset="0"/>
                  <a:ea typeface="+mn-ea"/>
                  <a:cs typeface="Arial" charset="0"/>
                </a:rPr>
                <a:t>x</a:t>
              </a:r>
              <a:endParaRPr kumimoji="0" lang="en-CA" sz="2400" b="0" i="0" u="none" strike="noStrike" kern="1200" cap="none" spc="0" normalizeH="0" baseline="30000" noProof="0" dirty="0">
                <a:ln>
                  <a:noFill/>
                </a:ln>
                <a:solidFill>
                  <a:srgbClr val="000000"/>
                </a:solidFill>
                <a:effectLst/>
                <a:uLnTx/>
                <a:uFillTx/>
                <a:latin typeface="Times New Roman" pitchFamily="18" charset="0"/>
                <a:ea typeface="+mn-ea"/>
                <a:cs typeface="Arial" charset="0"/>
              </a:endParaRPr>
            </a:p>
          </p:txBody>
        </p:sp>
        <p:sp>
          <p:nvSpPr>
            <p:cNvPr id="38" name="Rectangle 37"/>
            <p:cNvSpPr/>
            <p:nvPr/>
          </p:nvSpPr>
          <p:spPr>
            <a:xfrm rot="16200000">
              <a:off x="1134309" y="1803415"/>
              <a:ext cx="2226892"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Preprocess input</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pic>
          <p:nvPicPr>
            <p:cNvPr id="21507" name="Picture 21506"/>
            <p:cNvPicPr>
              <a:picLocks noChangeAspect="1"/>
            </p:cNvPicPr>
            <p:nvPr/>
          </p:nvPicPr>
          <p:blipFill>
            <a:blip r:embed="rId6"/>
            <a:stretch>
              <a:fillRect/>
            </a:stretch>
          </p:blipFill>
          <p:spPr>
            <a:xfrm>
              <a:off x="3392988" y="1772713"/>
              <a:ext cx="363537" cy="363537"/>
            </a:xfrm>
            <a:prstGeom prst="rect">
              <a:avLst/>
            </a:prstGeom>
          </p:spPr>
        </p:pic>
        <p:pic>
          <p:nvPicPr>
            <p:cNvPr id="47" name="Picture 46"/>
            <p:cNvPicPr>
              <a:picLocks noChangeAspect="1"/>
            </p:cNvPicPr>
            <p:nvPr/>
          </p:nvPicPr>
          <p:blipFill>
            <a:blip r:embed="rId6"/>
            <a:stretch>
              <a:fillRect/>
            </a:stretch>
          </p:blipFill>
          <p:spPr>
            <a:xfrm>
              <a:off x="3392988" y="2237863"/>
              <a:ext cx="363537" cy="363537"/>
            </a:xfrm>
            <a:prstGeom prst="rect">
              <a:avLst/>
            </a:prstGeom>
          </p:spPr>
        </p:pic>
        <p:cxnSp>
          <p:nvCxnSpPr>
            <p:cNvPr id="48" name="Straight Connector 47"/>
            <p:cNvCxnSpPr/>
            <p:nvPr/>
          </p:nvCxnSpPr>
          <p:spPr bwMode="auto">
            <a:xfrm flipH="1" flipV="1">
              <a:off x="3773989" y="1981200"/>
              <a:ext cx="1523999" cy="35166"/>
            </a:xfrm>
            <a:prstGeom prst="line">
              <a:avLst/>
            </a:prstGeom>
            <a:noFill/>
            <a:ln w="22225" cap="sq" cmpd="sng" algn="ctr">
              <a:solidFill>
                <a:schemeClr val="bg2"/>
              </a:solidFill>
              <a:prstDash val="solid"/>
              <a:round/>
              <a:headEnd type="none" w="med" len="med"/>
              <a:tailEnd type="none" w="med" len="med"/>
            </a:ln>
            <a:effectLst/>
          </p:spPr>
        </p:cxnSp>
        <p:cxnSp>
          <p:nvCxnSpPr>
            <p:cNvPr id="50" name="Straight Connector 49"/>
            <p:cNvCxnSpPr/>
            <p:nvPr/>
          </p:nvCxnSpPr>
          <p:spPr bwMode="auto">
            <a:xfrm flipH="1">
              <a:off x="3768689" y="2026699"/>
              <a:ext cx="1490263" cy="403035"/>
            </a:xfrm>
            <a:prstGeom prst="line">
              <a:avLst/>
            </a:prstGeom>
            <a:noFill/>
            <a:ln w="22225" cap="sq" cmpd="sng" algn="ctr">
              <a:solidFill>
                <a:schemeClr val="bg2"/>
              </a:solidFill>
              <a:prstDash val="solid"/>
              <a:round/>
              <a:headEnd type="none" w="med" len="med"/>
              <a:tailEnd type="none" w="med" len="med"/>
            </a:ln>
            <a:effectLst/>
          </p:spPr>
        </p:cxnSp>
        <p:grpSp>
          <p:nvGrpSpPr>
            <p:cNvPr id="21512" name="Group 21511"/>
            <p:cNvGrpSpPr/>
            <p:nvPr/>
          </p:nvGrpSpPr>
          <p:grpSpPr>
            <a:xfrm>
              <a:off x="1097694" y="622756"/>
              <a:ext cx="923694" cy="838200"/>
              <a:chOff x="1209906" y="609600"/>
              <a:chExt cx="923694" cy="838200"/>
            </a:xfrm>
          </p:grpSpPr>
          <p:sp>
            <p:nvSpPr>
              <p:cNvPr id="54" name="Rectangle 53"/>
              <p:cNvSpPr/>
              <p:nvPr/>
            </p:nvSpPr>
            <p:spPr>
              <a:xfrm>
                <a:off x="1582883" y="609600"/>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55" name="Rectangle 54"/>
              <p:cNvSpPr/>
              <p:nvPr/>
            </p:nvSpPr>
            <p:spPr>
              <a:xfrm>
                <a:off x="1579953" y="986135"/>
                <a:ext cx="423514" cy="461665"/>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57" name="Rectangle 56"/>
              <p:cNvSpPr/>
              <p:nvPr/>
            </p:nvSpPr>
            <p:spPr>
              <a:xfrm rot="16200000">
                <a:off x="1500730" y="911377"/>
                <a:ext cx="458780"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cxnSp>
            <p:nvCxnSpPr>
              <p:cNvPr id="61" name="Straight Connector 60"/>
              <p:cNvCxnSpPr/>
              <p:nvPr/>
            </p:nvCxnSpPr>
            <p:spPr bwMode="auto">
              <a:xfrm flipH="1">
                <a:off x="1230153" y="1030053"/>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62" name="Straight Connector 61"/>
              <p:cNvCxnSpPr/>
              <p:nvPr/>
            </p:nvCxnSpPr>
            <p:spPr bwMode="auto">
              <a:xfrm flipH="1">
                <a:off x="1209906" y="1424358"/>
                <a:ext cx="903447" cy="0"/>
              </a:xfrm>
              <a:prstGeom prst="line">
                <a:avLst/>
              </a:prstGeom>
              <a:noFill/>
              <a:ln w="22225" cap="sq" cmpd="sng" algn="ctr">
                <a:solidFill>
                  <a:schemeClr val="bg2"/>
                </a:solidFill>
                <a:prstDash val="solid"/>
                <a:round/>
                <a:headEnd type="none" w="med" len="med"/>
                <a:tailEnd type="none" w="med" len="med"/>
              </a:ln>
              <a:effectLst/>
            </p:spPr>
          </p:cxnSp>
        </p:grpSp>
        <p:sp>
          <p:nvSpPr>
            <p:cNvPr id="88" name="Oval 87"/>
            <p:cNvSpPr/>
            <p:nvPr/>
          </p:nvSpPr>
          <p:spPr>
            <a:xfrm>
              <a:off x="3055488" y="1368812"/>
              <a:ext cx="297312" cy="231388"/>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 name="Rectangle 13"/>
            <p:cNvSpPr/>
            <p:nvPr/>
          </p:nvSpPr>
          <p:spPr>
            <a:xfrm>
              <a:off x="2819400" y="1143000"/>
              <a:ext cx="423514"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89" name="Oval 88"/>
            <p:cNvSpPr/>
            <p:nvPr/>
          </p:nvSpPr>
          <p:spPr>
            <a:xfrm>
              <a:off x="3276600" y="990600"/>
              <a:ext cx="94244" cy="231388"/>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21505" name="Group 21504"/>
            <p:cNvGrpSpPr/>
            <p:nvPr/>
          </p:nvGrpSpPr>
          <p:grpSpPr>
            <a:xfrm>
              <a:off x="2478588" y="1065219"/>
              <a:ext cx="950412" cy="1935891"/>
              <a:chOff x="2819400" y="1065219"/>
              <a:chExt cx="950412" cy="1935891"/>
            </a:xfrm>
          </p:grpSpPr>
          <p:cxnSp>
            <p:nvCxnSpPr>
              <p:cNvPr id="21504" name="Straight Connector 21503"/>
              <p:cNvCxnSpPr/>
              <p:nvPr/>
            </p:nvCxnSpPr>
            <p:spPr bwMode="auto">
              <a:xfrm flipH="1">
                <a:off x="2850600" y="1065219"/>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4" name="Straight Connector 33"/>
              <p:cNvCxnSpPr/>
              <p:nvPr/>
            </p:nvCxnSpPr>
            <p:spPr bwMode="auto">
              <a:xfrm flipH="1">
                <a:off x="2830353" y="1459524"/>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5" name="Straight Connector 34"/>
              <p:cNvCxnSpPr/>
              <p:nvPr/>
            </p:nvCxnSpPr>
            <p:spPr bwMode="auto">
              <a:xfrm flipH="1">
                <a:off x="2830353" y="2420814"/>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6" name="Straight Connector 35"/>
              <p:cNvCxnSpPr/>
              <p:nvPr/>
            </p:nvCxnSpPr>
            <p:spPr bwMode="auto">
              <a:xfrm flipH="1">
                <a:off x="2830353" y="3001110"/>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37" name="Straight Connector 36"/>
              <p:cNvCxnSpPr/>
              <p:nvPr/>
            </p:nvCxnSpPr>
            <p:spPr bwMode="auto">
              <a:xfrm flipH="1">
                <a:off x="2819400" y="1981200"/>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87" name="Straight Connector 86"/>
              <p:cNvCxnSpPr/>
              <p:nvPr/>
            </p:nvCxnSpPr>
            <p:spPr bwMode="auto">
              <a:xfrm flipH="1">
                <a:off x="2855412" y="1462213"/>
                <a:ext cx="903447" cy="0"/>
              </a:xfrm>
              <a:prstGeom prst="line">
                <a:avLst/>
              </a:prstGeom>
              <a:noFill/>
              <a:ln w="22225" cap="sq" cmpd="sng" algn="ctr">
                <a:solidFill>
                  <a:schemeClr val="bg2"/>
                </a:solidFill>
                <a:prstDash val="solid"/>
                <a:round/>
                <a:headEnd type="none" w="med" len="med"/>
                <a:tailEnd type="none" w="med" len="med"/>
              </a:ln>
              <a:effectLst/>
            </p:spPr>
          </p:cxnSp>
          <p:cxnSp>
            <p:nvCxnSpPr>
              <p:cNvPr id="90" name="Straight Connector 89"/>
              <p:cNvCxnSpPr/>
              <p:nvPr/>
            </p:nvCxnSpPr>
            <p:spPr bwMode="auto">
              <a:xfrm flipH="1">
                <a:off x="2866365" y="1066800"/>
                <a:ext cx="903447" cy="0"/>
              </a:xfrm>
              <a:prstGeom prst="line">
                <a:avLst/>
              </a:prstGeom>
              <a:noFill/>
              <a:ln w="22225" cap="sq" cmpd="sng" algn="ctr">
                <a:solidFill>
                  <a:schemeClr val="bg2"/>
                </a:solidFill>
                <a:prstDash val="solid"/>
                <a:round/>
                <a:headEnd type="none" w="med" len="med"/>
                <a:tailEnd type="none" w="med" len="med"/>
              </a:ln>
              <a:effectLst/>
            </p:spPr>
          </p:cxnSp>
        </p:grpSp>
        <p:sp>
          <p:nvSpPr>
            <p:cNvPr id="92" name="Rectangle 91"/>
            <p:cNvSpPr/>
            <p:nvPr/>
          </p:nvSpPr>
          <p:spPr>
            <a:xfrm>
              <a:off x="3810000" y="1555730"/>
              <a:ext cx="732893"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n+1</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93" name="Rectangle 92"/>
            <p:cNvSpPr/>
            <p:nvPr/>
          </p:nvSpPr>
          <p:spPr>
            <a:xfrm>
              <a:off x="3817437" y="1950065"/>
              <a:ext cx="697627" cy="46166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n_2</a:t>
              </a:r>
              <a:endParaRPr kumimoji="0" lang="en-CA" sz="24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69" name="TextBox 68"/>
              <p:cNvSpPr txBox="1"/>
              <p:nvPr/>
            </p:nvSpPr>
            <p:spPr>
              <a:xfrm>
                <a:off x="8252008" y="1840468"/>
                <a:ext cx="304800" cy="369332"/>
              </a:xfrm>
              <a:prstGeom prst="rect">
                <a:avLst/>
              </a:prstGeom>
              <a:solidFill>
                <a:schemeClr val="tx1"/>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FFFF"/>
                          </a:solidFill>
                          <a:effectLst/>
                          <a:uLnTx/>
                          <a:uFillTx/>
                          <a:latin typeface="Cambria Math" panose="02040503050406030204" pitchFamily="18" charset="0"/>
                          <a:ea typeface="+mn-ea"/>
                          <a:cs typeface="+mn-cs"/>
                        </a:rPr>
                        <m:t>𝑧</m:t>
                      </m:r>
                    </m:oMath>
                  </m:oMathPara>
                </a14:m>
                <a:endParaRPr kumimoji="0" lang="en-CA" sz="2400" b="0" i="0" u="none" strike="noStrike" kern="1200" cap="none" spc="0" normalizeH="0" baseline="0" noProof="0" dirty="0">
                  <a:ln>
                    <a:noFill/>
                  </a:ln>
                  <a:solidFill>
                    <a:srgbClr val="00FFFF"/>
                  </a:solidFill>
                  <a:effectLst/>
                  <a:uLnTx/>
                  <a:uFillTx/>
                  <a:latin typeface="Times New Roman" pitchFamily="18" charset="0"/>
                  <a:ea typeface="+mn-ea"/>
                  <a:cs typeface="Arial"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8252008" y="1840468"/>
                <a:ext cx="304800" cy="369332"/>
              </a:xfrm>
              <a:prstGeom prst="rect">
                <a:avLst/>
              </a:prstGeom>
              <a:blipFill>
                <a:blip r:embed="rId7"/>
                <a:stretch>
                  <a:fillRect l="-2000"/>
                </a:stretch>
              </a:blipFill>
            </p:spPr>
            <p:txBody>
              <a:bodyPr/>
              <a:lstStyle/>
              <a:p>
                <a:r>
                  <a:rPr lang="en-CA">
                    <a:noFill/>
                  </a:rPr>
                  <a:t> </a:t>
                </a:r>
              </a:p>
            </p:txBody>
          </p:sp>
        </mc:Fallback>
      </mc:AlternateContent>
      <p:grpSp>
        <p:nvGrpSpPr>
          <p:cNvPr id="24" name="Group 23">
            <a:extLst>
              <a:ext uri="{FF2B5EF4-FFF2-40B4-BE49-F238E27FC236}">
                <a16:creationId xmlns:a16="http://schemas.microsoft.com/office/drawing/2014/main" id="{BF48B9EB-567A-4248-8A98-D6C1F9E2CA34}"/>
              </a:ext>
            </a:extLst>
          </p:cNvPr>
          <p:cNvGrpSpPr/>
          <p:nvPr/>
        </p:nvGrpSpPr>
        <p:grpSpPr>
          <a:xfrm>
            <a:off x="2024318" y="118626"/>
            <a:ext cx="7772400" cy="1207312"/>
            <a:chOff x="2024318" y="118626"/>
            <a:chExt cx="7772400" cy="1207312"/>
          </a:xfrm>
        </p:grpSpPr>
        <p:sp>
          <p:nvSpPr>
            <p:cNvPr id="70" name="Rectangle 63">
              <a:extLst>
                <a:ext uri="{FF2B5EF4-FFF2-40B4-BE49-F238E27FC236}">
                  <a16:creationId xmlns:a16="http://schemas.microsoft.com/office/drawing/2014/main" id="{3F9E1E47-EC65-4FEE-B633-E318A71AFE9A}"/>
                </a:ext>
              </a:extLst>
            </p:cNvPr>
            <p:cNvSpPr>
              <a:spLocks noChangeArrowheads="1"/>
            </p:cNvSpPr>
            <p:nvPr/>
          </p:nvSpPr>
          <p:spPr bwMode="auto">
            <a:xfrm>
              <a:off x="2024318" y="182938"/>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Linear Separator</a:t>
              </a:r>
            </a:p>
          </p:txBody>
        </p:sp>
        <p:cxnSp>
          <p:nvCxnSpPr>
            <p:cNvPr id="23" name="Straight Connector 22">
              <a:extLst>
                <a:ext uri="{FF2B5EF4-FFF2-40B4-BE49-F238E27FC236}">
                  <a16:creationId xmlns:a16="http://schemas.microsoft.com/office/drawing/2014/main" id="{FD83F2F9-AEFA-44D6-8D1C-9AE5EAD0BA2F}"/>
                </a:ext>
              </a:extLst>
            </p:cNvPr>
            <p:cNvCxnSpPr/>
            <p:nvPr/>
          </p:nvCxnSpPr>
          <p:spPr bwMode="auto">
            <a:xfrm flipV="1">
              <a:off x="2525553" y="118626"/>
              <a:ext cx="4408647" cy="372209"/>
            </a:xfrm>
            <a:prstGeom prst="line">
              <a:avLst/>
            </a:prstGeom>
            <a:noFill/>
            <a:ln w="38100" cap="sq" cmpd="sng" algn="ctr">
              <a:solidFill>
                <a:schemeClr val="hlink"/>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7929B299-E5ED-41CA-8824-A1FD5FA4378B}"/>
                  </a:ext>
                </a:extLst>
              </p:cNvPr>
              <p:cNvSpPr/>
              <p:nvPr/>
            </p:nvSpPr>
            <p:spPr>
              <a:xfrm>
                <a:off x="2573848" y="2992265"/>
                <a:ext cx="950901"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8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8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8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8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25" name="Rectangle 24">
                <a:extLst>
                  <a:ext uri="{FF2B5EF4-FFF2-40B4-BE49-F238E27FC236}">
                    <a16:creationId xmlns:a16="http://schemas.microsoft.com/office/drawing/2014/main" id="{7929B299-E5ED-41CA-8824-A1FD5FA4378B}"/>
                  </a:ext>
                </a:extLst>
              </p:cNvPr>
              <p:cNvSpPr>
                <a:spLocks noRot="1" noChangeAspect="1" noMove="1" noResize="1" noEditPoints="1" noAdjustHandles="1" noChangeArrowheads="1" noChangeShapeType="1" noTextEdit="1"/>
              </p:cNvSpPr>
              <p:nvPr/>
            </p:nvSpPr>
            <p:spPr>
              <a:xfrm>
                <a:off x="2573848" y="2992265"/>
                <a:ext cx="950901" cy="523220"/>
              </a:xfrm>
              <a:prstGeom prst="rect">
                <a:avLst/>
              </a:prstGeom>
              <a:blipFill>
                <a:blip r:embed="rId8"/>
                <a:stretch>
                  <a:fillRect l="-12821" t="-12791" r="-1217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82F9C916-5B09-4C21-B87E-A9005AA3B3F4}"/>
                  </a:ext>
                </a:extLst>
              </p:cNvPr>
              <p:cNvSpPr/>
              <p:nvPr/>
            </p:nvSpPr>
            <p:spPr>
              <a:xfrm>
                <a:off x="1396614" y="2981980"/>
                <a:ext cx="522900"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8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8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75" name="Rectangle 74">
                <a:extLst>
                  <a:ext uri="{FF2B5EF4-FFF2-40B4-BE49-F238E27FC236}">
                    <a16:creationId xmlns:a16="http://schemas.microsoft.com/office/drawing/2014/main" id="{82F9C916-5B09-4C21-B87E-A9005AA3B3F4}"/>
                  </a:ext>
                </a:extLst>
              </p:cNvPr>
              <p:cNvSpPr>
                <a:spLocks noRot="1" noChangeAspect="1" noMove="1" noResize="1" noEditPoints="1" noAdjustHandles="1" noChangeArrowheads="1" noChangeShapeType="1" noTextEdit="1"/>
              </p:cNvSpPr>
              <p:nvPr/>
            </p:nvSpPr>
            <p:spPr>
              <a:xfrm>
                <a:off x="1396614" y="2981980"/>
                <a:ext cx="522900" cy="523220"/>
              </a:xfrm>
              <a:prstGeom prst="rect">
                <a:avLst/>
              </a:prstGeom>
              <a:blipFill>
                <a:blip r:embed="rId9"/>
                <a:stretch>
                  <a:fillRect/>
                </a:stretch>
              </a:blipFill>
            </p:spPr>
            <p:txBody>
              <a:bodyPr/>
              <a:lstStyle/>
              <a:p>
                <a:r>
                  <a:rPr lang="en-US">
                    <a:noFill/>
                  </a:rPr>
                  <a:t> </a:t>
                </a:r>
              </a:p>
            </p:txBody>
          </p:sp>
        </mc:Fallback>
      </mc:AlternateContent>
      <p:sp>
        <p:nvSpPr>
          <p:cNvPr id="77" name="Text Box 33">
            <a:extLst>
              <a:ext uri="{FF2B5EF4-FFF2-40B4-BE49-F238E27FC236}">
                <a16:creationId xmlns:a16="http://schemas.microsoft.com/office/drawing/2014/main" id="{5DE66399-BE3A-4A7C-BF55-0D41D05ABD94}"/>
              </a:ext>
            </a:extLst>
          </p:cNvPr>
          <p:cNvSpPr txBox="1">
            <a:spLocks noChangeArrowheads="1"/>
          </p:cNvSpPr>
          <p:nvPr/>
        </p:nvSpPr>
        <p:spPr bwMode="auto">
          <a:xfrm>
            <a:off x="-94480" y="6047993"/>
            <a:ext cx="5504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Answer </a:t>
            </a:r>
            <a:r>
              <a:rPr kumimoji="0" 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y=Yes</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when </a:t>
            </a:r>
            <a:r>
              <a:rPr kumimoji="0" lang="en-US" sz="2400" b="0" i="0"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anose="02020603050405020304" pitchFamily="18" charset="0"/>
              </a:rPr>
              <a:t>z</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is positive.</a:t>
            </a:r>
            <a:endPar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78" name="Text Box 33">
                <a:extLst>
                  <a:ext uri="{FF2B5EF4-FFF2-40B4-BE49-F238E27FC236}">
                    <a16:creationId xmlns:a16="http://schemas.microsoft.com/office/drawing/2014/main" id="{F21B7DAF-6F95-4C73-BD58-D659BED226A5}"/>
                  </a:ext>
                </a:extLst>
              </p:cNvPr>
              <p:cNvSpPr txBox="1">
                <a:spLocks noChangeArrowheads="1"/>
              </p:cNvSpPr>
              <p:nvPr/>
            </p:nvSpPr>
            <p:spPr bwMode="auto">
              <a:xfrm>
                <a:off x="-97457" y="3352800"/>
                <a:ext cx="9338913" cy="34163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input </a:t>
                </a:r>
                <a14:m>
                  <m:oMath xmlns:m="http://schemas.openxmlformats.org/officeDocument/2006/math">
                    <m:acc>
                      <m:accPr>
                        <m:chr m:val="⃗"/>
                        <m:ctrlPr>
                          <a:rPr kumimoji="0" lang="en-US" altLang="en-US" sz="2400" b="1"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1</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Preprocessing can produce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features</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of the input.</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These are hand chosen by human.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 define by weight </a:t>
                </a:r>
                <a14:m>
                  <m:oMath xmlns:m="http://schemas.openxmlformats.org/officeDocument/2006/math">
                    <m:acc>
                      <m:accPr>
                        <m:chr m:val="⃗"/>
                        <m:ctrlPr>
                          <a:rPr kumimoji="0" lang="en-US" altLang="en-US" sz="2400" b="1"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z</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14:m>
                  <m:oMath xmlns:m="http://schemas.openxmlformats.org/officeDocument/2006/math">
                    <m:r>
                      <a:rPr kumimoji="0" lang="en-US" altLang="en-US" sz="2400" b="1"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1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 +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rPr>
                  <a:t>n</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 </a:t>
                </a:r>
                <a:r>
                  <a:rPr kumimoji="0" lang="en-US" altLang="en-US" sz="24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n</a:t>
                </a:r>
                <a:endPar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m-2  </a:t>
                </a:r>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n-US" altLang="en-US" sz="24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altLang="en-US" sz="2400" b="0" i="1" u="none" strike="noStrike" kern="1200" cap="none" spc="0" normalizeH="0" baseline="30000" noProof="0" dirty="0">
                    <a:ln>
                      <a:noFill/>
                    </a:ln>
                    <a:solidFill>
                      <a:srgbClr val="FF00FF"/>
                    </a:solidFill>
                    <a:effectLst/>
                    <a:uLnTx/>
                    <a:uFillTx/>
                    <a:latin typeface="Times New Roman" pitchFamily="18" charset="0"/>
                    <a:ea typeface="+mn-ea"/>
                    <a:cs typeface="Arial" charset="0"/>
                  </a:rPr>
                  <a:t>2</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m-1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1</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2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rPr>
                  <a:t>m</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e</a:t>
                </a:r>
                <a:r>
                  <a:rPr kumimoji="0" lang="en-US" altLang="en-US" sz="2400" b="0" i="1" u="none" strike="noStrike" kern="1200" cap="none" spc="0" normalizeH="0" baseline="30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x</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78" name="Text Box 33">
                <a:extLst>
                  <a:ext uri="{FF2B5EF4-FFF2-40B4-BE49-F238E27FC236}">
                    <a16:creationId xmlns:a16="http://schemas.microsoft.com/office/drawing/2014/main" id="{F21B7DAF-6F95-4C73-BD58-D659BED226A5}"/>
                  </a:ext>
                </a:extLst>
              </p:cNvPr>
              <p:cNvSpPr txBox="1">
                <a:spLocks noRot="1" noChangeAspect="1" noMove="1" noResize="1" noEditPoints="1" noAdjustHandles="1" noChangeArrowheads="1" noChangeShapeType="1" noTextEdit="1"/>
              </p:cNvSpPr>
              <p:nvPr/>
            </p:nvSpPr>
            <p:spPr bwMode="auto">
              <a:xfrm>
                <a:off x="-97457" y="3352800"/>
                <a:ext cx="9338913" cy="341632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104" name="Freeform 114">
            <a:extLst>
              <a:ext uri="{FF2B5EF4-FFF2-40B4-BE49-F238E27FC236}">
                <a16:creationId xmlns:a16="http://schemas.microsoft.com/office/drawing/2014/main" id="{120D517E-CF6C-4E0F-9E93-6CBBE8C82E60}"/>
              </a:ext>
            </a:extLst>
          </p:cNvPr>
          <p:cNvSpPr/>
          <p:nvPr/>
        </p:nvSpPr>
        <p:spPr>
          <a:xfrm>
            <a:off x="7032155" y="5543183"/>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nvGrpSpPr>
          <p:cNvPr id="105" name="Group 104">
            <a:extLst>
              <a:ext uri="{FF2B5EF4-FFF2-40B4-BE49-F238E27FC236}">
                <a16:creationId xmlns:a16="http://schemas.microsoft.com/office/drawing/2014/main" id="{3721D95B-E9E4-4798-A93C-82328E01CDF9}"/>
              </a:ext>
            </a:extLst>
          </p:cNvPr>
          <p:cNvGrpSpPr/>
          <p:nvPr/>
        </p:nvGrpSpPr>
        <p:grpSpPr>
          <a:xfrm>
            <a:off x="6705600" y="5257800"/>
            <a:ext cx="2388166" cy="1442431"/>
            <a:chOff x="311472" y="5173013"/>
            <a:chExt cx="2388166" cy="1442431"/>
          </a:xfrm>
        </p:grpSpPr>
        <p:grpSp>
          <p:nvGrpSpPr>
            <p:cNvPr id="106" name="Group 105">
              <a:extLst>
                <a:ext uri="{FF2B5EF4-FFF2-40B4-BE49-F238E27FC236}">
                  <a16:creationId xmlns:a16="http://schemas.microsoft.com/office/drawing/2014/main" id="{6D137536-2507-42E6-A279-BEF29F513755}"/>
                </a:ext>
              </a:extLst>
            </p:cNvPr>
            <p:cNvGrpSpPr/>
            <p:nvPr/>
          </p:nvGrpSpPr>
          <p:grpSpPr>
            <a:xfrm>
              <a:off x="311472" y="5173013"/>
              <a:ext cx="2388166" cy="1442431"/>
              <a:chOff x="311472" y="5173013"/>
              <a:chExt cx="2388166" cy="1442431"/>
            </a:xfrm>
          </p:grpSpPr>
          <p:cxnSp>
            <p:nvCxnSpPr>
              <p:cNvPr id="139" name="Straight Connector 138">
                <a:extLst>
                  <a:ext uri="{FF2B5EF4-FFF2-40B4-BE49-F238E27FC236}">
                    <a16:creationId xmlns:a16="http://schemas.microsoft.com/office/drawing/2014/main" id="{B7C83975-19A0-43B4-A70C-F9A0665C52C6}"/>
                  </a:ext>
                </a:extLst>
              </p:cNvPr>
              <p:cNvCxnSpPr/>
              <p:nvPr/>
            </p:nvCxnSpPr>
            <p:spPr bwMode="auto">
              <a:xfrm>
                <a:off x="417612" y="517301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9BFCF5D7-449E-415B-B96B-D745CDF24936}"/>
                  </a:ext>
                </a:extLst>
              </p:cNvPr>
              <p:cNvCxnSpPr/>
              <p:nvPr/>
            </p:nvCxnSpPr>
            <p:spPr bwMode="auto">
              <a:xfrm flipH="1">
                <a:off x="311472" y="6495241"/>
                <a:ext cx="2388166" cy="0"/>
              </a:xfrm>
              <a:prstGeom prst="line">
                <a:avLst/>
              </a:prstGeom>
              <a:noFill/>
              <a:ln w="12700" cap="sq" cmpd="sng" algn="ctr">
                <a:solidFill>
                  <a:schemeClr val="tx1"/>
                </a:solidFill>
                <a:prstDash val="solid"/>
                <a:round/>
                <a:headEnd type="none" w="med" len="med"/>
                <a:tailEnd type="none" w="med" len="med"/>
              </a:ln>
              <a:effectLst/>
            </p:spPr>
          </p:cxnSp>
        </p:grpSp>
        <p:grpSp>
          <p:nvGrpSpPr>
            <p:cNvPr id="107" name="Group 106">
              <a:extLst>
                <a:ext uri="{FF2B5EF4-FFF2-40B4-BE49-F238E27FC236}">
                  <a16:creationId xmlns:a16="http://schemas.microsoft.com/office/drawing/2014/main" id="{54E2FAC6-5C53-4102-B011-8DCA3686DEAF}"/>
                </a:ext>
              </a:extLst>
            </p:cNvPr>
            <p:cNvGrpSpPr/>
            <p:nvPr/>
          </p:nvGrpSpPr>
          <p:grpSpPr>
            <a:xfrm>
              <a:off x="633319" y="5344704"/>
              <a:ext cx="1639331" cy="678340"/>
              <a:chOff x="875410" y="4942080"/>
              <a:chExt cx="2353800" cy="860040"/>
            </a:xfrm>
          </p:grpSpPr>
          <p:sp>
            <p:nvSpPr>
              <p:cNvPr id="108" name="Oval 107">
                <a:extLst>
                  <a:ext uri="{FF2B5EF4-FFF2-40B4-BE49-F238E27FC236}">
                    <a16:creationId xmlns:a16="http://schemas.microsoft.com/office/drawing/2014/main" id="{B653CEFA-8A4E-48EA-97E1-16017D87DBB5}"/>
                  </a:ext>
                </a:extLst>
              </p:cNvPr>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9" name="Oval 108">
                <a:extLst>
                  <a:ext uri="{FF2B5EF4-FFF2-40B4-BE49-F238E27FC236}">
                    <a16:creationId xmlns:a16="http://schemas.microsoft.com/office/drawing/2014/main" id="{3366BAEA-7508-4F26-9808-87042BCE74CE}"/>
                  </a:ext>
                </a:extLst>
              </p:cNvPr>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0" name="Oval 109">
                <a:extLst>
                  <a:ext uri="{FF2B5EF4-FFF2-40B4-BE49-F238E27FC236}">
                    <a16:creationId xmlns:a16="http://schemas.microsoft.com/office/drawing/2014/main" id="{CF31DDE6-99DE-4F56-81A9-9FF49A4CD4C0}"/>
                  </a:ext>
                </a:extLst>
              </p:cNvPr>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1" name="Oval 110">
                <a:extLst>
                  <a:ext uri="{FF2B5EF4-FFF2-40B4-BE49-F238E27FC236}">
                    <a16:creationId xmlns:a16="http://schemas.microsoft.com/office/drawing/2014/main" id="{CF4BA9AB-68D0-4375-876B-A5D39F221149}"/>
                  </a:ext>
                </a:extLst>
              </p:cNvPr>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2" name="Oval 111">
                <a:extLst>
                  <a:ext uri="{FF2B5EF4-FFF2-40B4-BE49-F238E27FC236}">
                    <a16:creationId xmlns:a16="http://schemas.microsoft.com/office/drawing/2014/main" id="{104B37E4-19BC-4C7A-99E0-D3AF672CD635}"/>
                  </a:ext>
                </a:extLst>
              </p:cNvPr>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2" name="Oval 131">
                <a:extLst>
                  <a:ext uri="{FF2B5EF4-FFF2-40B4-BE49-F238E27FC236}">
                    <a16:creationId xmlns:a16="http://schemas.microsoft.com/office/drawing/2014/main" id="{8CFD606C-C56F-4715-BE63-53DDDE0AA0EA}"/>
                  </a:ext>
                </a:extLst>
              </p:cNvPr>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3" name="Oval 132">
                <a:extLst>
                  <a:ext uri="{FF2B5EF4-FFF2-40B4-BE49-F238E27FC236}">
                    <a16:creationId xmlns:a16="http://schemas.microsoft.com/office/drawing/2014/main" id="{FC0E3197-3268-4275-9F2B-172D9BF381B8}"/>
                  </a:ext>
                </a:extLst>
              </p:cNvPr>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4" name="Oval 133">
                <a:extLst>
                  <a:ext uri="{FF2B5EF4-FFF2-40B4-BE49-F238E27FC236}">
                    <a16:creationId xmlns:a16="http://schemas.microsoft.com/office/drawing/2014/main" id="{7BEE20AB-D45B-480D-9BFA-0FD6F46407B0}"/>
                  </a:ext>
                </a:extLst>
              </p:cNvPr>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5" name="Oval 134">
                <a:extLst>
                  <a:ext uri="{FF2B5EF4-FFF2-40B4-BE49-F238E27FC236}">
                    <a16:creationId xmlns:a16="http://schemas.microsoft.com/office/drawing/2014/main" id="{B7F9C0E2-858E-4C2A-86F8-042906C9C332}"/>
                  </a:ext>
                </a:extLst>
              </p:cNvPr>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6" name="Oval 135">
                <a:extLst>
                  <a:ext uri="{FF2B5EF4-FFF2-40B4-BE49-F238E27FC236}">
                    <a16:creationId xmlns:a16="http://schemas.microsoft.com/office/drawing/2014/main" id="{1618AB94-68C5-40BD-9BAE-0D88EC24E8F9}"/>
                  </a:ext>
                </a:extLst>
              </p:cNvPr>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7" name="Oval 136">
                <a:extLst>
                  <a:ext uri="{FF2B5EF4-FFF2-40B4-BE49-F238E27FC236}">
                    <a16:creationId xmlns:a16="http://schemas.microsoft.com/office/drawing/2014/main" id="{999275A0-47B5-4331-846E-9788C12D018E}"/>
                  </a:ext>
                </a:extLst>
              </p:cNvPr>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8" name="Oval 137">
                <a:extLst>
                  <a:ext uri="{FF2B5EF4-FFF2-40B4-BE49-F238E27FC236}">
                    <a16:creationId xmlns:a16="http://schemas.microsoft.com/office/drawing/2014/main" id="{81992733-BBD9-4007-AA7E-5DC254757E3C}"/>
                  </a:ext>
                </a:extLst>
              </p:cNvPr>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779FFBD4-9AA2-4121-979A-36E0BD59DA5F}"/>
                  </a:ext>
                </a:extLst>
              </p:cNvPr>
              <p:cNvSpPr/>
              <p:nvPr/>
            </p:nvSpPr>
            <p:spPr>
              <a:xfrm>
                <a:off x="1081314" y="5145512"/>
                <a:ext cx="118974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oMath>
                </a14:m>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76" name="Rectangle 75">
                <a:extLst>
                  <a:ext uri="{FF2B5EF4-FFF2-40B4-BE49-F238E27FC236}">
                    <a16:creationId xmlns:a16="http://schemas.microsoft.com/office/drawing/2014/main" id="{779FFBD4-9AA2-4121-979A-36E0BD59DA5F}"/>
                  </a:ext>
                </a:extLst>
              </p:cNvPr>
              <p:cNvSpPr>
                <a:spLocks noRot="1" noChangeAspect="1" noMove="1" noResize="1" noEditPoints="1" noAdjustHandles="1" noChangeArrowheads="1" noChangeShapeType="1" noTextEdit="1"/>
              </p:cNvSpPr>
              <p:nvPr/>
            </p:nvSpPr>
            <p:spPr>
              <a:xfrm>
                <a:off x="1081314" y="5145512"/>
                <a:ext cx="1189749" cy="461665"/>
              </a:xfrm>
              <a:prstGeom prst="rect">
                <a:avLst/>
              </a:prstGeom>
              <a:blipFill>
                <a:blip r:embed="rId11"/>
                <a:stretch>
                  <a:fillRect t="-18421" r="-17857" b="-28947"/>
                </a:stretch>
              </a:blipFill>
            </p:spPr>
            <p:txBody>
              <a:bodyPr/>
              <a:lstStyle/>
              <a:p>
                <a:r>
                  <a:rPr lang="en-US">
                    <a:noFill/>
                  </a:rPr>
                  <a:t> </a:t>
                </a:r>
              </a:p>
            </p:txBody>
          </p:sp>
        </mc:Fallback>
      </mc:AlternateContent>
      <p:pic>
        <p:nvPicPr>
          <p:cNvPr id="80" name="Picture 2" descr="What is a Linear Separator? What is a Hyperplane? (Simple Explanation) -  The Genius Blog">
            <a:extLst>
              <a:ext uri="{FF2B5EF4-FFF2-40B4-BE49-F238E27FC236}">
                <a16:creationId xmlns:a16="http://schemas.microsoft.com/office/drawing/2014/main" id="{18006E34-2459-46E5-8FD8-4E3A49C379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2794299"/>
            <a:ext cx="6477000" cy="3828851"/>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ADB8B5D9-262D-4C7E-8CF4-F70761B35B6B}"/>
              </a:ext>
            </a:extLst>
          </p:cNvPr>
          <p:cNvGrpSpPr/>
          <p:nvPr/>
        </p:nvGrpSpPr>
        <p:grpSpPr>
          <a:xfrm>
            <a:off x="3200400" y="533400"/>
            <a:ext cx="7772400" cy="1207312"/>
            <a:chOff x="2024318" y="118626"/>
            <a:chExt cx="7772400" cy="1207312"/>
          </a:xfrm>
        </p:grpSpPr>
        <p:sp>
          <p:nvSpPr>
            <p:cNvPr id="85" name="Rectangle 63">
              <a:extLst>
                <a:ext uri="{FF2B5EF4-FFF2-40B4-BE49-F238E27FC236}">
                  <a16:creationId xmlns:a16="http://schemas.microsoft.com/office/drawing/2014/main" id="{51AFA561-F5E8-427B-B08E-688FD99FC09B}"/>
                </a:ext>
              </a:extLst>
            </p:cNvPr>
            <p:cNvSpPr>
              <a:spLocks noChangeArrowheads="1"/>
            </p:cNvSpPr>
            <p:nvPr/>
          </p:nvSpPr>
          <p:spPr bwMode="auto">
            <a:xfrm>
              <a:off x="2024318" y="182938"/>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Vector Machine</a:t>
              </a:r>
            </a:p>
          </p:txBody>
        </p:sp>
        <p:cxnSp>
          <p:nvCxnSpPr>
            <p:cNvPr id="86" name="Straight Connector 85">
              <a:extLst>
                <a:ext uri="{FF2B5EF4-FFF2-40B4-BE49-F238E27FC236}">
                  <a16:creationId xmlns:a16="http://schemas.microsoft.com/office/drawing/2014/main" id="{A88275CB-8F45-4E6A-9E62-9A204F60A53A}"/>
                </a:ext>
              </a:extLst>
            </p:cNvPr>
            <p:cNvCxnSpPr/>
            <p:nvPr/>
          </p:nvCxnSpPr>
          <p:spPr bwMode="auto">
            <a:xfrm flipV="1">
              <a:off x="2525553" y="118626"/>
              <a:ext cx="4408647" cy="372209"/>
            </a:xfrm>
            <a:prstGeom prst="line">
              <a:avLst/>
            </a:prstGeom>
            <a:noFill/>
            <a:ln w="38100" cap="sq" cmpd="sng" algn="ctr">
              <a:solidFill>
                <a:schemeClr val="hlink"/>
              </a:solidFill>
              <a:prstDash val="solid"/>
              <a:round/>
              <a:headEnd type="none" w="med" len="med"/>
              <a:tailEnd type="none" w="med" len="med"/>
            </a:ln>
            <a:effectLst/>
          </p:spPr>
        </p:cxnSp>
      </p:grpSp>
    </p:spTree>
    <p:extLst>
      <p:ext uri="{BB962C8B-B14F-4D97-AF65-F5344CB8AC3E}">
        <p14:creationId xmlns:p14="http://schemas.microsoft.com/office/powerpoint/2010/main" val="77556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9633" name="Text Box 33"/>
              <p:cNvSpPr txBox="1">
                <a:spLocks noChangeArrowheads="1"/>
              </p:cNvSpPr>
              <p:nvPr/>
            </p:nvSpPr>
            <p:spPr bwMode="auto">
              <a:xfrm>
                <a:off x="-97457" y="457200"/>
                <a:ext cx="9338913" cy="159819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 learning with a supervisor to help.</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Machine</a:t>
                </a:r>
                <a:r>
                  <a:rPr kumimoji="0" lang="en-US" altLang="en-US" sz="24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d>
                      <m:dPr>
                        <m:ctrlP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dPr>
                      <m:e>
                        <m:acc>
                          <m:accPr>
                            <m:chr m:val="⃗"/>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d>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sign( </a:t>
                </a:r>
                <a14:m>
                  <m:oMath xmlns:m="http://schemas.openxmlformats.org/officeDocument/2006/math">
                    <m:acc>
                      <m:accPr>
                        <m:chr m:val="⃗"/>
                        <m:ctrlP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oMath>
                </a14:m>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altLang="en-US" sz="2400" b="0" i="0" u="none" strike="noStrike" kern="1200" cap="none" spc="0" normalizeH="0" baseline="0" noProof="0" dirty="0">
                  <a:ln>
                    <a:noFill/>
                  </a:ln>
                  <a:solidFill>
                    <a:srgbClr val="CC99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Machine learning: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e>
                      <m: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𝑜𝑝𝑡</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rPr>
                      <m:t>= </m:t>
                    </m:r>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rPr>
                          <m:t>𝐴𝑟𝑔𝑀𝑖𝑛</m:t>
                        </m:r>
                      </m:e>
                      <m:sub>
                        <m:acc>
                          <m:accPr>
                            <m:chr m:val="⃗"/>
                            <m:ctrlP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sub>
                    </m:s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r>
                      <a:rPr kumimoji="0" lang="en-CA" altLang="en-US" sz="2400" b="0" i="1" u="none" strike="noStrike" kern="1200" cap="none" spc="0" normalizeH="0" baseline="0" noProof="0" dirty="0">
                        <a:ln>
                          <a:noFill/>
                        </a:ln>
                        <a:solidFill>
                          <a:srgbClr val="CC9900"/>
                        </a:solidFill>
                        <a:effectLst/>
                        <a:uLnTx/>
                        <a:uFillTx/>
                        <a:latin typeface="Cambria Math" panose="02040503050406030204" pitchFamily="18" charset="0"/>
                        <a:ea typeface="+mn-ea"/>
                        <a:cs typeface="+mn-cs"/>
                      </a:rPr>
                      <m:t>𝐸</m:t>
                    </m:r>
                    <m:d>
                      <m:dPr>
                        <m:ctrlPr>
                          <a:rPr kumimoji="0" lang="en-CA" altLang="en-US" sz="2400" b="0" i="1" u="none" strike="noStrike" kern="1200" cap="none" spc="0" normalizeH="0" baseline="0" noProof="0" dirty="0">
                            <a:ln>
                              <a:noFill/>
                            </a:ln>
                            <a:solidFill>
                              <a:srgbClr val="CC9900"/>
                            </a:solidFill>
                            <a:effectLst/>
                            <a:uLnTx/>
                            <a:uFillTx/>
                            <a:latin typeface="Cambria Math" panose="02040503050406030204" pitchFamily="18" charset="0"/>
                            <a:ea typeface="+mn-ea"/>
                            <a:cs typeface="+mn-cs"/>
                          </a:rPr>
                        </m:ctrlPr>
                      </m:dPr>
                      <m:e>
                        <m:acc>
                          <m:accPr>
                            <m:chr m:val="⃗"/>
                            <m:ctrlP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e>
                    </m:d>
                  </m:oMath>
                </a14:m>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Choice>
        <mc:Fallback xmlns="">
          <p:sp>
            <p:nvSpPr>
              <p:cNvPr id="1049633" name="Text Box 33"/>
              <p:cNvSpPr txBox="1">
                <a:spLocks noRot="1" noChangeAspect="1" noMove="1" noResize="1" noEditPoints="1" noAdjustHandles="1" noChangeArrowheads="1" noChangeShapeType="1" noTextEdit="1"/>
              </p:cNvSpPr>
              <p:nvPr/>
            </p:nvSpPr>
            <p:spPr bwMode="auto">
              <a:xfrm>
                <a:off x="-97457" y="457200"/>
                <a:ext cx="9338913" cy="1598194"/>
              </a:xfrm>
              <a:prstGeom prst="rect">
                <a:avLst/>
              </a:prstGeom>
              <a:blipFill>
                <a:blip r:embed="rId3"/>
                <a:stretch>
                  <a:fillRect t="-3053" b="-6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362200" y="816121"/>
                <a:ext cx="4918799"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13" name="Rectangle 12"/>
              <p:cNvSpPr>
                <a:spLocks noRot="1" noChangeAspect="1" noMove="1" noResize="1" noEditPoints="1" noAdjustHandles="1" noChangeArrowheads="1" noChangeShapeType="1" noTextEdit="1"/>
              </p:cNvSpPr>
              <p:nvPr/>
            </p:nvSpPr>
            <p:spPr>
              <a:xfrm>
                <a:off x="2362200" y="816121"/>
                <a:ext cx="4918799" cy="461665"/>
              </a:xfrm>
              <a:prstGeom prst="rect">
                <a:avLst/>
              </a:prstGeom>
              <a:blipFill>
                <a:blip r:embed="rId4"/>
                <a:stretch>
                  <a:fillRect l="-1985" t="-18421" b="-28947"/>
                </a:stretch>
              </a:blipFill>
            </p:spPr>
            <p:txBody>
              <a:bodyPr/>
              <a:lstStyle/>
              <a:p>
                <a:r>
                  <a:rPr lang="en-US">
                    <a:noFill/>
                  </a:rPr>
                  <a:t> </a:t>
                </a:r>
              </a:p>
            </p:txBody>
          </p:sp>
        </mc:Fallback>
      </mc:AlternateContent>
      <p:sp>
        <p:nvSpPr>
          <p:cNvPr id="67" name="Rectangle 63">
            <a:extLst>
              <a:ext uri="{FF2B5EF4-FFF2-40B4-BE49-F238E27FC236}">
                <a16:creationId xmlns:a16="http://schemas.microsoft.com/office/drawing/2014/main" id="{7B0CFD87-1B98-4FF4-A125-5415B2CAF5A2}"/>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Vector Machine</a:t>
            </a:r>
          </a:p>
        </p:txBody>
      </p:sp>
      <mc:AlternateContent xmlns:mc="http://schemas.openxmlformats.org/markup-compatibility/2006" xmlns:a14="http://schemas.microsoft.com/office/drawing/2010/main">
        <mc:Choice Requires="a14">
          <p:sp>
            <p:nvSpPr>
              <p:cNvPr id="133" name="Rectangle 132">
                <a:extLst>
                  <a:ext uri="{FF2B5EF4-FFF2-40B4-BE49-F238E27FC236}">
                    <a16:creationId xmlns:a16="http://schemas.microsoft.com/office/drawing/2014/main" id="{7F230D05-DD11-43EF-9BBA-2F2B41B858FD}"/>
                  </a:ext>
                </a:extLst>
              </p:cNvPr>
              <p:cNvSpPr/>
              <p:nvPr/>
            </p:nvSpPr>
            <p:spPr>
              <a:xfrm>
                <a:off x="685800" y="2553934"/>
                <a:ext cx="788869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acc>
                      <m:accPr>
                        <m:chr m:val="⃗"/>
                        <m:ctrlPr>
                          <a:rPr kumimoji="0" lang="en-US" altLang="en-US" sz="2400" b="1"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oMath>
                </a14:m>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measures the “distance” between vectors</a:t>
                </a:r>
                <a:r>
                  <a:rPr kumimoji="0" lang="en-US" altLang="en-US" sz="2400" b="1"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oMath>
                </a14:m>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and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endParaRPr>
              </a:p>
            </p:txBody>
          </p:sp>
        </mc:Choice>
        <mc:Fallback xmlns="">
          <p:sp>
            <p:nvSpPr>
              <p:cNvPr id="133" name="Rectangle 132">
                <a:extLst>
                  <a:ext uri="{FF2B5EF4-FFF2-40B4-BE49-F238E27FC236}">
                    <a16:creationId xmlns:a16="http://schemas.microsoft.com/office/drawing/2014/main" id="{7F230D05-DD11-43EF-9BBA-2F2B41B858FD}"/>
                  </a:ext>
                </a:extLst>
              </p:cNvPr>
              <p:cNvSpPr>
                <a:spLocks noRot="1" noChangeAspect="1" noMove="1" noResize="1" noEditPoints="1" noAdjustHandles="1" noChangeArrowheads="1" noChangeShapeType="1" noTextEdit="1"/>
              </p:cNvSpPr>
              <p:nvPr/>
            </p:nvSpPr>
            <p:spPr>
              <a:xfrm>
                <a:off x="685800" y="2553934"/>
                <a:ext cx="7888698" cy="461665"/>
              </a:xfrm>
              <a:prstGeom prst="rect">
                <a:avLst/>
              </a:prstGeom>
              <a:blipFill>
                <a:blip r:embed="rId5"/>
                <a:stretch>
                  <a:fillRect t="-18421" r="-850" b="-2894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D7DFC1BA-E283-4A25-94C8-C85C88BC4526}"/>
              </a:ext>
            </a:extLst>
          </p:cNvPr>
          <p:cNvGrpSpPr/>
          <p:nvPr/>
        </p:nvGrpSpPr>
        <p:grpSpPr>
          <a:xfrm>
            <a:off x="1854199" y="4894590"/>
            <a:ext cx="1879602" cy="1596924"/>
            <a:chOff x="1854199" y="4894590"/>
            <a:chExt cx="1879602" cy="1596924"/>
          </a:xfrm>
        </p:grpSpPr>
        <mc:AlternateContent xmlns:mc="http://schemas.openxmlformats.org/markup-compatibility/2006" xmlns:a14="http://schemas.microsoft.com/office/drawing/2010/main">
          <mc:Choice Requires="a14">
            <p:sp>
              <p:nvSpPr>
                <p:cNvPr id="134" name="Rectangle 56">
                  <a:extLst>
                    <a:ext uri="{FF2B5EF4-FFF2-40B4-BE49-F238E27FC236}">
                      <a16:creationId xmlns:a16="http://schemas.microsoft.com/office/drawing/2014/main" id="{08B67E80-3921-43CF-B08E-B92D6C8E92F8}"/>
                    </a:ext>
                  </a:extLst>
                </p:cNvPr>
                <p:cNvSpPr>
                  <a:spLocks noChangeArrowheads="1"/>
                </p:cNvSpPr>
                <p:nvPr/>
              </p:nvSpPr>
              <p:spPr bwMode="auto">
                <a:xfrm>
                  <a:off x="2728686" y="5968294"/>
                  <a:ext cx="950901" cy="523220"/>
                </a:xfrm>
                <a:prstGeom prst="rect">
                  <a:avLst/>
                </a:prstGeom>
                <a:noFill/>
                <a:ln>
                  <a:noFill/>
                </a:ln>
                <a:extLst>
                  <a:ext uri="{909E8E84-426E-40DD-AFC4-6F175D3DCCD1}">
                    <a14:hiddenFill>
                      <a:solidFill>
                        <a:srgbClr val="FFFFFF"/>
                      </a:solidFill>
                    </a14:hiddenFill>
                  </a:ext>
                  <a:ext uri="{91240B29-F687-4F45-9708-019B960494DF}">
                    <a14:hiddenLine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28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8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800" b="1"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m:rPr>
                              <m:nor/>
                            </m:rP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800" b="0" i="1" u="none" strike="noStrike" kern="1200" cap="none" spc="0" normalizeH="0" baseline="0" noProof="0" dirty="0">
                    <a:ln>
                      <a:noFill/>
                    </a:ln>
                    <a:solidFill>
                      <a:srgbClr val="FF9900"/>
                    </a:solidFill>
                    <a:effectLst/>
                    <a:uLnTx/>
                    <a:uFillTx/>
                    <a:latin typeface="Times New Roman" pitchFamily="18" charset="0"/>
                    <a:ea typeface="+mn-ea"/>
                    <a:cs typeface="Arial" charset="0"/>
                  </a:endParaRPr>
                </a:p>
              </p:txBody>
            </p:sp>
          </mc:Choice>
          <mc:Fallback xmlns="">
            <p:sp>
              <p:nvSpPr>
                <p:cNvPr id="134" name="Rectangle 56">
                  <a:extLst>
                    <a:ext uri="{FF2B5EF4-FFF2-40B4-BE49-F238E27FC236}">
                      <a16:creationId xmlns:a16="http://schemas.microsoft.com/office/drawing/2014/main" id="{08B67E80-3921-43CF-B08E-B92D6C8E92F8}"/>
                    </a:ext>
                  </a:extLst>
                </p:cNvPr>
                <p:cNvSpPr>
                  <a:spLocks noRot="1" noChangeAspect="1" noMove="1" noResize="1" noEditPoints="1" noAdjustHandles="1" noChangeArrowheads="1" noChangeShapeType="1" noTextEdit="1"/>
                </p:cNvSpPr>
                <p:nvPr/>
              </p:nvSpPr>
              <p:spPr bwMode="auto">
                <a:xfrm>
                  <a:off x="2728686" y="5968294"/>
                  <a:ext cx="950901" cy="523220"/>
                </a:xfrm>
                <a:prstGeom prst="rect">
                  <a:avLst/>
                </a:prstGeom>
                <a:blipFill>
                  <a:blip r:embed="rId6"/>
                  <a:stretch>
                    <a:fillRect l="-12821" t="-11628" r="-12179" b="-325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Rectangle 56">
                  <a:extLst>
                    <a:ext uri="{FF2B5EF4-FFF2-40B4-BE49-F238E27FC236}">
                      <a16:creationId xmlns:a16="http://schemas.microsoft.com/office/drawing/2014/main" id="{DFFDE189-0D22-4401-AE6D-AE8E75DA360D}"/>
                    </a:ext>
                  </a:extLst>
                </p:cNvPr>
                <p:cNvSpPr>
                  <a:spLocks noChangeArrowheads="1"/>
                </p:cNvSpPr>
                <p:nvPr/>
              </p:nvSpPr>
              <p:spPr bwMode="auto">
                <a:xfrm>
                  <a:off x="2073578" y="5277178"/>
                  <a:ext cx="513282" cy="523220"/>
                </a:xfrm>
                <a:prstGeom prst="rect">
                  <a:avLst/>
                </a:prstGeom>
                <a:noFill/>
                <a:ln>
                  <a:noFill/>
                </a:ln>
                <a:extLst>
                  <a:ext uri="{909E8E84-426E-40DD-AFC4-6F175D3DCCD1}">
                    <a14:hiddenFill>
                      <a:solidFill>
                        <a:srgbClr val="FFFFFF"/>
                      </a:solidFill>
                    </a14:hiddenFill>
                  </a:ext>
                  <a:ext uri="{91240B29-F687-4F45-9708-019B960494DF}">
                    <a14:hiddenLine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en-US" sz="2800" b="1"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m:rPr>
                                <m:nor/>
                              </m:rPr>
                              <a:rPr kumimoji="0" lang="en-US" altLang="en-US"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oMath>
                    </m:oMathPara>
                  </a14:m>
                  <a:endParaRPr kumimoji="0" lang="en-US" altLang="en-US" sz="2800" b="0" i="1" u="none" strike="noStrike" kern="1200" cap="none" spc="0" normalizeH="0" baseline="0" noProof="0" dirty="0">
                    <a:ln>
                      <a:noFill/>
                    </a:ln>
                    <a:solidFill>
                      <a:srgbClr val="FF9900"/>
                    </a:solidFill>
                    <a:effectLst/>
                    <a:uLnTx/>
                    <a:uFillTx/>
                    <a:latin typeface="Times New Roman" pitchFamily="18" charset="0"/>
                    <a:ea typeface="+mn-ea"/>
                    <a:cs typeface="Arial" charset="0"/>
                  </a:endParaRPr>
                </a:p>
              </p:txBody>
            </p:sp>
          </mc:Choice>
          <mc:Fallback xmlns="">
            <p:sp>
              <p:nvSpPr>
                <p:cNvPr id="135" name="Rectangle 56">
                  <a:extLst>
                    <a:ext uri="{FF2B5EF4-FFF2-40B4-BE49-F238E27FC236}">
                      <a16:creationId xmlns:a16="http://schemas.microsoft.com/office/drawing/2014/main" id="{DFFDE189-0D22-4401-AE6D-AE8E75DA360D}"/>
                    </a:ext>
                  </a:extLst>
                </p:cNvPr>
                <p:cNvSpPr>
                  <a:spLocks noRot="1" noChangeAspect="1" noMove="1" noResize="1" noEditPoints="1" noAdjustHandles="1" noChangeArrowheads="1" noChangeShapeType="1" noTextEdit="1"/>
                </p:cNvSpPr>
                <p:nvPr/>
              </p:nvSpPr>
              <p:spPr bwMode="auto">
                <a:xfrm>
                  <a:off x="2073578" y="5277178"/>
                  <a:ext cx="513282" cy="52322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p>
                  <a:r>
                    <a:rPr lang="en-US">
                      <a:noFill/>
                    </a:rPr>
                    <a:t> </a:t>
                  </a:r>
                </a:p>
              </p:txBody>
            </p:sp>
          </mc:Fallback>
        </mc:AlternateContent>
        <p:sp>
          <p:nvSpPr>
            <p:cNvPr id="136" name="Rectangle 56">
              <a:extLst>
                <a:ext uri="{FF2B5EF4-FFF2-40B4-BE49-F238E27FC236}">
                  <a16:creationId xmlns:a16="http://schemas.microsoft.com/office/drawing/2014/main" id="{A506EB99-9E3F-41FC-9D14-42CDFC3CE713}"/>
                </a:ext>
              </a:extLst>
            </p:cNvPr>
            <p:cNvSpPr>
              <a:spLocks noChangeArrowheads="1"/>
            </p:cNvSpPr>
            <p:nvPr/>
          </p:nvSpPr>
          <p:spPr bwMode="auto">
            <a:xfrm>
              <a:off x="2137856" y="576837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ɵ</a:t>
              </a:r>
            </a:p>
          </p:txBody>
        </p:sp>
        <p:sp>
          <p:nvSpPr>
            <p:cNvPr id="137" name="Line 63">
              <a:extLst>
                <a:ext uri="{FF2B5EF4-FFF2-40B4-BE49-F238E27FC236}">
                  <a16:creationId xmlns:a16="http://schemas.microsoft.com/office/drawing/2014/main" id="{76A703E7-BA18-40C3-A776-FC84C78C9935}"/>
                </a:ext>
              </a:extLst>
            </p:cNvPr>
            <p:cNvSpPr>
              <a:spLocks noChangeShapeType="1"/>
            </p:cNvSpPr>
            <p:nvPr/>
          </p:nvSpPr>
          <p:spPr bwMode="auto">
            <a:xfrm flipV="1">
              <a:off x="1878109" y="5656590"/>
              <a:ext cx="1855692" cy="755641"/>
            </a:xfrm>
            <a:prstGeom prst="line">
              <a:avLst/>
            </a:prstGeom>
            <a:noFill/>
            <a:ln w="38100">
              <a:solidFill>
                <a:srgbClr val="CC99FF"/>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8" name="Line 63">
              <a:extLst>
                <a:ext uri="{FF2B5EF4-FFF2-40B4-BE49-F238E27FC236}">
                  <a16:creationId xmlns:a16="http://schemas.microsoft.com/office/drawing/2014/main" id="{2ADA2DDF-A5AF-42F7-90EA-DCCAA9D2ACBF}"/>
                </a:ext>
              </a:extLst>
            </p:cNvPr>
            <p:cNvSpPr>
              <a:spLocks noChangeShapeType="1"/>
            </p:cNvSpPr>
            <p:nvPr/>
          </p:nvSpPr>
          <p:spPr bwMode="auto">
            <a:xfrm flipV="1">
              <a:off x="1854199" y="4894590"/>
              <a:ext cx="1155693" cy="1511300"/>
            </a:xfrm>
            <a:prstGeom prst="line">
              <a:avLst/>
            </a:prstGeom>
            <a:noFill/>
            <a:ln w="38100">
              <a:solidFill>
                <a:srgbClr val="CC99FF"/>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139" name="Text Box 215">
                <a:extLst>
                  <a:ext uri="{FF2B5EF4-FFF2-40B4-BE49-F238E27FC236}">
                    <a16:creationId xmlns:a16="http://schemas.microsoft.com/office/drawing/2014/main" id="{244A38BC-5CB6-4C64-BF94-1C4CBD639E62}"/>
                  </a:ext>
                </a:extLst>
              </p:cNvPr>
              <p:cNvSpPr txBox="1">
                <a:spLocks noChangeArrowheads="1"/>
              </p:cNvSpPr>
              <p:nvPr/>
            </p:nvSpPr>
            <p:spPr bwMode="auto">
              <a:xfrm>
                <a:off x="877567" y="3010560"/>
                <a:ext cx="4050148" cy="461986"/>
              </a:xfrm>
              <a:prstGeom prst="rect">
                <a:avLst/>
              </a:prstGeom>
              <a:noFill/>
              <a:ln>
                <a:noFill/>
              </a:ln>
              <a:extLst>
                <a:ext uri="{909E8E84-426E-40DD-AFC4-6F175D3DCCD1}">
                  <a14:hiddenFill>
                    <a:solidFill>
                      <a:srgbClr val="FFFFFF"/>
                    </a:solidFill>
                  </a14:hiddenFill>
                </a:ext>
                <a:ext uri="{91240B29-F687-4F45-9708-019B960494DF}">
                  <a14:hiddenLine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9900"/>
                    </a:solidFill>
                    <a:effectLst/>
                    <a:uLnTx/>
                    <a:uFillTx/>
                    <a:latin typeface="Times New Roman" pitchFamily="18" charset="0"/>
                    <a:ea typeface="+mn-ea"/>
                    <a:cs typeface="Arial" charset="0"/>
                    <a:sym typeface="Symbol" pitchFamily="18" charset="2"/>
                  </a:rPr>
                  <a:t> </a:t>
                </a:r>
                <a14:m>
                  <m:oMath xmlns:m="http://schemas.openxmlformats.org/officeDocument/2006/math">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itchFamily="18" charset="2"/>
                      </a:rPr>
                      <m:t>=</m:t>
                    </m:r>
                    <m:nary>
                      <m:naryPr>
                        <m:chr m:val="∑"/>
                        <m:supHide m:val="on"/>
                        <m:ctrl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itchFamily="18" charset="2"/>
                          </a:rPr>
                        </m:ctrlPr>
                      </m:naryPr>
                      <m:sub>
                        <m:r>
                          <m:rPr>
                            <m:brk m:alnAt="7"/>
                          </m:r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itchFamily="18" charset="2"/>
                          </a:rPr>
                          <m:t>𝑖</m:t>
                        </m:r>
                      </m:sub>
                      <m:sup/>
                      <m:e>
                        <m:sSub>
                          <m:sSubPr>
                            <m:ctrlPr>
                              <a:rPr kumimoji="0" lang="en-US" altLang="en-US" sz="2400" b="0" i="1" u="none" strike="noStrike" kern="1200" cap="none" spc="0" normalizeH="0" baseline="0" noProof="0" smtClean="0">
                                <a:ln>
                                  <a:noFill/>
                                </a:ln>
                                <a:solidFill>
                                  <a:srgbClr val="66FF33"/>
                                </a:solidFill>
                                <a:effectLst/>
                                <a:uLnTx/>
                                <a:uFillTx/>
                                <a:latin typeface="Cambria Math" panose="02040503050406030204" pitchFamily="18" charset="0"/>
                                <a:ea typeface="+mn-ea"/>
                                <a:sym typeface="Symbol" pitchFamily="18" charset="2"/>
                              </a:rPr>
                            </m:ctrlPr>
                          </m:sSubPr>
                          <m:e>
                            <m:r>
                              <a:rPr kumimoji="0" lang="en-US" altLang="en-US" sz="2400" b="0" i="1" u="none" strike="noStrike" kern="1200" cap="none" spc="0" normalizeH="0" baseline="0" noProof="0" smtClean="0">
                                <a:ln>
                                  <a:noFill/>
                                </a:ln>
                                <a:solidFill>
                                  <a:srgbClr val="66FF33"/>
                                </a:solidFill>
                                <a:effectLst/>
                                <a:uLnTx/>
                                <a:uFillTx/>
                                <a:latin typeface="Cambria Math" panose="02040503050406030204" pitchFamily="18" charset="0"/>
                                <a:ea typeface="+mn-ea"/>
                                <a:sym typeface="Symbol" pitchFamily="18" charset="2"/>
                              </a:rPr>
                              <m:t>𝑤</m:t>
                            </m:r>
                          </m:e>
                          <m:sub>
                            <m:r>
                              <a:rPr kumimoji="0" lang="en-US" altLang="en-US" sz="2400" b="0" i="1" u="none" strike="noStrike" kern="1200" cap="none" spc="0" normalizeH="0" baseline="0" noProof="0">
                                <a:ln>
                                  <a:noFill/>
                                </a:ln>
                                <a:solidFill>
                                  <a:srgbClr val="66FF33"/>
                                </a:solidFill>
                                <a:effectLst/>
                                <a:uLnTx/>
                                <a:uFillTx/>
                                <a:latin typeface="Cambria Math" panose="02040503050406030204" pitchFamily="18" charset="0"/>
                                <a:ea typeface="+mn-ea"/>
                                <a:sym typeface="Symbol" pitchFamily="18" charset="2"/>
                              </a:rPr>
                              <m:t>𝑖</m:t>
                            </m:r>
                          </m:sub>
                        </m:sSub>
                        <m:sSub>
                          <m:sSubPr>
                            <m:ctrlPr>
                              <a:rPr kumimoji="0" lang="en-US" altLang="en-US" sz="2400" b="0" i="1" u="none" strike="noStrike" kern="1200" cap="none" spc="0" normalizeH="0" baseline="0" noProof="0" smtClean="0">
                                <a:ln>
                                  <a:noFill/>
                                </a:ln>
                                <a:solidFill>
                                  <a:srgbClr val="FF00FF"/>
                                </a:solidFill>
                                <a:effectLst/>
                                <a:uLnTx/>
                                <a:uFillTx/>
                                <a:latin typeface="Cambria Math" panose="02040503050406030204" pitchFamily="18" charset="0"/>
                                <a:ea typeface="+mn-ea"/>
                                <a:sym typeface="Symbol" pitchFamily="18" charset="2"/>
                              </a:rPr>
                            </m:ctrlPr>
                          </m:sSubPr>
                          <m:e>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e>
                          <m:sub>
                            <m:r>
                              <a:rPr kumimoji="0" lang="en-US" altLang="en-US" sz="2400" b="0" i="1" u="none" strike="noStrike" kern="1200" cap="none" spc="0" normalizeH="0" baseline="0" noProof="0">
                                <a:ln>
                                  <a:noFill/>
                                </a:ln>
                                <a:solidFill>
                                  <a:srgbClr val="FF00FF"/>
                                </a:solidFill>
                                <a:effectLst/>
                                <a:uLnTx/>
                                <a:uFillTx/>
                                <a:latin typeface="Cambria Math" panose="02040503050406030204" pitchFamily="18" charset="0"/>
                                <a:ea typeface="+mn-ea"/>
                                <a:sym typeface="Symbol" pitchFamily="18" charset="2"/>
                              </a:rPr>
                              <m:t>𝑖</m:t>
                            </m:r>
                          </m:sub>
                        </m:sSub>
                      </m:e>
                    </m:nary>
                    <m: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itchFamily="18" charset="2"/>
                      </a:rPr>
                      <m:t>=</m:t>
                    </m:r>
                    <m:d>
                      <m:dPr>
                        <m:begChr m:val="|"/>
                        <m:endChr m:val="|"/>
                        <m:ctrlPr>
                          <a:rPr kumimoji="0" lang="en-US" alt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sym typeface="Symbol" pitchFamily="18" charset="2"/>
                          </a:rPr>
                        </m:ctrlPr>
                      </m:dPr>
                      <m:e>
                        <m:acc>
                          <m:accPr>
                            <m:chr m:val="⃗"/>
                            <m:ctrlPr>
                              <a:rPr kumimoji="0" lang="en-US" altLang="en-US" sz="2400" b="1"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ctrlPr>
                          </m:accPr>
                          <m:e>
                            <m:r>
                              <m:rPr>
                                <m:nor/>
                              </m:rPr>
                              <a:rPr kumimoji="0" lang="en-US" altLang="en-US" sz="2400" b="0" i="1" u="none" strike="noStrike" kern="1200" cap="none" spc="0" normalizeH="0" baseline="0" noProof="0" dirty="0" smtClean="0">
                                <a:ln>
                                  <a:noFill/>
                                </a:ln>
                                <a:solidFill>
                                  <a:srgbClr val="66FF33"/>
                                </a:solidFill>
                                <a:effectLst/>
                                <a:uLnTx/>
                                <a:uFillTx/>
                                <a:latin typeface="Times New Roman" pitchFamily="18" charset="0"/>
                                <a:ea typeface="+mn-ea"/>
                                <a:cs typeface="Arial" charset="0"/>
                              </a:rPr>
                              <m:t>w</m:t>
                            </m:r>
                          </m:e>
                        </m:acc>
                      </m:e>
                    </m:d>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itchFamily="18" charset="2"/>
                      </a:rPr>
                      <m:t>|</m:t>
                    </m:r>
                    <m:r>
                      <m:rPr>
                        <m:nor/>
                      </m:rPr>
                      <a:rPr kumimoji="0" lang="el-GR" altLang="en-US" sz="2400" b="0" i="0" u="none" strike="noStrike" kern="1200" cap="none" spc="0" normalizeH="0" baseline="0" noProof="0" dirty="0" smtClean="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m:t></m:t>
                    </m:r>
                    <m:r>
                      <m:rPr>
                        <m:nor/>
                      </m:rPr>
                      <a:rPr kumimoji="0" lang="en-US" altLang="en-US" sz="2400" b="0" i="0" u="none" strike="noStrike" kern="1200" cap="none" spc="0" normalizeH="0" baseline="0" noProof="0" dirty="0" smtClean="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m:t>(</m:t>
                    </m:r>
                    <m:r>
                      <m:rPr>
                        <m:nor/>
                      </m:rPr>
                      <a:rPr kumimoji="0" lang="en-US" altLang="en-US" sz="2400" b="0" i="0" u="none" strike="noStrike" kern="1200" cap="none" spc="0" normalizeH="0" baseline="0" noProof="0" dirty="0" smtClean="0">
                        <a:ln>
                          <a:noFill/>
                        </a:ln>
                        <a:solidFill>
                          <a:srgbClr val="FFC000"/>
                        </a:solidFill>
                        <a:effectLst/>
                        <a:uLnTx/>
                        <a:uFillTx/>
                        <a:latin typeface="Times New Roman" pitchFamily="18" charset="0"/>
                        <a:ea typeface="+mn-ea"/>
                        <a:cs typeface="Arial" charset="0"/>
                      </a:rPr>
                      <m:t> </m:t>
                    </m:r>
                    <m:acc>
                      <m:accPr>
                        <m:chr m:val="⃗"/>
                        <m:ctrlPr>
                          <a:rPr kumimoji="0" lang="en-US" altLang="en-US" sz="2400" b="1"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 </m:t>
                    </m:r>
                    <m:r>
                      <m:rPr>
                        <m:nor/>
                      </m:rP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m:t>)</m:t>
                    </m:r>
                    <m:r>
                      <a:rPr kumimoji="0" lang="en-US" altLang="en-US" sz="2400" b="0" i="1" u="none" strike="noStrike" kern="1200" cap="none" spc="0" normalizeH="0" baseline="0" noProof="0">
                        <a:ln>
                          <a:noFill/>
                        </a:ln>
                        <a:solidFill>
                          <a:srgbClr val="FFC000"/>
                        </a:solidFill>
                        <a:effectLst/>
                        <a:uLnTx/>
                        <a:uFillTx/>
                        <a:latin typeface="Cambria Math" panose="02040503050406030204" pitchFamily="18" charset="0"/>
                        <a:ea typeface="+mn-ea"/>
                        <a:sym typeface="Symbol" pitchFamily="18" charset="2"/>
                      </a:rPr>
                      <m:t>|</m:t>
                    </m:r>
                    <m: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itchFamily="18" charset="2"/>
                      </a:rPr>
                      <m:t>𝑐𝑜𝑠</m:t>
                    </m:r>
                    <m:d>
                      <m:dPr>
                        <m:ctrlPr>
                          <a:rPr kumimoji="0" lang="en-US" altLang="en-US" sz="24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itchFamily="18" charset="2"/>
                          </a:rPr>
                        </m:ctrlPr>
                      </m:dPr>
                      <m:e>
                        <m:r>
                          <m:rPr>
                            <m:sty m:val="p"/>
                          </m:rPr>
                          <a:rPr kumimoji="0" lang="en-US" altLang="en-US" sz="2400" b="0" i="0" u="none" strike="noStrike" kern="1200" cap="none" spc="0" normalizeH="0" baseline="0" noProof="0">
                            <a:ln>
                              <a:noFill/>
                            </a:ln>
                            <a:solidFill>
                              <a:srgbClr val="FFFFFF"/>
                            </a:solidFill>
                            <a:effectLst/>
                            <a:uLnTx/>
                            <a:uFillTx/>
                            <a:latin typeface="Cambria Math" panose="02040503050406030204" pitchFamily="18" charset="0"/>
                            <a:ea typeface="Cambria Math" panose="02040503050406030204" pitchFamily="18" charset="0"/>
                            <a:sym typeface="Symbol" pitchFamily="18" charset="2"/>
                          </a:rPr>
                          <m:t>θ</m:t>
                        </m:r>
                      </m:e>
                    </m:d>
                  </m:oMath>
                </a14:m>
                <a:endParaRPr kumimoji="0" lang="en-US" altLang="en-US" sz="2400" b="0" i="0" u="none" strike="noStrike" kern="1200" cap="none" spc="0" normalizeH="0" baseline="0" noProof="0" dirty="0">
                  <a:ln>
                    <a:noFill/>
                  </a:ln>
                  <a:solidFill>
                    <a:srgbClr val="FF9900"/>
                  </a:solidFill>
                  <a:effectLst/>
                  <a:uLnTx/>
                  <a:uFillTx/>
                  <a:latin typeface="Times New Roman" pitchFamily="18" charset="0"/>
                  <a:ea typeface="+mn-ea"/>
                  <a:cs typeface="Arial" charset="0"/>
                  <a:sym typeface="Symbol" pitchFamily="18" charset="2"/>
                </a:endParaRPr>
              </a:p>
            </p:txBody>
          </p:sp>
        </mc:Choice>
        <mc:Fallback xmlns="">
          <p:sp>
            <p:nvSpPr>
              <p:cNvPr id="139" name="Text Box 215">
                <a:extLst>
                  <a:ext uri="{FF2B5EF4-FFF2-40B4-BE49-F238E27FC236}">
                    <a16:creationId xmlns:a16="http://schemas.microsoft.com/office/drawing/2014/main" id="{244A38BC-5CB6-4C64-BF94-1C4CBD639E62}"/>
                  </a:ext>
                </a:extLst>
              </p:cNvPr>
              <p:cNvSpPr txBox="1">
                <a:spLocks noRot="1" noChangeAspect="1" noMove="1" noResize="1" noEditPoints="1" noAdjustHandles="1" noChangeArrowheads="1" noChangeShapeType="1" noTextEdit="1"/>
              </p:cNvSpPr>
              <p:nvPr/>
            </p:nvSpPr>
            <p:spPr bwMode="auto">
              <a:xfrm>
                <a:off x="877567" y="3010560"/>
                <a:ext cx="4050148" cy="461986"/>
              </a:xfrm>
              <a:prstGeom prst="rect">
                <a:avLst/>
              </a:prstGeom>
              <a:blipFill>
                <a:blip r:embed="rId8"/>
                <a:stretch>
                  <a:fillRect l="-2259" t="-128947" b="-1960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p>
                <a:r>
                  <a:rPr lang="en-US">
                    <a:noFill/>
                  </a:rPr>
                  <a:t> </a:t>
                </a:r>
              </a:p>
            </p:txBody>
          </p:sp>
        </mc:Fallback>
      </mc:AlternateContent>
      <p:grpSp>
        <p:nvGrpSpPr>
          <p:cNvPr id="3" name="Group 2">
            <a:extLst>
              <a:ext uri="{FF2B5EF4-FFF2-40B4-BE49-F238E27FC236}">
                <a16:creationId xmlns:a16="http://schemas.microsoft.com/office/drawing/2014/main" id="{8BE01BA8-4381-4FB1-A8EB-FD84CC8FEB9A}"/>
              </a:ext>
            </a:extLst>
          </p:cNvPr>
          <p:cNvGrpSpPr/>
          <p:nvPr/>
        </p:nvGrpSpPr>
        <p:grpSpPr>
          <a:xfrm>
            <a:off x="2293772" y="3961588"/>
            <a:ext cx="1225942" cy="1844126"/>
            <a:chOff x="2293772" y="3961588"/>
            <a:chExt cx="1225942" cy="1844126"/>
          </a:xfrm>
        </p:grpSpPr>
        <p:pic>
          <p:nvPicPr>
            <p:cNvPr id="141" name="Picture 140" descr="Image result for lamp">
              <a:extLst>
                <a:ext uri="{FF2B5EF4-FFF2-40B4-BE49-F238E27FC236}">
                  <a16:creationId xmlns:a16="http://schemas.microsoft.com/office/drawing/2014/main" id="{EE46FDC1-206B-4854-A601-C39A0AC8B02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3219" t="3006" r="30247" b="49856"/>
            <a:stretch/>
          </p:blipFill>
          <p:spPr bwMode="auto">
            <a:xfrm rot="2100489" flipH="1">
              <a:off x="2293772" y="3961588"/>
              <a:ext cx="867003" cy="715277"/>
            </a:xfrm>
            <a:prstGeom prst="rect">
              <a:avLst/>
            </a:prstGeom>
            <a:noFill/>
            <a:extLst>
              <a:ext uri="{909E8E84-426E-40DD-AFC4-6F175D3DCCD1}">
                <a14:hiddenFill xmlns:a14="http://schemas.microsoft.com/office/drawing/2010/main">
                  <a:solidFill>
                    <a:srgbClr val="FFFFFF"/>
                  </a:solidFill>
                </a14:hiddenFill>
              </a:ext>
            </a:extLst>
          </p:spPr>
        </p:pic>
        <p:grpSp>
          <p:nvGrpSpPr>
            <p:cNvPr id="142" name="Group 141">
              <a:extLst>
                <a:ext uri="{FF2B5EF4-FFF2-40B4-BE49-F238E27FC236}">
                  <a16:creationId xmlns:a16="http://schemas.microsoft.com/office/drawing/2014/main" id="{2E7E3B90-5933-4F27-A446-CE17192EB6E0}"/>
                </a:ext>
              </a:extLst>
            </p:cNvPr>
            <p:cNvGrpSpPr/>
            <p:nvPr/>
          </p:nvGrpSpPr>
          <p:grpSpPr>
            <a:xfrm>
              <a:off x="2837546" y="4546888"/>
              <a:ext cx="682168" cy="1258826"/>
              <a:chOff x="2707764" y="3529159"/>
              <a:chExt cx="817206" cy="1665517"/>
            </a:xfrm>
          </p:grpSpPr>
          <p:sp>
            <p:nvSpPr>
              <p:cNvPr id="146" name="Rectangle 145">
                <a:extLst>
                  <a:ext uri="{FF2B5EF4-FFF2-40B4-BE49-F238E27FC236}">
                    <a16:creationId xmlns:a16="http://schemas.microsoft.com/office/drawing/2014/main" id="{7D33A384-FF4E-4A82-9E8F-E2EA2C893226}"/>
                  </a:ext>
                </a:extLst>
              </p:cNvPr>
              <p:cNvSpPr/>
              <p:nvPr/>
            </p:nvSpPr>
            <p:spPr bwMode="auto">
              <a:xfrm rot="20279470">
                <a:off x="3343875" y="4951968"/>
                <a:ext cx="181095" cy="182880"/>
              </a:xfrm>
              <a:prstGeom prst="rect">
                <a:avLst/>
              </a:prstGeom>
              <a:noFill/>
              <a:ln w="15875" cap="sq">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147" name="Straight Connector 146">
                <a:extLst>
                  <a:ext uri="{FF2B5EF4-FFF2-40B4-BE49-F238E27FC236}">
                    <a16:creationId xmlns:a16="http://schemas.microsoft.com/office/drawing/2014/main" id="{264E42C1-6C67-473B-AF9F-D1B01F0F035B}"/>
                  </a:ext>
                </a:extLst>
              </p:cNvPr>
              <p:cNvCxnSpPr>
                <a:cxnSpLocks/>
              </p:cNvCxnSpPr>
              <p:nvPr/>
            </p:nvCxnSpPr>
            <p:spPr bwMode="auto">
              <a:xfrm>
                <a:off x="2707764" y="3529159"/>
                <a:ext cx="661746" cy="1665517"/>
              </a:xfrm>
              <a:prstGeom prst="line">
                <a:avLst/>
              </a:prstGeom>
              <a:noFill/>
              <a:ln w="15875" cap="flat" cmpd="sng" algn="ctr">
                <a:solidFill>
                  <a:schemeClr val="tx2"/>
                </a:solidFill>
                <a:prstDash val="solid"/>
                <a:round/>
                <a:headEnd type="none" w="med" len="med"/>
                <a:tailEnd type="none" w="med" len="med"/>
              </a:ln>
              <a:effectLst/>
            </p:spPr>
          </p:cxnSp>
        </p:grpSp>
      </p:grpSp>
    </p:spTree>
    <p:extLst>
      <p:ext uri="{BB962C8B-B14F-4D97-AF65-F5344CB8AC3E}">
        <p14:creationId xmlns:p14="http://schemas.microsoft.com/office/powerpoint/2010/main" val="3698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49633">
                                            <p:txEl>
                                              <p:pRg st="0" end="0"/>
                                            </p:txEl>
                                          </p:spTgt>
                                        </p:tgtEl>
                                        <p:attrNameLst>
                                          <p:attrName>style.visibility</p:attrName>
                                        </p:attrNameLst>
                                      </p:cBhvr>
                                      <p:to>
                                        <p:strVal val="visible"/>
                                      </p:to>
                                    </p:set>
                                    <p:anim calcmode="lin" valueType="num">
                                      <p:cBhvr additive="base">
                                        <p:cTn id="7" dur="500" fill="hold"/>
                                        <p:tgtEl>
                                          <p:spTgt spid="10496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963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49633">
                                            <p:txEl>
                                              <p:pRg st="1" end="1"/>
                                            </p:txEl>
                                          </p:spTgt>
                                        </p:tgtEl>
                                        <p:attrNameLst>
                                          <p:attrName>style.visibility</p:attrName>
                                        </p:attrNameLst>
                                      </p:cBhvr>
                                      <p:to>
                                        <p:strVal val="visible"/>
                                      </p:to>
                                    </p:set>
                                    <p:anim calcmode="lin" valueType="num">
                                      <p:cBhvr additive="base">
                                        <p:cTn id="11" dur="500" fill="hold"/>
                                        <p:tgtEl>
                                          <p:spTgt spid="104963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4963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49633">
                                            <p:txEl>
                                              <p:pRg st="2" end="2"/>
                                            </p:txEl>
                                          </p:spTgt>
                                        </p:tgtEl>
                                        <p:attrNameLst>
                                          <p:attrName>style.visibility</p:attrName>
                                        </p:attrNameLst>
                                      </p:cBhvr>
                                      <p:to>
                                        <p:strVal val="visible"/>
                                      </p:to>
                                    </p:set>
                                    <p:anim calcmode="lin" valueType="num">
                                      <p:cBhvr additive="base">
                                        <p:cTn id="21" dur="500" fill="hold"/>
                                        <p:tgtEl>
                                          <p:spTgt spid="104963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496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49633">
                                            <p:txEl>
                                              <p:pRg st="3" end="3"/>
                                            </p:txEl>
                                          </p:spTgt>
                                        </p:tgtEl>
                                        <p:attrNameLst>
                                          <p:attrName>style.visibility</p:attrName>
                                        </p:attrNameLst>
                                      </p:cBhvr>
                                      <p:to>
                                        <p:strVal val="visible"/>
                                      </p:to>
                                    </p:set>
                                    <p:anim calcmode="lin" valueType="num">
                                      <p:cBhvr additive="base">
                                        <p:cTn id="27" dur="500" fill="hold"/>
                                        <p:tgtEl>
                                          <p:spTgt spid="104963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4963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anim calcmode="lin" valueType="num">
                                      <p:cBhvr additive="base">
                                        <p:cTn id="33" dur="500" fill="hold"/>
                                        <p:tgtEl>
                                          <p:spTgt spid="133"/>
                                        </p:tgtEl>
                                        <p:attrNameLst>
                                          <p:attrName>ppt_x</p:attrName>
                                        </p:attrNameLst>
                                      </p:cBhvr>
                                      <p:tavLst>
                                        <p:tav tm="0">
                                          <p:val>
                                            <p:strVal val="0-#ppt_w/2"/>
                                          </p:val>
                                        </p:tav>
                                        <p:tav tm="100000">
                                          <p:val>
                                            <p:strVal val="#ppt_x"/>
                                          </p:val>
                                        </p:tav>
                                      </p:tavLst>
                                    </p:anim>
                                    <p:anim calcmode="lin" valueType="num">
                                      <p:cBhvr additive="base">
                                        <p:cTn id="34" dur="500" fill="hold"/>
                                        <p:tgtEl>
                                          <p:spTgt spid="13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additive="base">
                                        <p:cTn id="43" dur="500" fill="hold"/>
                                        <p:tgtEl>
                                          <p:spTgt spid="139"/>
                                        </p:tgtEl>
                                        <p:attrNameLst>
                                          <p:attrName>ppt_x</p:attrName>
                                        </p:attrNameLst>
                                      </p:cBhvr>
                                      <p:tavLst>
                                        <p:tav tm="0">
                                          <p:val>
                                            <p:strVal val="0-#ppt_w/2"/>
                                          </p:val>
                                        </p:tav>
                                        <p:tav tm="100000">
                                          <p:val>
                                            <p:strVal val="#ppt_x"/>
                                          </p:val>
                                        </p:tav>
                                      </p:tavLst>
                                    </p:anim>
                                    <p:anim calcmode="lin" valueType="num">
                                      <p:cBhvr additive="base">
                                        <p:cTn id="44" dur="500" fill="hold"/>
                                        <p:tgtEl>
                                          <p:spTgt spid="13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0-#ppt_w/2"/>
                                          </p:val>
                                        </p:tav>
                                        <p:tav tm="100000">
                                          <p:val>
                                            <p:strVal val="#ppt_x"/>
                                          </p:val>
                                        </p:tav>
                                      </p:tavLst>
                                    </p:anim>
                                    <p:anim calcmode="lin" valueType="num">
                                      <p:cBhvr additive="base">
                                        <p:cTn id="4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3" grpId="0"/>
      <p:bldP spid="1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9633" name="Text Box 33"/>
              <p:cNvSpPr txBox="1">
                <a:spLocks noChangeArrowheads="1"/>
              </p:cNvSpPr>
              <p:nvPr/>
            </p:nvSpPr>
            <p:spPr bwMode="auto">
              <a:xfrm>
                <a:off x="-97457" y="457200"/>
                <a:ext cx="9338913" cy="159819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 learning with a supervisor to help.</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Machine</a:t>
                </a:r>
                <a:r>
                  <a:rPr kumimoji="0" lang="en-US" altLang="en-US" sz="24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d>
                      <m:dPr>
                        <m:ctrlP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dPr>
                      <m:e>
                        <m:acc>
                          <m:accPr>
                            <m:chr m:val="⃗"/>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d>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sign( </a:t>
                </a:r>
                <a14:m>
                  <m:oMath xmlns:m="http://schemas.openxmlformats.org/officeDocument/2006/math">
                    <m:acc>
                      <m:accPr>
                        <m:chr m:val="⃗"/>
                        <m:ctrlP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oMath>
                </a14:m>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altLang="en-US" sz="2400" b="0" i="0" u="none" strike="noStrike" kern="1200" cap="none" spc="0" normalizeH="0" baseline="0" noProof="0" dirty="0">
                  <a:ln>
                    <a:noFill/>
                  </a:ln>
                  <a:solidFill>
                    <a:srgbClr val="CC99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Machine learning: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e>
                      <m: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𝑜𝑝𝑡</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rPr>
                      <m:t>= </m:t>
                    </m:r>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rPr>
                          <m:t>𝐴𝑟𝑔𝑀𝑖𝑛</m:t>
                        </m:r>
                      </m:e>
                      <m:sub>
                        <m:acc>
                          <m:accPr>
                            <m:chr m:val="⃗"/>
                            <m:ctrlP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sub>
                    </m:s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r>
                      <a:rPr kumimoji="0" lang="en-CA" altLang="en-US" sz="2400" b="0" i="1" u="none" strike="noStrike" kern="1200" cap="none" spc="0" normalizeH="0" baseline="0" noProof="0" dirty="0">
                        <a:ln>
                          <a:noFill/>
                        </a:ln>
                        <a:solidFill>
                          <a:srgbClr val="CC9900"/>
                        </a:solidFill>
                        <a:effectLst/>
                        <a:uLnTx/>
                        <a:uFillTx/>
                        <a:latin typeface="Cambria Math" panose="02040503050406030204" pitchFamily="18" charset="0"/>
                        <a:ea typeface="+mn-ea"/>
                        <a:cs typeface="+mn-cs"/>
                      </a:rPr>
                      <m:t>𝐸</m:t>
                    </m:r>
                    <m:d>
                      <m:dPr>
                        <m:ctrlPr>
                          <a:rPr kumimoji="0" lang="en-CA" altLang="en-US" sz="2400" b="0" i="1" u="none" strike="noStrike" kern="1200" cap="none" spc="0" normalizeH="0" baseline="0" noProof="0" dirty="0">
                            <a:ln>
                              <a:noFill/>
                            </a:ln>
                            <a:solidFill>
                              <a:srgbClr val="CC9900"/>
                            </a:solidFill>
                            <a:effectLst/>
                            <a:uLnTx/>
                            <a:uFillTx/>
                            <a:latin typeface="Cambria Math" panose="02040503050406030204" pitchFamily="18" charset="0"/>
                            <a:ea typeface="+mn-ea"/>
                            <a:cs typeface="+mn-cs"/>
                          </a:rPr>
                        </m:ctrlPr>
                      </m:dPr>
                      <m:e>
                        <m:acc>
                          <m:accPr>
                            <m:chr m:val="⃗"/>
                            <m:ctrlP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e>
                    </m:d>
                  </m:oMath>
                </a14:m>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Choice>
        <mc:Fallback xmlns="">
          <p:sp>
            <p:nvSpPr>
              <p:cNvPr id="1049633" name="Text Box 33"/>
              <p:cNvSpPr txBox="1">
                <a:spLocks noRot="1" noChangeAspect="1" noMove="1" noResize="1" noEditPoints="1" noAdjustHandles="1" noChangeArrowheads="1" noChangeShapeType="1" noTextEdit="1"/>
              </p:cNvSpPr>
              <p:nvPr/>
            </p:nvSpPr>
            <p:spPr bwMode="auto">
              <a:xfrm>
                <a:off x="-97457" y="457200"/>
                <a:ext cx="9338913" cy="1598194"/>
              </a:xfrm>
              <a:prstGeom prst="rect">
                <a:avLst/>
              </a:prstGeom>
              <a:blipFill>
                <a:blip r:embed="rId3"/>
                <a:stretch>
                  <a:fillRect t="-3053" b="-6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362200" y="816121"/>
                <a:ext cx="4918799"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13" name="Rectangle 12"/>
              <p:cNvSpPr>
                <a:spLocks noRot="1" noChangeAspect="1" noMove="1" noResize="1" noEditPoints="1" noAdjustHandles="1" noChangeArrowheads="1" noChangeShapeType="1" noTextEdit="1"/>
              </p:cNvSpPr>
              <p:nvPr/>
            </p:nvSpPr>
            <p:spPr>
              <a:xfrm>
                <a:off x="2362200" y="816121"/>
                <a:ext cx="4918799" cy="461665"/>
              </a:xfrm>
              <a:prstGeom prst="rect">
                <a:avLst/>
              </a:prstGeom>
              <a:blipFill>
                <a:blip r:embed="rId4"/>
                <a:stretch>
                  <a:fillRect l="-1985" t="-18421" b="-28947"/>
                </a:stretch>
              </a:blipFill>
            </p:spPr>
            <p:txBody>
              <a:bodyPr/>
              <a:lstStyle/>
              <a:p>
                <a:r>
                  <a:rPr lang="en-US">
                    <a:noFill/>
                  </a:rPr>
                  <a:t> </a:t>
                </a:r>
              </a:p>
            </p:txBody>
          </p:sp>
        </mc:Fallback>
      </mc:AlternateContent>
      <p:sp>
        <p:nvSpPr>
          <p:cNvPr id="67" name="Rectangle 63">
            <a:extLst>
              <a:ext uri="{FF2B5EF4-FFF2-40B4-BE49-F238E27FC236}">
                <a16:creationId xmlns:a16="http://schemas.microsoft.com/office/drawing/2014/main" id="{7B0CFD87-1B98-4FF4-A125-5415B2CAF5A2}"/>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Vector Machine</a:t>
            </a:r>
          </a:p>
        </p:txBody>
      </p:sp>
      <mc:AlternateContent xmlns:mc="http://schemas.openxmlformats.org/markup-compatibility/2006">
        <mc:Choice xmlns:a14="http://schemas.microsoft.com/office/drawing/2010/main" Requires="a14">
          <p:sp>
            <p:nvSpPr>
              <p:cNvPr id="133" name="Rectangle 132">
                <a:extLst>
                  <a:ext uri="{FF2B5EF4-FFF2-40B4-BE49-F238E27FC236}">
                    <a16:creationId xmlns:a16="http://schemas.microsoft.com/office/drawing/2014/main" id="{7F230D05-DD11-43EF-9BBA-2F2B41B858FD}"/>
                  </a:ext>
                </a:extLst>
              </p:cNvPr>
              <p:cNvSpPr/>
              <p:nvPr/>
            </p:nvSpPr>
            <p:spPr>
              <a:xfrm>
                <a:off x="562428" y="2038350"/>
                <a:ext cx="8369599" cy="158947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Feature vectors</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can live in a much higher dimension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and be too complex to handle.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Define:</a:t>
                </a: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kernel(</a:t>
                </a:r>
                <a14:m>
                  <m:oMath xmlns:m="http://schemas.openxmlformats.org/officeDocument/2006/math">
                    <m:sSub>
                      <m:sSubPr>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oMath>
                </a14:m>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sub>
                    </m:sSub>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sub>
                    </m:sSub>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br>
                  <a:rPr lang="en-US" altLang="en-US" sz="2400" noProof="0" dirty="0">
                    <a:solidFill>
                      <a:srgbClr val="FFFFFF"/>
                    </a:solidFill>
                    <a:latin typeface="Times New Roman"/>
                    <a:cs typeface="Times New Roman" panose="02020603050405020304" pitchFamily="18" charset="0"/>
                    <a:sym typeface="Symbol" panose="05050102010706020507" pitchFamily="18" charset="2"/>
                  </a:rPr>
                </a:br>
                <a:r>
                  <a:rPr lang="en-US" altLang="en-US" sz="2400" noProof="0" dirty="0">
                    <a:solidFill>
                      <a:srgbClr val="FFFFFF"/>
                    </a:solidFill>
                    <a:latin typeface="Times New Roman"/>
                    <a:cs typeface="Times New Roman" panose="02020603050405020304" pitchFamily="18" charset="0"/>
                    <a:sym typeface="Symbol" panose="05050102010706020507" pitchFamily="18" charset="2"/>
                  </a:rPr>
                  <a:t>     </a:t>
                </a:r>
                <a:r>
                  <a:rPr lang="en-US" altLang="en-US" sz="2400" dirty="0">
                    <a:solidFill>
                      <a:srgbClr val="FFFFFF"/>
                    </a:solidFill>
                    <a:cs typeface="Times New Roman" panose="02020603050405020304" pitchFamily="18" charset="0"/>
                    <a:sym typeface="Symbol" panose="05050102010706020507" pitchFamily="18" charset="2"/>
                  </a:rPr>
                  <a:t>to be the “distance” between the features of the training vectors.</a:t>
                </a:r>
              </a:p>
            </p:txBody>
          </p:sp>
        </mc:Choice>
        <mc:Fallback>
          <p:sp>
            <p:nvSpPr>
              <p:cNvPr id="133" name="Rectangle 132">
                <a:extLst>
                  <a:ext uri="{FF2B5EF4-FFF2-40B4-BE49-F238E27FC236}">
                    <a16:creationId xmlns:a16="http://schemas.microsoft.com/office/drawing/2014/main" id="{7F230D05-DD11-43EF-9BBA-2F2B41B858FD}"/>
                  </a:ext>
                </a:extLst>
              </p:cNvPr>
              <p:cNvSpPr>
                <a:spLocks noRot="1" noChangeAspect="1" noMove="1" noResize="1" noEditPoints="1" noAdjustHandles="1" noChangeArrowheads="1" noChangeShapeType="1" noTextEdit="1"/>
              </p:cNvSpPr>
              <p:nvPr/>
            </p:nvSpPr>
            <p:spPr>
              <a:xfrm>
                <a:off x="562428" y="2038350"/>
                <a:ext cx="8369599" cy="1589474"/>
              </a:xfrm>
              <a:prstGeom prst="rect">
                <a:avLst/>
              </a:prstGeom>
              <a:blipFill>
                <a:blip r:embed="rId5"/>
                <a:stretch>
                  <a:fillRect l="-1092" t="-5364" r="-1165" b="-8046"/>
                </a:stretch>
              </a:blipFill>
            </p:spPr>
            <p:txBody>
              <a:bodyPr/>
              <a:lstStyle/>
              <a:p>
                <a:r>
                  <a:rPr lang="en-US">
                    <a:noFill/>
                  </a:rPr>
                  <a:t> </a:t>
                </a:r>
              </a:p>
            </p:txBody>
          </p:sp>
        </mc:Fallback>
      </mc:AlternateContent>
      <p:sp>
        <p:nvSpPr>
          <p:cNvPr id="24" name="Rectangle 63">
            <a:extLst>
              <a:ext uri="{FF2B5EF4-FFF2-40B4-BE49-F238E27FC236}">
                <a16:creationId xmlns:a16="http://schemas.microsoft.com/office/drawing/2014/main" id="{6D20FC0C-C612-452A-8876-2B5E7E56C15B}"/>
              </a:ext>
            </a:extLst>
          </p:cNvPr>
          <p:cNvSpPr>
            <a:spLocks noChangeArrowheads="1"/>
          </p:cNvSpPr>
          <p:nvPr/>
        </p:nvSpPr>
        <p:spPr bwMode="auto">
          <a:xfrm>
            <a:off x="152400" y="-315739"/>
            <a:ext cx="34290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Support</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269B7407-0818-4C6F-8703-2EE91784D85E}"/>
                  </a:ext>
                </a:extLst>
              </p:cNvPr>
              <p:cNvSpPr/>
              <p:nvPr/>
            </p:nvSpPr>
            <p:spPr>
              <a:xfrm>
                <a:off x="562428" y="3586877"/>
                <a:ext cx="6150273" cy="258532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Example: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Let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be an integer.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Let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16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1,1,1,…,1,0,0,…</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1,1,1,…,1,1,1,1,0,0,…</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Then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kernel(</a:t>
                </a:r>
                <a:r>
                  <a:rPr kumimoji="0" lang="en-US" altLang="en-US" sz="2400" b="0" i="0" u="none" strike="noStrike" kern="1200" cap="none" spc="0" normalizeH="0" baseline="0" noProof="0" dirty="0" err="1">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2400" b="0" i="0" u="none" strike="noStrike" kern="1200" cap="none" spc="0" normalizeH="0" baseline="0" noProof="0" dirty="0" err="1">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err="1">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a:t>x</a:t>
                </a:r>
                <a14:m>
                  <m:oMath xmlns:m="http://schemas.openxmlformats.org/officeDocument/2006/math">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x</m:t>
                    </m:r>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r>
                      <m:rPr>
                        <m:sty m:val="p"/>
                      </m:rPr>
                      <a:rPr kumimoji="0" lang="en-US"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x</m:t>
                    </m:r>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min(</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2400" b="0" i="0" u="none" strike="noStrike" kern="1200" cap="none" spc="0" normalizeH="0" baseline="0" noProof="0" dirty="0" err="1">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err="1">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a:t>x</a:t>
                </a:r>
                <a14:m>
                  <m:oMath xmlns:m="http://schemas.openxmlformats.org/officeDocument/2006/math">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oMath>
                </a14:m>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p>
            </p:txBody>
          </p:sp>
        </mc:Choice>
        <mc:Fallback>
          <p:sp>
            <p:nvSpPr>
              <p:cNvPr id="10" name="Rectangle 9">
                <a:extLst>
                  <a:ext uri="{FF2B5EF4-FFF2-40B4-BE49-F238E27FC236}">
                    <a16:creationId xmlns:a16="http://schemas.microsoft.com/office/drawing/2014/main" id="{269B7407-0818-4C6F-8703-2EE91784D85E}"/>
                  </a:ext>
                </a:extLst>
              </p:cNvPr>
              <p:cNvSpPr>
                <a:spLocks noRot="1" noChangeAspect="1" noMove="1" noResize="1" noEditPoints="1" noAdjustHandles="1" noChangeArrowheads="1" noChangeShapeType="1" noTextEdit="1"/>
              </p:cNvSpPr>
              <p:nvPr/>
            </p:nvSpPr>
            <p:spPr>
              <a:xfrm>
                <a:off x="562428" y="3586877"/>
                <a:ext cx="6150273" cy="2585323"/>
              </a:xfrm>
              <a:prstGeom prst="rect">
                <a:avLst/>
              </a:prstGeom>
              <a:blipFill>
                <a:blip r:embed="rId6"/>
                <a:stretch>
                  <a:fillRect l="-1487" t="-1882" r="-198" b="-4235"/>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0F780129-CA7C-4DF4-92FA-A6C09DBEE347}"/>
              </a:ext>
            </a:extLst>
          </p:cNvPr>
          <p:cNvGrpSpPr/>
          <p:nvPr/>
        </p:nvGrpSpPr>
        <p:grpSpPr>
          <a:xfrm>
            <a:off x="2545080" y="4228738"/>
            <a:ext cx="1845492" cy="1575899"/>
            <a:chOff x="2545080" y="3624942"/>
            <a:chExt cx="1845492" cy="1575899"/>
          </a:xfrm>
        </p:grpSpPr>
        <p:grpSp>
          <p:nvGrpSpPr>
            <p:cNvPr id="12" name="Group 11">
              <a:extLst>
                <a:ext uri="{FF2B5EF4-FFF2-40B4-BE49-F238E27FC236}">
                  <a16:creationId xmlns:a16="http://schemas.microsoft.com/office/drawing/2014/main" id="{54AEE29F-BF91-4533-AF8D-FFFAA4B5E171}"/>
                </a:ext>
              </a:extLst>
            </p:cNvPr>
            <p:cNvGrpSpPr/>
            <p:nvPr/>
          </p:nvGrpSpPr>
          <p:grpSpPr>
            <a:xfrm>
              <a:off x="2545080" y="3962401"/>
              <a:ext cx="1845492" cy="1238440"/>
              <a:chOff x="2545080" y="3962401"/>
              <a:chExt cx="1845492" cy="1238440"/>
            </a:xfrm>
          </p:grpSpPr>
          <p:sp>
            <p:nvSpPr>
              <p:cNvPr id="15" name="Left Brace 14">
                <a:extLst>
                  <a:ext uri="{FF2B5EF4-FFF2-40B4-BE49-F238E27FC236}">
                    <a16:creationId xmlns:a16="http://schemas.microsoft.com/office/drawing/2014/main" id="{42A0B7DE-854F-404A-9156-A898528261B6}"/>
                  </a:ext>
                </a:extLst>
              </p:cNvPr>
              <p:cNvSpPr/>
              <p:nvPr/>
            </p:nvSpPr>
            <p:spPr bwMode="auto">
              <a:xfrm rot="5400000">
                <a:off x="3063240" y="3444241"/>
                <a:ext cx="152400" cy="1188720"/>
              </a:xfrm>
              <a:prstGeom prst="leftBrac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6" name="Left Brace 15">
                <a:extLst>
                  <a:ext uri="{FF2B5EF4-FFF2-40B4-BE49-F238E27FC236}">
                    <a16:creationId xmlns:a16="http://schemas.microsoft.com/office/drawing/2014/main" id="{FC1C6722-DFE3-4FC8-B5AD-8485245D2033}"/>
                  </a:ext>
                </a:extLst>
              </p:cNvPr>
              <p:cNvSpPr/>
              <p:nvPr/>
            </p:nvSpPr>
            <p:spPr bwMode="auto">
              <a:xfrm rot="16200000" flipV="1">
                <a:off x="3399972" y="3900714"/>
                <a:ext cx="152400" cy="1828800"/>
              </a:xfrm>
              <a:prstGeom prst="leftBrac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7" name="Rectangle 16">
                <a:extLst>
                  <a:ext uri="{FF2B5EF4-FFF2-40B4-BE49-F238E27FC236}">
                    <a16:creationId xmlns:a16="http://schemas.microsoft.com/office/drawing/2014/main" id="{F33CA301-0698-452C-8DB9-0EC69DB3B072}"/>
                  </a:ext>
                </a:extLst>
              </p:cNvPr>
              <p:cNvSpPr/>
              <p:nvPr/>
            </p:nvSpPr>
            <p:spPr>
              <a:xfrm>
                <a:off x="3291753" y="4800731"/>
                <a:ext cx="39786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l-GR" altLang="en-US" sz="20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14" name="Rectangle 13">
              <a:extLst>
                <a:ext uri="{FF2B5EF4-FFF2-40B4-BE49-F238E27FC236}">
                  <a16:creationId xmlns:a16="http://schemas.microsoft.com/office/drawing/2014/main" id="{71A559BC-01AE-462C-A7B5-44CF9BBBD028}"/>
                </a:ext>
              </a:extLst>
            </p:cNvPr>
            <p:cNvSpPr/>
            <p:nvPr/>
          </p:nvSpPr>
          <p:spPr>
            <a:xfrm>
              <a:off x="3012990" y="3624942"/>
              <a:ext cx="31290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8" name="Group 29">
            <a:extLst>
              <a:ext uri="{FF2B5EF4-FFF2-40B4-BE49-F238E27FC236}">
                <a16:creationId xmlns:a16="http://schemas.microsoft.com/office/drawing/2014/main" id="{F3D834EF-9822-467D-8945-0F3F9D33CD79}"/>
              </a:ext>
            </a:extLst>
          </p:cNvPr>
          <p:cNvGrpSpPr>
            <a:grpSpLocks/>
          </p:cNvGrpSpPr>
          <p:nvPr/>
        </p:nvGrpSpPr>
        <p:grpSpPr bwMode="auto">
          <a:xfrm>
            <a:off x="8122776" y="5840839"/>
            <a:ext cx="917591" cy="929993"/>
            <a:chOff x="2065" y="1551"/>
            <a:chExt cx="1628" cy="1988"/>
          </a:xfrm>
        </p:grpSpPr>
        <p:sp>
          <p:nvSpPr>
            <p:cNvPr id="19" name="Freeform 30">
              <a:extLst>
                <a:ext uri="{FF2B5EF4-FFF2-40B4-BE49-F238E27FC236}">
                  <a16:creationId xmlns:a16="http://schemas.microsoft.com/office/drawing/2014/main" id="{C1F18309-B5FD-486B-81FA-94AAEC946CDB}"/>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31">
              <a:extLst>
                <a:ext uri="{FF2B5EF4-FFF2-40B4-BE49-F238E27FC236}">
                  <a16:creationId xmlns:a16="http://schemas.microsoft.com/office/drawing/2014/main" id="{CC60CB63-5116-49F9-97CB-3D4748276BFD}"/>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32">
              <a:extLst>
                <a:ext uri="{FF2B5EF4-FFF2-40B4-BE49-F238E27FC236}">
                  <a16:creationId xmlns:a16="http://schemas.microsoft.com/office/drawing/2014/main" id="{08298C42-F44F-40A2-97F6-6A801C61ABB2}"/>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33">
              <a:extLst>
                <a:ext uri="{FF2B5EF4-FFF2-40B4-BE49-F238E27FC236}">
                  <a16:creationId xmlns:a16="http://schemas.microsoft.com/office/drawing/2014/main" id="{0CF2CA17-BD7E-4D46-9ED1-F4BC9EDF28C3}"/>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5" name="Freeform 34">
              <a:extLst>
                <a:ext uri="{FF2B5EF4-FFF2-40B4-BE49-F238E27FC236}">
                  <a16:creationId xmlns:a16="http://schemas.microsoft.com/office/drawing/2014/main" id="{E3652975-F48C-4B82-9EEA-5895FFDC9470}"/>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6" name="Freeform 35">
              <a:extLst>
                <a:ext uri="{FF2B5EF4-FFF2-40B4-BE49-F238E27FC236}">
                  <a16:creationId xmlns:a16="http://schemas.microsoft.com/office/drawing/2014/main" id="{541D3494-22A1-4591-AE60-25AF9A3EFED9}"/>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36">
              <a:extLst>
                <a:ext uri="{FF2B5EF4-FFF2-40B4-BE49-F238E27FC236}">
                  <a16:creationId xmlns:a16="http://schemas.microsoft.com/office/drawing/2014/main" id="{FADDB988-D996-40DB-BE63-B8A981B5054F}"/>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37">
              <a:extLst>
                <a:ext uri="{FF2B5EF4-FFF2-40B4-BE49-F238E27FC236}">
                  <a16:creationId xmlns:a16="http://schemas.microsoft.com/office/drawing/2014/main" id="{335B0043-D823-4F73-A8ED-60D9D0F78556}"/>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38">
              <a:extLst>
                <a:ext uri="{FF2B5EF4-FFF2-40B4-BE49-F238E27FC236}">
                  <a16:creationId xmlns:a16="http://schemas.microsoft.com/office/drawing/2014/main" id="{55D0FD22-6D9B-415A-A247-28290CCBB753}"/>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39">
              <a:extLst>
                <a:ext uri="{FF2B5EF4-FFF2-40B4-BE49-F238E27FC236}">
                  <a16:creationId xmlns:a16="http://schemas.microsoft.com/office/drawing/2014/main" id="{6866F11A-956F-4BAC-9688-AC02F4FA1DE7}"/>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1" name="Freeform 40">
              <a:extLst>
                <a:ext uri="{FF2B5EF4-FFF2-40B4-BE49-F238E27FC236}">
                  <a16:creationId xmlns:a16="http://schemas.microsoft.com/office/drawing/2014/main" id="{0BB82F40-6D04-4ED7-BEF3-624B29F32D97}"/>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2" name="Freeform 41">
              <a:extLst>
                <a:ext uri="{FF2B5EF4-FFF2-40B4-BE49-F238E27FC236}">
                  <a16:creationId xmlns:a16="http://schemas.microsoft.com/office/drawing/2014/main" id="{E3A39266-A843-4049-AE00-4B9BC9F3E84E}"/>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3" name="Freeform 42">
              <a:extLst>
                <a:ext uri="{FF2B5EF4-FFF2-40B4-BE49-F238E27FC236}">
                  <a16:creationId xmlns:a16="http://schemas.microsoft.com/office/drawing/2014/main" id="{6F056EEC-7527-4599-87A2-6D9E90F26DA8}"/>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43">
              <a:extLst>
                <a:ext uri="{FF2B5EF4-FFF2-40B4-BE49-F238E27FC236}">
                  <a16:creationId xmlns:a16="http://schemas.microsoft.com/office/drawing/2014/main" id="{E812E668-E38F-4C58-B2F1-902242D4DC42}"/>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5" name="Freeform 44">
              <a:extLst>
                <a:ext uri="{FF2B5EF4-FFF2-40B4-BE49-F238E27FC236}">
                  <a16:creationId xmlns:a16="http://schemas.microsoft.com/office/drawing/2014/main" id="{1239887B-1DC9-481B-8337-9B5D0723D1B1}"/>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6" name="Freeform 45">
              <a:extLst>
                <a:ext uri="{FF2B5EF4-FFF2-40B4-BE49-F238E27FC236}">
                  <a16:creationId xmlns:a16="http://schemas.microsoft.com/office/drawing/2014/main" id="{EE124D6E-6B6F-473D-81F1-1AEA523BBE67}"/>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7" name="Freeform 46">
              <a:extLst>
                <a:ext uri="{FF2B5EF4-FFF2-40B4-BE49-F238E27FC236}">
                  <a16:creationId xmlns:a16="http://schemas.microsoft.com/office/drawing/2014/main" id="{D297958C-071C-40CB-90C2-9AC7F6EDEF09}"/>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mc:AlternateContent xmlns:mc="http://schemas.openxmlformats.org/markup-compatibility/2006">
        <mc:Choice xmlns:a14="http://schemas.microsoft.com/office/drawing/2010/main" Requires="a14">
          <p:sp>
            <p:nvSpPr>
              <p:cNvPr id="38" name="AutoShape 35">
                <a:extLst>
                  <a:ext uri="{FF2B5EF4-FFF2-40B4-BE49-F238E27FC236}">
                    <a16:creationId xmlns:a16="http://schemas.microsoft.com/office/drawing/2014/main" id="{2F139223-DF48-4A4B-86C0-000750753AA9}"/>
                  </a:ext>
                </a:extLst>
              </p:cNvPr>
              <p:cNvSpPr>
                <a:spLocks noChangeArrowheads="1"/>
              </p:cNvSpPr>
              <p:nvPr/>
            </p:nvSpPr>
            <p:spPr bwMode="auto">
              <a:xfrm>
                <a:off x="4201711" y="3981996"/>
                <a:ext cx="4896118" cy="1676400"/>
              </a:xfrm>
              <a:prstGeom prst="wedgeRoundRectCallout">
                <a:avLst>
                  <a:gd name="adj1" fmla="val 34019"/>
                  <a:gd name="adj2" fmla="val 58808"/>
                  <a:gd name="adj3" fmla="val 16667"/>
                </a:avLst>
              </a:prstGeom>
              <a:solidFill>
                <a:srgbClr val="000066"/>
              </a:solidFill>
              <a:ln w="12700">
                <a:solidFill>
                  <a:schemeClr val="hlink"/>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dirty="0">
                    <a:solidFill>
                      <a:srgbClr val="FFFFFF"/>
                    </a:solidFill>
                    <a:latin typeface="Times New Roman"/>
                    <a:cs typeface="Times New Roman" panose="02020603050405020304" pitchFamily="18" charset="0"/>
                    <a:sym typeface="Symbol" panose="05050102010706020507" pitchFamily="18" charset="2"/>
                  </a:rPr>
                  <a:t>Our weights</a:t>
                </a:r>
                <a:r>
                  <a:rPr lang="en-US" altLang="en-US" sz="2400" dirty="0">
                    <a:solidFill>
                      <a:srgbClr val="FFFFFF"/>
                    </a:solidFill>
                    <a:sym typeface="Symbol" panose="05050102010706020507" pitchFamily="18" charset="2"/>
                  </a:rPr>
                  <a:t> </a:t>
                </a:r>
                <a14:m>
                  <m:oMath xmlns:m="http://schemas.openxmlformats.org/officeDocument/2006/math">
                    <m:acc>
                      <m:accPr>
                        <m:chr m:val="⃗"/>
                        <m:ctrlPr>
                          <a:rPr lang="en-US" altLang="en-US" sz="2400" b="1" i="1" dirty="0">
                            <a:solidFill>
                              <a:srgbClr val="66FF33"/>
                            </a:solidFill>
                            <a:latin typeface="Cambria Math" panose="02040503050406030204" pitchFamily="18" charset="0"/>
                            <a:sym typeface="Symbol" panose="05050102010706020507" pitchFamily="18" charset="2"/>
                          </a:rPr>
                        </m:ctrlPr>
                      </m:accPr>
                      <m:e>
                        <m:r>
                          <m:rPr>
                            <m:nor/>
                          </m:rPr>
                          <a:rPr lang="en-US" altLang="en-US" sz="2400" i="1" dirty="0">
                            <a:solidFill>
                              <a:srgbClr val="66FF33"/>
                            </a:solidFill>
                          </a:rPr>
                          <m:t>w</m:t>
                        </m:r>
                      </m:e>
                    </m:acc>
                  </m:oMath>
                </a14:m>
                <a:r>
                  <a:rPr lang="en-US" altLang="en-US" sz="2400" dirty="0">
                    <a:solidFill>
                      <a:srgbClr val="FFFFFF"/>
                    </a:solidFill>
                    <a:latin typeface="Times New Roman"/>
                    <a:cs typeface="Times New Roman" panose="02020603050405020304" pitchFamily="18" charset="0"/>
                    <a:sym typeface="Symbol" panose="05050102010706020507" pitchFamily="18" charset="2"/>
                  </a:rPr>
                  <a:t> are easy to find </a:t>
                </a:r>
                <a:br>
                  <a:rPr lang="en-US" altLang="en-US" sz="2400" dirty="0">
                    <a:solidFill>
                      <a:srgbClr val="FFFFFF"/>
                    </a:solidFill>
                    <a:latin typeface="Times New Roman"/>
                    <a:cs typeface="Times New Roman" panose="02020603050405020304" pitchFamily="18" charset="0"/>
                    <a:sym typeface="Symbol" panose="05050102010706020507" pitchFamily="18" charset="2"/>
                  </a:rPr>
                </a:br>
                <a:r>
                  <a:rPr lang="en-US" altLang="en-US" sz="2400" dirty="0">
                    <a:solidFill>
                      <a:srgbClr val="FFFFFF"/>
                    </a:solidFill>
                    <a:latin typeface="Times New Roman"/>
                    <a:cs typeface="Times New Roman" panose="02020603050405020304" pitchFamily="18" charset="0"/>
                    <a:sym typeface="Symbol" panose="05050102010706020507" pitchFamily="18" charset="2"/>
                  </a:rPr>
                  <a:t>   because dot-product is linear.</a:t>
                </a:r>
              </a:p>
              <a:p>
                <a:pPr defTabSz="685800" eaLnBrk="1" fontAlgn="auto" hangingPunct="1">
                  <a:spcBef>
                    <a:spcPct val="0"/>
                  </a:spcBef>
                  <a:spcAft>
                    <a:spcPts val="0"/>
                  </a:spcAft>
                  <a:buNone/>
                </a:pPr>
                <a:r>
                  <a:rPr lang="en-US" altLang="en-US" sz="2400" dirty="0">
                    <a:solidFill>
                      <a:srgbClr val="FFFFFF"/>
                    </a:solidFill>
                    <a:latin typeface="Times New Roman"/>
                    <a:cs typeface="Times New Roman" panose="02020603050405020304" pitchFamily="18" charset="0"/>
                    <a:sym typeface="Symbol" panose="05050102010706020507" pitchFamily="18" charset="2"/>
                  </a:rPr>
                  <a:t>But this dot-product gives something </a:t>
                </a:r>
                <a:br>
                  <a:rPr lang="en-US" altLang="en-US" sz="2400" dirty="0">
                    <a:solidFill>
                      <a:srgbClr val="FFFFFF"/>
                    </a:solidFill>
                    <a:latin typeface="Times New Roman"/>
                    <a:cs typeface="Times New Roman" panose="02020603050405020304" pitchFamily="18" charset="0"/>
                    <a:sym typeface="Symbol" panose="05050102010706020507" pitchFamily="18" charset="2"/>
                  </a:rPr>
                </a:br>
                <a:r>
                  <a:rPr lang="en-US" altLang="en-US" sz="2400" dirty="0">
                    <a:solidFill>
                      <a:srgbClr val="FFFFFF"/>
                    </a:solidFill>
                    <a:latin typeface="Times New Roman"/>
                    <a:cs typeface="Times New Roman" panose="02020603050405020304" pitchFamily="18" charset="0"/>
                    <a:sym typeface="Symbol" panose="05050102010706020507" pitchFamily="18" charset="2"/>
                  </a:rPr>
                  <a:t>   that is nicely non-linear. </a:t>
                </a:r>
                <a:endParaRPr lang="en-US" altLang="en-US" sz="2400" dirty="0">
                  <a:solidFill>
                    <a:srgbClr val="FFFFFF"/>
                  </a:solidFill>
                </a:endParaRPr>
              </a:p>
            </p:txBody>
          </p:sp>
        </mc:Choice>
        <mc:Fallback>
          <p:sp>
            <p:nvSpPr>
              <p:cNvPr id="38" name="AutoShape 35">
                <a:extLst>
                  <a:ext uri="{FF2B5EF4-FFF2-40B4-BE49-F238E27FC236}">
                    <a16:creationId xmlns:a16="http://schemas.microsoft.com/office/drawing/2014/main" id="{2F139223-DF48-4A4B-86C0-000750753AA9}"/>
                  </a:ext>
                </a:extLst>
              </p:cNvPr>
              <p:cNvSpPr>
                <a:spLocks noRot="1" noChangeAspect="1" noMove="1" noResize="1" noEditPoints="1" noAdjustHandles="1" noChangeArrowheads="1" noChangeShapeType="1" noTextEdit="1"/>
              </p:cNvSpPr>
              <p:nvPr/>
            </p:nvSpPr>
            <p:spPr bwMode="auto">
              <a:xfrm>
                <a:off x="4201711" y="3981996"/>
                <a:ext cx="4896118" cy="1676400"/>
              </a:xfrm>
              <a:prstGeom prst="wedgeRoundRectCallout">
                <a:avLst>
                  <a:gd name="adj1" fmla="val 34019"/>
                  <a:gd name="adj2" fmla="val 58808"/>
                  <a:gd name="adj3" fmla="val 16667"/>
                </a:avLst>
              </a:prstGeom>
              <a:blipFill>
                <a:blip r:embed="rId7"/>
                <a:stretch>
                  <a:fillRect l="-124" r="-994"/>
                </a:stretch>
              </a:blipFill>
              <a:ln w="12700">
                <a:solidFill>
                  <a:schemeClr val="hlink"/>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789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 calcmode="lin" valueType="num">
                                      <p:cBhvr additive="base">
                                        <p:cTn id="7" dur="500" fill="hold"/>
                                        <p:tgtEl>
                                          <p:spTgt spid="1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3">
                                            <p:txEl>
                                              <p:pRg st="1" end="1"/>
                                            </p:txEl>
                                          </p:spTgt>
                                        </p:tgtEl>
                                        <p:attrNameLst>
                                          <p:attrName>style.visibility</p:attrName>
                                        </p:attrNameLst>
                                      </p:cBhvr>
                                      <p:to>
                                        <p:strVal val="visible"/>
                                      </p:to>
                                    </p:set>
                                    <p:anim calcmode="lin" valueType="num">
                                      <p:cBhvr additive="base">
                                        <p:cTn id="17" dur="500" fill="hold"/>
                                        <p:tgtEl>
                                          <p:spTgt spid="13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additive="base">
                                        <p:cTn id="27"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 calcmode="lin" valueType="num">
                                      <p:cBhvr additive="base">
                                        <p:cTn id="33"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 calcmode="lin" valueType="num">
                                      <p:cBhvr additive="base">
                                        <p:cTn id="47"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1+#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38">
                                            <p:txEl>
                                              <p:pRg st="0" end="0"/>
                                            </p:txEl>
                                          </p:spTgt>
                                        </p:tgtEl>
                                        <p:attrNameLst>
                                          <p:attrName>style.visibility</p:attrName>
                                        </p:attrNameLst>
                                      </p:cBhvr>
                                      <p:to>
                                        <p:strVal val="visible"/>
                                      </p:to>
                                    </p:set>
                                    <p:anim calcmode="lin" valueType="num">
                                      <p:cBhvr additive="base">
                                        <p:cTn id="61"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38">
                                            <p:txEl>
                                              <p:pRg st="1" end="1"/>
                                            </p:txEl>
                                          </p:spTgt>
                                        </p:tgtEl>
                                        <p:attrNameLst>
                                          <p:attrName>style.visibility</p:attrName>
                                        </p:attrNameLst>
                                      </p:cBhvr>
                                      <p:to>
                                        <p:strVal val="visible"/>
                                      </p:to>
                                    </p:set>
                                    <p:anim calcmode="lin" valueType="num">
                                      <p:cBhvr additive="base">
                                        <p:cTn id="67"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9633" name="Text Box 33"/>
              <p:cNvSpPr txBox="1">
                <a:spLocks noChangeArrowheads="1"/>
              </p:cNvSpPr>
              <p:nvPr/>
            </p:nvSpPr>
            <p:spPr bwMode="auto">
              <a:xfrm>
                <a:off x="-97457" y="457200"/>
                <a:ext cx="9338913" cy="1598194"/>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 learning with a supervisor to help.</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Training data:</a:t>
                </a:r>
                <a:endPar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Machine</a:t>
                </a:r>
                <a:r>
                  <a:rPr kumimoji="0" lang="en-US" altLang="en-US" sz="24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a:t>
                </a:r>
                <a14:m>
                  <m:oMath xmlns:m="http://schemas.openxmlformats.org/officeDocument/2006/math">
                    <m:sSub>
                      <m:sSubPr>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𝑀</m:t>
                        </m:r>
                      </m:e>
                      <m:sub>
                        <m:acc>
                          <m:accPr>
                            <m:chr m:val="⃗"/>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sub>
                    </m:sSub>
                    <m:d>
                      <m:dPr>
                        <m:ctrlP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mn-cs"/>
                            <a:sym typeface="Symbol" panose="05050102010706020507" pitchFamily="18" charset="2"/>
                          </a:rPr>
                        </m:ctrlPr>
                      </m:dPr>
                      <m:e>
                        <m:acc>
                          <m:accPr>
                            <m:chr m:val="⃗"/>
                            <m:ctrlP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d>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 sign( </a:t>
                </a:r>
                <a14:m>
                  <m:oMath xmlns:m="http://schemas.openxmlformats.org/officeDocument/2006/math">
                    <m:acc>
                      <m:accPr>
                        <m:chr m:val="⃗"/>
                        <m:ctrlP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m:t>w</m:t>
                        </m:r>
                      </m:e>
                    </m:acc>
                    <m:r>
                      <a:rPr kumimoji="0" lang="en-US" altLang="en-US" sz="2400" b="1"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oMath>
                </a14:m>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altLang="en-US" sz="2400" b="0" i="0" u="none" strike="noStrike" kern="1200" cap="none" spc="0" normalizeH="0" baseline="0" noProof="0" dirty="0">
                  <a:ln>
                    <a:noFill/>
                  </a:ln>
                  <a:solidFill>
                    <a:srgbClr val="CC99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Machine learning: </a:t>
                </a:r>
                <a14:m>
                  <m:oMath xmlns:m="http://schemas.openxmlformats.org/officeDocument/2006/math">
                    <m:sSub>
                      <m:sSubPr>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𝑤</m:t>
                            </m:r>
                          </m:e>
                        </m:acc>
                      </m:e>
                      <m: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sym typeface="Symbol" panose="05050102010706020507" pitchFamily="18" charset="2"/>
                          </a:rPr>
                          <m:t>𝑜𝑝𝑡</m:t>
                        </m:r>
                      </m:sub>
                    </m:sSub>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rPr>
                      <m:t>= </m:t>
                    </m:r>
                    <m:sSub>
                      <m:sSubPr>
                        <m:ctrlP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rPr>
                        </m:ctrlPr>
                      </m:sSubPr>
                      <m:e>
                        <m:r>
                          <a:rPr kumimoji="0" lang="en-CA" altLang="en-US" sz="2400" b="0" i="1" u="none" strike="noStrike" kern="1200" cap="none" spc="0" normalizeH="0" baseline="0" noProof="0" dirty="0">
                            <a:ln>
                              <a:noFill/>
                            </a:ln>
                            <a:solidFill>
                              <a:srgbClr val="FFFFFF"/>
                            </a:solidFill>
                            <a:effectLst/>
                            <a:uLnTx/>
                            <a:uFillTx/>
                            <a:latin typeface="Cambria Math" panose="02040503050406030204" pitchFamily="18" charset="0"/>
                            <a:ea typeface="+mn-ea"/>
                            <a:cs typeface="+mn-cs"/>
                          </a:rPr>
                          <m:t>𝐴𝑟𝑔𝑀𝑖𝑛</m:t>
                        </m:r>
                      </m:e>
                      <m:sub>
                        <m:acc>
                          <m:accPr>
                            <m:chr m:val="⃗"/>
                            <m:ctrlP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sub>
                    </m:sSub>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 </m:t>
                    </m:r>
                    <m:r>
                      <a:rPr kumimoji="0" lang="en-CA" altLang="en-US" sz="2400" b="0" i="1" u="none" strike="noStrike" kern="1200" cap="none" spc="0" normalizeH="0" baseline="0" noProof="0" dirty="0">
                        <a:ln>
                          <a:noFill/>
                        </a:ln>
                        <a:solidFill>
                          <a:srgbClr val="CC9900"/>
                        </a:solidFill>
                        <a:effectLst/>
                        <a:uLnTx/>
                        <a:uFillTx/>
                        <a:latin typeface="Cambria Math" panose="02040503050406030204" pitchFamily="18" charset="0"/>
                        <a:ea typeface="+mn-ea"/>
                        <a:cs typeface="+mn-cs"/>
                      </a:rPr>
                      <m:t>𝐸</m:t>
                    </m:r>
                    <m:d>
                      <m:dPr>
                        <m:ctrlPr>
                          <a:rPr kumimoji="0" lang="en-CA" altLang="en-US" sz="2400" b="0" i="1" u="none" strike="noStrike" kern="1200" cap="none" spc="0" normalizeH="0" baseline="0" noProof="0" dirty="0">
                            <a:ln>
                              <a:noFill/>
                            </a:ln>
                            <a:solidFill>
                              <a:srgbClr val="CC9900"/>
                            </a:solidFill>
                            <a:effectLst/>
                            <a:uLnTx/>
                            <a:uFillTx/>
                            <a:latin typeface="Cambria Math" panose="02040503050406030204" pitchFamily="18" charset="0"/>
                            <a:ea typeface="+mn-ea"/>
                            <a:cs typeface="+mn-cs"/>
                          </a:rPr>
                        </m:ctrlPr>
                      </m:dPr>
                      <m:e>
                        <m:acc>
                          <m:accPr>
                            <m:chr m:val="⃗"/>
                            <m:ctrlP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ctrlPr>
                          </m:accPr>
                          <m:e>
                            <m:r>
                              <a:rPr kumimoji="0" lang="en-CA" altLang="en-US" sz="2400" b="0" i="1" u="none" strike="noStrike" kern="1200" cap="none" spc="0" normalizeH="0" baseline="0" noProof="0" dirty="0">
                                <a:ln>
                                  <a:noFill/>
                                </a:ln>
                                <a:solidFill>
                                  <a:srgbClr val="66FF33"/>
                                </a:solidFill>
                                <a:effectLst/>
                                <a:uLnTx/>
                                <a:uFillTx/>
                                <a:latin typeface="Cambria Math" panose="02040503050406030204" pitchFamily="18" charset="0"/>
                                <a:ea typeface="+mn-ea"/>
                                <a:cs typeface="+mn-cs"/>
                              </a:rPr>
                              <m:t>𝑤</m:t>
                            </m:r>
                          </m:e>
                        </m:acc>
                      </m:e>
                    </m:d>
                  </m:oMath>
                </a14:m>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Choice>
        <mc:Fallback xmlns="">
          <p:sp>
            <p:nvSpPr>
              <p:cNvPr id="1049633" name="Text Box 33"/>
              <p:cNvSpPr txBox="1">
                <a:spLocks noRot="1" noChangeAspect="1" noMove="1" noResize="1" noEditPoints="1" noAdjustHandles="1" noChangeArrowheads="1" noChangeShapeType="1" noTextEdit="1"/>
              </p:cNvSpPr>
              <p:nvPr/>
            </p:nvSpPr>
            <p:spPr bwMode="auto">
              <a:xfrm>
                <a:off x="-97457" y="457200"/>
                <a:ext cx="9338913" cy="1598194"/>
              </a:xfrm>
              <a:prstGeom prst="rect">
                <a:avLst/>
              </a:prstGeom>
              <a:blipFill>
                <a:blip r:embed="rId3"/>
                <a:stretch>
                  <a:fillRect t="-3053" b="-6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362200" y="816121"/>
                <a:ext cx="4918799"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1</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2</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r>
                      <a:rPr kumimoji="0" lang="en-CA"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sSub>
                      <m:sSubPr>
                        <m:ctrlP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𝑦</m:t>
                        </m:r>
                      </m:e>
                      <m:sub>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𝐷</m:t>
                        </m:r>
                      </m:sub>
                    </m:sSub>
                  </m:oMath>
                </a14:m>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mc:Choice>
        <mc:Fallback xmlns="">
          <p:sp>
            <p:nvSpPr>
              <p:cNvPr id="13" name="Rectangle 12"/>
              <p:cNvSpPr>
                <a:spLocks noRot="1" noChangeAspect="1" noMove="1" noResize="1" noEditPoints="1" noAdjustHandles="1" noChangeArrowheads="1" noChangeShapeType="1" noTextEdit="1"/>
              </p:cNvSpPr>
              <p:nvPr/>
            </p:nvSpPr>
            <p:spPr>
              <a:xfrm>
                <a:off x="2362200" y="816121"/>
                <a:ext cx="4918799" cy="461665"/>
              </a:xfrm>
              <a:prstGeom prst="rect">
                <a:avLst/>
              </a:prstGeom>
              <a:blipFill>
                <a:blip r:embed="rId4"/>
                <a:stretch>
                  <a:fillRect l="-1985" t="-18421" b="-28947"/>
                </a:stretch>
              </a:blipFill>
            </p:spPr>
            <p:txBody>
              <a:bodyPr/>
              <a:lstStyle/>
              <a:p>
                <a:r>
                  <a:rPr lang="en-US">
                    <a:noFill/>
                  </a:rPr>
                  <a:t> </a:t>
                </a:r>
              </a:p>
            </p:txBody>
          </p:sp>
        </mc:Fallback>
      </mc:AlternateContent>
      <p:sp>
        <p:nvSpPr>
          <p:cNvPr id="67" name="Rectangle 63">
            <a:extLst>
              <a:ext uri="{FF2B5EF4-FFF2-40B4-BE49-F238E27FC236}">
                <a16:creationId xmlns:a16="http://schemas.microsoft.com/office/drawing/2014/main" id="{7B0CFD87-1B98-4FF4-A125-5415B2CAF5A2}"/>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Vector Machine</a:t>
            </a:r>
          </a:p>
        </p:txBody>
      </p:sp>
      <mc:AlternateContent xmlns:mc="http://schemas.openxmlformats.org/markup-compatibility/2006">
        <mc:Choice xmlns:a14="http://schemas.microsoft.com/office/drawing/2010/main" Requires="a14">
          <p:sp>
            <p:nvSpPr>
              <p:cNvPr id="133" name="Rectangle 132">
                <a:extLst>
                  <a:ext uri="{FF2B5EF4-FFF2-40B4-BE49-F238E27FC236}">
                    <a16:creationId xmlns:a16="http://schemas.microsoft.com/office/drawing/2014/main" id="{7F230D05-DD11-43EF-9BBA-2F2B41B858FD}"/>
                  </a:ext>
                </a:extLst>
              </p:cNvPr>
              <p:cNvSpPr/>
              <p:nvPr/>
            </p:nvSpPr>
            <p:spPr>
              <a:xfrm>
                <a:off x="562428" y="2038350"/>
                <a:ext cx="8446543" cy="417479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Feature vectors</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can live in a much higher dimension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and be too complex to handle.</a:t>
                </a:r>
              </a:p>
              <a:p>
                <a:pPr lvl="0">
                  <a:defRPr/>
                </a:pPr>
                <a:r>
                  <a:rPr lang="en-US" altLang="en-US" sz="2400" dirty="0">
                    <a:solidFill>
                      <a:srgbClr val="FFFFFF"/>
                    </a:solidFill>
                    <a:cs typeface="Times New Roman" panose="02020603050405020304" pitchFamily="18" charset="0"/>
                    <a:sym typeface="Symbol" panose="05050102010706020507" pitchFamily="18" charset="2"/>
                  </a:rPr>
                  <a:t>Define: </a:t>
                </a:r>
                <a:r>
                  <a:rPr lang="en-US" altLang="en-US" sz="2400" dirty="0">
                    <a:solidFill>
                      <a:srgbClr val="FFC000"/>
                    </a:solidFill>
                    <a:cs typeface="Times New Roman" panose="02020603050405020304" pitchFamily="18" charset="0"/>
                    <a:sym typeface="Symbol" panose="05050102010706020507" pitchFamily="18" charset="2"/>
                  </a:rPr>
                  <a:t>kernel(</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US" altLang="en-US" sz="2400" i="1" dirty="0">
                            <a:solidFill>
                              <a:srgbClr val="FF00FF"/>
                            </a:solidFill>
                            <a:latin typeface="Cambria Math" panose="02040503050406030204" pitchFamily="18" charset="0"/>
                            <a:sym typeface="Symbol" panose="05050102010706020507" pitchFamily="18" charset="2"/>
                          </a:rPr>
                          <m:t>𝑑</m:t>
                        </m:r>
                      </m:sub>
                    </m:sSub>
                  </m:oMath>
                </a14:m>
                <a:r>
                  <a:rPr lang="en-US" altLang="en-US" sz="2400" dirty="0">
                    <a:solidFill>
                      <a:srgbClr val="FFC000"/>
                    </a:solidFill>
                    <a:latin typeface="Times New Roman"/>
                    <a:cs typeface="Times New Roman" panose="02020603050405020304" pitchFamily="18" charset="0"/>
                    <a:sym typeface="Symbol" panose="05050102010706020507" pitchFamily="18" charset="2"/>
                  </a:rPr>
                  <a:t>,</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US" altLang="en-US" sz="2400" i="1" dirty="0">
                            <a:solidFill>
                              <a:srgbClr val="FF00FF"/>
                            </a:solidFill>
                            <a:latin typeface="Cambria Math" panose="02040503050406030204" pitchFamily="18" charset="0"/>
                            <a:sym typeface="Symbol" panose="05050102010706020507" pitchFamily="18" charset="2"/>
                          </a:rPr>
                          <m:t>𝑑</m:t>
                        </m:r>
                        <m:r>
                          <m:rPr>
                            <m:nor/>
                          </m:rPr>
                          <a:rPr lang="el-GR" altLang="en-US" sz="2400" dirty="0">
                            <a:solidFill>
                              <a:srgbClr val="FF00FF"/>
                            </a:solidFill>
                            <a:latin typeface="Times New Roman"/>
                            <a:cs typeface="Times New Roman" panose="02020603050405020304" pitchFamily="18" charset="0"/>
                            <a:sym typeface="Symbol" panose="05050102010706020507" pitchFamily="18" charset="2"/>
                          </a:rPr>
                          <m:t>´</m:t>
                        </m:r>
                      </m:sub>
                    </m:sSub>
                  </m:oMath>
                </a14:m>
                <a:r>
                  <a:rPr lang="en-US" altLang="en-US" sz="2400" dirty="0">
                    <a:solidFill>
                      <a:srgbClr val="FFC000"/>
                    </a:solidFill>
                    <a:cs typeface="Times New Roman" panose="02020603050405020304" pitchFamily="18" charset="0"/>
                    <a:sym typeface="Symbol" panose="05050102010706020507" pitchFamily="18" charset="2"/>
                  </a:rPr>
                  <a:t>) = </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US" altLang="en-US" sz="2400" i="1" dirty="0">
                            <a:solidFill>
                              <a:srgbClr val="FF00FF"/>
                            </a:solidFill>
                            <a:latin typeface="Cambria Math" panose="02040503050406030204" pitchFamily="18" charset="0"/>
                            <a:sym typeface="Symbol" panose="05050102010706020507" pitchFamily="18" charset="2"/>
                          </a:rPr>
                          <m:t>𝑑</m:t>
                        </m:r>
                      </m:sub>
                    </m:sSub>
                  </m:oMath>
                </a14:m>
                <a:r>
                  <a:rPr lang="en-US" altLang="en-US" sz="2400" dirty="0">
                    <a:solidFill>
                      <a:srgbClr val="FFC000"/>
                    </a:solidFill>
                    <a:cs typeface="Times New Roman" panose="02020603050405020304" pitchFamily="18" charset="0"/>
                    <a:sym typeface="Symbol" panose="05050102010706020507" pitchFamily="18" charset="2"/>
                  </a:rPr>
                  <a:t>)</a:t>
                </a:r>
                <a:r>
                  <a:rPr lang="el-GR" altLang="en-US" sz="2400" dirty="0">
                    <a:solidFill>
                      <a:srgbClr val="FFC000"/>
                    </a:solidFill>
                    <a:latin typeface="Times New Roman"/>
                    <a:cs typeface="Times New Roman" panose="02020603050405020304" pitchFamily="18" charset="0"/>
                    <a:sym typeface="Symbol" panose="05050102010706020507" pitchFamily="18" charset="2"/>
                  </a:rPr>
                  <a:t>‧</a:t>
                </a:r>
                <a:r>
                  <a:rPr lang="en-US" altLang="en-US" sz="2400" dirty="0">
                    <a:solidFill>
                      <a:srgbClr val="FFC000"/>
                    </a:solidFill>
                    <a:latin typeface="Times New Roman"/>
                    <a:cs typeface="Times New Roman" panose="02020603050405020304" pitchFamily="18" charset="0"/>
                    <a:sym typeface="Symbol" panose="05050102010706020507" pitchFamily="18" charset="2"/>
                  </a:rPr>
                  <a:t>(</a:t>
                </a:r>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US" altLang="en-US" sz="2400" i="1" dirty="0">
                            <a:solidFill>
                              <a:srgbClr val="FF00FF"/>
                            </a:solidFill>
                            <a:latin typeface="Cambria Math" panose="02040503050406030204" pitchFamily="18" charset="0"/>
                            <a:sym typeface="Symbol" panose="05050102010706020507" pitchFamily="18" charset="2"/>
                          </a:rPr>
                          <m:t>𝑑</m:t>
                        </m:r>
                        <m:r>
                          <m:rPr>
                            <m:nor/>
                          </m:rPr>
                          <a:rPr lang="el-GR" altLang="en-US" sz="2400" dirty="0">
                            <a:solidFill>
                              <a:srgbClr val="FF00FF"/>
                            </a:solidFill>
                            <a:latin typeface="Times New Roman"/>
                            <a:cs typeface="Times New Roman" panose="02020603050405020304" pitchFamily="18" charset="0"/>
                            <a:sym typeface="Symbol" panose="05050102010706020507" pitchFamily="18" charset="2"/>
                          </a:rPr>
                          <m:t>´</m:t>
                        </m:r>
                      </m:sub>
                    </m:sSub>
                  </m:oMath>
                </a14:m>
                <a:r>
                  <a:rPr lang="en-US" altLang="en-US" sz="2400" dirty="0">
                    <a:solidFill>
                      <a:srgbClr val="FFC000"/>
                    </a:solidFill>
                    <a:cs typeface="Times New Roman" panose="02020603050405020304" pitchFamily="18" charset="0"/>
                    <a:sym typeface="Symbol" panose="05050102010706020507" pitchFamily="18" charset="2"/>
                  </a:rPr>
                  <a:t>)</a:t>
                </a:r>
                <a:r>
                  <a:rPr lang="el-GR" altLang="en-US" sz="2400" dirty="0">
                    <a:solidFill>
                      <a:srgbClr val="FFFFFF"/>
                    </a:solidFill>
                    <a:latin typeface="Times New Roman"/>
                    <a:cs typeface="Times New Roman" panose="02020603050405020304" pitchFamily="18" charset="0"/>
                    <a:sym typeface="Symbol" panose="05050102010706020507" pitchFamily="18" charset="2"/>
                  </a:rPr>
                  <a:t> </a:t>
                </a:r>
                <a:br>
                  <a:rPr lang="en-US" altLang="en-US" sz="2400" dirty="0">
                    <a:solidFill>
                      <a:srgbClr val="FFFFFF"/>
                    </a:solidFill>
                    <a:latin typeface="Times New Roman"/>
                    <a:cs typeface="Times New Roman" panose="02020603050405020304" pitchFamily="18" charset="0"/>
                    <a:sym typeface="Symbol" panose="05050102010706020507" pitchFamily="18" charset="2"/>
                  </a:rPr>
                </a:br>
                <a:r>
                  <a:rPr lang="en-US" altLang="en-US" sz="2400" dirty="0">
                    <a:solidFill>
                      <a:srgbClr val="FFFFFF"/>
                    </a:solidFill>
                    <a:latin typeface="Times New Roman"/>
                    <a:cs typeface="Times New Roman" panose="02020603050405020304" pitchFamily="18" charset="0"/>
                    <a:sym typeface="Symbol" panose="05050102010706020507" pitchFamily="18" charset="2"/>
                  </a:rPr>
                  <a:t>     </a:t>
                </a:r>
                <a:r>
                  <a:rPr lang="en-US" altLang="en-US" sz="2400" dirty="0">
                    <a:solidFill>
                      <a:srgbClr val="FFFFFF"/>
                    </a:solidFill>
                    <a:cs typeface="Times New Roman" panose="02020603050405020304" pitchFamily="18" charset="0"/>
                    <a:sym typeface="Symbol" panose="05050102010706020507" pitchFamily="18" charset="2"/>
                  </a:rPr>
                  <a:t>to be the “distance” between the features of the training vectors.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For a new input </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z</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can be expressed as </a:t>
                </a:r>
                <a:r>
                  <a:rPr kumimoji="0" lang="en-US" altLang="en-US" sz="2400" b="0" i="0" u="none" strike="noStrike" kern="1200" cap="none" spc="0" normalizeH="0" baseline="0" noProof="0" dirty="0">
                    <a:ln>
                      <a:noFill/>
                    </a:ln>
                    <a:solidFill>
                      <a:srgbClr val="00FFFF"/>
                    </a:solidFill>
                    <a:effectLst/>
                    <a:uLnTx/>
                    <a:uFillTx/>
                    <a:latin typeface="Times New Roman" pitchFamily="18" charset="0"/>
                    <a:ea typeface="+mn-ea"/>
                    <a:cs typeface="Times New Roman" panose="02020603050405020304" pitchFamily="18" charset="0"/>
                    <a:sym typeface="Symbol" panose="05050102010706020507" pitchFamily="18" charset="2"/>
                  </a:rPr>
                  <a:t>z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lang="en-US" altLang="en-US" sz="2400" baseline="-25000" noProof="0" dirty="0">
                    <a:solidFill>
                      <a:srgbClr val="FFC000"/>
                    </a:solidFill>
                    <a:latin typeface="Times New Roman"/>
                    <a:cs typeface="Times New Roman" panose="02020603050405020304" pitchFamily="18" charset="0"/>
                    <a:sym typeface="Symbol" panose="05050102010706020507" pitchFamily="18" charset="2"/>
                  </a:rPr>
                  <a:t>d</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lang="en-US" altLang="en-US" sz="2400" baseline="-25000" dirty="0">
                    <a:solidFill>
                      <a:srgbClr val="66FF33"/>
                    </a:solidFill>
                    <a:latin typeface="Times New Roman"/>
                    <a:cs typeface="Times New Roman" panose="02020603050405020304" pitchFamily="18" charset="0"/>
                    <a:sym typeface="Symbol" panose="05050102010706020507" pitchFamily="18" charset="2"/>
                  </a:rPr>
                  <a:t>d</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kernel(</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Hence, if one has an easier way to compute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kernel(</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b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then one never needs to actually handle the feature vector</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acc>
                      <m:accPr>
                        <m:chr m:val="⃗"/>
                        <m:ctrlPr>
                          <a:rPr kumimoji="0" lang="en-US" altLang="en-US" sz="2400" b="1"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m:rPr>
                            <m:nor/>
                          </m:rPr>
                          <a:rPr kumimoji="0" lang="en-US" altLang="en-US" sz="2400" b="0" i="1"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m:t>x</m:t>
                        </m:r>
                      </m:e>
                    </m:acc>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The problem is Time = O(# training data)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Often the function only depends on a few </a:t>
                </a:r>
                <a:r>
                  <a:rPr kumimoji="0" lang="en-US" altLang="en-US" sz="2400" b="0"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sym typeface="Symbol" panose="05050102010706020507" pitchFamily="18" charset="2"/>
                  </a:rPr>
                  <a:t>support</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vectors</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𝑖</m:t>
                        </m:r>
                      </m:sub>
                    </m:sSub>
                  </m:oMath>
                </a14:m>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b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Then the time is less.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p:txBody>
          </p:sp>
        </mc:Choice>
        <mc:Fallback>
          <p:sp>
            <p:nvSpPr>
              <p:cNvPr id="133" name="Rectangle 132">
                <a:extLst>
                  <a:ext uri="{FF2B5EF4-FFF2-40B4-BE49-F238E27FC236}">
                    <a16:creationId xmlns:a16="http://schemas.microsoft.com/office/drawing/2014/main" id="{7F230D05-DD11-43EF-9BBA-2F2B41B858FD}"/>
                  </a:ext>
                </a:extLst>
              </p:cNvPr>
              <p:cNvSpPr>
                <a:spLocks noRot="1" noChangeAspect="1" noMove="1" noResize="1" noEditPoints="1" noAdjustHandles="1" noChangeArrowheads="1" noChangeShapeType="1" noTextEdit="1"/>
              </p:cNvSpPr>
              <p:nvPr/>
            </p:nvSpPr>
            <p:spPr>
              <a:xfrm>
                <a:off x="562428" y="2038350"/>
                <a:ext cx="8446543" cy="4174797"/>
              </a:xfrm>
              <a:prstGeom prst="rect">
                <a:avLst/>
              </a:prstGeom>
              <a:blipFill>
                <a:blip r:embed="rId5"/>
                <a:stretch>
                  <a:fillRect l="-1082" t="-2044" r="-216"/>
                </a:stretch>
              </a:blipFill>
            </p:spPr>
            <p:txBody>
              <a:bodyPr/>
              <a:lstStyle/>
              <a:p>
                <a:r>
                  <a:rPr lang="en-US">
                    <a:noFill/>
                  </a:rPr>
                  <a:t> </a:t>
                </a:r>
              </a:p>
            </p:txBody>
          </p:sp>
        </mc:Fallback>
      </mc:AlternateContent>
      <p:sp>
        <p:nvSpPr>
          <p:cNvPr id="24" name="Rectangle 63">
            <a:extLst>
              <a:ext uri="{FF2B5EF4-FFF2-40B4-BE49-F238E27FC236}">
                <a16:creationId xmlns:a16="http://schemas.microsoft.com/office/drawing/2014/main" id="{6D20FC0C-C612-452A-8876-2B5E7E56C15B}"/>
              </a:ext>
            </a:extLst>
          </p:cNvPr>
          <p:cNvSpPr>
            <a:spLocks noChangeArrowheads="1"/>
          </p:cNvSpPr>
          <p:nvPr/>
        </p:nvSpPr>
        <p:spPr bwMode="auto">
          <a:xfrm>
            <a:off x="152400" y="-315739"/>
            <a:ext cx="34290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Support</a:t>
            </a:r>
          </a:p>
        </p:txBody>
      </p:sp>
    </p:spTree>
    <p:extLst>
      <p:ext uri="{BB962C8B-B14F-4D97-AF65-F5344CB8AC3E}">
        <p14:creationId xmlns:p14="http://schemas.microsoft.com/office/powerpoint/2010/main" val="63806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3">
                                            <p:txEl>
                                              <p:pRg st="2" end="2"/>
                                            </p:txEl>
                                          </p:spTgt>
                                        </p:tgtEl>
                                        <p:attrNameLst>
                                          <p:attrName>style.visibility</p:attrName>
                                        </p:attrNameLst>
                                      </p:cBhvr>
                                      <p:to>
                                        <p:strVal val="visible"/>
                                      </p:to>
                                    </p:set>
                                    <p:anim calcmode="lin" valueType="num">
                                      <p:cBhvr additive="base">
                                        <p:cTn id="7" dur="500" fill="hold"/>
                                        <p:tgtEl>
                                          <p:spTgt spid="13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3">
                                            <p:txEl>
                                              <p:pRg st="3" end="3"/>
                                            </p:txEl>
                                          </p:spTgt>
                                        </p:tgtEl>
                                        <p:attrNameLst>
                                          <p:attrName>style.visibility</p:attrName>
                                        </p:attrNameLst>
                                      </p:cBhvr>
                                      <p:to>
                                        <p:strVal val="visible"/>
                                      </p:to>
                                    </p:set>
                                    <p:anim calcmode="lin" valueType="num">
                                      <p:cBhvr additive="base">
                                        <p:cTn id="13" dur="500" fill="hold"/>
                                        <p:tgtEl>
                                          <p:spTgt spid="13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3">
                                            <p:txEl>
                                              <p:pRg st="4" end="4"/>
                                            </p:txEl>
                                          </p:spTgt>
                                        </p:tgtEl>
                                        <p:attrNameLst>
                                          <p:attrName>style.visibility</p:attrName>
                                        </p:attrNameLst>
                                      </p:cBhvr>
                                      <p:to>
                                        <p:strVal val="visible"/>
                                      </p:to>
                                    </p:set>
                                    <p:anim calcmode="lin" valueType="num">
                                      <p:cBhvr additive="base">
                                        <p:cTn id="19" dur="500" fill="hold"/>
                                        <p:tgtEl>
                                          <p:spTgt spid="13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3">
                                            <p:txEl>
                                              <p:pRg st="5" end="5"/>
                                            </p:txEl>
                                          </p:spTgt>
                                        </p:tgtEl>
                                        <p:attrNameLst>
                                          <p:attrName>style.visibility</p:attrName>
                                        </p:attrNameLst>
                                      </p:cBhvr>
                                      <p:to>
                                        <p:strVal val="visible"/>
                                      </p:to>
                                    </p:set>
                                    <p:anim calcmode="lin" valueType="num">
                                      <p:cBhvr additive="base">
                                        <p:cTn id="25" dur="500" fill="hold"/>
                                        <p:tgtEl>
                                          <p:spTgt spid="13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sp>
        <p:nvSpPr>
          <p:cNvPr id="53" name="Text Box 33"/>
          <p:cNvSpPr txBox="1">
            <a:spLocks noChangeArrowheads="1"/>
          </p:cNvSpPr>
          <p:nvPr/>
        </p:nvSpPr>
        <p:spPr bwMode="auto">
          <a:xfrm>
            <a:off x="2514601" y="609600"/>
            <a:ext cx="6400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Compression: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input is 8 bits.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This gets sent to 3 hidden units.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 required output is an unchanged</a:t>
            </a:r>
            <a:b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copy of the input.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Imagine the input player communicating 8 bits to the hidden player who communicates 3 bits to the output player.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2</a:t>
            </a:r>
            <a:r>
              <a:rPr kumimoji="0" lang="en-CA"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rPr>
              <a:t>8</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=256 inputs but only 2</a:t>
            </a:r>
            <a:r>
              <a:rPr kumimoji="0" lang="en-CA"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rPr>
              <a:t>3</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=8 hidden messages.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Two inputs get the same hidden</a:t>
            </a:r>
            <a:b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message. The output will be wrong.</a:t>
            </a:r>
          </a:p>
        </p:txBody>
      </p:sp>
      <p:grpSp>
        <p:nvGrpSpPr>
          <p:cNvPr id="2" name="Group 1">
            <a:extLst>
              <a:ext uri="{FF2B5EF4-FFF2-40B4-BE49-F238E27FC236}">
                <a16:creationId xmlns:a16="http://schemas.microsoft.com/office/drawing/2014/main" id="{D08F8C54-DF8E-4BE7-B8C3-0F2E7DF7676B}"/>
              </a:ext>
            </a:extLst>
          </p:cNvPr>
          <p:cNvGrpSpPr/>
          <p:nvPr/>
        </p:nvGrpSpPr>
        <p:grpSpPr>
          <a:xfrm>
            <a:off x="1195296" y="1905000"/>
            <a:ext cx="247832" cy="1878096"/>
            <a:chOff x="1195296" y="1905000"/>
            <a:chExt cx="247832" cy="1878096"/>
          </a:xfrm>
        </p:grpSpPr>
        <p:sp>
          <p:nvSpPr>
            <p:cNvPr id="55" name="Oval 54"/>
            <p:cNvSpPr/>
            <p:nvPr/>
          </p:nvSpPr>
          <p:spPr>
            <a:xfrm>
              <a:off x="1195296" y="1905000"/>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a:off x="1212056" y="2716296"/>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a:off x="1214528" y="3527592"/>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64" name="TextBox 63"/>
          <p:cNvSpPr txBox="1"/>
          <p:nvPr/>
        </p:nvSpPr>
        <p:spPr>
          <a:xfrm>
            <a:off x="206865" y="1392584"/>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grpSp>
        <p:nvGrpSpPr>
          <p:cNvPr id="9" name="Group 8"/>
          <p:cNvGrpSpPr/>
          <p:nvPr/>
        </p:nvGrpSpPr>
        <p:grpSpPr>
          <a:xfrm>
            <a:off x="0" y="4408837"/>
            <a:ext cx="2800350" cy="1628776"/>
            <a:chOff x="0" y="4408837"/>
            <a:chExt cx="2800350" cy="1628776"/>
          </a:xfrm>
        </p:grpSpPr>
        <p:pic>
          <p:nvPicPr>
            <p:cNvPr id="3584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08837"/>
              <a:ext cx="2800350" cy="16287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bwMode="auto">
            <a:xfrm flipV="1">
              <a:off x="1066800" y="5121821"/>
              <a:ext cx="609600" cy="178779"/>
            </a:xfrm>
            <a:prstGeom prst="line">
              <a:avLst/>
            </a:prstGeom>
            <a:noFill/>
            <a:ln w="38100" cap="sq" cmpd="sng" algn="ctr">
              <a:solidFill>
                <a:schemeClr val="hlink"/>
              </a:solidFill>
              <a:prstDash val="solid"/>
              <a:round/>
              <a:headEnd type="none" w="med" len="med"/>
              <a:tailEnd type="none" w="med" len="med"/>
            </a:ln>
            <a:effectLst/>
          </p:spPr>
        </p:cxnSp>
      </p:grpSp>
      <p:sp>
        <p:nvSpPr>
          <p:cNvPr id="54" name="Text Box 33"/>
          <p:cNvSpPr txBox="1">
            <a:spLocks noChangeArrowheads="1"/>
          </p:cNvSpPr>
          <p:nvPr/>
        </p:nvSpPr>
        <p:spPr bwMode="auto">
          <a:xfrm>
            <a:off x="2971801" y="6258580"/>
            <a:ext cx="2895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Is this possible?</a:t>
            </a:r>
          </a:p>
        </p:txBody>
      </p:sp>
      <p:sp>
        <p:nvSpPr>
          <p:cNvPr id="56" name="Text Box 33"/>
          <p:cNvSpPr txBox="1">
            <a:spLocks noChangeArrowheads="1"/>
          </p:cNvSpPr>
          <p:nvPr/>
        </p:nvSpPr>
        <p:spPr bwMode="auto">
          <a:xfrm>
            <a:off x="-228600" y="4316059"/>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8bits</a:t>
            </a:r>
          </a:p>
        </p:txBody>
      </p:sp>
      <p:sp>
        <p:nvSpPr>
          <p:cNvPr id="59" name="Text Box 33"/>
          <p:cNvSpPr txBox="1">
            <a:spLocks noChangeArrowheads="1"/>
          </p:cNvSpPr>
          <p:nvPr/>
        </p:nvSpPr>
        <p:spPr bwMode="auto">
          <a:xfrm>
            <a:off x="685800" y="465838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3bits</a:t>
            </a:r>
          </a:p>
        </p:txBody>
      </p:sp>
      <p:sp>
        <p:nvSpPr>
          <p:cNvPr id="60" name="Text Box 33"/>
          <p:cNvSpPr txBox="1">
            <a:spLocks noChangeArrowheads="1"/>
          </p:cNvSpPr>
          <p:nvPr/>
        </p:nvSpPr>
        <p:spPr bwMode="auto">
          <a:xfrm>
            <a:off x="1447800" y="4307064"/>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8bits</a:t>
            </a:r>
          </a:p>
        </p:txBody>
      </p:sp>
      <p:sp>
        <p:nvSpPr>
          <p:cNvPr id="61" name="TextBox 60"/>
          <p:cNvSpPr txBox="1"/>
          <p:nvPr/>
        </p:nvSpPr>
        <p:spPr>
          <a:xfrm>
            <a:off x="2133561" y="1404696"/>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grpSp>
        <p:nvGrpSpPr>
          <p:cNvPr id="10" name="Group 9"/>
          <p:cNvGrpSpPr/>
          <p:nvPr/>
        </p:nvGrpSpPr>
        <p:grpSpPr>
          <a:xfrm>
            <a:off x="1167224" y="1843602"/>
            <a:ext cx="350759" cy="1966398"/>
            <a:chOff x="1167224" y="1853078"/>
            <a:chExt cx="350759" cy="1966398"/>
          </a:xfrm>
        </p:grpSpPr>
        <p:sp>
          <p:nvSpPr>
            <p:cNvPr id="62" name="TextBox 61"/>
            <p:cNvSpPr txBox="1"/>
            <p:nvPr/>
          </p:nvSpPr>
          <p:spPr>
            <a:xfrm>
              <a:off x="1167224" y="1853078"/>
              <a:ext cx="32653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Arial" charset="0"/>
                </a:rPr>
                <a:t>0</a:t>
              </a:r>
            </a:p>
          </p:txBody>
        </p:sp>
        <p:sp>
          <p:nvSpPr>
            <p:cNvPr id="63" name="TextBox 62"/>
            <p:cNvSpPr txBox="1"/>
            <p:nvPr/>
          </p:nvSpPr>
          <p:spPr>
            <a:xfrm>
              <a:off x="1179336" y="2667000"/>
              <a:ext cx="32653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Arial" charset="0"/>
                </a:rPr>
                <a:t>1</a:t>
              </a:r>
            </a:p>
          </p:txBody>
        </p:sp>
        <p:sp>
          <p:nvSpPr>
            <p:cNvPr id="66" name="TextBox 65"/>
            <p:cNvSpPr txBox="1"/>
            <p:nvPr/>
          </p:nvSpPr>
          <p:spPr>
            <a:xfrm>
              <a:off x="1191448" y="3480922"/>
              <a:ext cx="32653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Arial" charset="0"/>
                </a:rPr>
                <a:t>0</a:t>
              </a:r>
            </a:p>
          </p:txBody>
        </p:sp>
      </p:grpSp>
      <p:sp>
        <p:nvSpPr>
          <p:cNvPr id="67" name="Text Box 33"/>
          <p:cNvSpPr txBox="1">
            <a:spLocks noChangeArrowheads="1"/>
          </p:cNvSpPr>
          <p:nvPr/>
        </p:nvSpPr>
        <p:spPr bwMode="auto">
          <a:xfrm>
            <a:off x="5474288" y="6284736"/>
            <a:ext cx="2895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No!</a:t>
            </a:r>
          </a:p>
        </p:txBody>
      </p:sp>
    </p:spTree>
    <p:extLst>
      <p:ext uri="{BB962C8B-B14F-4D97-AF65-F5344CB8AC3E}">
        <p14:creationId xmlns:p14="http://schemas.microsoft.com/office/powerpoint/2010/main" val="319192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3">
                                            <p:txEl>
                                              <p:pRg st="0" end="0"/>
                                            </p:txEl>
                                          </p:spTgt>
                                        </p:tgtEl>
                                        <p:attrNameLst>
                                          <p:attrName>style.visibility</p:attrName>
                                        </p:attrNameLst>
                                      </p:cBhvr>
                                      <p:to>
                                        <p:strVal val="visible"/>
                                      </p:to>
                                    </p:set>
                                    <p:anim calcmode="lin" valueType="num">
                                      <p:cBhvr additive="base">
                                        <p:cTn id="21"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3">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3">
                                            <p:txEl>
                                              <p:pRg st="1" end="1"/>
                                            </p:txEl>
                                          </p:spTgt>
                                        </p:tgtEl>
                                        <p:attrNameLst>
                                          <p:attrName>style.visibility</p:attrName>
                                        </p:attrNameLst>
                                      </p:cBhvr>
                                      <p:to>
                                        <p:strVal val="visible"/>
                                      </p:to>
                                    </p:set>
                                    <p:anim calcmode="lin" valueType="num">
                                      <p:cBhvr additive="base">
                                        <p:cTn id="25" dur="500" fill="hold"/>
                                        <p:tgtEl>
                                          <p:spTgt spid="5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0-#ppt_w/2"/>
                                          </p:val>
                                        </p:tav>
                                        <p:tav tm="100000">
                                          <p:val>
                                            <p:strVal val="#ppt_x"/>
                                          </p:val>
                                        </p:tav>
                                      </p:tavLst>
                                    </p:anim>
                                    <p:anim calcmode="lin" valueType="num">
                                      <p:cBhvr additive="base">
                                        <p:cTn id="30"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3">
                                            <p:txEl>
                                              <p:pRg st="2" end="2"/>
                                            </p:txEl>
                                          </p:spTgt>
                                        </p:tgtEl>
                                        <p:attrNameLst>
                                          <p:attrName>style.visibility</p:attrName>
                                        </p:attrNameLst>
                                      </p:cBhvr>
                                      <p:to>
                                        <p:strVal val="visible"/>
                                      </p:to>
                                    </p:set>
                                    <p:anim calcmode="lin" valueType="num">
                                      <p:cBhvr additive="base">
                                        <p:cTn id="35" dur="500" fill="hold"/>
                                        <p:tgtEl>
                                          <p:spTgt spid="53">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3">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53">
                                            <p:txEl>
                                              <p:pRg st="3" end="3"/>
                                            </p:txEl>
                                          </p:spTgt>
                                        </p:tgtEl>
                                        <p:attrNameLst>
                                          <p:attrName>style.visibility</p:attrName>
                                        </p:attrNameLst>
                                      </p:cBhvr>
                                      <p:to>
                                        <p:strVal val="visible"/>
                                      </p:to>
                                    </p:set>
                                    <p:anim calcmode="lin" valueType="num">
                                      <p:cBhvr additive="base">
                                        <p:cTn id="45" dur="500" fill="hold"/>
                                        <p:tgtEl>
                                          <p:spTgt spid="53">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3">
                                            <p:txEl>
                                              <p:pRg st="3" end="3"/>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fill="hold"/>
                                        <p:tgtEl>
                                          <p:spTgt spid="61"/>
                                        </p:tgtEl>
                                        <p:attrNameLst>
                                          <p:attrName>ppt_x</p:attrName>
                                        </p:attrNameLst>
                                      </p:cBhvr>
                                      <p:tavLst>
                                        <p:tav tm="0">
                                          <p:val>
                                            <p:strVal val="0-#ppt_w/2"/>
                                          </p:val>
                                        </p:tav>
                                        <p:tav tm="100000">
                                          <p:val>
                                            <p:strVal val="#ppt_x"/>
                                          </p:val>
                                        </p:tav>
                                      </p:tavLst>
                                    </p:anim>
                                    <p:anim calcmode="lin" valueType="num">
                                      <p:cBhvr additive="base">
                                        <p:cTn id="5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4">
                                            <p:txEl>
                                              <p:pRg st="0" end="0"/>
                                            </p:txEl>
                                          </p:spTgt>
                                        </p:tgtEl>
                                        <p:attrNameLst>
                                          <p:attrName>style.visibility</p:attrName>
                                        </p:attrNameLst>
                                      </p:cBhvr>
                                      <p:to>
                                        <p:strVal val="visible"/>
                                      </p:to>
                                    </p:set>
                                    <p:anim calcmode="lin" valueType="num">
                                      <p:cBhvr additive="base">
                                        <p:cTn id="55"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53">
                                            <p:txEl>
                                              <p:pRg st="4" end="4"/>
                                            </p:txEl>
                                          </p:spTgt>
                                        </p:tgtEl>
                                        <p:attrNameLst>
                                          <p:attrName>style.visibility</p:attrName>
                                        </p:attrNameLst>
                                      </p:cBhvr>
                                      <p:to>
                                        <p:strVal val="visible"/>
                                      </p:to>
                                    </p:set>
                                    <p:anim calcmode="lin" valueType="num">
                                      <p:cBhvr additive="base">
                                        <p:cTn id="61" dur="500" fill="hold"/>
                                        <p:tgtEl>
                                          <p:spTgt spid="53">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3">
                                            <p:txEl>
                                              <p:pRg st="4" end="4"/>
                                            </p:txEl>
                                          </p:spTgt>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0-#ppt_w/2"/>
                                          </p:val>
                                        </p:tav>
                                        <p:tav tm="100000">
                                          <p:val>
                                            <p:strVal val="#ppt_x"/>
                                          </p:val>
                                        </p:tav>
                                      </p:tavLst>
                                    </p:anim>
                                    <p:anim calcmode="lin" valueType="num">
                                      <p:cBhvr additive="base">
                                        <p:cTn id="6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56">
                                            <p:txEl>
                                              <p:pRg st="0" end="0"/>
                                            </p:txEl>
                                          </p:spTgt>
                                        </p:tgtEl>
                                        <p:attrNameLst>
                                          <p:attrName>style.visibility</p:attrName>
                                        </p:attrNameLst>
                                      </p:cBhvr>
                                      <p:to>
                                        <p:strVal val="visible"/>
                                      </p:to>
                                    </p:set>
                                    <p:anim calcmode="lin" valueType="num">
                                      <p:cBhvr additive="base">
                                        <p:cTn id="71"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59">
                                            <p:txEl>
                                              <p:pRg st="0" end="0"/>
                                            </p:txEl>
                                          </p:spTgt>
                                        </p:tgtEl>
                                        <p:attrNameLst>
                                          <p:attrName>style.visibility</p:attrName>
                                        </p:attrNameLst>
                                      </p:cBhvr>
                                      <p:to>
                                        <p:strVal val="visible"/>
                                      </p:to>
                                    </p:set>
                                    <p:anim calcmode="lin" valueType="num">
                                      <p:cBhvr additive="base">
                                        <p:cTn id="77"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60">
                                            <p:txEl>
                                              <p:pRg st="0" end="0"/>
                                            </p:txEl>
                                          </p:spTgt>
                                        </p:tgtEl>
                                        <p:attrNameLst>
                                          <p:attrName>style.visibility</p:attrName>
                                        </p:attrNameLst>
                                      </p:cBhvr>
                                      <p:to>
                                        <p:strVal val="visible"/>
                                      </p:to>
                                    </p:set>
                                    <p:anim calcmode="lin" valueType="num">
                                      <p:cBhvr additive="base">
                                        <p:cTn id="83" dur="500" fill="hold"/>
                                        <p:tgtEl>
                                          <p:spTgt spid="60">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53">
                                            <p:txEl>
                                              <p:pRg st="5" end="5"/>
                                            </p:txEl>
                                          </p:spTgt>
                                        </p:tgtEl>
                                        <p:attrNameLst>
                                          <p:attrName>style.visibility</p:attrName>
                                        </p:attrNameLst>
                                      </p:cBhvr>
                                      <p:to>
                                        <p:strVal val="visible"/>
                                      </p:to>
                                    </p:set>
                                    <p:anim calcmode="lin" valueType="num">
                                      <p:cBhvr additive="base">
                                        <p:cTn id="89" dur="500" fill="hold"/>
                                        <p:tgtEl>
                                          <p:spTgt spid="53">
                                            <p:txEl>
                                              <p:pRg st="5" end="5"/>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5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53">
                                            <p:txEl>
                                              <p:pRg st="6" end="6"/>
                                            </p:txEl>
                                          </p:spTgt>
                                        </p:tgtEl>
                                        <p:attrNameLst>
                                          <p:attrName>style.visibility</p:attrName>
                                        </p:attrNameLst>
                                      </p:cBhvr>
                                      <p:to>
                                        <p:strVal val="visible"/>
                                      </p:to>
                                    </p:set>
                                    <p:anim calcmode="lin" valueType="num">
                                      <p:cBhvr additive="base">
                                        <p:cTn id="95" dur="500" fill="hold"/>
                                        <p:tgtEl>
                                          <p:spTgt spid="53">
                                            <p:txEl>
                                              <p:pRg st="6" end="6"/>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5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nodeType="clickEffect">
                                  <p:stCondLst>
                                    <p:cond delay="0"/>
                                  </p:stCondLst>
                                  <p:childTnLst>
                                    <p:set>
                                      <p:cBhvr>
                                        <p:cTn id="100" dur="1" fill="hold">
                                          <p:stCondLst>
                                            <p:cond delay="0"/>
                                          </p:stCondLst>
                                        </p:cTn>
                                        <p:tgtEl>
                                          <p:spTgt spid="67">
                                            <p:txEl>
                                              <p:pRg st="0" end="0"/>
                                            </p:txEl>
                                          </p:spTgt>
                                        </p:tgtEl>
                                        <p:attrNameLst>
                                          <p:attrName>style.visibility</p:attrName>
                                        </p:attrNameLst>
                                      </p:cBhvr>
                                      <p:to>
                                        <p:strVal val="visible"/>
                                      </p:to>
                                    </p:set>
                                    <p:anim calcmode="lin" valueType="num">
                                      <p:cBhvr additive="base">
                                        <p:cTn id="101"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4"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grpSp>
        <p:nvGrpSpPr>
          <p:cNvPr id="3" name="Group 2"/>
          <p:cNvGrpSpPr/>
          <p:nvPr/>
        </p:nvGrpSpPr>
        <p:grpSpPr>
          <a:xfrm>
            <a:off x="761999" y="2971800"/>
            <a:ext cx="6934201" cy="3739031"/>
            <a:chOff x="761999" y="2819400"/>
            <a:chExt cx="6934201" cy="3739031"/>
          </a:xfrm>
        </p:grpSpPr>
        <p:pic>
          <p:nvPicPr>
            <p:cNvPr id="260098" name="Picture 2" descr="Image result for gradient des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6934200" cy="37390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114800" y="6096000"/>
              <a:ext cx="685800" cy="461665"/>
            </a:xfrm>
            <a:prstGeom prst="rect">
              <a:avLst/>
            </a:prstGeom>
            <a:solidFill>
              <a:schemeClr val="tx1"/>
            </a:solidFill>
          </p:spPr>
          <p:txBody>
            <a:bodyPr wrap="square">
              <a:spAutoFit/>
            </a:bodyPr>
            <a:lstStyle/>
            <a:p>
              <a:pPr algn="ctr"/>
              <a:r>
                <a:rPr lang="en-US" altLang="en-US" sz="2400" i="1" dirty="0">
                  <a:solidFill>
                    <a:srgbClr val="008000"/>
                  </a:solidFill>
                </a:rPr>
                <a:t>w</a:t>
              </a:r>
              <a:endParaRPr lang="en-CA" sz="2400" i="1" dirty="0">
                <a:solidFill>
                  <a:srgbClr val="008000"/>
                </a:solidFill>
              </a:endParaRPr>
            </a:p>
          </p:txBody>
        </p:sp>
        <p:sp>
          <p:nvSpPr>
            <p:cNvPr id="11" name="Rectangle 10"/>
            <p:cNvSpPr/>
            <p:nvPr/>
          </p:nvSpPr>
          <p:spPr>
            <a:xfrm>
              <a:off x="761999" y="4415135"/>
              <a:ext cx="533401" cy="461665"/>
            </a:xfrm>
            <a:prstGeom prst="rect">
              <a:avLst/>
            </a:prstGeom>
            <a:solidFill>
              <a:schemeClr val="tx1"/>
            </a:solidFill>
          </p:spPr>
          <p:txBody>
            <a:bodyPr wrap="square">
              <a:spAutoFit/>
            </a:bodyPr>
            <a:lstStyle/>
            <a:p>
              <a:pPr algn="ctr"/>
              <a:r>
                <a:rPr lang="en-US" sz="2400" i="1" dirty="0">
                  <a:solidFill>
                    <a:schemeClr val="accent1"/>
                  </a:solidFill>
                </a:rPr>
                <a:t>E</a:t>
              </a:r>
              <a:endParaRPr lang="en-CA" sz="2400" i="1" dirty="0">
                <a:solidFill>
                  <a:schemeClr val="accent1"/>
                </a:solidFill>
              </a:endParaRPr>
            </a:p>
          </p:txBody>
        </p:sp>
      </p:grpSp>
      <p:grpSp>
        <p:nvGrpSpPr>
          <p:cNvPr id="9" name="Group 8">
            <a:extLst>
              <a:ext uri="{FF2B5EF4-FFF2-40B4-BE49-F238E27FC236}">
                <a16:creationId xmlns:a16="http://schemas.microsoft.com/office/drawing/2014/main" id="{2237D81A-268C-4F83-A57F-22D52575E135}"/>
              </a:ext>
            </a:extLst>
          </p:cNvPr>
          <p:cNvGrpSpPr/>
          <p:nvPr/>
        </p:nvGrpSpPr>
        <p:grpSpPr>
          <a:xfrm>
            <a:off x="304800" y="2514600"/>
            <a:ext cx="8138160" cy="744065"/>
            <a:chOff x="304800" y="4716780"/>
            <a:chExt cx="8138160" cy="744065"/>
          </a:xfrm>
        </p:grpSpPr>
        <p:sp>
          <p:nvSpPr>
            <p:cNvPr id="12" name="Rectangle 11">
              <a:extLst>
                <a:ext uri="{FF2B5EF4-FFF2-40B4-BE49-F238E27FC236}">
                  <a16:creationId xmlns:a16="http://schemas.microsoft.com/office/drawing/2014/main" id="{F2BB95C7-548C-4C2B-A929-A093FEF9EFAF}"/>
                </a:ext>
              </a:extLst>
            </p:cNvPr>
            <p:cNvSpPr/>
            <p:nvPr/>
          </p:nvSpPr>
          <p:spPr>
            <a:xfrm>
              <a:off x="304800" y="4820765"/>
              <a:ext cx="8138160" cy="640080"/>
            </a:xfrm>
            <a:prstGeom prst="rect">
              <a:avLst/>
            </a:prstGeom>
            <a:solidFill>
              <a:schemeClr val="tx1"/>
            </a:solidFill>
            <a:ln>
              <a:noFill/>
            </a:ln>
          </p:spPr>
          <p:txBody>
            <a:bodyPr wrap="square" rtlCol="0" anchor="ctr">
              <a:spAutoFit/>
            </a:bodyPr>
            <a:lstStyle/>
            <a:p>
              <a:pPr algn="l"/>
              <a:endParaRPr lang="en-CA" sz="2400" dirty="0"/>
            </a:p>
          </p:txBody>
        </p:sp>
        <p:pic>
          <p:nvPicPr>
            <p:cNvPr id="13" name="Picture 2" descr="Thinking of Consciousness as Waves – Magnus Vinding">
              <a:extLst>
                <a:ext uri="{FF2B5EF4-FFF2-40B4-BE49-F238E27FC236}">
                  <a16:creationId xmlns:a16="http://schemas.microsoft.com/office/drawing/2014/main" id="{64600997-EDB6-4A31-B831-E902F5F581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481" t="74919" r="11111" b="2860"/>
            <a:stretch/>
          </p:blipFill>
          <p:spPr bwMode="auto">
            <a:xfrm>
              <a:off x="4221480" y="4716780"/>
              <a:ext cx="304800" cy="68579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911CB2E-C42C-41B2-8AB5-EFF455C77F04}"/>
                </a:ext>
              </a:extLst>
            </p:cNvPr>
            <p:cNvSpPr/>
            <p:nvPr/>
          </p:nvSpPr>
          <p:spPr>
            <a:xfrm>
              <a:off x="4221480" y="4893310"/>
              <a:ext cx="350520" cy="91440"/>
            </a:xfrm>
            <a:prstGeom prst="rect">
              <a:avLst/>
            </a:prstGeom>
            <a:solidFill>
              <a:schemeClr val="tx1"/>
            </a:solidFill>
            <a:ln>
              <a:noFill/>
            </a:ln>
          </p:spPr>
          <p:txBody>
            <a:bodyPr wrap="square" rtlCol="0" anchor="ctr">
              <a:spAutoFit/>
            </a:bodyPr>
            <a:lstStyle/>
            <a:p>
              <a:pPr algn="l"/>
              <a:endParaRPr lang="en-CA" sz="2400" dirty="0"/>
            </a:p>
          </p:txBody>
        </p:sp>
        <p:pic>
          <p:nvPicPr>
            <p:cNvPr id="15" name="Picture 2" descr="Thinking of Consciousness as Waves – Magnus Vinding">
              <a:extLst>
                <a:ext uri="{FF2B5EF4-FFF2-40B4-BE49-F238E27FC236}">
                  <a16:creationId xmlns:a16="http://schemas.microsoft.com/office/drawing/2014/main" id="{72AA1FBA-04D7-41FF-A1AA-909A7F12F66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8260" r="3704" b="-482"/>
            <a:stretch/>
          </p:blipFill>
          <p:spPr bwMode="auto">
            <a:xfrm>
              <a:off x="304800" y="4883407"/>
              <a:ext cx="3962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hinking of Consciousness as Waves – Magnus Vinding">
              <a:extLst>
                <a:ext uri="{FF2B5EF4-FFF2-40B4-BE49-F238E27FC236}">
                  <a16:creationId xmlns:a16="http://schemas.microsoft.com/office/drawing/2014/main" id="{126CA1B1-FD4D-4B36-B57B-85604B89250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8260" r="3704" b="-482"/>
            <a:stretch/>
          </p:blipFill>
          <p:spPr bwMode="auto">
            <a:xfrm flipH="1">
              <a:off x="4480560" y="4875787"/>
              <a:ext cx="3962400" cy="3048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8A5DCFE6-E360-4E8D-AA62-8BEB6A733508}"/>
              </a:ext>
            </a:extLst>
          </p:cNvPr>
          <p:cNvSpPr/>
          <p:nvPr/>
        </p:nvSpPr>
        <p:spPr>
          <a:xfrm>
            <a:off x="4308111" y="1833421"/>
            <a:ext cx="5238032" cy="830997"/>
          </a:xfrm>
          <a:prstGeom prst="rect">
            <a:avLst/>
          </a:prstGeom>
        </p:spPr>
        <p:txBody>
          <a:bodyPr wrap="square">
            <a:spAutoFit/>
          </a:bodyPr>
          <a:lstStyle/>
          <a:p>
            <a:pPr>
              <a:spcAft>
                <a:spcPts val="0"/>
              </a:spcAft>
            </a:pPr>
            <a:r>
              <a:rPr lang="en-US" sz="2400" dirty="0"/>
              <a:t>But when the data has an underling pattern, this seems to not t be the case</a:t>
            </a:r>
            <a:endParaRPr lang="en-US" sz="2400" dirty="0">
              <a:sym typeface="Symbol" panose="05050102010706020507" pitchFamily="18" charset="2"/>
            </a:endParaRPr>
          </a:p>
        </p:txBody>
      </p:sp>
      <p:pic>
        <p:nvPicPr>
          <p:cNvPr id="11266" name="Picture 2" descr="Kitty Cat Faces Pattern Bandana | Zazzle.com">
            <a:extLst>
              <a:ext uri="{FF2B5EF4-FFF2-40B4-BE49-F238E27FC236}">
                <a16:creationId xmlns:a16="http://schemas.microsoft.com/office/drawing/2014/main" id="{903E0ED6-79BC-4D78-B240-C656B16DD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0" y="58602"/>
            <a:ext cx="4272822" cy="427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53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0-#ppt_w/2"/>
                                          </p:val>
                                        </p:tav>
                                        <p:tav tm="100000">
                                          <p:val>
                                            <p:strVal val="#ppt_x"/>
                                          </p:val>
                                        </p:tav>
                                      </p:tavLst>
                                    </p:anim>
                                    <p:anim calcmode="lin" valueType="num">
                                      <p:cBhvr additive="base">
                                        <p:cTn id="12"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image2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sp>
        <p:nvSpPr>
          <p:cNvPr id="53" name="Text Box 33"/>
          <p:cNvSpPr txBox="1">
            <a:spLocks noChangeArrowheads="1"/>
          </p:cNvSpPr>
          <p:nvPr/>
        </p:nvSpPr>
        <p:spPr bwMode="auto">
          <a:xfrm>
            <a:off x="-152400" y="4256544"/>
            <a:ext cx="93389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Compression: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We restrict to only 8 different inputs.</a:t>
            </a:r>
            <a:b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For </a:t>
            </a:r>
            <a:r>
              <a:rPr kumimoji="0" lang="en-CA" altLang="en-US" sz="28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i</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=0,…,7,  on input </a:t>
            </a:r>
            <a:r>
              <a:rPr kumimoji="0" lang="en-CA" altLang="en-US" sz="2800" b="0" i="1" u="none" strike="noStrike" kern="1200" cap="none" spc="0" normalizeH="0" baseline="0" noProof="0" dirty="0" err="1">
                <a:ln>
                  <a:noFill/>
                </a:ln>
                <a:solidFill>
                  <a:srgbClr val="FFFFFF"/>
                </a:solidFill>
                <a:effectLst/>
                <a:uLnTx/>
                <a:uFillTx/>
                <a:latin typeface="Times New Roman" pitchFamily="18" charset="0"/>
                <a:ea typeface="+mn-ea"/>
                <a:cs typeface="Arial" charset="0"/>
              </a:rPr>
              <a:t>i</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only the </a:t>
            </a:r>
            <a:r>
              <a:rPr kumimoji="0" lang="en-CA" altLang="en-US" sz="2800" b="0" i="1" u="none" strike="noStrike" kern="1200" cap="none" spc="0" normalizeH="0" baseline="0" noProof="0" dirty="0" err="1">
                <a:ln>
                  <a:noFill/>
                </a:ln>
                <a:solidFill>
                  <a:srgbClr val="FFFFFF"/>
                </a:solidFill>
                <a:effectLst/>
                <a:uLnTx/>
                <a:uFillTx/>
                <a:latin typeface="Times New Roman" pitchFamily="18" charset="0"/>
                <a:ea typeface="+mn-ea"/>
                <a:cs typeface="Arial" charset="0"/>
              </a:rPr>
              <a:t>i</a:t>
            </a:r>
            <a:r>
              <a:rPr kumimoji="0" lang="en-CA" altLang="en-US" sz="2800" b="0" i="1" u="none" strike="noStrike" kern="1200" cap="none" spc="0" normalizeH="0" baseline="30000" noProof="0" dirty="0" err="1">
                <a:ln>
                  <a:noFill/>
                </a:ln>
                <a:solidFill>
                  <a:srgbClr val="FFFFFF"/>
                </a:solidFill>
                <a:effectLst/>
                <a:uLnTx/>
                <a:uFillTx/>
                <a:latin typeface="Times New Roman" pitchFamily="18" charset="0"/>
                <a:ea typeface="+mn-ea"/>
                <a:cs typeface="Arial" charset="0"/>
              </a:rPr>
              <a:t>th</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bit is 1.</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Now can you do it?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Let’s try to design the neural network by hand.</a:t>
            </a:r>
          </a:p>
        </p:txBody>
      </p:sp>
      <p:sp>
        <p:nvSpPr>
          <p:cNvPr id="55" name="Oval 54"/>
          <p:cNvSpPr/>
          <p:nvPr/>
        </p:nvSpPr>
        <p:spPr>
          <a:xfrm>
            <a:off x="1195296" y="1905000"/>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7" name="Oval 56"/>
          <p:cNvSpPr/>
          <p:nvPr/>
        </p:nvSpPr>
        <p:spPr>
          <a:xfrm>
            <a:off x="1212056" y="2716296"/>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Oval 57"/>
          <p:cNvSpPr/>
          <p:nvPr/>
        </p:nvSpPr>
        <p:spPr>
          <a:xfrm>
            <a:off x="1214528" y="3527592"/>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7" name="Group 6"/>
          <p:cNvGrpSpPr/>
          <p:nvPr/>
        </p:nvGrpSpPr>
        <p:grpSpPr>
          <a:xfrm>
            <a:off x="0" y="609600"/>
            <a:ext cx="9132048" cy="4062528"/>
            <a:chOff x="0" y="609600"/>
            <a:chExt cx="9132048" cy="4062528"/>
          </a:xfrm>
        </p:grpSpPr>
        <p:pic>
          <p:nvPicPr>
            <p:cNvPr id="30722" name="Picture 2" descr="image2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99" t="23333" r="15001" b="17778"/>
            <a:stretch/>
          </p:blipFill>
          <p:spPr bwMode="auto">
            <a:xfrm>
              <a:off x="2731248" y="6096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987368" y="1423896"/>
              <a:ext cx="1910976" cy="394440"/>
              <a:chOff x="3627720" y="2405520"/>
              <a:chExt cx="1910976" cy="403416"/>
            </a:xfrm>
          </p:grpSpPr>
          <p:sp>
            <p:nvSpPr>
              <p:cNvPr id="2" name="Oval 1"/>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 name="Oval 3"/>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Oval 4"/>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3" name="Group 22"/>
            <p:cNvGrpSpPr/>
            <p:nvPr/>
          </p:nvGrpSpPr>
          <p:grpSpPr>
            <a:xfrm>
              <a:off x="4987368" y="1827312"/>
              <a:ext cx="1910976" cy="394440"/>
              <a:chOff x="3627720" y="2405520"/>
              <a:chExt cx="1910976" cy="403416"/>
            </a:xfrm>
          </p:grpSpPr>
          <p:sp>
            <p:nvSpPr>
              <p:cNvPr id="24" name="Oval 23"/>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7" name="Group 26"/>
            <p:cNvGrpSpPr/>
            <p:nvPr/>
          </p:nvGrpSpPr>
          <p:grpSpPr>
            <a:xfrm>
              <a:off x="4987368" y="2236704"/>
              <a:ext cx="1910976" cy="394440"/>
              <a:chOff x="3627720" y="2405520"/>
              <a:chExt cx="1910976" cy="403416"/>
            </a:xfrm>
          </p:grpSpPr>
          <p:sp>
            <p:nvSpPr>
              <p:cNvPr id="28" name="Oval 27"/>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1" name="Group 30"/>
            <p:cNvGrpSpPr/>
            <p:nvPr/>
          </p:nvGrpSpPr>
          <p:grpSpPr>
            <a:xfrm>
              <a:off x="4987368" y="2652072"/>
              <a:ext cx="1910976" cy="394440"/>
              <a:chOff x="3627720" y="2405520"/>
              <a:chExt cx="1910976" cy="403416"/>
            </a:xfrm>
          </p:grpSpPr>
          <p:sp>
            <p:nvSpPr>
              <p:cNvPr id="32" name="Oval 31"/>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5" name="Group 34"/>
            <p:cNvGrpSpPr/>
            <p:nvPr/>
          </p:nvGrpSpPr>
          <p:grpSpPr>
            <a:xfrm>
              <a:off x="4987368" y="3067440"/>
              <a:ext cx="1910976" cy="394440"/>
              <a:chOff x="3627720" y="2405520"/>
              <a:chExt cx="1910976" cy="403416"/>
            </a:xfrm>
          </p:grpSpPr>
          <p:sp>
            <p:nvSpPr>
              <p:cNvPr id="36" name="Oval 35"/>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9" name="Group 38"/>
            <p:cNvGrpSpPr/>
            <p:nvPr/>
          </p:nvGrpSpPr>
          <p:grpSpPr>
            <a:xfrm>
              <a:off x="4987368" y="3482808"/>
              <a:ext cx="1910976" cy="394440"/>
              <a:chOff x="3627720" y="2405520"/>
              <a:chExt cx="1910976" cy="403416"/>
            </a:xfrm>
          </p:grpSpPr>
          <p:sp>
            <p:nvSpPr>
              <p:cNvPr id="40" name="Oval 39"/>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3" name="Group 42"/>
            <p:cNvGrpSpPr/>
            <p:nvPr/>
          </p:nvGrpSpPr>
          <p:grpSpPr>
            <a:xfrm>
              <a:off x="4987368" y="3898176"/>
              <a:ext cx="1910976" cy="394440"/>
              <a:chOff x="3627720" y="2405520"/>
              <a:chExt cx="1910976" cy="403416"/>
            </a:xfrm>
          </p:grpSpPr>
          <p:sp>
            <p:nvSpPr>
              <p:cNvPr id="44" name="Oval 43"/>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7" name="Group 46"/>
            <p:cNvGrpSpPr/>
            <p:nvPr/>
          </p:nvGrpSpPr>
          <p:grpSpPr>
            <a:xfrm>
              <a:off x="4987368" y="4277688"/>
              <a:ext cx="1910976" cy="394440"/>
              <a:chOff x="3627720" y="2405520"/>
              <a:chExt cx="1910976" cy="403416"/>
            </a:xfrm>
          </p:grpSpPr>
          <p:sp>
            <p:nvSpPr>
              <p:cNvPr id="48" name="Oval 47"/>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94" name="TextBox 93"/>
            <p:cNvSpPr txBox="1"/>
            <p:nvPr/>
          </p:nvSpPr>
          <p:spPr>
            <a:xfrm>
              <a:off x="4169265" y="1407855"/>
              <a:ext cx="326535" cy="31829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7</a:t>
              </a:r>
            </a:p>
          </p:txBody>
        </p:sp>
        <p:sp>
          <p:nvSpPr>
            <p:cNvPr id="64" name="TextBox 63"/>
            <p:cNvSpPr txBox="1"/>
            <p:nvPr/>
          </p:nvSpPr>
          <p:spPr>
            <a:xfrm>
              <a:off x="0" y="142432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sp>
          <p:nvSpPr>
            <p:cNvPr id="65" name="TextBox 64"/>
            <p:cNvSpPr txBox="1"/>
            <p:nvPr/>
          </p:nvSpPr>
          <p:spPr>
            <a:xfrm>
              <a:off x="2877432" y="1119036"/>
              <a:ext cx="337453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4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0 1 2 3 4 5 6 7</a:t>
              </a:r>
            </a:p>
          </p:txBody>
        </p:sp>
      </p:grpSp>
      <p:sp>
        <p:nvSpPr>
          <p:cNvPr id="66" name="TextBox 65"/>
          <p:cNvSpPr txBox="1"/>
          <p:nvPr/>
        </p:nvSpPr>
        <p:spPr>
          <a:xfrm>
            <a:off x="206865" y="1392584"/>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grpSp>
        <p:nvGrpSpPr>
          <p:cNvPr id="68" name="Group 67"/>
          <p:cNvGrpSpPr/>
          <p:nvPr/>
        </p:nvGrpSpPr>
        <p:grpSpPr>
          <a:xfrm>
            <a:off x="1167224" y="1853078"/>
            <a:ext cx="350759" cy="1966398"/>
            <a:chOff x="1167224" y="1853078"/>
            <a:chExt cx="350759" cy="1966398"/>
          </a:xfrm>
        </p:grpSpPr>
        <p:sp>
          <p:nvSpPr>
            <p:cNvPr id="69" name="TextBox 68"/>
            <p:cNvSpPr txBox="1"/>
            <p:nvPr/>
          </p:nvSpPr>
          <p:spPr>
            <a:xfrm>
              <a:off x="1167224" y="1853078"/>
              <a:ext cx="32653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Arial" charset="0"/>
                </a:rPr>
                <a:t>0</a:t>
              </a:r>
            </a:p>
          </p:txBody>
        </p:sp>
        <p:sp>
          <p:nvSpPr>
            <p:cNvPr id="70" name="TextBox 69"/>
            <p:cNvSpPr txBox="1"/>
            <p:nvPr/>
          </p:nvSpPr>
          <p:spPr>
            <a:xfrm>
              <a:off x="1179336" y="2667000"/>
              <a:ext cx="32653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Arial" charset="0"/>
                </a:rPr>
                <a:t>1</a:t>
              </a:r>
            </a:p>
          </p:txBody>
        </p:sp>
        <p:sp>
          <p:nvSpPr>
            <p:cNvPr id="71" name="TextBox 70"/>
            <p:cNvSpPr txBox="1"/>
            <p:nvPr/>
          </p:nvSpPr>
          <p:spPr>
            <a:xfrm>
              <a:off x="1191448" y="3480922"/>
              <a:ext cx="32653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FF0000"/>
                  </a:solidFill>
                  <a:effectLst/>
                  <a:uLnTx/>
                  <a:uFillTx/>
                  <a:latin typeface="Times New Roman" pitchFamily="18" charset="0"/>
                  <a:ea typeface="+mn-ea"/>
                  <a:cs typeface="Arial" charset="0"/>
                </a:rPr>
                <a:t>1</a:t>
              </a:r>
            </a:p>
          </p:txBody>
        </p:sp>
      </p:grpSp>
      <p:sp>
        <p:nvSpPr>
          <p:cNvPr id="72" name="TextBox 71"/>
          <p:cNvSpPr txBox="1"/>
          <p:nvPr/>
        </p:nvSpPr>
        <p:spPr>
          <a:xfrm>
            <a:off x="2139656" y="1386528"/>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grpSp>
        <p:nvGrpSpPr>
          <p:cNvPr id="8" name="Group 7"/>
          <p:cNvGrpSpPr/>
          <p:nvPr/>
        </p:nvGrpSpPr>
        <p:grpSpPr>
          <a:xfrm>
            <a:off x="5032176" y="2577904"/>
            <a:ext cx="1854192" cy="536944"/>
            <a:chOff x="5032176" y="2577904"/>
            <a:chExt cx="1854192" cy="536944"/>
          </a:xfrm>
        </p:grpSpPr>
        <p:sp>
          <p:nvSpPr>
            <p:cNvPr id="73" name="TextBox 72"/>
            <p:cNvSpPr txBox="1"/>
            <p:nvPr/>
          </p:nvSpPr>
          <p:spPr>
            <a:xfrm>
              <a:off x="5032176" y="2577904"/>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74" name="TextBox 73"/>
            <p:cNvSpPr txBox="1"/>
            <p:nvPr/>
          </p:nvSpPr>
          <p:spPr>
            <a:xfrm>
              <a:off x="5765784" y="2591628"/>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75" name="TextBox 74"/>
            <p:cNvSpPr txBox="1"/>
            <p:nvPr/>
          </p:nvSpPr>
          <p:spPr>
            <a:xfrm>
              <a:off x="6505368" y="2581448"/>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sp>
        <p:nvSpPr>
          <p:cNvPr id="9" name="Rectangle 8"/>
          <p:cNvSpPr/>
          <p:nvPr/>
        </p:nvSpPr>
        <p:spPr>
          <a:xfrm>
            <a:off x="2819400" y="2618003"/>
            <a:ext cx="1349865" cy="353797"/>
          </a:xfrm>
          <a:prstGeom prst="rect">
            <a:avLst/>
          </a:prstGeom>
          <a:ln w="22225">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6" name="Rectangle 75"/>
          <p:cNvSpPr/>
          <p:nvPr/>
        </p:nvSpPr>
        <p:spPr>
          <a:xfrm>
            <a:off x="7684088" y="2618003"/>
            <a:ext cx="1349865" cy="353797"/>
          </a:xfrm>
          <a:prstGeom prst="rect">
            <a:avLst/>
          </a:prstGeom>
          <a:ln w="22225">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21826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 calcmode="lin" valueType="num">
                                      <p:cBhvr additive="base">
                                        <p:cTn id="7"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3">
                                            <p:txEl>
                                              <p:pRg st="1" end="1"/>
                                            </p:txEl>
                                          </p:spTgt>
                                        </p:tgtEl>
                                        <p:attrNameLst>
                                          <p:attrName>style.visibility</p:attrName>
                                        </p:attrNameLst>
                                      </p:cBhvr>
                                      <p:to>
                                        <p:strVal val="visible"/>
                                      </p:to>
                                    </p:set>
                                    <p:anim calcmode="lin" valueType="num">
                                      <p:cBhvr additive="base">
                                        <p:cTn id="13" dur="500" fill="hold"/>
                                        <p:tgtEl>
                                          <p:spTgt spid="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500" fill="hold"/>
                                        <p:tgtEl>
                                          <p:spTgt spid="68"/>
                                        </p:tgtEl>
                                        <p:attrNameLst>
                                          <p:attrName>ppt_x</p:attrName>
                                        </p:attrNameLst>
                                      </p:cBhvr>
                                      <p:tavLst>
                                        <p:tav tm="0">
                                          <p:val>
                                            <p:strVal val="0-#ppt_w/2"/>
                                          </p:val>
                                        </p:tav>
                                        <p:tav tm="100000">
                                          <p:val>
                                            <p:strVal val="#ppt_x"/>
                                          </p:val>
                                        </p:tav>
                                      </p:tavLst>
                                    </p:anim>
                                    <p:anim calcmode="lin" valueType="num">
                                      <p:cBhvr additive="base">
                                        <p:cTn id="34" dur="500" fill="hold"/>
                                        <p:tgtEl>
                                          <p:spTgt spid="6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0-#ppt_w/2"/>
                                          </p:val>
                                        </p:tav>
                                        <p:tav tm="100000">
                                          <p:val>
                                            <p:strVal val="#ppt_x"/>
                                          </p:val>
                                        </p:tav>
                                      </p:tavLst>
                                    </p:anim>
                                    <p:anim calcmode="lin" valueType="num">
                                      <p:cBhvr additive="base">
                                        <p:cTn id="44" dur="500" fill="hold"/>
                                        <p:tgtEl>
                                          <p:spTgt spid="7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0-#ppt_w/2"/>
                                          </p:val>
                                        </p:tav>
                                        <p:tav tm="100000">
                                          <p:val>
                                            <p:strVal val="#ppt_x"/>
                                          </p:val>
                                        </p:tav>
                                      </p:tavLst>
                                    </p:anim>
                                    <p:anim calcmode="lin" valueType="num">
                                      <p:cBhvr additive="base">
                                        <p:cTn id="48"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53">
                                            <p:txEl>
                                              <p:pRg st="2" end="2"/>
                                            </p:txEl>
                                          </p:spTgt>
                                        </p:tgtEl>
                                        <p:attrNameLst>
                                          <p:attrName>style.visibility</p:attrName>
                                        </p:attrNameLst>
                                      </p:cBhvr>
                                      <p:to>
                                        <p:strVal val="visible"/>
                                      </p:to>
                                    </p:set>
                                    <p:anim calcmode="lin" valueType="num">
                                      <p:cBhvr additive="base">
                                        <p:cTn id="53" dur="500" fill="hold"/>
                                        <p:tgtEl>
                                          <p:spTgt spid="53">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53">
                                            <p:txEl>
                                              <p:pRg st="3" end="3"/>
                                            </p:txEl>
                                          </p:spTgt>
                                        </p:tgtEl>
                                        <p:attrNameLst>
                                          <p:attrName>style.visibility</p:attrName>
                                        </p:attrNameLst>
                                      </p:cBhvr>
                                      <p:to>
                                        <p:strVal val="visible"/>
                                      </p:to>
                                    </p:set>
                                    <p:anim calcmode="lin" valueType="num">
                                      <p:cBhvr additive="base">
                                        <p:cTn id="59" dur="500" fill="hold"/>
                                        <p:tgtEl>
                                          <p:spTgt spid="53">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2" grpId="0"/>
      <p:bldP spid="9" grpId="0" animBg="1"/>
      <p:bldP spid="7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2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99" t="23333" r="15001" b="17778"/>
          <a:stretch/>
        </p:blipFill>
        <p:spPr bwMode="auto">
          <a:xfrm>
            <a:off x="2731248" y="6096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987368" y="1423896"/>
            <a:ext cx="1910976" cy="394440"/>
            <a:chOff x="3627720" y="2405520"/>
            <a:chExt cx="1910976" cy="403416"/>
          </a:xfrm>
        </p:grpSpPr>
        <p:sp>
          <p:nvSpPr>
            <p:cNvPr id="2" name="Oval 1"/>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 name="Oval 3"/>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Oval 4"/>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3" name="Group 22"/>
          <p:cNvGrpSpPr/>
          <p:nvPr/>
        </p:nvGrpSpPr>
        <p:grpSpPr>
          <a:xfrm>
            <a:off x="4987368" y="1827312"/>
            <a:ext cx="1910976" cy="394440"/>
            <a:chOff x="3627720" y="2405520"/>
            <a:chExt cx="1910976" cy="403416"/>
          </a:xfrm>
        </p:grpSpPr>
        <p:sp>
          <p:nvSpPr>
            <p:cNvPr id="24" name="Oval 23"/>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7" name="Group 26"/>
          <p:cNvGrpSpPr/>
          <p:nvPr/>
        </p:nvGrpSpPr>
        <p:grpSpPr>
          <a:xfrm>
            <a:off x="4987368" y="2236704"/>
            <a:ext cx="1910976" cy="394440"/>
            <a:chOff x="3627720" y="2405520"/>
            <a:chExt cx="1910976" cy="403416"/>
          </a:xfrm>
        </p:grpSpPr>
        <p:sp>
          <p:nvSpPr>
            <p:cNvPr id="28" name="Oval 27"/>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1" name="Group 30"/>
          <p:cNvGrpSpPr/>
          <p:nvPr/>
        </p:nvGrpSpPr>
        <p:grpSpPr>
          <a:xfrm>
            <a:off x="4987368" y="2652072"/>
            <a:ext cx="1910976" cy="394440"/>
            <a:chOff x="3627720" y="2405520"/>
            <a:chExt cx="1910976" cy="403416"/>
          </a:xfrm>
        </p:grpSpPr>
        <p:sp>
          <p:nvSpPr>
            <p:cNvPr id="32" name="Oval 31"/>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5" name="Group 34"/>
          <p:cNvGrpSpPr/>
          <p:nvPr/>
        </p:nvGrpSpPr>
        <p:grpSpPr>
          <a:xfrm>
            <a:off x="4987368" y="3067440"/>
            <a:ext cx="1910976" cy="394440"/>
            <a:chOff x="3627720" y="2405520"/>
            <a:chExt cx="1910976" cy="403416"/>
          </a:xfrm>
        </p:grpSpPr>
        <p:sp>
          <p:nvSpPr>
            <p:cNvPr id="36" name="Oval 35"/>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9" name="Group 38"/>
          <p:cNvGrpSpPr/>
          <p:nvPr/>
        </p:nvGrpSpPr>
        <p:grpSpPr>
          <a:xfrm>
            <a:off x="4987368" y="3482808"/>
            <a:ext cx="1910976" cy="394440"/>
            <a:chOff x="3627720" y="2405520"/>
            <a:chExt cx="1910976" cy="403416"/>
          </a:xfrm>
        </p:grpSpPr>
        <p:sp>
          <p:nvSpPr>
            <p:cNvPr id="40" name="Oval 39"/>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3" name="Group 42"/>
          <p:cNvGrpSpPr/>
          <p:nvPr/>
        </p:nvGrpSpPr>
        <p:grpSpPr>
          <a:xfrm>
            <a:off x="4987368" y="3898176"/>
            <a:ext cx="1910976" cy="394440"/>
            <a:chOff x="3627720" y="2405520"/>
            <a:chExt cx="1910976" cy="403416"/>
          </a:xfrm>
        </p:grpSpPr>
        <p:sp>
          <p:nvSpPr>
            <p:cNvPr id="44" name="Oval 43"/>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7" name="Group 46"/>
          <p:cNvGrpSpPr/>
          <p:nvPr/>
        </p:nvGrpSpPr>
        <p:grpSpPr>
          <a:xfrm>
            <a:off x="4987368" y="4277688"/>
            <a:ext cx="1910976" cy="394440"/>
            <a:chOff x="3627720" y="2405520"/>
            <a:chExt cx="1910976" cy="403416"/>
          </a:xfrm>
        </p:grpSpPr>
        <p:sp>
          <p:nvSpPr>
            <p:cNvPr id="48" name="Oval 47"/>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51"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sp>
        <p:nvSpPr>
          <p:cNvPr id="53" name="Text Box 33"/>
          <p:cNvSpPr txBox="1">
            <a:spLocks noChangeArrowheads="1"/>
          </p:cNvSpPr>
          <p:nvPr/>
        </p:nvSpPr>
        <p:spPr bwMode="auto">
          <a:xfrm>
            <a:off x="-152400" y="4256544"/>
            <a:ext cx="93389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Compression: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How do you represent 0,…,7 with 3 bits.?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hidden units must learn binary notation.</a:t>
            </a:r>
          </a:p>
        </p:txBody>
      </p:sp>
      <p:grpSp>
        <p:nvGrpSpPr>
          <p:cNvPr id="30721" name="Group 30720"/>
          <p:cNvGrpSpPr/>
          <p:nvPr/>
        </p:nvGrpSpPr>
        <p:grpSpPr>
          <a:xfrm>
            <a:off x="5014224" y="1357876"/>
            <a:ext cx="1885608" cy="3383676"/>
            <a:chOff x="5014224" y="1357876"/>
            <a:chExt cx="1885608" cy="3383676"/>
          </a:xfrm>
        </p:grpSpPr>
        <p:grpSp>
          <p:nvGrpSpPr>
            <p:cNvPr id="30720" name="Group 30719"/>
            <p:cNvGrpSpPr/>
            <p:nvPr/>
          </p:nvGrpSpPr>
          <p:grpSpPr>
            <a:xfrm>
              <a:off x="5045640" y="1357876"/>
              <a:ext cx="1854192" cy="536944"/>
              <a:chOff x="5045640" y="1357876"/>
              <a:chExt cx="1854192" cy="536944"/>
            </a:xfrm>
          </p:grpSpPr>
          <p:sp>
            <p:nvSpPr>
              <p:cNvPr id="6" name="TextBox 5"/>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55" name="TextBox 54"/>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56" name="TextBox 55"/>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58" name="Group 57"/>
            <p:cNvGrpSpPr/>
            <p:nvPr/>
          </p:nvGrpSpPr>
          <p:grpSpPr>
            <a:xfrm>
              <a:off x="5041152" y="1752600"/>
              <a:ext cx="1854192" cy="536944"/>
              <a:chOff x="5045640" y="1357876"/>
              <a:chExt cx="1854192" cy="536944"/>
            </a:xfrm>
          </p:grpSpPr>
          <p:sp>
            <p:nvSpPr>
              <p:cNvPr id="59" name="TextBox 58"/>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0" name="TextBox 59"/>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1" name="TextBox 6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62" name="Group 61"/>
            <p:cNvGrpSpPr/>
            <p:nvPr/>
          </p:nvGrpSpPr>
          <p:grpSpPr>
            <a:xfrm>
              <a:off x="5036664" y="2147324"/>
              <a:ext cx="1854192" cy="536944"/>
              <a:chOff x="5045640" y="1357876"/>
              <a:chExt cx="1854192" cy="536944"/>
            </a:xfrm>
          </p:grpSpPr>
          <p:sp>
            <p:nvSpPr>
              <p:cNvPr id="63" name="TextBox 62"/>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4" name="TextBox 63"/>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65" name="TextBox 64"/>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66" name="Group 65"/>
            <p:cNvGrpSpPr/>
            <p:nvPr/>
          </p:nvGrpSpPr>
          <p:grpSpPr>
            <a:xfrm>
              <a:off x="5032176" y="2577904"/>
              <a:ext cx="1854192" cy="536944"/>
              <a:chOff x="5045640" y="1357876"/>
              <a:chExt cx="1854192" cy="536944"/>
            </a:xfrm>
          </p:grpSpPr>
          <p:sp>
            <p:nvSpPr>
              <p:cNvPr id="67" name="TextBox 66"/>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8" name="TextBox 67"/>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69" name="TextBox 68"/>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0" name="Group 69"/>
            <p:cNvGrpSpPr/>
            <p:nvPr/>
          </p:nvGrpSpPr>
          <p:grpSpPr>
            <a:xfrm>
              <a:off x="5027688" y="2996532"/>
              <a:ext cx="1854192" cy="536944"/>
              <a:chOff x="5045640" y="1357876"/>
              <a:chExt cx="1854192" cy="536944"/>
            </a:xfrm>
          </p:grpSpPr>
          <p:sp>
            <p:nvSpPr>
              <p:cNvPr id="71" name="TextBox 70"/>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72" name="TextBox 71"/>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73" name="TextBox 72"/>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74" name="Group 73"/>
            <p:cNvGrpSpPr/>
            <p:nvPr/>
          </p:nvGrpSpPr>
          <p:grpSpPr>
            <a:xfrm>
              <a:off x="5023200" y="3415160"/>
              <a:ext cx="1854192" cy="536944"/>
              <a:chOff x="5045640" y="1357876"/>
              <a:chExt cx="1854192" cy="536944"/>
            </a:xfrm>
          </p:grpSpPr>
          <p:sp>
            <p:nvSpPr>
              <p:cNvPr id="75" name="TextBox 74"/>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76" name="TextBox 75"/>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77" name="TextBox 76"/>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8" name="Group 77"/>
            <p:cNvGrpSpPr/>
            <p:nvPr/>
          </p:nvGrpSpPr>
          <p:grpSpPr>
            <a:xfrm>
              <a:off x="5018712" y="3821836"/>
              <a:ext cx="1854192" cy="536944"/>
              <a:chOff x="5045640" y="1357876"/>
              <a:chExt cx="1854192" cy="536944"/>
            </a:xfrm>
          </p:grpSpPr>
          <p:sp>
            <p:nvSpPr>
              <p:cNvPr id="79" name="TextBox 78"/>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0" name="TextBox 79"/>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1" name="TextBox 8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82" name="Group 81"/>
            <p:cNvGrpSpPr/>
            <p:nvPr/>
          </p:nvGrpSpPr>
          <p:grpSpPr>
            <a:xfrm>
              <a:off x="5014224" y="4204608"/>
              <a:ext cx="1854192" cy="536944"/>
              <a:chOff x="5045640" y="1357876"/>
              <a:chExt cx="1854192" cy="536944"/>
            </a:xfrm>
          </p:grpSpPr>
          <p:sp>
            <p:nvSpPr>
              <p:cNvPr id="83" name="TextBox 82"/>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4" name="TextBox 83"/>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5" name="TextBox 84"/>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sp>
        <p:nvSpPr>
          <p:cNvPr id="94" name="TextBox 93"/>
          <p:cNvSpPr txBox="1"/>
          <p:nvPr/>
        </p:nvSpPr>
        <p:spPr>
          <a:xfrm>
            <a:off x="4169265" y="1407855"/>
            <a:ext cx="326535" cy="31829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7</a:t>
            </a:r>
          </a:p>
        </p:txBody>
      </p:sp>
      <p:sp>
        <p:nvSpPr>
          <p:cNvPr id="89" name="TextBox 88"/>
          <p:cNvSpPr txBox="1"/>
          <p:nvPr/>
        </p:nvSpPr>
        <p:spPr>
          <a:xfrm>
            <a:off x="0" y="142432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sp>
        <p:nvSpPr>
          <p:cNvPr id="90" name="TextBox 89"/>
          <p:cNvSpPr txBox="1"/>
          <p:nvPr/>
        </p:nvSpPr>
        <p:spPr>
          <a:xfrm>
            <a:off x="2877432" y="1119036"/>
            <a:ext cx="337453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4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0 1 2 3 4 5 6 7</a:t>
            </a:r>
          </a:p>
        </p:txBody>
      </p:sp>
      <p:sp>
        <p:nvSpPr>
          <p:cNvPr id="92" name="Oval 91"/>
          <p:cNvSpPr/>
          <p:nvPr/>
        </p:nvSpPr>
        <p:spPr>
          <a:xfrm>
            <a:off x="1195296" y="1905000"/>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3" name="Oval 92"/>
          <p:cNvSpPr/>
          <p:nvPr/>
        </p:nvSpPr>
        <p:spPr>
          <a:xfrm>
            <a:off x="1212056" y="2716296"/>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5" name="Oval 94"/>
          <p:cNvSpPr/>
          <p:nvPr/>
        </p:nvSpPr>
        <p:spPr>
          <a:xfrm>
            <a:off x="1214528" y="3527592"/>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2256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3">
                                            <p:txEl>
                                              <p:pRg st="1" end="1"/>
                                            </p:txEl>
                                          </p:spTgt>
                                        </p:tgtEl>
                                        <p:attrNameLst>
                                          <p:attrName>style.visibility</p:attrName>
                                        </p:attrNameLst>
                                      </p:cBhvr>
                                      <p:to>
                                        <p:strVal val="visible"/>
                                      </p:to>
                                    </p:set>
                                    <p:anim calcmode="lin" valueType="num">
                                      <p:cBhvr additive="base">
                                        <p:cTn id="7" dur="500" fill="hold"/>
                                        <p:tgtEl>
                                          <p:spTgt spid="5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3">
                                            <p:txEl>
                                              <p:pRg st="2" end="2"/>
                                            </p:txEl>
                                          </p:spTgt>
                                        </p:tgtEl>
                                        <p:attrNameLst>
                                          <p:attrName>style.visibility</p:attrName>
                                        </p:attrNameLst>
                                      </p:cBhvr>
                                      <p:to>
                                        <p:strVal val="visible"/>
                                      </p:to>
                                    </p:set>
                                    <p:anim calcmode="lin" valueType="num">
                                      <p:cBhvr additive="base">
                                        <p:cTn id="13" dur="500" fill="hold"/>
                                        <p:tgtEl>
                                          <p:spTgt spid="5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0721"/>
                                        </p:tgtEl>
                                        <p:attrNameLst>
                                          <p:attrName>style.visibility</p:attrName>
                                        </p:attrNameLst>
                                      </p:cBhvr>
                                      <p:to>
                                        <p:strVal val="visible"/>
                                      </p:to>
                                    </p:set>
                                    <p:anim calcmode="lin" valueType="num">
                                      <p:cBhvr additive="base">
                                        <p:cTn id="17" dur="500" fill="hold"/>
                                        <p:tgtEl>
                                          <p:spTgt spid="30721"/>
                                        </p:tgtEl>
                                        <p:attrNameLst>
                                          <p:attrName>ppt_x</p:attrName>
                                        </p:attrNameLst>
                                      </p:cBhvr>
                                      <p:tavLst>
                                        <p:tav tm="0">
                                          <p:val>
                                            <p:strVal val="0-#ppt_w/2"/>
                                          </p:val>
                                        </p:tav>
                                        <p:tav tm="100000">
                                          <p:val>
                                            <p:strVal val="#ppt_x"/>
                                          </p:val>
                                        </p:tav>
                                      </p:tavLst>
                                    </p:anim>
                                    <p:anim calcmode="lin" valueType="num">
                                      <p:cBhvr additive="base">
                                        <p:cTn id="18" dur="500" fill="hold"/>
                                        <p:tgtEl>
                                          <p:spTgt spid="307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2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99" t="23333" r="15001" b="17778"/>
          <a:stretch/>
        </p:blipFill>
        <p:spPr bwMode="auto">
          <a:xfrm>
            <a:off x="2731248" y="6096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987368" y="1423896"/>
            <a:ext cx="1910976" cy="394440"/>
            <a:chOff x="3627720" y="2405520"/>
            <a:chExt cx="1910976" cy="403416"/>
          </a:xfrm>
        </p:grpSpPr>
        <p:sp>
          <p:nvSpPr>
            <p:cNvPr id="2" name="Oval 1"/>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 name="Oval 3"/>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Oval 4"/>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3" name="Group 22"/>
          <p:cNvGrpSpPr/>
          <p:nvPr/>
        </p:nvGrpSpPr>
        <p:grpSpPr>
          <a:xfrm>
            <a:off x="4987368" y="1827312"/>
            <a:ext cx="1910976" cy="394440"/>
            <a:chOff x="3627720" y="2405520"/>
            <a:chExt cx="1910976" cy="403416"/>
          </a:xfrm>
        </p:grpSpPr>
        <p:sp>
          <p:nvSpPr>
            <p:cNvPr id="24" name="Oval 23"/>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7" name="Group 26"/>
          <p:cNvGrpSpPr/>
          <p:nvPr/>
        </p:nvGrpSpPr>
        <p:grpSpPr>
          <a:xfrm>
            <a:off x="4987368" y="2236704"/>
            <a:ext cx="1910976" cy="394440"/>
            <a:chOff x="3627720" y="2405520"/>
            <a:chExt cx="1910976" cy="403416"/>
          </a:xfrm>
        </p:grpSpPr>
        <p:sp>
          <p:nvSpPr>
            <p:cNvPr id="28" name="Oval 27"/>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1" name="Group 30"/>
          <p:cNvGrpSpPr/>
          <p:nvPr/>
        </p:nvGrpSpPr>
        <p:grpSpPr>
          <a:xfrm>
            <a:off x="4987368" y="2652072"/>
            <a:ext cx="1910976" cy="394440"/>
            <a:chOff x="3627720" y="2405520"/>
            <a:chExt cx="1910976" cy="403416"/>
          </a:xfrm>
        </p:grpSpPr>
        <p:sp>
          <p:nvSpPr>
            <p:cNvPr id="32" name="Oval 31"/>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5" name="Group 34"/>
          <p:cNvGrpSpPr/>
          <p:nvPr/>
        </p:nvGrpSpPr>
        <p:grpSpPr>
          <a:xfrm>
            <a:off x="4987368" y="3067440"/>
            <a:ext cx="1910976" cy="394440"/>
            <a:chOff x="3627720" y="2405520"/>
            <a:chExt cx="1910976" cy="403416"/>
          </a:xfrm>
        </p:grpSpPr>
        <p:sp>
          <p:nvSpPr>
            <p:cNvPr id="36" name="Oval 35"/>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9" name="Group 38"/>
          <p:cNvGrpSpPr/>
          <p:nvPr/>
        </p:nvGrpSpPr>
        <p:grpSpPr>
          <a:xfrm>
            <a:off x="4987368" y="3482808"/>
            <a:ext cx="1910976" cy="394440"/>
            <a:chOff x="3627720" y="2405520"/>
            <a:chExt cx="1910976" cy="403416"/>
          </a:xfrm>
        </p:grpSpPr>
        <p:sp>
          <p:nvSpPr>
            <p:cNvPr id="40" name="Oval 39"/>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3" name="Group 42"/>
          <p:cNvGrpSpPr/>
          <p:nvPr/>
        </p:nvGrpSpPr>
        <p:grpSpPr>
          <a:xfrm>
            <a:off x="4987368" y="3898176"/>
            <a:ext cx="1910976" cy="394440"/>
            <a:chOff x="3627720" y="2405520"/>
            <a:chExt cx="1910976" cy="403416"/>
          </a:xfrm>
        </p:grpSpPr>
        <p:sp>
          <p:nvSpPr>
            <p:cNvPr id="44" name="Oval 43"/>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7" name="Group 46"/>
          <p:cNvGrpSpPr/>
          <p:nvPr/>
        </p:nvGrpSpPr>
        <p:grpSpPr>
          <a:xfrm>
            <a:off x="4987368" y="4277688"/>
            <a:ext cx="1910976" cy="394440"/>
            <a:chOff x="3627720" y="2405520"/>
            <a:chExt cx="1910976" cy="403416"/>
          </a:xfrm>
        </p:grpSpPr>
        <p:sp>
          <p:nvSpPr>
            <p:cNvPr id="48" name="Oval 47"/>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51"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sp>
        <p:nvSpPr>
          <p:cNvPr id="53" name="Text Box 33"/>
          <p:cNvSpPr txBox="1">
            <a:spLocks noChangeArrowheads="1"/>
          </p:cNvSpPr>
          <p:nvPr/>
        </p:nvSpPr>
        <p:spPr bwMode="auto">
          <a:xfrm>
            <a:off x="-152400" y="4256544"/>
            <a:ext cx="93389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Compression: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Because the hidden units have fewer bits than the inputs,</a:t>
            </a:r>
            <a:b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they must do some compression of information,</a:t>
            </a:r>
            <a:b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must somehow capture meaning/pattern of data.</a:t>
            </a:r>
          </a:p>
        </p:txBody>
      </p:sp>
      <p:grpSp>
        <p:nvGrpSpPr>
          <p:cNvPr id="30721" name="Group 30720"/>
          <p:cNvGrpSpPr/>
          <p:nvPr/>
        </p:nvGrpSpPr>
        <p:grpSpPr>
          <a:xfrm>
            <a:off x="5014224" y="1357876"/>
            <a:ext cx="1885608" cy="3383676"/>
            <a:chOff x="5014224" y="1357876"/>
            <a:chExt cx="1885608" cy="3383676"/>
          </a:xfrm>
        </p:grpSpPr>
        <p:grpSp>
          <p:nvGrpSpPr>
            <p:cNvPr id="30720" name="Group 30719"/>
            <p:cNvGrpSpPr/>
            <p:nvPr/>
          </p:nvGrpSpPr>
          <p:grpSpPr>
            <a:xfrm>
              <a:off x="5045640" y="1357876"/>
              <a:ext cx="1854192" cy="536944"/>
              <a:chOff x="5045640" y="1357876"/>
              <a:chExt cx="1854192" cy="536944"/>
            </a:xfrm>
          </p:grpSpPr>
          <p:sp>
            <p:nvSpPr>
              <p:cNvPr id="6" name="TextBox 5"/>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55" name="TextBox 54"/>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56" name="TextBox 55"/>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58" name="Group 57"/>
            <p:cNvGrpSpPr/>
            <p:nvPr/>
          </p:nvGrpSpPr>
          <p:grpSpPr>
            <a:xfrm>
              <a:off x="5041152" y="1752600"/>
              <a:ext cx="1854192" cy="536944"/>
              <a:chOff x="5045640" y="1357876"/>
              <a:chExt cx="1854192" cy="536944"/>
            </a:xfrm>
          </p:grpSpPr>
          <p:sp>
            <p:nvSpPr>
              <p:cNvPr id="59" name="TextBox 58"/>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0" name="TextBox 59"/>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1" name="TextBox 6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62" name="Group 61"/>
            <p:cNvGrpSpPr/>
            <p:nvPr/>
          </p:nvGrpSpPr>
          <p:grpSpPr>
            <a:xfrm>
              <a:off x="5036664" y="2147324"/>
              <a:ext cx="1854192" cy="536944"/>
              <a:chOff x="5045640" y="1357876"/>
              <a:chExt cx="1854192" cy="536944"/>
            </a:xfrm>
          </p:grpSpPr>
          <p:sp>
            <p:nvSpPr>
              <p:cNvPr id="63" name="TextBox 62"/>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4" name="TextBox 63"/>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65" name="TextBox 64"/>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66" name="Group 65"/>
            <p:cNvGrpSpPr/>
            <p:nvPr/>
          </p:nvGrpSpPr>
          <p:grpSpPr>
            <a:xfrm>
              <a:off x="5032176" y="2577904"/>
              <a:ext cx="1854192" cy="536944"/>
              <a:chOff x="5045640" y="1357876"/>
              <a:chExt cx="1854192" cy="536944"/>
            </a:xfrm>
          </p:grpSpPr>
          <p:sp>
            <p:nvSpPr>
              <p:cNvPr id="67" name="TextBox 66"/>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8" name="TextBox 67"/>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69" name="TextBox 68"/>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0" name="Group 69"/>
            <p:cNvGrpSpPr/>
            <p:nvPr/>
          </p:nvGrpSpPr>
          <p:grpSpPr>
            <a:xfrm>
              <a:off x="5027688" y="2996532"/>
              <a:ext cx="1854192" cy="536944"/>
              <a:chOff x="5045640" y="1357876"/>
              <a:chExt cx="1854192" cy="536944"/>
            </a:xfrm>
          </p:grpSpPr>
          <p:sp>
            <p:nvSpPr>
              <p:cNvPr id="71" name="TextBox 70"/>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72" name="TextBox 71"/>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73" name="TextBox 72"/>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74" name="Group 73"/>
            <p:cNvGrpSpPr/>
            <p:nvPr/>
          </p:nvGrpSpPr>
          <p:grpSpPr>
            <a:xfrm>
              <a:off x="5023200" y="3415160"/>
              <a:ext cx="1854192" cy="536944"/>
              <a:chOff x="5045640" y="1357876"/>
              <a:chExt cx="1854192" cy="536944"/>
            </a:xfrm>
          </p:grpSpPr>
          <p:sp>
            <p:nvSpPr>
              <p:cNvPr id="75" name="TextBox 74"/>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76" name="TextBox 75"/>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77" name="TextBox 76"/>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8" name="Group 77"/>
            <p:cNvGrpSpPr/>
            <p:nvPr/>
          </p:nvGrpSpPr>
          <p:grpSpPr>
            <a:xfrm>
              <a:off x="5018712" y="3821836"/>
              <a:ext cx="1854192" cy="536944"/>
              <a:chOff x="5045640" y="1357876"/>
              <a:chExt cx="1854192" cy="536944"/>
            </a:xfrm>
          </p:grpSpPr>
          <p:sp>
            <p:nvSpPr>
              <p:cNvPr id="79" name="TextBox 78"/>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0" name="TextBox 79"/>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1" name="TextBox 8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82" name="Group 81"/>
            <p:cNvGrpSpPr/>
            <p:nvPr/>
          </p:nvGrpSpPr>
          <p:grpSpPr>
            <a:xfrm>
              <a:off x="5014224" y="4204608"/>
              <a:ext cx="1854192" cy="536944"/>
              <a:chOff x="5045640" y="1357876"/>
              <a:chExt cx="1854192" cy="536944"/>
            </a:xfrm>
          </p:grpSpPr>
          <p:sp>
            <p:nvSpPr>
              <p:cNvPr id="83" name="TextBox 82"/>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4" name="TextBox 83"/>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5" name="TextBox 84"/>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sp>
        <p:nvSpPr>
          <p:cNvPr id="94" name="TextBox 93"/>
          <p:cNvSpPr txBox="1"/>
          <p:nvPr/>
        </p:nvSpPr>
        <p:spPr>
          <a:xfrm>
            <a:off x="4169265" y="1407855"/>
            <a:ext cx="326535" cy="31829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7</a:t>
            </a:r>
          </a:p>
        </p:txBody>
      </p:sp>
      <p:sp>
        <p:nvSpPr>
          <p:cNvPr id="89" name="TextBox 88"/>
          <p:cNvSpPr txBox="1"/>
          <p:nvPr/>
        </p:nvSpPr>
        <p:spPr>
          <a:xfrm>
            <a:off x="0" y="142432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sp>
        <p:nvSpPr>
          <p:cNvPr id="90" name="TextBox 89"/>
          <p:cNvSpPr txBox="1"/>
          <p:nvPr/>
        </p:nvSpPr>
        <p:spPr>
          <a:xfrm>
            <a:off x="2877432" y="1119036"/>
            <a:ext cx="337453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4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0 1 2 3 4 5 6 7</a:t>
            </a:r>
          </a:p>
        </p:txBody>
      </p:sp>
      <p:sp>
        <p:nvSpPr>
          <p:cNvPr id="92" name="Oval 91"/>
          <p:cNvSpPr/>
          <p:nvPr/>
        </p:nvSpPr>
        <p:spPr>
          <a:xfrm>
            <a:off x="1195296" y="1905000"/>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3" name="Oval 92"/>
          <p:cNvSpPr/>
          <p:nvPr/>
        </p:nvSpPr>
        <p:spPr>
          <a:xfrm>
            <a:off x="1212056" y="2716296"/>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5" name="Oval 94"/>
          <p:cNvSpPr/>
          <p:nvPr/>
        </p:nvSpPr>
        <p:spPr>
          <a:xfrm>
            <a:off x="1214528" y="3527592"/>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62296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3">
                                            <p:txEl>
                                              <p:pRg st="1" end="1"/>
                                            </p:txEl>
                                          </p:spTgt>
                                        </p:tgtEl>
                                        <p:attrNameLst>
                                          <p:attrName>style.visibility</p:attrName>
                                        </p:attrNameLst>
                                      </p:cBhvr>
                                      <p:to>
                                        <p:strVal val="visible"/>
                                      </p:to>
                                    </p:set>
                                    <p:anim calcmode="lin" valueType="num">
                                      <p:cBhvr additive="base">
                                        <p:cTn id="7" dur="500" fill="hold"/>
                                        <p:tgtEl>
                                          <p:spTgt spid="5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2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99" t="23333" r="15001" b="17778"/>
          <a:stretch/>
        </p:blipFill>
        <p:spPr bwMode="auto">
          <a:xfrm>
            <a:off x="2731248" y="6096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p:cNvSpPr/>
          <p:nvPr/>
        </p:nvSpPr>
        <p:spPr>
          <a:xfrm>
            <a:off x="4987368" y="1836088"/>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5731440" y="184922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6469536" y="182731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4987368" y="2245480"/>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5731440" y="2258621"/>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6469536" y="223670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p:cNvSpPr/>
          <p:nvPr/>
        </p:nvSpPr>
        <p:spPr>
          <a:xfrm>
            <a:off x="4987368" y="2660848"/>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5731440" y="267398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6469536" y="265207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4987368" y="3076216"/>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5731440" y="3089357"/>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6469536" y="3067440"/>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p:cNvSpPr/>
          <p:nvPr/>
        </p:nvSpPr>
        <p:spPr>
          <a:xfrm>
            <a:off x="4987368" y="3491584"/>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5731440" y="350472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p:cNvSpPr/>
          <p:nvPr/>
        </p:nvSpPr>
        <p:spPr>
          <a:xfrm>
            <a:off x="6469536" y="348280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4" name="Oval 43"/>
          <p:cNvSpPr/>
          <p:nvPr/>
        </p:nvSpPr>
        <p:spPr>
          <a:xfrm>
            <a:off x="4987368" y="3906952"/>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p:cNvSpPr/>
          <p:nvPr/>
        </p:nvSpPr>
        <p:spPr>
          <a:xfrm>
            <a:off x="5731440" y="3920093"/>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p:cNvSpPr/>
          <p:nvPr/>
        </p:nvSpPr>
        <p:spPr>
          <a:xfrm>
            <a:off x="6469536" y="389817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Oval 47"/>
          <p:cNvSpPr/>
          <p:nvPr/>
        </p:nvSpPr>
        <p:spPr>
          <a:xfrm>
            <a:off x="4987368" y="4286464"/>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5731440" y="429960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6469536" y="427768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51"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 Box 33"/>
          <p:cNvSpPr txBox="1">
            <a:spLocks noChangeArrowheads="1"/>
          </p:cNvSpPr>
          <p:nvPr/>
        </p:nvSpPr>
        <p:spPr bwMode="auto">
          <a:xfrm>
            <a:off x="-152400" y="4256544"/>
            <a:ext cx="967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First hidden unit: </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8" name="Oval 87"/>
          <p:cNvSpPr/>
          <p:nvPr/>
        </p:nvSpPr>
        <p:spPr>
          <a:xfrm>
            <a:off x="246528" y="2819400"/>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9" name="Oval 88"/>
          <p:cNvSpPr/>
          <p:nvPr/>
        </p:nvSpPr>
        <p:spPr>
          <a:xfrm>
            <a:off x="240552" y="3177984"/>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0" name="Oval 89"/>
          <p:cNvSpPr/>
          <p:nvPr/>
        </p:nvSpPr>
        <p:spPr>
          <a:xfrm>
            <a:off x="246528" y="3542544"/>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1" name="Oval 90"/>
          <p:cNvSpPr/>
          <p:nvPr/>
        </p:nvSpPr>
        <p:spPr>
          <a:xfrm>
            <a:off x="228600" y="3895152"/>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2" name="Rectangle 91"/>
          <p:cNvSpPr/>
          <p:nvPr/>
        </p:nvSpPr>
        <p:spPr>
          <a:xfrm>
            <a:off x="2819400" y="3033371"/>
            <a:ext cx="1295400" cy="1538629"/>
          </a:xfrm>
          <a:prstGeom prst="rect">
            <a:avLst/>
          </a:prstGeom>
          <a:ln w="508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2" name="Group 11"/>
          <p:cNvGrpSpPr/>
          <p:nvPr/>
        </p:nvGrpSpPr>
        <p:grpSpPr>
          <a:xfrm>
            <a:off x="17928" y="4718424"/>
            <a:ext cx="6681696" cy="954107"/>
            <a:chOff x="17928" y="4718424"/>
            <a:chExt cx="6681696" cy="954107"/>
          </a:xfrm>
        </p:grpSpPr>
        <p:grpSp>
          <p:nvGrpSpPr>
            <p:cNvPr id="109" name="Group 108"/>
            <p:cNvGrpSpPr/>
            <p:nvPr/>
          </p:nvGrpSpPr>
          <p:grpSpPr>
            <a:xfrm>
              <a:off x="506168" y="4718424"/>
              <a:ext cx="6193456" cy="954107"/>
              <a:chOff x="6324600" y="5410200"/>
              <a:chExt cx="6193456" cy="954107"/>
            </a:xfrm>
          </p:grpSpPr>
          <p:sp>
            <p:nvSpPr>
              <p:cNvPr id="115" name="TextBox 114"/>
              <p:cNvSpPr txBox="1"/>
              <p:nvPr/>
            </p:nvSpPr>
            <p:spPr>
              <a:xfrm flipH="1">
                <a:off x="7078576" y="5410200"/>
                <a:ext cx="54394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if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input is </a:t>
                </a: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4, 5, 6, or 7</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0  else</a:t>
                </a:r>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6" name="Left Brace 115"/>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17" name="TextBox 116"/>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y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p>
            </p:txBody>
          </p:sp>
        </p:grpSp>
        <p:pic>
          <p:nvPicPr>
            <p:cNvPr id="9" name="Picture 8"/>
            <p:cNvPicPr>
              <a:picLocks noChangeAspect="1"/>
            </p:cNvPicPr>
            <p:nvPr/>
          </p:nvPicPr>
          <p:blipFill>
            <a:blip r:embed="rId4"/>
            <a:stretch>
              <a:fillRect/>
            </a:stretch>
          </p:blipFill>
          <p:spPr>
            <a:xfrm>
              <a:off x="17928" y="5077407"/>
              <a:ext cx="327001" cy="359060"/>
            </a:xfrm>
            <a:prstGeom prst="rect">
              <a:avLst/>
            </a:prstGeom>
          </p:spPr>
        </p:pic>
      </p:grpSp>
      <p:sp>
        <p:nvSpPr>
          <p:cNvPr id="126" name="Oval 125"/>
          <p:cNvSpPr/>
          <p:nvPr/>
        </p:nvSpPr>
        <p:spPr>
          <a:xfrm>
            <a:off x="4987368" y="1432672"/>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7" name="Oval 126"/>
          <p:cNvSpPr/>
          <p:nvPr/>
        </p:nvSpPr>
        <p:spPr>
          <a:xfrm>
            <a:off x="5731440" y="1445813"/>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8" name="Oval 127"/>
          <p:cNvSpPr/>
          <p:nvPr/>
        </p:nvSpPr>
        <p:spPr>
          <a:xfrm>
            <a:off x="6469536" y="142389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68" name="Group 167"/>
          <p:cNvGrpSpPr/>
          <p:nvPr/>
        </p:nvGrpSpPr>
        <p:grpSpPr>
          <a:xfrm>
            <a:off x="5014224" y="1357876"/>
            <a:ext cx="1885608" cy="3383676"/>
            <a:chOff x="5014224" y="1357876"/>
            <a:chExt cx="1885608" cy="3383676"/>
          </a:xfrm>
        </p:grpSpPr>
        <p:grpSp>
          <p:nvGrpSpPr>
            <p:cNvPr id="169" name="Group 168"/>
            <p:cNvGrpSpPr/>
            <p:nvPr/>
          </p:nvGrpSpPr>
          <p:grpSpPr>
            <a:xfrm>
              <a:off x="5045640" y="1357876"/>
              <a:ext cx="1854192" cy="536944"/>
              <a:chOff x="5045640" y="1357876"/>
              <a:chExt cx="1854192" cy="536944"/>
            </a:xfrm>
          </p:grpSpPr>
          <p:sp>
            <p:nvSpPr>
              <p:cNvPr id="198" name="TextBox 197"/>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9" name="TextBox 198"/>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200" name="TextBox 199"/>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0" name="Group 169"/>
            <p:cNvGrpSpPr/>
            <p:nvPr/>
          </p:nvGrpSpPr>
          <p:grpSpPr>
            <a:xfrm>
              <a:off x="5041152" y="1752600"/>
              <a:ext cx="1854192" cy="536944"/>
              <a:chOff x="5045640" y="1357876"/>
              <a:chExt cx="1854192" cy="536944"/>
            </a:xfrm>
          </p:grpSpPr>
          <p:sp>
            <p:nvSpPr>
              <p:cNvPr id="195" name="TextBox 194"/>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6" name="TextBox 195"/>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7" name="TextBox 196"/>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1" name="Group 170"/>
            <p:cNvGrpSpPr/>
            <p:nvPr/>
          </p:nvGrpSpPr>
          <p:grpSpPr>
            <a:xfrm>
              <a:off x="5036664" y="2147324"/>
              <a:ext cx="1854192" cy="536944"/>
              <a:chOff x="5045640" y="1357876"/>
              <a:chExt cx="1854192" cy="536944"/>
            </a:xfrm>
          </p:grpSpPr>
          <p:sp>
            <p:nvSpPr>
              <p:cNvPr id="192" name="TextBox 191"/>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3" name="TextBox 192"/>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94" name="TextBox 193"/>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2" name="Group 171"/>
            <p:cNvGrpSpPr/>
            <p:nvPr/>
          </p:nvGrpSpPr>
          <p:grpSpPr>
            <a:xfrm>
              <a:off x="5032176" y="2577904"/>
              <a:ext cx="1854192" cy="536944"/>
              <a:chOff x="5045640" y="1357876"/>
              <a:chExt cx="1854192" cy="536944"/>
            </a:xfrm>
          </p:grpSpPr>
          <p:sp>
            <p:nvSpPr>
              <p:cNvPr id="189" name="TextBox 188"/>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0" name="TextBox 189"/>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91" name="TextBox 19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3" name="Group 172"/>
            <p:cNvGrpSpPr/>
            <p:nvPr/>
          </p:nvGrpSpPr>
          <p:grpSpPr>
            <a:xfrm>
              <a:off x="5027688" y="2996532"/>
              <a:ext cx="1854192" cy="536944"/>
              <a:chOff x="5045640" y="1357876"/>
              <a:chExt cx="1854192" cy="536944"/>
            </a:xfrm>
          </p:grpSpPr>
          <p:sp>
            <p:nvSpPr>
              <p:cNvPr id="186" name="TextBox 185"/>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7" name="TextBox 186"/>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88" name="TextBox 187"/>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4" name="Group 173"/>
            <p:cNvGrpSpPr/>
            <p:nvPr/>
          </p:nvGrpSpPr>
          <p:grpSpPr>
            <a:xfrm>
              <a:off x="5023200" y="3415160"/>
              <a:ext cx="1854192" cy="536944"/>
              <a:chOff x="5045640" y="1357876"/>
              <a:chExt cx="1854192" cy="536944"/>
            </a:xfrm>
          </p:grpSpPr>
          <p:sp>
            <p:nvSpPr>
              <p:cNvPr id="183" name="TextBox 182"/>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4" name="TextBox 183"/>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85" name="TextBox 184"/>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5" name="Group 174"/>
            <p:cNvGrpSpPr/>
            <p:nvPr/>
          </p:nvGrpSpPr>
          <p:grpSpPr>
            <a:xfrm>
              <a:off x="5018712" y="3821836"/>
              <a:ext cx="1854192" cy="536944"/>
              <a:chOff x="5045640" y="1357876"/>
              <a:chExt cx="1854192" cy="536944"/>
            </a:xfrm>
          </p:grpSpPr>
          <p:sp>
            <p:nvSpPr>
              <p:cNvPr id="180" name="TextBox 179"/>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1" name="TextBox 180"/>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2" name="TextBox 181"/>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6" name="Group 175"/>
            <p:cNvGrpSpPr/>
            <p:nvPr/>
          </p:nvGrpSpPr>
          <p:grpSpPr>
            <a:xfrm>
              <a:off x="5014224" y="4204608"/>
              <a:ext cx="1854192" cy="536944"/>
              <a:chOff x="5045640" y="1357876"/>
              <a:chExt cx="1854192" cy="536944"/>
            </a:xfrm>
          </p:grpSpPr>
          <p:sp>
            <p:nvSpPr>
              <p:cNvPr id="177" name="TextBox 176"/>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78" name="TextBox 177"/>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79" name="TextBox 178"/>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sp>
        <p:nvSpPr>
          <p:cNvPr id="201" name="TextBox 200"/>
          <p:cNvSpPr txBox="1"/>
          <p:nvPr/>
        </p:nvSpPr>
        <p:spPr>
          <a:xfrm>
            <a:off x="4169265" y="1407855"/>
            <a:ext cx="326535" cy="31829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7</a:t>
            </a:r>
          </a:p>
        </p:txBody>
      </p:sp>
      <p:sp>
        <p:nvSpPr>
          <p:cNvPr id="20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grpSp>
        <p:nvGrpSpPr>
          <p:cNvPr id="3" name="Group 2"/>
          <p:cNvGrpSpPr/>
          <p:nvPr/>
        </p:nvGrpSpPr>
        <p:grpSpPr>
          <a:xfrm>
            <a:off x="211307" y="1840966"/>
            <a:ext cx="1318749" cy="1633900"/>
            <a:chOff x="211307" y="1840966"/>
            <a:chExt cx="1318749" cy="1633900"/>
          </a:xfrm>
        </p:grpSpPr>
        <p:sp>
          <p:nvSpPr>
            <p:cNvPr id="204" name="TextBox 203"/>
            <p:cNvSpPr txBox="1"/>
            <p:nvPr/>
          </p:nvSpPr>
          <p:spPr>
            <a:xfrm>
              <a:off x="211307" y="3136312"/>
              <a:ext cx="37054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sp>
          <p:nvSpPr>
            <p:cNvPr id="205" name="TextBox 204"/>
            <p:cNvSpPr txBox="1"/>
            <p:nvPr/>
          </p:nvSpPr>
          <p:spPr>
            <a:xfrm>
              <a:off x="1159515" y="1840966"/>
              <a:ext cx="37054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grpSp>
      <p:grpSp>
        <p:nvGrpSpPr>
          <p:cNvPr id="2" name="Group 1"/>
          <p:cNvGrpSpPr/>
          <p:nvPr/>
        </p:nvGrpSpPr>
        <p:grpSpPr>
          <a:xfrm>
            <a:off x="214117" y="1859134"/>
            <a:ext cx="1327559" cy="570628"/>
            <a:chOff x="214117" y="1859134"/>
            <a:chExt cx="1327559" cy="570628"/>
          </a:xfrm>
        </p:grpSpPr>
        <p:sp>
          <p:nvSpPr>
            <p:cNvPr id="207" name="TextBox 206"/>
            <p:cNvSpPr txBox="1"/>
            <p:nvPr/>
          </p:nvSpPr>
          <p:spPr>
            <a:xfrm>
              <a:off x="214117" y="2091208"/>
              <a:ext cx="40759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sp>
          <p:nvSpPr>
            <p:cNvPr id="208" name="TextBox 207"/>
            <p:cNvSpPr txBox="1"/>
            <p:nvPr/>
          </p:nvSpPr>
          <p:spPr>
            <a:xfrm>
              <a:off x="1171135" y="1859134"/>
              <a:ext cx="37054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grpSp>
      <p:sp>
        <p:nvSpPr>
          <p:cNvPr id="83" name="Oval 82"/>
          <p:cNvSpPr/>
          <p:nvPr/>
        </p:nvSpPr>
        <p:spPr>
          <a:xfrm>
            <a:off x="1195296" y="1905000"/>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3" name="TextBox 92"/>
          <p:cNvSpPr txBox="1"/>
          <p:nvPr/>
        </p:nvSpPr>
        <p:spPr>
          <a:xfrm>
            <a:off x="0" y="142432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sp>
        <p:nvSpPr>
          <p:cNvPr id="94" name="TextBox 93"/>
          <p:cNvSpPr txBox="1"/>
          <p:nvPr/>
        </p:nvSpPr>
        <p:spPr>
          <a:xfrm>
            <a:off x="2877432" y="1119036"/>
            <a:ext cx="337453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4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0 1 2 3 4 5 6 7</a:t>
            </a:r>
          </a:p>
        </p:txBody>
      </p:sp>
    </p:spTree>
    <p:extLst>
      <p:ext uri="{BB962C8B-B14F-4D97-AF65-F5344CB8AC3E}">
        <p14:creationId xmlns:p14="http://schemas.microsoft.com/office/powerpoint/2010/main" val="245091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 calcmode="lin" valueType="num">
                                      <p:cBhvr additive="base">
                                        <p:cTn id="7"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1" presetClass="exit" presetSubtype="0" fill="hold"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7"/>
          <p:cNvSpPr txBox="1"/>
          <p:nvPr/>
        </p:nvSpPr>
        <p:spPr>
          <a:xfrm>
            <a:off x="3029832" y="1271436"/>
            <a:ext cx="337453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4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0 1 2 3 4 5 6 7</a:t>
            </a:r>
          </a:p>
        </p:txBody>
      </p:sp>
      <p:sp>
        <p:nvSpPr>
          <p:cNvPr id="157" name="TextBox 156"/>
          <p:cNvSpPr txBox="1"/>
          <p:nvPr/>
        </p:nvSpPr>
        <p:spPr>
          <a:xfrm>
            <a:off x="2877432" y="1119036"/>
            <a:ext cx="337453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4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0 1 2 3 4 5 6 7</a:t>
            </a:r>
          </a:p>
        </p:txBody>
      </p:sp>
      <p:pic>
        <p:nvPicPr>
          <p:cNvPr id="30722" name="Picture 2" descr="image2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99" t="23333" r="15001" b="17778"/>
          <a:stretch/>
        </p:blipFill>
        <p:spPr bwMode="auto">
          <a:xfrm>
            <a:off x="2731248" y="6096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p:cNvSpPr/>
          <p:nvPr/>
        </p:nvSpPr>
        <p:spPr>
          <a:xfrm>
            <a:off x="4987368" y="1836088"/>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5731440" y="184922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6469536" y="182731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4987368" y="2245480"/>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5731440" y="2258621"/>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6469536" y="223670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p:cNvSpPr/>
          <p:nvPr/>
        </p:nvSpPr>
        <p:spPr>
          <a:xfrm>
            <a:off x="4987368" y="2660848"/>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5731440" y="267398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6469536" y="265207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4987368" y="3076216"/>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5731440" y="3089357"/>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6469536" y="3067440"/>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p:cNvSpPr/>
          <p:nvPr/>
        </p:nvSpPr>
        <p:spPr>
          <a:xfrm>
            <a:off x="4987368" y="3491584"/>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5731440" y="350472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p:cNvSpPr/>
          <p:nvPr/>
        </p:nvSpPr>
        <p:spPr>
          <a:xfrm>
            <a:off x="6469536" y="348280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4" name="Oval 43"/>
          <p:cNvSpPr/>
          <p:nvPr/>
        </p:nvSpPr>
        <p:spPr>
          <a:xfrm>
            <a:off x="4987368" y="3906952"/>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p:cNvSpPr/>
          <p:nvPr/>
        </p:nvSpPr>
        <p:spPr>
          <a:xfrm>
            <a:off x="5731440" y="3920093"/>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p:cNvSpPr/>
          <p:nvPr/>
        </p:nvSpPr>
        <p:spPr>
          <a:xfrm>
            <a:off x="6469536" y="389817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Oval 47"/>
          <p:cNvSpPr/>
          <p:nvPr/>
        </p:nvSpPr>
        <p:spPr>
          <a:xfrm>
            <a:off x="4987368" y="4286464"/>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5731440" y="429960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6469536" y="427768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51"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sp>
        <p:nvSpPr>
          <p:cNvPr id="53" name="Text Box 33"/>
          <p:cNvSpPr txBox="1">
            <a:spLocks noChangeArrowheads="1"/>
          </p:cNvSpPr>
          <p:nvPr/>
        </p:nvSpPr>
        <p:spPr bwMode="auto">
          <a:xfrm>
            <a:off x="-152400" y="4256544"/>
            <a:ext cx="96774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First hidden unit: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36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z = 0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0</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+ 0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1</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+ 0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2</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+ 0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3</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+ 2 x</a:t>
            </a:r>
            <a:r>
              <a:rPr kumimoji="0" lang="en-CA"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4</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+ 2 x</a:t>
            </a:r>
            <a:r>
              <a:rPr kumimoji="0" lang="en-CA"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5</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+ 2 x</a:t>
            </a:r>
            <a:r>
              <a:rPr kumimoji="0" lang="en-CA"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6</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+ 2 x</a:t>
            </a:r>
            <a:r>
              <a:rPr kumimoji="0" lang="en-CA"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7</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 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 0</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0 +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0</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0 +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0</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0  +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0</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0 </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+ 2</a:t>
            </a:r>
            <a:r>
              <a:rPr kumimoji="0" lang="en-CA"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0 </a:t>
            </a:r>
            <a:r>
              <a:rPr kumimoji="0" lang="en-CA"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+ 2</a:t>
            </a:r>
            <a:r>
              <a:rPr kumimoji="0" lang="en-CA"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0 </a:t>
            </a:r>
            <a:r>
              <a:rPr kumimoji="0" lang="en-CA"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+ 2</a:t>
            </a:r>
            <a:r>
              <a:rPr kumimoji="0" lang="en-CA"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1 </a:t>
            </a:r>
            <a:r>
              <a:rPr kumimoji="0" lang="en-CA" altLang="en-US" sz="12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+ 2</a:t>
            </a:r>
            <a:r>
              <a:rPr kumimoji="0" lang="en-CA"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0 </a:t>
            </a:r>
            <a:r>
              <a:rPr kumimoji="0" lang="en-CA"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 1</a:t>
            </a:r>
            <a:endPar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09" name="Group 108"/>
          <p:cNvGrpSpPr/>
          <p:nvPr/>
        </p:nvGrpSpPr>
        <p:grpSpPr>
          <a:xfrm>
            <a:off x="506168" y="4718424"/>
            <a:ext cx="6193456" cy="954107"/>
            <a:chOff x="6324600" y="5410200"/>
            <a:chExt cx="6193456" cy="954107"/>
          </a:xfrm>
        </p:grpSpPr>
        <p:sp>
          <p:nvSpPr>
            <p:cNvPr id="115" name="TextBox 114"/>
            <p:cNvSpPr txBox="1"/>
            <p:nvPr/>
          </p:nvSpPr>
          <p:spPr>
            <a:xfrm flipH="1">
              <a:off x="7078576" y="5410200"/>
              <a:ext cx="54394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if  </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0  else</a:t>
              </a:r>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6" name="Left Brace 115"/>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17" name="TextBox 116"/>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y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p>
          </p:txBody>
        </p:sp>
      </p:grpSp>
      <p:pic>
        <p:nvPicPr>
          <p:cNvPr id="9" name="Picture 8"/>
          <p:cNvPicPr>
            <a:picLocks noChangeAspect="1"/>
          </p:cNvPicPr>
          <p:nvPr/>
        </p:nvPicPr>
        <p:blipFill>
          <a:blip r:embed="rId4"/>
          <a:stretch>
            <a:fillRect/>
          </a:stretch>
        </p:blipFill>
        <p:spPr>
          <a:xfrm>
            <a:off x="17928" y="5077407"/>
            <a:ext cx="327001" cy="359060"/>
          </a:xfrm>
          <a:prstGeom prst="rect">
            <a:avLst/>
          </a:prstGeom>
        </p:spPr>
      </p:pic>
      <p:sp>
        <p:nvSpPr>
          <p:cNvPr id="126" name="Oval 125"/>
          <p:cNvSpPr/>
          <p:nvPr/>
        </p:nvSpPr>
        <p:spPr>
          <a:xfrm>
            <a:off x="4987368" y="1432672"/>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7" name="Oval 126"/>
          <p:cNvSpPr/>
          <p:nvPr/>
        </p:nvSpPr>
        <p:spPr>
          <a:xfrm>
            <a:off x="5731440" y="1445813"/>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8" name="Oval 127"/>
          <p:cNvSpPr/>
          <p:nvPr/>
        </p:nvSpPr>
        <p:spPr>
          <a:xfrm>
            <a:off x="6469536" y="142389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31" name="Group 130"/>
          <p:cNvGrpSpPr/>
          <p:nvPr/>
        </p:nvGrpSpPr>
        <p:grpSpPr>
          <a:xfrm>
            <a:off x="2971800" y="4725037"/>
            <a:ext cx="6193456" cy="954107"/>
            <a:chOff x="6324600" y="5410200"/>
            <a:chExt cx="6193456" cy="954107"/>
          </a:xfrm>
        </p:grpSpPr>
        <p:sp>
          <p:nvSpPr>
            <p:cNvPr id="132" name="TextBox 131"/>
            <p:cNvSpPr txBox="1"/>
            <p:nvPr/>
          </p:nvSpPr>
          <p:spPr>
            <a:xfrm flipH="1">
              <a:off x="7078576" y="5410200"/>
              <a:ext cx="54394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if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input is </a:t>
              </a: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4, 5, 6, or 7</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  else</a:t>
              </a:r>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3" name="Left Brace 132"/>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34" name="TextBox 133"/>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z = </a:t>
              </a:r>
            </a:p>
          </p:txBody>
        </p:sp>
      </p:grpSp>
      <p:grpSp>
        <p:nvGrpSpPr>
          <p:cNvPr id="69" name="Group 68"/>
          <p:cNvGrpSpPr/>
          <p:nvPr/>
        </p:nvGrpSpPr>
        <p:grpSpPr>
          <a:xfrm>
            <a:off x="5014224" y="1357876"/>
            <a:ext cx="1885608" cy="3383676"/>
            <a:chOff x="5014224" y="1357876"/>
            <a:chExt cx="1885608" cy="3383676"/>
          </a:xfrm>
        </p:grpSpPr>
        <p:grpSp>
          <p:nvGrpSpPr>
            <p:cNvPr id="70" name="Group 69"/>
            <p:cNvGrpSpPr/>
            <p:nvPr/>
          </p:nvGrpSpPr>
          <p:grpSpPr>
            <a:xfrm>
              <a:off x="5045640" y="1357876"/>
              <a:ext cx="1854192" cy="536944"/>
              <a:chOff x="5045640" y="1357876"/>
              <a:chExt cx="1854192" cy="536944"/>
            </a:xfrm>
          </p:grpSpPr>
          <p:sp>
            <p:nvSpPr>
              <p:cNvPr id="125" name="TextBox 124"/>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35" name="TextBox 134"/>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36" name="TextBox 135"/>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71" name="Group 70"/>
            <p:cNvGrpSpPr/>
            <p:nvPr/>
          </p:nvGrpSpPr>
          <p:grpSpPr>
            <a:xfrm>
              <a:off x="5041152" y="1752600"/>
              <a:ext cx="1854192" cy="536944"/>
              <a:chOff x="5045640" y="1357876"/>
              <a:chExt cx="1854192" cy="536944"/>
            </a:xfrm>
          </p:grpSpPr>
          <p:sp>
            <p:nvSpPr>
              <p:cNvPr id="114" name="TextBox 113"/>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18" name="TextBox 117"/>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24" name="TextBox 123"/>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2" name="Group 71"/>
            <p:cNvGrpSpPr/>
            <p:nvPr/>
          </p:nvGrpSpPr>
          <p:grpSpPr>
            <a:xfrm>
              <a:off x="5036664" y="2147324"/>
              <a:ext cx="1854192" cy="536944"/>
              <a:chOff x="5045640" y="1357876"/>
              <a:chExt cx="1854192" cy="536944"/>
            </a:xfrm>
          </p:grpSpPr>
          <p:sp>
            <p:nvSpPr>
              <p:cNvPr id="111" name="TextBox 110"/>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12" name="TextBox 111"/>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13" name="TextBox 112"/>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73" name="Group 72"/>
            <p:cNvGrpSpPr/>
            <p:nvPr/>
          </p:nvGrpSpPr>
          <p:grpSpPr>
            <a:xfrm>
              <a:off x="5032176" y="2577904"/>
              <a:ext cx="1854192" cy="536944"/>
              <a:chOff x="5045640" y="1357876"/>
              <a:chExt cx="1854192" cy="536944"/>
            </a:xfrm>
          </p:grpSpPr>
          <p:sp>
            <p:nvSpPr>
              <p:cNvPr id="105" name="TextBox 104"/>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08" name="TextBox 107"/>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10" name="TextBox 109"/>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4" name="Group 73"/>
            <p:cNvGrpSpPr/>
            <p:nvPr/>
          </p:nvGrpSpPr>
          <p:grpSpPr>
            <a:xfrm>
              <a:off x="5027688" y="2996532"/>
              <a:ext cx="1854192" cy="536944"/>
              <a:chOff x="5045640" y="1357876"/>
              <a:chExt cx="1854192" cy="536944"/>
            </a:xfrm>
          </p:grpSpPr>
          <p:sp>
            <p:nvSpPr>
              <p:cNvPr id="102" name="TextBox 101"/>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03" name="TextBox 102"/>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04" name="TextBox 103"/>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75" name="Group 74"/>
            <p:cNvGrpSpPr/>
            <p:nvPr/>
          </p:nvGrpSpPr>
          <p:grpSpPr>
            <a:xfrm>
              <a:off x="5023200" y="3415160"/>
              <a:ext cx="1854192" cy="536944"/>
              <a:chOff x="5045640" y="1357876"/>
              <a:chExt cx="1854192" cy="536944"/>
            </a:xfrm>
          </p:grpSpPr>
          <p:sp>
            <p:nvSpPr>
              <p:cNvPr id="84" name="TextBox 83"/>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5" name="TextBox 84"/>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01" name="TextBox 10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6" name="Group 75"/>
            <p:cNvGrpSpPr/>
            <p:nvPr/>
          </p:nvGrpSpPr>
          <p:grpSpPr>
            <a:xfrm>
              <a:off x="5018712" y="3821836"/>
              <a:ext cx="1854192" cy="536944"/>
              <a:chOff x="5045640" y="1357876"/>
              <a:chExt cx="1854192" cy="536944"/>
            </a:xfrm>
          </p:grpSpPr>
          <p:sp>
            <p:nvSpPr>
              <p:cNvPr id="81" name="TextBox 80"/>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2" name="TextBox 81"/>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3" name="TextBox 82"/>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77" name="Group 76"/>
            <p:cNvGrpSpPr/>
            <p:nvPr/>
          </p:nvGrpSpPr>
          <p:grpSpPr>
            <a:xfrm>
              <a:off x="5014224" y="4204608"/>
              <a:ext cx="1854192" cy="536944"/>
              <a:chOff x="5045640" y="1357876"/>
              <a:chExt cx="1854192" cy="536944"/>
            </a:xfrm>
          </p:grpSpPr>
          <p:sp>
            <p:nvSpPr>
              <p:cNvPr id="78" name="TextBox 77"/>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79" name="TextBox 78"/>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0" name="TextBox 79"/>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sp>
        <p:nvSpPr>
          <p:cNvPr id="141" name="TextBox 140"/>
          <p:cNvSpPr txBox="1"/>
          <p:nvPr/>
        </p:nvSpPr>
        <p:spPr>
          <a:xfrm>
            <a:off x="4169265" y="1407855"/>
            <a:ext cx="326535" cy="31829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7</a:t>
            </a:r>
          </a:p>
        </p:txBody>
      </p:sp>
      <p:sp>
        <p:nvSpPr>
          <p:cNvPr id="8" name="Oval 7"/>
          <p:cNvSpPr/>
          <p:nvPr/>
        </p:nvSpPr>
        <p:spPr>
          <a:xfrm>
            <a:off x="7086600" y="6019800"/>
            <a:ext cx="457200" cy="609600"/>
          </a:xfrm>
          <a:prstGeom prst="ellipse">
            <a:avLst/>
          </a:prstGeom>
          <a:ln w="1905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2" name="Oval 141"/>
          <p:cNvSpPr/>
          <p:nvPr/>
        </p:nvSpPr>
        <p:spPr>
          <a:xfrm>
            <a:off x="3659036" y="3816220"/>
            <a:ext cx="367123" cy="391296"/>
          </a:xfrm>
          <a:prstGeom prst="ellipse">
            <a:avLst/>
          </a:prstGeom>
          <a:ln w="22225">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9" name="Oval 128"/>
          <p:cNvSpPr/>
          <p:nvPr/>
        </p:nvSpPr>
        <p:spPr>
          <a:xfrm>
            <a:off x="246528" y="2819400"/>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5" name="Oval 144"/>
          <p:cNvSpPr/>
          <p:nvPr/>
        </p:nvSpPr>
        <p:spPr>
          <a:xfrm>
            <a:off x="240552" y="3177984"/>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6" name="Oval 145"/>
          <p:cNvSpPr/>
          <p:nvPr/>
        </p:nvSpPr>
        <p:spPr>
          <a:xfrm>
            <a:off x="246528" y="3542544"/>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7" name="Oval 146"/>
          <p:cNvSpPr/>
          <p:nvPr/>
        </p:nvSpPr>
        <p:spPr>
          <a:xfrm>
            <a:off x="228600" y="3895152"/>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8" name="Oval 147"/>
          <p:cNvSpPr/>
          <p:nvPr/>
        </p:nvSpPr>
        <p:spPr>
          <a:xfrm>
            <a:off x="1195296" y="1905000"/>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3" name="Group 12"/>
          <p:cNvGrpSpPr/>
          <p:nvPr/>
        </p:nvGrpSpPr>
        <p:grpSpPr>
          <a:xfrm>
            <a:off x="2731248" y="-3896"/>
            <a:ext cx="6406776" cy="1985096"/>
            <a:chOff x="2731248" y="1"/>
            <a:chExt cx="6406776" cy="1985096"/>
          </a:xfrm>
        </p:grpSpPr>
        <p:grpSp>
          <p:nvGrpSpPr>
            <p:cNvPr id="11" name="Group 10"/>
            <p:cNvGrpSpPr/>
            <p:nvPr/>
          </p:nvGrpSpPr>
          <p:grpSpPr>
            <a:xfrm>
              <a:off x="2731248" y="1"/>
              <a:ext cx="6406776" cy="1985096"/>
              <a:chOff x="2731248" y="1"/>
              <a:chExt cx="6406776" cy="1985096"/>
            </a:xfrm>
          </p:grpSpPr>
          <p:grpSp>
            <p:nvGrpSpPr>
              <p:cNvPr id="3" name="Group 2"/>
              <p:cNvGrpSpPr/>
              <p:nvPr/>
            </p:nvGrpSpPr>
            <p:grpSpPr>
              <a:xfrm>
                <a:off x="4987368" y="1423896"/>
                <a:ext cx="1910976" cy="394440"/>
                <a:chOff x="3627720" y="2405520"/>
                <a:chExt cx="1910976" cy="403416"/>
              </a:xfrm>
            </p:grpSpPr>
            <p:sp>
              <p:nvSpPr>
                <p:cNvPr id="2" name="Oval 1"/>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 name="Oval 3"/>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Oval 4"/>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93" name="Group 92"/>
              <p:cNvGrpSpPr/>
              <p:nvPr/>
            </p:nvGrpSpPr>
            <p:grpSpPr>
              <a:xfrm>
                <a:off x="2731248" y="1"/>
                <a:ext cx="6406776" cy="1985096"/>
                <a:chOff x="228600" y="2438400"/>
                <a:chExt cx="8364220" cy="2819400"/>
              </a:xfrm>
            </p:grpSpPr>
            <p:pic>
              <p:nvPicPr>
                <p:cNvPr id="94" name="Picture 2" descr="image2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3" t="22222" r="12500" b="44444"/>
                <a:stretch/>
              </p:blipFill>
              <p:spPr bwMode="auto">
                <a:xfrm>
                  <a:off x="228600" y="2438400"/>
                  <a:ext cx="83642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Rectangle 94"/>
                <p:cNvSpPr/>
                <p:nvPr/>
              </p:nvSpPr>
              <p:spPr>
                <a:xfrm>
                  <a:off x="3657600" y="3962400"/>
                  <a:ext cx="12954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6" name="Rectangle 95"/>
                <p:cNvSpPr/>
                <p:nvPr/>
              </p:nvSpPr>
              <p:spPr>
                <a:xfrm>
                  <a:off x="6096000" y="4114800"/>
                  <a:ext cx="23622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97" name="TextBox 96"/>
                    <p:cNvSpPr txBox="1"/>
                    <p:nvPr/>
                  </p:nvSpPr>
                  <p:spPr>
                    <a:xfrm>
                      <a:off x="5715000" y="4378037"/>
                      <a:ext cx="1888209" cy="43621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20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5715000" y="4378037"/>
                      <a:ext cx="1888209" cy="436210"/>
                    </a:xfrm>
                    <a:prstGeom prst="rect">
                      <a:avLst/>
                    </a:prstGeom>
                    <a:blipFill>
                      <a:blip r:embed="rId6"/>
                      <a:stretch>
                        <a:fillRect l="-10504" t="-6000" r="-31513" b="-7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3457795" y="4282264"/>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457795" y="4282264"/>
                      <a:ext cx="1723805" cy="747192"/>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4075288" y="3502223"/>
                      <a:ext cx="191912"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75288" y="3502223"/>
                      <a:ext cx="191912" cy="307777"/>
                    </a:xfrm>
                    <a:prstGeom prst="rect">
                      <a:avLst/>
                    </a:prstGeom>
                    <a:blipFill>
                      <a:blip r:embed="rId8"/>
                      <a:stretch>
                        <a:fillRect l="-19355" r="-1290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8001000" y="3654623"/>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001000" y="3654623"/>
                      <a:ext cx="212751" cy="307777"/>
                    </a:xfrm>
                    <a:prstGeom prst="rect">
                      <a:avLst/>
                    </a:prstGeom>
                    <a:blipFill>
                      <a:blip r:embed="rId9"/>
                      <a:stretch>
                        <a:fillRect l="-29412" r="-26471" b="-28000"/>
                      </a:stretch>
                    </a:blipFill>
                  </p:spPr>
                  <p:txBody>
                    <a:bodyPr/>
                    <a:lstStyle/>
                    <a:p>
                      <a:r>
                        <a:rPr lang="en-CA">
                          <a:noFill/>
                        </a:rPr>
                        <a:t> </a:t>
                      </a:r>
                    </a:p>
                  </p:txBody>
                </p:sp>
              </mc:Fallback>
            </mc:AlternateContent>
          </p:grpSp>
          <p:sp>
            <p:nvSpPr>
              <p:cNvPr id="121" name="Oval 120"/>
              <p:cNvSpPr/>
              <p:nvPr/>
            </p:nvSpPr>
            <p:spPr>
              <a:xfrm>
                <a:off x="3155568" y="494544"/>
                <a:ext cx="228600" cy="255504"/>
              </a:xfrm>
              <a:prstGeom prst="ellipse">
                <a:avLst/>
              </a:prstGeom>
              <a:solidFill>
                <a:schemeClr val="tx1"/>
              </a:solidFill>
              <a:ln>
                <a:solidFill>
                  <a:schemeClr val="bg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2" name="Oval 121"/>
              <p:cNvSpPr/>
              <p:nvPr/>
            </p:nvSpPr>
            <p:spPr>
              <a:xfrm>
                <a:off x="3157056" y="213648"/>
                <a:ext cx="228600" cy="255504"/>
              </a:xfrm>
              <a:prstGeom prst="ellipse">
                <a:avLst/>
              </a:prstGeom>
              <a:solidFill>
                <a:schemeClr val="tx1"/>
              </a:solidFill>
              <a:ln>
                <a:solidFill>
                  <a:schemeClr val="bg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149" name="Oval 148"/>
            <p:cNvSpPr/>
            <p:nvPr/>
          </p:nvSpPr>
          <p:spPr>
            <a:xfrm>
              <a:off x="8345664" y="868480"/>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0" name="Oval 149"/>
            <p:cNvSpPr/>
            <p:nvPr/>
          </p:nvSpPr>
          <p:spPr>
            <a:xfrm>
              <a:off x="3188288" y="1191448"/>
              <a:ext cx="228600" cy="255504"/>
            </a:xfrm>
            <a:prstGeom prst="ellipse">
              <a:avLst/>
            </a:prstGeom>
            <a:solidFill>
              <a:schemeClr val="tx1"/>
            </a:solid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1" name="Oval 150"/>
            <p:cNvSpPr/>
            <p:nvPr/>
          </p:nvSpPr>
          <p:spPr>
            <a:xfrm>
              <a:off x="3170360" y="1544056"/>
              <a:ext cx="228600" cy="255504"/>
            </a:xfrm>
            <a:prstGeom prst="ellipse">
              <a:avLst/>
            </a:prstGeom>
            <a:solidFill>
              <a:schemeClr val="tx1"/>
            </a:solid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52" name="Group 151"/>
          <p:cNvGrpSpPr/>
          <p:nvPr/>
        </p:nvGrpSpPr>
        <p:grpSpPr>
          <a:xfrm>
            <a:off x="211307" y="1840966"/>
            <a:ext cx="1318749" cy="1633900"/>
            <a:chOff x="211307" y="1840966"/>
            <a:chExt cx="1318749" cy="1633900"/>
          </a:xfrm>
        </p:grpSpPr>
        <p:sp>
          <p:nvSpPr>
            <p:cNvPr id="153" name="TextBox 152"/>
            <p:cNvSpPr txBox="1"/>
            <p:nvPr/>
          </p:nvSpPr>
          <p:spPr>
            <a:xfrm>
              <a:off x="211307" y="3136312"/>
              <a:ext cx="37054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sp>
          <p:nvSpPr>
            <p:cNvPr id="154" name="TextBox 153"/>
            <p:cNvSpPr txBox="1"/>
            <p:nvPr/>
          </p:nvSpPr>
          <p:spPr>
            <a:xfrm>
              <a:off x="1159515" y="1840966"/>
              <a:ext cx="37054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grpSp>
      <p:sp>
        <p:nvSpPr>
          <p:cNvPr id="155" name="Rectangle 154"/>
          <p:cNvSpPr/>
          <p:nvPr/>
        </p:nvSpPr>
        <p:spPr>
          <a:xfrm>
            <a:off x="2819400" y="3033371"/>
            <a:ext cx="1295400" cy="1538629"/>
          </a:xfrm>
          <a:prstGeom prst="rect">
            <a:avLst/>
          </a:prstGeom>
          <a:ln w="508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0" name="Rectangle 129"/>
          <p:cNvSpPr/>
          <p:nvPr/>
        </p:nvSpPr>
        <p:spPr>
          <a:xfrm>
            <a:off x="6553200" y="667677"/>
            <a:ext cx="685800" cy="703923"/>
          </a:xfrm>
          <a:prstGeom prst="rect">
            <a:avLst/>
          </a:prstGeom>
          <a:ln w="50800">
            <a:solidFill>
              <a:schemeClr val="tx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6" name="Group 5"/>
          <p:cNvGrpSpPr/>
          <p:nvPr/>
        </p:nvGrpSpPr>
        <p:grpSpPr>
          <a:xfrm>
            <a:off x="609600" y="77687"/>
            <a:ext cx="4114800" cy="3190220"/>
            <a:chOff x="609600" y="228600"/>
            <a:chExt cx="4114800" cy="3190220"/>
          </a:xfrm>
        </p:grpSpPr>
        <p:grpSp>
          <p:nvGrpSpPr>
            <p:cNvPr id="7" name="Group 6"/>
            <p:cNvGrpSpPr/>
            <p:nvPr/>
          </p:nvGrpSpPr>
          <p:grpSpPr>
            <a:xfrm>
              <a:off x="609600" y="1946832"/>
              <a:ext cx="370541" cy="1471988"/>
              <a:chOff x="609600" y="1946832"/>
              <a:chExt cx="370541" cy="1471988"/>
            </a:xfrm>
          </p:grpSpPr>
          <p:sp>
            <p:nvSpPr>
              <p:cNvPr id="107" name="TextBox 106"/>
              <p:cNvSpPr txBox="1"/>
              <p:nvPr/>
            </p:nvSpPr>
            <p:spPr>
              <a:xfrm>
                <a:off x="609600" y="1946832"/>
                <a:ext cx="370541" cy="523220"/>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sp>
            <p:nvSpPr>
              <p:cNvPr id="106" name="TextBox 105"/>
              <p:cNvSpPr txBox="1"/>
              <p:nvPr/>
            </p:nvSpPr>
            <p:spPr>
              <a:xfrm>
                <a:off x="609600" y="2895600"/>
                <a:ext cx="370541" cy="523220"/>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2</a:t>
                </a:r>
              </a:p>
            </p:txBody>
          </p:sp>
        </p:grpSp>
        <p:grpSp>
          <p:nvGrpSpPr>
            <p:cNvPr id="137" name="Group 136"/>
            <p:cNvGrpSpPr/>
            <p:nvPr/>
          </p:nvGrpSpPr>
          <p:grpSpPr>
            <a:xfrm>
              <a:off x="3515659" y="228600"/>
              <a:ext cx="370541" cy="1471988"/>
              <a:chOff x="609600" y="1946832"/>
              <a:chExt cx="370541" cy="1471988"/>
            </a:xfrm>
          </p:grpSpPr>
          <p:sp>
            <p:nvSpPr>
              <p:cNvPr id="138" name="TextBox 137"/>
              <p:cNvSpPr txBox="1"/>
              <p:nvPr/>
            </p:nvSpPr>
            <p:spPr>
              <a:xfrm>
                <a:off x="609600" y="2895600"/>
                <a:ext cx="370541"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2</a:t>
                </a:r>
              </a:p>
            </p:txBody>
          </p:sp>
          <p:sp>
            <p:nvSpPr>
              <p:cNvPr id="139" name="TextBox 138"/>
              <p:cNvSpPr txBox="1"/>
              <p:nvPr/>
            </p:nvSpPr>
            <p:spPr>
              <a:xfrm>
                <a:off x="609600" y="1946832"/>
                <a:ext cx="370541"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grpSp>
        <p:sp>
          <p:nvSpPr>
            <p:cNvPr id="140" name="TextBox 139"/>
            <p:cNvSpPr txBox="1"/>
            <p:nvPr/>
          </p:nvSpPr>
          <p:spPr>
            <a:xfrm>
              <a:off x="4205976" y="238780"/>
              <a:ext cx="51842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-1</a:t>
              </a:r>
            </a:p>
          </p:txBody>
        </p:sp>
      </p:grpSp>
      <p:sp>
        <p:nvSpPr>
          <p:cNvPr id="156" name="TextBox 155"/>
          <p:cNvSpPr txBox="1"/>
          <p:nvPr/>
        </p:nvSpPr>
        <p:spPr>
          <a:xfrm>
            <a:off x="0" y="142432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spTree>
    <p:extLst>
      <p:ext uri="{BB962C8B-B14F-4D97-AF65-F5344CB8AC3E}">
        <p14:creationId xmlns:p14="http://schemas.microsoft.com/office/powerpoint/2010/main" val="29746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
                                        </p:tgtEl>
                                        <p:attrNameLst>
                                          <p:attrName>style.visibility</p:attrName>
                                        </p:attrNameLst>
                                      </p:cBhvr>
                                      <p:to>
                                        <p:strVal val="visible"/>
                                      </p:to>
                                    </p:set>
                                    <p:anim calcmode="lin" valueType="num">
                                      <p:cBhvr additive="base">
                                        <p:cTn id="13" dur="500" fill="hold"/>
                                        <p:tgtEl>
                                          <p:spTgt spid="130"/>
                                        </p:tgtEl>
                                        <p:attrNameLst>
                                          <p:attrName>ppt_x</p:attrName>
                                        </p:attrNameLst>
                                      </p:cBhvr>
                                      <p:tavLst>
                                        <p:tav tm="0">
                                          <p:val>
                                            <p:strVal val="0-#ppt_w/2"/>
                                          </p:val>
                                        </p:tav>
                                        <p:tav tm="100000">
                                          <p:val>
                                            <p:strVal val="#ppt_x"/>
                                          </p:val>
                                        </p:tav>
                                      </p:tavLst>
                                    </p:anim>
                                    <p:anim calcmode="lin" valueType="num">
                                      <p:cBhvr additive="base">
                                        <p:cTn id="14" dur="500" fill="hold"/>
                                        <p:tgtEl>
                                          <p:spTgt spid="13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31"/>
                                        </p:tgtEl>
                                        <p:attrNameLst>
                                          <p:attrName>style.visibility</p:attrName>
                                        </p:attrNameLst>
                                      </p:cBhvr>
                                      <p:to>
                                        <p:strVal val="visible"/>
                                      </p:to>
                                    </p:set>
                                    <p:anim calcmode="lin" valueType="num">
                                      <p:cBhvr additive="base">
                                        <p:cTn id="17" dur="500" fill="hold"/>
                                        <p:tgtEl>
                                          <p:spTgt spid="131"/>
                                        </p:tgtEl>
                                        <p:attrNameLst>
                                          <p:attrName>ppt_x</p:attrName>
                                        </p:attrNameLst>
                                      </p:cBhvr>
                                      <p:tavLst>
                                        <p:tav tm="0">
                                          <p:val>
                                            <p:strVal val="0-#ppt_w/2"/>
                                          </p:val>
                                        </p:tav>
                                        <p:tav tm="100000">
                                          <p:val>
                                            <p:strVal val="#ppt_x"/>
                                          </p:val>
                                        </p:tav>
                                      </p:tavLst>
                                    </p:anim>
                                    <p:anim calcmode="lin" valueType="num">
                                      <p:cBhvr additive="base">
                                        <p:cTn id="18" dur="500" fill="hold"/>
                                        <p:tgtEl>
                                          <p:spTgt spid="1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3">
                                            <p:txEl>
                                              <p:pRg st="3" end="3"/>
                                            </p:txEl>
                                          </p:spTgt>
                                        </p:tgtEl>
                                        <p:attrNameLst>
                                          <p:attrName>style.visibility</p:attrName>
                                        </p:attrNameLst>
                                      </p:cBhvr>
                                      <p:to>
                                        <p:strVal val="visible"/>
                                      </p:to>
                                    </p:set>
                                    <p:anim calcmode="lin" valueType="num">
                                      <p:cBhvr additive="base">
                                        <p:cTn id="23" dur="500" fill="hold"/>
                                        <p:tgtEl>
                                          <p:spTgt spid="5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3">
                                            <p:txEl>
                                              <p:pRg st="3" end="3"/>
                                            </p:txEl>
                                          </p:spTgt>
                                        </p:tgtEl>
                                        <p:attrNameLst>
                                          <p:attrName>ppt_y</p:attrName>
                                        </p:attrNameLst>
                                      </p:cBhvr>
                                      <p:tavLst>
                                        <p:tav tm="0">
                                          <p:val>
                                            <p:strVal val="#ppt_y"/>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130"/>
                                        </p:tgtEl>
                                        <p:attrNameLst>
                                          <p:attrName>style.visibility</p:attrName>
                                        </p:attrNameLst>
                                      </p:cBhvr>
                                      <p:to>
                                        <p:strVal val="hidden"/>
                                      </p:to>
                                    </p:set>
                                  </p:childTnLst>
                                </p:cTn>
                              </p:par>
                              <p:par>
                                <p:cTn id="27" presetID="2" presetClass="entr" presetSubtype="8"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3">
                                            <p:txEl>
                                              <p:pRg st="4" end="4"/>
                                            </p:txEl>
                                          </p:spTgt>
                                        </p:tgtEl>
                                        <p:attrNameLst>
                                          <p:attrName>style.visibility</p:attrName>
                                        </p:attrNameLst>
                                      </p:cBhvr>
                                      <p:to>
                                        <p:strVal val="visible"/>
                                      </p:to>
                                    </p:set>
                                    <p:anim calcmode="lin" valueType="num">
                                      <p:cBhvr additive="base">
                                        <p:cTn id="35" dur="500" fill="hold"/>
                                        <p:tgtEl>
                                          <p:spTgt spid="5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3">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2"/>
                                        </p:tgtEl>
                                        <p:attrNameLst>
                                          <p:attrName>style.visibility</p:attrName>
                                        </p:attrNameLst>
                                      </p:cBhvr>
                                      <p:to>
                                        <p:strVal val="visible"/>
                                      </p:to>
                                    </p:set>
                                    <p:anim calcmode="lin" valueType="num">
                                      <p:cBhvr additive="base">
                                        <p:cTn id="43" dur="500" fill="hold"/>
                                        <p:tgtEl>
                                          <p:spTgt spid="142"/>
                                        </p:tgtEl>
                                        <p:attrNameLst>
                                          <p:attrName>ppt_x</p:attrName>
                                        </p:attrNameLst>
                                      </p:cBhvr>
                                      <p:tavLst>
                                        <p:tav tm="0">
                                          <p:val>
                                            <p:strVal val="0-#ppt_w/2"/>
                                          </p:val>
                                        </p:tav>
                                        <p:tav tm="100000">
                                          <p:val>
                                            <p:strVal val="#ppt_x"/>
                                          </p:val>
                                        </p:tav>
                                      </p:tavLst>
                                    </p:anim>
                                    <p:anim calcmode="lin" valueType="num">
                                      <p:cBhvr additive="base">
                                        <p:cTn id="44" dur="500" fill="hold"/>
                                        <p:tgtEl>
                                          <p:spTgt spid="14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52"/>
                                        </p:tgtEl>
                                        <p:attrNameLst>
                                          <p:attrName>style.visibility</p:attrName>
                                        </p:attrNameLst>
                                      </p:cBhvr>
                                      <p:to>
                                        <p:strVal val="visible"/>
                                      </p:to>
                                    </p:set>
                                    <p:anim calcmode="lin" valueType="num">
                                      <p:cBhvr additive="base">
                                        <p:cTn id="47" dur="500" fill="hold"/>
                                        <p:tgtEl>
                                          <p:spTgt spid="152"/>
                                        </p:tgtEl>
                                        <p:attrNameLst>
                                          <p:attrName>ppt_x</p:attrName>
                                        </p:attrNameLst>
                                      </p:cBhvr>
                                      <p:tavLst>
                                        <p:tav tm="0">
                                          <p:val>
                                            <p:strVal val="0-#ppt_w/2"/>
                                          </p:val>
                                        </p:tav>
                                        <p:tav tm="100000">
                                          <p:val>
                                            <p:strVal val="#ppt_x"/>
                                          </p:val>
                                        </p:tav>
                                      </p:tavLst>
                                    </p:anim>
                                    <p:anim calcmode="lin" valueType="num">
                                      <p:cBhvr additive="base">
                                        <p:cTn id="48" dur="5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2" grpId="0" animBg="1"/>
      <p:bldP spid="130" grpId="0" animBg="1"/>
      <p:bldP spid="130"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2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99" t="23333" r="15001" b="17778"/>
          <a:stretch/>
        </p:blipFill>
        <p:spPr bwMode="auto">
          <a:xfrm>
            <a:off x="2731248" y="6096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p:cNvSpPr/>
          <p:nvPr/>
        </p:nvSpPr>
        <p:spPr>
          <a:xfrm>
            <a:off x="4987368" y="1836088"/>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5731440" y="184922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6469536" y="182731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4987368" y="2245480"/>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5731440" y="2258621"/>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6469536" y="223670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p:cNvSpPr/>
          <p:nvPr/>
        </p:nvSpPr>
        <p:spPr>
          <a:xfrm>
            <a:off x="4987368" y="2660848"/>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5731440" y="267398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6469536" y="265207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4987368" y="3076216"/>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5731440" y="3089357"/>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6469536" y="3067440"/>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p:cNvSpPr/>
          <p:nvPr/>
        </p:nvSpPr>
        <p:spPr>
          <a:xfrm>
            <a:off x="4987368" y="3491584"/>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5731440" y="350472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p:cNvSpPr/>
          <p:nvPr/>
        </p:nvSpPr>
        <p:spPr>
          <a:xfrm>
            <a:off x="6469536" y="348280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4" name="Oval 43"/>
          <p:cNvSpPr/>
          <p:nvPr/>
        </p:nvSpPr>
        <p:spPr>
          <a:xfrm>
            <a:off x="4987368" y="3906952"/>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p:cNvSpPr/>
          <p:nvPr/>
        </p:nvSpPr>
        <p:spPr>
          <a:xfrm>
            <a:off x="5731440" y="3920093"/>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p:cNvSpPr/>
          <p:nvPr/>
        </p:nvSpPr>
        <p:spPr>
          <a:xfrm>
            <a:off x="6469536" y="389817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Oval 47"/>
          <p:cNvSpPr/>
          <p:nvPr/>
        </p:nvSpPr>
        <p:spPr>
          <a:xfrm>
            <a:off x="4987368" y="4286464"/>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5731440" y="429960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6469536" y="427768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51"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sp>
        <p:nvSpPr>
          <p:cNvPr id="53" name="Text Box 33"/>
          <p:cNvSpPr txBox="1">
            <a:spLocks noChangeArrowheads="1"/>
          </p:cNvSpPr>
          <p:nvPr/>
        </p:nvSpPr>
        <p:spPr bwMode="auto">
          <a:xfrm>
            <a:off x="-152400" y="4256544"/>
            <a:ext cx="96774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0000"/>
                </a:solidFill>
                <a:effectLst/>
                <a:uLnTx/>
                <a:uFillTx/>
                <a:latin typeface="Times New Roman" pitchFamily="18" charset="0"/>
                <a:ea typeface="+mn-ea"/>
                <a:cs typeface="Arial" charset="0"/>
              </a:rPr>
              <a:t>First hidden unit: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36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z = 0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0</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+ 0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1</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+ 0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2</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+ 0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3</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+ 2 x</a:t>
            </a:r>
            <a:r>
              <a:rPr kumimoji="0" lang="en-CA"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4</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+ 2 x</a:t>
            </a:r>
            <a:r>
              <a:rPr kumimoji="0" lang="en-CA"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5</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+ 2 x</a:t>
            </a:r>
            <a:r>
              <a:rPr kumimoji="0" lang="en-CA"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6</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+ 2 x</a:t>
            </a:r>
            <a:r>
              <a:rPr kumimoji="0" lang="en-CA" altLang="en-US"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7</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 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0</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0 +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0</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0 +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0</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0  +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0</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 </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+ 2</a:t>
            </a:r>
            <a:r>
              <a:rPr kumimoji="0" lang="en-CA"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0 </a:t>
            </a:r>
            <a:r>
              <a:rPr kumimoji="0" lang="en-CA"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+ 2</a:t>
            </a:r>
            <a:r>
              <a:rPr kumimoji="0" lang="en-CA"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0 </a:t>
            </a:r>
            <a:r>
              <a:rPr kumimoji="0" lang="en-CA" altLang="en-US" sz="1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+ 2</a:t>
            </a:r>
            <a:r>
              <a:rPr kumimoji="0" lang="en-CA"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0 </a:t>
            </a:r>
            <a:r>
              <a:rPr kumimoji="0" lang="en-CA" altLang="en-US" sz="12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+ 2</a:t>
            </a:r>
            <a:r>
              <a:rPr kumimoji="0" lang="en-CA" altLang="en-US" sz="20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0 </a:t>
            </a:r>
            <a:r>
              <a:rPr kumimoji="0" lang="en-CA"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 1</a:t>
            </a:r>
            <a:endPar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09" name="Group 108"/>
          <p:cNvGrpSpPr/>
          <p:nvPr/>
        </p:nvGrpSpPr>
        <p:grpSpPr>
          <a:xfrm>
            <a:off x="506168" y="4718424"/>
            <a:ext cx="6193456" cy="954107"/>
            <a:chOff x="6324600" y="5410200"/>
            <a:chExt cx="6193456" cy="954107"/>
          </a:xfrm>
        </p:grpSpPr>
        <p:sp>
          <p:nvSpPr>
            <p:cNvPr id="115" name="TextBox 114"/>
            <p:cNvSpPr txBox="1"/>
            <p:nvPr/>
          </p:nvSpPr>
          <p:spPr>
            <a:xfrm flipH="1">
              <a:off x="7078576" y="5410200"/>
              <a:ext cx="54394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if  </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0  else</a:t>
              </a:r>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6" name="Left Brace 115"/>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17" name="TextBox 116"/>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y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p>
          </p:txBody>
        </p:sp>
      </p:grpSp>
      <p:pic>
        <p:nvPicPr>
          <p:cNvPr id="9" name="Picture 8"/>
          <p:cNvPicPr>
            <a:picLocks noChangeAspect="1"/>
          </p:cNvPicPr>
          <p:nvPr/>
        </p:nvPicPr>
        <p:blipFill>
          <a:blip r:embed="rId4"/>
          <a:stretch>
            <a:fillRect/>
          </a:stretch>
        </p:blipFill>
        <p:spPr>
          <a:xfrm>
            <a:off x="17928" y="5077407"/>
            <a:ext cx="327001" cy="359060"/>
          </a:xfrm>
          <a:prstGeom prst="rect">
            <a:avLst/>
          </a:prstGeom>
        </p:spPr>
      </p:pic>
      <p:sp>
        <p:nvSpPr>
          <p:cNvPr id="126" name="Oval 125"/>
          <p:cNvSpPr/>
          <p:nvPr/>
        </p:nvSpPr>
        <p:spPr>
          <a:xfrm>
            <a:off x="4987368" y="1432672"/>
            <a:ext cx="428808" cy="372523"/>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7" name="Oval 126"/>
          <p:cNvSpPr/>
          <p:nvPr/>
        </p:nvSpPr>
        <p:spPr>
          <a:xfrm>
            <a:off x="5731440" y="1445813"/>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8" name="Oval 127"/>
          <p:cNvSpPr/>
          <p:nvPr/>
        </p:nvSpPr>
        <p:spPr>
          <a:xfrm>
            <a:off x="6469536" y="142389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31" name="Group 130"/>
          <p:cNvGrpSpPr/>
          <p:nvPr/>
        </p:nvGrpSpPr>
        <p:grpSpPr>
          <a:xfrm>
            <a:off x="2971800" y="4725037"/>
            <a:ext cx="6193456" cy="954107"/>
            <a:chOff x="6324600" y="5410200"/>
            <a:chExt cx="6193456" cy="954107"/>
          </a:xfrm>
        </p:grpSpPr>
        <p:sp>
          <p:nvSpPr>
            <p:cNvPr id="132" name="TextBox 131"/>
            <p:cNvSpPr txBox="1"/>
            <p:nvPr/>
          </p:nvSpPr>
          <p:spPr>
            <a:xfrm flipH="1">
              <a:off x="7078576" y="5410200"/>
              <a:ext cx="54394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if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input is </a:t>
              </a:r>
              <a:r>
                <a:rPr kumimoji="0" lang="en-CA" altLang="en-US" sz="2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4, 5, 6, or 7</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  else</a:t>
              </a:r>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3" name="Left Brace 132"/>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34" name="TextBox 133"/>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z = </a:t>
              </a:r>
            </a:p>
          </p:txBody>
        </p:sp>
      </p:grpSp>
      <p:grpSp>
        <p:nvGrpSpPr>
          <p:cNvPr id="69" name="Group 68"/>
          <p:cNvGrpSpPr/>
          <p:nvPr/>
        </p:nvGrpSpPr>
        <p:grpSpPr>
          <a:xfrm>
            <a:off x="5014224" y="1357876"/>
            <a:ext cx="1885608" cy="3383676"/>
            <a:chOff x="5014224" y="1357876"/>
            <a:chExt cx="1885608" cy="3383676"/>
          </a:xfrm>
        </p:grpSpPr>
        <p:grpSp>
          <p:nvGrpSpPr>
            <p:cNvPr id="70" name="Group 69"/>
            <p:cNvGrpSpPr/>
            <p:nvPr/>
          </p:nvGrpSpPr>
          <p:grpSpPr>
            <a:xfrm>
              <a:off x="5045640" y="1357876"/>
              <a:ext cx="1854192" cy="536944"/>
              <a:chOff x="5045640" y="1357876"/>
              <a:chExt cx="1854192" cy="536944"/>
            </a:xfrm>
          </p:grpSpPr>
          <p:sp>
            <p:nvSpPr>
              <p:cNvPr id="125" name="TextBox 124"/>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35" name="TextBox 134"/>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36" name="TextBox 135"/>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71" name="Group 70"/>
            <p:cNvGrpSpPr/>
            <p:nvPr/>
          </p:nvGrpSpPr>
          <p:grpSpPr>
            <a:xfrm>
              <a:off x="5041152" y="1752600"/>
              <a:ext cx="1854192" cy="536944"/>
              <a:chOff x="5045640" y="1357876"/>
              <a:chExt cx="1854192" cy="536944"/>
            </a:xfrm>
          </p:grpSpPr>
          <p:sp>
            <p:nvSpPr>
              <p:cNvPr id="114" name="TextBox 113"/>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18" name="TextBox 117"/>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24" name="TextBox 123"/>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2" name="Group 71"/>
            <p:cNvGrpSpPr/>
            <p:nvPr/>
          </p:nvGrpSpPr>
          <p:grpSpPr>
            <a:xfrm>
              <a:off x="5036664" y="2147324"/>
              <a:ext cx="1854192" cy="536944"/>
              <a:chOff x="5045640" y="1357876"/>
              <a:chExt cx="1854192" cy="536944"/>
            </a:xfrm>
          </p:grpSpPr>
          <p:sp>
            <p:nvSpPr>
              <p:cNvPr id="111" name="TextBox 110"/>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12" name="TextBox 111"/>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13" name="TextBox 112"/>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73" name="Group 72"/>
            <p:cNvGrpSpPr/>
            <p:nvPr/>
          </p:nvGrpSpPr>
          <p:grpSpPr>
            <a:xfrm>
              <a:off x="5032176" y="2577904"/>
              <a:ext cx="1854192" cy="536944"/>
              <a:chOff x="5045640" y="1357876"/>
              <a:chExt cx="1854192" cy="536944"/>
            </a:xfrm>
          </p:grpSpPr>
          <p:sp>
            <p:nvSpPr>
              <p:cNvPr id="105" name="TextBox 104"/>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08" name="TextBox 107"/>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10" name="TextBox 109"/>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4" name="Group 73"/>
            <p:cNvGrpSpPr/>
            <p:nvPr/>
          </p:nvGrpSpPr>
          <p:grpSpPr>
            <a:xfrm>
              <a:off x="5027688" y="2996532"/>
              <a:ext cx="1854192" cy="536944"/>
              <a:chOff x="5045640" y="1357876"/>
              <a:chExt cx="1854192" cy="536944"/>
            </a:xfrm>
          </p:grpSpPr>
          <p:sp>
            <p:nvSpPr>
              <p:cNvPr id="102" name="TextBox 101"/>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03" name="TextBox 102"/>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04" name="TextBox 103"/>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75" name="Group 74"/>
            <p:cNvGrpSpPr/>
            <p:nvPr/>
          </p:nvGrpSpPr>
          <p:grpSpPr>
            <a:xfrm>
              <a:off x="5023200" y="3415160"/>
              <a:ext cx="1854192" cy="536944"/>
              <a:chOff x="5045640" y="1357876"/>
              <a:chExt cx="1854192" cy="536944"/>
            </a:xfrm>
          </p:grpSpPr>
          <p:sp>
            <p:nvSpPr>
              <p:cNvPr id="84" name="TextBox 83"/>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5" name="TextBox 84"/>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01" name="TextBox 10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6" name="Group 75"/>
            <p:cNvGrpSpPr/>
            <p:nvPr/>
          </p:nvGrpSpPr>
          <p:grpSpPr>
            <a:xfrm>
              <a:off x="5018712" y="3821836"/>
              <a:ext cx="1854192" cy="536944"/>
              <a:chOff x="5045640" y="1357876"/>
              <a:chExt cx="1854192" cy="536944"/>
            </a:xfrm>
          </p:grpSpPr>
          <p:sp>
            <p:nvSpPr>
              <p:cNvPr id="81" name="TextBox 80"/>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2" name="TextBox 81"/>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3" name="TextBox 82"/>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77" name="Group 76"/>
            <p:cNvGrpSpPr/>
            <p:nvPr/>
          </p:nvGrpSpPr>
          <p:grpSpPr>
            <a:xfrm>
              <a:off x="5014224" y="4204608"/>
              <a:ext cx="1854192" cy="536944"/>
              <a:chOff x="5045640" y="1357876"/>
              <a:chExt cx="1854192" cy="536944"/>
            </a:xfrm>
          </p:grpSpPr>
          <p:sp>
            <p:nvSpPr>
              <p:cNvPr id="78" name="TextBox 77"/>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79" name="TextBox 78"/>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0" name="TextBox 79"/>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sp>
        <p:nvSpPr>
          <p:cNvPr id="141" name="TextBox 140"/>
          <p:cNvSpPr txBox="1"/>
          <p:nvPr/>
        </p:nvSpPr>
        <p:spPr>
          <a:xfrm>
            <a:off x="4169265" y="1407855"/>
            <a:ext cx="326535" cy="31829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7</a:t>
            </a:r>
          </a:p>
        </p:txBody>
      </p:sp>
      <p:sp>
        <p:nvSpPr>
          <p:cNvPr id="8" name="Oval 7"/>
          <p:cNvSpPr/>
          <p:nvPr/>
        </p:nvSpPr>
        <p:spPr>
          <a:xfrm>
            <a:off x="4191000" y="6019800"/>
            <a:ext cx="457200" cy="609600"/>
          </a:xfrm>
          <a:prstGeom prst="ellipse">
            <a:avLst/>
          </a:prstGeom>
          <a:ln w="1905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9" name="Oval 128"/>
          <p:cNvSpPr/>
          <p:nvPr/>
        </p:nvSpPr>
        <p:spPr>
          <a:xfrm>
            <a:off x="246528" y="2819400"/>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5" name="Oval 144"/>
          <p:cNvSpPr/>
          <p:nvPr/>
        </p:nvSpPr>
        <p:spPr>
          <a:xfrm>
            <a:off x="240552" y="3177984"/>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6" name="Oval 145"/>
          <p:cNvSpPr/>
          <p:nvPr/>
        </p:nvSpPr>
        <p:spPr>
          <a:xfrm>
            <a:off x="246528" y="3542544"/>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7" name="Oval 146"/>
          <p:cNvSpPr/>
          <p:nvPr/>
        </p:nvSpPr>
        <p:spPr>
          <a:xfrm>
            <a:off x="228600" y="3895152"/>
            <a:ext cx="228600" cy="255504"/>
          </a:xfrm>
          <a:prstGeom prst="ellipse">
            <a:avLst/>
          </a:prstGeom>
          <a:no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8" name="Oval 147"/>
          <p:cNvSpPr/>
          <p:nvPr/>
        </p:nvSpPr>
        <p:spPr>
          <a:xfrm>
            <a:off x="1195296" y="1905000"/>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3" name="Group 12"/>
          <p:cNvGrpSpPr/>
          <p:nvPr/>
        </p:nvGrpSpPr>
        <p:grpSpPr>
          <a:xfrm>
            <a:off x="2731248" y="-3896"/>
            <a:ext cx="6406776" cy="1985096"/>
            <a:chOff x="2731248" y="1"/>
            <a:chExt cx="6406776" cy="1985096"/>
          </a:xfrm>
        </p:grpSpPr>
        <p:grpSp>
          <p:nvGrpSpPr>
            <p:cNvPr id="11" name="Group 10"/>
            <p:cNvGrpSpPr/>
            <p:nvPr/>
          </p:nvGrpSpPr>
          <p:grpSpPr>
            <a:xfrm>
              <a:off x="2731248" y="1"/>
              <a:ext cx="6406776" cy="1985096"/>
              <a:chOff x="2731248" y="1"/>
              <a:chExt cx="6406776" cy="1985096"/>
            </a:xfrm>
          </p:grpSpPr>
          <p:grpSp>
            <p:nvGrpSpPr>
              <p:cNvPr id="3" name="Group 2"/>
              <p:cNvGrpSpPr/>
              <p:nvPr/>
            </p:nvGrpSpPr>
            <p:grpSpPr>
              <a:xfrm>
                <a:off x="4987368" y="1423896"/>
                <a:ext cx="1910976" cy="394440"/>
                <a:chOff x="3627720" y="2405520"/>
                <a:chExt cx="1910976" cy="403416"/>
              </a:xfrm>
            </p:grpSpPr>
            <p:sp>
              <p:nvSpPr>
                <p:cNvPr id="2" name="Oval 1"/>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 name="Oval 3"/>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Oval 4"/>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93" name="Group 92"/>
              <p:cNvGrpSpPr/>
              <p:nvPr/>
            </p:nvGrpSpPr>
            <p:grpSpPr>
              <a:xfrm>
                <a:off x="2731248" y="1"/>
                <a:ext cx="6406776" cy="1985096"/>
                <a:chOff x="228600" y="2438400"/>
                <a:chExt cx="8364220" cy="2819400"/>
              </a:xfrm>
            </p:grpSpPr>
            <p:pic>
              <p:nvPicPr>
                <p:cNvPr id="94" name="Picture 2" descr="image2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3" t="22222" r="12500" b="44444"/>
                <a:stretch/>
              </p:blipFill>
              <p:spPr bwMode="auto">
                <a:xfrm>
                  <a:off x="228600" y="2438400"/>
                  <a:ext cx="83642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Rectangle 94"/>
                <p:cNvSpPr/>
                <p:nvPr/>
              </p:nvSpPr>
              <p:spPr>
                <a:xfrm>
                  <a:off x="3657600" y="3962400"/>
                  <a:ext cx="12954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6" name="Rectangle 95"/>
                <p:cNvSpPr/>
                <p:nvPr/>
              </p:nvSpPr>
              <p:spPr>
                <a:xfrm>
                  <a:off x="6096000" y="4114800"/>
                  <a:ext cx="23622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97" name="TextBox 96"/>
                    <p:cNvSpPr txBox="1"/>
                    <p:nvPr/>
                  </p:nvSpPr>
                  <p:spPr>
                    <a:xfrm>
                      <a:off x="5715000" y="4378037"/>
                      <a:ext cx="1888209" cy="43621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20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5715000" y="4378037"/>
                      <a:ext cx="1888209" cy="436210"/>
                    </a:xfrm>
                    <a:prstGeom prst="rect">
                      <a:avLst/>
                    </a:prstGeom>
                    <a:blipFill>
                      <a:blip r:embed="rId6"/>
                      <a:stretch>
                        <a:fillRect l="-10504" t="-6000" r="-31513" b="-7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3457795" y="4282264"/>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457795" y="4282264"/>
                      <a:ext cx="1723805" cy="747192"/>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4075288" y="3502223"/>
                      <a:ext cx="191912"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75288" y="3502223"/>
                      <a:ext cx="191912" cy="307777"/>
                    </a:xfrm>
                    <a:prstGeom prst="rect">
                      <a:avLst/>
                    </a:prstGeom>
                    <a:blipFill>
                      <a:blip r:embed="rId8"/>
                      <a:stretch>
                        <a:fillRect l="-19355" r="-1290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8001000" y="3654623"/>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001000" y="3654623"/>
                      <a:ext cx="212751" cy="307777"/>
                    </a:xfrm>
                    <a:prstGeom prst="rect">
                      <a:avLst/>
                    </a:prstGeom>
                    <a:blipFill>
                      <a:blip r:embed="rId9"/>
                      <a:stretch>
                        <a:fillRect l="-29412" r="-26471" b="-28000"/>
                      </a:stretch>
                    </a:blipFill>
                  </p:spPr>
                  <p:txBody>
                    <a:bodyPr/>
                    <a:lstStyle/>
                    <a:p>
                      <a:r>
                        <a:rPr lang="en-CA">
                          <a:noFill/>
                        </a:rPr>
                        <a:t> </a:t>
                      </a:r>
                    </a:p>
                  </p:txBody>
                </p:sp>
              </mc:Fallback>
            </mc:AlternateContent>
          </p:grpSp>
          <p:sp>
            <p:nvSpPr>
              <p:cNvPr id="121" name="Oval 120"/>
              <p:cNvSpPr/>
              <p:nvPr/>
            </p:nvSpPr>
            <p:spPr>
              <a:xfrm>
                <a:off x="3155568" y="494544"/>
                <a:ext cx="228600" cy="255504"/>
              </a:xfrm>
              <a:prstGeom prst="ellipse">
                <a:avLst/>
              </a:prstGeom>
              <a:solidFill>
                <a:schemeClr val="tx1"/>
              </a:solidFill>
              <a:ln>
                <a:solidFill>
                  <a:schemeClr val="bg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2" name="Oval 121"/>
              <p:cNvSpPr/>
              <p:nvPr/>
            </p:nvSpPr>
            <p:spPr>
              <a:xfrm>
                <a:off x="3157056" y="213648"/>
                <a:ext cx="228600" cy="255504"/>
              </a:xfrm>
              <a:prstGeom prst="ellipse">
                <a:avLst/>
              </a:prstGeom>
              <a:solidFill>
                <a:schemeClr val="tx1"/>
              </a:solidFill>
              <a:ln>
                <a:solidFill>
                  <a:schemeClr val="bg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149" name="Oval 148"/>
            <p:cNvSpPr/>
            <p:nvPr/>
          </p:nvSpPr>
          <p:spPr>
            <a:xfrm>
              <a:off x="8345664" y="868480"/>
              <a:ext cx="228600" cy="255504"/>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0" name="Oval 149"/>
            <p:cNvSpPr/>
            <p:nvPr/>
          </p:nvSpPr>
          <p:spPr>
            <a:xfrm>
              <a:off x="3188288" y="1191448"/>
              <a:ext cx="228600" cy="255504"/>
            </a:xfrm>
            <a:prstGeom prst="ellipse">
              <a:avLst/>
            </a:prstGeom>
            <a:solidFill>
              <a:schemeClr val="tx1"/>
            </a:solid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1" name="Oval 150"/>
            <p:cNvSpPr/>
            <p:nvPr/>
          </p:nvSpPr>
          <p:spPr>
            <a:xfrm>
              <a:off x="3170360" y="1544056"/>
              <a:ext cx="228600" cy="255504"/>
            </a:xfrm>
            <a:prstGeom prst="ellipse">
              <a:avLst/>
            </a:prstGeom>
            <a:solidFill>
              <a:schemeClr val="tx1"/>
            </a:solidFill>
            <a:ln w="254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155" name="Rectangle 154"/>
          <p:cNvSpPr/>
          <p:nvPr/>
        </p:nvSpPr>
        <p:spPr>
          <a:xfrm>
            <a:off x="2819400" y="3033371"/>
            <a:ext cx="1295400" cy="1538629"/>
          </a:xfrm>
          <a:prstGeom prst="rect">
            <a:avLst/>
          </a:prstGeom>
          <a:ln w="50800">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6" name="Group 5"/>
          <p:cNvGrpSpPr/>
          <p:nvPr/>
        </p:nvGrpSpPr>
        <p:grpSpPr>
          <a:xfrm>
            <a:off x="609600" y="77687"/>
            <a:ext cx="4114800" cy="3190220"/>
            <a:chOff x="609600" y="228600"/>
            <a:chExt cx="4114800" cy="3190220"/>
          </a:xfrm>
        </p:grpSpPr>
        <p:grpSp>
          <p:nvGrpSpPr>
            <p:cNvPr id="7" name="Group 6"/>
            <p:cNvGrpSpPr/>
            <p:nvPr/>
          </p:nvGrpSpPr>
          <p:grpSpPr>
            <a:xfrm>
              <a:off x="609600" y="1946832"/>
              <a:ext cx="370541" cy="1471988"/>
              <a:chOff x="609600" y="1946832"/>
              <a:chExt cx="370541" cy="1471988"/>
            </a:xfrm>
          </p:grpSpPr>
          <p:sp>
            <p:nvSpPr>
              <p:cNvPr id="107" name="TextBox 106"/>
              <p:cNvSpPr txBox="1"/>
              <p:nvPr/>
            </p:nvSpPr>
            <p:spPr>
              <a:xfrm>
                <a:off x="609600" y="1946832"/>
                <a:ext cx="370541" cy="523220"/>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sp>
            <p:nvSpPr>
              <p:cNvPr id="106" name="TextBox 105"/>
              <p:cNvSpPr txBox="1"/>
              <p:nvPr/>
            </p:nvSpPr>
            <p:spPr>
              <a:xfrm>
                <a:off x="609600" y="2895600"/>
                <a:ext cx="370541" cy="523220"/>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2</a:t>
                </a:r>
              </a:p>
            </p:txBody>
          </p:sp>
        </p:grpSp>
        <p:grpSp>
          <p:nvGrpSpPr>
            <p:cNvPr id="137" name="Group 136"/>
            <p:cNvGrpSpPr/>
            <p:nvPr/>
          </p:nvGrpSpPr>
          <p:grpSpPr>
            <a:xfrm>
              <a:off x="3515659" y="228600"/>
              <a:ext cx="370541" cy="1471988"/>
              <a:chOff x="609600" y="1946832"/>
              <a:chExt cx="370541" cy="1471988"/>
            </a:xfrm>
          </p:grpSpPr>
          <p:sp>
            <p:nvSpPr>
              <p:cNvPr id="138" name="TextBox 137"/>
              <p:cNvSpPr txBox="1"/>
              <p:nvPr/>
            </p:nvSpPr>
            <p:spPr>
              <a:xfrm>
                <a:off x="609600" y="2895600"/>
                <a:ext cx="370541"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2</a:t>
                </a:r>
              </a:p>
            </p:txBody>
          </p:sp>
          <p:sp>
            <p:nvSpPr>
              <p:cNvPr id="139" name="TextBox 138"/>
              <p:cNvSpPr txBox="1"/>
              <p:nvPr/>
            </p:nvSpPr>
            <p:spPr>
              <a:xfrm>
                <a:off x="609600" y="1946832"/>
                <a:ext cx="370541"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grpSp>
        <p:sp>
          <p:nvSpPr>
            <p:cNvPr id="140" name="TextBox 139"/>
            <p:cNvSpPr txBox="1"/>
            <p:nvPr/>
          </p:nvSpPr>
          <p:spPr>
            <a:xfrm>
              <a:off x="4205976" y="238780"/>
              <a:ext cx="51842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-1</a:t>
              </a:r>
            </a:p>
          </p:txBody>
        </p:sp>
      </p:grpSp>
      <p:grpSp>
        <p:nvGrpSpPr>
          <p:cNvPr id="119" name="Group 118"/>
          <p:cNvGrpSpPr/>
          <p:nvPr/>
        </p:nvGrpSpPr>
        <p:grpSpPr>
          <a:xfrm>
            <a:off x="214117" y="1859134"/>
            <a:ext cx="1327559" cy="920402"/>
            <a:chOff x="214117" y="1859134"/>
            <a:chExt cx="1327559" cy="920402"/>
          </a:xfrm>
        </p:grpSpPr>
        <p:sp>
          <p:nvSpPr>
            <p:cNvPr id="120" name="TextBox 119"/>
            <p:cNvSpPr txBox="1"/>
            <p:nvPr/>
          </p:nvSpPr>
          <p:spPr>
            <a:xfrm>
              <a:off x="214117" y="2440982"/>
              <a:ext cx="40759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sp>
          <p:nvSpPr>
            <p:cNvPr id="123" name="TextBox 122"/>
            <p:cNvSpPr txBox="1"/>
            <p:nvPr/>
          </p:nvSpPr>
          <p:spPr>
            <a:xfrm>
              <a:off x="1171135" y="1859134"/>
              <a:ext cx="37054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grpSp>
      <p:sp>
        <p:nvSpPr>
          <p:cNvPr id="143" name="TextBox 142"/>
          <p:cNvSpPr txBox="1"/>
          <p:nvPr/>
        </p:nvSpPr>
        <p:spPr>
          <a:xfrm>
            <a:off x="0" y="142432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sp>
        <p:nvSpPr>
          <p:cNvPr id="156" name="Oval 155"/>
          <p:cNvSpPr/>
          <p:nvPr/>
        </p:nvSpPr>
        <p:spPr>
          <a:xfrm>
            <a:off x="3262600" y="2590800"/>
            <a:ext cx="367123" cy="391296"/>
          </a:xfrm>
          <a:prstGeom prst="ellipse">
            <a:avLst/>
          </a:prstGeom>
          <a:ln w="22225">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5490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0-#ppt_w/2"/>
                                          </p:val>
                                        </p:tav>
                                        <p:tav tm="100000">
                                          <p:val>
                                            <p:strVal val="#ppt_x"/>
                                          </p:val>
                                        </p:tav>
                                      </p:tavLst>
                                    </p:anim>
                                    <p:anim calcmode="lin" valueType="num">
                                      <p:cBhvr additive="base">
                                        <p:cTn id="8" dur="500" fill="hold"/>
                                        <p:tgtEl>
                                          <p:spTgt spid="1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6"/>
                                        </p:tgtEl>
                                        <p:attrNameLst>
                                          <p:attrName>style.visibility</p:attrName>
                                        </p:attrNameLst>
                                      </p:cBhvr>
                                      <p:to>
                                        <p:strVal val="visible"/>
                                      </p:to>
                                    </p:set>
                                    <p:anim calcmode="lin" valueType="num">
                                      <p:cBhvr additive="base">
                                        <p:cTn id="11" dur="500" fill="hold"/>
                                        <p:tgtEl>
                                          <p:spTgt spid="156"/>
                                        </p:tgtEl>
                                        <p:attrNameLst>
                                          <p:attrName>ppt_x</p:attrName>
                                        </p:attrNameLst>
                                      </p:cBhvr>
                                      <p:tavLst>
                                        <p:tav tm="0">
                                          <p:val>
                                            <p:strVal val="0-#ppt_w/2"/>
                                          </p:val>
                                        </p:tav>
                                        <p:tav tm="100000">
                                          <p:val>
                                            <p:strVal val="#ppt_x"/>
                                          </p:val>
                                        </p:tav>
                                      </p:tavLst>
                                    </p:anim>
                                    <p:anim calcmode="lin" valueType="num">
                                      <p:cBhvr additive="base">
                                        <p:cTn id="12" dur="500" fill="hold"/>
                                        <p:tgtEl>
                                          <p:spTgt spid="15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3">
                                            <p:txEl>
                                              <p:pRg st="4" end="4"/>
                                            </p:txEl>
                                          </p:spTgt>
                                        </p:tgtEl>
                                        <p:attrNameLst>
                                          <p:attrName>style.visibility</p:attrName>
                                        </p:attrNameLst>
                                      </p:cBhvr>
                                      <p:to>
                                        <p:strVal val="visible"/>
                                      </p:to>
                                    </p:set>
                                    <p:anim calcmode="lin" valueType="num">
                                      <p:cBhvr additive="base">
                                        <p:cTn id="15" dur="500" fill="hold"/>
                                        <p:tgtEl>
                                          <p:spTgt spid="5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2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99" t="23333" r="15001" b="17778"/>
          <a:stretch/>
        </p:blipFill>
        <p:spPr bwMode="auto">
          <a:xfrm>
            <a:off x="2731248" y="6096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p:cNvSpPr/>
          <p:nvPr/>
        </p:nvSpPr>
        <p:spPr>
          <a:xfrm>
            <a:off x="4987368" y="183608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5731440" y="184922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6469536" y="182731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4987368" y="2245480"/>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5731440" y="2258621"/>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6469536" y="223670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p:cNvSpPr/>
          <p:nvPr/>
        </p:nvSpPr>
        <p:spPr>
          <a:xfrm>
            <a:off x="4987368" y="266084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5731440" y="267398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6469536" y="265207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4987368" y="307621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5731440" y="3089357"/>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6469536" y="3067440"/>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p:cNvSpPr/>
          <p:nvPr/>
        </p:nvSpPr>
        <p:spPr>
          <a:xfrm>
            <a:off x="4987368" y="349158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5731440" y="350472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p:cNvSpPr/>
          <p:nvPr/>
        </p:nvSpPr>
        <p:spPr>
          <a:xfrm>
            <a:off x="6469536" y="348280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Oval 47"/>
          <p:cNvSpPr/>
          <p:nvPr/>
        </p:nvSpPr>
        <p:spPr>
          <a:xfrm>
            <a:off x="4987368" y="428646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5731440" y="429960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6469536" y="427768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51"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 Box 33"/>
          <p:cNvSpPr txBox="1">
            <a:spLocks noChangeArrowheads="1"/>
          </p:cNvSpPr>
          <p:nvPr/>
        </p:nvSpPr>
        <p:spPr bwMode="auto">
          <a:xfrm>
            <a:off x="-224815" y="4184440"/>
            <a:ext cx="9749815" cy="53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Output 6: </a:t>
            </a:r>
          </a:p>
        </p:txBody>
      </p:sp>
      <p:sp>
        <p:nvSpPr>
          <p:cNvPr id="126" name="Oval 125"/>
          <p:cNvSpPr/>
          <p:nvPr/>
        </p:nvSpPr>
        <p:spPr>
          <a:xfrm>
            <a:off x="4987368" y="143267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7" name="Oval 126"/>
          <p:cNvSpPr/>
          <p:nvPr/>
        </p:nvSpPr>
        <p:spPr>
          <a:xfrm>
            <a:off x="5731440" y="1445813"/>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8" name="Oval 127"/>
          <p:cNvSpPr/>
          <p:nvPr/>
        </p:nvSpPr>
        <p:spPr>
          <a:xfrm>
            <a:off x="6469536" y="142389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1" name="TextBox 200"/>
          <p:cNvSpPr txBox="1"/>
          <p:nvPr/>
        </p:nvSpPr>
        <p:spPr>
          <a:xfrm>
            <a:off x="4169265" y="1407855"/>
            <a:ext cx="326535" cy="31829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7</a:t>
            </a:r>
          </a:p>
        </p:txBody>
      </p:sp>
      <p:sp>
        <p:nvSpPr>
          <p:cNvPr id="20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grpSp>
        <p:nvGrpSpPr>
          <p:cNvPr id="4" name="Group 3"/>
          <p:cNvGrpSpPr/>
          <p:nvPr/>
        </p:nvGrpSpPr>
        <p:grpSpPr>
          <a:xfrm>
            <a:off x="1195296" y="1905000"/>
            <a:ext cx="1195320" cy="1891821"/>
            <a:chOff x="1195296" y="1905000"/>
            <a:chExt cx="1195320" cy="1891821"/>
          </a:xfrm>
        </p:grpSpPr>
        <p:sp>
          <p:nvSpPr>
            <p:cNvPr id="87" name="Oval 86"/>
            <p:cNvSpPr/>
            <p:nvPr/>
          </p:nvSpPr>
          <p:spPr>
            <a:xfrm>
              <a:off x="1195296" y="1905000"/>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8" name="Oval 87"/>
            <p:cNvSpPr/>
            <p:nvPr/>
          </p:nvSpPr>
          <p:spPr>
            <a:xfrm>
              <a:off x="2162016" y="3541317"/>
              <a:ext cx="228600" cy="255504"/>
            </a:xfrm>
            <a:prstGeom prst="ellipse">
              <a:avLst/>
            </a:prstGeom>
            <a:no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7" name="Oval 76"/>
            <p:cNvSpPr/>
            <p:nvPr/>
          </p:nvSpPr>
          <p:spPr>
            <a:xfrm>
              <a:off x="1212056" y="2716296"/>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8" name="Oval 77"/>
            <p:cNvSpPr/>
            <p:nvPr/>
          </p:nvSpPr>
          <p:spPr>
            <a:xfrm>
              <a:off x="1214528" y="3527592"/>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 name="Group 2"/>
          <p:cNvGrpSpPr/>
          <p:nvPr/>
        </p:nvGrpSpPr>
        <p:grpSpPr>
          <a:xfrm>
            <a:off x="17928" y="4718424"/>
            <a:ext cx="6681696" cy="954107"/>
            <a:chOff x="17928" y="4718424"/>
            <a:chExt cx="6681696" cy="954107"/>
          </a:xfrm>
        </p:grpSpPr>
        <p:grpSp>
          <p:nvGrpSpPr>
            <p:cNvPr id="12" name="Group 11"/>
            <p:cNvGrpSpPr/>
            <p:nvPr/>
          </p:nvGrpSpPr>
          <p:grpSpPr>
            <a:xfrm>
              <a:off x="17928" y="4718424"/>
              <a:ext cx="6681696" cy="954107"/>
              <a:chOff x="17928" y="4718424"/>
              <a:chExt cx="6681696" cy="954107"/>
            </a:xfrm>
          </p:grpSpPr>
          <p:grpSp>
            <p:nvGrpSpPr>
              <p:cNvPr id="109" name="Group 108"/>
              <p:cNvGrpSpPr/>
              <p:nvPr/>
            </p:nvGrpSpPr>
            <p:grpSpPr>
              <a:xfrm>
                <a:off x="506168" y="4718424"/>
                <a:ext cx="6193456" cy="954107"/>
                <a:chOff x="6324600" y="5410200"/>
                <a:chExt cx="6193456" cy="954107"/>
              </a:xfrm>
            </p:grpSpPr>
            <p:sp>
              <p:nvSpPr>
                <p:cNvPr id="115" name="TextBox 114"/>
                <p:cNvSpPr txBox="1"/>
                <p:nvPr/>
              </p:nvSpPr>
              <p:spPr>
                <a:xfrm flipH="1">
                  <a:off x="7078576" y="5410200"/>
                  <a:ext cx="54394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if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1 1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0  else</a:t>
                  </a:r>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6" name="Left Brace 115"/>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17" name="TextBox 116"/>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y</a:t>
                  </a: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p>
              </p:txBody>
            </p:sp>
          </p:grpSp>
          <p:pic>
            <p:nvPicPr>
              <p:cNvPr id="9" name="Picture 8"/>
              <p:cNvPicPr>
                <a:picLocks noChangeAspect="1"/>
              </p:cNvPicPr>
              <p:nvPr/>
            </p:nvPicPr>
            <p:blipFill>
              <a:blip r:embed="rId4"/>
              <a:stretch>
                <a:fillRect/>
              </a:stretch>
            </p:blipFill>
            <p:spPr>
              <a:xfrm>
                <a:off x="17928" y="5077407"/>
                <a:ext cx="327001" cy="359060"/>
              </a:xfrm>
              <a:prstGeom prst="rect">
                <a:avLst/>
              </a:prstGeom>
            </p:spPr>
          </p:pic>
        </p:grpSp>
        <p:sp>
          <p:nvSpPr>
            <p:cNvPr id="79" name="Oval 78"/>
            <p:cNvSpPr/>
            <p:nvPr/>
          </p:nvSpPr>
          <p:spPr>
            <a:xfrm>
              <a:off x="2209800" y="4913656"/>
              <a:ext cx="228600" cy="255504"/>
            </a:xfrm>
            <a:prstGeom prst="ellipse">
              <a:avLst/>
            </a:prstGeom>
            <a:no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0" name="Oval 79"/>
            <p:cNvSpPr/>
            <p:nvPr/>
          </p:nvSpPr>
          <p:spPr>
            <a:xfrm>
              <a:off x="2514600" y="4913656"/>
              <a:ext cx="228600" cy="255504"/>
            </a:xfrm>
            <a:prstGeom prst="ellipse">
              <a:avLst/>
            </a:prstGeom>
            <a:no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1" name="Oval 80"/>
            <p:cNvSpPr/>
            <p:nvPr/>
          </p:nvSpPr>
          <p:spPr>
            <a:xfrm>
              <a:off x="2819400" y="4913656"/>
              <a:ext cx="228600" cy="255504"/>
            </a:xfrm>
            <a:prstGeom prst="ellipse">
              <a:avLst/>
            </a:prstGeom>
            <a:no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97" name="Group 96"/>
          <p:cNvGrpSpPr/>
          <p:nvPr/>
        </p:nvGrpSpPr>
        <p:grpSpPr>
          <a:xfrm>
            <a:off x="1194320" y="1840468"/>
            <a:ext cx="1309821" cy="1994200"/>
            <a:chOff x="1206760" y="1854468"/>
            <a:chExt cx="1309821" cy="1994200"/>
          </a:xfrm>
        </p:grpSpPr>
        <p:sp>
          <p:nvSpPr>
            <p:cNvPr id="98" name="TextBox 97"/>
            <p:cNvSpPr txBox="1"/>
            <p:nvPr/>
          </p:nvSpPr>
          <p:spPr>
            <a:xfrm>
              <a:off x="1210999" y="3466780"/>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sp>
          <p:nvSpPr>
            <p:cNvPr id="99" name="TextBox 98"/>
            <p:cNvSpPr txBox="1"/>
            <p:nvPr/>
          </p:nvSpPr>
          <p:spPr>
            <a:xfrm>
              <a:off x="1210999" y="1854468"/>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sp>
          <p:nvSpPr>
            <p:cNvPr id="100" name="TextBox 99"/>
            <p:cNvSpPr txBox="1"/>
            <p:nvPr/>
          </p:nvSpPr>
          <p:spPr>
            <a:xfrm>
              <a:off x="1206760" y="2657009"/>
              <a:ext cx="370541" cy="30523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sp>
          <p:nvSpPr>
            <p:cNvPr id="101" name="TextBox 100"/>
            <p:cNvSpPr txBox="1"/>
            <p:nvPr/>
          </p:nvSpPr>
          <p:spPr>
            <a:xfrm>
              <a:off x="2146040" y="3479336"/>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grpSp>
      <p:sp>
        <p:nvSpPr>
          <p:cNvPr id="6" name="Rectangle 5"/>
          <p:cNvSpPr/>
          <p:nvPr/>
        </p:nvSpPr>
        <p:spPr>
          <a:xfrm>
            <a:off x="4987368" y="3904860"/>
            <a:ext cx="1946832" cy="35906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2" name="Group 1"/>
          <p:cNvGrpSpPr/>
          <p:nvPr/>
        </p:nvGrpSpPr>
        <p:grpSpPr>
          <a:xfrm>
            <a:off x="4987368" y="3809999"/>
            <a:ext cx="4004232" cy="482617"/>
            <a:chOff x="4987368" y="3809999"/>
            <a:chExt cx="4004232" cy="482617"/>
          </a:xfrm>
        </p:grpSpPr>
        <p:sp>
          <p:nvSpPr>
            <p:cNvPr id="44" name="Oval 43"/>
            <p:cNvSpPr/>
            <p:nvPr/>
          </p:nvSpPr>
          <p:spPr>
            <a:xfrm>
              <a:off x="4987368" y="3906952"/>
              <a:ext cx="428808" cy="372523"/>
            </a:xfrm>
            <a:prstGeom prst="ellipse">
              <a:avLst/>
            </a:prstGeom>
            <a:solidFill>
              <a:schemeClr val="tx1"/>
            </a:solidFill>
            <a:ln w="2222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p:cNvSpPr/>
            <p:nvPr/>
          </p:nvSpPr>
          <p:spPr>
            <a:xfrm>
              <a:off x="5731440" y="3920093"/>
              <a:ext cx="428808" cy="372523"/>
            </a:xfrm>
            <a:prstGeom prst="ellipse">
              <a:avLst/>
            </a:prstGeom>
            <a:solidFill>
              <a:schemeClr val="tx1"/>
            </a:solidFill>
            <a:ln w="2222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p:cNvSpPr/>
            <p:nvPr/>
          </p:nvSpPr>
          <p:spPr>
            <a:xfrm>
              <a:off x="6469536" y="3898176"/>
              <a:ext cx="428808" cy="372523"/>
            </a:xfrm>
            <a:prstGeom prst="ellipse">
              <a:avLst/>
            </a:prstGeom>
            <a:solidFill>
              <a:schemeClr val="tx1"/>
            </a:solidFill>
            <a:ln w="2222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2" name="Rectangle 91"/>
            <p:cNvSpPr/>
            <p:nvPr/>
          </p:nvSpPr>
          <p:spPr>
            <a:xfrm>
              <a:off x="7696200" y="3809999"/>
              <a:ext cx="1295400" cy="396000"/>
            </a:xfrm>
            <a:prstGeom prst="rect">
              <a:avLst/>
            </a:prstGeom>
            <a:ln w="508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68" name="Group 167"/>
          <p:cNvGrpSpPr/>
          <p:nvPr/>
        </p:nvGrpSpPr>
        <p:grpSpPr>
          <a:xfrm>
            <a:off x="5014224" y="1340724"/>
            <a:ext cx="1885608" cy="3383676"/>
            <a:chOff x="5014224" y="1357876"/>
            <a:chExt cx="1885608" cy="3383676"/>
          </a:xfrm>
        </p:grpSpPr>
        <p:grpSp>
          <p:nvGrpSpPr>
            <p:cNvPr id="169" name="Group 168"/>
            <p:cNvGrpSpPr/>
            <p:nvPr/>
          </p:nvGrpSpPr>
          <p:grpSpPr>
            <a:xfrm>
              <a:off x="5045640" y="1357876"/>
              <a:ext cx="1854192" cy="536944"/>
              <a:chOff x="5045640" y="1357876"/>
              <a:chExt cx="1854192" cy="536944"/>
            </a:xfrm>
          </p:grpSpPr>
          <p:sp>
            <p:nvSpPr>
              <p:cNvPr id="198" name="TextBox 197"/>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9" name="TextBox 198"/>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200" name="TextBox 199"/>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0" name="Group 169"/>
            <p:cNvGrpSpPr/>
            <p:nvPr/>
          </p:nvGrpSpPr>
          <p:grpSpPr>
            <a:xfrm>
              <a:off x="5041152" y="1752600"/>
              <a:ext cx="1854192" cy="536944"/>
              <a:chOff x="5045640" y="1357876"/>
              <a:chExt cx="1854192" cy="536944"/>
            </a:xfrm>
          </p:grpSpPr>
          <p:sp>
            <p:nvSpPr>
              <p:cNvPr id="195" name="TextBox 194"/>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6" name="TextBox 195"/>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7" name="TextBox 196"/>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1" name="Group 170"/>
            <p:cNvGrpSpPr/>
            <p:nvPr/>
          </p:nvGrpSpPr>
          <p:grpSpPr>
            <a:xfrm>
              <a:off x="5036664" y="2147324"/>
              <a:ext cx="1854192" cy="536944"/>
              <a:chOff x="5045640" y="1357876"/>
              <a:chExt cx="1854192" cy="536944"/>
            </a:xfrm>
          </p:grpSpPr>
          <p:sp>
            <p:nvSpPr>
              <p:cNvPr id="192" name="TextBox 191"/>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3" name="TextBox 192"/>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94" name="TextBox 193"/>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2" name="Group 171"/>
            <p:cNvGrpSpPr/>
            <p:nvPr/>
          </p:nvGrpSpPr>
          <p:grpSpPr>
            <a:xfrm>
              <a:off x="5032176" y="2577904"/>
              <a:ext cx="1854192" cy="536944"/>
              <a:chOff x="5045640" y="1357876"/>
              <a:chExt cx="1854192" cy="536944"/>
            </a:xfrm>
          </p:grpSpPr>
          <p:sp>
            <p:nvSpPr>
              <p:cNvPr id="189" name="TextBox 188"/>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0" name="TextBox 189"/>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91" name="TextBox 19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3" name="Group 172"/>
            <p:cNvGrpSpPr/>
            <p:nvPr/>
          </p:nvGrpSpPr>
          <p:grpSpPr>
            <a:xfrm>
              <a:off x="5027688" y="2996532"/>
              <a:ext cx="1854192" cy="536944"/>
              <a:chOff x="5045640" y="1357876"/>
              <a:chExt cx="1854192" cy="536944"/>
            </a:xfrm>
          </p:grpSpPr>
          <p:sp>
            <p:nvSpPr>
              <p:cNvPr id="186" name="TextBox 185"/>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7" name="TextBox 186"/>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88" name="TextBox 187"/>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4" name="Group 173"/>
            <p:cNvGrpSpPr/>
            <p:nvPr/>
          </p:nvGrpSpPr>
          <p:grpSpPr>
            <a:xfrm>
              <a:off x="5023200" y="3415160"/>
              <a:ext cx="1854192" cy="536944"/>
              <a:chOff x="5045640" y="1357876"/>
              <a:chExt cx="1854192" cy="536944"/>
            </a:xfrm>
          </p:grpSpPr>
          <p:sp>
            <p:nvSpPr>
              <p:cNvPr id="183" name="TextBox 182"/>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4" name="TextBox 183"/>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85" name="TextBox 184"/>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5" name="Group 174"/>
            <p:cNvGrpSpPr/>
            <p:nvPr/>
          </p:nvGrpSpPr>
          <p:grpSpPr>
            <a:xfrm>
              <a:off x="5018712" y="3821836"/>
              <a:ext cx="1854192" cy="536944"/>
              <a:chOff x="5045640" y="1357876"/>
              <a:chExt cx="1854192" cy="536944"/>
            </a:xfrm>
          </p:grpSpPr>
          <p:sp>
            <p:nvSpPr>
              <p:cNvPr id="180" name="TextBox 179"/>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1" name="TextBox 180"/>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2" name="TextBox 181"/>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6" name="Group 175"/>
            <p:cNvGrpSpPr/>
            <p:nvPr/>
          </p:nvGrpSpPr>
          <p:grpSpPr>
            <a:xfrm>
              <a:off x="5014224" y="4204608"/>
              <a:ext cx="1854192" cy="536944"/>
              <a:chOff x="5045640" y="1357876"/>
              <a:chExt cx="1854192" cy="536944"/>
            </a:xfrm>
          </p:grpSpPr>
          <p:sp>
            <p:nvSpPr>
              <p:cNvPr id="177" name="TextBox 176"/>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78" name="TextBox 177"/>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79" name="TextBox 178"/>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sp>
        <p:nvSpPr>
          <p:cNvPr id="102" name="TextBox 101"/>
          <p:cNvSpPr txBox="1"/>
          <p:nvPr/>
        </p:nvSpPr>
        <p:spPr>
          <a:xfrm>
            <a:off x="0" y="1410752"/>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sp>
        <p:nvSpPr>
          <p:cNvPr id="103" name="TextBox 102"/>
          <p:cNvSpPr txBox="1"/>
          <p:nvPr/>
        </p:nvSpPr>
        <p:spPr>
          <a:xfrm>
            <a:off x="2877432" y="1119036"/>
            <a:ext cx="337453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4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0 1 2 3 4 5 6 7</a:t>
            </a:r>
          </a:p>
        </p:txBody>
      </p:sp>
      <p:grpSp>
        <p:nvGrpSpPr>
          <p:cNvPr id="104" name="Group 103"/>
          <p:cNvGrpSpPr/>
          <p:nvPr/>
        </p:nvGrpSpPr>
        <p:grpSpPr>
          <a:xfrm>
            <a:off x="1167224" y="1815800"/>
            <a:ext cx="1309821" cy="1994200"/>
            <a:chOff x="1206760" y="1854468"/>
            <a:chExt cx="1309821" cy="1994200"/>
          </a:xfrm>
        </p:grpSpPr>
        <p:sp>
          <p:nvSpPr>
            <p:cNvPr id="105" name="TextBox 104"/>
            <p:cNvSpPr txBox="1"/>
            <p:nvPr/>
          </p:nvSpPr>
          <p:spPr>
            <a:xfrm>
              <a:off x="1210999" y="3466780"/>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sp>
          <p:nvSpPr>
            <p:cNvPr id="106" name="TextBox 105"/>
            <p:cNvSpPr txBox="1"/>
            <p:nvPr/>
          </p:nvSpPr>
          <p:spPr>
            <a:xfrm>
              <a:off x="1210999" y="1854468"/>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sp>
          <p:nvSpPr>
            <p:cNvPr id="107" name="TextBox 106"/>
            <p:cNvSpPr txBox="1"/>
            <p:nvPr/>
          </p:nvSpPr>
          <p:spPr>
            <a:xfrm>
              <a:off x="1206760" y="2657009"/>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sp>
          <p:nvSpPr>
            <p:cNvPr id="108" name="TextBox 107"/>
            <p:cNvSpPr txBox="1"/>
            <p:nvPr/>
          </p:nvSpPr>
          <p:spPr>
            <a:xfrm>
              <a:off x="2146040" y="3479336"/>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grpSp>
    </p:spTree>
    <p:extLst>
      <p:ext uri="{BB962C8B-B14F-4D97-AF65-F5344CB8AC3E}">
        <p14:creationId xmlns:p14="http://schemas.microsoft.com/office/powerpoint/2010/main" val="242099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 calcmode="lin" valueType="num">
                                      <p:cBhvr additive="base">
                                        <p:cTn id="7"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0-#ppt_w/2"/>
                                          </p:val>
                                        </p:tav>
                                        <p:tav tm="100000">
                                          <p:val>
                                            <p:strVal val="#ppt_x"/>
                                          </p:val>
                                        </p:tav>
                                      </p:tavLst>
                                    </p:anim>
                                    <p:anim calcmode="lin" valueType="num">
                                      <p:cBhvr additive="base">
                                        <p:cTn id="2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7"/>
                                        </p:tgtEl>
                                        <p:attrNameLst>
                                          <p:attrName>style.visibility</p:attrName>
                                        </p:attrNameLst>
                                      </p:cBhvr>
                                      <p:to>
                                        <p:strVal val="visible"/>
                                      </p:to>
                                    </p:set>
                                    <p:anim calcmode="lin" valueType="num">
                                      <p:cBhvr additive="base">
                                        <p:cTn id="29" dur="500" fill="hold"/>
                                        <p:tgtEl>
                                          <p:spTgt spid="97"/>
                                        </p:tgtEl>
                                        <p:attrNameLst>
                                          <p:attrName>ppt_x</p:attrName>
                                        </p:attrNameLst>
                                      </p:cBhvr>
                                      <p:tavLst>
                                        <p:tav tm="0">
                                          <p:val>
                                            <p:strVal val="0-#ppt_w/2"/>
                                          </p:val>
                                        </p:tav>
                                        <p:tav tm="100000">
                                          <p:val>
                                            <p:strVal val="#ppt_x"/>
                                          </p:val>
                                        </p:tav>
                                      </p:tavLst>
                                    </p:anim>
                                    <p:anim calcmode="lin" valueType="num">
                                      <p:cBhvr additive="base">
                                        <p:cTn id="30" dur="500" fill="hold"/>
                                        <p:tgtEl>
                                          <p:spTgt spid="97"/>
                                        </p:tgtEl>
                                        <p:attrNameLst>
                                          <p:attrName>ppt_y</p:attrName>
                                        </p:attrNameLst>
                                      </p:cBhvr>
                                      <p:tavLst>
                                        <p:tav tm="0">
                                          <p:val>
                                            <p:strVal val="#ppt_y"/>
                                          </p:val>
                                        </p:tav>
                                        <p:tav tm="100000">
                                          <p:val>
                                            <p:strVal val="#ppt_y"/>
                                          </p:val>
                                        </p:tav>
                                      </p:tavLst>
                                    </p:anim>
                                  </p:childTnLst>
                                </p:cTn>
                              </p:par>
                              <p:par>
                                <p:cTn id="31" presetID="1" presetClass="exit" presetSubtype="0" fill="hold" nodeType="withEffect">
                                  <p:stCondLst>
                                    <p:cond delay="0"/>
                                  </p:stCondLst>
                                  <p:childTnLst>
                                    <p:set>
                                      <p:cBhvr>
                                        <p:cTn id="32" dur="1" fill="hold">
                                          <p:stCondLst>
                                            <p:cond delay="0"/>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2877432" y="1119036"/>
            <a:ext cx="337453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4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0 1 2 3 4 5 6 7</a:t>
            </a:r>
          </a:p>
        </p:txBody>
      </p:sp>
      <p:pic>
        <p:nvPicPr>
          <p:cNvPr id="30722" name="Picture 2" descr="image2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99" t="23333" r="15001" b="17778"/>
          <a:stretch/>
        </p:blipFill>
        <p:spPr bwMode="auto">
          <a:xfrm>
            <a:off x="2731248" y="6096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p:cNvSpPr/>
          <p:nvPr/>
        </p:nvSpPr>
        <p:spPr>
          <a:xfrm>
            <a:off x="4987368" y="183608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5731440" y="184922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6469536" y="182731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4987368" y="2245480"/>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5731440" y="2258621"/>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6469536" y="223670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p:cNvSpPr/>
          <p:nvPr/>
        </p:nvSpPr>
        <p:spPr>
          <a:xfrm>
            <a:off x="4987368" y="266084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5731440" y="267398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6469536" y="265207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4987368" y="307621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5731440" y="3089357"/>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6469536" y="3067440"/>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p:cNvSpPr/>
          <p:nvPr/>
        </p:nvSpPr>
        <p:spPr>
          <a:xfrm>
            <a:off x="4987368" y="349158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5731440" y="350472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p:cNvSpPr/>
          <p:nvPr/>
        </p:nvSpPr>
        <p:spPr>
          <a:xfrm>
            <a:off x="6469536" y="348280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Oval 47"/>
          <p:cNvSpPr/>
          <p:nvPr/>
        </p:nvSpPr>
        <p:spPr>
          <a:xfrm>
            <a:off x="4987368" y="428646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5731440" y="429960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6469536" y="427768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51"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 Box 33"/>
          <p:cNvSpPr txBox="1">
            <a:spLocks noChangeArrowheads="1"/>
          </p:cNvSpPr>
          <p:nvPr/>
        </p:nvSpPr>
        <p:spPr bwMode="auto">
          <a:xfrm>
            <a:off x="-266700" y="4206657"/>
            <a:ext cx="9677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Output 6: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z = 2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1</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+ 2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2</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- 2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3</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 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1 = 2</a:t>
            </a:r>
            <a:r>
              <a:rPr kumimoji="0" lang="en-CA" altLang="en-US" sz="1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1  + 2</a:t>
            </a:r>
            <a:r>
              <a:rPr kumimoji="0" lang="en-CA" altLang="en-US" sz="1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1 </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- 2</a:t>
            </a:r>
            <a:r>
              <a:rPr kumimoji="0" lang="en-CA" altLang="en-US" sz="1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0</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 3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endParaRPr>
          </a:p>
        </p:txBody>
      </p:sp>
      <p:grpSp>
        <p:nvGrpSpPr>
          <p:cNvPr id="2" name="Group 1"/>
          <p:cNvGrpSpPr/>
          <p:nvPr/>
        </p:nvGrpSpPr>
        <p:grpSpPr>
          <a:xfrm>
            <a:off x="4987368" y="3809999"/>
            <a:ext cx="4004232" cy="482617"/>
            <a:chOff x="4987368" y="3809999"/>
            <a:chExt cx="4004232" cy="482617"/>
          </a:xfrm>
        </p:grpSpPr>
        <p:sp>
          <p:nvSpPr>
            <p:cNvPr id="44" name="Oval 43"/>
            <p:cNvSpPr/>
            <p:nvPr/>
          </p:nvSpPr>
          <p:spPr>
            <a:xfrm>
              <a:off x="4987368" y="3906952"/>
              <a:ext cx="428808" cy="372523"/>
            </a:xfrm>
            <a:prstGeom prst="ellipse">
              <a:avLst/>
            </a:prstGeom>
            <a:solidFill>
              <a:schemeClr val="tx1"/>
            </a:solidFill>
            <a:ln w="2222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p:cNvSpPr/>
            <p:nvPr/>
          </p:nvSpPr>
          <p:spPr>
            <a:xfrm>
              <a:off x="5731440" y="3920093"/>
              <a:ext cx="428808" cy="372523"/>
            </a:xfrm>
            <a:prstGeom prst="ellipse">
              <a:avLst/>
            </a:prstGeom>
            <a:solidFill>
              <a:schemeClr val="tx1"/>
            </a:solidFill>
            <a:ln w="2222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p:cNvSpPr/>
            <p:nvPr/>
          </p:nvSpPr>
          <p:spPr>
            <a:xfrm>
              <a:off x="6469536" y="3898176"/>
              <a:ext cx="428808" cy="372523"/>
            </a:xfrm>
            <a:prstGeom prst="ellipse">
              <a:avLst/>
            </a:prstGeom>
            <a:solidFill>
              <a:schemeClr val="tx1"/>
            </a:solidFill>
            <a:ln w="2222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2" name="Rectangle 91"/>
            <p:cNvSpPr/>
            <p:nvPr/>
          </p:nvSpPr>
          <p:spPr>
            <a:xfrm>
              <a:off x="7696200" y="3809999"/>
              <a:ext cx="1295400" cy="396000"/>
            </a:xfrm>
            <a:prstGeom prst="rect">
              <a:avLst/>
            </a:prstGeom>
            <a:ln w="508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126" name="Oval 125"/>
          <p:cNvSpPr/>
          <p:nvPr/>
        </p:nvSpPr>
        <p:spPr>
          <a:xfrm>
            <a:off x="4987368" y="143267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7" name="Oval 126"/>
          <p:cNvSpPr/>
          <p:nvPr/>
        </p:nvSpPr>
        <p:spPr>
          <a:xfrm>
            <a:off x="5731440" y="1445813"/>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8" name="Oval 127"/>
          <p:cNvSpPr/>
          <p:nvPr/>
        </p:nvSpPr>
        <p:spPr>
          <a:xfrm>
            <a:off x="6469536" y="142389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1" name="TextBox 200"/>
          <p:cNvSpPr txBox="1"/>
          <p:nvPr/>
        </p:nvSpPr>
        <p:spPr>
          <a:xfrm>
            <a:off x="4169265" y="1407855"/>
            <a:ext cx="326535" cy="31829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7</a:t>
            </a:r>
          </a:p>
        </p:txBody>
      </p:sp>
      <p:sp>
        <p:nvSpPr>
          <p:cNvPr id="20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grpSp>
        <p:nvGrpSpPr>
          <p:cNvPr id="12" name="Group 11"/>
          <p:cNvGrpSpPr/>
          <p:nvPr/>
        </p:nvGrpSpPr>
        <p:grpSpPr>
          <a:xfrm>
            <a:off x="17928" y="4718424"/>
            <a:ext cx="6681696" cy="954107"/>
            <a:chOff x="17928" y="4718424"/>
            <a:chExt cx="6681696" cy="954107"/>
          </a:xfrm>
        </p:grpSpPr>
        <p:grpSp>
          <p:nvGrpSpPr>
            <p:cNvPr id="109" name="Group 108"/>
            <p:cNvGrpSpPr/>
            <p:nvPr/>
          </p:nvGrpSpPr>
          <p:grpSpPr>
            <a:xfrm>
              <a:off x="506168" y="4718424"/>
              <a:ext cx="6193456" cy="954107"/>
              <a:chOff x="6324600" y="5410200"/>
              <a:chExt cx="6193456" cy="954107"/>
            </a:xfrm>
          </p:grpSpPr>
          <p:sp>
            <p:nvSpPr>
              <p:cNvPr id="115" name="TextBox 114"/>
              <p:cNvSpPr txBox="1"/>
              <p:nvPr/>
            </p:nvSpPr>
            <p:spPr>
              <a:xfrm flipH="1">
                <a:off x="7078576" y="5410200"/>
                <a:ext cx="54394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if  </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0  else</a:t>
                </a:r>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6" name="Left Brace 115"/>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17" name="TextBox 116"/>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y</a:t>
                </a: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p>
            </p:txBody>
          </p:sp>
        </p:grpSp>
        <p:pic>
          <p:nvPicPr>
            <p:cNvPr id="9" name="Picture 8"/>
            <p:cNvPicPr>
              <a:picLocks noChangeAspect="1"/>
            </p:cNvPicPr>
            <p:nvPr/>
          </p:nvPicPr>
          <p:blipFill>
            <a:blip r:embed="rId4"/>
            <a:stretch>
              <a:fillRect/>
            </a:stretch>
          </p:blipFill>
          <p:spPr>
            <a:xfrm>
              <a:off x="17928" y="5077407"/>
              <a:ext cx="327001" cy="359060"/>
            </a:xfrm>
            <a:prstGeom prst="rect">
              <a:avLst/>
            </a:prstGeom>
          </p:spPr>
        </p:pic>
      </p:grpSp>
      <p:grpSp>
        <p:nvGrpSpPr>
          <p:cNvPr id="83" name="Group 82"/>
          <p:cNvGrpSpPr/>
          <p:nvPr/>
        </p:nvGrpSpPr>
        <p:grpSpPr>
          <a:xfrm>
            <a:off x="4987368" y="1423896"/>
            <a:ext cx="1910976" cy="394440"/>
            <a:chOff x="3627720" y="2405520"/>
            <a:chExt cx="1910976" cy="403416"/>
          </a:xfrm>
        </p:grpSpPr>
        <p:sp>
          <p:nvSpPr>
            <p:cNvPr id="100" name="Oval 99"/>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1" name="Oval 100"/>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2" name="Oval 101"/>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18" name="Group 117"/>
          <p:cNvGrpSpPr/>
          <p:nvPr/>
        </p:nvGrpSpPr>
        <p:grpSpPr>
          <a:xfrm>
            <a:off x="2950544" y="4724400"/>
            <a:ext cx="6193456" cy="954107"/>
            <a:chOff x="506168" y="4718424"/>
            <a:chExt cx="6193456" cy="954107"/>
          </a:xfrm>
        </p:grpSpPr>
        <p:grpSp>
          <p:nvGrpSpPr>
            <p:cNvPr id="123" name="Group 122"/>
            <p:cNvGrpSpPr/>
            <p:nvPr/>
          </p:nvGrpSpPr>
          <p:grpSpPr>
            <a:xfrm>
              <a:off x="506168" y="4718424"/>
              <a:ext cx="6193456" cy="954107"/>
              <a:chOff x="6324600" y="5410200"/>
              <a:chExt cx="6193456" cy="954107"/>
            </a:xfrm>
          </p:grpSpPr>
          <p:sp>
            <p:nvSpPr>
              <p:cNvPr id="125" name="TextBox 124"/>
              <p:cNvSpPr txBox="1"/>
              <p:nvPr/>
            </p:nvSpPr>
            <p:spPr>
              <a:xfrm flipH="1">
                <a:off x="7078576" y="5410200"/>
                <a:ext cx="54394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if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1 1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sz="28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neg</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else</a:t>
                </a:r>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9" name="Left Brace 128"/>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30" name="TextBox 129"/>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z</a:t>
                </a:r>
                <a:r>
                  <a:rPr kumimoji="0" lang="en-CA"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p>
            </p:txBody>
          </p:sp>
        </p:grpSp>
        <p:sp>
          <p:nvSpPr>
            <p:cNvPr id="120" name="Oval 119"/>
            <p:cNvSpPr/>
            <p:nvPr/>
          </p:nvSpPr>
          <p:spPr>
            <a:xfrm>
              <a:off x="2209800" y="4913656"/>
              <a:ext cx="228600" cy="255504"/>
            </a:xfrm>
            <a:prstGeom prst="ellipse">
              <a:avLst/>
            </a:prstGeom>
            <a:no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1" name="Oval 120"/>
            <p:cNvSpPr/>
            <p:nvPr/>
          </p:nvSpPr>
          <p:spPr>
            <a:xfrm>
              <a:off x="2514600" y="4913656"/>
              <a:ext cx="228600" cy="255504"/>
            </a:xfrm>
            <a:prstGeom prst="ellipse">
              <a:avLst/>
            </a:prstGeom>
            <a:no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2" name="Oval 121"/>
            <p:cNvSpPr/>
            <p:nvPr/>
          </p:nvSpPr>
          <p:spPr>
            <a:xfrm>
              <a:off x="2819400" y="4913656"/>
              <a:ext cx="228600" cy="255504"/>
            </a:xfrm>
            <a:prstGeom prst="ellipse">
              <a:avLst/>
            </a:prstGeom>
            <a:no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68" name="Group 167"/>
          <p:cNvGrpSpPr/>
          <p:nvPr/>
        </p:nvGrpSpPr>
        <p:grpSpPr>
          <a:xfrm>
            <a:off x="5014224" y="1340724"/>
            <a:ext cx="1885608" cy="3383676"/>
            <a:chOff x="5014224" y="1357876"/>
            <a:chExt cx="1885608" cy="3383676"/>
          </a:xfrm>
        </p:grpSpPr>
        <p:grpSp>
          <p:nvGrpSpPr>
            <p:cNvPr id="169" name="Group 168"/>
            <p:cNvGrpSpPr/>
            <p:nvPr/>
          </p:nvGrpSpPr>
          <p:grpSpPr>
            <a:xfrm>
              <a:off x="5045640" y="1357876"/>
              <a:ext cx="1854192" cy="536944"/>
              <a:chOff x="5045640" y="1357876"/>
              <a:chExt cx="1854192" cy="536944"/>
            </a:xfrm>
          </p:grpSpPr>
          <p:sp>
            <p:nvSpPr>
              <p:cNvPr id="198" name="TextBox 197"/>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9" name="TextBox 198"/>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200" name="TextBox 199"/>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0" name="Group 169"/>
            <p:cNvGrpSpPr/>
            <p:nvPr/>
          </p:nvGrpSpPr>
          <p:grpSpPr>
            <a:xfrm>
              <a:off x="5041152" y="1752600"/>
              <a:ext cx="1854192" cy="536944"/>
              <a:chOff x="5045640" y="1357876"/>
              <a:chExt cx="1854192" cy="536944"/>
            </a:xfrm>
          </p:grpSpPr>
          <p:sp>
            <p:nvSpPr>
              <p:cNvPr id="195" name="TextBox 194"/>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6" name="TextBox 195"/>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7" name="TextBox 196"/>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1" name="Group 170"/>
            <p:cNvGrpSpPr/>
            <p:nvPr/>
          </p:nvGrpSpPr>
          <p:grpSpPr>
            <a:xfrm>
              <a:off x="5036664" y="2147324"/>
              <a:ext cx="1854192" cy="536944"/>
              <a:chOff x="5045640" y="1357876"/>
              <a:chExt cx="1854192" cy="536944"/>
            </a:xfrm>
          </p:grpSpPr>
          <p:sp>
            <p:nvSpPr>
              <p:cNvPr id="192" name="TextBox 191"/>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3" name="TextBox 192"/>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94" name="TextBox 193"/>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2" name="Group 171"/>
            <p:cNvGrpSpPr/>
            <p:nvPr/>
          </p:nvGrpSpPr>
          <p:grpSpPr>
            <a:xfrm>
              <a:off x="5032176" y="2577904"/>
              <a:ext cx="1854192" cy="536944"/>
              <a:chOff x="5045640" y="1357876"/>
              <a:chExt cx="1854192" cy="536944"/>
            </a:xfrm>
          </p:grpSpPr>
          <p:sp>
            <p:nvSpPr>
              <p:cNvPr id="189" name="TextBox 188"/>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0" name="TextBox 189"/>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91" name="TextBox 19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3" name="Group 172"/>
            <p:cNvGrpSpPr/>
            <p:nvPr/>
          </p:nvGrpSpPr>
          <p:grpSpPr>
            <a:xfrm>
              <a:off x="5027688" y="2996532"/>
              <a:ext cx="1854192" cy="536944"/>
              <a:chOff x="5045640" y="1357876"/>
              <a:chExt cx="1854192" cy="536944"/>
            </a:xfrm>
          </p:grpSpPr>
          <p:sp>
            <p:nvSpPr>
              <p:cNvPr id="186" name="TextBox 185"/>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7" name="TextBox 186"/>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88" name="TextBox 187"/>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4" name="Group 173"/>
            <p:cNvGrpSpPr/>
            <p:nvPr/>
          </p:nvGrpSpPr>
          <p:grpSpPr>
            <a:xfrm>
              <a:off x="5023200" y="3415160"/>
              <a:ext cx="1854192" cy="536944"/>
              <a:chOff x="5045640" y="1357876"/>
              <a:chExt cx="1854192" cy="536944"/>
            </a:xfrm>
          </p:grpSpPr>
          <p:sp>
            <p:nvSpPr>
              <p:cNvPr id="183" name="TextBox 182"/>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4" name="TextBox 183"/>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85" name="TextBox 184"/>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5" name="Group 174"/>
            <p:cNvGrpSpPr/>
            <p:nvPr/>
          </p:nvGrpSpPr>
          <p:grpSpPr>
            <a:xfrm>
              <a:off x="5018712" y="3821836"/>
              <a:ext cx="1854192" cy="536944"/>
              <a:chOff x="5045640" y="1357876"/>
              <a:chExt cx="1854192" cy="536944"/>
            </a:xfrm>
          </p:grpSpPr>
          <p:sp>
            <p:nvSpPr>
              <p:cNvPr id="180" name="TextBox 179"/>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1" name="TextBox 180"/>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2" name="TextBox 181"/>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6" name="Group 175"/>
            <p:cNvGrpSpPr/>
            <p:nvPr/>
          </p:nvGrpSpPr>
          <p:grpSpPr>
            <a:xfrm>
              <a:off x="5014224" y="4204608"/>
              <a:ext cx="1854192" cy="536944"/>
              <a:chOff x="5045640" y="1357876"/>
              <a:chExt cx="1854192" cy="536944"/>
            </a:xfrm>
          </p:grpSpPr>
          <p:sp>
            <p:nvSpPr>
              <p:cNvPr id="177" name="TextBox 176"/>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78" name="TextBox 177"/>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79" name="TextBox 178"/>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grpSp>
        <p:nvGrpSpPr>
          <p:cNvPr id="8" name="Group 7"/>
          <p:cNvGrpSpPr/>
          <p:nvPr/>
        </p:nvGrpSpPr>
        <p:grpSpPr>
          <a:xfrm>
            <a:off x="2747061" y="0"/>
            <a:ext cx="6406776" cy="1985095"/>
            <a:chOff x="2747061" y="0"/>
            <a:chExt cx="6406776" cy="1985095"/>
          </a:xfrm>
        </p:grpSpPr>
        <p:grpSp>
          <p:nvGrpSpPr>
            <p:cNvPr id="84" name="Group 83"/>
            <p:cNvGrpSpPr/>
            <p:nvPr/>
          </p:nvGrpSpPr>
          <p:grpSpPr>
            <a:xfrm>
              <a:off x="2747061" y="0"/>
              <a:ext cx="6406776" cy="1985095"/>
              <a:chOff x="228600" y="2438400"/>
              <a:chExt cx="8364220" cy="2819400"/>
            </a:xfrm>
          </p:grpSpPr>
          <p:pic>
            <p:nvPicPr>
              <p:cNvPr id="93" name="Picture 2" descr="image2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3" t="22222" r="12500" b="44444"/>
              <a:stretch/>
            </p:blipFill>
            <p:spPr bwMode="auto">
              <a:xfrm>
                <a:off x="228600" y="2438400"/>
                <a:ext cx="83642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Rectangle 93"/>
              <p:cNvSpPr/>
              <p:nvPr/>
            </p:nvSpPr>
            <p:spPr>
              <a:xfrm>
                <a:off x="3657600" y="3962400"/>
                <a:ext cx="12954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5" name="Rectangle 94"/>
              <p:cNvSpPr/>
              <p:nvPr/>
            </p:nvSpPr>
            <p:spPr>
              <a:xfrm>
                <a:off x="6096000" y="4114800"/>
                <a:ext cx="23622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96" name="TextBox 95"/>
                  <p:cNvSpPr txBox="1"/>
                  <p:nvPr/>
                </p:nvSpPr>
                <p:spPr>
                  <a:xfrm>
                    <a:off x="5715000" y="4378037"/>
                    <a:ext cx="1888209" cy="43621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20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5715000" y="4378037"/>
                    <a:ext cx="1888209" cy="436210"/>
                  </a:xfrm>
                  <a:prstGeom prst="rect">
                    <a:avLst/>
                  </a:prstGeom>
                  <a:blipFill>
                    <a:blip r:embed="rId6"/>
                    <a:stretch>
                      <a:fillRect l="-10549" t="-6000" r="-32068" b="-7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3457795" y="4282264"/>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457795" y="4282264"/>
                    <a:ext cx="1723805" cy="747192"/>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4075288" y="3502223"/>
                    <a:ext cx="191912"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75288" y="3502223"/>
                    <a:ext cx="191912" cy="307777"/>
                  </a:xfrm>
                  <a:prstGeom prst="rect">
                    <a:avLst/>
                  </a:prstGeom>
                  <a:blipFill>
                    <a:blip r:embed="rId8"/>
                    <a:stretch>
                      <a:fillRect l="-19355" r="-1290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8001000" y="3654623"/>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001000" y="3654623"/>
                    <a:ext cx="212751" cy="307777"/>
                  </a:xfrm>
                  <a:prstGeom prst="rect">
                    <a:avLst/>
                  </a:prstGeom>
                  <a:blipFill>
                    <a:blip r:embed="rId9"/>
                    <a:stretch>
                      <a:fillRect l="-29412" r="-26471" b="-28000"/>
                    </a:stretch>
                  </a:blipFill>
                </p:spPr>
                <p:txBody>
                  <a:bodyPr/>
                  <a:lstStyle/>
                  <a:p>
                    <a:r>
                      <a:rPr lang="en-CA">
                        <a:noFill/>
                      </a:rPr>
                      <a:t> </a:t>
                    </a:r>
                  </a:p>
                </p:txBody>
              </p:sp>
            </mc:Fallback>
          </mc:AlternateContent>
        </p:grpSp>
        <p:sp>
          <p:nvSpPr>
            <p:cNvPr id="91" name="Oval 90"/>
            <p:cNvSpPr/>
            <p:nvPr/>
          </p:nvSpPr>
          <p:spPr>
            <a:xfrm>
              <a:off x="8352120" y="838200"/>
              <a:ext cx="228600" cy="255504"/>
            </a:xfrm>
            <a:prstGeom prst="ellipse">
              <a:avLst/>
            </a:prstGeom>
            <a:solidFill>
              <a:schemeClr val="tx1"/>
            </a:solid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4" name="Oval 103"/>
            <p:cNvSpPr/>
            <p:nvPr/>
          </p:nvSpPr>
          <p:spPr>
            <a:xfrm>
              <a:off x="3155300" y="1573296"/>
              <a:ext cx="228600" cy="255504"/>
            </a:xfrm>
            <a:prstGeom prst="ellipse">
              <a:avLst/>
            </a:prstGeom>
            <a:solidFill>
              <a:schemeClr val="tx1"/>
            </a:solid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5" name="Oval 104"/>
            <p:cNvSpPr/>
            <p:nvPr/>
          </p:nvSpPr>
          <p:spPr>
            <a:xfrm>
              <a:off x="3156860" y="843956"/>
              <a:ext cx="228600" cy="255504"/>
            </a:xfrm>
            <a:prstGeom prst="ellipse">
              <a:avLst/>
            </a:prstGeom>
            <a:solidFill>
              <a:schemeClr val="tx1"/>
            </a:solid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6" name="Oval 105"/>
            <p:cNvSpPr/>
            <p:nvPr/>
          </p:nvSpPr>
          <p:spPr>
            <a:xfrm>
              <a:off x="3173960" y="171060"/>
              <a:ext cx="228600" cy="255504"/>
            </a:xfrm>
            <a:prstGeom prst="ellipse">
              <a:avLst/>
            </a:prstGeom>
            <a:solidFill>
              <a:schemeClr val="tx1"/>
            </a:solid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7" name="Oval 106"/>
            <p:cNvSpPr/>
            <p:nvPr/>
          </p:nvSpPr>
          <p:spPr>
            <a:xfrm>
              <a:off x="2971799" y="457200"/>
              <a:ext cx="812863" cy="336472"/>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Rectangle 4"/>
            <p:cNvSpPr/>
            <p:nvPr/>
          </p:nvSpPr>
          <p:spPr>
            <a:xfrm rot="1445120">
              <a:off x="3657600" y="782402"/>
              <a:ext cx="838200" cy="762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0" name="Rectangle 109"/>
            <p:cNvSpPr/>
            <p:nvPr/>
          </p:nvSpPr>
          <p:spPr>
            <a:xfrm rot="1445120">
              <a:off x="3560462" y="822883"/>
              <a:ext cx="838200" cy="762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1" name="Oval 110"/>
            <p:cNvSpPr/>
            <p:nvPr/>
          </p:nvSpPr>
          <p:spPr>
            <a:xfrm>
              <a:off x="3223028" y="1263728"/>
              <a:ext cx="434572" cy="336472"/>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7" name="Straight Connector 6"/>
            <p:cNvCxnSpPr>
              <a:stCxn id="105" idx="6"/>
            </p:cNvCxnSpPr>
            <p:nvPr/>
          </p:nvCxnSpPr>
          <p:spPr bwMode="auto">
            <a:xfrm flipV="1">
              <a:off x="3385460" y="965722"/>
              <a:ext cx="1186540" cy="5986"/>
            </a:xfrm>
            <a:prstGeom prst="line">
              <a:avLst/>
            </a:prstGeom>
            <a:noFill/>
            <a:ln w="9525" cap="sq" cmpd="sng" algn="ctr">
              <a:solidFill>
                <a:schemeClr val="bg1"/>
              </a:solidFill>
              <a:prstDash val="solid"/>
              <a:round/>
              <a:headEnd type="none" w="med" len="med"/>
              <a:tailEnd type="none" w="med" len="med"/>
            </a:ln>
            <a:effectLst/>
          </p:spPr>
        </p:cxnSp>
        <p:sp>
          <p:nvSpPr>
            <p:cNvPr id="112" name="TextBox 111"/>
            <p:cNvSpPr txBox="1"/>
            <p:nvPr/>
          </p:nvSpPr>
          <p:spPr>
            <a:xfrm>
              <a:off x="2895600" y="807100"/>
              <a:ext cx="3810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400" b="0" i="1" u="none" strike="noStrike" kern="1200" cap="none" spc="0" normalizeH="0" baseline="0" noProof="0" dirty="0">
                  <a:ln>
                    <a:noFill/>
                  </a:ln>
                  <a:solidFill>
                    <a:srgbClr val="000066"/>
                  </a:solidFill>
                  <a:effectLst/>
                  <a:uLnTx/>
                  <a:uFillTx/>
                  <a:latin typeface="Times New Roman" pitchFamily="18" charset="0"/>
                  <a:ea typeface="+mn-ea"/>
                  <a:cs typeface="Arial" charset="0"/>
                </a:rPr>
                <a:t>x</a:t>
              </a:r>
              <a:r>
                <a:rPr kumimoji="0" lang="en-CA" sz="14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2</a:t>
              </a:r>
            </a:p>
          </p:txBody>
        </p:sp>
        <p:sp>
          <p:nvSpPr>
            <p:cNvPr id="113" name="TextBox 112"/>
            <p:cNvSpPr txBox="1"/>
            <p:nvPr/>
          </p:nvSpPr>
          <p:spPr>
            <a:xfrm>
              <a:off x="3429000" y="682823"/>
              <a:ext cx="3810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400" b="0" i="1" u="none" strike="noStrike" kern="1200" cap="none" spc="0" normalizeH="0" baseline="0" noProof="0" dirty="0">
                  <a:ln>
                    <a:noFill/>
                  </a:ln>
                  <a:solidFill>
                    <a:srgbClr val="000066"/>
                  </a:solidFill>
                  <a:effectLst/>
                  <a:uLnTx/>
                  <a:uFillTx/>
                  <a:latin typeface="Times New Roman" pitchFamily="18" charset="0"/>
                  <a:ea typeface="+mn-ea"/>
                  <a:cs typeface="Arial" charset="0"/>
                </a:rPr>
                <a:t>w</a:t>
              </a:r>
              <a:r>
                <a:rPr kumimoji="0" lang="en-CA" sz="14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2</a:t>
              </a:r>
            </a:p>
          </p:txBody>
        </p:sp>
        <p:sp>
          <p:nvSpPr>
            <p:cNvPr id="114" name="TextBox 113"/>
            <p:cNvSpPr txBox="1"/>
            <p:nvPr/>
          </p:nvSpPr>
          <p:spPr>
            <a:xfrm>
              <a:off x="3429000" y="1219200"/>
              <a:ext cx="3810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400" b="0" i="1" u="none" strike="noStrike" kern="1200" cap="none" spc="0" normalizeH="0" baseline="0" noProof="0" dirty="0">
                  <a:ln>
                    <a:noFill/>
                  </a:ln>
                  <a:solidFill>
                    <a:srgbClr val="000066"/>
                  </a:solidFill>
                  <a:effectLst/>
                  <a:uLnTx/>
                  <a:uFillTx/>
                  <a:latin typeface="Times New Roman" pitchFamily="18" charset="0"/>
                  <a:ea typeface="+mn-ea"/>
                  <a:cs typeface="Arial" charset="0"/>
                </a:rPr>
                <a:t>w</a:t>
              </a:r>
              <a:r>
                <a:rPr kumimoji="0" lang="en-CA" sz="14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3</a:t>
              </a:r>
            </a:p>
          </p:txBody>
        </p:sp>
      </p:grpSp>
      <p:sp>
        <p:nvSpPr>
          <p:cNvPr id="103" name="Rectangle 102"/>
          <p:cNvSpPr/>
          <p:nvPr/>
        </p:nvSpPr>
        <p:spPr>
          <a:xfrm>
            <a:off x="6553200" y="667677"/>
            <a:ext cx="685800" cy="703923"/>
          </a:xfrm>
          <a:prstGeom prst="rect">
            <a:avLst/>
          </a:prstGeom>
          <a:ln w="50800">
            <a:solidFill>
              <a:schemeClr val="tx2"/>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1" name="Group 10"/>
          <p:cNvGrpSpPr/>
          <p:nvPr/>
        </p:nvGrpSpPr>
        <p:grpSpPr>
          <a:xfrm>
            <a:off x="1447800" y="87867"/>
            <a:ext cx="3276600" cy="3798333"/>
            <a:chOff x="1447800" y="87867"/>
            <a:chExt cx="3276600" cy="3798333"/>
          </a:xfrm>
        </p:grpSpPr>
        <p:grpSp>
          <p:nvGrpSpPr>
            <p:cNvPr id="10" name="Group 9"/>
            <p:cNvGrpSpPr/>
            <p:nvPr/>
          </p:nvGrpSpPr>
          <p:grpSpPr>
            <a:xfrm>
              <a:off x="1447800" y="238780"/>
              <a:ext cx="2667000" cy="3647420"/>
              <a:chOff x="1447800" y="238780"/>
              <a:chExt cx="2667000" cy="3647420"/>
            </a:xfrm>
          </p:grpSpPr>
          <p:sp>
            <p:nvSpPr>
              <p:cNvPr id="131" name="TextBox 130"/>
              <p:cNvSpPr txBox="1"/>
              <p:nvPr/>
            </p:nvSpPr>
            <p:spPr>
              <a:xfrm>
                <a:off x="1447800" y="3362980"/>
                <a:ext cx="573768" cy="523220"/>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sp>
            <p:nvSpPr>
              <p:cNvPr id="132" name="TextBox 131"/>
              <p:cNvSpPr txBox="1"/>
              <p:nvPr/>
            </p:nvSpPr>
            <p:spPr>
              <a:xfrm>
                <a:off x="1524000" y="2971800"/>
                <a:ext cx="573768" cy="523220"/>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sp>
            <p:nvSpPr>
              <p:cNvPr id="133" name="TextBox 132"/>
              <p:cNvSpPr txBox="1"/>
              <p:nvPr/>
            </p:nvSpPr>
            <p:spPr>
              <a:xfrm>
                <a:off x="1524000" y="2600980"/>
                <a:ext cx="573768" cy="523220"/>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sp>
            <p:nvSpPr>
              <p:cNvPr id="134" name="TextBox 133"/>
              <p:cNvSpPr txBox="1"/>
              <p:nvPr/>
            </p:nvSpPr>
            <p:spPr>
              <a:xfrm>
                <a:off x="3464832" y="1229380"/>
                <a:ext cx="57376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sp>
            <p:nvSpPr>
              <p:cNvPr id="135" name="TextBox 134"/>
              <p:cNvSpPr txBox="1"/>
              <p:nvPr/>
            </p:nvSpPr>
            <p:spPr>
              <a:xfrm>
                <a:off x="3541032" y="695980"/>
                <a:ext cx="57376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sp>
            <p:nvSpPr>
              <p:cNvPr id="136" name="TextBox 135"/>
              <p:cNvSpPr txBox="1"/>
              <p:nvPr/>
            </p:nvSpPr>
            <p:spPr>
              <a:xfrm>
                <a:off x="3541032" y="238780"/>
                <a:ext cx="57376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grpSp>
        <p:sp>
          <p:nvSpPr>
            <p:cNvPr id="137" name="TextBox 136"/>
            <p:cNvSpPr txBox="1"/>
            <p:nvPr/>
          </p:nvSpPr>
          <p:spPr>
            <a:xfrm>
              <a:off x="4205976" y="87867"/>
              <a:ext cx="51842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-3</a:t>
              </a:r>
            </a:p>
          </p:txBody>
        </p:sp>
      </p:grpSp>
      <p:sp>
        <p:nvSpPr>
          <p:cNvPr id="143" name="TextBox 142"/>
          <p:cNvSpPr txBox="1"/>
          <p:nvPr/>
        </p:nvSpPr>
        <p:spPr>
          <a:xfrm>
            <a:off x="0" y="142432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grpSp>
        <p:nvGrpSpPr>
          <p:cNvPr id="145" name="Group 144"/>
          <p:cNvGrpSpPr/>
          <p:nvPr/>
        </p:nvGrpSpPr>
        <p:grpSpPr>
          <a:xfrm>
            <a:off x="1195296" y="1905000"/>
            <a:ext cx="1195320" cy="1891821"/>
            <a:chOff x="1195296" y="1905000"/>
            <a:chExt cx="1195320" cy="1891821"/>
          </a:xfrm>
        </p:grpSpPr>
        <p:sp>
          <p:nvSpPr>
            <p:cNvPr id="146" name="Oval 145"/>
            <p:cNvSpPr/>
            <p:nvPr/>
          </p:nvSpPr>
          <p:spPr>
            <a:xfrm>
              <a:off x="1195296" y="1905000"/>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7" name="Oval 146"/>
            <p:cNvSpPr/>
            <p:nvPr/>
          </p:nvSpPr>
          <p:spPr>
            <a:xfrm>
              <a:off x="2162016" y="3541317"/>
              <a:ext cx="228600" cy="255504"/>
            </a:xfrm>
            <a:prstGeom prst="ellipse">
              <a:avLst/>
            </a:prstGeom>
            <a:no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8" name="Oval 147"/>
            <p:cNvSpPr/>
            <p:nvPr/>
          </p:nvSpPr>
          <p:spPr>
            <a:xfrm>
              <a:off x="1212056" y="2716296"/>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9" name="Oval 148"/>
            <p:cNvSpPr/>
            <p:nvPr/>
          </p:nvSpPr>
          <p:spPr>
            <a:xfrm>
              <a:off x="1214528" y="3527592"/>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55" name="Group 154"/>
          <p:cNvGrpSpPr/>
          <p:nvPr/>
        </p:nvGrpSpPr>
        <p:grpSpPr>
          <a:xfrm>
            <a:off x="1179336" y="1815800"/>
            <a:ext cx="1309821" cy="1994200"/>
            <a:chOff x="1206760" y="1854468"/>
            <a:chExt cx="1309821" cy="1994200"/>
          </a:xfrm>
        </p:grpSpPr>
        <p:sp>
          <p:nvSpPr>
            <p:cNvPr id="156" name="TextBox 155"/>
            <p:cNvSpPr txBox="1"/>
            <p:nvPr/>
          </p:nvSpPr>
          <p:spPr>
            <a:xfrm>
              <a:off x="1210999" y="3466780"/>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sp>
          <p:nvSpPr>
            <p:cNvPr id="157" name="TextBox 156"/>
            <p:cNvSpPr txBox="1"/>
            <p:nvPr/>
          </p:nvSpPr>
          <p:spPr>
            <a:xfrm>
              <a:off x="1210999" y="1854468"/>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sp>
          <p:nvSpPr>
            <p:cNvPr id="158" name="TextBox 157"/>
            <p:cNvSpPr txBox="1"/>
            <p:nvPr/>
          </p:nvSpPr>
          <p:spPr>
            <a:xfrm>
              <a:off x="1206760" y="2657009"/>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sp>
          <p:nvSpPr>
            <p:cNvPr id="159" name="TextBox 158"/>
            <p:cNvSpPr txBox="1"/>
            <p:nvPr/>
          </p:nvSpPr>
          <p:spPr>
            <a:xfrm>
              <a:off x="2146040" y="3479336"/>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grpSp>
    </p:spTree>
    <p:extLst>
      <p:ext uri="{BB962C8B-B14F-4D97-AF65-F5344CB8AC3E}">
        <p14:creationId xmlns:p14="http://schemas.microsoft.com/office/powerpoint/2010/main" val="402106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fill="hold"/>
                                        <p:tgtEl>
                                          <p:spTgt spid="103"/>
                                        </p:tgtEl>
                                        <p:attrNameLst>
                                          <p:attrName>ppt_x</p:attrName>
                                        </p:attrNameLst>
                                      </p:cBhvr>
                                      <p:tavLst>
                                        <p:tav tm="0">
                                          <p:val>
                                            <p:strVal val="0-#ppt_w/2"/>
                                          </p:val>
                                        </p:tav>
                                        <p:tav tm="100000">
                                          <p:val>
                                            <p:strVal val="#ppt_x"/>
                                          </p:val>
                                        </p:tav>
                                      </p:tavLst>
                                    </p:anim>
                                    <p:anim calcmode="lin" valueType="num">
                                      <p:cBhvr additive="base">
                                        <p:cTn id="12" dur="500" fill="hold"/>
                                        <p:tgtEl>
                                          <p:spTgt spid="10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500" fill="hold"/>
                                        <p:tgtEl>
                                          <p:spTgt spid="118"/>
                                        </p:tgtEl>
                                        <p:attrNameLst>
                                          <p:attrName>ppt_x</p:attrName>
                                        </p:attrNameLst>
                                      </p:cBhvr>
                                      <p:tavLst>
                                        <p:tav tm="0">
                                          <p:val>
                                            <p:strVal val="0-#ppt_w/2"/>
                                          </p:val>
                                        </p:tav>
                                        <p:tav tm="100000">
                                          <p:val>
                                            <p:strVal val="#ppt_x"/>
                                          </p:val>
                                        </p:tav>
                                      </p:tavLst>
                                    </p:anim>
                                    <p:anim calcmode="lin" valueType="num">
                                      <p:cBhvr additive="base">
                                        <p:cTn id="16" dur="50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3">
                                            <p:txEl>
                                              <p:pRg st="4" end="4"/>
                                            </p:txEl>
                                          </p:spTgt>
                                        </p:tgtEl>
                                        <p:attrNameLst>
                                          <p:attrName>style.visibility</p:attrName>
                                        </p:attrNameLst>
                                      </p:cBhvr>
                                      <p:to>
                                        <p:strVal val="visible"/>
                                      </p:to>
                                    </p:set>
                                    <p:anim calcmode="lin" valueType="num">
                                      <p:cBhvr additive="base">
                                        <p:cTn id="21" dur="500" fill="hold"/>
                                        <p:tgtEl>
                                          <p:spTgt spid="5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3">
                                            <p:txEl>
                                              <p:pRg st="4" end="4"/>
                                            </p:txEl>
                                          </p:spTgt>
                                        </p:tgtEl>
                                        <p:attrNameLst>
                                          <p:attrName>ppt_y</p:attrName>
                                        </p:attrNameLst>
                                      </p:cBhvr>
                                      <p:tavLst>
                                        <p:tav tm="0">
                                          <p:val>
                                            <p:strVal val="#ppt_y"/>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103"/>
                                        </p:tgtEl>
                                        <p:attrNameLst>
                                          <p:attrName>style.visibility</p:attrName>
                                        </p:attrNameLst>
                                      </p:cBhvr>
                                      <p:to>
                                        <p:strVal val="hidden"/>
                                      </p:to>
                                    </p:set>
                                  </p:childTnLst>
                                </p:cTn>
                              </p:par>
                              <p:par>
                                <p:cTn id="25" presetID="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3">
                                            <p:txEl>
                                              <p:pRg st="5" end="5"/>
                                            </p:txEl>
                                          </p:spTgt>
                                        </p:tgtEl>
                                        <p:attrNameLst>
                                          <p:attrName>style.visibility</p:attrName>
                                        </p:attrNameLst>
                                      </p:cBhvr>
                                      <p:to>
                                        <p:strVal val="visible"/>
                                      </p:to>
                                    </p:set>
                                    <p:anim calcmode="lin" valueType="num">
                                      <p:cBhvr additive="base">
                                        <p:cTn id="33" dur="500" fill="hold"/>
                                        <p:tgtEl>
                                          <p:spTgt spid="5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55"/>
                                        </p:tgtEl>
                                        <p:attrNameLst>
                                          <p:attrName>style.visibility</p:attrName>
                                        </p:attrNameLst>
                                      </p:cBhvr>
                                      <p:to>
                                        <p:strVal val="visible"/>
                                      </p:to>
                                    </p:set>
                                    <p:anim calcmode="lin" valueType="num">
                                      <p:cBhvr additive="base">
                                        <p:cTn id="37" dur="500" fill="hold"/>
                                        <p:tgtEl>
                                          <p:spTgt spid="155"/>
                                        </p:tgtEl>
                                        <p:attrNameLst>
                                          <p:attrName>ppt_x</p:attrName>
                                        </p:attrNameLst>
                                      </p:cBhvr>
                                      <p:tavLst>
                                        <p:tav tm="0">
                                          <p:val>
                                            <p:strVal val="0-#ppt_w/2"/>
                                          </p:val>
                                        </p:tav>
                                        <p:tav tm="100000">
                                          <p:val>
                                            <p:strVal val="#ppt_x"/>
                                          </p:val>
                                        </p:tav>
                                      </p:tavLst>
                                    </p:anim>
                                    <p:anim calcmode="lin" valueType="num">
                                      <p:cBhvr additive="base">
                                        <p:cTn id="38" dur="500" fill="hold"/>
                                        <p:tgtEl>
                                          <p:spTgt spid="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2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99" t="23333" r="15001" b="17778"/>
          <a:stretch/>
        </p:blipFill>
        <p:spPr bwMode="auto">
          <a:xfrm>
            <a:off x="2731248" y="6096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p:cNvSpPr/>
          <p:nvPr/>
        </p:nvSpPr>
        <p:spPr>
          <a:xfrm>
            <a:off x="4987368" y="183608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5731440" y="184922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6469536" y="182731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8" name="Oval 27"/>
          <p:cNvSpPr/>
          <p:nvPr/>
        </p:nvSpPr>
        <p:spPr>
          <a:xfrm>
            <a:off x="4987368" y="2245480"/>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5731440" y="2258621"/>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6469536" y="223670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p:cNvSpPr/>
          <p:nvPr/>
        </p:nvSpPr>
        <p:spPr>
          <a:xfrm>
            <a:off x="4987368" y="266084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5731440" y="2673989"/>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6469536" y="265207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4987368" y="307621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5731440" y="3089357"/>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6469536" y="3067440"/>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0" name="Oval 39"/>
          <p:cNvSpPr/>
          <p:nvPr/>
        </p:nvSpPr>
        <p:spPr>
          <a:xfrm>
            <a:off x="4987368" y="349158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5731440" y="350472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p:cNvSpPr/>
          <p:nvPr/>
        </p:nvSpPr>
        <p:spPr>
          <a:xfrm>
            <a:off x="6469536" y="348280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8" name="Oval 47"/>
          <p:cNvSpPr/>
          <p:nvPr/>
        </p:nvSpPr>
        <p:spPr>
          <a:xfrm>
            <a:off x="4987368" y="4286464"/>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5731440" y="4299605"/>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6469536" y="4277688"/>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51"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 Box 33"/>
          <p:cNvSpPr txBox="1">
            <a:spLocks noChangeArrowheads="1"/>
          </p:cNvSpPr>
          <p:nvPr/>
        </p:nvSpPr>
        <p:spPr bwMode="auto">
          <a:xfrm>
            <a:off x="-266700" y="4222439"/>
            <a:ext cx="9677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Output 6: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z = 2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1</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+ 2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2</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- 2 x</a:t>
            </a:r>
            <a:r>
              <a:rPr kumimoji="0" lang="en-CA"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3</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 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1 = 2</a:t>
            </a:r>
            <a:r>
              <a:rPr kumimoji="0" lang="en-CA" altLang="en-US" sz="1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1  + 2</a:t>
            </a:r>
            <a:r>
              <a:rPr kumimoji="0" lang="en-CA" altLang="en-US" sz="1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0</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0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- 2</a:t>
            </a:r>
            <a:r>
              <a:rPr kumimoji="0" lang="en-CA" altLang="en-US" sz="1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0</a:t>
            </a:r>
            <a:r>
              <a:rPr kumimoji="0" lang="en-CA"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CA"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 3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CA" altLang="en-US" sz="2800" b="0" i="1" u="none" strike="noStrike" kern="1200" cap="none" spc="0" normalizeH="0" baseline="0" noProof="0" dirty="0">
              <a:ln>
                <a:noFill/>
              </a:ln>
              <a:solidFill>
                <a:srgbClr val="00FFFF"/>
              </a:solidFill>
              <a:effectLst/>
              <a:uLnTx/>
              <a:uFillTx/>
              <a:latin typeface="Times New Roman" pitchFamily="18" charset="0"/>
              <a:ea typeface="+mn-ea"/>
              <a:cs typeface="Arial" charset="0"/>
            </a:endParaRPr>
          </a:p>
        </p:txBody>
      </p:sp>
      <p:grpSp>
        <p:nvGrpSpPr>
          <p:cNvPr id="2" name="Group 1"/>
          <p:cNvGrpSpPr/>
          <p:nvPr/>
        </p:nvGrpSpPr>
        <p:grpSpPr>
          <a:xfrm>
            <a:off x="4987368" y="3809999"/>
            <a:ext cx="4004232" cy="482617"/>
            <a:chOff x="4987368" y="3809999"/>
            <a:chExt cx="4004232" cy="482617"/>
          </a:xfrm>
        </p:grpSpPr>
        <p:sp>
          <p:nvSpPr>
            <p:cNvPr id="44" name="Oval 43"/>
            <p:cNvSpPr/>
            <p:nvPr/>
          </p:nvSpPr>
          <p:spPr>
            <a:xfrm>
              <a:off x="4987368" y="3906952"/>
              <a:ext cx="428808" cy="372523"/>
            </a:xfrm>
            <a:prstGeom prst="ellipse">
              <a:avLst/>
            </a:prstGeom>
            <a:solidFill>
              <a:schemeClr val="tx1"/>
            </a:solidFill>
            <a:ln w="2222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p:cNvSpPr/>
            <p:nvPr/>
          </p:nvSpPr>
          <p:spPr>
            <a:xfrm>
              <a:off x="5731440" y="3920093"/>
              <a:ext cx="428808" cy="372523"/>
            </a:xfrm>
            <a:prstGeom prst="ellipse">
              <a:avLst/>
            </a:prstGeom>
            <a:solidFill>
              <a:schemeClr val="tx1"/>
            </a:solidFill>
            <a:ln w="2222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p:cNvSpPr/>
            <p:nvPr/>
          </p:nvSpPr>
          <p:spPr>
            <a:xfrm>
              <a:off x="6469536" y="3898176"/>
              <a:ext cx="428808" cy="372523"/>
            </a:xfrm>
            <a:prstGeom prst="ellipse">
              <a:avLst/>
            </a:prstGeom>
            <a:solidFill>
              <a:schemeClr val="tx1"/>
            </a:solidFill>
            <a:ln w="2222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2" name="Rectangle 91"/>
            <p:cNvSpPr/>
            <p:nvPr/>
          </p:nvSpPr>
          <p:spPr>
            <a:xfrm>
              <a:off x="7696200" y="3809999"/>
              <a:ext cx="1295400" cy="396000"/>
            </a:xfrm>
            <a:prstGeom prst="rect">
              <a:avLst/>
            </a:prstGeom>
            <a:ln w="508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126" name="Oval 125"/>
          <p:cNvSpPr/>
          <p:nvPr/>
        </p:nvSpPr>
        <p:spPr>
          <a:xfrm>
            <a:off x="4987368" y="1432672"/>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7" name="Oval 126"/>
          <p:cNvSpPr/>
          <p:nvPr/>
        </p:nvSpPr>
        <p:spPr>
          <a:xfrm>
            <a:off x="5731440" y="1445813"/>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8" name="Oval 127"/>
          <p:cNvSpPr/>
          <p:nvPr/>
        </p:nvSpPr>
        <p:spPr>
          <a:xfrm>
            <a:off x="6469536" y="1423896"/>
            <a:ext cx="428808" cy="372523"/>
          </a:xfrm>
          <a:prstGeom prst="ellipse">
            <a:avLst/>
          </a:prstGeom>
          <a:solidFill>
            <a:schemeClr val="tx1"/>
          </a:solidFill>
          <a:ln w="22225">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1" name="TextBox 200"/>
          <p:cNvSpPr txBox="1"/>
          <p:nvPr/>
        </p:nvSpPr>
        <p:spPr>
          <a:xfrm>
            <a:off x="4169265" y="1407855"/>
            <a:ext cx="326535" cy="31829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7</a:t>
            </a:r>
          </a:p>
        </p:txBody>
      </p:sp>
      <p:sp>
        <p:nvSpPr>
          <p:cNvPr id="20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grpSp>
        <p:nvGrpSpPr>
          <p:cNvPr id="12" name="Group 11"/>
          <p:cNvGrpSpPr/>
          <p:nvPr/>
        </p:nvGrpSpPr>
        <p:grpSpPr>
          <a:xfrm>
            <a:off x="17928" y="4718424"/>
            <a:ext cx="6681696" cy="954107"/>
            <a:chOff x="17928" y="4718424"/>
            <a:chExt cx="6681696" cy="954107"/>
          </a:xfrm>
        </p:grpSpPr>
        <p:grpSp>
          <p:nvGrpSpPr>
            <p:cNvPr id="109" name="Group 108"/>
            <p:cNvGrpSpPr/>
            <p:nvPr/>
          </p:nvGrpSpPr>
          <p:grpSpPr>
            <a:xfrm>
              <a:off x="506168" y="4718424"/>
              <a:ext cx="6193456" cy="954107"/>
              <a:chOff x="6324600" y="5410200"/>
              <a:chExt cx="6193456" cy="954107"/>
            </a:xfrm>
          </p:grpSpPr>
          <p:sp>
            <p:nvSpPr>
              <p:cNvPr id="115" name="TextBox 114"/>
              <p:cNvSpPr txBox="1"/>
              <p:nvPr/>
            </p:nvSpPr>
            <p:spPr>
              <a:xfrm flipH="1">
                <a:off x="7078576" y="5410200"/>
                <a:ext cx="54394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if  </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0  else</a:t>
                </a:r>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6" name="Left Brace 115"/>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117" name="TextBox 116"/>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y</a:t>
                </a: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p>
            </p:txBody>
          </p:sp>
        </p:grpSp>
        <p:pic>
          <p:nvPicPr>
            <p:cNvPr id="9" name="Picture 8"/>
            <p:cNvPicPr>
              <a:picLocks noChangeAspect="1"/>
            </p:cNvPicPr>
            <p:nvPr/>
          </p:nvPicPr>
          <p:blipFill>
            <a:blip r:embed="rId4"/>
            <a:stretch>
              <a:fillRect/>
            </a:stretch>
          </p:blipFill>
          <p:spPr>
            <a:xfrm>
              <a:off x="17928" y="5077407"/>
              <a:ext cx="327001" cy="359060"/>
            </a:xfrm>
            <a:prstGeom prst="rect">
              <a:avLst/>
            </a:prstGeom>
          </p:spPr>
        </p:pic>
      </p:grpSp>
      <p:grpSp>
        <p:nvGrpSpPr>
          <p:cNvPr id="83" name="Group 82"/>
          <p:cNvGrpSpPr/>
          <p:nvPr/>
        </p:nvGrpSpPr>
        <p:grpSpPr>
          <a:xfrm>
            <a:off x="4987368" y="1423896"/>
            <a:ext cx="1910976" cy="394440"/>
            <a:chOff x="3627720" y="2405520"/>
            <a:chExt cx="1910976" cy="403416"/>
          </a:xfrm>
        </p:grpSpPr>
        <p:sp>
          <p:nvSpPr>
            <p:cNvPr id="100" name="Oval 99"/>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1" name="Oval 100"/>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2" name="Oval 101"/>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68" name="Group 167"/>
          <p:cNvGrpSpPr/>
          <p:nvPr/>
        </p:nvGrpSpPr>
        <p:grpSpPr>
          <a:xfrm>
            <a:off x="5014224" y="1340724"/>
            <a:ext cx="1885608" cy="3383676"/>
            <a:chOff x="5014224" y="1357876"/>
            <a:chExt cx="1885608" cy="3383676"/>
          </a:xfrm>
        </p:grpSpPr>
        <p:grpSp>
          <p:nvGrpSpPr>
            <p:cNvPr id="169" name="Group 168"/>
            <p:cNvGrpSpPr/>
            <p:nvPr/>
          </p:nvGrpSpPr>
          <p:grpSpPr>
            <a:xfrm>
              <a:off x="5045640" y="1357876"/>
              <a:ext cx="1854192" cy="536944"/>
              <a:chOff x="5045640" y="1357876"/>
              <a:chExt cx="1854192" cy="536944"/>
            </a:xfrm>
          </p:grpSpPr>
          <p:sp>
            <p:nvSpPr>
              <p:cNvPr id="198" name="TextBox 197"/>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9" name="TextBox 198"/>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200" name="TextBox 199"/>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0" name="Group 169"/>
            <p:cNvGrpSpPr/>
            <p:nvPr/>
          </p:nvGrpSpPr>
          <p:grpSpPr>
            <a:xfrm>
              <a:off x="5041152" y="1752600"/>
              <a:ext cx="1854192" cy="536944"/>
              <a:chOff x="5045640" y="1357876"/>
              <a:chExt cx="1854192" cy="536944"/>
            </a:xfrm>
          </p:grpSpPr>
          <p:sp>
            <p:nvSpPr>
              <p:cNvPr id="195" name="TextBox 194"/>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6" name="TextBox 195"/>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7" name="TextBox 196"/>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1" name="Group 170"/>
            <p:cNvGrpSpPr/>
            <p:nvPr/>
          </p:nvGrpSpPr>
          <p:grpSpPr>
            <a:xfrm>
              <a:off x="5036664" y="2147324"/>
              <a:ext cx="1854192" cy="536944"/>
              <a:chOff x="5045640" y="1357876"/>
              <a:chExt cx="1854192" cy="536944"/>
            </a:xfrm>
          </p:grpSpPr>
          <p:sp>
            <p:nvSpPr>
              <p:cNvPr id="192" name="TextBox 191"/>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3" name="TextBox 192"/>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94" name="TextBox 193"/>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2" name="Group 171"/>
            <p:cNvGrpSpPr/>
            <p:nvPr/>
          </p:nvGrpSpPr>
          <p:grpSpPr>
            <a:xfrm>
              <a:off x="5032176" y="2577904"/>
              <a:ext cx="1854192" cy="536944"/>
              <a:chOff x="5045640" y="1357876"/>
              <a:chExt cx="1854192" cy="536944"/>
            </a:xfrm>
          </p:grpSpPr>
          <p:sp>
            <p:nvSpPr>
              <p:cNvPr id="189" name="TextBox 188"/>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90" name="TextBox 189"/>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91" name="TextBox 19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3" name="Group 172"/>
            <p:cNvGrpSpPr/>
            <p:nvPr/>
          </p:nvGrpSpPr>
          <p:grpSpPr>
            <a:xfrm>
              <a:off x="5027688" y="2996532"/>
              <a:ext cx="1854192" cy="536944"/>
              <a:chOff x="5045640" y="1357876"/>
              <a:chExt cx="1854192" cy="536944"/>
            </a:xfrm>
          </p:grpSpPr>
          <p:sp>
            <p:nvSpPr>
              <p:cNvPr id="186" name="TextBox 185"/>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7" name="TextBox 186"/>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88" name="TextBox 187"/>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4" name="Group 173"/>
            <p:cNvGrpSpPr/>
            <p:nvPr/>
          </p:nvGrpSpPr>
          <p:grpSpPr>
            <a:xfrm>
              <a:off x="5023200" y="3415160"/>
              <a:ext cx="1854192" cy="536944"/>
              <a:chOff x="5045640" y="1357876"/>
              <a:chExt cx="1854192" cy="536944"/>
            </a:xfrm>
          </p:grpSpPr>
          <p:sp>
            <p:nvSpPr>
              <p:cNvPr id="183" name="TextBox 182"/>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4" name="TextBox 183"/>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185" name="TextBox 184"/>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175" name="Group 174"/>
            <p:cNvGrpSpPr/>
            <p:nvPr/>
          </p:nvGrpSpPr>
          <p:grpSpPr>
            <a:xfrm>
              <a:off x="5018712" y="3821836"/>
              <a:ext cx="1854192" cy="536944"/>
              <a:chOff x="5045640" y="1357876"/>
              <a:chExt cx="1854192" cy="536944"/>
            </a:xfrm>
          </p:grpSpPr>
          <p:sp>
            <p:nvSpPr>
              <p:cNvPr id="180" name="TextBox 179"/>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1" name="TextBox 180"/>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82" name="TextBox 181"/>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176" name="Group 175"/>
            <p:cNvGrpSpPr/>
            <p:nvPr/>
          </p:nvGrpSpPr>
          <p:grpSpPr>
            <a:xfrm>
              <a:off x="5014224" y="4204608"/>
              <a:ext cx="1854192" cy="536944"/>
              <a:chOff x="5045640" y="1357876"/>
              <a:chExt cx="1854192" cy="536944"/>
            </a:xfrm>
          </p:grpSpPr>
          <p:sp>
            <p:nvSpPr>
              <p:cNvPr id="177" name="TextBox 176"/>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78" name="TextBox 177"/>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179" name="TextBox 178"/>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grpSp>
        <p:nvGrpSpPr>
          <p:cNvPr id="8" name="Group 7"/>
          <p:cNvGrpSpPr/>
          <p:nvPr/>
        </p:nvGrpSpPr>
        <p:grpSpPr>
          <a:xfrm>
            <a:off x="2747061" y="0"/>
            <a:ext cx="6406776" cy="1985095"/>
            <a:chOff x="2747061" y="0"/>
            <a:chExt cx="6406776" cy="1985095"/>
          </a:xfrm>
        </p:grpSpPr>
        <p:grpSp>
          <p:nvGrpSpPr>
            <p:cNvPr id="84" name="Group 83"/>
            <p:cNvGrpSpPr/>
            <p:nvPr/>
          </p:nvGrpSpPr>
          <p:grpSpPr>
            <a:xfrm>
              <a:off x="2747061" y="0"/>
              <a:ext cx="6406776" cy="1985095"/>
              <a:chOff x="228600" y="2438400"/>
              <a:chExt cx="8364220" cy="2819400"/>
            </a:xfrm>
          </p:grpSpPr>
          <p:pic>
            <p:nvPicPr>
              <p:cNvPr id="93" name="Picture 2" descr="image2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3" t="22222" r="12500" b="44444"/>
              <a:stretch/>
            </p:blipFill>
            <p:spPr bwMode="auto">
              <a:xfrm>
                <a:off x="228600" y="2438400"/>
                <a:ext cx="83642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Rectangle 93"/>
              <p:cNvSpPr/>
              <p:nvPr/>
            </p:nvSpPr>
            <p:spPr>
              <a:xfrm>
                <a:off x="3657600" y="3962400"/>
                <a:ext cx="12954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5" name="Rectangle 94"/>
              <p:cNvSpPr/>
              <p:nvPr/>
            </p:nvSpPr>
            <p:spPr>
              <a:xfrm>
                <a:off x="6096000" y="4114800"/>
                <a:ext cx="23622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96" name="TextBox 95"/>
                  <p:cNvSpPr txBox="1"/>
                  <p:nvPr/>
                </p:nvSpPr>
                <p:spPr>
                  <a:xfrm>
                    <a:off x="5715000" y="4378037"/>
                    <a:ext cx="1888209" cy="43621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20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5715000" y="4378037"/>
                    <a:ext cx="1888209" cy="436210"/>
                  </a:xfrm>
                  <a:prstGeom prst="rect">
                    <a:avLst/>
                  </a:prstGeom>
                  <a:blipFill>
                    <a:blip r:embed="rId6"/>
                    <a:stretch>
                      <a:fillRect l="-10549" t="-6000" r="-32068" b="-7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3457795" y="4282264"/>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457795" y="4282264"/>
                    <a:ext cx="1723805" cy="747192"/>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4075288" y="3502223"/>
                    <a:ext cx="191912"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75288" y="3502223"/>
                    <a:ext cx="191912" cy="307777"/>
                  </a:xfrm>
                  <a:prstGeom prst="rect">
                    <a:avLst/>
                  </a:prstGeom>
                  <a:blipFill>
                    <a:blip r:embed="rId8"/>
                    <a:stretch>
                      <a:fillRect l="-19355" r="-1290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8001000" y="3654623"/>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001000" y="3654623"/>
                    <a:ext cx="212751" cy="307777"/>
                  </a:xfrm>
                  <a:prstGeom prst="rect">
                    <a:avLst/>
                  </a:prstGeom>
                  <a:blipFill>
                    <a:blip r:embed="rId9"/>
                    <a:stretch>
                      <a:fillRect l="-29412" r="-26471" b="-28000"/>
                    </a:stretch>
                  </a:blipFill>
                </p:spPr>
                <p:txBody>
                  <a:bodyPr/>
                  <a:lstStyle/>
                  <a:p>
                    <a:r>
                      <a:rPr lang="en-CA">
                        <a:noFill/>
                      </a:rPr>
                      <a:t> </a:t>
                    </a:r>
                  </a:p>
                </p:txBody>
              </p:sp>
            </mc:Fallback>
          </mc:AlternateContent>
        </p:grpSp>
        <p:sp>
          <p:nvSpPr>
            <p:cNvPr id="107" name="Oval 106"/>
            <p:cNvSpPr/>
            <p:nvPr/>
          </p:nvSpPr>
          <p:spPr>
            <a:xfrm>
              <a:off x="2971799" y="457200"/>
              <a:ext cx="812863" cy="336472"/>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Rectangle 4"/>
            <p:cNvSpPr/>
            <p:nvPr/>
          </p:nvSpPr>
          <p:spPr>
            <a:xfrm rot="1445120">
              <a:off x="3657600" y="782402"/>
              <a:ext cx="838200" cy="762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0" name="Rectangle 109"/>
            <p:cNvSpPr/>
            <p:nvPr/>
          </p:nvSpPr>
          <p:spPr>
            <a:xfrm rot="1445120">
              <a:off x="3560462" y="822883"/>
              <a:ext cx="838200" cy="762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1" name="Oval 110"/>
            <p:cNvSpPr/>
            <p:nvPr/>
          </p:nvSpPr>
          <p:spPr>
            <a:xfrm>
              <a:off x="3223028" y="1263728"/>
              <a:ext cx="434572" cy="336472"/>
            </a:xfrm>
            <a:prstGeom prst="ellipse">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7" name="Straight Connector 6"/>
            <p:cNvCxnSpPr/>
            <p:nvPr/>
          </p:nvCxnSpPr>
          <p:spPr bwMode="auto">
            <a:xfrm flipV="1">
              <a:off x="3385460" y="965722"/>
              <a:ext cx="1186540" cy="5986"/>
            </a:xfrm>
            <a:prstGeom prst="line">
              <a:avLst/>
            </a:prstGeom>
            <a:noFill/>
            <a:ln w="9525" cap="sq" cmpd="sng" algn="ctr">
              <a:solidFill>
                <a:schemeClr val="bg1"/>
              </a:solidFill>
              <a:prstDash val="solid"/>
              <a:round/>
              <a:headEnd type="none" w="med" len="med"/>
              <a:tailEnd type="none" w="med" len="med"/>
            </a:ln>
            <a:effectLst/>
          </p:spPr>
        </p:cxnSp>
        <p:sp>
          <p:nvSpPr>
            <p:cNvPr id="112" name="TextBox 111"/>
            <p:cNvSpPr txBox="1"/>
            <p:nvPr/>
          </p:nvSpPr>
          <p:spPr>
            <a:xfrm>
              <a:off x="2895600" y="807100"/>
              <a:ext cx="3810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400" b="0" i="1" u="none" strike="noStrike" kern="1200" cap="none" spc="0" normalizeH="0" baseline="0" noProof="0" dirty="0">
                  <a:ln>
                    <a:noFill/>
                  </a:ln>
                  <a:solidFill>
                    <a:srgbClr val="000066"/>
                  </a:solidFill>
                  <a:effectLst/>
                  <a:uLnTx/>
                  <a:uFillTx/>
                  <a:latin typeface="Times New Roman" pitchFamily="18" charset="0"/>
                  <a:ea typeface="+mn-ea"/>
                  <a:cs typeface="Arial" charset="0"/>
                </a:rPr>
                <a:t>x</a:t>
              </a:r>
              <a:r>
                <a:rPr kumimoji="0" lang="en-CA" sz="14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2</a:t>
              </a:r>
            </a:p>
          </p:txBody>
        </p:sp>
        <p:sp>
          <p:nvSpPr>
            <p:cNvPr id="113" name="TextBox 112"/>
            <p:cNvSpPr txBox="1"/>
            <p:nvPr/>
          </p:nvSpPr>
          <p:spPr>
            <a:xfrm>
              <a:off x="3429000" y="682823"/>
              <a:ext cx="3810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400" b="0" i="1" u="none" strike="noStrike" kern="1200" cap="none" spc="0" normalizeH="0" baseline="0" noProof="0" dirty="0">
                  <a:ln>
                    <a:noFill/>
                  </a:ln>
                  <a:solidFill>
                    <a:srgbClr val="000066"/>
                  </a:solidFill>
                  <a:effectLst/>
                  <a:uLnTx/>
                  <a:uFillTx/>
                  <a:latin typeface="Times New Roman" pitchFamily="18" charset="0"/>
                  <a:ea typeface="+mn-ea"/>
                  <a:cs typeface="Arial" charset="0"/>
                </a:rPr>
                <a:t>w</a:t>
              </a:r>
              <a:r>
                <a:rPr kumimoji="0" lang="en-CA" sz="14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2</a:t>
              </a:r>
            </a:p>
          </p:txBody>
        </p:sp>
        <p:sp>
          <p:nvSpPr>
            <p:cNvPr id="114" name="TextBox 113"/>
            <p:cNvSpPr txBox="1"/>
            <p:nvPr/>
          </p:nvSpPr>
          <p:spPr>
            <a:xfrm>
              <a:off x="3429000" y="1219200"/>
              <a:ext cx="3810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400" b="0" i="1" u="none" strike="noStrike" kern="1200" cap="none" spc="0" normalizeH="0" baseline="0" noProof="0" dirty="0">
                  <a:ln>
                    <a:noFill/>
                  </a:ln>
                  <a:solidFill>
                    <a:srgbClr val="000066"/>
                  </a:solidFill>
                  <a:effectLst/>
                  <a:uLnTx/>
                  <a:uFillTx/>
                  <a:latin typeface="Times New Roman" pitchFamily="18" charset="0"/>
                  <a:ea typeface="+mn-ea"/>
                  <a:cs typeface="Arial" charset="0"/>
                </a:rPr>
                <a:t>w</a:t>
              </a:r>
              <a:r>
                <a:rPr kumimoji="0" lang="en-CA" sz="14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3</a:t>
              </a:r>
            </a:p>
          </p:txBody>
        </p:sp>
      </p:grpSp>
      <p:grpSp>
        <p:nvGrpSpPr>
          <p:cNvPr id="11" name="Group 10"/>
          <p:cNvGrpSpPr/>
          <p:nvPr/>
        </p:nvGrpSpPr>
        <p:grpSpPr>
          <a:xfrm>
            <a:off x="1447800" y="87867"/>
            <a:ext cx="3276600" cy="3798333"/>
            <a:chOff x="1447800" y="87867"/>
            <a:chExt cx="3276600" cy="3798333"/>
          </a:xfrm>
        </p:grpSpPr>
        <p:grpSp>
          <p:nvGrpSpPr>
            <p:cNvPr id="10" name="Group 9"/>
            <p:cNvGrpSpPr/>
            <p:nvPr/>
          </p:nvGrpSpPr>
          <p:grpSpPr>
            <a:xfrm>
              <a:off x="1447800" y="238780"/>
              <a:ext cx="2667000" cy="3647420"/>
              <a:chOff x="1447800" y="238780"/>
              <a:chExt cx="2667000" cy="3647420"/>
            </a:xfrm>
          </p:grpSpPr>
          <p:sp>
            <p:nvSpPr>
              <p:cNvPr id="131" name="TextBox 130"/>
              <p:cNvSpPr txBox="1"/>
              <p:nvPr/>
            </p:nvSpPr>
            <p:spPr>
              <a:xfrm>
                <a:off x="1447800" y="3362980"/>
                <a:ext cx="573768" cy="523220"/>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sp>
            <p:nvSpPr>
              <p:cNvPr id="132" name="TextBox 131"/>
              <p:cNvSpPr txBox="1"/>
              <p:nvPr/>
            </p:nvSpPr>
            <p:spPr>
              <a:xfrm>
                <a:off x="1524000" y="2971800"/>
                <a:ext cx="573768" cy="523220"/>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sp>
            <p:nvSpPr>
              <p:cNvPr id="133" name="TextBox 132"/>
              <p:cNvSpPr txBox="1"/>
              <p:nvPr/>
            </p:nvSpPr>
            <p:spPr>
              <a:xfrm>
                <a:off x="1524000" y="2600980"/>
                <a:ext cx="573768" cy="523220"/>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sp>
            <p:nvSpPr>
              <p:cNvPr id="134" name="TextBox 133"/>
              <p:cNvSpPr txBox="1"/>
              <p:nvPr/>
            </p:nvSpPr>
            <p:spPr>
              <a:xfrm>
                <a:off x="3464832" y="1229380"/>
                <a:ext cx="57376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sp>
            <p:nvSpPr>
              <p:cNvPr id="135" name="TextBox 134"/>
              <p:cNvSpPr txBox="1"/>
              <p:nvPr/>
            </p:nvSpPr>
            <p:spPr>
              <a:xfrm>
                <a:off x="3541032" y="695980"/>
                <a:ext cx="57376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sp>
            <p:nvSpPr>
              <p:cNvPr id="136" name="TextBox 135"/>
              <p:cNvSpPr txBox="1"/>
              <p:nvPr/>
            </p:nvSpPr>
            <p:spPr>
              <a:xfrm>
                <a:off x="3541032" y="238780"/>
                <a:ext cx="57376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2</a:t>
                </a:r>
              </a:p>
            </p:txBody>
          </p:sp>
        </p:grpSp>
        <p:sp>
          <p:nvSpPr>
            <p:cNvPr id="137" name="TextBox 136"/>
            <p:cNvSpPr txBox="1"/>
            <p:nvPr/>
          </p:nvSpPr>
          <p:spPr>
            <a:xfrm>
              <a:off x="4205976" y="87867"/>
              <a:ext cx="51842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-3</a:t>
              </a:r>
            </a:p>
          </p:txBody>
        </p:sp>
      </p:grpSp>
      <p:sp>
        <p:nvSpPr>
          <p:cNvPr id="124" name="TextBox 123"/>
          <p:cNvSpPr txBox="1"/>
          <p:nvPr/>
        </p:nvSpPr>
        <p:spPr>
          <a:xfrm>
            <a:off x="0" y="142432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grpSp>
        <p:nvGrpSpPr>
          <p:cNvPr id="143" name="Group 142"/>
          <p:cNvGrpSpPr/>
          <p:nvPr/>
        </p:nvGrpSpPr>
        <p:grpSpPr>
          <a:xfrm>
            <a:off x="1195296" y="1905000"/>
            <a:ext cx="1195320" cy="1891821"/>
            <a:chOff x="1195296" y="1905000"/>
            <a:chExt cx="1195320" cy="1891821"/>
          </a:xfrm>
        </p:grpSpPr>
        <p:sp>
          <p:nvSpPr>
            <p:cNvPr id="144" name="Oval 143"/>
            <p:cNvSpPr/>
            <p:nvPr/>
          </p:nvSpPr>
          <p:spPr>
            <a:xfrm>
              <a:off x="1195296" y="1905000"/>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5" name="Oval 144"/>
            <p:cNvSpPr/>
            <p:nvPr/>
          </p:nvSpPr>
          <p:spPr>
            <a:xfrm>
              <a:off x="2162016" y="3541317"/>
              <a:ext cx="228600" cy="255504"/>
            </a:xfrm>
            <a:prstGeom prst="ellipse">
              <a:avLst/>
            </a:prstGeom>
            <a:no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6" name="Oval 145"/>
            <p:cNvSpPr/>
            <p:nvPr/>
          </p:nvSpPr>
          <p:spPr>
            <a:xfrm>
              <a:off x="1212056" y="2716296"/>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7" name="Oval 146"/>
            <p:cNvSpPr/>
            <p:nvPr/>
          </p:nvSpPr>
          <p:spPr>
            <a:xfrm>
              <a:off x="1214528" y="3527592"/>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48" name="Group 147"/>
          <p:cNvGrpSpPr/>
          <p:nvPr/>
        </p:nvGrpSpPr>
        <p:grpSpPr>
          <a:xfrm>
            <a:off x="1194320" y="1840468"/>
            <a:ext cx="1309821" cy="1994200"/>
            <a:chOff x="1206760" y="1854468"/>
            <a:chExt cx="1309821" cy="1994200"/>
          </a:xfrm>
        </p:grpSpPr>
        <p:sp>
          <p:nvSpPr>
            <p:cNvPr id="149" name="TextBox 148"/>
            <p:cNvSpPr txBox="1"/>
            <p:nvPr/>
          </p:nvSpPr>
          <p:spPr>
            <a:xfrm>
              <a:off x="1210999" y="3466780"/>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sp>
          <p:nvSpPr>
            <p:cNvPr id="150" name="TextBox 149"/>
            <p:cNvSpPr txBox="1"/>
            <p:nvPr/>
          </p:nvSpPr>
          <p:spPr>
            <a:xfrm>
              <a:off x="1210999" y="1854468"/>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sp>
          <p:nvSpPr>
            <p:cNvPr id="151" name="TextBox 150"/>
            <p:cNvSpPr txBox="1"/>
            <p:nvPr/>
          </p:nvSpPr>
          <p:spPr>
            <a:xfrm>
              <a:off x="1206760" y="2657009"/>
              <a:ext cx="370541" cy="30523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sp>
          <p:nvSpPr>
            <p:cNvPr id="152" name="TextBox 151"/>
            <p:cNvSpPr txBox="1"/>
            <p:nvPr/>
          </p:nvSpPr>
          <p:spPr>
            <a:xfrm>
              <a:off x="2146040" y="3479336"/>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grpSp>
      <p:sp>
        <p:nvSpPr>
          <p:cNvPr id="158" name="Oval 157"/>
          <p:cNvSpPr/>
          <p:nvPr/>
        </p:nvSpPr>
        <p:spPr>
          <a:xfrm>
            <a:off x="8352120" y="838200"/>
            <a:ext cx="228600" cy="255504"/>
          </a:xfrm>
          <a:prstGeom prst="ellipse">
            <a:avLst/>
          </a:prstGeom>
          <a:solidFill>
            <a:schemeClr val="tx1"/>
          </a:solid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59" name="Oval 158"/>
          <p:cNvSpPr/>
          <p:nvPr/>
        </p:nvSpPr>
        <p:spPr>
          <a:xfrm>
            <a:off x="3155300" y="1573296"/>
            <a:ext cx="228600" cy="255504"/>
          </a:xfrm>
          <a:prstGeom prst="ellipse">
            <a:avLst/>
          </a:prstGeom>
          <a:solidFill>
            <a:schemeClr val="tx1"/>
          </a:solid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0" name="Oval 159"/>
          <p:cNvSpPr/>
          <p:nvPr/>
        </p:nvSpPr>
        <p:spPr>
          <a:xfrm>
            <a:off x="3156860" y="843956"/>
            <a:ext cx="228600" cy="255504"/>
          </a:xfrm>
          <a:prstGeom prst="ellipse">
            <a:avLst/>
          </a:prstGeom>
          <a:solidFill>
            <a:schemeClr val="tx1"/>
          </a:solid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1" name="Oval 160"/>
          <p:cNvSpPr/>
          <p:nvPr/>
        </p:nvSpPr>
        <p:spPr>
          <a:xfrm>
            <a:off x="3173960" y="171060"/>
            <a:ext cx="228600" cy="255504"/>
          </a:xfrm>
          <a:prstGeom prst="ellipse">
            <a:avLst/>
          </a:prstGeom>
          <a:solidFill>
            <a:schemeClr val="tx1"/>
          </a:solid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62" name="Group 161"/>
          <p:cNvGrpSpPr/>
          <p:nvPr/>
        </p:nvGrpSpPr>
        <p:grpSpPr>
          <a:xfrm>
            <a:off x="2950544" y="4724400"/>
            <a:ext cx="6193456" cy="954107"/>
            <a:chOff x="506168" y="4718424"/>
            <a:chExt cx="6193456" cy="954107"/>
          </a:xfrm>
        </p:grpSpPr>
        <p:grpSp>
          <p:nvGrpSpPr>
            <p:cNvPr id="163" name="Group 162"/>
            <p:cNvGrpSpPr/>
            <p:nvPr/>
          </p:nvGrpSpPr>
          <p:grpSpPr>
            <a:xfrm>
              <a:off x="506168" y="4718424"/>
              <a:ext cx="6193456" cy="954107"/>
              <a:chOff x="6324600" y="5410200"/>
              <a:chExt cx="6193456" cy="954107"/>
            </a:xfrm>
          </p:grpSpPr>
          <p:sp>
            <p:nvSpPr>
              <p:cNvPr id="167" name="TextBox 166"/>
              <p:cNvSpPr txBox="1"/>
              <p:nvPr/>
            </p:nvSpPr>
            <p:spPr>
              <a:xfrm flipH="1">
                <a:off x="7078576" y="5410200"/>
                <a:ext cx="54394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1  if             </a:t>
                </a: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1 1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r>
                  <a:rPr kumimoji="0" lang="en-CA" sz="28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neg</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else</a:t>
                </a:r>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3" name="Left Brace 202"/>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204" name="TextBox 203"/>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z</a:t>
                </a:r>
                <a:r>
                  <a:rPr kumimoji="0" lang="en-CA" sz="2800" b="0" i="1" u="none" strike="noStrike" kern="1200" cap="none" spc="0" normalizeH="0" baseline="0" noProof="0" dirty="0">
                    <a:ln>
                      <a:noFill/>
                    </a:ln>
                    <a:solidFill>
                      <a:srgbClr val="66FF33"/>
                    </a:solidFill>
                    <a:effectLst/>
                    <a:uLnTx/>
                    <a:uFillTx/>
                    <a:latin typeface="Times New Roman" pitchFamily="18" charset="0"/>
                    <a:ea typeface="+mn-ea"/>
                    <a:cs typeface="Arial" charset="0"/>
                  </a:rPr>
                  <a:t>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CA" sz="2800" b="0" i="1" u="none" strike="noStrike" kern="1200" cap="none" spc="0" normalizeH="0" baseline="0" noProof="0" dirty="0">
                    <a:ln>
                      <a:noFill/>
                    </a:ln>
                    <a:solidFill>
                      <a:srgbClr val="FF0000"/>
                    </a:solidFill>
                    <a:effectLst/>
                    <a:uLnTx/>
                    <a:uFillTx/>
                    <a:latin typeface="Times New Roman" pitchFamily="18" charset="0"/>
                    <a:ea typeface="+mn-ea"/>
                    <a:cs typeface="Arial" charset="0"/>
                  </a:rPr>
                  <a:t> </a:t>
                </a:r>
              </a:p>
            </p:txBody>
          </p:sp>
        </p:grpSp>
        <p:sp>
          <p:nvSpPr>
            <p:cNvPr id="164" name="Oval 163"/>
            <p:cNvSpPr/>
            <p:nvPr/>
          </p:nvSpPr>
          <p:spPr>
            <a:xfrm>
              <a:off x="2209800" y="4913656"/>
              <a:ext cx="228600" cy="255504"/>
            </a:xfrm>
            <a:prstGeom prst="ellipse">
              <a:avLst/>
            </a:prstGeom>
            <a:no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5" name="Oval 164"/>
            <p:cNvSpPr/>
            <p:nvPr/>
          </p:nvSpPr>
          <p:spPr>
            <a:xfrm>
              <a:off x="2514600" y="4913656"/>
              <a:ext cx="228600" cy="255504"/>
            </a:xfrm>
            <a:prstGeom prst="ellipse">
              <a:avLst/>
            </a:prstGeom>
            <a:no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6" name="Oval 165"/>
            <p:cNvSpPr/>
            <p:nvPr/>
          </p:nvSpPr>
          <p:spPr>
            <a:xfrm>
              <a:off x="2819400" y="4913656"/>
              <a:ext cx="228600" cy="255504"/>
            </a:xfrm>
            <a:prstGeom prst="ellipse">
              <a:avLst/>
            </a:prstGeom>
            <a:noFill/>
            <a:ln w="25400">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31125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3">
                                            <p:txEl>
                                              <p:pRg st="5" end="5"/>
                                            </p:txEl>
                                          </p:spTgt>
                                        </p:tgtEl>
                                        <p:attrNameLst>
                                          <p:attrName>style.visibility</p:attrName>
                                        </p:attrNameLst>
                                      </p:cBhvr>
                                      <p:to>
                                        <p:strVal val="visible"/>
                                      </p:to>
                                    </p:set>
                                    <p:anim calcmode="lin" valueType="num">
                                      <p:cBhvr additive="base">
                                        <p:cTn id="7" dur="500" fill="hold"/>
                                        <p:tgtEl>
                                          <p:spTgt spid="5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additive="base">
                                        <p:cTn id="11" dur="500" fill="hold"/>
                                        <p:tgtEl>
                                          <p:spTgt spid="148"/>
                                        </p:tgtEl>
                                        <p:attrNameLst>
                                          <p:attrName>ppt_x</p:attrName>
                                        </p:attrNameLst>
                                      </p:cBhvr>
                                      <p:tavLst>
                                        <p:tav tm="0">
                                          <p:val>
                                            <p:strVal val="0-#ppt_w/2"/>
                                          </p:val>
                                        </p:tav>
                                        <p:tav tm="100000">
                                          <p:val>
                                            <p:strVal val="#ppt_x"/>
                                          </p:val>
                                        </p:tav>
                                      </p:tavLst>
                                    </p:anim>
                                    <p:anim calcmode="lin" valueType="num">
                                      <p:cBhvr additive="base">
                                        <p:cTn id="12" dur="500" fill="hold"/>
                                        <p:tgtEl>
                                          <p:spTgt spid="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2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99" t="23333" r="15001" b="17778"/>
          <a:stretch/>
        </p:blipFill>
        <p:spPr bwMode="auto">
          <a:xfrm>
            <a:off x="2731248" y="6096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0" name="Group 119"/>
          <p:cNvGrpSpPr/>
          <p:nvPr/>
        </p:nvGrpSpPr>
        <p:grpSpPr>
          <a:xfrm>
            <a:off x="4987368" y="1423896"/>
            <a:ext cx="1910976" cy="3248232"/>
            <a:chOff x="4987368" y="1423896"/>
            <a:chExt cx="1910976" cy="3248232"/>
          </a:xfrm>
        </p:grpSpPr>
        <p:sp>
          <p:nvSpPr>
            <p:cNvPr id="121" name="Oval 120"/>
            <p:cNvSpPr/>
            <p:nvPr/>
          </p:nvSpPr>
          <p:spPr>
            <a:xfrm>
              <a:off x="4987368" y="1432672"/>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2" name="Oval 121"/>
            <p:cNvSpPr/>
            <p:nvPr/>
          </p:nvSpPr>
          <p:spPr>
            <a:xfrm>
              <a:off x="5731440" y="1445813"/>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3" name="Oval 122"/>
            <p:cNvSpPr/>
            <p:nvPr/>
          </p:nvSpPr>
          <p:spPr>
            <a:xfrm>
              <a:off x="6469536" y="1423896"/>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4" name="Oval 123"/>
            <p:cNvSpPr/>
            <p:nvPr/>
          </p:nvSpPr>
          <p:spPr>
            <a:xfrm>
              <a:off x="4987368" y="1836088"/>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5" name="Oval 124"/>
            <p:cNvSpPr/>
            <p:nvPr/>
          </p:nvSpPr>
          <p:spPr>
            <a:xfrm>
              <a:off x="5731440" y="1849229"/>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6" name="Oval 125"/>
            <p:cNvSpPr/>
            <p:nvPr/>
          </p:nvSpPr>
          <p:spPr>
            <a:xfrm>
              <a:off x="6469536" y="1827312"/>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7" name="Oval 126"/>
            <p:cNvSpPr/>
            <p:nvPr/>
          </p:nvSpPr>
          <p:spPr>
            <a:xfrm>
              <a:off x="4987368" y="2245480"/>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8" name="Oval 127"/>
            <p:cNvSpPr/>
            <p:nvPr/>
          </p:nvSpPr>
          <p:spPr>
            <a:xfrm>
              <a:off x="5731440" y="2258621"/>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9" name="Oval 128"/>
            <p:cNvSpPr/>
            <p:nvPr/>
          </p:nvSpPr>
          <p:spPr>
            <a:xfrm>
              <a:off x="6469536" y="2236704"/>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0" name="Oval 129"/>
            <p:cNvSpPr/>
            <p:nvPr/>
          </p:nvSpPr>
          <p:spPr>
            <a:xfrm>
              <a:off x="4987368" y="2660848"/>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1" name="Oval 130"/>
            <p:cNvSpPr/>
            <p:nvPr/>
          </p:nvSpPr>
          <p:spPr>
            <a:xfrm>
              <a:off x="5731440" y="2673989"/>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2" name="Oval 131"/>
            <p:cNvSpPr/>
            <p:nvPr/>
          </p:nvSpPr>
          <p:spPr>
            <a:xfrm>
              <a:off x="6469536" y="2652072"/>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3" name="Oval 132"/>
            <p:cNvSpPr/>
            <p:nvPr/>
          </p:nvSpPr>
          <p:spPr>
            <a:xfrm>
              <a:off x="4987368" y="3076216"/>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4" name="Oval 133"/>
            <p:cNvSpPr/>
            <p:nvPr/>
          </p:nvSpPr>
          <p:spPr>
            <a:xfrm>
              <a:off x="5731440" y="3089357"/>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5" name="Oval 134"/>
            <p:cNvSpPr/>
            <p:nvPr/>
          </p:nvSpPr>
          <p:spPr>
            <a:xfrm>
              <a:off x="6469536" y="3067440"/>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6" name="Oval 135"/>
            <p:cNvSpPr/>
            <p:nvPr/>
          </p:nvSpPr>
          <p:spPr>
            <a:xfrm>
              <a:off x="4987368" y="3491584"/>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7" name="Oval 136"/>
            <p:cNvSpPr/>
            <p:nvPr/>
          </p:nvSpPr>
          <p:spPr>
            <a:xfrm>
              <a:off x="5731440" y="3504725"/>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8" name="Oval 137"/>
            <p:cNvSpPr/>
            <p:nvPr/>
          </p:nvSpPr>
          <p:spPr>
            <a:xfrm>
              <a:off x="6469536" y="3482808"/>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9" name="Oval 138"/>
            <p:cNvSpPr/>
            <p:nvPr/>
          </p:nvSpPr>
          <p:spPr>
            <a:xfrm>
              <a:off x="4987368" y="3906952"/>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0" name="Oval 139"/>
            <p:cNvSpPr/>
            <p:nvPr/>
          </p:nvSpPr>
          <p:spPr>
            <a:xfrm>
              <a:off x="5731440" y="3920093"/>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1" name="Oval 140"/>
            <p:cNvSpPr/>
            <p:nvPr/>
          </p:nvSpPr>
          <p:spPr>
            <a:xfrm>
              <a:off x="6469536" y="3898176"/>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2" name="Oval 141"/>
            <p:cNvSpPr/>
            <p:nvPr/>
          </p:nvSpPr>
          <p:spPr>
            <a:xfrm>
              <a:off x="4987368" y="4286464"/>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3" name="Oval 142"/>
            <p:cNvSpPr/>
            <p:nvPr/>
          </p:nvSpPr>
          <p:spPr>
            <a:xfrm>
              <a:off x="5731440" y="4299605"/>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4" name="Oval 143"/>
            <p:cNvSpPr/>
            <p:nvPr/>
          </p:nvSpPr>
          <p:spPr>
            <a:xfrm>
              <a:off x="6469536" y="4277688"/>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51"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sp>
        <p:nvSpPr>
          <p:cNvPr id="53" name="Text Box 33"/>
          <p:cNvSpPr txBox="1">
            <a:spLocks noChangeArrowheads="1"/>
          </p:cNvSpPr>
          <p:nvPr/>
        </p:nvSpPr>
        <p:spPr bwMode="auto">
          <a:xfrm>
            <a:off x="-152400" y="4256544"/>
            <a:ext cx="93389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Machine Learning: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Hand coding the weights would be a LOT of work.</a:t>
            </a:r>
          </a:p>
        </p:txBody>
      </p:sp>
      <p:grpSp>
        <p:nvGrpSpPr>
          <p:cNvPr id="7" name="Group 6"/>
          <p:cNvGrpSpPr/>
          <p:nvPr/>
        </p:nvGrpSpPr>
        <p:grpSpPr>
          <a:xfrm>
            <a:off x="4987368" y="1357876"/>
            <a:ext cx="1912464" cy="3383676"/>
            <a:chOff x="4987368" y="1357876"/>
            <a:chExt cx="1912464" cy="3383676"/>
          </a:xfrm>
        </p:grpSpPr>
        <p:grpSp>
          <p:nvGrpSpPr>
            <p:cNvPr id="3" name="Group 2"/>
            <p:cNvGrpSpPr/>
            <p:nvPr/>
          </p:nvGrpSpPr>
          <p:grpSpPr>
            <a:xfrm>
              <a:off x="4987368" y="1423896"/>
              <a:ext cx="1910976" cy="394440"/>
              <a:chOff x="3627720" y="2405520"/>
              <a:chExt cx="1910976" cy="403416"/>
            </a:xfrm>
          </p:grpSpPr>
          <p:sp>
            <p:nvSpPr>
              <p:cNvPr id="2" name="Oval 1"/>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 name="Oval 3"/>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Oval 4"/>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3" name="Group 22"/>
            <p:cNvGrpSpPr/>
            <p:nvPr/>
          </p:nvGrpSpPr>
          <p:grpSpPr>
            <a:xfrm>
              <a:off x="4987368" y="1827312"/>
              <a:ext cx="1910976" cy="394440"/>
              <a:chOff x="3627720" y="2405520"/>
              <a:chExt cx="1910976" cy="403416"/>
            </a:xfrm>
          </p:grpSpPr>
          <p:sp>
            <p:nvSpPr>
              <p:cNvPr id="24" name="Oval 23"/>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7" name="Group 26"/>
            <p:cNvGrpSpPr/>
            <p:nvPr/>
          </p:nvGrpSpPr>
          <p:grpSpPr>
            <a:xfrm>
              <a:off x="4987368" y="2236704"/>
              <a:ext cx="1910976" cy="394440"/>
              <a:chOff x="3627720" y="2405520"/>
              <a:chExt cx="1910976" cy="403416"/>
            </a:xfrm>
          </p:grpSpPr>
          <p:sp>
            <p:nvSpPr>
              <p:cNvPr id="28" name="Oval 27"/>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1" name="Group 30"/>
            <p:cNvGrpSpPr/>
            <p:nvPr/>
          </p:nvGrpSpPr>
          <p:grpSpPr>
            <a:xfrm>
              <a:off x="4987368" y="2652072"/>
              <a:ext cx="1910976" cy="394440"/>
              <a:chOff x="3627720" y="2405520"/>
              <a:chExt cx="1910976" cy="403416"/>
            </a:xfrm>
          </p:grpSpPr>
          <p:sp>
            <p:nvSpPr>
              <p:cNvPr id="32" name="Oval 31"/>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5" name="Group 34"/>
            <p:cNvGrpSpPr/>
            <p:nvPr/>
          </p:nvGrpSpPr>
          <p:grpSpPr>
            <a:xfrm>
              <a:off x="4987368" y="3067440"/>
              <a:ext cx="1910976" cy="394440"/>
              <a:chOff x="3627720" y="2405520"/>
              <a:chExt cx="1910976" cy="403416"/>
            </a:xfrm>
          </p:grpSpPr>
          <p:sp>
            <p:nvSpPr>
              <p:cNvPr id="36" name="Oval 35"/>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9" name="Group 38"/>
            <p:cNvGrpSpPr/>
            <p:nvPr/>
          </p:nvGrpSpPr>
          <p:grpSpPr>
            <a:xfrm>
              <a:off x="4987368" y="3482808"/>
              <a:ext cx="1910976" cy="394440"/>
              <a:chOff x="3627720" y="2405520"/>
              <a:chExt cx="1910976" cy="403416"/>
            </a:xfrm>
          </p:grpSpPr>
          <p:sp>
            <p:nvSpPr>
              <p:cNvPr id="40" name="Oval 39"/>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1" name="Oval 40"/>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Oval 41"/>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3" name="Group 42"/>
            <p:cNvGrpSpPr/>
            <p:nvPr/>
          </p:nvGrpSpPr>
          <p:grpSpPr>
            <a:xfrm>
              <a:off x="4987368" y="3898176"/>
              <a:ext cx="1910976" cy="394440"/>
              <a:chOff x="3627720" y="2405520"/>
              <a:chExt cx="1910976" cy="403416"/>
            </a:xfrm>
          </p:grpSpPr>
          <p:sp>
            <p:nvSpPr>
              <p:cNvPr id="44" name="Oval 43"/>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Oval 44"/>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Oval 45"/>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7" name="Group 46"/>
            <p:cNvGrpSpPr/>
            <p:nvPr/>
          </p:nvGrpSpPr>
          <p:grpSpPr>
            <a:xfrm>
              <a:off x="4987368" y="4277688"/>
              <a:ext cx="1910976" cy="394440"/>
              <a:chOff x="3627720" y="2405520"/>
              <a:chExt cx="1910976" cy="403416"/>
            </a:xfrm>
          </p:grpSpPr>
          <p:sp>
            <p:nvSpPr>
              <p:cNvPr id="48" name="Oval 47"/>
              <p:cNvSpPr/>
              <p:nvPr/>
            </p:nvSpPr>
            <p:spPr>
              <a:xfrm>
                <a:off x="3627720" y="241449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9" name="Oval 48"/>
              <p:cNvSpPr/>
              <p:nvPr/>
            </p:nvSpPr>
            <p:spPr>
              <a:xfrm>
                <a:off x="4371792" y="2427936"/>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0" name="Oval 49"/>
              <p:cNvSpPr/>
              <p:nvPr/>
            </p:nvSpPr>
            <p:spPr>
              <a:xfrm>
                <a:off x="5109888" y="2405520"/>
                <a:ext cx="428808" cy="381000"/>
              </a:xfrm>
              <a:prstGeom prst="ellipse">
                <a:avLst/>
              </a:prstGeom>
              <a:solidFill>
                <a:schemeClr val="tx1"/>
              </a:solid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0721" name="Group 30720"/>
            <p:cNvGrpSpPr/>
            <p:nvPr/>
          </p:nvGrpSpPr>
          <p:grpSpPr>
            <a:xfrm>
              <a:off x="5014224" y="1357876"/>
              <a:ext cx="1885608" cy="3383676"/>
              <a:chOff x="5014224" y="1357876"/>
              <a:chExt cx="1885608" cy="3383676"/>
            </a:xfrm>
          </p:grpSpPr>
          <p:grpSp>
            <p:nvGrpSpPr>
              <p:cNvPr id="30720" name="Group 30719"/>
              <p:cNvGrpSpPr/>
              <p:nvPr/>
            </p:nvGrpSpPr>
            <p:grpSpPr>
              <a:xfrm>
                <a:off x="5045640" y="1357876"/>
                <a:ext cx="1854192" cy="536944"/>
                <a:chOff x="5045640" y="1357876"/>
                <a:chExt cx="1854192" cy="536944"/>
              </a:xfrm>
            </p:grpSpPr>
            <p:sp>
              <p:nvSpPr>
                <p:cNvPr id="6" name="TextBox 5"/>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55" name="TextBox 54"/>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56" name="TextBox 55"/>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58" name="Group 57"/>
              <p:cNvGrpSpPr/>
              <p:nvPr/>
            </p:nvGrpSpPr>
            <p:grpSpPr>
              <a:xfrm>
                <a:off x="5041152" y="1752600"/>
                <a:ext cx="1854192" cy="536944"/>
                <a:chOff x="5045640" y="1357876"/>
                <a:chExt cx="1854192" cy="536944"/>
              </a:xfrm>
            </p:grpSpPr>
            <p:sp>
              <p:nvSpPr>
                <p:cNvPr id="59" name="TextBox 58"/>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0" name="TextBox 59"/>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1" name="TextBox 6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62" name="Group 61"/>
              <p:cNvGrpSpPr/>
              <p:nvPr/>
            </p:nvGrpSpPr>
            <p:grpSpPr>
              <a:xfrm>
                <a:off x="5036664" y="2147324"/>
                <a:ext cx="1854192" cy="536944"/>
                <a:chOff x="5045640" y="1357876"/>
                <a:chExt cx="1854192" cy="536944"/>
              </a:xfrm>
            </p:grpSpPr>
            <p:sp>
              <p:nvSpPr>
                <p:cNvPr id="63" name="TextBox 62"/>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4" name="TextBox 63"/>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65" name="TextBox 64"/>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66" name="Group 65"/>
              <p:cNvGrpSpPr/>
              <p:nvPr/>
            </p:nvGrpSpPr>
            <p:grpSpPr>
              <a:xfrm>
                <a:off x="5032176" y="2577904"/>
                <a:ext cx="1854192" cy="536944"/>
                <a:chOff x="5045640" y="1357876"/>
                <a:chExt cx="1854192" cy="536944"/>
              </a:xfrm>
            </p:grpSpPr>
            <p:sp>
              <p:nvSpPr>
                <p:cNvPr id="67" name="TextBox 66"/>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68" name="TextBox 67"/>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69" name="TextBox 68"/>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0" name="Group 69"/>
              <p:cNvGrpSpPr/>
              <p:nvPr/>
            </p:nvGrpSpPr>
            <p:grpSpPr>
              <a:xfrm>
                <a:off x="5027688" y="2996532"/>
                <a:ext cx="1854192" cy="536944"/>
                <a:chOff x="5045640" y="1357876"/>
                <a:chExt cx="1854192" cy="536944"/>
              </a:xfrm>
            </p:grpSpPr>
            <p:sp>
              <p:nvSpPr>
                <p:cNvPr id="71" name="TextBox 70"/>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72" name="TextBox 71"/>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73" name="TextBox 72"/>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74" name="Group 73"/>
              <p:cNvGrpSpPr/>
              <p:nvPr/>
            </p:nvGrpSpPr>
            <p:grpSpPr>
              <a:xfrm>
                <a:off x="5023200" y="3415160"/>
                <a:ext cx="1854192" cy="536944"/>
                <a:chOff x="5045640" y="1357876"/>
                <a:chExt cx="1854192" cy="536944"/>
              </a:xfrm>
            </p:grpSpPr>
            <p:sp>
              <p:nvSpPr>
                <p:cNvPr id="75" name="TextBox 74"/>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76" name="TextBox 75"/>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sp>
              <p:nvSpPr>
                <p:cNvPr id="77" name="TextBox 76"/>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nvGrpSpPr>
              <p:cNvPr id="78" name="Group 77"/>
              <p:cNvGrpSpPr/>
              <p:nvPr/>
            </p:nvGrpSpPr>
            <p:grpSpPr>
              <a:xfrm>
                <a:off x="5018712" y="3821836"/>
                <a:ext cx="1854192" cy="536944"/>
                <a:chOff x="5045640" y="1357876"/>
                <a:chExt cx="1854192" cy="536944"/>
              </a:xfrm>
            </p:grpSpPr>
            <p:sp>
              <p:nvSpPr>
                <p:cNvPr id="79" name="TextBox 78"/>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0" name="TextBox 79"/>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1" name="TextBox 80"/>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p:grpSp>
            <p:nvGrpSpPr>
              <p:cNvPr id="82" name="Group 81"/>
              <p:cNvGrpSpPr/>
              <p:nvPr/>
            </p:nvGrpSpPr>
            <p:grpSpPr>
              <a:xfrm>
                <a:off x="5014224" y="4204608"/>
                <a:ext cx="1854192" cy="536944"/>
                <a:chOff x="5045640" y="1357876"/>
                <a:chExt cx="1854192" cy="536944"/>
              </a:xfrm>
            </p:grpSpPr>
            <p:sp>
              <p:nvSpPr>
                <p:cNvPr id="83" name="TextBox 82"/>
                <p:cNvSpPr txBox="1"/>
                <p:nvPr/>
              </p:nvSpPr>
              <p:spPr>
                <a:xfrm>
                  <a:off x="5045640" y="1357876"/>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4" name="TextBox 83"/>
                <p:cNvSpPr txBox="1"/>
                <p:nvPr/>
              </p:nvSpPr>
              <p:spPr>
                <a:xfrm>
                  <a:off x="5779248" y="137160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sp>
              <p:nvSpPr>
                <p:cNvPr id="85" name="TextBox 84"/>
                <p:cNvSpPr txBox="1"/>
                <p:nvPr/>
              </p:nvSpPr>
              <p:spPr>
                <a:xfrm>
                  <a:off x="6518832" y="1361420"/>
                  <a:ext cx="381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1</a:t>
                  </a:r>
                </a:p>
              </p:txBody>
            </p:sp>
          </p:grpSp>
        </p:grpSp>
      </p:grpSp>
      <p:sp>
        <p:nvSpPr>
          <p:cNvPr id="94" name="TextBox 93"/>
          <p:cNvSpPr txBox="1"/>
          <p:nvPr/>
        </p:nvSpPr>
        <p:spPr>
          <a:xfrm>
            <a:off x="4169265" y="1407855"/>
            <a:ext cx="326535" cy="31829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7</a:t>
            </a:r>
          </a:p>
        </p:txBody>
      </p:sp>
      <p:sp>
        <p:nvSpPr>
          <p:cNvPr id="98" name="TextBox 97"/>
          <p:cNvSpPr txBox="1"/>
          <p:nvPr/>
        </p:nvSpPr>
        <p:spPr>
          <a:xfrm>
            <a:off x="0" y="142432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sp>
        <p:nvSpPr>
          <p:cNvPr id="99" name="TextBox 98"/>
          <p:cNvSpPr txBox="1"/>
          <p:nvPr/>
        </p:nvSpPr>
        <p:spPr>
          <a:xfrm>
            <a:off x="2877432" y="1119036"/>
            <a:ext cx="337453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4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0 1 2 3 4 5 6 7</a:t>
            </a:r>
          </a:p>
        </p:txBody>
      </p:sp>
    </p:spTree>
    <p:extLst>
      <p:ext uri="{BB962C8B-B14F-4D97-AF65-F5344CB8AC3E}">
        <p14:creationId xmlns:p14="http://schemas.microsoft.com/office/powerpoint/2010/main" val="27680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 calcmode="lin" valueType="num">
                                      <p:cBhvr additive="base">
                                        <p:cTn id="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
                                            <p:txEl>
                                              <p:pRg st="1" end="1"/>
                                            </p:txEl>
                                          </p:spTgt>
                                        </p:tgtEl>
                                        <p:attrNameLst>
                                          <p:attrName>style.visibility</p:attrName>
                                        </p:attrNameLst>
                                      </p:cBhvr>
                                      <p:to>
                                        <p:strVal val="visible"/>
                                      </p:to>
                                    </p:set>
                                    <p:anim calcmode="lin" valueType="num">
                                      <p:cBhvr additive="base">
                                        <p:cTn id="13" dur="500" fill="hold"/>
                                        <p:tgtEl>
                                          <p:spTgt spid="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7" name="Rectangle 6"/>
          <p:cNvSpPr/>
          <p:nvPr/>
        </p:nvSpPr>
        <p:spPr>
          <a:xfrm>
            <a:off x="228600" y="609600"/>
            <a:ext cx="9048032" cy="1569660"/>
          </a:xfrm>
          <a:prstGeom prst="rect">
            <a:avLst/>
          </a:prstGeom>
        </p:spPr>
        <p:txBody>
          <a:bodyPr wrap="square">
            <a:spAutoFit/>
          </a:bodyPr>
          <a:lstStyle/>
          <a:p>
            <a:pPr>
              <a:spcAft>
                <a:spcPts val="0"/>
              </a:spcAft>
            </a:pPr>
            <a:r>
              <a:rPr lang="en-US" sz="2400" dirty="0">
                <a:solidFill>
                  <a:schemeClr val="tx2"/>
                </a:solidFill>
              </a:rPr>
              <a:t>Local Minimum</a:t>
            </a:r>
          </a:p>
          <a:p>
            <a:pPr marL="914400" lvl="1" indent="-457200">
              <a:spcAft>
                <a:spcPts val="0"/>
              </a:spcAft>
              <a:buFont typeface="Arial" panose="020B0604020202020204" pitchFamily="34" charset="0"/>
              <a:buChar char="•"/>
            </a:pPr>
            <a:r>
              <a:rPr lang="en-US" sz="2400" dirty="0">
                <a:solidFill>
                  <a:srgbClr val="FF0000"/>
                </a:solidFill>
                <a:sym typeface="Symbol" panose="05050102010706020507" pitchFamily="18" charset="2"/>
              </a:rPr>
              <a:t>C</a:t>
            </a:r>
            <a:r>
              <a:rPr lang="en-US" sz="2400" dirty="0">
                <a:sym typeface="Symbol" panose="05050102010706020507" pitchFamily="18" charset="2"/>
              </a:rPr>
              <a:t> has minimum error.</a:t>
            </a:r>
          </a:p>
          <a:p>
            <a:pPr marL="914400" lvl="1" indent="-457200">
              <a:spcAft>
                <a:spcPts val="0"/>
              </a:spcAft>
              <a:buFont typeface="Arial" panose="020B0604020202020204" pitchFamily="34" charset="0"/>
              <a:buChar char="•"/>
            </a:pPr>
            <a:r>
              <a:rPr lang="en-US" sz="2400" dirty="0">
                <a:solidFill>
                  <a:srgbClr val="FF0000"/>
                </a:solidFill>
                <a:sym typeface="Symbol" panose="05050102010706020507" pitchFamily="18" charset="2"/>
              </a:rPr>
              <a:t>B</a:t>
            </a:r>
            <a:r>
              <a:rPr lang="en-US" sz="2400" dirty="0">
                <a:sym typeface="Symbol" panose="05050102010706020507" pitchFamily="18" charset="2"/>
              </a:rPr>
              <a:t> might be better because its wide basin </a:t>
            </a:r>
            <a:br>
              <a:rPr lang="en-US" sz="2400" dirty="0">
                <a:sym typeface="Symbol" panose="05050102010706020507" pitchFamily="18" charset="2"/>
              </a:rPr>
            </a:br>
            <a:r>
              <a:rPr lang="en-US" sz="2400" dirty="0">
                <a:sym typeface="Symbol" panose="05050102010706020507" pitchFamily="18" charset="2"/>
              </a:rPr>
              <a:t>might mean it is more robust to changes in the input.</a:t>
            </a:r>
          </a:p>
        </p:txBody>
      </p:sp>
      <p:grpSp>
        <p:nvGrpSpPr>
          <p:cNvPr id="3" name="Group 2"/>
          <p:cNvGrpSpPr/>
          <p:nvPr/>
        </p:nvGrpSpPr>
        <p:grpSpPr>
          <a:xfrm>
            <a:off x="761999" y="2971800"/>
            <a:ext cx="6934201" cy="3739031"/>
            <a:chOff x="761999" y="2819400"/>
            <a:chExt cx="6934201" cy="3739031"/>
          </a:xfrm>
        </p:grpSpPr>
        <p:pic>
          <p:nvPicPr>
            <p:cNvPr id="260098" name="Picture 2" descr="Image result for gradient des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6934200" cy="37390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114800" y="6096000"/>
              <a:ext cx="685800" cy="461665"/>
            </a:xfrm>
            <a:prstGeom prst="rect">
              <a:avLst/>
            </a:prstGeom>
            <a:solidFill>
              <a:schemeClr val="tx1"/>
            </a:solidFill>
          </p:spPr>
          <p:txBody>
            <a:bodyPr wrap="square">
              <a:spAutoFit/>
            </a:bodyPr>
            <a:lstStyle/>
            <a:p>
              <a:pPr algn="ctr"/>
              <a:r>
                <a:rPr lang="en-US" altLang="en-US" sz="2400" i="1" dirty="0">
                  <a:solidFill>
                    <a:srgbClr val="008000"/>
                  </a:solidFill>
                </a:rPr>
                <a:t>w</a:t>
              </a:r>
              <a:endParaRPr lang="en-CA" sz="2400" i="1" dirty="0">
                <a:solidFill>
                  <a:srgbClr val="008000"/>
                </a:solidFill>
              </a:endParaRPr>
            </a:p>
          </p:txBody>
        </p:sp>
        <p:sp>
          <p:nvSpPr>
            <p:cNvPr id="11" name="Rectangle 10"/>
            <p:cNvSpPr/>
            <p:nvPr/>
          </p:nvSpPr>
          <p:spPr>
            <a:xfrm>
              <a:off x="761999" y="4415135"/>
              <a:ext cx="533401" cy="461665"/>
            </a:xfrm>
            <a:prstGeom prst="rect">
              <a:avLst/>
            </a:prstGeom>
            <a:solidFill>
              <a:schemeClr val="tx1"/>
            </a:solidFill>
          </p:spPr>
          <p:txBody>
            <a:bodyPr wrap="square">
              <a:spAutoFit/>
            </a:bodyPr>
            <a:lstStyle/>
            <a:p>
              <a:pPr algn="ctr"/>
              <a:r>
                <a:rPr lang="en-US" sz="2400" i="1" dirty="0">
                  <a:solidFill>
                    <a:schemeClr val="accent1"/>
                  </a:solidFill>
                </a:rPr>
                <a:t>E</a:t>
              </a:r>
              <a:endParaRPr lang="en-CA" sz="2400" i="1" dirty="0">
                <a:solidFill>
                  <a:schemeClr val="accent1"/>
                </a:solidFill>
              </a:endParaRPr>
            </a:p>
          </p:txBody>
        </p:sp>
      </p:grpSp>
    </p:spTree>
    <p:extLst>
      <p:ext uri="{BB962C8B-B14F-4D97-AF65-F5344CB8AC3E}">
        <p14:creationId xmlns:p14="http://schemas.microsoft.com/office/powerpoint/2010/main" val="42519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2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99" t="23333" r="15001" b="17778"/>
          <a:stretch/>
        </p:blipFill>
        <p:spPr bwMode="auto">
          <a:xfrm>
            <a:off x="2731248" y="6096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0" name="Group 119"/>
          <p:cNvGrpSpPr/>
          <p:nvPr/>
        </p:nvGrpSpPr>
        <p:grpSpPr>
          <a:xfrm>
            <a:off x="4987368" y="1423896"/>
            <a:ext cx="1910976" cy="3248232"/>
            <a:chOff x="4987368" y="1423896"/>
            <a:chExt cx="1910976" cy="3248232"/>
          </a:xfrm>
        </p:grpSpPr>
        <p:sp>
          <p:nvSpPr>
            <p:cNvPr id="121" name="Oval 120"/>
            <p:cNvSpPr/>
            <p:nvPr/>
          </p:nvSpPr>
          <p:spPr>
            <a:xfrm>
              <a:off x="4987368" y="1432672"/>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2" name="Oval 121"/>
            <p:cNvSpPr/>
            <p:nvPr/>
          </p:nvSpPr>
          <p:spPr>
            <a:xfrm>
              <a:off x="5731440" y="1445813"/>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3" name="Oval 122"/>
            <p:cNvSpPr/>
            <p:nvPr/>
          </p:nvSpPr>
          <p:spPr>
            <a:xfrm>
              <a:off x="6469536" y="1423896"/>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4" name="Oval 123"/>
            <p:cNvSpPr/>
            <p:nvPr/>
          </p:nvSpPr>
          <p:spPr>
            <a:xfrm>
              <a:off x="4987368" y="1836088"/>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5" name="Oval 124"/>
            <p:cNvSpPr/>
            <p:nvPr/>
          </p:nvSpPr>
          <p:spPr>
            <a:xfrm>
              <a:off x="5731440" y="1849229"/>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6" name="Oval 125"/>
            <p:cNvSpPr/>
            <p:nvPr/>
          </p:nvSpPr>
          <p:spPr>
            <a:xfrm>
              <a:off x="6469536" y="1827312"/>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7" name="Oval 126"/>
            <p:cNvSpPr/>
            <p:nvPr/>
          </p:nvSpPr>
          <p:spPr>
            <a:xfrm>
              <a:off x="4987368" y="2245480"/>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8" name="Oval 127"/>
            <p:cNvSpPr/>
            <p:nvPr/>
          </p:nvSpPr>
          <p:spPr>
            <a:xfrm>
              <a:off x="5731440" y="2258621"/>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9" name="Oval 128"/>
            <p:cNvSpPr/>
            <p:nvPr/>
          </p:nvSpPr>
          <p:spPr>
            <a:xfrm>
              <a:off x="6469536" y="2236704"/>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0" name="Oval 129"/>
            <p:cNvSpPr/>
            <p:nvPr/>
          </p:nvSpPr>
          <p:spPr>
            <a:xfrm>
              <a:off x="4987368" y="2660848"/>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1" name="Oval 130"/>
            <p:cNvSpPr/>
            <p:nvPr/>
          </p:nvSpPr>
          <p:spPr>
            <a:xfrm>
              <a:off x="5731440" y="2673989"/>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2" name="Oval 131"/>
            <p:cNvSpPr/>
            <p:nvPr/>
          </p:nvSpPr>
          <p:spPr>
            <a:xfrm>
              <a:off x="6469536" y="2652072"/>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3" name="Oval 132"/>
            <p:cNvSpPr/>
            <p:nvPr/>
          </p:nvSpPr>
          <p:spPr>
            <a:xfrm>
              <a:off x="4987368" y="3076216"/>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4" name="Oval 133"/>
            <p:cNvSpPr/>
            <p:nvPr/>
          </p:nvSpPr>
          <p:spPr>
            <a:xfrm>
              <a:off x="5731440" y="3089357"/>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5" name="Oval 134"/>
            <p:cNvSpPr/>
            <p:nvPr/>
          </p:nvSpPr>
          <p:spPr>
            <a:xfrm>
              <a:off x="6469536" y="3067440"/>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6" name="Oval 135"/>
            <p:cNvSpPr/>
            <p:nvPr/>
          </p:nvSpPr>
          <p:spPr>
            <a:xfrm>
              <a:off x="4987368" y="3491584"/>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7" name="Oval 136"/>
            <p:cNvSpPr/>
            <p:nvPr/>
          </p:nvSpPr>
          <p:spPr>
            <a:xfrm>
              <a:off x="5731440" y="3504725"/>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8" name="Oval 137"/>
            <p:cNvSpPr/>
            <p:nvPr/>
          </p:nvSpPr>
          <p:spPr>
            <a:xfrm>
              <a:off x="6469536" y="3482808"/>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9" name="Oval 138"/>
            <p:cNvSpPr/>
            <p:nvPr/>
          </p:nvSpPr>
          <p:spPr>
            <a:xfrm>
              <a:off x="4987368" y="3906952"/>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0" name="Oval 139"/>
            <p:cNvSpPr/>
            <p:nvPr/>
          </p:nvSpPr>
          <p:spPr>
            <a:xfrm>
              <a:off x="5731440" y="3920093"/>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1" name="Oval 140"/>
            <p:cNvSpPr/>
            <p:nvPr/>
          </p:nvSpPr>
          <p:spPr>
            <a:xfrm>
              <a:off x="6469536" y="3898176"/>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2" name="Oval 141"/>
            <p:cNvSpPr/>
            <p:nvPr/>
          </p:nvSpPr>
          <p:spPr>
            <a:xfrm>
              <a:off x="4987368" y="4286464"/>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3" name="Oval 142"/>
            <p:cNvSpPr/>
            <p:nvPr/>
          </p:nvSpPr>
          <p:spPr>
            <a:xfrm>
              <a:off x="5731440" y="4299605"/>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44" name="Oval 143"/>
            <p:cNvSpPr/>
            <p:nvPr/>
          </p:nvSpPr>
          <p:spPr>
            <a:xfrm>
              <a:off x="6469536" y="4277688"/>
              <a:ext cx="428808" cy="372523"/>
            </a:xfrm>
            <a:prstGeom prst="ellipse">
              <a:avLst/>
            </a:prstGeom>
            <a:noFill/>
            <a:ln w="22225">
              <a:solidFill>
                <a:schemeClr val="hlink"/>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51"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9877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sp>
        <p:nvSpPr>
          <p:cNvPr id="53" name="Text Box 33"/>
          <p:cNvSpPr txBox="1">
            <a:spLocks noChangeArrowheads="1"/>
          </p:cNvSpPr>
          <p:nvPr/>
        </p:nvSpPr>
        <p:spPr bwMode="auto">
          <a:xfrm>
            <a:off x="-152400" y="4256544"/>
            <a:ext cx="93389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Machine Learning: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Hand coding the weights would be a LOT of work.</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 Learning learns them automatically.</a:t>
            </a:r>
          </a:p>
        </p:txBody>
      </p:sp>
      <p:sp>
        <p:nvSpPr>
          <p:cNvPr id="94" name="TextBox 93"/>
          <p:cNvSpPr txBox="1"/>
          <p:nvPr/>
        </p:nvSpPr>
        <p:spPr>
          <a:xfrm>
            <a:off x="4169265" y="1407855"/>
            <a:ext cx="326535" cy="31829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700"/>
              </a:spcAft>
              <a:buClrTx/>
              <a:buSzTx/>
              <a:buFontTx/>
              <a:buNone/>
              <a:tabLst/>
              <a:defRPr/>
            </a:pPr>
            <a:r>
              <a:rPr kumimoji="0" lang="en-CA" sz="2000" b="0" i="0" u="none" strike="noStrike" kern="1200" cap="none" spc="0" normalizeH="0" baseline="0" noProof="0" dirty="0">
                <a:ln>
                  <a:noFill/>
                </a:ln>
                <a:solidFill>
                  <a:srgbClr val="0070C0"/>
                </a:solidFill>
                <a:effectLst/>
                <a:uLnTx/>
                <a:uFillTx/>
                <a:latin typeface="Times New Roman" pitchFamily="18" charset="0"/>
                <a:ea typeface="+mn-ea"/>
                <a:cs typeface="Arial" charset="0"/>
              </a:rPr>
              <a:t>7</a:t>
            </a:r>
          </a:p>
        </p:txBody>
      </p:sp>
      <p:sp>
        <p:nvSpPr>
          <p:cNvPr id="32" name="TextBox 31"/>
          <p:cNvSpPr txBox="1"/>
          <p:nvPr/>
        </p:nvSpPr>
        <p:spPr>
          <a:xfrm>
            <a:off x="0" y="142432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sp>
        <p:nvSpPr>
          <p:cNvPr id="33" name="TextBox 32"/>
          <p:cNvSpPr txBox="1"/>
          <p:nvPr/>
        </p:nvSpPr>
        <p:spPr>
          <a:xfrm>
            <a:off x="2877432" y="1119036"/>
            <a:ext cx="337453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4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0 1 2 3 4 5 6 7</a:t>
            </a:r>
          </a:p>
        </p:txBody>
      </p:sp>
    </p:spTree>
    <p:extLst>
      <p:ext uri="{BB962C8B-B14F-4D97-AF65-F5344CB8AC3E}">
        <p14:creationId xmlns:p14="http://schemas.microsoft.com/office/powerpoint/2010/main" val="51934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
                                            <p:txEl>
                                              <p:pRg st="2" end="2"/>
                                            </p:txEl>
                                          </p:spTgt>
                                        </p:tgtEl>
                                        <p:attrNameLst>
                                          <p:attrName>style.visibility</p:attrName>
                                        </p:attrNameLst>
                                      </p:cBhvr>
                                      <p:to>
                                        <p:strVal val="visible"/>
                                      </p:to>
                                    </p:set>
                                    <p:anim calcmode="lin" valueType="num">
                                      <p:cBhvr additive="base">
                                        <p:cTn id="7"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mc:AlternateContent xmlns:mc="http://schemas.openxmlformats.org/markup-compatibility/2006" xmlns:a14="http://schemas.microsoft.com/office/drawing/2010/main">
        <mc:Choice Requires="a14">
          <p:sp>
            <p:nvSpPr>
              <p:cNvPr id="27" name="TextBox 26"/>
              <p:cNvSpPr txBox="1"/>
              <p:nvPr/>
            </p:nvSpPr>
            <p:spPr>
              <a:xfrm>
                <a:off x="1828800" y="1066800"/>
                <a:ext cx="735073" cy="43088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E(</a:t>
                </a:r>
                <a14:m>
                  <m:oMath xmlns:m="http://schemas.openxmlformats.org/officeDocument/2006/math">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rPr>
                          <m:t>𝑤</m:t>
                        </m:r>
                      </m:e>
                    </m:acc>
                  </m:oMath>
                </a14:m>
                <a:r>
                  <a:rPr kumimoji="0" lang="en-US" altLang="en-US" sz="2800" b="0" i="1" u="none" strike="noStrike" kern="1200" cap="none" spc="0" normalizeH="0" baseline="0" noProof="0" dirty="0">
                    <a:ln>
                      <a:noFill/>
                    </a:ln>
                    <a:solidFill>
                      <a:srgbClr val="CC99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828800" y="1066800"/>
                <a:ext cx="735073" cy="430887"/>
              </a:xfrm>
              <a:prstGeom prst="rect">
                <a:avLst/>
              </a:prstGeom>
              <a:blipFill>
                <a:blip r:embed="rId2"/>
                <a:stretch>
                  <a:fillRect l="-28926" t="-25352" r="-25620" b="-47887"/>
                </a:stretch>
              </a:blipFill>
            </p:spPr>
            <p:txBody>
              <a:bodyPr/>
              <a:lstStyle/>
              <a:p>
                <a:r>
                  <a:rPr lang="en-CA">
                    <a:noFill/>
                  </a:rPr>
                  <a:t> </a:t>
                </a:r>
              </a:p>
            </p:txBody>
          </p:sp>
        </mc:Fallback>
      </mc:AlternateContent>
      <p:pic>
        <p:nvPicPr>
          <p:cNvPr id="28" name="Picture 2" descr="image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7" t="18976" r="32500" b="16579"/>
          <a:stretch/>
        </p:blipFill>
        <p:spPr bwMode="auto">
          <a:xfrm>
            <a:off x="45855" y="152114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0" y="195772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sp>
        <p:nvSpPr>
          <p:cNvPr id="30" name="Oval 29"/>
          <p:cNvSpPr/>
          <p:nvPr/>
        </p:nvSpPr>
        <p:spPr>
          <a:xfrm>
            <a:off x="2162016" y="4074717"/>
            <a:ext cx="228600" cy="255504"/>
          </a:xfrm>
          <a:prstGeom prst="ellipse">
            <a:avLst/>
          </a:prstGeom>
          <a:no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2185576" y="4398752"/>
            <a:ext cx="228600" cy="255504"/>
          </a:xfrm>
          <a:prstGeom prst="ellipse">
            <a:avLst/>
          </a:prstGeom>
          <a:no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p:cNvSpPr/>
          <p:nvPr/>
        </p:nvSpPr>
        <p:spPr>
          <a:xfrm>
            <a:off x="2184912" y="1972464"/>
            <a:ext cx="228600" cy="255504"/>
          </a:xfrm>
          <a:prstGeom prst="ellipse">
            <a:avLst/>
          </a:prstGeom>
          <a:no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2184248" y="2323184"/>
            <a:ext cx="228600" cy="255504"/>
          </a:xfrm>
          <a:prstGeom prst="ellipse">
            <a:avLst/>
          </a:prstGeom>
          <a:no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2183584" y="2673904"/>
            <a:ext cx="228600" cy="255504"/>
          </a:xfrm>
          <a:prstGeom prst="ellipse">
            <a:avLst/>
          </a:prstGeom>
          <a:no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182920" y="3024624"/>
            <a:ext cx="228600" cy="255504"/>
          </a:xfrm>
          <a:prstGeom prst="ellipse">
            <a:avLst/>
          </a:prstGeom>
          <a:no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182256" y="3375344"/>
            <a:ext cx="228600" cy="255504"/>
          </a:xfrm>
          <a:prstGeom prst="ellipse">
            <a:avLst/>
          </a:prstGeom>
          <a:no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2181592" y="3726064"/>
            <a:ext cx="228600" cy="255504"/>
          </a:xfrm>
          <a:prstGeom prst="ellipse">
            <a:avLst/>
          </a:prstGeom>
          <a:noFill/>
          <a:ln w="25400">
            <a:solidFill>
              <a:srgbClr val="66FF33"/>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TextBox 37"/>
          <p:cNvSpPr txBox="1"/>
          <p:nvPr/>
        </p:nvSpPr>
        <p:spPr>
          <a:xfrm>
            <a:off x="2139656" y="1919928"/>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pic>
        <p:nvPicPr>
          <p:cNvPr id="39" name="Picture 2" descr="image3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67" t="13333" r="9167" b="12222"/>
          <a:stretch/>
        </p:blipFill>
        <p:spPr bwMode="auto">
          <a:xfrm>
            <a:off x="2819400" y="1143000"/>
            <a:ext cx="6117735" cy="418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 Box 33"/>
          <p:cNvSpPr txBox="1">
            <a:spLocks noChangeArrowheads="1"/>
          </p:cNvSpPr>
          <p:nvPr/>
        </p:nvSpPr>
        <p:spPr bwMode="auto">
          <a:xfrm>
            <a:off x="3352800" y="5385305"/>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Iterations of gradient descent. </a:t>
            </a:r>
          </a:p>
        </p:txBody>
      </p:sp>
    </p:spTree>
    <p:extLst>
      <p:ext uri="{BB962C8B-B14F-4D97-AF65-F5344CB8AC3E}">
        <p14:creationId xmlns:p14="http://schemas.microsoft.com/office/powerpoint/2010/main" val="10623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Example with Compression</a:t>
            </a:r>
          </a:p>
        </p:txBody>
      </p:sp>
      <p:pic>
        <p:nvPicPr>
          <p:cNvPr id="4" name="Picture 2" descr="image3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33" t="12824" r="10834" b="12731"/>
          <a:stretch/>
        </p:blipFill>
        <p:spPr bwMode="auto">
          <a:xfrm>
            <a:off x="2788294" y="1143000"/>
            <a:ext cx="6127105" cy="42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3"/>
          <p:cNvSpPr txBox="1">
            <a:spLocks noChangeArrowheads="1"/>
          </p:cNvSpPr>
          <p:nvPr/>
        </p:nvSpPr>
        <p:spPr bwMode="auto">
          <a:xfrm>
            <a:off x="3352800" y="5385305"/>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Iterations of gradient descent. </a:t>
            </a:r>
          </a:p>
        </p:txBody>
      </p:sp>
      <p:pic>
        <p:nvPicPr>
          <p:cNvPr id="7" name="Picture 2" descr="image2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67" t="18976" r="32500" b="16579"/>
          <a:stretch/>
        </p:blipFill>
        <p:spPr bwMode="auto">
          <a:xfrm>
            <a:off x="45855" y="1549997"/>
            <a:ext cx="2610681" cy="32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1986570"/>
            <a:ext cx="326535" cy="2780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0</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2</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3</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5</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6</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Times New Roman" pitchFamily="18" charset="0"/>
                <a:ea typeface="+mn-ea"/>
                <a:cs typeface="Arial" charset="0"/>
              </a:rPr>
              <a:t>7</a:t>
            </a:r>
          </a:p>
        </p:txBody>
      </p:sp>
      <p:grpSp>
        <p:nvGrpSpPr>
          <p:cNvPr id="9" name="Group 8"/>
          <p:cNvGrpSpPr/>
          <p:nvPr/>
        </p:nvGrpSpPr>
        <p:grpSpPr>
          <a:xfrm>
            <a:off x="1195296" y="2467250"/>
            <a:ext cx="247832" cy="1878096"/>
            <a:chOff x="1195296" y="1905000"/>
            <a:chExt cx="247832" cy="1878096"/>
          </a:xfrm>
        </p:grpSpPr>
        <p:sp>
          <p:nvSpPr>
            <p:cNvPr id="10" name="Oval 9"/>
            <p:cNvSpPr/>
            <p:nvPr/>
          </p:nvSpPr>
          <p:spPr>
            <a:xfrm>
              <a:off x="1195296" y="1905000"/>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2" name="Oval 11"/>
            <p:cNvSpPr/>
            <p:nvPr/>
          </p:nvSpPr>
          <p:spPr>
            <a:xfrm>
              <a:off x="1212056" y="2716296"/>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 name="Oval 12"/>
            <p:cNvSpPr/>
            <p:nvPr/>
          </p:nvSpPr>
          <p:spPr>
            <a:xfrm>
              <a:off x="1214528" y="3527592"/>
              <a:ext cx="228600" cy="255504"/>
            </a:xfrm>
            <a:prstGeom prst="ellipse">
              <a:avLst/>
            </a:prstGeom>
            <a:noFill/>
            <a:ln w="28575">
              <a:solidFill>
                <a:srgbClr val="FF0000"/>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1194320" y="2402718"/>
            <a:ext cx="374780" cy="1981644"/>
            <a:chOff x="1206760" y="1854468"/>
            <a:chExt cx="374780" cy="1981644"/>
          </a:xfrm>
        </p:grpSpPr>
        <p:sp>
          <p:nvSpPr>
            <p:cNvPr id="15" name="TextBox 14"/>
            <p:cNvSpPr txBox="1"/>
            <p:nvPr/>
          </p:nvSpPr>
          <p:spPr>
            <a:xfrm>
              <a:off x="1210999" y="3466780"/>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0</a:t>
              </a:r>
            </a:p>
          </p:txBody>
        </p:sp>
        <p:sp>
          <p:nvSpPr>
            <p:cNvPr id="16" name="TextBox 15"/>
            <p:cNvSpPr txBox="1"/>
            <p:nvPr/>
          </p:nvSpPr>
          <p:spPr>
            <a:xfrm>
              <a:off x="1210999" y="1854468"/>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sp>
          <p:nvSpPr>
            <p:cNvPr id="17" name="TextBox 16"/>
            <p:cNvSpPr txBox="1"/>
            <p:nvPr/>
          </p:nvSpPr>
          <p:spPr>
            <a:xfrm>
              <a:off x="1206760" y="2657009"/>
              <a:ext cx="3705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1" u="none" strike="noStrike" kern="1200" cap="none" spc="0" normalizeH="0" baseline="0" noProof="0" dirty="0">
                  <a:ln>
                    <a:noFill/>
                  </a:ln>
                  <a:solidFill>
                    <a:srgbClr val="000000"/>
                  </a:solidFill>
                  <a:effectLst/>
                  <a:uLnTx/>
                  <a:uFillTx/>
                  <a:latin typeface="Times New Roman" pitchFamily="18" charset="0"/>
                  <a:ea typeface="+mn-ea"/>
                  <a:cs typeface="Arial" charset="0"/>
                </a:rPr>
                <a:t>1</a:t>
              </a:r>
            </a:p>
          </p:txBody>
        </p:sp>
      </p:grpSp>
    </p:spTree>
    <p:extLst>
      <p:ext uri="{BB962C8B-B14F-4D97-AF65-F5344CB8AC3E}">
        <p14:creationId xmlns:p14="http://schemas.microsoft.com/office/powerpoint/2010/main" val="1646277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219200" y="685800"/>
            <a:ext cx="7772400" cy="1143000"/>
          </a:xfrm>
          <a:prstGeom prst="rect">
            <a:avLst/>
          </a:prstGeom>
        </p:spPr>
        <p:txBody>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eaLnBrk="1" hangingPunct="1"/>
            <a:r>
              <a:rPr lang="en-CA" altLang="en-US" sz="7200" kern="0" dirty="0">
                <a:latin typeface="Script MT Bold" pitchFamily="66" charset="0"/>
              </a:rPr>
              <a:t>End</a:t>
            </a:r>
          </a:p>
          <a:p>
            <a:pPr eaLnBrk="1" hangingPunct="1"/>
            <a:r>
              <a:rPr lang="en-CA" altLang="en-US" sz="7200" kern="0" dirty="0">
                <a:latin typeface="Script MT Bold" pitchFamily="66" charset="0"/>
              </a:rPr>
              <a:t>Thanks </a:t>
            </a:r>
          </a:p>
          <a:p>
            <a:pPr eaLnBrk="1" hangingPunct="1"/>
            <a:r>
              <a:rPr lang="en-CA" altLang="en-US" sz="7200" kern="0" dirty="0">
                <a:latin typeface="Script MT Bold" pitchFamily="66" charset="0"/>
              </a:rPr>
              <a:t>for coming</a:t>
            </a: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570514"/>
            <a:ext cx="2535237" cy="31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0">
            <a:extLst>
              <a:ext uri="{FF2B5EF4-FFF2-40B4-BE49-F238E27FC236}">
                <a16:creationId xmlns:a16="http://schemas.microsoft.com/office/drawing/2014/main" id="{19278B49-24F8-403A-A194-874E0DFB66CD}"/>
              </a:ext>
            </a:extLst>
          </p:cNvPr>
          <p:cNvSpPr>
            <a:spLocks noChangeArrowheads="1"/>
          </p:cNvSpPr>
          <p:nvPr/>
        </p:nvSpPr>
        <p:spPr bwMode="auto">
          <a:xfrm>
            <a:off x="3395711" y="5562600"/>
            <a:ext cx="5410200" cy="867365"/>
          </a:xfrm>
          <a:prstGeom prst="wedgeRectCallout">
            <a:avLst>
              <a:gd name="adj1" fmla="val -54019"/>
              <a:gd name="adj2" fmla="val 16968"/>
            </a:avLst>
          </a:prstGeom>
          <a:solidFill>
            <a:schemeClr val="bg2"/>
          </a:solidFill>
          <a:ln w="9525">
            <a:solidFill>
              <a:schemeClr val="bg1"/>
            </a:solidFill>
            <a:miter lim="800000"/>
            <a:headEnd/>
            <a:tailEnd/>
          </a:ln>
        </p:spPr>
        <p:txBody>
          <a:bodyPr lIns="91433" tIns="45717" rIns="91433" bIns="45717"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dirty="0">
                <a:solidFill>
                  <a:schemeClr val="tx2"/>
                </a:solidFill>
                <a:latin typeface="Times New Roman" pitchFamily="18" charset="0"/>
              </a:rPr>
              <a:t>Please give me feedback</a:t>
            </a:r>
            <a:br>
              <a:rPr lang="en-US" altLang="en-US" sz="2800" dirty="0">
                <a:solidFill>
                  <a:schemeClr val="tx2"/>
                </a:solidFill>
                <a:latin typeface="Times New Roman" pitchFamily="18" charset="0"/>
              </a:rPr>
            </a:br>
            <a:r>
              <a:rPr lang="en-US" altLang="en-US" sz="2800" dirty="0">
                <a:solidFill>
                  <a:schemeClr val="tx2"/>
                </a:solidFill>
                <a:latin typeface="Times New Roman" pitchFamily="18" charset="0"/>
              </a:rPr>
              <a:t>so that I can better serve you.</a:t>
            </a:r>
            <a:endParaRPr lang="en-US" altLang="en-US" sz="1800" dirty="0">
              <a:solidFill>
                <a:schemeClr val="tx2"/>
              </a:solidFill>
              <a:latin typeface="Times New Roman" pitchFamily="18" charset="0"/>
            </a:endParaRPr>
          </a:p>
        </p:txBody>
      </p:sp>
      <p:sp>
        <p:nvSpPr>
          <p:cNvPr id="21" name="AutoShape 9">
            <a:extLst>
              <a:ext uri="{FF2B5EF4-FFF2-40B4-BE49-F238E27FC236}">
                <a16:creationId xmlns:a16="http://schemas.microsoft.com/office/drawing/2014/main" id="{1E00A1D2-CBD8-4842-8CC3-D0248690DE0A}"/>
              </a:ext>
            </a:extLst>
          </p:cNvPr>
          <p:cNvSpPr>
            <a:spLocks noChangeArrowheads="1"/>
          </p:cNvSpPr>
          <p:nvPr/>
        </p:nvSpPr>
        <p:spPr bwMode="auto">
          <a:xfrm>
            <a:off x="3429000" y="4884991"/>
            <a:ext cx="5197475" cy="523214"/>
          </a:xfrm>
          <a:prstGeom prst="wedgeRectCallout">
            <a:avLst>
              <a:gd name="adj1" fmla="val -53815"/>
              <a:gd name="adj2" fmla="val 75528"/>
            </a:avLst>
          </a:prstGeom>
          <a:solidFill>
            <a:schemeClr val="bg2"/>
          </a:solidFill>
          <a:ln w="9525">
            <a:solidFill>
              <a:schemeClr val="bg1"/>
            </a:solidFill>
            <a:miter lim="800000"/>
            <a:headEnd/>
            <a:tailEnd/>
          </a:ln>
        </p:spPr>
        <p:txBody>
          <a:bodyPr wrap="square" lIns="91433" tIns="45717" rIns="91433" bIns="45717"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dirty="0">
                <a:solidFill>
                  <a:schemeClr val="tx2"/>
                </a:solidFill>
                <a:latin typeface="Times New Roman" pitchFamily="18" charset="0"/>
              </a:rPr>
              <a:t>Do you have any questions? </a:t>
            </a:r>
            <a:endParaRPr lang="en-US" altLang="en-US" sz="1800" dirty="0">
              <a:solidFill>
                <a:schemeClr val="tx2"/>
              </a:solidFill>
              <a:latin typeface="Times New Roman" pitchFamily="18" charset="0"/>
            </a:endParaRPr>
          </a:p>
        </p:txBody>
      </p:sp>
    </p:spTree>
    <p:extLst>
      <p:ext uri="{BB962C8B-B14F-4D97-AF65-F5344CB8AC3E}">
        <p14:creationId xmlns:p14="http://schemas.microsoft.com/office/powerpoint/2010/main" val="385647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3">
            <a:extLst>
              <a:ext uri="{FF2B5EF4-FFF2-40B4-BE49-F238E27FC236}">
                <a16:creationId xmlns:a16="http://schemas.microsoft.com/office/drawing/2014/main" id="{7B0CFD87-1B98-4FF4-A125-5415B2CAF5A2}"/>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Vector Machine</a:t>
            </a:r>
          </a:p>
        </p:txBody>
      </p:sp>
      <p:sp>
        <p:nvSpPr>
          <p:cNvPr id="24" name="Rectangle 63">
            <a:extLst>
              <a:ext uri="{FF2B5EF4-FFF2-40B4-BE49-F238E27FC236}">
                <a16:creationId xmlns:a16="http://schemas.microsoft.com/office/drawing/2014/main" id="{6D20FC0C-C612-452A-8876-2B5E7E56C15B}"/>
              </a:ext>
            </a:extLst>
          </p:cNvPr>
          <p:cNvSpPr>
            <a:spLocks noChangeArrowheads="1"/>
          </p:cNvSpPr>
          <p:nvPr/>
        </p:nvSpPr>
        <p:spPr bwMode="auto">
          <a:xfrm>
            <a:off x="152400" y="-315739"/>
            <a:ext cx="34290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rPr>
              <a:t>Support</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65C86B6-92B9-4D0E-98DC-D70F3881544B}"/>
                  </a:ext>
                </a:extLst>
              </p:cNvPr>
              <p:cNvSpPr/>
              <p:nvPr/>
            </p:nvSpPr>
            <p:spPr>
              <a:xfrm>
                <a:off x="562428" y="533400"/>
                <a:ext cx="8254183" cy="199849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kernel(</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𝑖</m:t>
                        </m:r>
                      </m:sub>
                    </m:sSub>
                  </m:oMath>
                </a14:m>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𝑗</m:t>
                        </m:r>
                      </m:sub>
                    </m:sSub>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sub>
                    </m:sSub>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Example: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kernel(</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oMath>
                </a14:m>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sub>
                    </m:sSub>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pl-PL" sz="2400" b="0" i="0" u="none" strike="noStrike" kern="1200" cap="none" spc="0" normalizeH="0" baseline="0" noProof="0" dirty="0">
                    <a:ln>
                      <a:noFill/>
                    </a:ln>
                    <a:solidFill>
                      <a:srgbClr val="FFC000"/>
                    </a:solidFill>
                    <a:effectLst/>
                    <a:uLnTx/>
                    <a:uFillTx/>
                    <a:latin typeface="Times New Roman" pitchFamily="18" charset="0"/>
                    <a:ea typeface="+mn-ea"/>
                    <a:cs typeface="Arial" charset="0"/>
                  </a:rPr>
                  <a:t>N</a:t>
                </a:r>
                <a:r>
                  <a:rPr kumimoji="0" lang="en-US" sz="2400" b="0" i="0" u="none" strike="noStrike" kern="1200" cap="none" spc="0" normalizeH="0" baseline="0" noProof="0" dirty="0" err="1">
                    <a:ln>
                      <a:noFill/>
                    </a:ln>
                    <a:solidFill>
                      <a:srgbClr val="FFC000"/>
                    </a:solidFill>
                    <a:effectLst/>
                    <a:uLnTx/>
                    <a:uFillTx/>
                    <a:latin typeface="Times New Roman" pitchFamily="18" charset="0"/>
                    <a:ea typeface="+mn-ea"/>
                    <a:cs typeface="Arial" charset="0"/>
                  </a:rPr>
                  <a:t>ormal</a:t>
                </a:r>
                <a:r>
                  <a:rPr kumimoji="0" lang="pl-PL" sz="2400" b="0" i="0" u="none" strike="noStrike" kern="1200" cap="none" spc="0" normalizeH="0" baseline="0" noProof="0" dirty="0">
                    <a:ln>
                      <a:noFill/>
                    </a:ln>
                    <a:solidFill>
                      <a:srgbClr val="FFC000"/>
                    </a:solidFill>
                    <a:effectLst/>
                    <a:uLnTx/>
                    <a:uFillTx/>
                    <a:latin typeface="Times New Roman" pitchFamily="18" charset="0"/>
                    <a:ea typeface="+mn-ea"/>
                    <a:cs typeface="Arial" charset="0"/>
                  </a:rPr>
                  <a:t>(</a:t>
                </a:r>
                <a:r>
                  <a:rPr kumimoji="0" 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rPr>
                  <a:t>|</a:t>
                </a:r>
                <a14:m>
                  <m:oMath xmlns:m="http://schemas.openxmlformats.org/officeDocument/2006/math">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sub>
                    </m:s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sSub>
                      <m:sSubPr>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sSubPr>
                      <m:e>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e>
                      <m:sub>
                        <m: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𝑑</m:t>
                        </m:r>
                      </m:sub>
                    </m:sSub>
                    <m:r>
                      <a:rPr kumimoji="0" lang="en-US" altLang="en-US" sz="2400" b="0" i="1" u="none" strike="noStrike" kern="1200" cap="none" spc="0" normalizeH="0" baseline="0" noProof="0" dirty="0" smtClean="0">
                        <a:ln>
                          <a:noFill/>
                        </a:ln>
                        <a:solidFill>
                          <a:srgbClr val="FFC000"/>
                        </a:solidFill>
                        <a:effectLst/>
                        <a:uLnTx/>
                        <a:uFillTx/>
                        <a:latin typeface="Cambria Math" panose="02040503050406030204" pitchFamily="18" charset="0"/>
                        <a:ea typeface="+mn-ea"/>
                        <a:cs typeface="+mn-cs"/>
                        <a:sym typeface="Symbol" panose="05050102010706020507" pitchFamily="18" charset="2"/>
                      </a:rPr>
                      <m:t>|</m:t>
                    </m:r>
                  </m:oMath>
                </a14:m>
                <a:r>
                  <a:rPr kumimoji="0" lang="pl-PL" sz="2400" b="0" i="0" u="none" strike="noStrike" kern="1200" cap="none" spc="0" normalizeH="0" baseline="0" noProof="0" dirty="0">
                    <a:ln>
                      <a:noFill/>
                    </a:ln>
                    <a:solidFill>
                      <a:srgbClr val="FFC000"/>
                    </a:solidFill>
                    <a:effectLst/>
                    <a:uLnTx/>
                    <a:uFillTx/>
                    <a:latin typeface="Times New Roman" pitchFamily="18" charset="0"/>
                    <a:ea typeface="+mn-ea"/>
                    <a:cs typeface="Arial" charset="0"/>
                  </a:rPr>
                  <a:t>; 0, σ</a:t>
                </a:r>
                <a:r>
                  <a:rPr kumimoji="0" lang="pl-PL" sz="2400" b="0" i="0" u="none" strike="noStrike" kern="1200" cap="none" spc="0" normalizeH="0" baseline="30000" noProof="0" dirty="0">
                    <a:ln>
                      <a:noFill/>
                    </a:ln>
                    <a:solidFill>
                      <a:srgbClr val="FFC000"/>
                    </a:solidFill>
                    <a:effectLst/>
                    <a:uLnTx/>
                    <a:uFillTx/>
                    <a:latin typeface="Times New Roman" pitchFamily="18" charset="0"/>
                    <a:ea typeface="+mn-ea"/>
                    <a:cs typeface="Arial" charset="0"/>
                  </a:rPr>
                  <a:t>2</a:t>
                </a:r>
                <a:r>
                  <a:rPr kumimoji="0" lang="pl-PL" sz="2400" b="0" i="0" u="none" strike="noStrike" kern="1200" cap="none" spc="0" normalizeH="0" baseline="0" noProof="0" dirty="0">
                    <a:ln>
                      <a:noFill/>
                    </a:ln>
                    <a:solidFill>
                      <a:srgbClr val="FFC000"/>
                    </a:solidFill>
                    <a:effectLst/>
                    <a:uLnTx/>
                    <a:uFillTx/>
                    <a:latin typeface="Times New Roman" pitchFamily="18" charset="0"/>
                    <a:ea typeface="+mn-ea"/>
                    <a:cs typeface="Arial" charset="0"/>
                  </a:rPr>
                  <a:t>I)</a:t>
                </a:r>
                <a:r>
                  <a:rPr kumimoji="0" 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rPr>
                  <a:t>        </a:t>
                </a:r>
                <a:r>
                  <a:rPr kumimoji="0" lang="en-US" sz="2000" b="0" i="0" u="none" strike="noStrike" kern="1200" cap="none" spc="0" normalizeH="0" baseline="0" noProof="0" dirty="0">
                    <a:ln>
                      <a:noFill/>
                    </a:ln>
                    <a:solidFill>
                      <a:srgbClr val="FFC000"/>
                    </a:solidFill>
                    <a:effectLst/>
                    <a:uLnTx/>
                    <a:uFillTx/>
                    <a:latin typeface="Times New Roman" pitchFamily="18" charset="0"/>
                    <a:ea typeface="+mn-ea"/>
                    <a:cs typeface="Arial" charset="0"/>
                  </a:rPr>
                  <a:t>    </a:t>
                </a:r>
                <a:r>
                  <a:rPr kumimoji="0" 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rPr>
                  <a:t>          </a:t>
                </a:r>
                <a:r>
                  <a:rPr kumimoji="0" lang="en-US" sz="2000" b="0" i="0" u="none" strike="noStrike" kern="1200" cap="none" spc="0" normalizeH="0" baseline="0" noProof="0" dirty="0">
                    <a:ln>
                      <a:noFill/>
                    </a:ln>
                    <a:solidFill>
                      <a:srgbClr val="FFC000"/>
                    </a:solidFill>
                    <a:effectLst/>
                    <a:uLnTx/>
                    <a:uFillTx/>
                    <a:latin typeface="Times New Roman" pitchFamily="18" charset="0"/>
                    <a:ea typeface="+mn-ea"/>
                    <a:cs typeface="Arial" charset="0"/>
                  </a:rPr>
                  <a:t>   </a:t>
                </a:r>
                <a:r>
                  <a:rPr kumimoji="0" 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rPr>
                  <a:t>  = </a:t>
                </a:r>
                <a:r>
                  <a:rPr kumimoji="0" lang="en-US" sz="2400" b="0" i="0" u="none" strike="noStrike" kern="1200" cap="none" spc="0" normalizeH="0" baseline="0" noProof="0" dirty="0" err="1">
                    <a:ln>
                      <a:noFill/>
                    </a:ln>
                    <a:solidFill>
                      <a:srgbClr val="FFC000"/>
                    </a:solidFill>
                    <a:effectLst/>
                    <a:uLnTx/>
                    <a:uFillTx/>
                    <a:latin typeface="Times New Roman" pitchFamily="18" charset="0"/>
                    <a:ea typeface="+mn-ea"/>
                    <a:cs typeface="Arial" charset="0"/>
                  </a:rPr>
                  <a:t>Pr</a:t>
                </a:r>
                <a:r>
                  <a:rPr kumimoji="0" 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rPr>
                  <a:t>( deviation from mean = Euclidean distance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to some features</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cs typeface="+mn-cs"/>
                            <a:sym typeface="Symbol" panose="05050102010706020507" pitchFamily="18" charset="2"/>
                          </a:rPr>
                          <m:t>𝑥</m:t>
                        </m:r>
                      </m:e>
                    </m:acc>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endParaRPr>
              </a:p>
            </p:txBody>
          </p:sp>
        </mc:Choice>
        <mc:Fallback xmlns="">
          <p:sp>
            <p:nvSpPr>
              <p:cNvPr id="10" name="Rectangle 9">
                <a:extLst>
                  <a:ext uri="{FF2B5EF4-FFF2-40B4-BE49-F238E27FC236}">
                    <a16:creationId xmlns:a16="http://schemas.microsoft.com/office/drawing/2014/main" id="{465C86B6-92B9-4D0E-98DC-D70F3881544B}"/>
                  </a:ext>
                </a:extLst>
              </p:cNvPr>
              <p:cNvSpPr>
                <a:spLocks noRot="1" noChangeAspect="1" noMove="1" noResize="1" noEditPoints="1" noAdjustHandles="1" noChangeArrowheads="1" noChangeShapeType="1" noTextEdit="1"/>
              </p:cNvSpPr>
              <p:nvPr/>
            </p:nvSpPr>
            <p:spPr>
              <a:xfrm>
                <a:off x="562428" y="533400"/>
                <a:ext cx="8254183" cy="1998496"/>
              </a:xfrm>
              <a:prstGeom prst="rect">
                <a:avLst/>
              </a:prstGeom>
              <a:blipFill>
                <a:blip r:embed="rId3"/>
                <a:stretch>
                  <a:fillRect l="-1108" t="-4281" r="-222" b="-5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2DCD39F-1425-4369-996A-2D4DCA073472}"/>
                  </a:ext>
                </a:extLst>
              </p:cNvPr>
              <p:cNvSpPr/>
              <p:nvPr/>
            </p:nvSpPr>
            <p:spPr>
              <a:xfrm>
                <a:off x="555327" y="2438400"/>
                <a:ext cx="7749557" cy="296542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1-dim: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Let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be an integer.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Let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14:m>
                  <m:oMath xmlns:m="http://schemas.openxmlformats.org/officeDocument/2006/math">
                    <m:r>
                      <m:rPr>
                        <m:nor/>
                      </m:rPr>
                      <a:rPr kumimoji="0" lang="el-GR" altLang="en-US" sz="2400" b="0" i="0" u="none" strike="noStrike" kern="1200" cap="none" spc="0" normalizeH="0" baseline="0" noProof="0" dirty="0" smtClean="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16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11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16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14:m>
                  <m:oMath xmlns:m="http://schemas.openxmlformats.org/officeDocument/2006/math">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oMath>
                </a14:m>
                <a: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kernel(</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14:m>
                  <m:oMath xmlns:m="http://schemas.openxmlformats.org/officeDocument/2006/math">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oMath>
                </a14:m>
                <a:r>
                  <a:rPr kumimoji="0" lang="en-US" altLang="en-US" sz="2400" b="0" i="0" u="none" strike="noStrike" kern="1200" cap="none" spc="0" normalizeH="0" baseline="0" noProof="0" dirty="0" err="1">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err="1">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a:t>x</a:t>
                </a:r>
                <a14:m>
                  <m:oMath xmlns:m="http://schemas.openxmlformats.org/officeDocument/2006/math">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r>
                      <m:rPr>
                        <m:nor/>
                      </m:rPr>
                      <a:rPr kumimoji="0" lang="el-GR" altLang="en-US" sz="2400" b="0" i="0" u="none" strike="noStrike" kern="1200" cap="none" spc="0" normalizeH="0" baseline="0" noProof="0" dirty="0" smtClean="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r>
                      <m:rPr>
                        <m:sty m:val="p"/>
                      </m:rPr>
                      <a:rPr kumimoji="0" lang="en-US" altLang="en-US" sz="24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x</m:t>
                    </m:r>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14:m>
                  <m:oMath xmlns:m="http://schemas.openxmlformats.org/officeDocument/2006/math">
                    <m:r>
                      <m:rPr>
                        <m:sty m:val="p"/>
                      </m:rPr>
                      <a:rPr kumimoji="0" lang="en-US" altLang="en-US" sz="24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x</m:t>
                    </m:r>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oMath>
                </a14:m>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14:m>
                  <m:oMath xmlns:m="http://schemas.openxmlformats.org/officeDocument/2006/math">
                    <m:nary>
                      <m:naryPr>
                        <m:limLoc m:val="undOvr"/>
                        <m:ctrlPr>
                          <a:rPr kumimoji="0" lang="en-US" altLang="en-US" sz="2400" b="0" i="1" u="none" strike="noStrike" kern="1200" cap="none" spc="0" normalizeH="0" baseline="0" noProof="0" dirty="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naryPr>
                      <m:sub>
                        <m:r>
                          <m:rPr>
                            <m:brk m:alnAt="24"/>
                          </m:rPr>
                          <a:rPr kumimoji="0" lang="en-US" altLang="en-US" sz="2400" b="0" i="1" u="none" strike="noStrike" kern="1200" cap="none" spc="0" normalizeH="0" baseline="0" noProof="0" dirty="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𝑥</m:t>
                        </m:r>
                      </m:sub>
                      <m:sup/>
                      <m:e>
                        <m:sSub>
                          <m:sSubPr>
                            <m:ctrlPr>
                              <a:rPr kumimoji="0" lang="en-US" altLang="en-US" sz="2400" b="0" i="1" u="none" strike="noStrike" kern="1200" cap="none" spc="0" normalizeH="0" baseline="0" noProof="0" dirty="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sSubPr>
                          <m:e>
                            <m:r>
                              <a:rPr kumimoji="0" lang="en-US" altLang="en-US" sz="2400" b="0" i="1" u="none" strike="noStrike" kern="1200" cap="none" spc="0" normalizeH="0" baseline="0" noProof="0" dirty="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𝑓</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𝑥</m:t>
                            </m:r>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sub>
                        </m:sSub>
                        <m:d>
                          <m:dPr>
                            <m:ctrlPr>
                              <a:rPr kumimoji="0" lang="en-US" altLang="en-US" sz="2400" b="0" i="1" u="none" strike="noStrike" kern="1200" cap="none" spc="0" normalizeH="0" baseline="0" noProof="0" dirty="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dPr>
                          <m:e>
                            <m:r>
                              <a:rPr kumimoji="0" lang="en-US" altLang="en-US" sz="2400" b="0" i="1" u="none" strike="noStrike" kern="1200" cap="none" spc="0" normalizeH="0" baseline="0" noProof="0" dirty="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𝑥</m:t>
                            </m:r>
                          </m:e>
                        </m:d>
                        <m:r>
                          <a:rPr kumimoji="0" lang="en-US" altLang="en-US" sz="2400" b="0" i="1" u="none" strike="noStrike" kern="1200" cap="none" spc="0" normalizeH="0" baseline="0" noProof="0" dirty="0" smtClean="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 </m:t>
                        </m:r>
                      </m:e>
                    </m:nary>
                    <m:r>
                      <a:rPr kumimoji="0" lang="en-US" altLang="en-US" sz="2400" b="0" i="1" u="none" strike="noStrike" kern="1200" cap="none" spc="0" normalizeH="0" baseline="0" noProof="0" dirty="0" smtClean="0">
                        <a:ln>
                          <a:noFill/>
                        </a:ln>
                        <a:solidFill>
                          <a:srgbClr val="FFC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sSub>
                      <m:sSubPr>
                        <m:ctrlPr>
                          <a:rPr kumimoji="0" lang="en-US" altLang="en-US" sz="2400" b="0" i="1" u="none" strike="noStrike" kern="1200" cap="none" spc="0" normalizeH="0" baseline="0" noProof="0" dirty="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sSubPr>
                      <m:e>
                        <m:r>
                          <a:rPr kumimoji="0" lang="en-US" altLang="en-US" sz="2400" b="0" i="1" u="none" strike="noStrike" kern="1200" cap="none" spc="0" normalizeH="0" baseline="0" noProof="0" dirty="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𝑓</m:t>
                        </m:r>
                      </m:e>
                      <m:sub>
                        <m:r>
                          <a:rPr kumimoji="0" lang="en-US"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𝑥</m:t>
                        </m:r>
                        <m:r>
                          <m:rPr>
                            <m:nor/>
                          </m:rPr>
                          <a:rPr kumimoji="0" lang="el-GR" altLang="en-US" sz="24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sub>
                    </m:sSub>
                    <m:d>
                      <m:dPr>
                        <m:ctrlPr>
                          <a:rPr kumimoji="0" lang="en-US" altLang="en-US" sz="2400" b="0" i="1" u="none" strike="noStrike" kern="1200" cap="none" spc="0" normalizeH="0" baseline="0" noProof="0" dirty="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ctrlPr>
                      </m:dPr>
                      <m:e>
                        <m:r>
                          <a:rPr kumimoji="0" lang="en-US" altLang="en-US" sz="2400" b="0" i="1" u="none" strike="noStrike" kern="1200" cap="none" spc="0" normalizeH="0" baseline="0" noProof="0" dirty="0">
                            <a:ln>
                              <a:noFill/>
                            </a:ln>
                            <a:solidFill>
                              <a:srgbClr val="FFC000"/>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𝑥</m:t>
                        </m:r>
                      </m:e>
                    </m:d>
                  </m:oMath>
                </a14:m>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a:t>
                </a:r>
              </a:p>
            </p:txBody>
          </p:sp>
        </mc:Choice>
        <mc:Fallback xmlns="">
          <p:sp>
            <p:nvSpPr>
              <p:cNvPr id="19" name="Rectangle 18">
                <a:extLst>
                  <a:ext uri="{FF2B5EF4-FFF2-40B4-BE49-F238E27FC236}">
                    <a16:creationId xmlns:a16="http://schemas.microsoft.com/office/drawing/2014/main" id="{C2DCD39F-1425-4369-996A-2D4DCA073472}"/>
                  </a:ext>
                </a:extLst>
              </p:cNvPr>
              <p:cNvSpPr>
                <a:spLocks noRot="1" noChangeAspect="1" noMove="1" noResize="1" noEditPoints="1" noAdjustHandles="1" noChangeArrowheads="1" noChangeShapeType="1" noTextEdit="1"/>
              </p:cNvSpPr>
              <p:nvPr/>
            </p:nvSpPr>
            <p:spPr>
              <a:xfrm>
                <a:off x="555327" y="2438400"/>
                <a:ext cx="7749557" cy="2965427"/>
              </a:xfrm>
              <a:prstGeom prst="rect">
                <a:avLst/>
              </a:prstGeom>
              <a:blipFill>
                <a:blip r:embed="rId4"/>
                <a:stretch>
                  <a:fillRect l="-1180" t="-1646" r="-393" b="-2058"/>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81E8A15D-8BC3-4DFB-AC43-2D68945A2797}"/>
              </a:ext>
            </a:extLst>
          </p:cNvPr>
          <p:cNvGrpSpPr/>
          <p:nvPr/>
        </p:nvGrpSpPr>
        <p:grpSpPr>
          <a:xfrm>
            <a:off x="2287074" y="3148599"/>
            <a:ext cx="1828800" cy="914192"/>
            <a:chOff x="2133600" y="4672599"/>
            <a:chExt cx="1828800" cy="914192"/>
          </a:xfrm>
        </p:grpSpPr>
        <p:sp>
          <p:nvSpPr>
            <p:cNvPr id="26" name="Rectangle 25">
              <a:extLst>
                <a:ext uri="{FF2B5EF4-FFF2-40B4-BE49-F238E27FC236}">
                  <a16:creationId xmlns:a16="http://schemas.microsoft.com/office/drawing/2014/main" id="{41097312-938F-4D3B-AAE8-4E8FFC33D7BB}"/>
                </a:ext>
              </a:extLst>
            </p:cNvPr>
            <p:cNvSpPr/>
            <p:nvPr/>
          </p:nvSpPr>
          <p:spPr>
            <a:xfrm>
              <a:off x="2874825" y="5186681"/>
              <a:ext cx="39786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l-GR" altLang="en-US" sz="20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7" name="Freeform: Shape 26">
              <a:extLst>
                <a:ext uri="{FF2B5EF4-FFF2-40B4-BE49-F238E27FC236}">
                  <a16:creationId xmlns:a16="http://schemas.microsoft.com/office/drawing/2014/main" id="{4CCDBA94-1F69-4310-B330-34A35A794C1E}"/>
                </a:ext>
              </a:extLst>
            </p:cNvPr>
            <p:cNvSpPr/>
            <p:nvPr/>
          </p:nvSpPr>
          <p:spPr>
            <a:xfrm>
              <a:off x="2133600" y="4672599"/>
              <a:ext cx="1828800" cy="609353"/>
            </a:xfrm>
            <a:custGeom>
              <a:avLst/>
              <a:gdLst>
                <a:gd name="connsiteX0" fmla="*/ 0 w 4322431"/>
                <a:gd name="connsiteY0" fmla="*/ 1693113 h 1697064"/>
                <a:gd name="connsiteX1" fmla="*/ 297180 w 4322431"/>
                <a:gd name="connsiteY1" fmla="*/ 1647393 h 1697064"/>
                <a:gd name="connsiteX2" fmla="*/ 678180 w 4322431"/>
                <a:gd name="connsiteY2" fmla="*/ 1502613 h 1697064"/>
                <a:gd name="connsiteX3" fmla="*/ 891540 w 4322431"/>
                <a:gd name="connsiteY3" fmla="*/ 1319733 h 1697064"/>
                <a:gd name="connsiteX4" fmla="*/ 1158240 w 4322431"/>
                <a:gd name="connsiteY4" fmla="*/ 1037793 h 1697064"/>
                <a:gd name="connsiteX5" fmla="*/ 1470660 w 4322431"/>
                <a:gd name="connsiteY5" fmla="*/ 580593 h 1697064"/>
                <a:gd name="connsiteX6" fmla="*/ 1729740 w 4322431"/>
                <a:gd name="connsiteY6" fmla="*/ 222453 h 1697064"/>
                <a:gd name="connsiteX7" fmla="*/ 2011680 w 4322431"/>
                <a:gd name="connsiteY7" fmla="*/ 24333 h 1697064"/>
                <a:gd name="connsiteX8" fmla="*/ 2286000 w 4322431"/>
                <a:gd name="connsiteY8" fmla="*/ 39573 h 1697064"/>
                <a:gd name="connsiteX9" fmla="*/ 2583180 w 4322431"/>
                <a:gd name="connsiteY9" fmla="*/ 351993 h 1697064"/>
                <a:gd name="connsiteX10" fmla="*/ 2880360 w 4322431"/>
                <a:gd name="connsiteY10" fmla="*/ 801573 h 1697064"/>
                <a:gd name="connsiteX11" fmla="*/ 3169920 w 4322431"/>
                <a:gd name="connsiteY11" fmla="*/ 1167333 h 1697064"/>
                <a:gd name="connsiteX12" fmla="*/ 3467100 w 4322431"/>
                <a:gd name="connsiteY12" fmla="*/ 1449273 h 1697064"/>
                <a:gd name="connsiteX13" fmla="*/ 3817620 w 4322431"/>
                <a:gd name="connsiteY13" fmla="*/ 1639773 h 1697064"/>
                <a:gd name="connsiteX14" fmla="*/ 4282440 w 4322431"/>
                <a:gd name="connsiteY14" fmla="*/ 1693113 h 1697064"/>
                <a:gd name="connsiteX15" fmla="*/ 4297680 w 4322431"/>
                <a:gd name="connsiteY15" fmla="*/ 1693113 h 1697064"/>
                <a:gd name="connsiteX16" fmla="*/ 0 w 4322431"/>
                <a:gd name="connsiteY16" fmla="*/ 1693113 h 1697064"/>
                <a:gd name="connsiteX0" fmla="*/ 0 w 6650131"/>
                <a:gd name="connsiteY0" fmla="*/ 1693113 h 1697064"/>
                <a:gd name="connsiteX1" fmla="*/ 297180 w 6650131"/>
                <a:gd name="connsiteY1" fmla="*/ 1647393 h 1697064"/>
                <a:gd name="connsiteX2" fmla="*/ 678180 w 6650131"/>
                <a:gd name="connsiteY2" fmla="*/ 1502613 h 1697064"/>
                <a:gd name="connsiteX3" fmla="*/ 891540 w 6650131"/>
                <a:gd name="connsiteY3" fmla="*/ 1319733 h 1697064"/>
                <a:gd name="connsiteX4" fmla="*/ 1158240 w 6650131"/>
                <a:gd name="connsiteY4" fmla="*/ 1037793 h 1697064"/>
                <a:gd name="connsiteX5" fmla="*/ 1470660 w 6650131"/>
                <a:gd name="connsiteY5" fmla="*/ 580593 h 1697064"/>
                <a:gd name="connsiteX6" fmla="*/ 1729740 w 6650131"/>
                <a:gd name="connsiteY6" fmla="*/ 222453 h 1697064"/>
                <a:gd name="connsiteX7" fmla="*/ 2011680 w 6650131"/>
                <a:gd name="connsiteY7" fmla="*/ 24333 h 1697064"/>
                <a:gd name="connsiteX8" fmla="*/ 2286000 w 6650131"/>
                <a:gd name="connsiteY8" fmla="*/ 39573 h 1697064"/>
                <a:gd name="connsiteX9" fmla="*/ 2583180 w 6650131"/>
                <a:gd name="connsiteY9" fmla="*/ 351993 h 1697064"/>
                <a:gd name="connsiteX10" fmla="*/ 2880360 w 6650131"/>
                <a:gd name="connsiteY10" fmla="*/ 801573 h 1697064"/>
                <a:gd name="connsiteX11" fmla="*/ 3169920 w 6650131"/>
                <a:gd name="connsiteY11" fmla="*/ 1167333 h 1697064"/>
                <a:gd name="connsiteX12" fmla="*/ 3467100 w 6650131"/>
                <a:gd name="connsiteY12" fmla="*/ 1449273 h 1697064"/>
                <a:gd name="connsiteX13" fmla="*/ 3817620 w 6650131"/>
                <a:gd name="connsiteY13" fmla="*/ 1639773 h 1697064"/>
                <a:gd name="connsiteX14" fmla="*/ 4282440 w 6650131"/>
                <a:gd name="connsiteY14" fmla="*/ 1693113 h 1697064"/>
                <a:gd name="connsiteX15" fmla="*/ 6650131 w 6650131"/>
                <a:gd name="connsiteY15" fmla="*/ 1693113 h 1697064"/>
                <a:gd name="connsiteX16" fmla="*/ 0 w 6650131"/>
                <a:gd name="connsiteY16" fmla="*/ 1693113 h 1697064"/>
                <a:gd name="connsiteX0" fmla="*/ 0 w 9199880"/>
                <a:gd name="connsiteY0" fmla="*/ 1722854 h 1722854"/>
                <a:gd name="connsiteX1" fmla="*/ 2846929 w 9199880"/>
                <a:gd name="connsiteY1" fmla="*/ 1647393 h 1722854"/>
                <a:gd name="connsiteX2" fmla="*/ 3227929 w 9199880"/>
                <a:gd name="connsiteY2" fmla="*/ 1502613 h 1722854"/>
                <a:gd name="connsiteX3" fmla="*/ 3441289 w 9199880"/>
                <a:gd name="connsiteY3" fmla="*/ 1319733 h 1722854"/>
                <a:gd name="connsiteX4" fmla="*/ 3707989 w 9199880"/>
                <a:gd name="connsiteY4" fmla="*/ 1037793 h 1722854"/>
                <a:gd name="connsiteX5" fmla="*/ 4020409 w 9199880"/>
                <a:gd name="connsiteY5" fmla="*/ 580593 h 1722854"/>
                <a:gd name="connsiteX6" fmla="*/ 4279489 w 9199880"/>
                <a:gd name="connsiteY6" fmla="*/ 222453 h 1722854"/>
                <a:gd name="connsiteX7" fmla="*/ 4561429 w 9199880"/>
                <a:gd name="connsiteY7" fmla="*/ 24333 h 1722854"/>
                <a:gd name="connsiteX8" fmla="*/ 4835749 w 9199880"/>
                <a:gd name="connsiteY8" fmla="*/ 39573 h 1722854"/>
                <a:gd name="connsiteX9" fmla="*/ 5132929 w 9199880"/>
                <a:gd name="connsiteY9" fmla="*/ 351993 h 1722854"/>
                <a:gd name="connsiteX10" fmla="*/ 5430109 w 9199880"/>
                <a:gd name="connsiteY10" fmla="*/ 801573 h 1722854"/>
                <a:gd name="connsiteX11" fmla="*/ 5719669 w 9199880"/>
                <a:gd name="connsiteY11" fmla="*/ 1167333 h 1722854"/>
                <a:gd name="connsiteX12" fmla="*/ 6016849 w 9199880"/>
                <a:gd name="connsiteY12" fmla="*/ 1449273 h 1722854"/>
                <a:gd name="connsiteX13" fmla="*/ 6367369 w 9199880"/>
                <a:gd name="connsiteY13" fmla="*/ 1639773 h 1722854"/>
                <a:gd name="connsiteX14" fmla="*/ 6832189 w 9199880"/>
                <a:gd name="connsiteY14" fmla="*/ 1693113 h 1722854"/>
                <a:gd name="connsiteX15" fmla="*/ 9199880 w 9199880"/>
                <a:gd name="connsiteY15" fmla="*/ 1693113 h 1722854"/>
                <a:gd name="connsiteX16" fmla="*/ 0 w 9199880"/>
                <a:gd name="connsiteY16" fmla="*/ 1722854 h 1722854"/>
                <a:gd name="connsiteX0" fmla="*/ 0 w 9306121"/>
                <a:gd name="connsiteY0" fmla="*/ 1722854 h 1742690"/>
                <a:gd name="connsiteX1" fmla="*/ 2846929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06121"/>
                <a:gd name="connsiteY0" fmla="*/ 1722854 h 1742690"/>
                <a:gd name="connsiteX1" fmla="*/ 2745740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06121"/>
                <a:gd name="connsiteY0" fmla="*/ 1722854 h 1742690"/>
                <a:gd name="connsiteX1" fmla="*/ 2745740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39851"/>
                <a:gd name="connsiteY0" fmla="*/ 1722854 h 1761654"/>
                <a:gd name="connsiteX1" fmla="*/ 2745740 w 9339851"/>
                <a:gd name="connsiteY1" fmla="*/ 1647393 h 1761654"/>
                <a:gd name="connsiteX2" fmla="*/ 3227929 w 9339851"/>
                <a:gd name="connsiteY2" fmla="*/ 1502613 h 1761654"/>
                <a:gd name="connsiteX3" fmla="*/ 3441289 w 9339851"/>
                <a:gd name="connsiteY3" fmla="*/ 1319733 h 1761654"/>
                <a:gd name="connsiteX4" fmla="*/ 3707989 w 9339851"/>
                <a:gd name="connsiteY4" fmla="*/ 1037793 h 1761654"/>
                <a:gd name="connsiteX5" fmla="*/ 4020409 w 9339851"/>
                <a:gd name="connsiteY5" fmla="*/ 580593 h 1761654"/>
                <a:gd name="connsiteX6" fmla="*/ 4279489 w 9339851"/>
                <a:gd name="connsiteY6" fmla="*/ 222453 h 1761654"/>
                <a:gd name="connsiteX7" fmla="*/ 4561429 w 9339851"/>
                <a:gd name="connsiteY7" fmla="*/ 24333 h 1761654"/>
                <a:gd name="connsiteX8" fmla="*/ 4835749 w 9339851"/>
                <a:gd name="connsiteY8" fmla="*/ 39573 h 1761654"/>
                <a:gd name="connsiteX9" fmla="*/ 5132929 w 9339851"/>
                <a:gd name="connsiteY9" fmla="*/ 351993 h 1761654"/>
                <a:gd name="connsiteX10" fmla="*/ 5430109 w 9339851"/>
                <a:gd name="connsiteY10" fmla="*/ 801573 h 1761654"/>
                <a:gd name="connsiteX11" fmla="*/ 5719669 w 9339851"/>
                <a:gd name="connsiteY11" fmla="*/ 1167333 h 1761654"/>
                <a:gd name="connsiteX12" fmla="*/ 6016849 w 9339851"/>
                <a:gd name="connsiteY12" fmla="*/ 1449273 h 1761654"/>
                <a:gd name="connsiteX13" fmla="*/ 6367369 w 9339851"/>
                <a:gd name="connsiteY13" fmla="*/ 1639773 h 1761654"/>
                <a:gd name="connsiteX14" fmla="*/ 6832189 w 9339851"/>
                <a:gd name="connsiteY14" fmla="*/ 1693113 h 1761654"/>
                <a:gd name="connsiteX15" fmla="*/ 9339851 w 9339851"/>
                <a:gd name="connsiteY15" fmla="*/ 1761654 h 1761654"/>
                <a:gd name="connsiteX16" fmla="*/ 0 w 9339851"/>
                <a:gd name="connsiteY16" fmla="*/ 1722854 h 176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9851" h="1761654">
                  <a:moveTo>
                    <a:pt x="0" y="1722854"/>
                  </a:moveTo>
                  <a:cubicBezTo>
                    <a:pt x="92075" y="1715869"/>
                    <a:pt x="2275211" y="1740991"/>
                    <a:pt x="2745740" y="1647393"/>
                  </a:cubicBezTo>
                  <a:cubicBezTo>
                    <a:pt x="3216269" y="1553795"/>
                    <a:pt x="3112004" y="1557223"/>
                    <a:pt x="3227929" y="1502613"/>
                  </a:cubicBezTo>
                  <a:cubicBezTo>
                    <a:pt x="3343854" y="1448003"/>
                    <a:pt x="3361279" y="1397203"/>
                    <a:pt x="3441289" y="1319733"/>
                  </a:cubicBezTo>
                  <a:cubicBezTo>
                    <a:pt x="3521299" y="1242263"/>
                    <a:pt x="3611469" y="1160983"/>
                    <a:pt x="3707989" y="1037793"/>
                  </a:cubicBezTo>
                  <a:cubicBezTo>
                    <a:pt x="3804509" y="914603"/>
                    <a:pt x="3925159" y="716483"/>
                    <a:pt x="4020409" y="580593"/>
                  </a:cubicBezTo>
                  <a:cubicBezTo>
                    <a:pt x="4115659" y="444703"/>
                    <a:pt x="4189319" y="315163"/>
                    <a:pt x="4279489" y="222453"/>
                  </a:cubicBezTo>
                  <a:cubicBezTo>
                    <a:pt x="4369659" y="129743"/>
                    <a:pt x="4468719" y="54813"/>
                    <a:pt x="4561429" y="24333"/>
                  </a:cubicBezTo>
                  <a:cubicBezTo>
                    <a:pt x="4654139" y="-6147"/>
                    <a:pt x="4740499" y="-15037"/>
                    <a:pt x="4835749" y="39573"/>
                  </a:cubicBezTo>
                  <a:cubicBezTo>
                    <a:pt x="4930999" y="94183"/>
                    <a:pt x="5033869" y="224993"/>
                    <a:pt x="5132929" y="351993"/>
                  </a:cubicBezTo>
                  <a:cubicBezTo>
                    <a:pt x="5231989" y="478993"/>
                    <a:pt x="5332319" y="665683"/>
                    <a:pt x="5430109" y="801573"/>
                  </a:cubicBezTo>
                  <a:cubicBezTo>
                    <a:pt x="5527899" y="937463"/>
                    <a:pt x="5621879" y="1059383"/>
                    <a:pt x="5719669" y="1167333"/>
                  </a:cubicBezTo>
                  <a:cubicBezTo>
                    <a:pt x="5817459" y="1275283"/>
                    <a:pt x="5908899" y="1370533"/>
                    <a:pt x="6016849" y="1449273"/>
                  </a:cubicBezTo>
                  <a:cubicBezTo>
                    <a:pt x="6124799" y="1528013"/>
                    <a:pt x="6231479" y="1599133"/>
                    <a:pt x="6367369" y="1639773"/>
                  </a:cubicBezTo>
                  <a:cubicBezTo>
                    <a:pt x="6503259" y="1680413"/>
                    <a:pt x="6832189" y="1693113"/>
                    <a:pt x="6832189" y="1693113"/>
                  </a:cubicBezTo>
                  <a:cubicBezTo>
                    <a:pt x="6912199" y="1702003"/>
                    <a:pt x="9339851" y="1761654"/>
                    <a:pt x="9339851" y="1761654"/>
                  </a:cubicBezTo>
                  <a:lnTo>
                    <a:pt x="0" y="1722854"/>
                  </a:lnTo>
                  <a:close/>
                </a:path>
              </a:pathLst>
            </a:custGeom>
            <a:solidFill>
              <a:srgbClr val="FFFF00"/>
            </a:solidFill>
            <a:ln w="25400">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37" name="Group 36">
            <a:extLst>
              <a:ext uri="{FF2B5EF4-FFF2-40B4-BE49-F238E27FC236}">
                <a16:creationId xmlns:a16="http://schemas.microsoft.com/office/drawing/2014/main" id="{EA2E5D88-7E3F-4002-B7DD-D16CC5FDEFDC}"/>
              </a:ext>
            </a:extLst>
          </p:cNvPr>
          <p:cNvGrpSpPr/>
          <p:nvPr/>
        </p:nvGrpSpPr>
        <p:grpSpPr>
          <a:xfrm>
            <a:off x="3124200" y="3912166"/>
            <a:ext cx="1828800" cy="914192"/>
            <a:chOff x="2133600" y="4672599"/>
            <a:chExt cx="1828800" cy="914192"/>
          </a:xfrm>
        </p:grpSpPr>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2F1E147B-0528-4089-9F33-835018E44E49}"/>
                    </a:ext>
                  </a:extLst>
                </p:cNvPr>
                <p:cNvSpPr/>
                <p:nvPr/>
              </p:nvSpPr>
              <p:spPr>
                <a:xfrm>
                  <a:off x="2874825" y="5186681"/>
                  <a:ext cx="482824"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14:m>
                    <m:oMath xmlns:m="http://schemas.openxmlformats.org/officeDocument/2006/math">
                      <m:r>
                        <m:rPr>
                          <m:nor/>
                        </m:rPr>
                        <a:rPr kumimoji="0" lang="el-GR" altLang="en-US" sz="20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oMath>
                  </a14:m>
                  <a:r>
                    <a:rPr kumimoji="0" lang="el-GR" altLang="en-US" sz="20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8" name="Rectangle 37">
                  <a:extLst>
                    <a:ext uri="{FF2B5EF4-FFF2-40B4-BE49-F238E27FC236}">
                      <a16:creationId xmlns:a16="http://schemas.microsoft.com/office/drawing/2014/main" id="{2F1E147B-0528-4089-9F33-835018E44E49}"/>
                    </a:ext>
                  </a:extLst>
                </p:cNvPr>
                <p:cNvSpPr>
                  <a:spLocks noRot="1" noChangeAspect="1" noMove="1" noResize="1" noEditPoints="1" noAdjustHandles="1" noChangeArrowheads="1" noChangeShapeType="1" noTextEdit="1"/>
                </p:cNvSpPr>
                <p:nvPr/>
              </p:nvSpPr>
              <p:spPr>
                <a:xfrm>
                  <a:off x="2874825" y="5186681"/>
                  <a:ext cx="482824" cy="400110"/>
                </a:xfrm>
                <a:prstGeom prst="rect">
                  <a:avLst/>
                </a:prstGeom>
                <a:blipFill>
                  <a:blip r:embed="rId7"/>
                  <a:stretch>
                    <a:fillRect l="-12658" t="-7576" r="-12658" b="-25758"/>
                  </a:stretch>
                </a:blipFill>
              </p:spPr>
              <p:txBody>
                <a:bodyPr/>
                <a:lstStyle/>
                <a:p>
                  <a:r>
                    <a:rPr lang="en-US">
                      <a:noFill/>
                    </a:rPr>
                    <a:t> </a:t>
                  </a:r>
                </a:p>
              </p:txBody>
            </p:sp>
          </mc:Fallback>
        </mc:AlternateContent>
        <p:sp>
          <p:nvSpPr>
            <p:cNvPr id="39" name="Freeform: Shape 38">
              <a:extLst>
                <a:ext uri="{FF2B5EF4-FFF2-40B4-BE49-F238E27FC236}">
                  <a16:creationId xmlns:a16="http://schemas.microsoft.com/office/drawing/2014/main" id="{9D9C0CA5-76FC-411E-920C-208C0632356B}"/>
                </a:ext>
              </a:extLst>
            </p:cNvPr>
            <p:cNvSpPr/>
            <p:nvPr/>
          </p:nvSpPr>
          <p:spPr>
            <a:xfrm>
              <a:off x="2133600" y="4672599"/>
              <a:ext cx="1828800" cy="609353"/>
            </a:xfrm>
            <a:custGeom>
              <a:avLst/>
              <a:gdLst>
                <a:gd name="connsiteX0" fmla="*/ 0 w 4322431"/>
                <a:gd name="connsiteY0" fmla="*/ 1693113 h 1697064"/>
                <a:gd name="connsiteX1" fmla="*/ 297180 w 4322431"/>
                <a:gd name="connsiteY1" fmla="*/ 1647393 h 1697064"/>
                <a:gd name="connsiteX2" fmla="*/ 678180 w 4322431"/>
                <a:gd name="connsiteY2" fmla="*/ 1502613 h 1697064"/>
                <a:gd name="connsiteX3" fmla="*/ 891540 w 4322431"/>
                <a:gd name="connsiteY3" fmla="*/ 1319733 h 1697064"/>
                <a:gd name="connsiteX4" fmla="*/ 1158240 w 4322431"/>
                <a:gd name="connsiteY4" fmla="*/ 1037793 h 1697064"/>
                <a:gd name="connsiteX5" fmla="*/ 1470660 w 4322431"/>
                <a:gd name="connsiteY5" fmla="*/ 580593 h 1697064"/>
                <a:gd name="connsiteX6" fmla="*/ 1729740 w 4322431"/>
                <a:gd name="connsiteY6" fmla="*/ 222453 h 1697064"/>
                <a:gd name="connsiteX7" fmla="*/ 2011680 w 4322431"/>
                <a:gd name="connsiteY7" fmla="*/ 24333 h 1697064"/>
                <a:gd name="connsiteX8" fmla="*/ 2286000 w 4322431"/>
                <a:gd name="connsiteY8" fmla="*/ 39573 h 1697064"/>
                <a:gd name="connsiteX9" fmla="*/ 2583180 w 4322431"/>
                <a:gd name="connsiteY9" fmla="*/ 351993 h 1697064"/>
                <a:gd name="connsiteX10" fmla="*/ 2880360 w 4322431"/>
                <a:gd name="connsiteY10" fmla="*/ 801573 h 1697064"/>
                <a:gd name="connsiteX11" fmla="*/ 3169920 w 4322431"/>
                <a:gd name="connsiteY11" fmla="*/ 1167333 h 1697064"/>
                <a:gd name="connsiteX12" fmla="*/ 3467100 w 4322431"/>
                <a:gd name="connsiteY12" fmla="*/ 1449273 h 1697064"/>
                <a:gd name="connsiteX13" fmla="*/ 3817620 w 4322431"/>
                <a:gd name="connsiteY13" fmla="*/ 1639773 h 1697064"/>
                <a:gd name="connsiteX14" fmla="*/ 4282440 w 4322431"/>
                <a:gd name="connsiteY14" fmla="*/ 1693113 h 1697064"/>
                <a:gd name="connsiteX15" fmla="*/ 4297680 w 4322431"/>
                <a:gd name="connsiteY15" fmla="*/ 1693113 h 1697064"/>
                <a:gd name="connsiteX16" fmla="*/ 0 w 4322431"/>
                <a:gd name="connsiteY16" fmla="*/ 1693113 h 1697064"/>
                <a:gd name="connsiteX0" fmla="*/ 0 w 6650131"/>
                <a:gd name="connsiteY0" fmla="*/ 1693113 h 1697064"/>
                <a:gd name="connsiteX1" fmla="*/ 297180 w 6650131"/>
                <a:gd name="connsiteY1" fmla="*/ 1647393 h 1697064"/>
                <a:gd name="connsiteX2" fmla="*/ 678180 w 6650131"/>
                <a:gd name="connsiteY2" fmla="*/ 1502613 h 1697064"/>
                <a:gd name="connsiteX3" fmla="*/ 891540 w 6650131"/>
                <a:gd name="connsiteY3" fmla="*/ 1319733 h 1697064"/>
                <a:gd name="connsiteX4" fmla="*/ 1158240 w 6650131"/>
                <a:gd name="connsiteY4" fmla="*/ 1037793 h 1697064"/>
                <a:gd name="connsiteX5" fmla="*/ 1470660 w 6650131"/>
                <a:gd name="connsiteY5" fmla="*/ 580593 h 1697064"/>
                <a:gd name="connsiteX6" fmla="*/ 1729740 w 6650131"/>
                <a:gd name="connsiteY6" fmla="*/ 222453 h 1697064"/>
                <a:gd name="connsiteX7" fmla="*/ 2011680 w 6650131"/>
                <a:gd name="connsiteY7" fmla="*/ 24333 h 1697064"/>
                <a:gd name="connsiteX8" fmla="*/ 2286000 w 6650131"/>
                <a:gd name="connsiteY8" fmla="*/ 39573 h 1697064"/>
                <a:gd name="connsiteX9" fmla="*/ 2583180 w 6650131"/>
                <a:gd name="connsiteY9" fmla="*/ 351993 h 1697064"/>
                <a:gd name="connsiteX10" fmla="*/ 2880360 w 6650131"/>
                <a:gd name="connsiteY10" fmla="*/ 801573 h 1697064"/>
                <a:gd name="connsiteX11" fmla="*/ 3169920 w 6650131"/>
                <a:gd name="connsiteY11" fmla="*/ 1167333 h 1697064"/>
                <a:gd name="connsiteX12" fmla="*/ 3467100 w 6650131"/>
                <a:gd name="connsiteY12" fmla="*/ 1449273 h 1697064"/>
                <a:gd name="connsiteX13" fmla="*/ 3817620 w 6650131"/>
                <a:gd name="connsiteY13" fmla="*/ 1639773 h 1697064"/>
                <a:gd name="connsiteX14" fmla="*/ 4282440 w 6650131"/>
                <a:gd name="connsiteY14" fmla="*/ 1693113 h 1697064"/>
                <a:gd name="connsiteX15" fmla="*/ 6650131 w 6650131"/>
                <a:gd name="connsiteY15" fmla="*/ 1693113 h 1697064"/>
                <a:gd name="connsiteX16" fmla="*/ 0 w 6650131"/>
                <a:gd name="connsiteY16" fmla="*/ 1693113 h 1697064"/>
                <a:gd name="connsiteX0" fmla="*/ 0 w 9199880"/>
                <a:gd name="connsiteY0" fmla="*/ 1722854 h 1722854"/>
                <a:gd name="connsiteX1" fmla="*/ 2846929 w 9199880"/>
                <a:gd name="connsiteY1" fmla="*/ 1647393 h 1722854"/>
                <a:gd name="connsiteX2" fmla="*/ 3227929 w 9199880"/>
                <a:gd name="connsiteY2" fmla="*/ 1502613 h 1722854"/>
                <a:gd name="connsiteX3" fmla="*/ 3441289 w 9199880"/>
                <a:gd name="connsiteY3" fmla="*/ 1319733 h 1722854"/>
                <a:gd name="connsiteX4" fmla="*/ 3707989 w 9199880"/>
                <a:gd name="connsiteY4" fmla="*/ 1037793 h 1722854"/>
                <a:gd name="connsiteX5" fmla="*/ 4020409 w 9199880"/>
                <a:gd name="connsiteY5" fmla="*/ 580593 h 1722854"/>
                <a:gd name="connsiteX6" fmla="*/ 4279489 w 9199880"/>
                <a:gd name="connsiteY6" fmla="*/ 222453 h 1722854"/>
                <a:gd name="connsiteX7" fmla="*/ 4561429 w 9199880"/>
                <a:gd name="connsiteY7" fmla="*/ 24333 h 1722854"/>
                <a:gd name="connsiteX8" fmla="*/ 4835749 w 9199880"/>
                <a:gd name="connsiteY8" fmla="*/ 39573 h 1722854"/>
                <a:gd name="connsiteX9" fmla="*/ 5132929 w 9199880"/>
                <a:gd name="connsiteY9" fmla="*/ 351993 h 1722854"/>
                <a:gd name="connsiteX10" fmla="*/ 5430109 w 9199880"/>
                <a:gd name="connsiteY10" fmla="*/ 801573 h 1722854"/>
                <a:gd name="connsiteX11" fmla="*/ 5719669 w 9199880"/>
                <a:gd name="connsiteY11" fmla="*/ 1167333 h 1722854"/>
                <a:gd name="connsiteX12" fmla="*/ 6016849 w 9199880"/>
                <a:gd name="connsiteY12" fmla="*/ 1449273 h 1722854"/>
                <a:gd name="connsiteX13" fmla="*/ 6367369 w 9199880"/>
                <a:gd name="connsiteY13" fmla="*/ 1639773 h 1722854"/>
                <a:gd name="connsiteX14" fmla="*/ 6832189 w 9199880"/>
                <a:gd name="connsiteY14" fmla="*/ 1693113 h 1722854"/>
                <a:gd name="connsiteX15" fmla="*/ 9199880 w 9199880"/>
                <a:gd name="connsiteY15" fmla="*/ 1693113 h 1722854"/>
                <a:gd name="connsiteX16" fmla="*/ 0 w 9199880"/>
                <a:gd name="connsiteY16" fmla="*/ 1722854 h 1722854"/>
                <a:gd name="connsiteX0" fmla="*/ 0 w 9306121"/>
                <a:gd name="connsiteY0" fmla="*/ 1722854 h 1742690"/>
                <a:gd name="connsiteX1" fmla="*/ 2846929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06121"/>
                <a:gd name="connsiteY0" fmla="*/ 1722854 h 1742690"/>
                <a:gd name="connsiteX1" fmla="*/ 2745740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06121"/>
                <a:gd name="connsiteY0" fmla="*/ 1722854 h 1742690"/>
                <a:gd name="connsiteX1" fmla="*/ 2745740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39851"/>
                <a:gd name="connsiteY0" fmla="*/ 1722854 h 1761654"/>
                <a:gd name="connsiteX1" fmla="*/ 2745740 w 9339851"/>
                <a:gd name="connsiteY1" fmla="*/ 1647393 h 1761654"/>
                <a:gd name="connsiteX2" fmla="*/ 3227929 w 9339851"/>
                <a:gd name="connsiteY2" fmla="*/ 1502613 h 1761654"/>
                <a:gd name="connsiteX3" fmla="*/ 3441289 w 9339851"/>
                <a:gd name="connsiteY3" fmla="*/ 1319733 h 1761654"/>
                <a:gd name="connsiteX4" fmla="*/ 3707989 w 9339851"/>
                <a:gd name="connsiteY4" fmla="*/ 1037793 h 1761654"/>
                <a:gd name="connsiteX5" fmla="*/ 4020409 w 9339851"/>
                <a:gd name="connsiteY5" fmla="*/ 580593 h 1761654"/>
                <a:gd name="connsiteX6" fmla="*/ 4279489 w 9339851"/>
                <a:gd name="connsiteY6" fmla="*/ 222453 h 1761654"/>
                <a:gd name="connsiteX7" fmla="*/ 4561429 w 9339851"/>
                <a:gd name="connsiteY7" fmla="*/ 24333 h 1761654"/>
                <a:gd name="connsiteX8" fmla="*/ 4835749 w 9339851"/>
                <a:gd name="connsiteY8" fmla="*/ 39573 h 1761654"/>
                <a:gd name="connsiteX9" fmla="*/ 5132929 w 9339851"/>
                <a:gd name="connsiteY9" fmla="*/ 351993 h 1761654"/>
                <a:gd name="connsiteX10" fmla="*/ 5430109 w 9339851"/>
                <a:gd name="connsiteY10" fmla="*/ 801573 h 1761654"/>
                <a:gd name="connsiteX11" fmla="*/ 5719669 w 9339851"/>
                <a:gd name="connsiteY11" fmla="*/ 1167333 h 1761654"/>
                <a:gd name="connsiteX12" fmla="*/ 6016849 w 9339851"/>
                <a:gd name="connsiteY12" fmla="*/ 1449273 h 1761654"/>
                <a:gd name="connsiteX13" fmla="*/ 6367369 w 9339851"/>
                <a:gd name="connsiteY13" fmla="*/ 1639773 h 1761654"/>
                <a:gd name="connsiteX14" fmla="*/ 6832189 w 9339851"/>
                <a:gd name="connsiteY14" fmla="*/ 1693113 h 1761654"/>
                <a:gd name="connsiteX15" fmla="*/ 9339851 w 9339851"/>
                <a:gd name="connsiteY15" fmla="*/ 1761654 h 1761654"/>
                <a:gd name="connsiteX16" fmla="*/ 0 w 9339851"/>
                <a:gd name="connsiteY16" fmla="*/ 1722854 h 176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9851" h="1761654">
                  <a:moveTo>
                    <a:pt x="0" y="1722854"/>
                  </a:moveTo>
                  <a:cubicBezTo>
                    <a:pt x="92075" y="1715869"/>
                    <a:pt x="2275211" y="1740991"/>
                    <a:pt x="2745740" y="1647393"/>
                  </a:cubicBezTo>
                  <a:cubicBezTo>
                    <a:pt x="3216269" y="1553795"/>
                    <a:pt x="3112004" y="1557223"/>
                    <a:pt x="3227929" y="1502613"/>
                  </a:cubicBezTo>
                  <a:cubicBezTo>
                    <a:pt x="3343854" y="1448003"/>
                    <a:pt x="3361279" y="1397203"/>
                    <a:pt x="3441289" y="1319733"/>
                  </a:cubicBezTo>
                  <a:cubicBezTo>
                    <a:pt x="3521299" y="1242263"/>
                    <a:pt x="3611469" y="1160983"/>
                    <a:pt x="3707989" y="1037793"/>
                  </a:cubicBezTo>
                  <a:cubicBezTo>
                    <a:pt x="3804509" y="914603"/>
                    <a:pt x="3925159" y="716483"/>
                    <a:pt x="4020409" y="580593"/>
                  </a:cubicBezTo>
                  <a:cubicBezTo>
                    <a:pt x="4115659" y="444703"/>
                    <a:pt x="4189319" y="315163"/>
                    <a:pt x="4279489" y="222453"/>
                  </a:cubicBezTo>
                  <a:cubicBezTo>
                    <a:pt x="4369659" y="129743"/>
                    <a:pt x="4468719" y="54813"/>
                    <a:pt x="4561429" y="24333"/>
                  </a:cubicBezTo>
                  <a:cubicBezTo>
                    <a:pt x="4654139" y="-6147"/>
                    <a:pt x="4740499" y="-15037"/>
                    <a:pt x="4835749" y="39573"/>
                  </a:cubicBezTo>
                  <a:cubicBezTo>
                    <a:pt x="4930999" y="94183"/>
                    <a:pt x="5033869" y="224993"/>
                    <a:pt x="5132929" y="351993"/>
                  </a:cubicBezTo>
                  <a:cubicBezTo>
                    <a:pt x="5231989" y="478993"/>
                    <a:pt x="5332319" y="665683"/>
                    <a:pt x="5430109" y="801573"/>
                  </a:cubicBezTo>
                  <a:cubicBezTo>
                    <a:pt x="5527899" y="937463"/>
                    <a:pt x="5621879" y="1059383"/>
                    <a:pt x="5719669" y="1167333"/>
                  </a:cubicBezTo>
                  <a:cubicBezTo>
                    <a:pt x="5817459" y="1275283"/>
                    <a:pt x="5908899" y="1370533"/>
                    <a:pt x="6016849" y="1449273"/>
                  </a:cubicBezTo>
                  <a:cubicBezTo>
                    <a:pt x="6124799" y="1528013"/>
                    <a:pt x="6231479" y="1599133"/>
                    <a:pt x="6367369" y="1639773"/>
                  </a:cubicBezTo>
                  <a:cubicBezTo>
                    <a:pt x="6503259" y="1680413"/>
                    <a:pt x="6832189" y="1693113"/>
                    <a:pt x="6832189" y="1693113"/>
                  </a:cubicBezTo>
                  <a:cubicBezTo>
                    <a:pt x="6912199" y="1702003"/>
                    <a:pt x="9339851" y="1761654"/>
                    <a:pt x="9339851" y="1761654"/>
                  </a:cubicBezTo>
                  <a:lnTo>
                    <a:pt x="0" y="1722854"/>
                  </a:lnTo>
                  <a:close/>
                </a:path>
              </a:pathLst>
            </a:custGeom>
            <a:solidFill>
              <a:srgbClr val="FFFF00"/>
            </a:solidFill>
            <a:ln w="25400">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40" name="Group 39">
            <a:extLst>
              <a:ext uri="{FF2B5EF4-FFF2-40B4-BE49-F238E27FC236}">
                <a16:creationId xmlns:a16="http://schemas.microsoft.com/office/drawing/2014/main" id="{8864CCBB-4ED9-4A67-961E-DF3886B56CA0}"/>
              </a:ext>
            </a:extLst>
          </p:cNvPr>
          <p:cNvGrpSpPr/>
          <p:nvPr/>
        </p:nvGrpSpPr>
        <p:grpSpPr>
          <a:xfrm>
            <a:off x="3111321" y="3149958"/>
            <a:ext cx="1828800" cy="914192"/>
            <a:chOff x="2133600" y="4672599"/>
            <a:chExt cx="1828800" cy="914192"/>
          </a:xfrm>
        </p:grpSpPr>
        <p:sp>
          <p:nvSpPr>
            <p:cNvPr id="41" name="Rectangle 40">
              <a:extLst>
                <a:ext uri="{FF2B5EF4-FFF2-40B4-BE49-F238E27FC236}">
                  <a16:creationId xmlns:a16="http://schemas.microsoft.com/office/drawing/2014/main" id="{CE503A68-34F0-45AE-8A12-B82AD85F9A4D}"/>
                </a:ext>
              </a:extLst>
            </p:cNvPr>
            <p:cNvSpPr/>
            <p:nvPr/>
          </p:nvSpPr>
          <p:spPr>
            <a:xfrm>
              <a:off x="2874825" y="5186681"/>
              <a:ext cx="39786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l-GR" altLang="en-US" sz="20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2" name="Freeform: Shape 41">
              <a:extLst>
                <a:ext uri="{FF2B5EF4-FFF2-40B4-BE49-F238E27FC236}">
                  <a16:creationId xmlns:a16="http://schemas.microsoft.com/office/drawing/2014/main" id="{DAF974A8-7FEE-4A17-BC98-D810E31EC764}"/>
                </a:ext>
              </a:extLst>
            </p:cNvPr>
            <p:cNvSpPr/>
            <p:nvPr/>
          </p:nvSpPr>
          <p:spPr>
            <a:xfrm>
              <a:off x="2133600" y="4672599"/>
              <a:ext cx="1828800" cy="609353"/>
            </a:xfrm>
            <a:custGeom>
              <a:avLst/>
              <a:gdLst>
                <a:gd name="connsiteX0" fmla="*/ 0 w 4322431"/>
                <a:gd name="connsiteY0" fmla="*/ 1693113 h 1697064"/>
                <a:gd name="connsiteX1" fmla="*/ 297180 w 4322431"/>
                <a:gd name="connsiteY1" fmla="*/ 1647393 h 1697064"/>
                <a:gd name="connsiteX2" fmla="*/ 678180 w 4322431"/>
                <a:gd name="connsiteY2" fmla="*/ 1502613 h 1697064"/>
                <a:gd name="connsiteX3" fmla="*/ 891540 w 4322431"/>
                <a:gd name="connsiteY3" fmla="*/ 1319733 h 1697064"/>
                <a:gd name="connsiteX4" fmla="*/ 1158240 w 4322431"/>
                <a:gd name="connsiteY4" fmla="*/ 1037793 h 1697064"/>
                <a:gd name="connsiteX5" fmla="*/ 1470660 w 4322431"/>
                <a:gd name="connsiteY5" fmla="*/ 580593 h 1697064"/>
                <a:gd name="connsiteX6" fmla="*/ 1729740 w 4322431"/>
                <a:gd name="connsiteY6" fmla="*/ 222453 h 1697064"/>
                <a:gd name="connsiteX7" fmla="*/ 2011680 w 4322431"/>
                <a:gd name="connsiteY7" fmla="*/ 24333 h 1697064"/>
                <a:gd name="connsiteX8" fmla="*/ 2286000 w 4322431"/>
                <a:gd name="connsiteY8" fmla="*/ 39573 h 1697064"/>
                <a:gd name="connsiteX9" fmla="*/ 2583180 w 4322431"/>
                <a:gd name="connsiteY9" fmla="*/ 351993 h 1697064"/>
                <a:gd name="connsiteX10" fmla="*/ 2880360 w 4322431"/>
                <a:gd name="connsiteY10" fmla="*/ 801573 h 1697064"/>
                <a:gd name="connsiteX11" fmla="*/ 3169920 w 4322431"/>
                <a:gd name="connsiteY11" fmla="*/ 1167333 h 1697064"/>
                <a:gd name="connsiteX12" fmla="*/ 3467100 w 4322431"/>
                <a:gd name="connsiteY12" fmla="*/ 1449273 h 1697064"/>
                <a:gd name="connsiteX13" fmla="*/ 3817620 w 4322431"/>
                <a:gd name="connsiteY13" fmla="*/ 1639773 h 1697064"/>
                <a:gd name="connsiteX14" fmla="*/ 4282440 w 4322431"/>
                <a:gd name="connsiteY14" fmla="*/ 1693113 h 1697064"/>
                <a:gd name="connsiteX15" fmla="*/ 4297680 w 4322431"/>
                <a:gd name="connsiteY15" fmla="*/ 1693113 h 1697064"/>
                <a:gd name="connsiteX16" fmla="*/ 0 w 4322431"/>
                <a:gd name="connsiteY16" fmla="*/ 1693113 h 1697064"/>
                <a:gd name="connsiteX0" fmla="*/ 0 w 6650131"/>
                <a:gd name="connsiteY0" fmla="*/ 1693113 h 1697064"/>
                <a:gd name="connsiteX1" fmla="*/ 297180 w 6650131"/>
                <a:gd name="connsiteY1" fmla="*/ 1647393 h 1697064"/>
                <a:gd name="connsiteX2" fmla="*/ 678180 w 6650131"/>
                <a:gd name="connsiteY2" fmla="*/ 1502613 h 1697064"/>
                <a:gd name="connsiteX3" fmla="*/ 891540 w 6650131"/>
                <a:gd name="connsiteY3" fmla="*/ 1319733 h 1697064"/>
                <a:gd name="connsiteX4" fmla="*/ 1158240 w 6650131"/>
                <a:gd name="connsiteY4" fmla="*/ 1037793 h 1697064"/>
                <a:gd name="connsiteX5" fmla="*/ 1470660 w 6650131"/>
                <a:gd name="connsiteY5" fmla="*/ 580593 h 1697064"/>
                <a:gd name="connsiteX6" fmla="*/ 1729740 w 6650131"/>
                <a:gd name="connsiteY6" fmla="*/ 222453 h 1697064"/>
                <a:gd name="connsiteX7" fmla="*/ 2011680 w 6650131"/>
                <a:gd name="connsiteY7" fmla="*/ 24333 h 1697064"/>
                <a:gd name="connsiteX8" fmla="*/ 2286000 w 6650131"/>
                <a:gd name="connsiteY8" fmla="*/ 39573 h 1697064"/>
                <a:gd name="connsiteX9" fmla="*/ 2583180 w 6650131"/>
                <a:gd name="connsiteY9" fmla="*/ 351993 h 1697064"/>
                <a:gd name="connsiteX10" fmla="*/ 2880360 w 6650131"/>
                <a:gd name="connsiteY10" fmla="*/ 801573 h 1697064"/>
                <a:gd name="connsiteX11" fmla="*/ 3169920 w 6650131"/>
                <a:gd name="connsiteY11" fmla="*/ 1167333 h 1697064"/>
                <a:gd name="connsiteX12" fmla="*/ 3467100 w 6650131"/>
                <a:gd name="connsiteY12" fmla="*/ 1449273 h 1697064"/>
                <a:gd name="connsiteX13" fmla="*/ 3817620 w 6650131"/>
                <a:gd name="connsiteY13" fmla="*/ 1639773 h 1697064"/>
                <a:gd name="connsiteX14" fmla="*/ 4282440 w 6650131"/>
                <a:gd name="connsiteY14" fmla="*/ 1693113 h 1697064"/>
                <a:gd name="connsiteX15" fmla="*/ 6650131 w 6650131"/>
                <a:gd name="connsiteY15" fmla="*/ 1693113 h 1697064"/>
                <a:gd name="connsiteX16" fmla="*/ 0 w 6650131"/>
                <a:gd name="connsiteY16" fmla="*/ 1693113 h 1697064"/>
                <a:gd name="connsiteX0" fmla="*/ 0 w 9199880"/>
                <a:gd name="connsiteY0" fmla="*/ 1722854 h 1722854"/>
                <a:gd name="connsiteX1" fmla="*/ 2846929 w 9199880"/>
                <a:gd name="connsiteY1" fmla="*/ 1647393 h 1722854"/>
                <a:gd name="connsiteX2" fmla="*/ 3227929 w 9199880"/>
                <a:gd name="connsiteY2" fmla="*/ 1502613 h 1722854"/>
                <a:gd name="connsiteX3" fmla="*/ 3441289 w 9199880"/>
                <a:gd name="connsiteY3" fmla="*/ 1319733 h 1722854"/>
                <a:gd name="connsiteX4" fmla="*/ 3707989 w 9199880"/>
                <a:gd name="connsiteY4" fmla="*/ 1037793 h 1722854"/>
                <a:gd name="connsiteX5" fmla="*/ 4020409 w 9199880"/>
                <a:gd name="connsiteY5" fmla="*/ 580593 h 1722854"/>
                <a:gd name="connsiteX6" fmla="*/ 4279489 w 9199880"/>
                <a:gd name="connsiteY6" fmla="*/ 222453 h 1722854"/>
                <a:gd name="connsiteX7" fmla="*/ 4561429 w 9199880"/>
                <a:gd name="connsiteY7" fmla="*/ 24333 h 1722854"/>
                <a:gd name="connsiteX8" fmla="*/ 4835749 w 9199880"/>
                <a:gd name="connsiteY8" fmla="*/ 39573 h 1722854"/>
                <a:gd name="connsiteX9" fmla="*/ 5132929 w 9199880"/>
                <a:gd name="connsiteY9" fmla="*/ 351993 h 1722854"/>
                <a:gd name="connsiteX10" fmla="*/ 5430109 w 9199880"/>
                <a:gd name="connsiteY10" fmla="*/ 801573 h 1722854"/>
                <a:gd name="connsiteX11" fmla="*/ 5719669 w 9199880"/>
                <a:gd name="connsiteY11" fmla="*/ 1167333 h 1722854"/>
                <a:gd name="connsiteX12" fmla="*/ 6016849 w 9199880"/>
                <a:gd name="connsiteY12" fmla="*/ 1449273 h 1722854"/>
                <a:gd name="connsiteX13" fmla="*/ 6367369 w 9199880"/>
                <a:gd name="connsiteY13" fmla="*/ 1639773 h 1722854"/>
                <a:gd name="connsiteX14" fmla="*/ 6832189 w 9199880"/>
                <a:gd name="connsiteY14" fmla="*/ 1693113 h 1722854"/>
                <a:gd name="connsiteX15" fmla="*/ 9199880 w 9199880"/>
                <a:gd name="connsiteY15" fmla="*/ 1693113 h 1722854"/>
                <a:gd name="connsiteX16" fmla="*/ 0 w 9199880"/>
                <a:gd name="connsiteY16" fmla="*/ 1722854 h 1722854"/>
                <a:gd name="connsiteX0" fmla="*/ 0 w 9306121"/>
                <a:gd name="connsiteY0" fmla="*/ 1722854 h 1742690"/>
                <a:gd name="connsiteX1" fmla="*/ 2846929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06121"/>
                <a:gd name="connsiteY0" fmla="*/ 1722854 h 1742690"/>
                <a:gd name="connsiteX1" fmla="*/ 2745740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06121"/>
                <a:gd name="connsiteY0" fmla="*/ 1722854 h 1742690"/>
                <a:gd name="connsiteX1" fmla="*/ 2745740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39851"/>
                <a:gd name="connsiteY0" fmla="*/ 1722854 h 1761654"/>
                <a:gd name="connsiteX1" fmla="*/ 2745740 w 9339851"/>
                <a:gd name="connsiteY1" fmla="*/ 1647393 h 1761654"/>
                <a:gd name="connsiteX2" fmla="*/ 3227929 w 9339851"/>
                <a:gd name="connsiteY2" fmla="*/ 1502613 h 1761654"/>
                <a:gd name="connsiteX3" fmla="*/ 3441289 w 9339851"/>
                <a:gd name="connsiteY3" fmla="*/ 1319733 h 1761654"/>
                <a:gd name="connsiteX4" fmla="*/ 3707989 w 9339851"/>
                <a:gd name="connsiteY4" fmla="*/ 1037793 h 1761654"/>
                <a:gd name="connsiteX5" fmla="*/ 4020409 w 9339851"/>
                <a:gd name="connsiteY5" fmla="*/ 580593 h 1761654"/>
                <a:gd name="connsiteX6" fmla="*/ 4279489 w 9339851"/>
                <a:gd name="connsiteY6" fmla="*/ 222453 h 1761654"/>
                <a:gd name="connsiteX7" fmla="*/ 4561429 w 9339851"/>
                <a:gd name="connsiteY7" fmla="*/ 24333 h 1761654"/>
                <a:gd name="connsiteX8" fmla="*/ 4835749 w 9339851"/>
                <a:gd name="connsiteY8" fmla="*/ 39573 h 1761654"/>
                <a:gd name="connsiteX9" fmla="*/ 5132929 w 9339851"/>
                <a:gd name="connsiteY9" fmla="*/ 351993 h 1761654"/>
                <a:gd name="connsiteX10" fmla="*/ 5430109 w 9339851"/>
                <a:gd name="connsiteY10" fmla="*/ 801573 h 1761654"/>
                <a:gd name="connsiteX11" fmla="*/ 5719669 w 9339851"/>
                <a:gd name="connsiteY11" fmla="*/ 1167333 h 1761654"/>
                <a:gd name="connsiteX12" fmla="*/ 6016849 w 9339851"/>
                <a:gd name="connsiteY12" fmla="*/ 1449273 h 1761654"/>
                <a:gd name="connsiteX13" fmla="*/ 6367369 w 9339851"/>
                <a:gd name="connsiteY13" fmla="*/ 1639773 h 1761654"/>
                <a:gd name="connsiteX14" fmla="*/ 6832189 w 9339851"/>
                <a:gd name="connsiteY14" fmla="*/ 1693113 h 1761654"/>
                <a:gd name="connsiteX15" fmla="*/ 9339851 w 9339851"/>
                <a:gd name="connsiteY15" fmla="*/ 1761654 h 1761654"/>
                <a:gd name="connsiteX16" fmla="*/ 0 w 9339851"/>
                <a:gd name="connsiteY16" fmla="*/ 1722854 h 176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9851" h="1761654">
                  <a:moveTo>
                    <a:pt x="0" y="1722854"/>
                  </a:moveTo>
                  <a:cubicBezTo>
                    <a:pt x="92075" y="1715869"/>
                    <a:pt x="2275211" y="1740991"/>
                    <a:pt x="2745740" y="1647393"/>
                  </a:cubicBezTo>
                  <a:cubicBezTo>
                    <a:pt x="3216269" y="1553795"/>
                    <a:pt x="3112004" y="1557223"/>
                    <a:pt x="3227929" y="1502613"/>
                  </a:cubicBezTo>
                  <a:cubicBezTo>
                    <a:pt x="3343854" y="1448003"/>
                    <a:pt x="3361279" y="1397203"/>
                    <a:pt x="3441289" y="1319733"/>
                  </a:cubicBezTo>
                  <a:cubicBezTo>
                    <a:pt x="3521299" y="1242263"/>
                    <a:pt x="3611469" y="1160983"/>
                    <a:pt x="3707989" y="1037793"/>
                  </a:cubicBezTo>
                  <a:cubicBezTo>
                    <a:pt x="3804509" y="914603"/>
                    <a:pt x="3925159" y="716483"/>
                    <a:pt x="4020409" y="580593"/>
                  </a:cubicBezTo>
                  <a:cubicBezTo>
                    <a:pt x="4115659" y="444703"/>
                    <a:pt x="4189319" y="315163"/>
                    <a:pt x="4279489" y="222453"/>
                  </a:cubicBezTo>
                  <a:cubicBezTo>
                    <a:pt x="4369659" y="129743"/>
                    <a:pt x="4468719" y="54813"/>
                    <a:pt x="4561429" y="24333"/>
                  </a:cubicBezTo>
                  <a:cubicBezTo>
                    <a:pt x="4654139" y="-6147"/>
                    <a:pt x="4740499" y="-15037"/>
                    <a:pt x="4835749" y="39573"/>
                  </a:cubicBezTo>
                  <a:cubicBezTo>
                    <a:pt x="4930999" y="94183"/>
                    <a:pt x="5033869" y="224993"/>
                    <a:pt x="5132929" y="351993"/>
                  </a:cubicBezTo>
                  <a:cubicBezTo>
                    <a:pt x="5231989" y="478993"/>
                    <a:pt x="5332319" y="665683"/>
                    <a:pt x="5430109" y="801573"/>
                  </a:cubicBezTo>
                  <a:cubicBezTo>
                    <a:pt x="5527899" y="937463"/>
                    <a:pt x="5621879" y="1059383"/>
                    <a:pt x="5719669" y="1167333"/>
                  </a:cubicBezTo>
                  <a:cubicBezTo>
                    <a:pt x="5817459" y="1275283"/>
                    <a:pt x="5908899" y="1370533"/>
                    <a:pt x="6016849" y="1449273"/>
                  </a:cubicBezTo>
                  <a:cubicBezTo>
                    <a:pt x="6124799" y="1528013"/>
                    <a:pt x="6231479" y="1599133"/>
                    <a:pt x="6367369" y="1639773"/>
                  </a:cubicBezTo>
                  <a:cubicBezTo>
                    <a:pt x="6503259" y="1680413"/>
                    <a:pt x="6832189" y="1693113"/>
                    <a:pt x="6832189" y="1693113"/>
                  </a:cubicBezTo>
                  <a:cubicBezTo>
                    <a:pt x="6912199" y="1702003"/>
                    <a:pt x="9339851" y="1761654"/>
                    <a:pt x="9339851" y="1761654"/>
                  </a:cubicBezTo>
                  <a:lnTo>
                    <a:pt x="0" y="1722854"/>
                  </a:lnTo>
                  <a:close/>
                </a:path>
              </a:pathLst>
            </a:custGeom>
            <a:solidFill>
              <a:srgbClr val="FFFF00"/>
            </a:solidFill>
            <a:ln w="25400">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43" name="Rectangle 42">
            <a:extLst>
              <a:ext uri="{FF2B5EF4-FFF2-40B4-BE49-F238E27FC236}">
                <a16:creationId xmlns:a16="http://schemas.microsoft.com/office/drawing/2014/main" id="{289FD581-9E3A-4E5C-A2F5-C2E5645D1F63}"/>
              </a:ext>
            </a:extLst>
          </p:cNvPr>
          <p:cNvSpPr/>
          <p:nvPr/>
        </p:nvSpPr>
        <p:spPr>
          <a:xfrm>
            <a:off x="8210741" y="4818807"/>
            <a:ext cx="79303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large</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4" name="Rectangle 43">
            <a:extLst>
              <a:ext uri="{FF2B5EF4-FFF2-40B4-BE49-F238E27FC236}">
                <a16:creationId xmlns:a16="http://schemas.microsoft.com/office/drawing/2014/main" id="{19EC3471-C93C-45FC-8768-62FB61B42744}"/>
              </a:ext>
            </a:extLst>
          </p:cNvPr>
          <p:cNvSpPr/>
          <p:nvPr/>
        </p:nvSpPr>
        <p:spPr>
          <a:xfrm>
            <a:off x="8211280" y="4826358"/>
            <a:ext cx="84991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small</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4A1EB3B-8275-4A61-BE31-1118760DB044}"/>
                  </a:ext>
                </a:extLst>
              </p:cNvPr>
              <p:cNvSpPr/>
              <p:nvPr/>
            </p:nvSpPr>
            <p:spPr>
              <a:xfrm>
                <a:off x="4495800" y="1406631"/>
                <a:ext cx="338554" cy="276999"/>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en-US" sz="12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cs typeface="+mn-cs"/>
                          <a:sym typeface="Symbol" panose="05050102010706020507" pitchFamily="18" charset="2"/>
                        </a:rPr>
                        <m:t>−</m:t>
                      </m:r>
                    </m:oMath>
                  </m:oMathPara>
                </a14:m>
                <a:endParaRPr kumimoji="0" lang="en-US" sz="12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 name="Rectangle 2">
                <a:extLst>
                  <a:ext uri="{FF2B5EF4-FFF2-40B4-BE49-F238E27FC236}">
                    <a16:creationId xmlns:a16="http://schemas.microsoft.com/office/drawing/2014/main" id="{F4A1EB3B-8275-4A61-BE31-1118760DB044}"/>
                  </a:ext>
                </a:extLst>
              </p:cNvPr>
              <p:cNvSpPr>
                <a:spLocks noRot="1" noChangeAspect="1" noMove="1" noResize="1" noEditPoints="1" noAdjustHandles="1" noChangeArrowheads="1" noChangeShapeType="1" noTextEdit="1"/>
              </p:cNvSpPr>
              <p:nvPr/>
            </p:nvSpPr>
            <p:spPr>
              <a:xfrm>
                <a:off x="4495800" y="1406631"/>
                <a:ext cx="338554" cy="276999"/>
              </a:xfrm>
              <a:prstGeom prst="rect">
                <a:avLst/>
              </a:prstGeom>
              <a:blipFill>
                <a:blip r:embed="rId8"/>
                <a:stretch>
                  <a:fillRect/>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B1B7F5FA-928F-4216-AA0F-20924828D77B}"/>
              </a:ext>
            </a:extLst>
          </p:cNvPr>
          <p:cNvGrpSpPr/>
          <p:nvPr/>
        </p:nvGrpSpPr>
        <p:grpSpPr>
          <a:xfrm>
            <a:off x="2618818" y="2895600"/>
            <a:ext cx="352982" cy="2087584"/>
            <a:chOff x="2618818" y="2895600"/>
            <a:chExt cx="352982" cy="2087584"/>
          </a:xfrm>
        </p:grpSpPr>
        <p:cxnSp>
          <p:nvCxnSpPr>
            <p:cNvPr id="5" name="Straight Connector 4">
              <a:extLst>
                <a:ext uri="{FF2B5EF4-FFF2-40B4-BE49-F238E27FC236}">
                  <a16:creationId xmlns:a16="http://schemas.microsoft.com/office/drawing/2014/main" id="{EA85EACC-8AD1-4AE0-8072-FD2C6A20AAA0}"/>
                </a:ext>
              </a:extLst>
            </p:cNvPr>
            <p:cNvCxnSpPr/>
            <p:nvPr/>
          </p:nvCxnSpPr>
          <p:spPr bwMode="auto">
            <a:xfrm>
              <a:off x="2667000" y="2895600"/>
              <a:ext cx="0" cy="1923207"/>
            </a:xfrm>
            <a:prstGeom prst="line">
              <a:avLst/>
            </a:prstGeom>
            <a:noFill/>
            <a:ln w="38100" cap="sq" cmpd="sng" algn="ctr">
              <a:solidFill>
                <a:schemeClr val="hlink"/>
              </a:solidFill>
              <a:prstDash val="solid"/>
              <a:round/>
              <a:headEnd type="none" w="med" len="med"/>
              <a:tailEnd type="none" w="med" len="med"/>
            </a:ln>
            <a:effectLst/>
          </p:spPr>
        </p:cxnSp>
        <p:sp>
          <p:nvSpPr>
            <p:cNvPr id="6" name="Rectangle 5">
              <a:extLst>
                <a:ext uri="{FF2B5EF4-FFF2-40B4-BE49-F238E27FC236}">
                  <a16:creationId xmlns:a16="http://schemas.microsoft.com/office/drawing/2014/main" id="{B7A8566C-FE5B-4EAF-9DFA-7E28E6053FAB}"/>
                </a:ext>
              </a:extLst>
            </p:cNvPr>
            <p:cNvSpPr/>
            <p:nvPr/>
          </p:nvSpPr>
          <p:spPr>
            <a:xfrm>
              <a:off x="2629047" y="4521519"/>
              <a:ext cx="320921"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C000"/>
                  </a:solidFill>
                  <a:effectLst/>
                  <a:uLnTx/>
                  <a:uFillTx/>
                  <a:latin typeface="Times New Roman" pitchFamily="18" charset="0"/>
                  <a:ea typeface="+mn-ea"/>
                  <a:cs typeface="Arial" charset="0"/>
                </a:rPr>
                <a:t>x</a:t>
              </a:r>
            </a:p>
          </p:txBody>
        </p:sp>
        <p:sp>
          <p:nvSpPr>
            <p:cNvPr id="29" name="Rectangle 28">
              <a:extLst>
                <a:ext uri="{FF2B5EF4-FFF2-40B4-BE49-F238E27FC236}">
                  <a16:creationId xmlns:a16="http://schemas.microsoft.com/office/drawing/2014/main" id="{C1127EC4-8737-4D50-B639-5D441EA17878}"/>
                </a:ext>
              </a:extLst>
            </p:cNvPr>
            <p:cNvSpPr/>
            <p:nvPr/>
          </p:nvSpPr>
          <p:spPr>
            <a:xfrm>
              <a:off x="2618818" y="3792835"/>
              <a:ext cx="352982"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itchFamily="18" charset="2"/>
                </a:rPr>
                <a:t></a:t>
              </a:r>
              <a:endParaRPr kumimoji="0" lang="en-US" sz="2400" b="0" i="1" u="none" strike="noStrike" kern="1200" cap="none" spc="0" normalizeH="0" baseline="0" noProof="0" dirty="0">
                <a:ln>
                  <a:noFill/>
                </a:ln>
                <a:solidFill>
                  <a:srgbClr val="FFC000"/>
                </a:solidFill>
                <a:effectLst/>
                <a:uLnTx/>
                <a:uFillTx/>
                <a:latin typeface="Times New Roman" pitchFamily="18" charset="0"/>
                <a:ea typeface="+mn-ea"/>
                <a:cs typeface="Arial" charset="0"/>
              </a:endParaRPr>
            </a:p>
          </p:txBody>
        </p:sp>
      </p:grpSp>
      <p:grpSp>
        <p:nvGrpSpPr>
          <p:cNvPr id="30" name="Group 29">
            <a:extLst>
              <a:ext uri="{FF2B5EF4-FFF2-40B4-BE49-F238E27FC236}">
                <a16:creationId xmlns:a16="http://schemas.microsoft.com/office/drawing/2014/main" id="{3C603B3A-7034-4054-AB30-AFB0BC1C1CC0}"/>
              </a:ext>
            </a:extLst>
          </p:cNvPr>
          <p:cNvGrpSpPr/>
          <p:nvPr/>
        </p:nvGrpSpPr>
        <p:grpSpPr>
          <a:xfrm>
            <a:off x="2565400" y="2895600"/>
            <a:ext cx="352982" cy="2087584"/>
            <a:chOff x="2618818" y="2895600"/>
            <a:chExt cx="352982" cy="2087584"/>
          </a:xfrm>
        </p:grpSpPr>
        <p:cxnSp>
          <p:nvCxnSpPr>
            <p:cNvPr id="31" name="Straight Connector 30">
              <a:extLst>
                <a:ext uri="{FF2B5EF4-FFF2-40B4-BE49-F238E27FC236}">
                  <a16:creationId xmlns:a16="http://schemas.microsoft.com/office/drawing/2014/main" id="{A66BCBE2-DDB8-44A5-B8BC-EBC8B867DFED}"/>
                </a:ext>
              </a:extLst>
            </p:cNvPr>
            <p:cNvCxnSpPr/>
            <p:nvPr/>
          </p:nvCxnSpPr>
          <p:spPr bwMode="auto">
            <a:xfrm>
              <a:off x="2667000" y="2895600"/>
              <a:ext cx="0" cy="1923207"/>
            </a:xfrm>
            <a:prstGeom prst="line">
              <a:avLst/>
            </a:prstGeom>
            <a:noFill/>
            <a:ln w="38100" cap="sq" cmpd="sng" algn="ctr">
              <a:solidFill>
                <a:schemeClr val="hlink"/>
              </a:solidFill>
              <a:prstDash val="solid"/>
              <a:round/>
              <a:headEnd type="none" w="med" len="med"/>
              <a:tailEnd type="none" w="med" len="med"/>
            </a:ln>
            <a:effectLst/>
          </p:spPr>
        </p:cxnSp>
        <p:sp>
          <p:nvSpPr>
            <p:cNvPr id="32" name="Rectangle 31">
              <a:extLst>
                <a:ext uri="{FF2B5EF4-FFF2-40B4-BE49-F238E27FC236}">
                  <a16:creationId xmlns:a16="http://schemas.microsoft.com/office/drawing/2014/main" id="{AFE9A70E-880E-4D74-8265-F781DF451B4A}"/>
                </a:ext>
              </a:extLst>
            </p:cNvPr>
            <p:cNvSpPr/>
            <p:nvPr/>
          </p:nvSpPr>
          <p:spPr>
            <a:xfrm>
              <a:off x="2629047" y="4521519"/>
              <a:ext cx="320921"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C000"/>
                  </a:solidFill>
                  <a:effectLst/>
                  <a:uLnTx/>
                  <a:uFillTx/>
                  <a:latin typeface="Times New Roman" pitchFamily="18" charset="0"/>
                  <a:ea typeface="+mn-ea"/>
                  <a:cs typeface="Arial" charset="0"/>
                </a:rPr>
                <a:t>x</a:t>
              </a:r>
            </a:p>
          </p:txBody>
        </p:sp>
        <p:sp>
          <p:nvSpPr>
            <p:cNvPr id="33" name="Rectangle 32">
              <a:extLst>
                <a:ext uri="{FF2B5EF4-FFF2-40B4-BE49-F238E27FC236}">
                  <a16:creationId xmlns:a16="http://schemas.microsoft.com/office/drawing/2014/main" id="{7C1BA757-5F0D-4229-8873-86366FB0956A}"/>
                </a:ext>
              </a:extLst>
            </p:cNvPr>
            <p:cNvSpPr/>
            <p:nvPr/>
          </p:nvSpPr>
          <p:spPr>
            <a:xfrm>
              <a:off x="2618818" y="3792835"/>
              <a:ext cx="352982"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itchFamily="18" charset="2"/>
                </a:rPr>
                <a:t></a:t>
              </a:r>
              <a:endParaRPr kumimoji="0" lang="en-US" sz="2400" b="0" i="1" u="none" strike="noStrike" kern="1200" cap="none" spc="0" normalizeH="0" baseline="0" noProof="0" dirty="0">
                <a:ln>
                  <a:noFill/>
                </a:ln>
                <a:solidFill>
                  <a:srgbClr val="FFC000"/>
                </a:solidFill>
                <a:effectLst/>
                <a:uLnTx/>
                <a:uFillTx/>
                <a:latin typeface="Times New Roman" pitchFamily="18" charset="0"/>
                <a:ea typeface="+mn-ea"/>
                <a:cs typeface="Arial" charset="0"/>
              </a:endParaRPr>
            </a:p>
          </p:txBody>
        </p:sp>
      </p:grpSp>
      <p:grpSp>
        <p:nvGrpSpPr>
          <p:cNvPr id="34" name="Group 33">
            <a:extLst>
              <a:ext uri="{FF2B5EF4-FFF2-40B4-BE49-F238E27FC236}">
                <a16:creationId xmlns:a16="http://schemas.microsoft.com/office/drawing/2014/main" id="{C7A3F6FA-1876-4925-B9CF-22701A699C2B}"/>
              </a:ext>
            </a:extLst>
          </p:cNvPr>
          <p:cNvGrpSpPr/>
          <p:nvPr/>
        </p:nvGrpSpPr>
        <p:grpSpPr>
          <a:xfrm>
            <a:off x="2819400" y="5715208"/>
            <a:ext cx="2217848" cy="933302"/>
            <a:chOff x="2133600" y="4672599"/>
            <a:chExt cx="2217848" cy="933302"/>
          </a:xfrm>
        </p:grpSpPr>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7A6AF230-5BA8-4A2D-B0C6-85EE6BB483A0}"/>
                    </a:ext>
                  </a:extLst>
                </p:cNvPr>
                <p:cNvSpPr/>
                <p:nvPr/>
              </p:nvSpPr>
              <p:spPr>
                <a:xfrm>
                  <a:off x="2895600" y="5205791"/>
                  <a:ext cx="1455848"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0       |</a:t>
                  </a:r>
                  <a14:m>
                    <m:oMath xmlns:m="http://schemas.openxmlformats.org/officeDocument/2006/math">
                      <m:r>
                        <m:rPr>
                          <m:sty m:val="p"/>
                        </m:rPr>
                        <a:rPr kumimoji="0" lang="en-US" altLang="en-US" sz="2000" b="0" i="0" u="none" strike="noStrike" kern="1200" cap="none" spc="0" normalizeH="0" baseline="0" noProof="0" dirty="0">
                          <a:ln>
                            <a:noFill/>
                          </a:ln>
                          <a:solidFill>
                            <a:srgbClr val="FF00FF"/>
                          </a:solidFill>
                          <a:effectLst/>
                          <a:uLnTx/>
                          <a:uFillTx/>
                          <a:latin typeface="Cambria Math" panose="02040503050406030204" pitchFamily="18" charset="0"/>
                          <a:ea typeface="+mn-ea"/>
                          <a:cs typeface="Times New Roman" panose="02020603050405020304" pitchFamily="18" charset="0"/>
                          <a:sym typeface="Symbol" panose="05050102010706020507" pitchFamily="18" charset="2"/>
                        </a:rPr>
                        <m:t>x</m:t>
                      </m:r>
                      <m:r>
                        <m:rPr>
                          <m:nor/>
                        </m:rPr>
                        <a:rPr kumimoji="0" lang="el-GR" altLang="en-US" sz="20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m:t>´´</m:t>
                      </m:r>
                    </m:oMath>
                  </a14:m>
                  <a:r>
                    <a:rPr kumimoji="0" lang="en-US" altLang="en-US" sz="2000" b="0" i="0" u="none" strike="noStrike" kern="1200" cap="none" spc="0" normalizeH="0" baseline="0" noProof="0" dirty="0">
                      <a:ln>
                        <a:noFill/>
                      </a:ln>
                      <a:solidFill>
                        <a:srgbClr val="FF00FF"/>
                      </a:solidFill>
                      <a:effectLst/>
                      <a:uLnTx/>
                      <a:uFillTx/>
                      <a:latin typeface="Times New Roman" pitchFamily="18" charset="0"/>
                      <a:ea typeface="+mn-ea"/>
                      <a:cs typeface="Times New Roman" panose="02020603050405020304" pitchFamily="18" charset="0"/>
                      <a:sym typeface="Symbol" panose="05050102010706020507" pitchFamily="18" charset="2"/>
                    </a:rPr>
                    <a:t>-x</a:t>
                  </a:r>
                  <a:r>
                    <a:rPr kumimoji="0" lang="el-GR" altLang="en-US" sz="20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000" b="0" i="0" u="none" strike="noStrike" kern="1200" cap="none" spc="0" normalizeH="0" baseline="0" noProof="0" dirty="0">
                      <a:ln>
                        <a:noFill/>
                      </a:ln>
                      <a:solidFill>
                        <a:srgbClr val="FF00FF"/>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5" name="Rectangle 34">
                  <a:extLst>
                    <a:ext uri="{FF2B5EF4-FFF2-40B4-BE49-F238E27FC236}">
                      <a16:creationId xmlns:a16="http://schemas.microsoft.com/office/drawing/2014/main" id="{7A6AF230-5BA8-4A2D-B0C6-85EE6BB483A0}"/>
                    </a:ext>
                  </a:extLst>
                </p:cNvPr>
                <p:cNvSpPr>
                  <a:spLocks noRot="1" noChangeAspect="1" noMove="1" noResize="1" noEditPoints="1" noAdjustHandles="1" noChangeArrowheads="1" noChangeShapeType="1" noTextEdit="1"/>
                </p:cNvSpPr>
                <p:nvPr/>
              </p:nvSpPr>
              <p:spPr>
                <a:xfrm>
                  <a:off x="2895600" y="5205791"/>
                  <a:ext cx="1455848" cy="400110"/>
                </a:xfrm>
                <a:prstGeom prst="rect">
                  <a:avLst/>
                </a:prstGeom>
                <a:blipFill>
                  <a:blip r:embed="rId9"/>
                  <a:stretch>
                    <a:fillRect l="-4622" t="-7576" r="-3361" b="-25758"/>
                  </a:stretch>
                </a:blipFill>
              </p:spPr>
              <p:txBody>
                <a:bodyPr/>
                <a:lstStyle/>
                <a:p>
                  <a:r>
                    <a:rPr lang="en-US">
                      <a:noFill/>
                    </a:rPr>
                    <a:t> </a:t>
                  </a:r>
                </a:p>
              </p:txBody>
            </p:sp>
          </mc:Fallback>
        </mc:AlternateContent>
        <p:sp>
          <p:nvSpPr>
            <p:cNvPr id="36" name="Freeform: Shape 35">
              <a:extLst>
                <a:ext uri="{FF2B5EF4-FFF2-40B4-BE49-F238E27FC236}">
                  <a16:creationId xmlns:a16="http://schemas.microsoft.com/office/drawing/2014/main" id="{255E34A4-58B8-4B3C-8F8C-053B5E2EE3ED}"/>
                </a:ext>
              </a:extLst>
            </p:cNvPr>
            <p:cNvSpPr/>
            <p:nvPr/>
          </p:nvSpPr>
          <p:spPr>
            <a:xfrm>
              <a:off x="2133600" y="4672599"/>
              <a:ext cx="1828800" cy="609353"/>
            </a:xfrm>
            <a:custGeom>
              <a:avLst/>
              <a:gdLst>
                <a:gd name="connsiteX0" fmla="*/ 0 w 4322431"/>
                <a:gd name="connsiteY0" fmla="*/ 1693113 h 1697064"/>
                <a:gd name="connsiteX1" fmla="*/ 297180 w 4322431"/>
                <a:gd name="connsiteY1" fmla="*/ 1647393 h 1697064"/>
                <a:gd name="connsiteX2" fmla="*/ 678180 w 4322431"/>
                <a:gd name="connsiteY2" fmla="*/ 1502613 h 1697064"/>
                <a:gd name="connsiteX3" fmla="*/ 891540 w 4322431"/>
                <a:gd name="connsiteY3" fmla="*/ 1319733 h 1697064"/>
                <a:gd name="connsiteX4" fmla="*/ 1158240 w 4322431"/>
                <a:gd name="connsiteY4" fmla="*/ 1037793 h 1697064"/>
                <a:gd name="connsiteX5" fmla="*/ 1470660 w 4322431"/>
                <a:gd name="connsiteY5" fmla="*/ 580593 h 1697064"/>
                <a:gd name="connsiteX6" fmla="*/ 1729740 w 4322431"/>
                <a:gd name="connsiteY6" fmla="*/ 222453 h 1697064"/>
                <a:gd name="connsiteX7" fmla="*/ 2011680 w 4322431"/>
                <a:gd name="connsiteY7" fmla="*/ 24333 h 1697064"/>
                <a:gd name="connsiteX8" fmla="*/ 2286000 w 4322431"/>
                <a:gd name="connsiteY8" fmla="*/ 39573 h 1697064"/>
                <a:gd name="connsiteX9" fmla="*/ 2583180 w 4322431"/>
                <a:gd name="connsiteY9" fmla="*/ 351993 h 1697064"/>
                <a:gd name="connsiteX10" fmla="*/ 2880360 w 4322431"/>
                <a:gd name="connsiteY10" fmla="*/ 801573 h 1697064"/>
                <a:gd name="connsiteX11" fmla="*/ 3169920 w 4322431"/>
                <a:gd name="connsiteY11" fmla="*/ 1167333 h 1697064"/>
                <a:gd name="connsiteX12" fmla="*/ 3467100 w 4322431"/>
                <a:gd name="connsiteY12" fmla="*/ 1449273 h 1697064"/>
                <a:gd name="connsiteX13" fmla="*/ 3817620 w 4322431"/>
                <a:gd name="connsiteY13" fmla="*/ 1639773 h 1697064"/>
                <a:gd name="connsiteX14" fmla="*/ 4282440 w 4322431"/>
                <a:gd name="connsiteY14" fmla="*/ 1693113 h 1697064"/>
                <a:gd name="connsiteX15" fmla="*/ 4297680 w 4322431"/>
                <a:gd name="connsiteY15" fmla="*/ 1693113 h 1697064"/>
                <a:gd name="connsiteX16" fmla="*/ 0 w 4322431"/>
                <a:gd name="connsiteY16" fmla="*/ 1693113 h 1697064"/>
                <a:gd name="connsiteX0" fmla="*/ 0 w 6650131"/>
                <a:gd name="connsiteY0" fmla="*/ 1693113 h 1697064"/>
                <a:gd name="connsiteX1" fmla="*/ 297180 w 6650131"/>
                <a:gd name="connsiteY1" fmla="*/ 1647393 h 1697064"/>
                <a:gd name="connsiteX2" fmla="*/ 678180 w 6650131"/>
                <a:gd name="connsiteY2" fmla="*/ 1502613 h 1697064"/>
                <a:gd name="connsiteX3" fmla="*/ 891540 w 6650131"/>
                <a:gd name="connsiteY3" fmla="*/ 1319733 h 1697064"/>
                <a:gd name="connsiteX4" fmla="*/ 1158240 w 6650131"/>
                <a:gd name="connsiteY4" fmla="*/ 1037793 h 1697064"/>
                <a:gd name="connsiteX5" fmla="*/ 1470660 w 6650131"/>
                <a:gd name="connsiteY5" fmla="*/ 580593 h 1697064"/>
                <a:gd name="connsiteX6" fmla="*/ 1729740 w 6650131"/>
                <a:gd name="connsiteY6" fmla="*/ 222453 h 1697064"/>
                <a:gd name="connsiteX7" fmla="*/ 2011680 w 6650131"/>
                <a:gd name="connsiteY7" fmla="*/ 24333 h 1697064"/>
                <a:gd name="connsiteX8" fmla="*/ 2286000 w 6650131"/>
                <a:gd name="connsiteY8" fmla="*/ 39573 h 1697064"/>
                <a:gd name="connsiteX9" fmla="*/ 2583180 w 6650131"/>
                <a:gd name="connsiteY9" fmla="*/ 351993 h 1697064"/>
                <a:gd name="connsiteX10" fmla="*/ 2880360 w 6650131"/>
                <a:gd name="connsiteY10" fmla="*/ 801573 h 1697064"/>
                <a:gd name="connsiteX11" fmla="*/ 3169920 w 6650131"/>
                <a:gd name="connsiteY11" fmla="*/ 1167333 h 1697064"/>
                <a:gd name="connsiteX12" fmla="*/ 3467100 w 6650131"/>
                <a:gd name="connsiteY12" fmla="*/ 1449273 h 1697064"/>
                <a:gd name="connsiteX13" fmla="*/ 3817620 w 6650131"/>
                <a:gd name="connsiteY13" fmla="*/ 1639773 h 1697064"/>
                <a:gd name="connsiteX14" fmla="*/ 4282440 w 6650131"/>
                <a:gd name="connsiteY14" fmla="*/ 1693113 h 1697064"/>
                <a:gd name="connsiteX15" fmla="*/ 6650131 w 6650131"/>
                <a:gd name="connsiteY15" fmla="*/ 1693113 h 1697064"/>
                <a:gd name="connsiteX16" fmla="*/ 0 w 6650131"/>
                <a:gd name="connsiteY16" fmla="*/ 1693113 h 1697064"/>
                <a:gd name="connsiteX0" fmla="*/ 0 w 9199880"/>
                <a:gd name="connsiteY0" fmla="*/ 1722854 h 1722854"/>
                <a:gd name="connsiteX1" fmla="*/ 2846929 w 9199880"/>
                <a:gd name="connsiteY1" fmla="*/ 1647393 h 1722854"/>
                <a:gd name="connsiteX2" fmla="*/ 3227929 w 9199880"/>
                <a:gd name="connsiteY2" fmla="*/ 1502613 h 1722854"/>
                <a:gd name="connsiteX3" fmla="*/ 3441289 w 9199880"/>
                <a:gd name="connsiteY3" fmla="*/ 1319733 h 1722854"/>
                <a:gd name="connsiteX4" fmla="*/ 3707989 w 9199880"/>
                <a:gd name="connsiteY4" fmla="*/ 1037793 h 1722854"/>
                <a:gd name="connsiteX5" fmla="*/ 4020409 w 9199880"/>
                <a:gd name="connsiteY5" fmla="*/ 580593 h 1722854"/>
                <a:gd name="connsiteX6" fmla="*/ 4279489 w 9199880"/>
                <a:gd name="connsiteY6" fmla="*/ 222453 h 1722854"/>
                <a:gd name="connsiteX7" fmla="*/ 4561429 w 9199880"/>
                <a:gd name="connsiteY7" fmla="*/ 24333 h 1722854"/>
                <a:gd name="connsiteX8" fmla="*/ 4835749 w 9199880"/>
                <a:gd name="connsiteY8" fmla="*/ 39573 h 1722854"/>
                <a:gd name="connsiteX9" fmla="*/ 5132929 w 9199880"/>
                <a:gd name="connsiteY9" fmla="*/ 351993 h 1722854"/>
                <a:gd name="connsiteX10" fmla="*/ 5430109 w 9199880"/>
                <a:gd name="connsiteY10" fmla="*/ 801573 h 1722854"/>
                <a:gd name="connsiteX11" fmla="*/ 5719669 w 9199880"/>
                <a:gd name="connsiteY11" fmla="*/ 1167333 h 1722854"/>
                <a:gd name="connsiteX12" fmla="*/ 6016849 w 9199880"/>
                <a:gd name="connsiteY12" fmla="*/ 1449273 h 1722854"/>
                <a:gd name="connsiteX13" fmla="*/ 6367369 w 9199880"/>
                <a:gd name="connsiteY13" fmla="*/ 1639773 h 1722854"/>
                <a:gd name="connsiteX14" fmla="*/ 6832189 w 9199880"/>
                <a:gd name="connsiteY14" fmla="*/ 1693113 h 1722854"/>
                <a:gd name="connsiteX15" fmla="*/ 9199880 w 9199880"/>
                <a:gd name="connsiteY15" fmla="*/ 1693113 h 1722854"/>
                <a:gd name="connsiteX16" fmla="*/ 0 w 9199880"/>
                <a:gd name="connsiteY16" fmla="*/ 1722854 h 1722854"/>
                <a:gd name="connsiteX0" fmla="*/ 0 w 9306121"/>
                <a:gd name="connsiteY0" fmla="*/ 1722854 h 1742690"/>
                <a:gd name="connsiteX1" fmla="*/ 2846929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06121"/>
                <a:gd name="connsiteY0" fmla="*/ 1722854 h 1742690"/>
                <a:gd name="connsiteX1" fmla="*/ 2745740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06121"/>
                <a:gd name="connsiteY0" fmla="*/ 1722854 h 1742690"/>
                <a:gd name="connsiteX1" fmla="*/ 2745740 w 9306121"/>
                <a:gd name="connsiteY1" fmla="*/ 1647393 h 1742690"/>
                <a:gd name="connsiteX2" fmla="*/ 3227929 w 9306121"/>
                <a:gd name="connsiteY2" fmla="*/ 1502613 h 1742690"/>
                <a:gd name="connsiteX3" fmla="*/ 3441289 w 9306121"/>
                <a:gd name="connsiteY3" fmla="*/ 1319733 h 1742690"/>
                <a:gd name="connsiteX4" fmla="*/ 3707989 w 9306121"/>
                <a:gd name="connsiteY4" fmla="*/ 1037793 h 1742690"/>
                <a:gd name="connsiteX5" fmla="*/ 4020409 w 9306121"/>
                <a:gd name="connsiteY5" fmla="*/ 580593 h 1742690"/>
                <a:gd name="connsiteX6" fmla="*/ 4279489 w 9306121"/>
                <a:gd name="connsiteY6" fmla="*/ 222453 h 1742690"/>
                <a:gd name="connsiteX7" fmla="*/ 4561429 w 9306121"/>
                <a:gd name="connsiteY7" fmla="*/ 24333 h 1742690"/>
                <a:gd name="connsiteX8" fmla="*/ 4835749 w 9306121"/>
                <a:gd name="connsiteY8" fmla="*/ 39573 h 1742690"/>
                <a:gd name="connsiteX9" fmla="*/ 5132929 w 9306121"/>
                <a:gd name="connsiteY9" fmla="*/ 351993 h 1742690"/>
                <a:gd name="connsiteX10" fmla="*/ 5430109 w 9306121"/>
                <a:gd name="connsiteY10" fmla="*/ 801573 h 1742690"/>
                <a:gd name="connsiteX11" fmla="*/ 5719669 w 9306121"/>
                <a:gd name="connsiteY11" fmla="*/ 1167333 h 1742690"/>
                <a:gd name="connsiteX12" fmla="*/ 6016849 w 9306121"/>
                <a:gd name="connsiteY12" fmla="*/ 1449273 h 1742690"/>
                <a:gd name="connsiteX13" fmla="*/ 6367369 w 9306121"/>
                <a:gd name="connsiteY13" fmla="*/ 1639773 h 1742690"/>
                <a:gd name="connsiteX14" fmla="*/ 6832189 w 9306121"/>
                <a:gd name="connsiteY14" fmla="*/ 1693113 h 1742690"/>
                <a:gd name="connsiteX15" fmla="*/ 9306121 w 9306121"/>
                <a:gd name="connsiteY15" fmla="*/ 1742690 h 1742690"/>
                <a:gd name="connsiteX16" fmla="*/ 0 w 9306121"/>
                <a:gd name="connsiteY16" fmla="*/ 1722854 h 1742690"/>
                <a:gd name="connsiteX0" fmla="*/ 0 w 9339851"/>
                <a:gd name="connsiteY0" fmla="*/ 1722854 h 1761654"/>
                <a:gd name="connsiteX1" fmla="*/ 2745740 w 9339851"/>
                <a:gd name="connsiteY1" fmla="*/ 1647393 h 1761654"/>
                <a:gd name="connsiteX2" fmla="*/ 3227929 w 9339851"/>
                <a:gd name="connsiteY2" fmla="*/ 1502613 h 1761654"/>
                <a:gd name="connsiteX3" fmla="*/ 3441289 w 9339851"/>
                <a:gd name="connsiteY3" fmla="*/ 1319733 h 1761654"/>
                <a:gd name="connsiteX4" fmla="*/ 3707989 w 9339851"/>
                <a:gd name="connsiteY4" fmla="*/ 1037793 h 1761654"/>
                <a:gd name="connsiteX5" fmla="*/ 4020409 w 9339851"/>
                <a:gd name="connsiteY5" fmla="*/ 580593 h 1761654"/>
                <a:gd name="connsiteX6" fmla="*/ 4279489 w 9339851"/>
                <a:gd name="connsiteY6" fmla="*/ 222453 h 1761654"/>
                <a:gd name="connsiteX7" fmla="*/ 4561429 w 9339851"/>
                <a:gd name="connsiteY7" fmla="*/ 24333 h 1761654"/>
                <a:gd name="connsiteX8" fmla="*/ 4835749 w 9339851"/>
                <a:gd name="connsiteY8" fmla="*/ 39573 h 1761654"/>
                <a:gd name="connsiteX9" fmla="*/ 5132929 w 9339851"/>
                <a:gd name="connsiteY9" fmla="*/ 351993 h 1761654"/>
                <a:gd name="connsiteX10" fmla="*/ 5430109 w 9339851"/>
                <a:gd name="connsiteY10" fmla="*/ 801573 h 1761654"/>
                <a:gd name="connsiteX11" fmla="*/ 5719669 w 9339851"/>
                <a:gd name="connsiteY11" fmla="*/ 1167333 h 1761654"/>
                <a:gd name="connsiteX12" fmla="*/ 6016849 w 9339851"/>
                <a:gd name="connsiteY12" fmla="*/ 1449273 h 1761654"/>
                <a:gd name="connsiteX13" fmla="*/ 6367369 w 9339851"/>
                <a:gd name="connsiteY13" fmla="*/ 1639773 h 1761654"/>
                <a:gd name="connsiteX14" fmla="*/ 6832189 w 9339851"/>
                <a:gd name="connsiteY14" fmla="*/ 1693113 h 1761654"/>
                <a:gd name="connsiteX15" fmla="*/ 9339851 w 9339851"/>
                <a:gd name="connsiteY15" fmla="*/ 1761654 h 1761654"/>
                <a:gd name="connsiteX16" fmla="*/ 0 w 9339851"/>
                <a:gd name="connsiteY16" fmla="*/ 1722854 h 176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9851" h="1761654">
                  <a:moveTo>
                    <a:pt x="0" y="1722854"/>
                  </a:moveTo>
                  <a:cubicBezTo>
                    <a:pt x="92075" y="1715869"/>
                    <a:pt x="2275211" y="1740991"/>
                    <a:pt x="2745740" y="1647393"/>
                  </a:cubicBezTo>
                  <a:cubicBezTo>
                    <a:pt x="3216269" y="1553795"/>
                    <a:pt x="3112004" y="1557223"/>
                    <a:pt x="3227929" y="1502613"/>
                  </a:cubicBezTo>
                  <a:cubicBezTo>
                    <a:pt x="3343854" y="1448003"/>
                    <a:pt x="3361279" y="1397203"/>
                    <a:pt x="3441289" y="1319733"/>
                  </a:cubicBezTo>
                  <a:cubicBezTo>
                    <a:pt x="3521299" y="1242263"/>
                    <a:pt x="3611469" y="1160983"/>
                    <a:pt x="3707989" y="1037793"/>
                  </a:cubicBezTo>
                  <a:cubicBezTo>
                    <a:pt x="3804509" y="914603"/>
                    <a:pt x="3925159" y="716483"/>
                    <a:pt x="4020409" y="580593"/>
                  </a:cubicBezTo>
                  <a:cubicBezTo>
                    <a:pt x="4115659" y="444703"/>
                    <a:pt x="4189319" y="315163"/>
                    <a:pt x="4279489" y="222453"/>
                  </a:cubicBezTo>
                  <a:cubicBezTo>
                    <a:pt x="4369659" y="129743"/>
                    <a:pt x="4468719" y="54813"/>
                    <a:pt x="4561429" y="24333"/>
                  </a:cubicBezTo>
                  <a:cubicBezTo>
                    <a:pt x="4654139" y="-6147"/>
                    <a:pt x="4740499" y="-15037"/>
                    <a:pt x="4835749" y="39573"/>
                  </a:cubicBezTo>
                  <a:cubicBezTo>
                    <a:pt x="4930999" y="94183"/>
                    <a:pt x="5033869" y="224993"/>
                    <a:pt x="5132929" y="351993"/>
                  </a:cubicBezTo>
                  <a:cubicBezTo>
                    <a:pt x="5231989" y="478993"/>
                    <a:pt x="5332319" y="665683"/>
                    <a:pt x="5430109" y="801573"/>
                  </a:cubicBezTo>
                  <a:cubicBezTo>
                    <a:pt x="5527899" y="937463"/>
                    <a:pt x="5621879" y="1059383"/>
                    <a:pt x="5719669" y="1167333"/>
                  </a:cubicBezTo>
                  <a:cubicBezTo>
                    <a:pt x="5817459" y="1275283"/>
                    <a:pt x="5908899" y="1370533"/>
                    <a:pt x="6016849" y="1449273"/>
                  </a:cubicBezTo>
                  <a:cubicBezTo>
                    <a:pt x="6124799" y="1528013"/>
                    <a:pt x="6231479" y="1599133"/>
                    <a:pt x="6367369" y="1639773"/>
                  </a:cubicBezTo>
                  <a:cubicBezTo>
                    <a:pt x="6503259" y="1680413"/>
                    <a:pt x="6832189" y="1693113"/>
                    <a:pt x="6832189" y="1693113"/>
                  </a:cubicBezTo>
                  <a:cubicBezTo>
                    <a:pt x="6912199" y="1702003"/>
                    <a:pt x="9339851" y="1761654"/>
                    <a:pt x="9339851" y="1761654"/>
                  </a:cubicBezTo>
                  <a:lnTo>
                    <a:pt x="0" y="1722854"/>
                  </a:lnTo>
                  <a:close/>
                </a:path>
              </a:pathLst>
            </a:custGeom>
            <a:solidFill>
              <a:srgbClr val="FFFF00"/>
            </a:solidFill>
            <a:ln w="25400">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8" name="Rectangle 7">
            <a:extLst>
              <a:ext uri="{FF2B5EF4-FFF2-40B4-BE49-F238E27FC236}">
                <a16:creationId xmlns:a16="http://schemas.microsoft.com/office/drawing/2014/main" id="{6409AA24-AAD8-4151-93D2-9EC0B9AF7F68}"/>
              </a:ext>
            </a:extLst>
          </p:cNvPr>
          <p:cNvSpPr/>
          <p:nvPr/>
        </p:nvSpPr>
        <p:spPr>
          <a:xfrm>
            <a:off x="2928858" y="5660170"/>
            <a:ext cx="357790" cy="46166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 name="Rectangle 45">
            <a:extLst>
              <a:ext uri="{FF2B5EF4-FFF2-40B4-BE49-F238E27FC236}">
                <a16:creationId xmlns:a16="http://schemas.microsoft.com/office/drawing/2014/main" id="{0DDF98EE-81D6-4AA0-81F4-EE7C4681372A}"/>
              </a:ext>
            </a:extLst>
          </p:cNvPr>
          <p:cNvSpPr/>
          <p:nvPr/>
        </p:nvSpPr>
        <p:spPr>
          <a:xfrm>
            <a:off x="5313730" y="6396335"/>
            <a:ext cx="369004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Proof by Fourie Transforms.</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2266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anim calcmode="lin" valueType="num">
                                      <p:cBhvr additive="base">
                                        <p:cTn id="1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 calcmode="lin" valueType="num">
                                      <p:cBhvr additive="base">
                                        <p:cTn id="1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 calcmode="lin" valueType="num">
                                      <p:cBhvr additive="base">
                                        <p:cTn id="2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9">
                                            <p:txEl>
                                              <p:pRg st="3" end="3"/>
                                            </p:txEl>
                                          </p:spTgt>
                                        </p:tgtEl>
                                        <p:attrNameLst>
                                          <p:attrName>style.visibility</p:attrName>
                                        </p:attrNameLst>
                                      </p:cBhvr>
                                      <p:to>
                                        <p:strVal val="visible"/>
                                      </p:to>
                                    </p:set>
                                    <p:anim calcmode="lin" valueType="num">
                                      <p:cBhvr additive="base">
                                        <p:cTn id="35" dur="500" fill="hold"/>
                                        <p:tgtEl>
                                          <p:spTgt spid="19">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9">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9">
                                            <p:txEl>
                                              <p:pRg st="5" end="5"/>
                                            </p:txEl>
                                          </p:spTgt>
                                        </p:tgtEl>
                                        <p:attrNameLst>
                                          <p:attrName>style.visibility</p:attrName>
                                        </p:attrNameLst>
                                      </p:cBhvr>
                                      <p:to>
                                        <p:strVal val="visible"/>
                                      </p:to>
                                    </p:set>
                                    <p:anim calcmode="lin" valueType="num">
                                      <p:cBhvr additive="base">
                                        <p:cTn id="45" dur="500" fill="hold"/>
                                        <p:tgtEl>
                                          <p:spTgt spid="19">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9">
                                            <p:txEl>
                                              <p:pRg st="5" end="5"/>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0-#ppt_w/2"/>
                                          </p:val>
                                        </p:tav>
                                        <p:tav tm="100000">
                                          <p:val>
                                            <p:strVal val="#ppt_x"/>
                                          </p:val>
                                        </p:tav>
                                      </p:tavLst>
                                    </p:anim>
                                    <p:anim calcmode="lin" valueType="num">
                                      <p:cBhvr additive="base">
                                        <p:cTn id="5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9">
                                            <p:txEl>
                                              <p:pRg st="7" end="7"/>
                                            </p:txEl>
                                          </p:spTgt>
                                        </p:tgtEl>
                                        <p:attrNameLst>
                                          <p:attrName>style.visibility</p:attrName>
                                        </p:attrNameLst>
                                      </p:cBhvr>
                                      <p:to>
                                        <p:strVal val="visible"/>
                                      </p:to>
                                    </p:set>
                                    <p:anim calcmode="lin" valueType="num">
                                      <p:cBhvr additive="base">
                                        <p:cTn id="55" dur="500" fill="hold"/>
                                        <p:tgtEl>
                                          <p:spTgt spid="19">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0.00469 0.00763 L 0.26163 -0.00394 " pathEditMode="relative" rAng="0" ptsTypes="AA">
                                      <p:cBhvr>
                                        <p:cTn id="66" dur="2000" fill="hold"/>
                                        <p:tgtEl>
                                          <p:spTgt spid="7"/>
                                        </p:tgtEl>
                                        <p:attrNameLst>
                                          <p:attrName>ppt_x</p:attrName>
                                          <p:attrName>ppt_y</p:attrName>
                                        </p:attrNameLst>
                                      </p:cBhvr>
                                      <p:rCtr x="13316" y="-579"/>
                                    </p:animMotion>
                                  </p:childTnLst>
                                </p:cTn>
                              </p:par>
                            </p:childTnLst>
                          </p:cTn>
                        </p:par>
                        <p:par>
                          <p:cTn id="67" fill="hold">
                            <p:stCondLst>
                              <p:cond delay="2000"/>
                            </p:stCondLst>
                            <p:childTnLst>
                              <p:par>
                                <p:cTn id="68" presetID="2" presetClass="entr" presetSubtype="8"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fill="hold"/>
                                        <p:tgtEl>
                                          <p:spTgt spid="44"/>
                                        </p:tgtEl>
                                        <p:attrNameLst>
                                          <p:attrName>ppt_x</p:attrName>
                                        </p:attrNameLst>
                                      </p:cBhvr>
                                      <p:tavLst>
                                        <p:tav tm="0">
                                          <p:val>
                                            <p:strVal val="0-#ppt_w/2"/>
                                          </p:val>
                                        </p:tav>
                                        <p:tav tm="100000">
                                          <p:val>
                                            <p:strVal val="#ppt_x"/>
                                          </p:val>
                                        </p:tav>
                                      </p:tavLst>
                                    </p:anim>
                                    <p:anim calcmode="lin" valueType="num">
                                      <p:cBhvr additive="base">
                                        <p:cTn id="7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0-#ppt_w/2"/>
                                          </p:val>
                                        </p:tav>
                                        <p:tav tm="100000">
                                          <p:val>
                                            <p:strVal val="#ppt_x"/>
                                          </p:val>
                                        </p:tav>
                                      </p:tavLst>
                                    </p:anim>
                                    <p:anim calcmode="lin" valueType="num">
                                      <p:cBhvr additive="base">
                                        <p:cTn id="77" dur="500" fill="hold"/>
                                        <p:tgtEl>
                                          <p:spTgt spid="40"/>
                                        </p:tgtEl>
                                        <p:attrNameLst>
                                          <p:attrName>ppt_y</p:attrName>
                                        </p:attrNameLst>
                                      </p:cBhvr>
                                      <p:tavLst>
                                        <p:tav tm="0">
                                          <p:val>
                                            <p:strVal val="#ppt_y"/>
                                          </p:val>
                                        </p:tav>
                                        <p:tav tm="100000">
                                          <p:val>
                                            <p:strVal val="#ppt_y"/>
                                          </p:val>
                                        </p:tav>
                                      </p:tavLst>
                                    </p:anim>
                                  </p:childTnLst>
                                </p:cTn>
                              </p:par>
                              <p:par>
                                <p:cTn id="78" presetID="1" presetClass="exit" presetSubtype="0" fill="hold" nodeType="withEffect">
                                  <p:stCondLst>
                                    <p:cond delay="0"/>
                                  </p:stCondLst>
                                  <p:childTnLst>
                                    <p:set>
                                      <p:cBhvr>
                                        <p:cTn id="79" dur="1" fill="hold">
                                          <p:stCondLst>
                                            <p:cond delay="0"/>
                                          </p:stCondLst>
                                        </p:cTn>
                                        <p:tgtEl>
                                          <p:spTgt spid="7"/>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2"/>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4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ppt_x"/>
                                          </p:val>
                                        </p:tav>
                                        <p:tav tm="100000">
                                          <p:val>
                                            <p:strVal val="#ppt_x"/>
                                          </p:val>
                                        </p:tav>
                                      </p:tavLst>
                                    </p:anim>
                                    <p:anim calcmode="lin" valueType="num">
                                      <p:cBhvr additive="base">
                                        <p:cTn id="8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0.00469 0.00763 L 0.26163 -0.00394 " pathEditMode="relative" rAng="0" ptsTypes="AA">
                                      <p:cBhvr>
                                        <p:cTn id="93" dur="2000" fill="hold"/>
                                        <p:tgtEl>
                                          <p:spTgt spid="30"/>
                                        </p:tgtEl>
                                        <p:attrNameLst>
                                          <p:attrName>ppt_x</p:attrName>
                                          <p:attrName>ppt_y</p:attrName>
                                        </p:attrNameLst>
                                      </p:cBhvr>
                                      <p:rCtr x="13316" y="-579"/>
                                    </p:animMotion>
                                  </p:childTnLst>
                                </p:cTn>
                              </p:par>
                            </p:childTnLst>
                          </p:cTn>
                        </p:par>
                        <p:par>
                          <p:cTn id="94" fill="hold">
                            <p:stCondLst>
                              <p:cond delay="2000"/>
                            </p:stCondLst>
                            <p:childTnLst>
                              <p:par>
                                <p:cTn id="95" presetID="2" presetClass="entr" presetSubtype="8"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0-#ppt_w/2"/>
                                          </p:val>
                                        </p:tav>
                                        <p:tav tm="100000">
                                          <p:val>
                                            <p:strVal val="#ppt_x"/>
                                          </p:val>
                                        </p:tav>
                                      </p:tavLst>
                                    </p:anim>
                                    <p:anim calcmode="lin" valueType="num">
                                      <p:cBhvr additive="base">
                                        <p:cTn id="9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1" presetClass="exit" presetSubtype="0" fill="hold" nodeType="withEffect">
                                  <p:stCondLst>
                                    <p:cond delay="0"/>
                                  </p:stCondLst>
                                  <p:childTnLst>
                                    <p:set>
                                      <p:cBhvr>
                                        <p:cTn id="106" dur="1" fill="hold">
                                          <p:stCondLst>
                                            <p:cond delay="0"/>
                                          </p:stCondLst>
                                        </p:cTn>
                                        <p:tgtEl>
                                          <p:spTgt spid="30"/>
                                        </p:tgtEl>
                                        <p:attrNameLst>
                                          <p:attrName>style.visibility</p:attrName>
                                        </p:attrNameLst>
                                      </p:cBhvr>
                                      <p:to>
                                        <p:strVal val="hidden"/>
                                      </p:to>
                                    </p:set>
                                  </p:childTnLst>
                                </p:cTn>
                              </p:par>
                              <p:par>
                                <p:cTn id="107" presetID="2" presetClass="entr" presetSubtype="8" fill="hold" grpId="0" nodeType="with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additive="base">
                                        <p:cTn id="109" dur="500" fill="hold"/>
                                        <p:tgtEl>
                                          <p:spTgt spid="8"/>
                                        </p:tgtEl>
                                        <p:attrNameLst>
                                          <p:attrName>ppt_x</p:attrName>
                                        </p:attrNameLst>
                                      </p:cBhvr>
                                      <p:tavLst>
                                        <p:tav tm="0">
                                          <p:val>
                                            <p:strVal val="0-#ppt_w/2"/>
                                          </p:val>
                                        </p:tav>
                                        <p:tav tm="100000">
                                          <p:val>
                                            <p:strVal val="#ppt_x"/>
                                          </p:val>
                                        </p:tav>
                                      </p:tavLst>
                                    </p:anim>
                                    <p:anim calcmode="lin" valueType="num">
                                      <p:cBhvr additive="base">
                                        <p:cTn id="1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additive="base">
                                        <p:cTn id="115" dur="500" fill="hold"/>
                                        <p:tgtEl>
                                          <p:spTgt spid="46"/>
                                        </p:tgtEl>
                                        <p:attrNameLst>
                                          <p:attrName>ppt_x</p:attrName>
                                        </p:attrNameLst>
                                      </p:cBhvr>
                                      <p:tavLst>
                                        <p:tav tm="0">
                                          <p:val>
                                            <p:strVal val="#ppt_x"/>
                                          </p:val>
                                        </p:tav>
                                        <p:tav tm="100000">
                                          <p:val>
                                            <p:strVal val="#ppt_x"/>
                                          </p:val>
                                        </p:tav>
                                      </p:tavLst>
                                    </p:anim>
                                    <p:anim calcmode="lin" valueType="num">
                                      <p:cBhvr additive="base">
                                        <p:cTn id="11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4" grpId="1"/>
      <p:bldP spid="3" grpId="0"/>
      <p:bldP spid="8"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pic>
        <p:nvPicPr>
          <p:cNvPr id="3080" name="Picture 8" descr="Image result for momentum gradient des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20044"/>
            <a:ext cx="7162800" cy="29093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 y="609600"/>
            <a:ext cx="9048032" cy="3046988"/>
          </a:xfrm>
          <a:prstGeom prst="rect">
            <a:avLst/>
          </a:prstGeom>
        </p:spPr>
        <p:txBody>
          <a:bodyPr wrap="square">
            <a:spAutoFit/>
          </a:bodyPr>
          <a:lstStyle/>
          <a:p>
            <a:pPr>
              <a:spcAft>
                <a:spcPts val="0"/>
              </a:spcAft>
            </a:pPr>
            <a:r>
              <a:rPr lang="en-US" sz="2400" dirty="0">
                <a:solidFill>
                  <a:schemeClr val="tx2"/>
                </a:solidFill>
              </a:rPr>
              <a:t>Momentum</a:t>
            </a:r>
          </a:p>
          <a:p>
            <a:pPr marL="914400" lvl="1" indent="-457200">
              <a:spcAft>
                <a:spcPts val="0"/>
              </a:spcAft>
              <a:buFont typeface="Arial" panose="020B0604020202020204" pitchFamily="34" charset="0"/>
              <a:buChar char="•"/>
            </a:pPr>
            <a:r>
              <a:rPr lang="en-US" sz="2400" dirty="0">
                <a:sym typeface="Symbol" panose="05050102010706020507" pitchFamily="18" charset="2"/>
              </a:rPr>
              <a:t>If there is a river bed with steep sides,</a:t>
            </a:r>
          </a:p>
          <a:p>
            <a:pPr lvl="1">
              <a:spcAft>
                <a:spcPts val="0"/>
              </a:spcAft>
            </a:pPr>
            <a:r>
              <a:rPr lang="en-US" sz="2400" dirty="0">
                <a:sym typeface="Symbol" panose="05050102010706020507" pitchFamily="18" charset="2"/>
              </a:rPr>
              <a:t>       then the steepest decent may over shoot the bottom of the bed</a:t>
            </a:r>
          </a:p>
          <a:p>
            <a:pPr lvl="1">
              <a:spcAft>
                <a:spcPts val="0"/>
              </a:spcAft>
            </a:pPr>
            <a:r>
              <a:rPr lang="en-US" sz="2400" dirty="0">
                <a:sym typeface="Symbol" panose="05050102010706020507" pitchFamily="18" charset="2"/>
              </a:rPr>
              <a:t>        and go up the opposite bank.</a:t>
            </a:r>
          </a:p>
          <a:p>
            <a:pPr marL="800100" lvl="1" indent="-342900">
              <a:spcAft>
                <a:spcPts val="0"/>
              </a:spcAft>
              <a:buFont typeface="Arial" panose="020B0604020202020204" pitchFamily="34" charset="0"/>
              <a:buChar char="•"/>
            </a:pPr>
            <a:r>
              <a:rPr lang="en-US" sz="2400" dirty="0">
                <a:sym typeface="Symbol" panose="05050102010706020507" pitchFamily="18" charset="2"/>
              </a:rPr>
              <a:t>Instead, let your velocity accelerate </a:t>
            </a:r>
            <a:br>
              <a:rPr lang="en-US" sz="2400" dirty="0">
                <a:sym typeface="Symbol" panose="05050102010706020507" pitchFamily="18" charset="2"/>
              </a:rPr>
            </a:br>
            <a:r>
              <a:rPr lang="en-US" sz="2400" dirty="0">
                <a:sym typeface="Symbol" panose="05050102010706020507" pitchFamily="18" charset="2"/>
              </a:rPr>
              <a:t>in the direction of steepest descent.</a:t>
            </a:r>
          </a:p>
          <a:p>
            <a:pPr marL="914400" lvl="1" indent="-457200">
              <a:spcAft>
                <a:spcPts val="0"/>
              </a:spcAft>
              <a:buFont typeface="Arial" panose="020B0604020202020204" pitchFamily="34" charset="0"/>
              <a:buChar char="•"/>
            </a:pPr>
            <a:r>
              <a:rPr lang="en-US" sz="2400" dirty="0">
                <a:sym typeface="Symbol" panose="05050102010706020507" pitchFamily="18" charset="2"/>
              </a:rPr>
              <a:t>Back-and-forth effects cancel.</a:t>
            </a:r>
          </a:p>
          <a:p>
            <a:pPr marL="914400" lvl="1" indent="-457200">
              <a:spcAft>
                <a:spcPts val="0"/>
              </a:spcAft>
              <a:buFont typeface="Arial" panose="020B0604020202020204" pitchFamily="34" charset="0"/>
              <a:buChar char="•"/>
            </a:pPr>
            <a:r>
              <a:rPr lang="en-US" sz="2400" dirty="0">
                <a:sym typeface="Symbol" panose="05050102010706020507" pitchFamily="18" charset="2"/>
              </a:rPr>
              <a:t>While building up momentum in the steady direction.</a:t>
            </a:r>
          </a:p>
        </p:txBody>
      </p:sp>
      <p:pic>
        <p:nvPicPr>
          <p:cNvPr id="11274" name="Picture 10" descr="Hill-rolling-ball"/>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533900"/>
            <a:ext cx="25908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274"/>
                                        </p:tgtEl>
                                        <p:attrNameLst>
                                          <p:attrName>style.visibility</p:attrName>
                                        </p:attrNameLst>
                                      </p:cBhvr>
                                      <p:to>
                                        <p:strVal val="visible"/>
                                      </p:to>
                                    </p:set>
                                    <p:anim calcmode="lin" valueType="num">
                                      <p:cBhvr additive="base">
                                        <p:cTn id="17" dur="500" fill="hold"/>
                                        <p:tgtEl>
                                          <p:spTgt spid="11274"/>
                                        </p:tgtEl>
                                        <p:attrNameLst>
                                          <p:attrName>ppt_x</p:attrName>
                                        </p:attrNameLst>
                                      </p:cBhvr>
                                      <p:tavLst>
                                        <p:tav tm="0">
                                          <p:val>
                                            <p:strVal val="0-#ppt_w/2"/>
                                          </p:val>
                                        </p:tav>
                                        <p:tav tm="100000">
                                          <p:val>
                                            <p:strVal val="#ppt_x"/>
                                          </p:val>
                                        </p:tav>
                                      </p:tavLst>
                                    </p:anim>
                                    <p:anim calcmode="lin" valueType="num">
                                      <p:cBhvr additive="base">
                                        <p:cTn id="18"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additive="base">
                                        <p:cTn id="27" dur="500" fill="hold"/>
                                        <p:tgtEl>
                                          <p:spTgt spid="3080"/>
                                        </p:tgtEl>
                                        <p:attrNameLst>
                                          <p:attrName>ppt_x</p:attrName>
                                        </p:attrNameLst>
                                      </p:cBhvr>
                                      <p:tavLst>
                                        <p:tav tm="0">
                                          <p:val>
                                            <p:strVal val="0-#ppt_w/2"/>
                                          </p:val>
                                        </p:tav>
                                        <p:tav tm="100000">
                                          <p:val>
                                            <p:strVal val="#ppt_x"/>
                                          </p:val>
                                        </p:tav>
                                      </p:tavLst>
                                    </p:anim>
                                    <p:anim calcmode="lin" valueType="num">
                                      <p:cBhvr additive="base">
                                        <p:cTn id="28"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anim calcmode="lin" valueType="num">
                                      <p:cBhvr additive="base">
                                        <p:cTn id="51"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8" name="Rectangle 7"/>
          <p:cNvSpPr/>
          <p:nvPr/>
        </p:nvSpPr>
        <p:spPr>
          <a:xfrm>
            <a:off x="228600" y="609600"/>
            <a:ext cx="9048032" cy="1569660"/>
          </a:xfrm>
          <a:prstGeom prst="rect">
            <a:avLst/>
          </a:prstGeom>
        </p:spPr>
        <p:txBody>
          <a:bodyPr wrap="square">
            <a:spAutoFit/>
          </a:bodyPr>
          <a:lstStyle/>
          <a:p>
            <a:pPr>
              <a:spcAft>
                <a:spcPts val="0"/>
              </a:spcAft>
            </a:pPr>
            <a:endParaRPr lang="en-US" sz="2400" dirty="0">
              <a:solidFill>
                <a:schemeClr val="tx2"/>
              </a:solidFill>
              <a:sym typeface="Symbol" panose="05050102010706020507" pitchFamily="18" charset="2"/>
            </a:endParaRPr>
          </a:p>
          <a:p>
            <a:pPr lvl="1">
              <a:spcAft>
                <a:spcPts val="0"/>
              </a:spcAft>
            </a:pPr>
            <a:r>
              <a:rPr lang="en-US" sz="2400" dirty="0">
                <a:sym typeface="Symbol" panose="05050102010706020507" pitchFamily="18" charset="2"/>
              </a:rPr>
              <a:t>Each step of gradient decent decides which direction to head</a:t>
            </a:r>
            <a:br>
              <a:rPr lang="en-US" sz="2400" dirty="0">
                <a:sym typeface="Symbol" panose="05050102010706020507" pitchFamily="18" charset="2"/>
              </a:rPr>
            </a:br>
            <a:r>
              <a:rPr lang="en-US" sz="2400" dirty="0">
                <a:sym typeface="Symbol" panose="05050102010706020507" pitchFamily="18" charset="2"/>
              </a:rPr>
              <a:t>   by computing the gradient </a:t>
            </a:r>
            <a:r>
              <a:rPr lang="en-US" sz="2400" i="1" dirty="0">
                <a:solidFill>
                  <a:schemeClr val="accent1"/>
                </a:solidFill>
                <a:sym typeface="Symbol" panose="05050102010706020507" pitchFamily="18" charset="2"/>
              </a:rPr>
              <a:t>E(</a:t>
            </a:r>
            <a:r>
              <a:rPr lang="en-US" altLang="en-US" sz="2400" dirty="0">
                <a:solidFill>
                  <a:srgbClr val="66FF33"/>
                </a:solidFill>
                <a:sym typeface="Symbol" panose="05050102010706020507" pitchFamily="18" charset="2"/>
              </a:rPr>
              <a:t></a:t>
            </a:r>
            <a:r>
              <a:rPr lang="en-US" altLang="en-US" sz="2400" i="1" dirty="0">
                <a:solidFill>
                  <a:srgbClr val="66FF33"/>
                </a:solidFill>
              </a:rPr>
              <a:t>w</a:t>
            </a:r>
            <a:r>
              <a:rPr lang="en-US" altLang="en-US" sz="2400" i="1" baseline="-25000" dirty="0">
                <a:solidFill>
                  <a:srgbClr val="66FF33"/>
                </a:solidFill>
              </a:rPr>
              <a:t>1</a:t>
            </a:r>
            <a:r>
              <a:rPr lang="en-US" altLang="en-US" sz="2400" i="1" dirty="0">
                <a:solidFill>
                  <a:srgbClr val="66FF33"/>
                </a:solidFill>
              </a:rPr>
              <a:t>,..,w</a:t>
            </a:r>
            <a:r>
              <a:rPr lang="en-US" altLang="en-US" sz="2400" i="1" baseline="-25000" dirty="0">
                <a:solidFill>
                  <a:srgbClr val="66FF33"/>
                </a:solidFill>
              </a:rPr>
              <a:t>m</a:t>
            </a:r>
            <a:r>
              <a:rPr lang="en-US" altLang="en-US" sz="2400" dirty="0">
                <a:solidFill>
                  <a:srgbClr val="66FF33"/>
                </a:solidFill>
                <a:sym typeface="Symbol" panose="05050102010706020507" pitchFamily="18" charset="2"/>
              </a:rPr>
              <a:t></a:t>
            </a:r>
            <a:r>
              <a:rPr lang="en-US" sz="2400" i="1" dirty="0">
                <a:solidFill>
                  <a:schemeClr val="accent1"/>
                </a:solidFill>
                <a:sym typeface="Symbol" panose="05050102010706020507" pitchFamily="18" charset="2"/>
              </a:rPr>
              <a:t>)</a:t>
            </a:r>
            <a:r>
              <a:rPr lang="en-US" altLang="en-US" sz="2400" dirty="0">
                <a:solidFill>
                  <a:schemeClr val="accent1"/>
                </a:solidFill>
              </a:rPr>
              <a:t>=</a:t>
            </a:r>
            <a:r>
              <a:rPr lang="en-US" altLang="en-US" sz="2400" dirty="0">
                <a:solidFill>
                  <a:schemeClr val="accent1"/>
                </a:solidFill>
                <a:sym typeface="Symbol" panose="05050102010706020507" pitchFamily="18" charset="2"/>
              </a:rPr>
              <a:t> </a:t>
            </a:r>
            <a:r>
              <a:rPr lang="en-US" altLang="en-US" sz="2400" dirty="0">
                <a:sym typeface="Symbol" panose="05050102010706020507" pitchFamily="18" charset="2"/>
              </a:rPr>
              <a:t></a:t>
            </a:r>
            <a:r>
              <a:rPr lang="az-Cyrl-AZ" sz="2400" i="1" baseline="30000" dirty="0">
                <a:solidFill>
                  <a:schemeClr val="accent1"/>
                </a:solidFill>
                <a:sym typeface="Symbol" panose="05050102010706020507" pitchFamily="18" charset="2"/>
              </a:rPr>
              <a:t></a:t>
            </a:r>
            <a:r>
              <a:rPr lang="en-CA" sz="2400" i="1" baseline="30000" dirty="0">
                <a:solidFill>
                  <a:schemeClr val="accent1"/>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a:solidFill>
                  <a:srgbClr val="66FF33"/>
                </a:solidFill>
              </a:rPr>
              <a:t>w1 </a:t>
            </a:r>
            <a:r>
              <a:rPr lang="en-US" sz="2400" i="1" dirty="0"/>
              <a:t>,…,</a:t>
            </a:r>
            <a:r>
              <a:rPr lang="az-Cyrl-AZ" sz="2400" i="1" baseline="30000" dirty="0">
                <a:solidFill>
                  <a:schemeClr val="accent1"/>
                </a:solidFill>
                <a:sym typeface="Symbol" panose="05050102010706020507" pitchFamily="18" charset="2"/>
              </a:rPr>
              <a:t> </a:t>
            </a:r>
            <a:r>
              <a:rPr lang="en-CA" sz="2400" i="1" baseline="30000" dirty="0">
                <a:solidFill>
                  <a:schemeClr val="accent1"/>
                </a:solidFill>
              </a:rPr>
              <a:t>E</a:t>
            </a:r>
            <a:r>
              <a:rPr lang="en-CA" sz="2400" i="1" dirty="0"/>
              <a:t>/</a:t>
            </a:r>
            <a:r>
              <a:rPr lang="en-CA" sz="2400" i="1" baseline="-25000" dirty="0">
                <a:solidFill>
                  <a:srgbClr val="66FF33"/>
                </a:solidFill>
                <a:sym typeface="Symbol" panose="05050102010706020507" pitchFamily="18" charset="2"/>
              </a:rPr>
              <a:t></a:t>
            </a:r>
            <a:r>
              <a:rPr lang="en-CA" sz="2400" i="1" baseline="-25000" dirty="0" err="1">
                <a:solidFill>
                  <a:srgbClr val="66FF33"/>
                </a:solidFill>
              </a:rPr>
              <a:t>wm</a:t>
            </a:r>
            <a:r>
              <a:rPr lang="en-CA" sz="2400" i="1" baseline="-25000" dirty="0">
                <a:solidFill>
                  <a:srgbClr val="66FF33"/>
                </a:solidFill>
              </a:rPr>
              <a:t> </a:t>
            </a:r>
            <a:r>
              <a:rPr lang="en-US" altLang="en-US" sz="2400" dirty="0">
                <a:sym typeface="Symbol" panose="05050102010706020507" pitchFamily="18" charset="2"/>
              </a:rPr>
              <a:t></a:t>
            </a:r>
            <a:endParaRPr lang="en-CA" altLang="en-US" sz="2400" i="1" dirty="0">
              <a:sym typeface="Symbol" panose="05050102010706020507" pitchFamily="18" charset="2"/>
            </a:endParaRPr>
          </a:p>
          <a:p>
            <a:pPr lvl="1">
              <a:spcAft>
                <a:spcPts val="0"/>
              </a:spcAft>
            </a:pPr>
            <a:r>
              <a:rPr lang="en-CA" sz="2400" dirty="0"/>
              <a:t>But looking at </a:t>
            </a:r>
            <a:r>
              <a:rPr lang="en-US" sz="2400" dirty="0"/>
              <a:t>ALL the training data requires too much time.</a:t>
            </a:r>
          </a:p>
        </p:txBody>
      </p:sp>
      <p:grpSp>
        <p:nvGrpSpPr>
          <p:cNvPr id="31" name="Group 30">
            <a:extLst>
              <a:ext uri="{FF2B5EF4-FFF2-40B4-BE49-F238E27FC236}">
                <a16:creationId xmlns:a16="http://schemas.microsoft.com/office/drawing/2014/main" id="{F31C76AF-FCA0-4606-BE9C-B500EDF3B7DB}"/>
              </a:ext>
            </a:extLst>
          </p:cNvPr>
          <p:cNvGrpSpPr/>
          <p:nvPr/>
        </p:nvGrpSpPr>
        <p:grpSpPr>
          <a:xfrm>
            <a:off x="1676400" y="6276473"/>
            <a:ext cx="5486393" cy="505328"/>
            <a:chOff x="2362200" y="609600"/>
            <a:chExt cx="5257800" cy="646331"/>
          </a:xfrm>
        </p:grpSpPr>
        <p:sp>
          <p:nvSpPr>
            <p:cNvPr id="32" name="TextBox 31">
              <a:extLst>
                <a:ext uri="{FF2B5EF4-FFF2-40B4-BE49-F238E27FC236}">
                  <a16:creationId xmlns:a16="http://schemas.microsoft.com/office/drawing/2014/main" id="{9CDE9F7B-F31E-4EF9-B5AB-9695A12F086F}"/>
                </a:ext>
              </a:extLst>
            </p:cNvPr>
            <p:cNvSpPr txBox="1"/>
            <p:nvPr/>
          </p:nvSpPr>
          <p:spPr bwMode="auto">
            <a:xfrm>
              <a:off x="2362200" y="609600"/>
              <a:ext cx="5257800" cy="646331"/>
            </a:xfrm>
            <a:prstGeom prst="rect">
              <a:avLst/>
            </a:prstGeom>
            <a:noFill/>
            <a:ln w="3810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274320" rIns="274320" rtlCol="0">
              <a:spAutoFit/>
            </a:bodyPr>
            <a:lstStyle/>
            <a:p>
              <a:pPr>
                <a:spcBef>
                  <a:spcPct val="0"/>
                </a:spcBef>
              </a:pPr>
              <a:endParaRPr 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33" name="Rectangle 32">
              <a:extLst>
                <a:ext uri="{FF2B5EF4-FFF2-40B4-BE49-F238E27FC236}">
                  <a16:creationId xmlns:a16="http://schemas.microsoft.com/office/drawing/2014/main" id="{685F105D-FC74-4ADD-BB27-F61C889A1EC7}"/>
                </a:ext>
              </a:extLst>
            </p:cNvPr>
            <p:cNvSpPr/>
            <p:nvPr/>
          </p:nvSpPr>
          <p:spPr>
            <a:xfrm>
              <a:off x="4038600" y="635000"/>
              <a:ext cx="2174185" cy="523220"/>
            </a:xfrm>
            <a:prstGeom prst="rect">
              <a:avLst/>
            </a:prstGeom>
          </p:spPr>
          <p:txBody>
            <a:bodyPr wrap="none">
              <a:spAutoFit/>
            </a:bodyPr>
            <a:lstStyle/>
            <a:p>
              <a:r>
                <a:rPr lang="en-US" dirty="0">
                  <a:sym typeface="Symbol" panose="05050102010706020507" pitchFamily="18" charset="2"/>
                </a:rPr>
                <a:t>Training Data</a:t>
              </a:r>
              <a:endParaRPr lang="en-US" dirty="0"/>
            </a:p>
          </p:txBody>
        </p:sp>
      </p:grpSp>
      <p:pic>
        <p:nvPicPr>
          <p:cNvPr id="35" name="Picture 34" descr="Image result for gradient descent">
            <a:extLst>
              <a:ext uri="{FF2B5EF4-FFF2-40B4-BE49-F238E27FC236}">
                <a16:creationId xmlns:a16="http://schemas.microsoft.com/office/drawing/2014/main" id="{4371CE90-086D-45DD-817D-FC685C657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507" y="3285796"/>
            <a:ext cx="5909538" cy="2926984"/>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3BEEE8FC-33B7-40A2-8E0D-9959CDF4A15F}"/>
              </a:ext>
            </a:extLst>
          </p:cNvPr>
          <p:cNvSpPr>
            <a:spLocks noChangeAspect="1"/>
          </p:cNvSpPr>
          <p:nvPr/>
        </p:nvSpPr>
        <p:spPr>
          <a:xfrm>
            <a:off x="2459660" y="592394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77" name="Oval 76">
            <a:extLst>
              <a:ext uri="{FF2B5EF4-FFF2-40B4-BE49-F238E27FC236}">
                <a16:creationId xmlns:a16="http://schemas.microsoft.com/office/drawing/2014/main" id="{9AB34C83-AA00-4B40-8CA5-6B018927A1DE}"/>
              </a:ext>
            </a:extLst>
          </p:cNvPr>
          <p:cNvSpPr>
            <a:spLocks noChangeAspect="1"/>
          </p:cNvSpPr>
          <p:nvPr/>
        </p:nvSpPr>
        <p:spPr>
          <a:xfrm>
            <a:off x="2499360" y="564642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78" name="Oval 77">
            <a:extLst>
              <a:ext uri="{FF2B5EF4-FFF2-40B4-BE49-F238E27FC236}">
                <a16:creationId xmlns:a16="http://schemas.microsoft.com/office/drawing/2014/main" id="{5711BDD0-C23D-49EF-B3E3-44267A6F2EDA}"/>
              </a:ext>
            </a:extLst>
          </p:cNvPr>
          <p:cNvSpPr>
            <a:spLocks noChangeAspect="1"/>
          </p:cNvSpPr>
          <p:nvPr/>
        </p:nvSpPr>
        <p:spPr>
          <a:xfrm>
            <a:off x="2554300" y="543748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79" name="Oval 78">
            <a:extLst>
              <a:ext uri="{FF2B5EF4-FFF2-40B4-BE49-F238E27FC236}">
                <a16:creationId xmlns:a16="http://schemas.microsoft.com/office/drawing/2014/main" id="{1FA56398-9152-4204-99C7-B654741F9DB1}"/>
              </a:ext>
            </a:extLst>
          </p:cNvPr>
          <p:cNvSpPr>
            <a:spLocks noChangeAspect="1"/>
          </p:cNvSpPr>
          <p:nvPr/>
        </p:nvSpPr>
        <p:spPr>
          <a:xfrm>
            <a:off x="2632100" y="530352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80" name="Oval 79">
            <a:extLst>
              <a:ext uri="{FF2B5EF4-FFF2-40B4-BE49-F238E27FC236}">
                <a16:creationId xmlns:a16="http://schemas.microsoft.com/office/drawing/2014/main" id="{858B10C2-79CD-48C9-95E5-69965D2EE306}"/>
              </a:ext>
            </a:extLst>
          </p:cNvPr>
          <p:cNvSpPr>
            <a:spLocks noChangeAspect="1"/>
          </p:cNvSpPr>
          <p:nvPr/>
        </p:nvSpPr>
        <p:spPr>
          <a:xfrm>
            <a:off x="2702280" y="518480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81" name="Oval 80">
            <a:extLst>
              <a:ext uri="{FF2B5EF4-FFF2-40B4-BE49-F238E27FC236}">
                <a16:creationId xmlns:a16="http://schemas.microsoft.com/office/drawing/2014/main" id="{5CEDD69E-6B8C-48C3-A9A1-28C99429EE37}"/>
              </a:ext>
            </a:extLst>
          </p:cNvPr>
          <p:cNvSpPr>
            <a:spLocks noChangeAspect="1"/>
          </p:cNvSpPr>
          <p:nvPr/>
        </p:nvSpPr>
        <p:spPr>
          <a:xfrm>
            <a:off x="2789300" y="5061047"/>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82" name="Oval 81">
            <a:extLst>
              <a:ext uri="{FF2B5EF4-FFF2-40B4-BE49-F238E27FC236}">
                <a16:creationId xmlns:a16="http://schemas.microsoft.com/office/drawing/2014/main" id="{17C872B1-3349-44E9-BB10-A38A08B297F3}"/>
              </a:ext>
            </a:extLst>
          </p:cNvPr>
          <p:cNvSpPr>
            <a:spLocks noChangeAspect="1"/>
          </p:cNvSpPr>
          <p:nvPr/>
        </p:nvSpPr>
        <p:spPr>
          <a:xfrm>
            <a:off x="2880740" y="4951634"/>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83" name="Oval 82">
            <a:extLst>
              <a:ext uri="{FF2B5EF4-FFF2-40B4-BE49-F238E27FC236}">
                <a16:creationId xmlns:a16="http://schemas.microsoft.com/office/drawing/2014/main" id="{F2C52100-E01C-4E03-BCD4-237C7B3A359B}"/>
              </a:ext>
            </a:extLst>
          </p:cNvPr>
          <p:cNvSpPr>
            <a:spLocks noChangeAspect="1"/>
          </p:cNvSpPr>
          <p:nvPr/>
        </p:nvSpPr>
        <p:spPr>
          <a:xfrm>
            <a:off x="2968370" y="482910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84" name="Oval 83">
            <a:extLst>
              <a:ext uri="{FF2B5EF4-FFF2-40B4-BE49-F238E27FC236}">
                <a16:creationId xmlns:a16="http://schemas.microsoft.com/office/drawing/2014/main" id="{9B7F9ECB-1CC9-407D-A734-C98B94A77000}"/>
              </a:ext>
            </a:extLst>
          </p:cNvPr>
          <p:cNvSpPr>
            <a:spLocks noChangeAspect="1"/>
          </p:cNvSpPr>
          <p:nvPr/>
        </p:nvSpPr>
        <p:spPr>
          <a:xfrm>
            <a:off x="3049015" y="473766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85" name="Rectangle 84">
            <a:extLst>
              <a:ext uri="{FF2B5EF4-FFF2-40B4-BE49-F238E27FC236}">
                <a16:creationId xmlns:a16="http://schemas.microsoft.com/office/drawing/2014/main" id="{0F015307-C07E-415D-AB70-52AA3276685C}"/>
              </a:ext>
            </a:extLst>
          </p:cNvPr>
          <p:cNvSpPr/>
          <p:nvPr/>
        </p:nvSpPr>
        <p:spPr>
          <a:xfrm>
            <a:off x="1676400" y="6299200"/>
            <a:ext cx="5486392" cy="457200"/>
          </a:xfrm>
          <a:prstGeom prst="rect">
            <a:avLst/>
          </a:prstGeom>
          <a:solidFill>
            <a:srgbClr val="00B0F0"/>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6" name="Rectangle 85">
            <a:extLst>
              <a:ext uri="{FF2B5EF4-FFF2-40B4-BE49-F238E27FC236}">
                <a16:creationId xmlns:a16="http://schemas.microsoft.com/office/drawing/2014/main" id="{4077367B-494C-424A-8824-75A6DF73C990}"/>
              </a:ext>
            </a:extLst>
          </p:cNvPr>
          <p:cNvSpPr/>
          <p:nvPr/>
        </p:nvSpPr>
        <p:spPr>
          <a:xfrm>
            <a:off x="1676400" y="6299200"/>
            <a:ext cx="5486392" cy="457200"/>
          </a:xfrm>
          <a:prstGeom prst="rect">
            <a:avLst/>
          </a:prstGeom>
          <a:solidFill>
            <a:srgbClr val="00B0F0"/>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7" name="Rectangle 86">
            <a:extLst>
              <a:ext uri="{FF2B5EF4-FFF2-40B4-BE49-F238E27FC236}">
                <a16:creationId xmlns:a16="http://schemas.microsoft.com/office/drawing/2014/main" id="{B69BC1C3-17FB-4334-AE89-4B0D0C505203}"/>
              </a:ext>
            </a:extLst>
          </p:cNvPr>
          <p:cNvSpPr/>
          <p:nvPr/>
        </p:nvSpPr>
        <p:spPr>
          <a:xfrm>
            <a:off x="1676400" y="6299200"/>
            <a:ext cx="5486392" cy="457200"/>
          </a:xfrm>
          <a:prstGeom prst="rect">
            <a:avLst/>
          </a:prstGeom>
          <a:solidFill>
            <a:srgbClr val="00B0F0"/>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8" name="Rectangle 87">
            <a:extLst>
              <a:ext uri="{FF2B5EF4-FFF2-40B4-BE49-F238E27FC236}">
                <a16:creationId xmlns:a16="http://schemas.microsoft.com/office/drawing/2014/main" id="{117B6E93-E86B-4012-9304-F4A571FB7266}"/>
              </a:ext>
            </a:extLst>
          </p:cNvPr>
          <p:cNvSpPr/>
          <p:nvPr/>
        </p:nvSpPr>
        <p:spPr>
          <a:xfrm>
            <a:off x="1676400" y="6299200"/>
            <a:ext cx="5486392" cy="457200"/>
          </a:xfrm>
          <a:prstGeom prst="rect">
            <a:avLst/>
          </a:prstGeom>
          <a:solidFill>
            <a:srgbClr val="00B0F0"/>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89" name="Rectangle 88">
            <a:extLst>
              <a:ext uri="{FF2B5EF4-FFF2-40B4-BE49-F238E27FC236}">
                <a16:creationId xmlns:a16="http://schemas.microsoft.com/office/drawing/2014/main" id="{57F8714F-E5F7-4656-8700-91267397F672}"/>
              </a:ext>
            </a:extLst>
          </p:cNvPr>
          <p:cNvSpPr/>
          <p:nvPr/>
        </p:nvSpPr>
        <p:spPr>
          <a:xfrm>
            <a:off x="1676400" y="6299200"/>
            <a:ext cx="5486392" cy="457200"/>
          </a:xfrm>
          <a:prstGeom prst="rect">
            <a:avLst/>
          </a:prstGeom>
          <a:solidFill>
            <a:srgbClr val="00B0F0"/>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0" name="Rectangle 89">
            <a:extLst>
              <a:ext uri="{FF2B5EF4-FFF2-40B4-BE49-F238E27FC236}">
                <a16:creationId xmlns:a16="http://schemas.microsoft.com/office/drawing/2014/main" id="{EDEF5562-69F8-4BE0-B1AC-4F62E50C5520}"/>
              </a:ext>
            </a:extLst>
          </p:cNvPr>
          <p:cNvSpPr/>
          <p:nvPr/>
        </p:nvSpPr>
        <p:spPr>
          <a:xfrm>
            <a:off x="1676400" y="6299200"/>
            <a:ext cx="5486392" cy="457200"/>
          </a:xfrm>
          <a:prstGeom prst="rect">
            <a:avLst/>
          </a:prstGeom>
          <a:solidFill>
            <a:srgbClr val="00B0F0"/>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91" name="Rectangle 90">
            <a:extLst>
              <a:ext uri="{FF2B5EF4-FFF2-40B4-BE49-F238E27FC236}">
                <a16:creationId xmlns:a16="http://schemas.microsoft.com/office/drawing/2014/main" id="{F745FFE7-BFC1-4FF9-8D50-012F1FB24AA9}"/>
              </a:ext>
            </a:extLst>
          </p:cNvPr>
          <p:cNvSpPr/>
          <p:nvPr/>
        </p:nvSpPr>
        <p:spPr>
          <a:xfrm>
            <a:off x="1676400" y="6299200"/>
            <a:ext cx="5486392" cy="457200"/>
          </a:xfrm>
          <a:prstGeom prst="rect">
            <a:avLst/>
          </a:prstGeom>
          <a:solidFill>
            <a:srgbClr val="00B0F0"/>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4" name="Rectangle 33">
            <a:extLst>
              <a:ext uri="{FF2B5EF4-FFF2-40B4-BE49-F238E27FC236}">
                <a16:creationId xmlns:a16="http://schemas.microsoft.com/office/drawing/2014/main" id="{E75B2C10-5B92-40D9-AB24-97153A0F2882}"/>
              </a:ext>
            </a:extLst>
          </p:cNvPr>
          <p:cNvSpPr/>
          <p:nvPr/>
        </p:nvSpPr>
        <p:spPr>
          <a:xfrm>
            <a:off x="1676400" y="6299200"/>
            <a:ext cx="5486392" cy="457200"/>
          </a:xfrm>
          <a:prstGeom prst="rect">
            <a:avLst/>
          </a:prstGeom>
          <a:solidFill>
            <a:srgbClr val="00B0F0"/>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7222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0-#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1"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1" nodeType="click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fill="hold"/>
                                        <p:tgtEl>
                                          <p:spTgt spid="85"/>
                                        </p:tgtEl>
                                        <p:attrNameLst>
                                          <p:attrName>ppt_x</p:attrName>
                                        </p:attrNameLst>
                                      </p:cBhvr>
                                      <p:tavLst>
                                        <p:tav tm="0">
                                          <p:val>
                                            <p:strVal val="0-#ppt_w/2"/>
                                          </p:val>
                                        </p:tav>
                                        <p:tav tm="100000">
                                          <p:val>
                                            <p:strVal val="#ppt_x"/>
                                          </p:val>
                                        </p:tav>
                                      </p:tavLst>
                                    </p:anim>
                                    <p:anim calcmode="lin" valueType="num">
                                      <p:cBhvr additive="base">
                                        <p:cTn id="40" dur="500" fill="hold"/>
                                        <p:tgtEl>
                                          <p:spTgt spid="85"/>
                                        </p:tgtEl>
                                        <p:attrNameLst>
                                          <p:attrName>ppt_y</p:attrName>
                                        </p:attrNameLst>
                                      </p:cBhvr>
                                      <p:tavLst>
                                        <p:tav tm="0">
                                          <p:val>
                                            <p:strVal val="#ppt_y"/>
                                          </p:val>
                                        </p:tav>
                                        <p:tav tm="100000">
                                          <p:val>
                                            <p:strVal val="#ppt_y"/>
                                          </p:val>
                                        </p:tav>
                                      </p:tavLst>
                                    </p:anim>
                                  </p:childTnLst>
                                </p:cTn>
                              </p:par>
                              <p:par>
                                <p:cTn id="41" presetID="1" presetClass="exit"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1" nodeType="click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fill="hold"/>
                                        <p:tgtEl>
                                          <p:spTgt spid="86"/>
                                        </p:tgtEl>
                                        <p:attrNameLst>
                                          <p:attrName>ppt_x</p:attrName>
                                        </p:attrNameLst>
                                      </p:cBhvr>
                                      <p:tavLst>
                                        <p:tav tm="0">
                                          <p:val>
                                            <p:strVal val="0-#ppt_w/2"/>
                                          </p:val>
                                        </p:tav>
                                        <p:tav tm="100000">
                                          <p:val>
                                            <p:strVal val="#ppt_x"/>
                                          </p:val>
                                        </p:tav>
                                      </p:tavLst>
                                    </p:anim>
                                    <p:anim calcmode="lin" valueType="num">
                                      <p:cBhvr additive="base">
                                        <p:cTn id="54" dur="500" fill="hold"/>
                                        <p:tgtEl>
                                          <p:spTgt spid="86"/>
                                        </p:tgtEl>
                                        <p:attrNameLst>
                                          <p:attrName>ppt_y</p:attrName>
                                        </p:attrNameLst>
                                      </p:cBhvr>
                                      <p:tavLst>
                                        <p:tav tm="0">
                                          <p:val>
                                            <p:strVal val="#ppt_y"/>
                                          </p:val>
                                        </p:tav>
                                        <p:tav tm="100000">
                                          <p:val>
                                            <p:strVal val="#ppt_y"/>
                                          </p:val>
                                        </p:tav>
                                      </p:tavLst>
                                    </p:anim>
                                  </p:childTnLst>
                                </p:cTn>
                              </p:par>
                              <p:par>
                                <p:cTn id="55" presetID="1" presetClass="exit" presetSubtype="0" fill="hold" grpId="0" nodeType="withEffect">
                                  <p:stCondLst>
                                    <p:cond delay="0"/>
                                  </p:stCondLst>
                                  <p:childTnLst>
                                    <p:set>
                                      <p:cBhvr>
                                        <p:cTn id="56" dur="1" fill="hold">
                                          <p:stCondLst>
                                            <p:cond delay="0"/>
                                          </p:stCondLst>
                                        </p:cTn>
                                        <p:tgtEl>
                                          <p:spTgt spid="8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1" nodeType="clickEffect">
                                  <p:stCondLst>
                                    <p:cond delay="0"/>
                                  </p:stCondLst>
                                  <p:childTnLst>
                                    <p:set>
                                      <p:cBhvr>
                                        <p:cTn id="66" dur="1" fill="hold">
                                          <p:stCondLst>
                                            <p:cond delay="0"/>
                                          </p:stCondLst>
                                        </p:cTn>
                                        <p:tgtEl>
                                          <p:spTgt spid="87"/>
                                        </p:tgtEl>
                                        <p:attrNameLst>
                                          <p:attrName>style.visibility</p:attrName>
                                        </p:attrNameLst>
                                      </p:cBhvr>
                                      <p:to>
                                        <p:strVal val="visible"/>
                                      </p:to>
                                    </p:set>
                                    <p:anim calcmode="lin" valueType="num">
                                      <p:cBhvr additive="base">
                                        <p:cTn id="67" dur="500" fill="hold"/>
                                        <p:tgtEl>
                                          <p:spTgt spid="87"/>
                                        </p:tgtEl>
                                        <p:attrNameLst>
                                          <p:attrName>ppt_x</p:attrName>
                                        </p:attrNameLst>
                                      </p:cBhvr>
                                      <p:tavLst>
                                        <p:tav tm="0">
                                          <p:val>
                                            <p:strVal val="0-#ppt_w/2"/>
                                          </p:val>
                                        </p:tav>
                                        <p:tav tm="100000">
                                          <p:val>
                                            <p:strVal val="#ppt_x"/>
                                          </p:val>
                                        </p:tav>
                                      </p:tavLst>
                                    </p:anim>
                                    <p:anim calcmode="lin" valueType="num">
                                      <p:cBhvr additive="base">
                                        <p:cTn id="68" dur="500" fill="hold"/>
                                        <p:tgtEl>
                                          <p:spTgt spid="87"/>
                                        </p:tgtEl>
                                        <p:attrNameLst>
                                          <p:attrName>ppt_y</p:attrName>
                                        </p:attrNameLst>
                                      </p:cBhvr>
                                      <p:tavLst>
                                        <p:tav tm="0">
                                          <p:val>
                                            <p:strVal val="#ppt_y"/>
                                          </p:val>
                                        </p:tav>
                                        <p:tav tm="100000">
                                          <p:val>
                                            <p:strVal val="#ppt_y"/>
                                          </p:val>
                                        </p:tav>
                                      </p:tavLst>
                                    </p:anim>
                                  </p:childTnLst>
                                </p:cTn>
                              </p:par>
                              <p:par>
                                <p:cTn id="69" presetID="1" presetClass="exit"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par>
                                <p:cTn id="75" presetID="1" presetClass="exit" presetSubtype="0" fill="hold" grpId="0" nodeType="withEffect">
                                  <p:stCondLst>
                                    <p:cond delay="0"/>
                                  </p:stCondLst>
                                  <p:childTnLst>
                                    <p:set>
                                      <p:cBhvr>
                                        <p:cTn id="76" dur="1" fill="hold">
                                          <p:stCondLst>
                                            <p:cond delay="0"/>
                                          </p:stCondLst>
                                        </p:cTn>
                                        <p:tgtEl>
                                          <p:spTgt spid="7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1" nodeType="click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0-#ppt_w/2"/>
                                          </p:val>
                                        </p:tav>
                                        <p:tav tm="100000">
                                          <p:val>
                                            <p:strVal val="#ppt_x"/>
                                          </p:val>
                                        </p:tav>
                                      </p:tavLst>
                                    </p:anim>
                                    <p:anim calcmode="lin" valueType="num">
                                      <p:cBhvr additive="base">
                                        <p:cTn id="82" dur="500" fill="hold"/>
                                        <p:tgtEl>
                                          <p:spTgt spid="88"/>
                                        </p:tgtEl>
                                        <p:attrNameLst>
                                          <p:attrName>ppt_y</p:attrName>
                                        </p:attrNameLst>
                                      </p:cBhvr>
                                      <p:tavLst>
                                        <p:tav tm="0">
                                          <p:val>
                                            <p:strVal val="#ppt_y"/>
                                          </p:val>
                                        </p:tav>
                                        <p:tav tm="100000">
                                          <p:val>
                                            <p:strVal val="#ppt_y"/>
                                          </p:val>
                                        </p:tav>
                                      </p:tavLst>
                                    </p:anim>
                                  </p:childTnLst>
                                </p:cTn>
                              </p:par>
                              <p:par>
                                <p:cTn id="83" presetID="1" presetClass="exit"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1" nodeType="click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8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1" nodeType="clickEffect">
                                  <p:stCondLst>
                                    <p:cond delay="0"/>
                                  </p:stCondLst>
                                  <p:childTnLst>
                                    <p:set>
                                      <p:cBhvr>
                                        <p:cTn id="94" dur="1" fill="hold">
                                          <p:stCondLst>
                                            <p:cond delay="0"/>
                                          </p:stCondLst>
                                        </p:cTn>
                                        <p:tgtEl>
                                          <p:spTgt spid="89"/>
                                        </p:tgtEl>
                                        <p:attrNameLst>
                                          <p:attrName>style.visibility</p:attrName>
                                        </p:attrNameLst>
                                      </p:cBhvr>
                                      <p:to>
                                        <p:strVal val="visible"/>
                                      </p:to>
                                    </p:set>
                                    <p:anim calcmode="lin" valueType="num">
                                      <p:cBhvr additive="base">
                                        <p:cTn id="95" dur="500" fill="hold"/>
                                        <p:tgtEl>
                                          <p:spTgt spid="89"/>
                                        </p:tgtEl>
                                        <p:attrNameLst>
                                          <p:attrName>ppt_x</p:attrName>
                                        </p:attrNameLst>
                                      </p:cBhvr>
                                      <p:tavLst>
                                        <p:tav tm="0">
                                          <p:val>
                                            <p:strVal val="0-#ppt_w/2"/>
                                          </p:val>
                                        </p:tav>
                                        <p:tav tm="100000">
                                          <p:val>
                                            <p:strVal val="#ppt_x"/>
                                          </p:val>
                                        </p:tav>
                                      </p:tavLst>
                                    </p:anim>
                                    <p:anim calcmode="lin" valueType="num">
                                      <p:cBhvr additive="base">
                                        <p:cTn id="96" dur="500" fill="hold"/>
                                        <p:tgtEl>
                                          <p:spTgt spid="89"/>
                                        </p:tgtEl>
                                        <p:attrNameLst>
                                          <p:attrName>ppt_y</p:attrName>
                                        </p:attrNameLst>
                                      </p:cBhvr>
                                      <p:tavLst>
                                        <p:tav tm="0">
                                          <p:val>
                                            <p:strVal val="#ppt_y"/>
                                          </p:val>
                                        </p:tav>
                                        <p:tav tm="100000">
                                          <p:val>
                                            <p:strVal val="#ppt_y"/>
                                          </p:val>
                                        </p:tav>
                                      </p:tavLst>
                                    </p:anim>
                                  </p:childTnLst>
                                </p:cTn>
                              </p:par>
                              <p:par>
                                <p:cTn id="97" presetID="1" presetClass="exit" presetSubtype="0" fill="hold" grpId="0" nodeType="withEffect">
                                  <p:stCondLst>
                                    <p:cond delay="0"/>
                                  </p:stCondLst>
                                  <p:childTnLst>
                                    <p:set>
                                      <p:cBhvr>
                                        <p:cTn id="98" dur="1" fill="hold">
                                          <p:stCondLst>
                                            <p:cond delay="0"/>
                                          </p:stCondLst>
                                        </p:cTn>
                                        <p:tgtEl>
                                          <p:spTgt spid="8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1" nodeType="click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par>
                                <p:cTn id="103" presetID="1" presetClass="exit" presetSubtype="0" fill="hold" grpId="0" nodeType="withEffect">
                                  <p:stCondLst>
                                    <p:cond delay="0"/>
                                  </p:stCondLst>
                                  <p:childTnLst>
                                    <p:set>
                                      <p:cBhvr>
                                        <p:cTn id="104" dur="1" fill="hold">
                                          <p:stCondLst>
                                            <p:cond delay="0"/>
                                          </p:stCondLst>
                                        </p:cTn>
                                        <p:tgtEl>
                                          <p:spTgt spid="81"/>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1" nodeType="clickEffect">
                                  <p:stCondLst>
                                    <p:cond delay="0"/>
                                  </p:stCondLst>
                                  <p:childTnLst>
                                    <p:set>
                                      <p:cBhvr>
                                        <p:cTn id="108" dur="1" fill="hold">
                                          <p:stCondLst>
                                            <p:cond delay="0"/>
                                          </p:stCondLst>
                                        </p:cTn>
                                        <p:tgtEl>
                                          <p:spTgt spid="90"/>
                                        </p:tgtEl>
                                        <p:attrNameLst>
                                          <p:attrName>style.visibility</p:attrName>
                                        </p:attrNameLst>
                                      </p:cBhvr>
                                      <p:to>
                                        <p:strVal val="visible"/>
                                      </p:to>
                                    </p:set>
                                    <p:anim calcmode="lin" valueType="num">
                                      <p:cBhvr additive="base">
                                        <p:cTn id="109" dur="500" fill="hold"/>
                                        <p:tgtEl>
                                          <p:spTgt spid="90"/>
                                        </p:tgtEl>
                                        <p:attrNameLst>
                                          <p:attrName>ppt_x</p:attrName>
                                        </p:attrNameLst>
                                      </p:cBhvr>
                                      <p:tavLst>
                                        <p:tav tm="0">
                                          <p:val>
                                            <p:strVal val="0-#ppt_w/2"/>
                                          </p:val>
                                        </p:tav>
                                        <p:tav tm="100000">
                                          <p:val>
                                            <p:strVal val="#ppt_x"/>
                                          </p:val>
                                        </p:tav>
                                      </p:tavLst>
                                    </p:anim>
                                    <p:anim calcmode="lin" valueType="num">
                                      <p:cBhvr additive="base">
                                        <p:cTn id="110" dur="500" fill="hold"/>
                                        <p:tgtEl>
                                          <p:spTgt spid="90"/>
                                        </p:tgtEl>
                                        <p:attrNameLst>
                                          <p:attrName>ppt_y</p:attrName>
                                        </p:attrNameLst>
                                      </p:cBhvr>
                                      <p:tavLst>
                                        <p:tav tm="0">
                                          <p:val>
                                            <p:strVal val="#ppt_y"/>
                                          </p:val>
                                        </p:tav>
                                        <p:tav tm="100000">
                                          <p:val>
                                            <p:strVal val="#ppt_y"/>
                                          </p:val>
                                        </p:tav>
                                      </p:tavLst>
                                    </p:anim>
                                  </p:childTnLst>
                                </p:cTn>
                              </p:par>
                              <p:par>
                                <p:cTn id="111" presetID="1" presetClass="exit" presetSubtype="0" fill="hold" grpId="0" nodeType="withEffect">
                                  <p:stCondLst>
                                    <p:cond delay="0"/>
                                  </p:stCondLst>
                                  <p:childTnLst>
                                    <p:set>
                                      <p:cBhvr>
                                        <p:cTn id="112" dur="1" fill="hold">
                                          <p:stCondLst>
                                            <p:cond delay="0"/>
                                          </p:stCondLst>
                                        </p:cTn>
                                        <p:tgtEl>
                                          <p:spTgt spid="89"/>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1" nodeType="clickEffect">
                                  <p:stCondLst>
                                    <p:cond delay="0"/>
                                  </p:stCondLst>
                                  <p:childTnLst>
                                    <p:set>
                                      <p:cBhvr>
                                        <p:cTn id="116" dur="1" fill="hold">
                                          <p:stCondLst>
                                            <p:cond delay="0"/>
                                          </p:stCondLst>
                                        </p:cTn>
                                        <p:tgtEl>
                                          <p:spTgt spid="83"/>
                                        </p:tgtEl>
                                        <p:attrNameLst>
                                          <p:attrName>style.visibility</p:attrName>
                                        </p:attrNameLst>
                                      </p:cBhvr>
                                      <p:to>
                                        <p:strVal val="visible"/>
                                      </p:to>
                                    </p:set>
                                  </p:childTnLst>
                                </p:cTn>
                              </p:par>
                              <p:par>
                                <p:cTn id="117" presetID="1" presetClass="exit" presetSubtype="0" fill="hold" grpId="0" nodeType="withEffect">
                                  <p:stCondLst>
                                    <p:cond delay="0"/>
                                  </p:stCondLst>
                                  <p:childTnLst>
                                    <p:set>
                                      <p:cBhvr>
                                        <p:cTn id="118" dur="1" fill="hold">
                                          <p:stCondLst>
                                            <p:cond delay="0"/>
                                          </p:stCondLst>
                                        </p:cTn>
                                        <p:tgtEl>
                                          <p:spTgt spid="8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grpId="0" nodeType="click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additive="base">
                                        <p:cTn id="123" dur="500" fill="hold"/>
                                        <p:tgtEl>
                                          <p:spTgt spid="91"/>
                                        </p:tgtEl>
                                        <p:attrNameLst>
                                          <p:attrName>ppt_x</p:attrName>
                                        </p:attrNameLst>
                                      </p:cBhvr>
                                      <p:tavLst>
                                        <p:tav tm="0">
                                          <p:val>
                                            <p:strVal val="0-#ppt_w/2"/>
                                          </p:val>
                                        </p:tav>
                                        <p:tav tm="100000">
                                          <p:val>
                                            <p:strVal val="#ppt_x"/>
                                          </p:val>
                                        </p:tav>
                                      </p:tavLst>
                                    </p:anim>
                                    <p:anim calcmode="lin" valueType="num">
                                      <p:cBhvr additive="base">
                                        <p:cTn id="124" dur="500" fill="hold"/>
                                        <p:tgtEl>
                                          <p:spTgt spid="91"/>
                                        </p:tgtEl>
                                        <p:attrNameLst>
                                          <p:attrName>ppt_y</p:attrName>
                                        </p:attrNameLst>
                                      </p:cBhvr>
                                      <p:tavLst>
                                        <p:tav tm="0">
                                          <p:val>
                                            <p:strVal val="#ppt_y"/>
                                          </p:val>
                                        </p:tav>
                                        <p:tav tm="100000">
                                          <p:val>
                                            <p:strVal val="#ppt_y"/>
                                          </p:val>
                                        </p:tav>
                                      </p:tavLst>
                                    </p:anim>
                                  </p:childTnLst>
                                </p:cTn>
                              </p:par>
                              <p:par>
                                <p:cTn id="125" presetID="1" presetClass="exit" presetSubtype="0" fill="hold" grpId="0" nodeType="withEffect">
                                  <p:stCondLst>
                                    <p:cond delay="0"/>
                                  </p:stCondLst>
                                  <p:childTnLst>
                                    <p:set>
                                      <p:cBhvr>
                                        <p:cTn id="126" dur="1" fill="hold">
                                          <p:stCondLst>
                                            <p:cond delay="0"/>
                                          </p:stCondLst>
                                        </p:cTn>
                                        <p:tgtEl>
                                          <p:spTgt spid="9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4"/>
                                        </p:tgtEl>
                                        <p:attrNameLst>
                                          <p:attrName>style.visibility</p:attrName>
                                        </p:attrNameLst>
                                      </p:cBhvr>
                                      <p:to>
                                        <p:strVal val="visible"/>
                                      </p:to>
                                    </p:set>
                                  </p:childTnLst>
                                </p:cTn>
                              </p:par>
                              <p:par>
                                <p:cTn id="131" presetID="1" presetClass="exit" presetSubtype="0" fill="hold" grpId="0" nodeType="withEffect">
                                  <p:stCondLst>
                                    <p:cond delay="0"/>
                                  </p:stCondLst>
                                  <p:childTnLst>
                                    <p:set>
                                      <p:cBhvr>
                                        <p:cTn id="132" dur="1" fill="hold">
                                          <p:stCondLst>
                                            <p:cond delay="0"/>
                                          </p:stCondLst>
                                        </p:cTn>
                                        <p:tgtEl>
                                          <p:spTgt spid="8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 presetClass="entr" presetSubtype="8" fill="hold" nodeType="clickEffect">
                                  <p:stCondLst>
                                    <p:cond delay="0"/>
                                  </p:stCondLst>
                                  <p:childTnLst>
                                    <p:set>
                                      <p:cBhvr>
                                        <p:cTn id="136" dur="1" fill="hold">
                                          <p:stCondLst>
                                            <p:cond delay="0"/>
                                          </p:stCondLst>
                                        </p:cTn>
                                        <p:tgtEl>
                                          <p:spTgt spid="8">
                                            <p:txEl>
                                              <p:pRg st="2" end="2"/>
                                            </p:txEl>
                                          </p:spTgt>
                                        </p:tgtEl>
                                        <p:attrNameLst>
                                          <p:attrName>style.visibility</p:attrName>
                                        </p:attrNameLst>
                                      </p:cBhvr>
                                      <p:to>
                                        <p:strVal val="visible"/>
                                      </p:to>
                                    </p:set>
                                    <p:anim calcmode="lin" valueType="num">
                                      <p:cBhvr additive="base">
                                        <p:cTn id="13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3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34" grpId="0" animBg="1"/>
      <p:bldP spid="3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latin typeface="Arial Rounded MT Bold" pitchFamily="34" charset="0"/>
                <a:cs typeface="+mn-cs"/>
              </a:rPr>
              <a:t>Practical Considerations</a:t>
            </a:r>
          </a:p>
        </p:txBody>
      </p:sp>
      <p:sp>
        <p:nvSpPr>
          <p:cNvPr id="8" name="Rectangle 7"/>
          <p:cNvSpPr/>
          <p:nvPr/>
        </p:nvSpPr>
        <p:spPr>
          <a:xfrm>
            <a:off x="228600" y="609600"/>
            <a:ext cx="9048032" cy="2677656"/>
          </a:xfrm>
          <a:prstGeom prst="rect">
            <a:avLst/>
          </a:prstGeom>
        </p:spPr>
        <p:txBody>
          <a:bodyPr wrap="square">
            <a:spAutoFit/>
          </a:bodyPr>
          <a:lstStyle/>
          <a:p>
            <a:pPr>
              <a:spcAft>
                <a:spcPts val="0"/>
              </a:spcAft>
            </a:pPr>
            <a:r>
              <a:rPr lang="en-US" sz="2400" dirty="0">
                <a:solidFill>
                  <a:schemeClr val="tx2"/>
                </a:solidFill>
              </a:rPr>
              <a:t>Batches:</a:t>
            </a:r>
            <a:endParaRPr lang="en-US" sz="2400" dirty="0">
              <a:solidFill>
                <a:schemeClr val="tx2"/>
              </a:solidFill>
              <a:sym typeface="Symbol" panose="05050102010706020507" pitchFamily="18" charset="2"/>
            </a:endParaRPr>
          </a:p>
          <a:p>
            <a:pPr lvl="1">
              <a:spcAft>
                <a:spcPts val="0"/>
              </a:spcAft>
            </a:pPr>
            <a:r>
              <a:rPr lang="en-US" sz="2400" dirty="0">
                <a:sym typeface="Symbol" panose="05050102010706020507" pitchFamily="18" charset="2"/>
              </a:rPr>
              <a:t>Each step of gradient decent decides which direction to head</a:t>
            </a:r>
          </a:p>
          <a:p>
            <a:pPr lvl="1">
              <a:spcAft>
                <a:spcPts val="0"/>
              </a:spcAft>
            </a:pPr>
            <a:r>
              <a:rPr lang="en-US" sz="2400" dirty="0">
                <a:sym typeface="Symbol" panose="05050102010706020507" pitchFamily="18" charset="2"/>
              </a:rPr>
              <a:t>To save computational time,</a:t>
            </a:r>
          </a:p>
          <a:p>
            <a:pPr lvl="2">
              <a:spcAft>
                <a:spcPts val="0"/>
              </a:spcAft>
            </a:pPr>
            <a:r>
              <a:rPr lang="en-US" sz="2400" dirty="0">
                <a:sym typeface="Symbol" panose="05050102010706020507" pitchFamily="18" charset="2"/>
              </a:rPr>
              <a:t>     head in a direction as indicated by not all test data </a:t>
            </a:r>
          </a:p>
          <a:p>
            <a:pPr lvl="2">
              <a:spcAft>
                <a:spcPts val="0"/>
              </a:spcAft>
            </a:pPr>
            <a:r>
              <a:rPr lang="en-US" sz="2400" dirty="0">
                <a:sym typeface="Symbol" panose="05050102010706020507" pitchFamily="18" charset="2"/>
              </a:rPr>
              <a:t>     but by a single input or a small </a:t>
            </a:r>
            <a:r>
              <a:rPr lang="en-US" sz="2400" dirty="0">
                <a:solidFill>
                  <a:srgbClr val="00FFFF"/>
                </a:solidFill>
                <a:sym typeface="Symbol" panose="05050102010706020507" pitchFamily="18" charset="2"/>
              </a:rPr>
              <a:t>batch</a:t>
            </a:r>
            <a:r>
              <a:rPr lang="en-US" sz="2400" dirty="0">
                <a:sym typeface="Symbol" panose="05050102010706020507" pitchFamily="18" charset="2"/>
              </a:rPr>
              <a:t> of it.</a:t>
            </a:r>
          </a:p>
          <a:p>
            <a:pPr lvl="2">
              <a:spcAft>
                <a:spcPts val="0"/>
              </a:spcAft>
            </a:pPr>
            <a:r>
              <a:rPr lang="en-US" sz="2400" dirty="0">
                <a:sym typeface="Symbol" panose="05050102010706020507" pitchFamily="18" charset="2"/>
              </a:rPr>
              <a:t>One cycle through all the data is called an </a:t>
            </a:r>
            <a:r>
              <a:rPr lang="en-US" sz="2400" dirty="0">
                <a:solidFill>
                  <a:srgbClr val="FFFF00"/>
                </a:solidFill>
                <a:sym typeface="Symbol" panose="05050102010706020507" pitchFamily="18" charset="2"/>
              </a:rPr>
              <a:t>Epoch</a:t>
            </a:r>
          </a:p>
          <a:p>
            <a:pPr lvl="2">
              <a:spcAft>
                <a:spcPts val="0"/>
              </a:spcAft>
            </a:pPr>
            <a:r>
              <a:rPr lang="en-US" sz="2400" dirty="0">
                <a:solidFill>
                  <a:srgbClr val="FFFF00"/>
                </a:solidFill>
                <a:sym typeface="Symbol" panose="05050102010706020507" pitchFamily="18" charset="2"/>
              </a:rPr>
              <a:t>      </a:t>
            </a:r>
            <a:r>
              <a:rPr lang="en-US" sz="2400" dirty="0">
                <a:sym typeface="Symbol" panose="05050102010706020507" pitchFamily="18" charset="2"/>
              </a:rPr>
              <a:t>ie here we did 2.1 epochs.</a:t>
            </a:r>
          </a:p>
        </p:txBody>
      </p:sp>
      <p:grpSp>
        <p:nvGrpSpPr>
          <p:cNvPr id="4" name="Group 3">
            <a:extLst>
              <a:ext uri="{FF2B5EF4-FFF2-40B4-BE49-F238E27FC236}">
                <a16:creationId xmlns:a16="http://schemas.microsoft.com/office/drawing/2014/main" id="{8F8813B8-2DE0-4285-B481-0877A1063A76}"/>
              </a:ext>
            </a:extLst>
          </p:cNvPr>
          <p:cNvGrpSpPr/>
          <p:nvPr/>
        </p:nvGrpSpPr>
        <p:grpSpPr>
          <a:xfrm>
            <a:off x="1676400" y="6276473"/>
            <a:ext cx="5486393" cy="505328"/>
            <a:chOff x="2362200" y="609600"/>
            <a:chExt cx="5257800" cy="646331"/>
          </a:xfrm>
        </p:grpSpPr>
        <p:sp>
          <p:nvSpPr>
            <p:cNvPr id="2" name="TextBox 1">
              <a:extLst>
                <a:ext uri="{FF2B5EF4-FFF2-40B4-BE49-F238E27FC236}">
                  <a16:creationId xmlns:a16="http://schemas.microsoft.com/office/drawing/2014/main" id="{F3DDB548-5A62-4E99-A785-ECE26FF63572}"/>
                </a:ext>
              </a:extLst>
            </p:cNvPr>
            <p:cNvSpPr txBox="1"/>
            <p:nvPr/>
          </p:nvSpPr>
          <p:spPr bwMode="auto">
            <a:xfrm>
              <a:off x="2362200" y="609600"/>
              <a:ext cx="5257800" cy="646331"/>
            </a:xfrm>
            <a:prstGeom prst="rect">
              <a:avLst/>
            </a:prstGeom>
            <a:noFill/>
            <a:ln w="38100" cap="sq">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lIns="274320" rIns="274320" rtlCol="0">
              <a:spAutoFit/>
            </a:bodyPr>
            <a:lstStyle/>
            <a:p>
              <a:pPr>
                <a:spcBef>
                  <a:spcPct val="0"/>
                </a:spcBef>
              </a:pPr>
              <a:endParaRPr lang="en-US" sz="36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3" name="Rectangle 2">
              <a:extLst>
                <a:ext uri="{FF2B5EF4-FFF2-40B4-BE49-F238E27FC236}">
                  <a16:creationId xmlns:a16="http://schemas.microsoft.com/office/drawing/2014/main" id="{99B00458-3336-49F4-8E84-CF954A5756D4}"/>
                </a:ext>
              </a:extLst>
            </p:cNvPr>
            <p:cNvSpPr/>
            <p:nvPr/>
          </p:nvSpPr>
          <p:spPr>
            <a:xfrm>
              <a:off x="4038600" y="635000"/>
              <a:ext cx="2174185" cy="523220"/>
            </a:xfrm>
            <a:prstGeom prst="rect">
              <a:avLst/>
            </a:prstGeom>
          </p:spPr>
          <p:txBody>
            <a:bodyPr wrap="none">
              <a:spAutoFit/>
            </a:bodyPr>
            <a:lstStyle/>
            <a:p>
              <a:r>
                <a:rPr lang="en-US" dirty="0">
                  <a:sym typeface="Symbol" panose="05050102010706020507" pitchFamily="18" charset="2"/>
                </a:rPr>
                <a:t>Training Data</a:t>
              </a:r>
              <a:endParaRPr lang="en-US" dirty="0"/>
            </a:p>
          </p:txBody>
        </p:sp>
      </p:grpSp>
      <p:sp>
        <p:nvSpPr>
          <p:cNvPr id="21" name="Rectangle 20">
            <a:extLst>
              <a:ext uri="{FF2B5EF4-FFF2-40B4-BE49-F238E27FC236}">
                <a16:creationId xmlns:a16="http://schemas.microsoft.com/office/drawing/2014/main" id="{14FDD787-247D-43ED-B715-0BA608A137A1}"/>
              </a:ext>
            </a:extLst>
          </p:cNvPr>
          <p:cNvSpPr/>
          <p:nvPr/>
        </p:nvSpPr>
        <p:spPr>
          <a:xfrm>
            <a:off x="16764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3" name="Rectangle 22">
            <a:extLst>
              <a:ext uri="{FF2B5EF4-FFF2-40B4-BE49-F238E27FC236}">
                <a16:creationId xmlns:a16="http://schemas.microsoft.com/office/drawing/2014/main" id="{9A9330D9-08E8-4E6F-AB62-B0EDD4CAE294}"/>
              </a:ext>
            </a:extLst>
          </p:cNvPr>
          <p:cNvSpPr/>
          <p:nvPr/>
        </p:nvSpPr>
        <p:spPr>
          <a:xfrm>
            <a:off x="22987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4" name="Rectangle 23">
            <a:extLst>
              <a:ext uri="{FF2B5EF4-FFF2-40B4-BE49-F238E27FC236}">
                <a16:creationId xmlns:a16="http://schemas.microsoft.com/office/drawing/2014/main" id="{D38D689D-18F1-4393-93BC-ACD6B7F90DB5}"/>
              </a:ext>
            </a:extLst>
          </p:cNvPr>
          <p:cNvSpPr/>
          <p:nvPr/>
        </p:nvSpPr>
        <p:spPr>
          <a:xfrm>
            <a:off x="29210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 name="Rectangle 24">
            <a:extLst>
              <a:ext uri="{FF2B5EF4-FFF2-40B4-BE49-F238E27FC236}">
                <a16:creationId xmlns:a16="http://schemas.microsoft.com/office/drawing/2014/main" id="{5AAAE166-E5BD-4ACB-BF72-6248F9F6622E}"/>
              </a:ext>
            </a:extLst>
          </p:cNvPr>
          <p:cNvSpPr/>
          <p:nvPr/>
        </p:nvSpPr>
        <p:spPr>
          <a:xfrm>
            <a:off x="35306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6" name="Rectangle 25">
            <a:extLst>
              <a:ext uri="{FF2B5EF4-FFF2-40B4-BE49-F238E27FC236}">
                <a16:creationId xmlns:a16="http://schemas.microsoft.com/office/drawing/2014/main" id="{0BC08CB0-C324-4581-B2D4-F267F2C127AB}"/>
              </a:ext>
            </a:extLst>
          </p:cNvPr>
          <p:cNvSpPr/>
          <p:nvPr/>
        </p:nvSpPr>
        <p:spPr>
          <a:xfrm>
            <a:off x="41402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7" name="Rectangle 26">
            <a:extLst>
              <a:ext uri="{FF2B5EF4-FFF2-40B4-BE49-F238E27FC236}">
                <a16:creationId xmlns:a16="http://schemas.microsoft.com/office/drawing/2014/main" id="{56FE6A4F-013E-4B5B-9CD8-A897C963B67F}"/>
              </a:ext>
            </a:extLst>
          </p:cNvPr>
          <p:cNvSpPr/>
          <p:nvPr/>
        </p:nvSpPr>
        <p:spPr>
          <a:xfrm>
            <a:off x="47371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8" name="Rectangle 27">
            <a:extLst>
              <a:ext uri="{FF2B5EF4-FFF2-40B4-BE49-F238E27FC236}">
                <a16:creationId xmlns:a16="http://schemas.microsoft.com/office/drawing/2014/main" id="{009C0DF2-769E-411E-B51D-3E0008BAFD0C}"/>
              </a:ext>
            </a:extLst>
          </p:cNvPr>
          <p:cNvSpPr/>
          <p:nvPr/>
        </p:nvSpPr>
        <p:spPr>
          <a:xfrm>
            <a:off x="53340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9" name="Rectangle 28">
            <a:extLst>
              <a:ext uri="{FF2B5EF4-FFF2-40B4-BE49-F238E27FC236}">
                <a16:creationId xmlns:a16="http://schemas.microsoft.com/office/drawing/2014/main" id="{910F9F45-0492-4E0B-8C7B-0CD2E15B8937}"/>
              </a:ext>
            </a:extLst>
          </p:cNvPr>
          <p:cNvSpPr/>
          <p:nvPr/>
        </p:nvSpPr>
        <p:spPr>
          <a:xfrm>
            <a:off x="59309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0" name="Rectangle 29">
            <a:extLst>
              <a:ext uri="{FF2B5EF4-FFF2-40B4-BE49-F238E27FC236}">
                <a16:creationId xmlns:a16="http://schemas.microsoft.com/office/drawing/2014/main" id="{D0A92888-5124-4C7E-A901-4300266AC626}"/>
              </a:ext>
            </a:extLst>
          </p:cNvPr>
          <p:cNvSpPr/>
          <p:nvPr/>
        </p:nvSpPr>
        <p:spPr>
          <a:xfrm>
            <a:off x="6553200" y="629920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31" name="Picture 30" descr="Image result for gradient descent">
            <a:extLst>
              <a:ext uri="{FF2B5EF4-FFF2-40B4-BE49-F238E27FC236}">
                <a16:creationId xmlns:a16="http://schemas.microsoft.com/office/drawing/2014/main" id="{48CA5750-00E4-44DC-9510-38A870808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507" y="3285796"/>
            <a:ext cx="5909538" cy="2926984"/>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a:extLst>
              <a:ext uri="{FF2B5EF4-FFF2-40B4-BE49-F238E27FC236}">
                <a16:creationId xmlns:a16="http://schemas.microsoft.com/office/drawing/2014/main" id="{B832F736-9694-46A1-8566-BA3D35B10FDF}"/>
              </a:ext>
            </a:extLst>
          </p:cNvPr>
          <p:cNvSpPr>
            <a:spLocks noChangeAspect="1"/>
          </p:cNvSpPr>
          <p:nvPr/>
        </p:nvSpPr>
        <p:spPr>
          <a:xfrm>
            <a:off x="4397786" y="4517608"/>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33" name="Oval 32">
            <a:extLst>
              <a:ext uri="{FF2B5EF4-FFF2-40B4-BE49-F238E27FC236}">
                <a16:creationId xmlns:a16="http://schemas.microsoft.com/office/drawing/2014/main" id="{41889656-8E02-4D45-8A0C-2CF0A5B44B83}"/>
              </a:ext>
            </a:extLst>
          </p:cNvPr>
          <p:cNvSpPr>
            <a:spLocks noChangeAspect="1"/>
          </p:cNvSpPr>
          <p:nvPr/>
        </p:nvSpPr>
        <p:spPr>
          <a:xfrm>
            <a:off x="4260850" y="437515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34" name="Oval 33">
            <a:extLst>
              <a:ext uri="{FF2B5EF4-FFF2-40B4-BE49-F238E27FC236}">
                <a16:creationId xmlns:a16="http://schemas.microsoft.com/office/drawing/2014/main" id="{800B361A-F748-483F-812F-94CD0637782C}"/>
              </a:ext>
            </a:extLst>
          </p:cNvPr>
          <p:cNvSpPr>
            <a:spLocks noChangeAspect="1"/>
          </p:cNvSpPr>
          <p:nvPr/>
        </p:nvSpPr>
        <p:spPr>
          <a:xfrm>
            <a:off x="4140200" y="4517608"/>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35" name="Oval 34">
            <a:extLst>
              <a:ext uri="{FF2B5EF4-FFF2-40B4-BE49-F238E27FC236}">
                <a16:creationId xmlns:a16="http://schemas.microsoft.com/office/drawing/2014/main" id="{1527D445-CF2A-49C3-9591-E8557D6A320B}"/>
              </a:ext>
            </a:extLst>
          </p:cNvPr>
          <p:cNvSpPr>
            <a:spLocks noChangeAspect="1"/>
          </p:cNvSpPr>
          <p:nvPr/>
        </p:nvSpPr>
        <p:spPr>
          <a:xfrm>
            <a:off x="3974054" y="446659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36" name="Oval 35">
            <a:extLst>
              <a:ext uri="{FF2B5EF4-FFF2-40B4-BE49-F238E27FC236}">
                <a16:creationId xmlns:a16="http://schemas.microsoft.com/office/drawing/2014/main" id="{59178BAC-709A-4C62-9F18-CA701C9DF93F}"/>
              </a:ext>
            </a:extLst>
          </p:cNvPr>
          <p:cNvSpPr>
            <a:spLocks noChangeAspect="1"/>
          </p:cNvSpPr>
          <p:nvPr/>
        </p:nvSpPr>
        <p:spPr>
          <a:xfrm>
            <a:off x="3974054" y="4607168"/>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37" name="Oval 36">
            <a:extLst>
              <a:ext uri="{FF2B5EF4-FFF2-40B4-BE49-F238E27FC236}">
                <a16:creationId xmlns:a16="http://schemas.microsoft.com/office/drawing/2014/main" id="{C6056A40-53A9-4AB7-AB58-F07D18A2D195}"/>
              </a:ext>
            </a:extLst>
          </p:cNvPr>
          <p:cNvSpPr>
            <a:spLocks noChangeAspect="1"/>
          </p:cNvSpPr>
          <p:nvPr/>
        </p:nvSpPr>
        <p:spPr>
          <a:xfrm>
            <a:off x="3853628" y="4609048"/>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38" name="Oval 37">
            <a:extLst>
              <a:ext uri="{FF2B5EF4-FFF2-40B4-BE49-F238E27FC236}">
                <a16:creationId xmlns:a16="http://schemas.microsoft.com/office/drawing/2014/main" id="{EB14E6ED-F071-4090-9437-80EA82BFEDAA}"/>
              </a:ext>
            </a:extLst>
          </p:cNvPr>
          <p:cNvSpPr>
            <a:spLocks noChangeAspect="1"/>
          </p:cNvSpPr>
          <p:nvPr/>
        </p:nvSpPr>
        <p:spPr>
          <a:xfrm>
            <a:off x="3780491" y="4475543"/>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39" name="Oval 38">
            <a:extLst>
              <a:ext uri="{FF2B5EF4-FFF2-40B4-BE49-F238E27FC236}">
                <a16:creationId xmlns:a16="http://schemas.microsoft.com/office/drawing/2014/main" id="{CAFCC4C4-7BE1-41E3-AF81-7EC926883F28}"/>
              </a:ext>
            </a:extLst>
          </p:cNvPr>
          <p:cNvSpPr>
            <a:spLocks noChangeAspect="1"/>
          </p:cNvSpPr>
          <p:nvPr/>
        </p:nvSpPr>
        <p:spPr>
          <a:xfrm>
            <a:off x="3636203" y="4525633"/>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40" name="Oval 39">
            <a:extLst>
              <a:ext uri="{FF2B5EF4-FFF2-40B4-BE49-F238E27FC236}">
                <a16:creationId xmlns:a16="http://schemas.microsoft.com/office/drawing/2014/main" id="{06D4DBBE-3890-4227-82A2-29071F1F671A}"/>
              </a:ext>
            </a:extLst>
          </p:cNvPr>
          <p:cNvSpPr>
            <a:spLocks noChangeAspect="1"/>
          </p:cNvSpPr>
          <p:nvPr/>
        </p:nvSpPr>
        <p:spPr>
          <a:xfrm>
            <a:off x="3645244" y="4669896"/>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44" name="Rectangle 43">
            <a:extLst>
              <a:ext uri="{FF2B5EF4-FFF2-40B4-BE49-F238E27FC236}">
                <a16:creationId xmlns:a16="http://schemas.microsoft.com/office/drawing/2014/main" id="{86588AF7-AD5B-402E-ABCC-1B0632B611E3}"/>
              </a:ext>
            </a:extLst>
          </p:cNvPr>
          <p:cNvSpPr/>
          <p:nvPr/>
        </p:nvSpPr>
        <p:spPr>
          <a:xfrm>
            <a:off x="1676400" y="630555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5" name="Rectangle 44">
            <a:extLst>
              <a:ext uri="{FF2B5EF4-FFF2-40B4-BE49-F238E27FC236}">
                <a16:creationId xmlns:a16="http://schemas.microsoft.com/office/drawing/2014/main" id="{2C2998CB-C48E-4CFD-AAEA-74E4CEB020A0}"/>
              </a:ext>
            </a:extLst>
          </p:cNvPr>
          <p:cNvSpPr/>
          <p:nvPr/>
        </p:nvSpPr>
        <p:spPr>
          <a:xfrm>
            <a:off x="2298700" y="630555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6" name="Rectangle 45">
            <a:extLst>
              <a:ext uri="{FF2B5EF4-FFF2-40B4-BE49-F238E27FC236}">
                <a16:creationId xmlns:a16="http://schemas.microsoft.com/office/drawing/2014/main" id="{B53BC2B2-9FAF-4CCF-AE4A-0F614637CCBE}"/>
              </a:ext>
            </a:extLst>
          </p:cNvPr>
          <p:cNvSpPr/>
          <p:nvPr/>
        </p:nvSpPr>
        <p:spPr>
          <a:xfrm>
            <a:off x="2921000" y="630555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7" name="Rectangle 46">
            <a:extLst>
              <a:ext uri="{FF2B5EF4-FFF2-40B4-BE49-F238E27FC236}">
                <a16:creationId xmlns:a16="http://schemas.microsoft.com/office/drawing/2014/main" id="{4A75CF50-6F25-4A1D-AAEA-7A728BAFDEB7}"/>
              </a:ext>
            </a:extLst>
          </p:cNvPr>
          <p:cNvSpPr/>
          <p:nvPr/>
        </p:nvSpPr>
        <p:spPr>
          <a:xfrm>
            <a:off x="3530600" y="630555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8" name="Rectangle 47">
            <a:extLst>
              <a:ext uri="{FF2B5EF4-FFF2-40B4-BE49-F238E27FC236}">
                <a16:creationId xmlns:a16="http://schemas.microsoft.com/office/drawing/2014/main" id="{970928E6-BF3B-4450-9545-DFCFA16770E5}"/>
              </a:ext>
            </a:extLst>
          </p:cNvPr>
          <p:cNvSpPr/>
          <p:nvPr/>
        </p:nvSpPr>
        <p:spPr>
          <a:xfrm>
            <a:off x="4140200" y="630555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9" name="Rectangle 48">
            <a:extLst>
              <a:ext uri="{FF2B5EF4-FFF2-40B4-BE49-F238E27FC236}">
                <a16:creationId xmlns:a16="http://schemas.microsoft.com/office/drawing/2014/main" id="{A87CE9D5-9D40-4277-84C9-60D368C3C7FC}"/>
              </a:ext>
            </a:extLst>
          </p:cNvPr>
          <p:cNvSpPr/>
          <p:nvPr/>
        </p:nvSpPr>
        <p:spPr>
          <a:xfrm>
            <a:off x="4737100" y="630555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0" name="Rectangle 49">
            <a:extLst>
              <a:ext uri="{FF2B5EF4-FFF2-40B4-BE49-F238E27FC236}">
                <a16:creationId xmlns:a16="http://schemas.microsoft.com/office/drawing/2014/main" id="{471C8EC5-381E-4E56-A48F-3FBEE914D682}"/>
              </a:ext>
            </a:extLst>
          </p:cNvPr>
          <p:cNvSpPr/>
          <p:nvPr/>
        </p:nvSpPr>
        <p:spPr>
          <a:xfrm>
            <a:off x="5334000" y="630555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1" name="Rectangle 50">
            <a:extLst>
              <a:ext uri="{FF2B5EF4-FFF2-40B4-BE49-F238E27FC236}">
                <a16:creationId xmlns:a16="http://schemas.microsoft.com/office/drawing/2014/main" id="{2E6BDC5C-3409-4E08-8457-A9885AD2AB2F}"/>
              </a:ext>
            </a:extLst>
          </p:cNvPr>
          <p:cNvSpPr/>
          <p:nvPr/>
        </p:nvSpPr>
        <p:spPr>
          <a:xfrm>
            <a:off x="5930900" y="630555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2" name="Rectangle 51">
            <a:extLst>
              <a:ext uri="{FF2B5EF4-FFF2-40B4-BE49-F238E27FC236}">
                <a16:creationId xmlns:a16="http://schemas.microsoft.com/office/drawing/2014/main" id="{8CACE2FD-7300-4085-9FD2-F2DAF3640039}"/>
              </a:ext>
            </a:extLst>
          </p:cNvPr>
          <p:cNvSpPr/>
          <p:nvPr/>
        </p:nvSpPr>
        <p:spPr>
          <a:xfrm>
            <a:off x="6553200" y="6305550"/>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54" name="Oval 53">
            <a:extLst>
              <a:ext uri="{FF2B5EF4-FFF2-40B4-BE49-F238E27FC236}">
                <a16:creationId xmlns:a16="http://schemas.microsoft.com/office/drawing/2014/main" id="{DA0DFF79-C045-4C41-ABDC-89E3EBBD239E}"/>
              </a:ext>
            </a:extLst>
          </p:cNvPr>
          <p:cNvSpPr>
            <a:spLocks noChangeAspect="1"/>
          </p:cNvSpPr>
          <p:nvPr/>
        </p:nvSpPr>
        <p:spPr>
          <a:xfrm>
            <a:off x="3505200" y="4703568"/>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55" name="Oval 54">
            <a:extLst>
              <a:ext uri="{FF2B5EF4-FFF2-40B4-BE49-F238E27FC236}">
                <a16:creationId xmlns:a16="http://schemas.microsoft.com/office/drawing/2014/main" id="{B0909FC7-A3D1-4CBB-B054-105CB086B32F}"/>
              </a:ext>
            </a:extLst>
          </p:cNvPr>
          <p:cNvSpPr>
            <a:spLocks noChangeAspect="1"/>
          </p:cNvSpPr>
          <p:nvPr/>
        </p:nvSpPr>
        <p:spPr>
          <a:xfrm>
            <a:off x="3505200" y="4590441"/>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56" name="Oval 55">
            <a:extLst>
              <a:ext uri="{FF2B5EF4-FFF2-40B4-BE49-F238E27FC236}">
                <a16:creationId xmlns:a16="http://schemas.microsoft.com/office/drawing/2014/main" id="{488A3075-4880-4BCD-9425-D1CE7D99BF66}"/>
              </a:ext>
            </a:extLst>
          </p:cNvPr>
          <p:cNvSpPr>
            <a:spLocks noChangeAspect="1"/>
          </p:cNvSpPr>
          <p:nvPr/>
        </p:nvSpPr>
        <p:spPr>
          <a:xfrm>
            <a:off x="3365156" y="466045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57" name="Oval 56">
            <a:extLst>
              <a:ext uri="{FF2B5EF4-FFF2-40B4-BE49-F238E27FC236}">
                <a16:creationId xmlns:a16="http://schemas.microsoft.com/office/drawing/2014/main" id="{D8DBA0AD-165E-48AC-8DFC-396136D0B70E}"/>
              </a:ext>
            </a:extLst>
          </p:cNvPr>
          <p:cNvSpPr>
            <a:spLocks noChangeAspect="1"/>
          </p:cNvSpPr>
          <p:nvPr/>
        </p:nvSpPr>
        <p:spPr>
          <a:xfrm>
            <a:off x="3352800" y="479414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58" name="Oval 57">
            <a:extLst>
              <a:ext uri="{FF2B5EF4-FFF2-40B4-BE49-F238E27FC236}">
                <a16:creationId xmlns:a16="http://schemas.microsoft.com/office/drawing/2014/main" id="{2486CD9B-7952-4471-B0DA-35EB12C77396}"/>
              </a:ext>
            </a:extLst>
          </p:cNvPr>
          <p:cNvSpPr>
            <a:spLocks noChangeAspect="1"/>
          </p:cNvSpPr>
          <p:nvPr/>
        </p:nvSpPr>
        <p:spPr>
          <a:xfrm>
            <a:off x="3251293" y="4748420"/>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59" name="Oval 58">
            <a:extLst>
              <a:ext uri="{FF2B5EF4-FFF2-40B4-BE49-F238E27FC236}">
                <a16:creationId xmlns:a16="http://schemas.microsoft.com/office/drawing/2014/main" id="{FCE7EBB0-59BF-4187-943D-1BFB3E9C649B}"/>
              </a:ext>
            </a:extLst>
          </p:cNvPr>
          <p:cNvSpPr>
            <a:spLocks noChangeAspect="1"/>
          </p:cNvSpPr>
          <p:nvPr/>
        </p:nvSpPr>
        <p:spPr>
          <a:xfrm>
            <a:off x="3226510" y="4853708"/>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60" name="Oval 59">
            <a:extLst>
              <a:ext uri="{FF2B5EF4-FFF2-40B4-BE49-F238E27FC236}">
                <a16:creationId xmlns:a16="http://schemas.microsoft.com/office/drawing/2014/main" id="{8132B60A-7FC3-4214-BD4B-70EB7ED62062}"/>
              </a:ext>
            </a:extLst>
          </p:cNvPr>
          <p:cNvSpPr>
            <a:spLocks noChangeAspect="1"/>
          </p:cNvSpPr>
          <p:nvPr/>
        </p:nvSpPr>
        <p:spPr>
          <a:xfrm>
            <a:off x="3145940" y="4890843"/>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61" name="Oval 60">
            <a:extLst>
              <a:ext uri="{FF2B5EF4-FFF2-40B4-BE49-F238E27FC236}">
                <a16:creationId xmlns:a16="http://schemas.microsoft.com/office/drawing/2014/main" id="{CE47E091-A914-411E-8FFA-862E3915CBEC}"/>
              </a:ext>
            </a:extLst>
          </p:cNvPr>
          <p:cNvSpPr>
            <a:spLocks noChangeAspect="1"/>
          </p:cNvSpPr>
          <p:nvPr/>
        </p:nvSpPr>
        <p:spPr>
          <a:xfrm>
            <a:off x="3146827" y="4803483"/>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74" name="Oval 73">
            <a:extLst>
              <a:ext uri="{FF2B5EF4-FFF2-40B4-BE49-F238E27FC236}">
                <a16:creationId xmlns:a16="http://schemas.microsoft.com/office/drawing/2014/main" id="{705735C7-7C67-4053-8D09-A91AEF6DC00C}"/>
              </a:ext>
            </a:extLst>
          </p:cNvPr>
          <p:cNvSpPr>
            <a:spLocks noChangeAspect="1"/>
          </p:cNvSpPr>
          <p:nvPr/>
        </p:nvSpPr>
        <p:spPr>
          <a:xfrm>
            <a:off x="3074558" y="4806351"/>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75" name="Oval 74">
            <a:extLst>
              <a:ext uri="{FF2B5EF4-FFF2-40B4-BE49-F238E27FC236}">
                <a16:creationId xmlns:a16="http://schemas.microsoft.com/office/drawing/2014/main" id="{70AF37F5-335D-4FF5-B430-62DC89E984AC}"/>
              </a:ext>
            </a:extLst>
          </p:cNvPr>
          <p:cNvSpPr>
            <a:spLocks noChangeAspect="1"/>
          </p:cNvSpPr>
          <p:nvPr/>
        </p:nvSpPr>
        <p:spPr>
          <a:xfrm>
            <a:off x="3124517" y="4708257"/>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76" name="Oval 75">
            <a:extLst>
              <a:ext uri="{FF2B5EF4-FFF2-40B4-BE49-F238E27FC236}">
                <a16:creationId xmlns:a16="http://schemas.microsoft.com/office/drawing/2014/main" id="{15DECC23-C23B-4CE8-9260-940C204EEDEB}"/>
              </a:ext>
            </a:extLst>
          </p:cNvPr>
          <p:cNvSpPr>
            <a:spLocks noChangeAspect="1"/>
          </p:cNvSpPr>
          <p:nvPr/>
        </p:nvSpPr>
        <p:spPr>
          <a:xfrm>
            <a:off x="3046129" y="4727307"/>
            <a:ext cx="91440" cy="91440"/>
          </a:xfrm>
          <a:prstGeom prst="ellipse">
            <a:avLst/>
          </a:prstGeom>
          <a:solidFill>
            <a:srgbClr val="66FF33"/>
          </a:solidFill>
          <a:ln>
            <a:solidFill>
              <a:srgbClr val="66FF33"/>
            </a:solidFill>
          </a:ln>
        </p:spPr>
        <p:txBody>
          <a:bodyPr wrap="square" rtlCol="0" anchor="ctr">
            <a:spAutoFit/>
          </a:bodyPr>
          <a:lstStyle/>
          <a:p>
            <a:pPr algn="l"/>
            <a:endParaRPr lang="en-CA" sz="2400" dirty="0"/>
          </a:p>
        </p:txBody>
      </p:sp>
      <p:sp>
        <p:nvSpPr>
          <p:cNvPr id="77" name="Rectangle 76">
            <a:extLst>
              <a:ext uri="{FF2B5EF4-FFF2-40B4-BE49-F238E27FC236}">
                <a16:creationId xmlns:a16="http://schemas.microsoft.com/office/drawing/2014/main" id="{38C0AFC3-14C1-46B8-86A2-01A9DF6EC58A}"/>
              </a:ext>
            </a:extLst>
          </p:cNvPr>
          <p:cNvSpPr/>
          <p:nvPr/>
        </p:nvSpPr>
        <p:spPr>
          <a:xfrm>
            <a:off x="1673225" y="6315075"/>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8" name="Rectangle 77">
            <a:extLst>
              <a:ext uri="{FF2B5EF4-FFF2-40B4-BE49-F238E27FC236}">
                <a16:creationId xmlns:a16="http://schemas.microsoft.com/office/drawing/2014/main" id="{191A9972-2D22-4708-884F-D5D86FB3F30A}"/>
              </a:ext>
            </a:extLst>
          </p:cNvPr>
          <p:cNvSpPr/>
          <p:nvPr/>
        </p:nvSpPr>
        <p:spPr>
          <a:xfrm>
            <a:off x="2295525" y="6315075"/>
            <a:ext cx="609600" cy="457200"/>
          </a:xfrm>
          <a:prstGeom prst="rect">
            <a:avLst/>
          </a:prstGeom>
          <a:solidFill>
            <a:srgbClr val="00B0F0"/>
          </a:solidFill>
          <a:ln w="25400">
            <a:no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nvGrpSpPr>
          <p:cNvPr id="20" name="Group 19">
            <a:extLst>
              <a:ext uri="{FF2B5EF4-FFF2-40B4-BE49-F238E27FC236}">
                <a16:creationId xmlns:a16="http://schemas.microsoft.com/office/drawing/2014/main" id="{9E6CAC43-FF42-4F6F-BB1F-7AA869A52B84}"/>
              </a:ext>
            </a:extLst>
          </p:cNvPr>
          <p:cNvGrpSpPr/>
          <p:nvPr/>
        </p:nvGrpSpPr>
        <p:grpSpPr>
          <a:xfrm>
            <a:off x="1676400" y="6248400"/>
            <a:ext cx="5486400" cy="558801"/>
            <a:chOff x="2133600" y="5791200"/>
            <a:chExt cx="5486400" cy="1295400"/>
          </a:xfrm>
        </p:grpSpPr>
        <p:cxnSp>
          <p:nvCxnSpPr>
            <p:cNvPr id="10" name="Straight Connector 9">
              <a:extLst>
                <a:ext uri="{FF2B5EF4-FFF2-40B4-BE49-F238E27FC236}">
                  <a16:creationId xmlns:a16="http://schemas.microsoft.com/office/drawing/2014/main" id="{429748BD-8026-4E16-B66C-D5DC14950F9E}"/>
                </a:ext>
              </a:extLst>
            </p:cNvPr>
            <p:cNvCxnSpPr/>
            <p:nvPr/>
          </p:nvCxnSpPr>
          <p:spPr bwMode="auto">
            <a:xfrm flipV="1">
              <a:off x="21336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E58FA0BC-C02C-4A02-BC9E-025F5E0AD17F}"/>
                </a:ext>
              </a:extLst>
            </p:cNvPr>
            <p:cNvCxnSpPr/>
            <p:nvPr/>
          </p:nvCxnSpPr>
          <p:spPr bwMode="auto">
            <a:xfrm flipV="1">
              <a:off x="27432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BE161D5-EA61-42AF-9A41-5F9D5F20E7C2}"/>
                </a:ext>
              </a:extLst>
            </p:cNvPr>
            <p:cNvCxnSpPr/>
            <p:nvPr/>
          </p:nvCxnSpPr>
          <p:spPr bwMode="auto">
            <a:xfrm flipV="1">
              <a:off x="33528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0A4B7DD5-DC31-4740-8E63-4BD9D5EA75F2}"/>
                </a:ext>
              </a:extLst>
            </p:cNvPr>
            <p:cNvCxnSpPr/>
            <p:nvPr/>
          </p:nvCxnSpPr>
          <p:spPr bwMode="auto">
            <a:xfrm flipV="1">
              <a:off x="39624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1633BC3-7AEB-45B9-9FE4-892B67FCB5FB}"/>
                </a:ext>
              </a:extLst>
            </p:cNvPr>
            <p:cNvCxnSpPr/>
            <p:nvPr/>
          </p:nvCxnSpPr>
          <p:spPr bwMode="auto">
            <a:xfrm flipV="1">
              <a:off x="45720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62D3D3AC-991C-4BCF-9B22-6CFD2067E465}"/>
                </a:ext>
              </a:extLst>
            </p:cNvPr>
            <p:cNvCxnSpPr/>
            <p:nvPr/>
          </p:nvCxnSpPr>
          <p:spPr bwMode="auto">
            <a:xfrm flipV="1">
              <a:off x="51816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11AD4D1-8398-47A8-AA72-8E3FEE0913C2}"/>
                </a:ext>
              </a:extLst>
            </p:cNvPr>
            <p:cNvCxnSpPr/>
            <p:nvPr/>
          </p:nvCxnSpPr>
          <p:spPr bwMode="auto">
            <a:xfrm flipV="1">
              <a:off x="57912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C9C77A69-BD71-4EF5-B25A-D598D9F989EB}"/>
                </a:ext>
              </a:extLst>
            </p:cNvPr>
            <p:cNvCxnSpPr/>
            <p:nvPr/>
          </p:nvCxnSpPr>
          <p:spPr bwMode="auto">
            <a:xfrm flipV="1">
              <a:off x="64008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22BDD492-5B1E-4771-B795-9A3D13E1B79C}"/>
                </a:ext>
              </a:extLst>
            </p:cNvPr>
            <p:cNvCxnSpPr/>
            <p:nvPr/>
          </p:nvCxnSpPr>
          <p:spPr bwMode="auto">
            <a:xfrm flipV="1">
              <a:off x="7010400" y="5791200"/>
              <a:ext cx="0" cy="1295400"/>
            </a:xfrm>
            <a:prstGeom prst="line">
              <a:avLst/>
            </a:prstGeom>
            <a:noFill/>
            <a:ln w="38100" cap="sq" cmpd="sng" algn="ctr">
              <a:solidFill>
                <a:srgbClr val="00FFFF"/>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62E1B8C2-3858-42C0-B58F-3A46F77DE3C2}"/>
                </a:ext>
              </a:extLst>
            </p:cNvPr>
            <p:cNvCxnSpPr/>
            <p:nvPr/>
          </p:nvCxnSpPr>
          <p:spPr bwMode="auto">
            <a:xfrm flipV="1">
              <a:off x="7620000" y="5791200"/>
              <a:ext cx="0" cy="1295400"/>
            </a:xfrm>
            <a:prstGeom prst="line">
              <a:avLst/>
            </a:prstGeom>
            <a:noFill/>
            <a:ln w="38100" cap="sq" cmpd="sng" algn="ctr">
              <a:solidFill>
                <a:srgbClr val="00FFFF"/>
              </a:solidFill>
              <a:prstDash val="solid"/>
              <a:round/>
              <a:headEnd type="none" w="med" len="med"/>
              <a:tailEnd type="none" w="med" len="med"/>
            </a:ln>
            <a:effectLst/>
          </p:spPr>
        </p:cxnSp>
      </p:grpSp>
    </p:spTree>
    <p:extLst>
      <p:ext uri="{BB962C8B-B14F-4D97-AF65-F5344CB8AC3E}">
        <p14:creationId xmlns:p14="http://schemas.microsoft.com/office/powerpoint/2010/main" val="174812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xit"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xit"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2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xit"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38"/>
                                        </p:tgtEl>
                                        <p:attrNameLst>
                                          <p:attrName>style.visibility</p:attrName>
                                        </p:attrNameLst>
                                      </p:cBhvr>
                                      <p:to>
                                        <p:strVal val="visible"/>
                                      </p:to>
                                    </p:set>
                                  </p:childTnLst>
                                </p:cTn>
                              </p:par>
                              <p:par>
                                <p:cTn id="93" presetID="1" presetClass="exit"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2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1" nodeType="clickEffect">
                                  <p:stCondLst>
                                    <p:cond delay="0"/>
                                  </p:stCondLst>
                                  <p:childTnLst>
                                    <p:set>
                                      <p:cBhvr>
                                        <p:cTn id="104" dur="1" fill="hold">
                                          <p:stCondLst>
                                            <p:cond delay="0"/>
                                          </p:stCondLst>
                                        </p:cTn>
                                        <p:tgtEl>
                                          <p:spTgt spid="39"/>
                                        </p:tgtEl>
                                        <p:attrNameLst>
                                          <p:attrName>style.visibility</p:attrName>
                                        </p:attrNameLst>
                                      </p:cBhvr>
                                      <p:to>
                                        <p:strVal val="visible"/>
                                      </p:to>
                                    </p:set>
                                  </p:childTnLst>
                                </p:cTn>
                              </p:par>
                              <p:par>
                                <p:cTn id="105" presetID="1" presetClass="exit"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childTnLst>
                                </p:cTn>
                              </p:par>
                              <p:par>
                                <p:cTn id="111" presetID="1" presetClass="exit" presetSubtype="0" fill="hold" grpId="1" nodeType="withEffect">
                                  <p:stCondLst>
                                    <p:cond delay="0"/>
                                  </p:stCondLst>
                                  <p:childTnLst>
                                    <p:set>
                                      <p:cBhvr>
                                        <p:cTn id="112" dur="1" fill="hold">
                                          <p:stCondLst>
                                            <p:cond delay="0"/>
                                          </p:stCondLst>
                                        </p:cTn>
                                        <p:tgtEl>
                                          <p:spTgt spid="2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childTnLst>
                                </p:cTn>
                              </p:par>
                              <p:par>
                                <p:cTn id="117" presetID="1" presetClass="exit"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0"/>
                                        </p:tgtEl>
                                        <p:attrNameLst>
                                          <p:attrName>style.visibility</p:attrName>
                                        </p:attrNameLst>
                                      </p:cBhvr>
                                      <p:to>
                                        <p:strVal val="visible"/>
                                      </p:to>
                                    </p:set>
                                  </p:childTnLst>
                                </p:cTn>
                              </p:par>
                              <p:par>
                                <p:cTn id="123" presetID="1" presetClass="exit" presetSubtype="0" fill="hold" grpId="1" nodeType="withEffect">
                                  <p:stCondLst>
                                    <p:cond delay="0"/>
                                  </p:stCondLst>
                                  <p:childTnLst>
                                    <p:set>
                                      <p:cBhvr>
                                        <p:cTn id="124" dur="1" fill="hold">
                                          <p:stCondLst>
                                            <p:cond delay="0"/>
                                          </p:stCondLst>
                                        </p:cTn>
                                        <p:tgtEl>
                                          <p:spTgt spid="29"/>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1"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par>
                                <p:cTn id="129" presetID="1" presetClass="exit" presetSubtype="0" fill="hold" grpId="1" nodeType="withEffect">
                                  <p:stCondLst>
                                    <p:cond delay="0"/>
                                  </p:stCondLst>
                                  <p:childTnLst>
                                    <p:set>
                                      <p:cBhvr>
                                        <p:cTn id="130" dur="1" fill="hold">
                                          <p:stCondLst>
                                            <p:cond delay="0"/>
                                          </p:stCondLst>
                                        </p:cTn>
                                        <p:tgtEl>
                                          <p:spTgt spid="40"/>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4"/>
                                        </p:tgtEl>
                                        <p:attrNameLst>
                                          <p:attrName>style.visibility</p:attrName>
                                        </p:attrNameLst>
                                      </p:cBhvr>
                                      <p:to>
                                        <p:strVal val="visible"/>
                                      </p:to>
                                    </p:set>
                                  </p:childTnLst>
                                </p:cTn>
                              </p:par>
                              <p:par>
                                <p:cTn id="135" presetID="1" presetClass="exit" presetSubtype="0" fill="hold" grpId="1" nodeType="withEffect">
                                  <p:stCondLst>
                                    <p:cond delay="0"/>
                                  </p:stCondLst>
                                  <p:childTnLst>
                                    <p:set>
                                      <p:cBhvr>
                                        <p:cTn id="136" dur="1" fill="hold">
                                          <p:stCondLst>
                                            <p:cond delay="0"/>
                                          </p:stCondLst>
                                        </p:cTn>
                                        <p:tgtEl>
                                          <p:spTgt spid="30"/>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1" nodeType="clickEffect">
                                  <p:stCondLst>
                                    <p:cond delay="0"/>
                                  </p:stCondLst>
                                  <p:childTnLst>
                                    <p:set>
                                      <p:cBhvr>
                                        <p:cTn id="140" dur="1" fill="hold">
                                          <p:stCondLst>
                                            <p:cond delay="0"/>
                                          </p:stCondLst>
                                        </p:cTn>
                                        <p:tgtEl>
                                          <p:spTgt spid="55"/>
                                        </p:tgtEl>
                                        <p:attrNameLst>
                                          <p:attrName>style.visibility</p:attrName>
                                        </p:attrNameLst>
                                      </p:cBhvr>
                                      <p:to>
                                        <p:strVal val="visible"/>
                                      </p:to>
                                    </p:set>
                                  </p:childTnLst>
                                </p:cTn>
                              </p:par>
                              <p:par>
                                <p:cTn id="141" presetID="1" presetClass="exit" presetSubtype="0" fill="hold" grpId="0" nodeType="withEffect">
                                  <p:stCondLst>
                                    <p:cond delay="0"/>
                                  </p:stCondLst>
                                  <p:childTnLst>
                                    <p:set>
                                      <p:cBhvr>
                                        <p:cTn id="142" dur="1" fill="hold">
                                          <p:stCondLst>
                                            <p:cond delay="0"/>
                                          </p:stCondLst>
                                        </p:cTn>
                                        <p:tgtEl>
                                          <p:spTgt spid="54"/>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44"/>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1" nodeType="clickEffect">
                                  <p:stCondLst>
                                    <p:cond delay="0"/>
                                  </p:stCondLst>
                                  <p:childTnLst>
                                    <p:set>
                                      <p:cBhvr>
                                        <p:cTn id="152" dur="1" fill="hold">
                                          <p:stCondLst>
                                            <p:cond delay="0"/>
                                          </p:stCondLst>
                                        </p:cTn>
                                        <p:tgtEl>
                                          <p:spTgt spid="56"/>
                                        </p:tgtEl>
                                        <p:attrNameLst>
                                          <p:attrName>style.visibility</p:attrName>
                                        </p:attrNameLst>
                                      </p:cBhvr>
                                      <p:to>
                                        <p:strVal val="visible"/>
                                      </p:to>
                                    </p:set>
                                  </p:childTnLst>
                                </p:cTn>
                              </p:par>
                              <p:par>
                                <p:cTn id="153" presetID="1" presetClass="exit" presetSubtype="0" fill="hold" grpId="0" nodeType="withEffect">
                                  <p:stCondLst>
                                    <p:cond delay="0"/>
                                  </p:stCondLst>
                                  <p:childTnLst>
                                    <p:set>
                                      <p:cBhvr>
                                        <p:cTn id="154" dur="1" fill="hold">
                                          <p:stCondLst>
                                            <p:cond delay="0"/>
                                          </p:stCondLst>
                                        </p:cTn>
                                        <p:tgtEl>
                                          <p:spTgt spid="55"/>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46"/>
                                        </p:tgtEl>
                                        <p:attrNameLst>
                                          <p:attrName>style.visibility</p:attrName>
                                        </p:attrNameLst>
                                      </p:cBhvr>
                                      <p:to>
                                        <p:strVal val="visible"/>
                                      </p:to>
                                    </p:set>
                                  </p:childTnLst>
                                </p:cTn>
                              </p:par>
                              <p:par>
                                <p:cTn id="159" presetID="1" presetClass="exit" presetSubtype="0" fill="hold" grpId="1" nodeType="withEffect">
                                  <p:stCondLst>
                                    <p:cond delay="0"/>
                                  </p:stCondLst>
                                  <p:childTnLst>
                                    <p:set>
                                      <p:cBhvr>
                                        <p:cTn id="160" dur="1" fill="hold">
                                          <p:stCondLst>
                                            <p:cond delay="0"/>
                                          </p:stCondLst>
                                        </p:cTn>
                                        <p:tgtEl>
                                          <p:spTgt spid="45"/>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1" nodeType="clickEffect">
                                  <p:stCondLst>
                                    <p:cond delay="0"/>
                                  </p:stCondLst>
                                  <p:childTnLst>
                                    <p:set>
                                      <p:cBhvr>
                                        <p:cTn id="164" dur="1" fill="hold">
                                          <p:stCondLst>
                                            <p:cond delay="0"/>
                                          </p:stCondLst>
                                        </p:cTn>
                                        <p:tgtEl>
                                          <p:spTgt spid="57"/>
                                        </p:tgtEl>
                                        <p:attrNameLst>
                                          <p:attrName>style.visibility</p:attrName>
                                        </p:attrNameLst>
                                      </p:cBhvr>
                                      <p:to>
                                        <p:strVal val="visible"/>
                                      </p:to>
                                    </p:set>
                                  </p:childTnLst>
                                </p:cTn>
                              </p:par>
                              <p:par>
                                <p:cTn id="165" presetID="1" presetClass="exit" presetSubtype="0" fill="hold" grpId="0" nodeType="withEffect">
                                  <p:stCondLst>
                                    <p:cond delay="0"/>
                                  </p:stCondLst>
                                  <p:childTnLst>
                                    <p:set>
                                      <p:cBhvr>
                                        <p:cTn id="166" dur="1" fill="hold">
                                          <p:stCondLst>
                                            <p:cond delay="0"/>
                                          </p:stCondLst>
                                        </p:cTn>
                                        <p:tgtEl>
                                          <p:spTgt spid="56"/>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47"/>
                                        </p:tgtEl>
                                        <p:attrNameLst>
                                          <p:attrName>style.visibility</p:attrName>
                                        </p:attrNameLst>
                                      </p:cBhvr>
                                      <p:to>
                                        <p:strVal val="visible"/>
                                      </p:to>
                                    </p:set>
                                  </p:childTnLst>
                                </p:cTn>
                              </p:par>
                              <p:par>
                                <p:cTn id="171" presetID="1" presetClass="exit" presetSubtype="0" fill="hold" grpId="1" nodeType="withEffect">
                                  <p:stCondLst>
                                    <p:cond delay="0"/>
                                  </p:stCondLst>
                                  <p:childTnLst>
                                    <p:set>
                                      <p:cBhvr>
                                        <p:cTn id="172" dur="1" fill="hold">
                                          <p:stCondLst>
                                            <p:cond delay="0"/>
                                          </p:stCondLst>
                                        </p:cTn>
                                        <p:tgtEl>
                                          <p:spTgt spid="46"/>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1" nodeType="clickEffect">
                                  <p:stCondLst>
                                    <p:cond delay="0"/>
                                  </p:stCondLst>
                                  <p:childTnLst>
                                    <p:set>
                                      <p:cBhvr>
                                        <p:cTn id="176" dur="1" fill="hold">
                                          <p:stCondLst>
                                            <p:cond delay="0"/>
                                          </p:stCondLst>
                                        </p:cTn>
                                        <p:tgtEl>
                                          <p:spTgt spid="58"/>
                                        </p:tgtEl>
                                        <p:attrNameLst>
                                          <p:attrName>style.visibility</p:attrName>
                                        </p:attrNameLst>
                                      </p:cBhvr>
                                      <p:to>
                                        <p:strVal val="visible"/>
                                      </p:to>
                                    </p:set>
                                  </p:childTnLst>
                                </p:cTn>
                              </p:par>
                              <p:par>
                                <p:cTn id="177" presetID="1" presetClass="exit" presetSubtype="0" fill="hold" grpId="0" nodeType="withEffect">
                                  <p:stCondLst>
                                    <p:cond delay="0"/>
                                  </p:stCondLst>
                                  <p:childTnLst>
                                    <p:set>
                                      <p:cBhvr>
                                        <p:cTn id="178" dur="1" fill="hold">
                                          <p:stCondLst>
                                            <p:cond delay="0"/>
                                          </p:stCondLst>
                                        </p:cTn>
                                        <p:tgtEl>
                                          <p:spTgt spid="57"/>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48"/>
                                        </p:tgtEl>
                                        <p:attrNameLst>
                                          <p:attrName>style.visibility</p:attrName>
                                        </p:attrNameLst>
                                      </p:cBhvr>
                                      <p:to>
                                        <p:strVal val="visible"/>
                                      </p:to>
                                    </p:set>
                                  </p:childTnLst>
                                </p:cTn>
                              </p:par>
                              <p:par>
                                <p:cTn id="183" presetID="1" presetClass="exit" presetSubtype="0" fill="hold" grpId="1" nodeType="withEffect">
                                  <p:stCondLst>
                                    <p:cond delay="0"/>
                                  </p:stCondLst>
                                  <p:childTnLst>
                                    <p:set>
                                      <p:cBhvr>
                                        <p:cTn id="184" dur="1" fill="hold">
                                          <p:stCondLst>
                                            <p:cond delay="0"/>
                                          </p:stCondLst>
                                        </p:cTn>
                                        <p:tgtEl>
                                          <p:spTgt spid="47"/>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1" nodeType="clickEffect">
                                  <p:stCondLst>
                                    <p:cond delay="0"/>
                                  </p:stCondLst>
                                  <p:childTnLst>
                                    <p:set>
                                      <p:cBhvr>
                                        <p:cTn id="188" dur="1" fill="hold">
                                          <p:stCondLst>
                                            <p:cond delay="0"/>
                                          </p:stCondLst>
                                        </p:cTn>
                                        <p:tgtEl>
                                          <p:spTgt spid="59"/>
                                        </p:tgtEl>
                                        <p:attrNameLst>
                                          <p:attrName>style.visibility</p:attrName>
                                        </p:attrNameLst>
                                      </p:cBhvr>
                                      <p:to>
                                        <p:strVal val="visible"/>
                                      </p:to>
                                    </p:set>
                                  </p:childTnLst>
                                </p:cTn>
                              </p:par>
                              <p:par>
                                <p:cTn id="189" presetID="1" presetClass="exit" presetSubtype="0" fill="hold" grpId="0" nodeType="withEffect">
                                  <p:stCondLst>
                                    <p:cond delay="0"/>
                                  </p:stCondLst>
                                  <p:childTnLst>
                                    <p:set>
                                      <p:cBhvr>
                                        <p:cTn id="190" dur="1" fill="hold">
                                          <p:stCondLst>
                                            <p:cond delay="0"/>
                                          </p:stCondLst>
                                        </p:cTn>
                                        <p:tgtEl>
                                          <p:spTgt spid="58"/>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49"/>
                                        </p:tgtEl>
                                        <p:attrNameLst>
                                          <p:attrName>style.visibility</p:attrName>
                                        </p:attrNameLst>
                                      </p:cBhvr>
                                      <p:to>
                                        <p:strVal val="visible"/>
                                      </p:to>
                                    </p:set>
                                  </p:childTnLst>
                                </p:cTn>
                              </p:par>
                              <p:par>
                                <p:cTn id="195" presetID="1" presetClass="exit" presetSubtype="0" fill="hold" grpId="1" nodeType="withEffect">
                                  <p:stCondLst>
                                    <p:cond delay="0"/>
                                  </p:stCondLst>
                                  <p:childTnLst>
                                    <p:set>
                                      <p:cBhvr>
                                        <p:cTn id="196" dur="1" fill="hold">
                                          <p:stCondLst>
                                            <p:cond delay="0"/>
                                          </p:stCondLst>
                                        </p:cTn>
                                        <p:tgtEl>
                                          <p:spTgt spid="48"/>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1" nodeType="clickEffect">
                                  <p:stCondLst>
                                    <p:cond delay="0"/>
                                  </p:stCondLst>
                                  <p:childTnLst>
                                    <p:set>
                                      <p:cBhvr>
                                        <p:cTn id="200" dur="1" fill="hold">
                                          <p:stCondLst>
                                            <p:cond delay="0"/>
                                          </p:stCondLst>
                                        </p:cTn>
                                        <p:tgtEl>
                                          <p:spTgt spid="60"/>
                                        </p:tgtEl>
                                        <p:attrNameLst>
                                          <p:attrName>style.visibility</p:attrName>
                                        </p:attrNameLst>
                                      </p:cBhvr>
                                      <p:to>
                                        <p:strVal val="visible"/>
                                      </p:to>
                                    </p:set>
                                  </p:childTnLst>
                                </p:cTn>
                              </p:par>
                              <p:par>
                                <p:cTn id="201" presetID="1" presetClass="exit" presetSubtype="0" fill="hold" grpId="0" nodeType="withEffect">
                                  <p:stCondLst>
                                    <p:cond delay="0"/>
                                  </p:stCondLst>
                                  <p:childTnLst>
                                    <p:set>
                                      <p:cBhvr>
                                        <p:cTn id="202" dur="1" fill="hold">
                                          <p:stCondLst>
                                            <p:cond delay="0"/>
                                          </p:stCondLst>
                                        </p:cTn>
                                        <p:tgtEl>
                                          <p:spTgt spid="59"/>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50"/>
                                        </p:tgtEl>
                                        <p:attrNameLst>
                                          <p:attrName>style.visibility</p:attrName>
                                        </p:attrNameLst>
                                      </p:cBhvr>
                                      <p:to>
                                        <p:strVal val="visible"/>
                                      </p:to>
                                    </p:set>
                                  </p:childTnLst>
                                </p:cTn>
                              </p:par>
                              <p:par>
                                <p:cTn id="207" presetID="1" presetClass="exit" presetSubtype="0" fill="hold" grpId="1" nodeType="withEffect">
                                  <p:stCondLst>
                                    <p:cond delay="0"/>
                                  </p:stCondLst>
                                  <p:childTnLst>
                                    <p:set>
                                      <p:cBhvr>
                                        <p:cTn id="208" dur="1" fill="hold">
                                          <p:stCondLst>
                                            <p:cond delay="0"/>
                                          </p:stCondLst>
                                        </p:cTn>
                                        <p:tgtEl>
                                          <p:spTgt spid="49"/>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51"/>
                                        </p:tgtEl>
                                        <p:attrNameLst>
                                          <p:attrName>style.visibility</p:attrName>
                                        </p:attrNameLst>
                                      </p:cBhvr>
                                      <p:to>
                                        <p:strVal val="visible"/>
                                      </p:to>
                                    </p:set>
                                  </p:childTnLst>
                                </p:cTn>
                              </p:par>
                              <p:par>
                                <p:cTn id="213" presetID="1" presetClass="exit" presetSubtype="0" fill="hold" grpId="1" nodeType="withEffect">
                                  <p:stCondLst>
                                    <p:cond delay="0"/>
                                  </p:stCondLst>
                                  <p:childTnLst>
                                    <p:set>
                                      <p:cBhvr>
                                        <p:cTn id="214" dur="1" fill="hold">
                                          <p:stCondLst>
                                            <p:cond delay="0"/>
                                          </p:stCondLst>
                                        </p:cTn>
                                        <p:tgtEl>
                                          <p:spTgt spid="50"/>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61"/>
                                        </p:tgtEl>
                                        <p:attrNameLst>
                                          <p:attrName>style.visibility</p:attrName>
                                        </p:attrNameLst>
                                      </p:cBhvr>
                                      <p:to>
                                        <p:strVal val="visible"/>
                                      </p:to>
                                    </p:set>
                                  </p:childTnLst>
                                </p:cTn>
                              </p:par>
                              <p:par>
                                <p:cTn id="219" presetID="1" presetClass="exit" presetSubtype="0" fill="hold" grpId="0" nodeType="withEffect">
                                  <p:stCondLst>
                                    <p:cond delay="0"/>
                                  </p:stCondLst>
                                  <p:childTnLst>
                                    <p:set>
                                      <p:cBhvr>
                                        <p:cTn id="220" dur="1" fill="hold">
                                          <p:stCondLst>
                                            <p:cond delay="0"/>
                                          </p:stCondLst>
                                        </p:cTn>
                                        <p:tgtEl>
                                          <p:spTgt spid="60"/>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52"/>
                                        </p:tgtEl>
                                        <p:attrNameLst>
                                          <p:attrName>style.visibility</p:attrName>
                                        </p:attrNameLst>
                                      </p:cBhvr>
                                      <p:to>
                                        <p:strVal val="visible"/>
                                      </p:to>
                                    </p:set>
                                  </p:childTnLst>
                                </p:cTn>
                              </p:par>
                              <p:par>
                                <p:cTn id="225" presetID="1" presetClass="exit" presetSubtype="0" fill="hold" grpId="1" nodeType="withEffect">
                                  <p:stCondLst>
                                    <p:cond delay="0"/>
                                  </p:stCondLst>
                                  <p:childTnLst>
                                    <p:set>
                                      <p:cBhvr>
                                        <p:cTn id="226" dur="1" fill="hold">
                                          <p:stCondLst>
                                            <p:cond delay="0"/>
                                          </p:stCondLst>
                                        </p:cTn>
                                        <p:tgtEl>
                                          <p:spTgt spid="51"/>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74"/>
                                        </p:tgtEl>
                                        <p:attrNameLst>
                                          <p:attrName>style.visibility</p:attrName>
                                        </p:attrNameLst>
                                      </p:cBhvr>
                                      <p:to>
                                        <p:strVal val="visible"/>
                                      </p:to>
                                    </p:set>
                                  </p:childTnLst>
                                </p:cTn>
                              </p:par>
                              <p:par>
                                <p:cTn id="231" presetID="1" presetClass="exit" presetSubtype="0" fill="hold" grpId="1" nodeType="withEffect">
                                  <p:stCondLst>
                                    <p:cond delay="0"/>
                                  </p:stCondLst>
                                  <p:childTnLst>
                                    <p:set>
                                      <p:cBhvr>
                                        <p:cTn id="232" dur="1" fill="hold">
                                          <p:stCondLst>
                                            <p:cond delay="0"/>
                                          </p:stCondLst>
                                        </p:cTn>
                                        <p:tgtEl>
                                          <p:spTgt spid="61"/>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77"/>
                                        </p:tgtEl>
                                        <p:attrNameLst>
                                          <p:attrName>style.visibility</p:attrName>
                                        </p:attrNameLst>
                                      </p:cBhvr>
                                      <p:to>
                                        <p:strVal val="visible"/>
                                      </p:to>
                                    </p:set>
                                  </p:childTnLst>
                                </p:cTn>
                              </p:par>
                              <p:par>
                                <p:cTn id="237" presetID="1" presetClass="exit" presetSubtype="0" fill="hold" grpId="1" nodeType="withEffect">
                                  <p:stCondLst>
                                    <p:cond delay="0"/>
                                  </p:stCondLst>
                                  <p:childTnLst>
                                    <p:set>
                                      <p:cBhvr>
                                        <p:cTn id="238" dur="1" fill="hold">
                                          <p:stCondLst>
                                            <p:cond delay="0"/>
                                          </p:stCondLst>
                                        </p:cTn>
                                        <p:tgtEl>
                                          <p:spTgt spid="52"/>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75"/>
                                        </p:tgtEl>
                                        <p:attrNameLst>
                                          <p:attrName>style.visibility</p:attrName>
                                        </p:attrNameLst>
                                      </p:cBhvr>
                                      <p:to>
                                        <p:strVal val="visible"/>
                                      </p:to>
                                    </p:set>
                                  </p:childTnLst>
                                </p:cTn>
                              </p:par>
                              <p:par>
                                <p:cTn id="243" presetID="1" presetClass="exit" presetSubtype="0" fill="hold" grpId="1" nodeType="withEffect">
                                  <p:stCondLst>
                                    <p:cond delay="0"/>
                                  </p:stCondLst>
                                  <p:childTnLst>
                                    <p:set>
                                      <p:cBhvr>
                                        <p:cTn id="244" dur="1" fill="hold">
                                          <p:stCondLst>
                                            <p:cond delay="0"/>
                                          </p:stCondLst>
                                        </p:cTn>
                                        <p:tgtEl>
                                          <p:spTgt spid="74"/>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78"/>
                                        </p:tgtEl>
                                        <p:attrNameLst>
                                          <p:attrName>style.visibility</p:attrName>
                                        </p:attrNameLst>
                                      </p:cBhvr>
                                      <p:to>
                                        <p:strVal val="visible"/>
                                      </p:to>
                                    </p:set>
                                  </p:childTnLst>
                                </p:cTn>
                              </p:par>
                              <p:par>
                                <p:cTn id="249" presetID="1" presetClass="exit" presetSubtype="0" fill="hold" grpId="1" nodeType="withEffect">
                                  <p:stCondLst>
                                    <p:cond delay="0"/>
                                  </p:stCondLst>
                                  <p:childTnLst>
                                    <p:set>
                                      <p:cBhvr>
                                        <p:cTn id="250" dur="1" fill="hold">
                                          <p:stCondLst>
                                            <p:cond delay="0"/>
                                          </p:stCondLst>
                                        </p:cTn>
                                        <p:tgtEl>
                                          <p:spTgt spid="77"/>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76"/>
                                        </p:tgtEl>
                                        <p:attrNameLst>
                                          <p:attrName>style.visibility</p:attrName>
                                        </p:attrNameLst>
                                      </p:cBhvr>
                                      <p:to>
                                        <p:strVal val="visible"/>
                                      </p:to>
                                    </p:set>
                                  </p:childTnLst>
                                </p:cTn>
                              </p:par>
                              <p:par>
                                <p:cTn id="255" presetID="1" presetClass="exit" presetSubtype="0" fill="hold" grpId="1" nodeType="withEffect">
                                  <p:stCondLst>
                                    <p:cond delay="0"/>
                                  </p:stCondLst>
                                  <p:childTnLst>
                                    <p:set>
                                      <p:cBhvr>
                                        <p:cTn id="256" dur="1" fill="hold">
                                          <p:stCondLst>
                                            <p:cond delay="0"/>
                                          </p:stCondLst>
                                        </p:cTn>
                                        <p:tgtEl>
                                          <p:spTgt spid="75"/>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2" presetClass="entr" presetSubtype="8" fill="hold" nodeType="clickEffect">
                                  <p:stCondLst>
                                    <p:cond delay="0"/>
                                  </p:stCondLst>
                                  <p:childTnLst>
                                    <p:set>
                                      <p:cBhvr>
                                        <p:cTn id="260" dur="1" fill="hold">
                                          <p:stCondLst>
                                            <p:cond delay="0"/>
                                          </p:stCondLst>
                                        </p:cTn>
                                        <p:tgtEl>
                                          <p:spTgt spid="8">
                                            <p:txEl>
                                              <p:pRg st="5" end="5"/>
                                            </p:txEl>
                                          </p:spTgt>
                                        </p:tgtEl>
                                        <p:attrNameLst>
                                          <p:attrName>style.visibility</p:attrName>
                                        </p:attrNameLst>
                                      </p:cBhvr>
                                      <p:to>
                                        <p:strVal val="visible"/>
                                      </p:to>
                                    </p:set>
                                    <p:anim calcmode="lin" valueType="num">
                                      <p:cBhvr additive="base">
                                        <p:cTn id="261"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262"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2" presetClass="entr" presetSubtype="8" fill="hold" nodeType="clickEffect">
                                  <p:stCondLst>
                                    <p:cond delay="0"/>
                                  </p:stCondLst>
                                  <p:childTnLst>
                                    <p:set>
                                      <p:cBhvr>
                                        <p:cTn id="266" dur="1" fill="hold">
                                          <p:stCondLst>
                                            <p:cond delay="0"/>
                                          </p:stCondLst>
                                        </p:cTn>
                                        <p:tgtEl>
                                          <p:spTgt spid="8">
                                            <p:txEl>
                                              <p:pRg st="6" end="6"/>
                                            </p:txEl>
                                          </p:spTgt>
                                        </p:tgtEl>
                                        <p:attrNameLst>
                                          <p:attrName>style.visibility</p:attrName>
                                        </p:attrNameLst>
                                      </p:cBhvr>
                                      <p:to>
                                        <p:strVal val="visible"/>
                                      </p:to>
                                    </p:set>
                                    <p:anim calcmode="lin" valueType="num">
                                      <p:cBhvr additive="base">
                                        <p:cTn id="267"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268"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74" grpId="0" animBg="1"/>
      <p:bldP spid="74" grpId="1" animBg="1"/>
      <p:bldP spid="75" grpId="0" animBg="1"/>
      <p:bldP spid="75" grpId="1" animBg="1"/>
      <p:bldP spid="76" grpId="0" animBg="1"/>
      <p:bldP spid="77" grpId="0" animBg="1"/>
      <p:bldP spid="77" grpId="1" animBg="1"/>
      <p:bldP spid="78" grpId="0" animBg="1"/>
    </p:bldLst>
  </p:timing>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FF0000"/>
          </a:solidFill>
        </a:ln>
      </a:spPr>
      <a:bodyPr wrap="none" rtlCol="0" anchor="ctr">
        <a:spAutoFit/>
      </a:bodyPr>
      <a:lstStyle>
        <a:defPPr algn="ctr">
          <a:defRPr sz="2400" dirty="0">
            <a:cs typeface="Times New Roman" panose="02020603050405020304" pitchFamily="18" charset="0"/>
            <a:sym typeface="Symbol" panose="05050102010706020507" pitchFamily="18" charset="2"/>
          </a:defRPr>
        </a:defPPr>
      </a:lstStyle>
    </a:spDef>
    <a:ln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a:spPr>
      <a:bodyPr wrap="square" lIns="274320" rIns="274320">
        <a:spAutoFit/>
      </a:bodyPr>
      <a:lstStyle>
        <a:defPPr>
          <a:spcBef>
            <a:spcPct val="0"/>
          </a:spcBef>
          <a:defRPr sz="3600" dirty="0" smtClean="0">
            <a:latin typeface="Times New Roman" panose="02020603050405020304" pitchFamily="18" charset="0"/>
            <a:cs typeface="Times New Roman" panose="02020603050405020304" pitchFamily="18" charset="0"/>
            <a:sym typeface="Symbol" panose="05050102010706020507" pitchFamily="18" charset="2"/>
          </a:defRPr>
        </a:defPPr>
      </a:lstStyle>
    </a:tx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176266</TotalTime>
  <Words>4617</Words>
  <Application>Microsoft Office PowerPoint</Application>
  <PresentationFormat>On-screen Show (4:3)</PresentationFormat>
  <Paragraphs>1221</Paragraphs>
  <Slides>64</Slides>
  <Notes>28</Notes>
  <HiddenSlides>0</HiddenSlides>
  <MMClips>0</MMClips>
  <ScaleCrop>false</ScaleCrop>
  <HeadingPairs>
    <vt:vector size="10"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64</vt:i4>
      </vt:variant>
      <vt:variant>
        <vt:lpstr>Custom Shows</vt:lpstr>
      </vt:variant>
      <vt:variant>
        <vt:i4>1</vt:i4>
      </vt:variant>
    </vt:vector>
  </HeadingPairs>
  <TitlesOfParts>
    <vt:vector size="73" baseType="lpstr">
      <vt:lpstr>Cambria Math</vt:lpstr>
      <vt:lpstr>Arial</vt:lpstr>
      <vt:lpstr>Arial Rounded MT Bold</vt:lpstr>
      <vt:lpstr>Times New Roman</vt:lpstr>
      <vt:lpstr>Comic Sans MS</vt:lpstr>
      <vt:lpstr>Script MT Bold</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3405</cp:revision>
  <cp:lastPrinted>1998-01-22T22:42:46Z</cp:lastPrinted>
  <dcterms:created xsi:type="dcterms:W3CDTF">1996-09-30T18:28:10Z</dcterms:created>
  <dcterms:modified xsi:type="dcterms:W3CDTF">2021-12-07T21:19:15Z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