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FF"/>
    <a:srgbClr val="33CC33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86518" autoAdjust="0"/>
  </p:normalViewPr>
  <p:slideViewPr>
    <p:cSldViewPr>
      <p:cViewPr varScale="1">
        <p:scale>
          <a:sx n="67" d="100"/>
          <a:sy n="67" d="100"/>
        </p:scale>
        <p:origin x="-1164" y="-102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4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4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4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78D314A6-2F25-4904-B363-95E8DE23B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9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8550CB2E-51E2-4D5F-AF72-A20A0188FB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0754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B33A0C-D10E-4386-8175-BE92BC64F1F2}" type="slidenum">
              <a:rPr lang="en-CA" altLang="en-US" sz="1200" i="0" smtClean="0"/>
              <a:pPr eaLnBrk="1" hangingPunct="1"/>
              <a:t>1</a:t>
            </a:fld>
            <a:endParaRPr lang="en-CA" altLang="en-US" sz="1200" i="0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B0FC50-0762-41DB-9DBC-7C12B477B7D9}" type="slidenum">
              <a:rPr lang="en-US" altLang="en-US" sz="1200" i="0" smtClean="0"/>
              <a:pPr eaLnBrk="1" hangingPunct="1"/>
              <a:t>2</a:t>
            </a:fld>
            <a:endParaRPr lang="en-US" altLang="en-US" sz="1200" i="0" smtClean="0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6D3BE283-61DB-4EB4-901E-925568456267}" type="slidenum">
              <a:rPr lang="en-CA" altLang="en-US" sz="1200"/>
              <a:pPr algn="r" eaLnBrk="1" hangingPunct="1"/>
              <a:t>2</a:t>
            </a:fld>
            <a:endParaRPr lang="en-CA" altLang="en-US" sz="1200"/>
          </a:p>
        </p:txBody>
      </p:sp>
      <p:sp>
        <p:nvSpPr>
          <p:cNvPr id="1434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2855F20-C39C-44B7-A496-2CB056B6AF02}" type="slidenum">
              <a:rPr lang="en-US" altLang="en-US" sz="1200" i="0" smtClean="0"/>
              <a:pPr eaLnBrk="1" hangingPunct="1"/>
              <a:t>3</a:t>
            </a:fld>
            <a:endParaRPr lang="en-US" altLang="en-US" sz="1200" i="0" smtClean="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F58415E6-4682-402B-A5C3-00CF6FDBF3F2}" type="slidenum">
              <a:rPr lang="en-CA" altLang="en-US" sz="1200"/>
              <a:pPr algn="r" eaLnBrk="1" hangingPunct="1"/>
              <a:t>3</a:t>
            </a:fld>
            <a:endParaRPr lang="en-CA" altLang="en-US" sz="1200"/>
          </a:p>
        </p:txBody>
      </p:sp>
      <p:sp>
        <p:nvSpPr>
          <p:cNvPr id="1536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A94D82-73EA-47C0-BBEF-434D3B41E62F}" type="slidenum">
              <a:rPr lang="en-US" altLang="en-US" sz="1200" i="0" smtClean="0"/>
              <a:pPr eaLnBrk="1" hangingPunct="1"/>
              <a:t>4</a:t>
            </a:fld>
            <a:endParaRPr lang="en-US" altLang="en-US" sz="1200" i="0" smtClean="0"/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1A8F95A-00F7-40FD-BEC6-8688F78DD5CA}" type="slidenum">
              <a:rPr lang="en-CA" altLang="en-US" sz="1200"/>
              <a:pPr algn="r" eaLnBrk="1" hangingPunct="1"/>
              <a:t>4</a:t>
            </a:fld>
            <a:endParaRPr lang="en-CA" altLang="en-US" sz="1200"/>
          </a:p>
        </p:txBody>
      </p:sp>
      <p:sp>
        <p:nvSpPr>
          <p:cNvPr id="163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1F214D-0CD6-4FE7-89C3-A46A195A3F69}" type="slidenum">
              <a:rPr lang="en-US" altLang="en-US" sz="1200" i="0" smtClean="0"/>
              <a:pPr eaLnBrk="1" hangingPunct="1"/>
              <a:t>5</a:t>
            </a:fld>
            <a:endParaRPr lang="en-US" altLang="en-US" sz="1200" i="0" smtClean="0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97E5BA8-3464-454B-908C-7BEE2AA7C3D0}" type="slidenum">
              <a:rPr lang="en-CA" altLang="en-US" sz="1200"/>
              <a:pPr algn="r" eaLnBrk="1" hangingPunct="1"/>
              <a:t>5</a:t>
            </a:fld>
            <a:endParaRPr lang="en-CA" altLang="en-US" sz="1200"/>
          </a:p>
        </p:txBody>
      </p:sp>
      <p:sp>
        <p:nvSpPr>
          <p:cNvPr id="1741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1BF42A-6259-40CD-821F-2D111D9528C7}" type="slidenum">
              <a:rPr lang="en-US" altLang="en-US" sz="1200" i="0" smtClean="0"/>
              <a:pPr eaLnBrk="1" hangingPunct="1"/>
              <a:t>10</a:t>
            </a:fld>
            <a:endParaRPr lang="en-US" altLang="en-US" sz="1200" i="0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70E9B044-11C3-4101-AD03-3704AD8A6A7F}" type="slidenum">
              <a:rPr lang="en-CA" altLang="en-US" sz="1200"/>
              <a:pPr algn="r" eaLnBrk="1" hangingPunct="1"/>
              <a:t>10</a:t>
            </a:fld>
            <a:endParaRPr lang="en-CA" altLang="en-US" sz="1200"/>
          </a:p>
        </p:txBody>
      </p:sp>
      <p:sp>
        <p:nvSpPr>
          <p:cNvPr id="1843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26816-CC39-45AA-A882-1C2122C66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9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65A77-C74E-49CD-80F3-3353B586E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6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1180-6FD0-49DD-A9A8-D9B6BEB8C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7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CC8A5-DE47-44C7-8346-08FFD8077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7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10F01-FB85-45A2-B10F-B58960305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5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D2241-8B57-4DD3-8407-DCF7D5D46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2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A9E23-4CBC-41AD-96DF-C8A52A8A6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4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D9913-9614-4800-8402-D2C1AD7C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5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DD0F0-DC8B-4A9A-8F83-D391D278A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0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19562-1D0F-47A7-9377-6C53542F2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9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BAEB6-26BD-4E02-BAF1-E0EEC3337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8EF34-A921-4845-956C-C20A77D66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5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31942CE9-C9F6-488F-9646-6AE5B775A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E6A2EF8-1587-498F-B509-08802238082D}" type="slidenum">
              <a:rPr lang="en-CA" sz="1400" i="0"/>
              <a:pPr algn="r">
                <a:defRPr/>
              </a:pPr>
              <a:t>‹#›</a:t>
            </a:fld>
            <a:endParaRPr lang="en-CA" sz="1400" i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3.wmf"/><Relationship Id="rId5" Type="http://schemas.openxmlformats.org/officeDocument/2006/relationships/image" Target="../media/image4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7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6.wmf"/><Relationship Id="rId5" Type="http://schemas.openxmlformats.org/officeDocument/2006/relationships/image" Target="../media/image4.wmf"/><Relationship Id="rId15" Type="http://schemas.openxmlformats.org/officeDocument/2006/relationships/oleObject" Target="../embeddings/oleObject22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2.wmf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838200" y="533400"/>
            <a:ext cx="6781800" cy="1066800"/>
          </a:xfrm>
        </p:spPr>
        <p:txBody>
          <a:bodyPr/>
          <a:lstStyle/>
          <a:p>
            <a:pPr eaLnBrk="1" hangingPunct="1"/>
            <a:r>
              <a:rPr lang="en-US" altLang="en-US" smtClean="0"/>
              <a:t>Recursion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562600"/>
            <a:ext cx="2462213" cy="76200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solidFill>
                  <a:schemeClr val="tx2"/>
                </a:solidFill>
              </a:rPr>
              <a:t>Jeff Edmonds </a:t>
            </a:r>
          </a:p>
          <a:p>
            <a:pPr eaLnBrk="1" hangingPunct="1"/>
            <a:r>
              <a:rPr lang="en-US" altLang="en-US" sz="2400" b="1" smtClean="0">
                <a:solidFill>
                  <a:schemeClr val="tx2"/>
                </a:solidFill>
              </a:rPr>
              <a:t>York University</a:t>
            </a:r>
            <a:endParaRPr lang="en-US" altLang="en-US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286625" y="6399213"/>
            <a:ext cx="208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01" tIns="45717" rIns="274301" bIns="45717" anchor="ctr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b="1" i="0">
                <a:solidFill>
                  <a:schemeClr val="accent2"/>
                </a:solidFill>
              </a:rPr>
              <a:t>COSC 3101</a:t>
            </a:r>
            <a:endParaRPr lang="en-US" altLang="en-US" sz="2400" i="0">
              <a:solidFill>
                <a:schemeClr val="accent2"/>
              </a:solidFill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0" y="6399213"/>
            <a:ext cx="19589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274301" tIns="45717" rIns="274301" bIns="45717" anchor="ctr">
            <a:spAutoFit/>
          </a:bodyPr>
          <a:lstStyle/>
          <a:p>
            <a:pPr eaLnBrk="0" hangingPunct="0">
              <a:defRPr/>
            </a:pPr>
            <a:r>
              <a:rPr lang="en-US" sz="2400" b="1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</a:t>
            </a:r>
            <a:r>
              <a:rPr lang="en-US" sz="2400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i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en-US" sz="2400" i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30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63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Thinking about Algorithms Abstractly</a:t>
            </a:r>
          </a:p>
        </p:txBody>
      </p:sp>
      <p:pic>
        <p:nvPicPr>
          <p:cNvPr id="1032" name="Picture 11" descr="02-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4191000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pic>
        <p:nvPicPr>
          <p:cNvPr id="151555" name="Picture 4" descr="capture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905000"/>
            <a:ext cx="52578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00400" y="3810000"/>
            <a:ext cx="2282825" cy="2743200"/>
            <a:chOff x="2065" y="1551"/>
            <a:chExt cx="1628" cy="1988"/>
          </a:xfrm>
        </p:grpSpPr>
        <p:sp>
          <p:nvSpPr>
            <p:cNvPr id="5" name="Freeform 10"/>
            <p:cNvSpPr>
              <a:spLocks/>
            </p:cNvSpPr>
            <p:nvPr/>
          </p:nvSpPr>
          <p:spPr bwMode="auto">
            <a:xfrm>
              <a:off x="2778" y="1977"/>
              <a:ext cx="331" cy="335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11"/>
            <p:cNvSpPr>
              <a:spLocks/>
            </p:cNvSpPr>
            <p:nvPr/>
          </p:nvSpPr>
          <p:spPr bwMode="auto">
            <a:xfrm>
              <a:off x="2811" y="1930"/>
              <a:ext cx="303" cy="130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2890" y="1839"/>
              <a:ext cx="515" cy="634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3189" y="2046"/>
              <a:ext cx="45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3135" y="2056"/>
              <a:ext cx="32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>
              <a:off x="3037" y="1831"/>
              <a:ext cx="67" cy="76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8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9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22"/>
            <p:cNvSpPr>
              <a:spLocks/>
            </p:cNvSpPr>
            <p:nvPr/>
          </p:nvSpPr>
          <p:spPr bwMode="auto">
            <a:xfrm>
              <a:off x="2666" y="1961"/>
              <a:ext cx="80" cy="68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2689" y="1989"/>
              <a:ext cx="83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25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26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pic>
        <p:nvPicPr>
          <p:cNvPr id="143363" name="Picture 3" descr="captur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69"/>
          <a:stretch>
            <a:fillRect/>
          </a:stretch>
        </p:blipFill>
        <p:spPr bwMode="auto">
          <a:xfrm>
            <a:off x="373063" y="550863"/>
            <a:ext cx="5130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6019800" y="5310188"/>
          <a:ext cx="281940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" imgW="1485720" imgH="787320" progId="Equation.3">
                  <p:embed/>
                </p:oleObj>
              </mc:Choice>
              <mc:Fallback>
                <p:oleObj name="Equation" r:id="rId5" imgW="1485720" imgH="7873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310188"/>
                        <a:ext cx="2819400" cy="14938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81000" y="5518150"/>
            <a:ext cx="5302250" cy="1330325"/>
            <a:chOff x="381000" y="5257800"/>
            <a:chExt cx="5832475" cy="1462823"/>
          </a:xfrm>
        </p:grpSpPr>
        <p:sp>
          <p:nvSpPr>
            <p:cNvPr id="2076" name="Rectangle 13"/>
            <p:cNvSpPr>
              <a:spLocks noChangeArrowheads="1"/>
            </p:cNvSpPr>
            <p:nvPr/>
          </p:nvSpPr>
          <p:spPr bwMode="auto">
            <a:xfrm>
              <a:off x="381000" y="5257800"/>
              <a:ext cx="5832475" cy="14628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CA" altLang="en-US" sz="2400"/>
            </a:p>
          </p:txBody>
        </p:sp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381000" y="5299810"/>
            <a:ext cx="5832475" cy="857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" name="Equation" r:id="rId7" imgW="2768400" imgH="406080" progId="Equation.3">
                    <p:embed/>
                  </p:oleObj>
                </mc:Choice>
                <mc:Fallback>
                  <p:oleObj name="Equation" r:id="rId7" imgW="2768400" imgH="4060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5299810"/>
                          <a:ext cx="5832475" cy="85725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ight Brace 6"/>
            <p:cNvSpPr/>
            <p:nvPr/>
          </p:nvSpPr>
          <p:spPr bwMode="auto">
            <a:xfrm rot="5400000">
              <a:off x="3171549" y="4777231"/>
              <a:ext cx="228676" cy="2879566"/>
            </a:xfrm>
            <a:prstGeom prst="rightBrace">
              <a:avLst/>
            </a:prstGeom>
            <a:noFill/>
            <a:ln w="25400" cap="sq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274320" rIns="274320">
              <a:spAutoFit/>
            </a:bodyPr>
            <a:lstStyle/>
            <a:p>
              <a:pPr algn="l" eaLnBrk="0" hangingPunct="0">
                <a:defRPr/>
              </a:pPr>
              <a:endParaRPr lang="en-CA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78" name="TextBox 18"/>
            <p:cNvSpPr txBox="1">
              <a:spLocks noChangeArrowheads="1"/>
            </p:cNvSpPr>
            <p:nvPr/>
          </p:nvSpPr>
          <p:spPr bwMode="auto">
            <a:xfrm>
              <a:off x="2337756" y="6188777"/>
              <a:ext cx="21852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CA" altLang="en-US">
                  <a:solidFill>
                    <a:schemeClr val="bg2"/>
                  </a:solidFill>
                </a:rPr>
                <a:t>n applications</a:t>
              </a:r>
            </a:p>
          </p:txBody>
        </p:sp>
      </p:grpSp>
      <p:graphicFrame>
        <p:nvGraphicFramePr>
          <p:cNvPr id="450568" name="Object 4"/>
          <p:cNvGraphicFramePr>
            <a:graphicFrameLocks noChangeAspect="1"/>
          </p:cNvGraphicFramePr>
          <p:nvPr/>
        </p:nvGraphicFramePr>
        <p:xfrm>
          <a:off x="381000" y="4756150"/>
          <a:ext cx="45720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9" imgW="2387520" imgH="406080" progId="Equation.3">
                  <p:embed/>
                </p:oleObj>
              </mc:Choice>
              <mc:Fallback>
                <p:oleObj name="Equation" r:id="rId9" imgW="238752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56150"/>
                        <a:ext cx="4572000" cy="7778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775325" y="184785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200"/>
              <a:t>How big is A(5,5)?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324600" y="2743200"/>
            <a:ext cx="2282825" cy="2743200"/>
            <a:chOff x="2065" y="1551"/>
            <a:chExt cx="1628" cy="1988"/>
          </a:xfrm>
        </p:grpSpPr>
        <p:sp>
          <p:nvSpPr>
            <p:cNvPr id="25" name="Freeform 10"/>
            <p:cNvSpPr>
              <a:spLocks/>
            </p:cNvSpPr>
            <p:nvPr/>
          </p:nvSpPr>
          <p:spPr bwMode="auto">
            <a:xfrm>
              <a:off x="2778" y="1977"/>
              <a:ext cx="331" cy="335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11"/>
            <p:cNvSpPr>
              <a:spLocks/>
            </p:cNvSpPr>
            <p:nvPr/>
          </p:nvSpPr>
          <p:spPr bwMode="auto">
            <a:xfrm>
              <a:off x="2811" y="1930"/>
              <a:ext cx="303" cy="130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12"/>
            <p:cNvSpPr>
              <a:spLocks/>
            </p:cNvSpPr>
            <p:nvPr/>
          </p:nvSpPr>
          <p:spPr bwMode="auto">
            <a:xfrm>
              <a:off x="2890" y="1839"/>
              <a:ext cx="515" cy="634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3189" y="2046"/>
              <a:ext cx="45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14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15"/>
            <p:cNvSpPr>
              <a:spLocks/>
            </p:cNvSpPr>
            <p:nvPr/>
          </p:nvSpPr>
          <p:spPr bwMode="auto">
            <a:xfrm>
              <a:off x="3135" y="2056"/>
              <a:ext cx="32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16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17"/>
            <p:cNvSpPr>
              <a:spLocks/>
            </p:cNvSpPr>
            <p:nvPr/>
          </p:nvSpPr>
          <p:spPr bwMode="auto">
            <a:xfrm>
              <a:off x="3037" y="1831"/>
              <a:ext cx="67" cy="76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18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19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20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21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22"/>
            <p:cNvSpPr>
              <a:spLocks/>
            </p:cNvSpPr>
            <p:nvPr/>
          </p:nvSpPr>
          <p:spPr bwMode="auto">
            <a:xfrm>
              <a:off x="2666" y="1961"/>
              <a:ext cx="80" cy="68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23"/>
            <p:cNvSpPr>
              <a:spLocks/>
            </p:cNvSpPr>
            <p:nvPr/>
          </p:nvSpPr>
          <p:spPr bwMode="auto">
            <a:xfrm>
              <a:off x="2689" y="1989"/>
              <a:ext cx="83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24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25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Freeform 26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6015038" y="5815013"/>
          <a:ext cx="18097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11" imgW="952200" imgH="228600" progId="Equation.3">
                  <p:embed/>
                </p:oleObj>
              </mc:Choice>
              <mc:Fallback>
                <p:oleObj name="Equation" r:id="rId11" imgW="952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5038" y="5815013"/>
                        <a:ext cx="1809750" cy="4333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609600"/>
            <a:ext cx="5302250" cy="1330325"/>
            <a:chOff x="381000" y="5257800"/>
            <a:chExt cx="5832475" cy="1462823"/>
          </a:xfrm>
        </p:grpSpPr>
        <p:sp>
          <p:nvSpPr>
            <p:cNvPr id="3088" name="Rectangle 13"/>
            <p:cNvSpPr>
              <a:spLocks noChangeArrowheads="1"/>
            </p:cNvSpPr>
            <p:nvPr/>
          </p:nvSpPr>
          <p:spPr bwMode="auto">
            <a:xfrm>
              <a:off x="381000" y="5257800"/>
              <a:ext cx="5832475" cy="14628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CA" altLang="en-US" sz="2400"/>
            </a:p>
          </p:txBody>
        </p:sp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381000" y="5299810"/>
            <a:ext cx="5832475" cy="857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Equation" r:id="rId4" imgW="2768400" imgH="406080" progId="Equation.3">
                    <p:embed/>
                  </p:oleObj>
                </mc:Choice>
                <mc:Fallback>
                  <p:oleObj name="Equation" r:id="rId4" imgW="2768400" imgH="4060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5299810"/>
                          <a:ext cx="5832475" cy="85725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ight Brace 6"/>
            <p:cNvSpPr/>
            <p:nvPr/>
          </p:nvSpPr>
          <p:spPr bwMode="auto">
            <a:xfrm rot="5400000">
              <a:off x="3171549" y="4777231"/>
              <a:ext cx="228676" cy="2879566"/>
            </a:xfrm>
            <a:prstGeom prst="rightBrace">
              <a:avLst/>
            </a:prstGeom>
            <a:noFill/>
            <a:ln w="25400" cap="sq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274320" rIns="274320">
              <a:spAutoFit/>
            </a:bodyPr>
            <a:lstStyle/>
            <a:p>
              <a:pPr algn="l" eaLnBrk="0" hangingPunct="0">
                <a:defRPr/>
              </a:pPr>
              <a:endParaRPr lang="en-CA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90" name="TextBox 18"/>
            <p:cNvSpPr txBox="1">
              <a:spLocks noChangeArrowheads="1"/>
            </p:cNvSpPr>
            <p:nvPr/>
          </p:nvSpPr>
          <p:spPr bwMode="auto">
            <a:xfrm>
              <a:off x="2337756" y="6188777"/>
              <a:ext cx="21852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CA" altLang="en-US">
                  <a:solidFill>
                    <a:schemeClr val="bg2"/>
                  </a:solidFill>
                </a:rPr>
                <a:t>n applications</a:t>
              </a:r>
            </a:p>
          </p:txBody>
        </p:sp>
      </p:grpSp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441325" y="2032000"/>
          <a:ext cx="18081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6" imgW="952200" imgH="228600" progId="Equation.3">
                  <p:embed/>
                </p:oleObj>
              </mc:Choice>
              <mc:Fallback>
                <p:oleObj name="Equation" r:id="rId6" imgW="952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2032000"/>
                        <a:ext cx="1808163" cy="4333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5"/>
          <p:cNvGraphicFramePr>
            <a:graphicFrameLocks noChangeAspect="1"/>
          </p:cNvGraphicFramePr>
          <p:nvPr/>
        </p:nvGraphicFramePr>
        <p:xfrm>
          <a:off x="457200" y="2544763"/>
          <a:ext cx="12065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8" imgW="634680" imgH="215640" progId="Equation.3">
                  <p:embed/>
                </p:oleObj>
              </mc:Choice>
              <mc:Fallback>
                <p:oleObj name="Equation" r:id="rId8" imgW="63468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44763"/>
                        <a:ext cx="1206500" cy="4079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1450975" y="2541588"/>
            <a:ext cx="3017838" cy="971550"/>
            <a:chOff x="1390650" y="2549525"/>
            <a:chExt cx="3017838" cy="972788"/>
          </a:xfrm>
        </p:grpSpPr>
        <p:graphicFrame>
          <p:nvGraphicFramePr>
            <p:cNvPr id="3076" name="Object 4"/>
            <p:cNvGraphicFramePr>
              <a:graphicFrameLocks noChangeAspect="1"/>
            </p:cNvGraphicFramePr>
            <p:nvPr/>
          </p:nvGraphicFramePr>
          <p:xfrm>
            <a:off x="1390650" y="2549525"/>
            <a:ext cx="3017838" cy="407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Equation" r:id="rId10" imgW="1587240" imgH="215640" progId="Equation.3">
                    <p:embed/>
                  </p:oleObj>
                </mc:Choice>
                <mc:Fallback>
                  <p:oleObj name="Equation" r:id="rId10" imgW="1587240" imgH="215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650" y="2549525"/>
                          <a:ext cx="3017838" cy="407988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084" name="Group 52"/>
            <p:cNvGrpSpPr>
              <a:grpSpLocks/>
            </p:cNvGrpSpPr>
            <p:nvPr/>
          </p:nvGrpSpPr>
          <p:grpSpPr bwMode="auto">
            <a:xfrm>
              <a:off x="1515374" y="2946313"/>
              <a:ext cx="2160000" cy="576000"/>
              <a:chOff x="1549878" y="2954939"/>
              <a:chExt cx="2160000" cy="576000"/>
            </a:xfrm>
          </p:grpSpPr>
          <p:sp>
            <p:nvSpPr>
              <p:cNvPr id="3085" name="Rectangle 46"/>
              <p:cNvSpPr>
                <a:spLocks noChangeArrowheads="1"/>
              </p:cNvSpPr>
              <p:nvPr/>
            </p:nvSpPr>
            <p:spPr bwMode="auto">
              <a:xfrm>
                <a:off x="1549878" y="2954939"/>
                <a:ext cx="2160000" cy="57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endParaRPr lang="en-CA" altLang="en-US" sz="2400"/>
              </a:p>
            </p:txBody>
          </p:sp>
          <p:sp>
            <p:nvSpPr>
              <p:cNvPr id="49" name="Right Brace 48"/>
              <p:cNvSpPr/>
              <p:nvPr/>
            </p:nvSpPr>
            <p:spPr bwMode="auto">
              <a:xfrm rot="5400000">
                <a:off x="2425942" y="2177016"/>
                <a:ext cx="206638" cy="1798637"/>
              </a:xfrm>
              <a:prstGeom prst="rightBrace">
                <a:avLst/>
              </a:prstGeom>
              <a:noFill/>
              <a:ln w="25400" cap="sq" cmpd="sng" algn="ctr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274320" rIns="274320">
                <a:spAutoFit/>
              </a:bodyPr>
              <a:lstStyle/>
              <a:p>
                <a:pPr algn="l" eaLnBrk="0" hangingPunct="0">
                  <a:defRPr/>
                </a:pPr>
                <a:endParaRPr lang="en-CA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87" name="TextBox 49"/>
              <p:cNvSpPr txBox="1">
                <a:spLocks noChangeArrowheads="1"/>
              </p:cNvSpPr>
              <p:nvPr/>
            </p:nvSpPr>
            <p:spPr bwMode="auto">
              <a:xfrm>
                <a:off x="1600200" y="3049319"/>
                <a:ext cx="1986559" cy="475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CA" altLang="en-US">
                    <a:solidFill>
                      <a:schemeClr val="bg2"/>
                    </a:solidFill>
                  </a:rPr>
                  <a:t>n applications</a:t>
                </a:r>
              </a:p>
            </p:txBody>
          </p:sp>
        </p:grp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4437063" y="2540000"/>
            <a:ext cx="904875" cy="414338"/>
            <a:chOff x="4185128" y="2548426"/>
            <a:chExt cx="905872" cy="414000"/>
          </a:xfrm>
        </p:grpSpPr>
        <p:sp>
          <p:nvSpPr>
            <p:cNvPr id="3083" name="Rectangle 55"/>
            <p:cNvSpPr>
              <a:spLocks noChangeArrowheads="1"/>
            </p:cNvSpPr>
            <p:nvPr/>
          </p:nvSpPr>
          <p:spPr bwMode="auto">
            <a:xfrm>
              <a:off x="4191000" y="2548426"/>
              <a:ext cx="900000" cy="41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CA" altLang="en-US" sz="2400"/>
            </a:p>
          </p:txBody>
        </p:sp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4185128" y="2592388"/>
            <a:ext cx="74771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tion" r:id="rId12" imgW="393480" imgH="177480" progId="Equation.3">
                    <p:embed/>
                  </p:oleObj>
                </mc:Choice>
                <mc:Fallback>
                  <p:oleObj name="Equation" r:id="rId12" imgW="393480" imgH="17748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5128" y="2592388"/>
                          <a:ext cx="747713" cy="33655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grpSp>
        <p:nvGrpSpPr>
          <p:cNvPr id="4105" name="Group 19"/>
          <p:cNvGrpSpPr>
            <a:grpSpLocks/>
          </p:cNvGrpSpPr>
          <p:nvPr/>
        </p:nvGrpSpPr>
        <p:grpSpPr bwMode="auto">
          <a:xfrm>
            <a:off x="457200" y="609600"/>
            <a:ext cx="5302250" cy="1330325"/>
            <a:chOff x="381000" y="5257800"/>
            <a:chExt cx="5832475" cy="1462823"/>
          </a:xfrm>
        </p:grpSpPr>
        <p:sp>
          <p:nvSpPr>
            <p:cNvPr id="4113" name="Rectangle 13"/>
            <p:cNvSpPr>
              <a:spLocks noChangeArrowheads="1"/>
            </p:cNvSpPr>
            <p:nvPr/>
          </p:nvSpPr>
          <p:spPr bwMode="auto">
            <a:xfrm>
              <a:off x="381000" y="5257800"/>
              <a:ext cx="5832475" cy="14628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CA" altLang="en-US" sz="2400"/>
            </a:p>
          </p:txBody>
        </p:sp>
        <p:graphicFrame>
          <p:nvGraphicFramePr>
            <p:cNvPr id="4098" name="Object 2"/>
            <p:cNvGraphicFramePr>
              <a:graphicFrameLocks noChangeAspect="1"/>
            </p:cNvGraphicFramePr>
            <p:nvPr/>
          </p:nvGraphicFramePr>
          <p:xfrm>
            <a:off x="381000" y="5299810"/>
            <a:ext cx="5832475" cy="857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" name="Equation" r:id="rId4" imgW="2768400" imgH="406080" progId="Equation.3">
                    <p:embed/>
                  </p:oleObj>
                </mc:Choice>
                <mc:Fallback>
                  <p:oleObj name="Equation" r:id="rId4" imgW="2768400" imgH="4060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5299810"/>
                          <a:ext cx="5832475" cy="85725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ight Brace 6"/>
            <p:cNvSpPr/>
            <p:nvPr/>
          </p:nvSpPr>
          <p:spPr bwMode="auto">
            <a:xfrm rot="5400000">
              <a:off x="3171549" y="4777231"/>
              <a:ext cx="228676" cy="2879566"/>
            </a:xfrm>
            <a:prstGeom prst="rightBrace">
              <a:avLst/>
            </a:prstGeom>
            <a:noFill/>
            <a:ln w="25400" cap="sq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274320" rIns="274320">
              <a:spAutoFit/>
            </a:bodyPr>
            <a:lstStyle/>
            <a:p>
              <a:pPr algn="l" eaLnBrk="0" hangingPunct="0">
                <a:defRPr/>
              </a:pPr>
              <a:endParaRPr lang="en-CA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15" name="TextBox 18"/>
            <p:cNvSpPr txBox="1">
              <a:spLocks noChangeArrowheads="1"/>
            </p:cNvSpPr>
            <p:nvPr/>
          </p:nvSpPr>
          <p:spPr bwMode="auto">
            <a:xfrm>
              <a:off x="2337756" y="6188777"/>
              <a:ext cx="21852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CA" altLang="en-US">
                  <a:solidFill>
                    <a:schemeClr val="bg2"/>
                  </a:solidFill>
                </a:rPr>
                <a:t>n applications</a:t>
              </a:r>
            </a:p>
          </p:txBody>
        </p:sp>
      </p:grp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441325" y="2032000"/>
          <a:ext cx="18081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6" imgW="952200" imgH="228600" progId="Equation.3">
                  <p:embed/>
                </p:oleObj>
              </mc:Choice>
              <mc:Fallback>
                <p:oleObj name="Equation" r:id="rId6" imgW="952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2032000"/>
                        <a:ext cx="1808163" cy="4333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438150" y="2544763"/>
          <a:ext cx="17367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8" imgW="914400" imgH="215640" progId="Equation.3">
                  <p:embed/>
                </p:oleObj>
              </mc:Choice>
              <mc:Fallback>
                <p:oleObj name="Equation" r:id="rId8" imgW="91440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544763"/>
                        <a:ext cx="1736725" cy="4079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433388" y="3048000"/>
          <a:ext cx="125412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10" imgW="660240" imgH="215640" progId="Equation.3">
                  <p:embed/>
                </p:oleObj>
              </mc:Choice>
              <mc:Fallback>
                <p:oleObj name="Equation" r:id="rId10" imgW="6602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3048000"/>
                        <a:ext cx="1254125" cy="4079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1471613" y="3052763"/>
            <a:ext cx="2871787" cy="973137"/>
            <a:chOff x="1463675" y="2549469"/>
            <a:chExt cx="2871788" cy="972844"/>
          </a:xfrm>
        </p:grpSpPr>
        <p:graphicFrame>
          <p:nvGraphicFramePr>
            <p:cNvPr id="4102" name="Object 7"/>
            <p:cNvGraphicFramePr>
              <a:graphicFrameLocks noChangeAspect="1"/>
            </p:cNvGraphicFramePr>
            <p:nvPr/>
          </p:nvGraphicFramePr>
          <p:xfrm>
            <a:off x="1463675" y="2549469"/>
            <a:ext cx="2871788" cy="407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0" name="Equation" r:id="rId12" imgW="1511280" imgH="215640" progId="Equation.3">
                    <p:embed/>
                  </p:oleObj>
                </mc:Choice>
                <mc:Fallback>
                  <p:oleObj name="Equation" r:id="rId12" imgW="1511280" imgH="2156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3675" y="2549469"/>
                          <a:ext cx="2871788" cy="407987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109" name="Group 52"/>
            <p:cNvGrpSpPr>
              <a:grpSpLocks/>
            </p:cNvGrpSpPr>
            <p:nvPr/>
          </p:nvGrpSpPr>
          <p:grpSpPr bwMode="auto">
            <a:xfrm>
              <a:off x="1515374" y="2946313"/>
              <a:ext cx="2160000" cy="576000"/>
              <a:chOff x="1549878" y="2954939"/>
              <a:chExt cx="2160000" cy="576000"/>
            </a:xfrm>
          </p:grpSpPr>
          <p:sp>
            <p:nvSpPr>
              <p:cNvPr id="4110" name="Rectangle 23"/>
              <p:cNvSpPr>
                <a:spLocks noChangeArrowheads="1"/>
              </p:cNvSpPr>
              <p:nvPr/>
            </p:nvSpPr>
            <p:spPr bwMode="auto">
              <a:xfrm>
                <a:off x="1549878" y="2954939"/>
                <a:ext cx="2160000" cy="57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endParaRPr lang="en-CA" altLang="en-US" sz="2400"/>
              </a:p>
            </p:txBody>
          </p:sp>
          <p:sp>
            <p:nvSpPr>
              <p:cNvPr id="25" name="Right Brace 24"/>
              <p:cNvSpPr/>
              <p:nvPr/>
            </p:nvSpPr>
            <p:spPr bwMode="auto">
              <a:xfrm rot="5400000">
                <a:off x="2425310" y="2176938"/>
                <a:ext cx="207901" cy="1798639"/>
              </a:xfrm>
              <a:prstGeom prst="rightBrace">
                <a:avLst/>
              </a:prstGeom>
              <a:noFill/>
              <a:ln w="25400" cap="sq" cmpd="sng" algn="ctr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274320" rIns="274320">
                <a:spAutoFit/>
              </a:bodyPr>
              <a:lstStyle/>
              <a:p>
                <a:pPr algn="l" eaLnBrk="0" hangingPunct="0">
                  <a:defRPr/>
                </a:pPr>
                <a:endParaRPr lang="en-CA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112" name="TextBox 25"/>
              <p:cNvSpPr txBox="1">
                <a:spLocks noChangeArrowheads="1"/>
              </p:cNvSpPr>
              <p:nvPr/>
            </p:nvSpPr>
            <p:spPr bwMode="auto">
              <a:xfrm>
                <a:off x="1600200" y="3049319"/>
                <a:ext cx="1986559" cy="475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i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CA" altLang="en-US">
                    <a:solidFill>
                      <a:schemeClr val="bg2"/>
                    </a:solidFill>
                  </a:rPr>
                  <a:t>n applications</a:t>
                </a:r>
              </a:p>
            </p:txBody>
          </p:sp>
        </p:grp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4298950" y="3051175"/>
            <a:ext cx="900113" cy="414338"/>
            <a:chOff x="4191000" y="2548426"/>
            <a:chExt cx="900000" cy="414000"/>
          </a:xfrm>
        </p:grpSpPr>
        <p:sp>
          <p:nvSpPr>
            <p:cNvPr id="4108" name="Rectangle 27"/>
            <p:cNvSpPr>
              <a:spLocks noChangeArrowheads="1"/>
            </p:cNvSpPr>
            <p:nvPr/>
          </p:nvSpPr>
          <p:spPr bwMode="auto">
            <a:xfrm>
              <a:off x="4191000" y="2548426"/>
              <a:ext cx="900000" cy="41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CA" altLang="en-US" sz="2400"/>
            </a:p>
          </p:txBody>
        </p:sp>
        <p:graphicFrame>
          <p:nvGraphicFramePr>
            <p:cNvPr id="4103" name="Object 10"/>
            <p:cNvGraphicFramePr>
              <a:graphicFrameLocks noChangeAspect="1"/>
            </p:cNvGraphicFramePr>
            <p:nvPr/>
          </p:nvGraphicFramePr>
          <p:xfrm>
            <a:off x="4389536" y="2581219"/>
            <a:ext cx="338137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Equation" r:id="rId14" imgW="177480" imgH="190440" progId="Equation.3">
                    <p:embed/>
                  </p:oleObj>
                </mc:Choice>
                <mc:Fallback>
                  <p:oleObj name="Equation" r:id="rId14" imgW="177480" imgH="1904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9536" y="2581219"/>
                          <a:ext cx="338137" cy="360362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grpSp>
        <p:nvGrpSpPr>
          <p:cNvPr id="5129" name="Group 19"/>
          <p:cNvGrpSpPr>
            <a:grpSpLocks/>
          </p:cNvGrpSpPr>
          <p:nvPr/>
        </p:nvGrpSpPr>
        <p:grpSpPr bwMode="auto">
          <a:xfrm>
            <a:off x="457200" y="609600"/>
            <a:ext cx="5302250" cy="1330325"/>
            <a:chOff x="381000" y="5257800"/>
            <a:chExt cx="5832475" cy="1462823"/>
          </a:xfrm>
        </p:grpSpPr>
        <p:sp>
          <p:nvSpPr>
            <p:cNvPr id="5149" name="Rectangle 13"/>
            <p:cNvSpPr>
              <a:spLocks noChangeArrowheads="1"/>
            </p:cNvSpPr>
            <p:nvPr/>
          </p:nvSpPr>
          <p:spPr bwMode="auto">
            <a:xfrm>
              <a:off x="381000" y="5257800"/>
              <a:ext cx="5832475" cy="14628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CA" altLang="en-US" sz="2400"/>
            </a:p>
          </p:txBody>
        </p:sp>
        <p:graphicFrame>
          <p:nvGraphicFramePr>
            <p:cNvPr id="5122" name="Object 2"/>
            <p:cNvGraphicFramePr>
              <a:graphicFrameLocks noChangeAspect="1"/>
            </p:cNvGraphicFramePr>
            <p:nvPr/>
          </p:nvGraphicFramePr>
          <p:xfrm>
            <a:off x="381000" y="5299810"/>
            <a:ext cx="5832475" cy="857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2" name="Equation" r:id="rId4" imgW="2768400" imgH="406080" progId="Equation.3">
                    <p:embed/>
                  </p:oleObj>
                </mc:Choice>
                <mc:Fallback>
                  <p:oleObj name="Equation" r:id="rId4" imgW="2768400" imgH="4060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5299810"/>
                          <a:ext cx="5832475" cy="85725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ight Brace 6"/>
            <p:cNvSpPr/>
            <p:nvPr/>
          </p:nvSpPr>
          <p:spPr bwMode="auto">
            <a:xfrm rot="5400000">
              <a:off x="3171549" y="4777231"/>
              <a:ext cx="228676" cy="2879566"/>
            </a:xfrm>
            <a:prstGeom prst="rightBrace">
              <a:avLst/>
            </a:prstGeom>
            <a:noFill/>
            <a:ln w="25400" cap="sq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274320" rIns="274320">
              <a:spAutoFit/>
            </a:bodyPr>
            <a:lstStyle/>
            <a:p>
              <a:pPr algn="l" eaLnBrk="0" hangingPunct="0">
                <a:defRPr/>
              </a:pPr>
              <a:endParaRPr lang="en-CA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51" name="TextBox 18"/>
            <p:cNvSpPr txBox="1">
              <a:spLocks noChangeArrowheads="1"/>
            </p:cNvSpPr>
            <p:nvPr/>
          </p:nvSpPr>
          <p:spPr bwMode="auto">
            <a:xfrm>
              <a:off x="2337756" y="6188777"/>
              <a:ext cx="218521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i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CA" altLang="en-US">
                  <a:solidFill>
                    <a:schemeClr val="bg2"/>
                  </a:solidFill>
                </a:rPr>
                <a:t>n applications</a:t>
              </a:r>
            </a:p>
          </p:txBody>
        </p:sp>
      </p:grp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441325" y="2032000"/>
          <a:ext cx="18081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6" imgW="952200" imgH="228600" progId="Equation.3">
                  <p:embed/>
                </p:oleObj>
              </mc:Choice>
              <mc:Fallback>
                <p:oleObj name="Equation" r:id="rId6" imgW="952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2032000"/>
                        <a:ext cx="1808163" cy="4333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438150" y="2544763"/>
          <a:ext cx="17367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8" imgW="914400" imgH="215640" progId="Equation.3">
                  <p:embed/>
                </p:oleObj>
              </mc:Choice>
              <mc:Fallback>
                <p:oleObj name="Equation" r:id="rId8" imgW="91440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544763"/>
                        <a:ext cx="1736725" cy="4079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61963" y="3036888"/>
          <a:ext cx="14938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10" imgW="787320" imgH="228600" progId="Equation.3">
                  <p:embed/>
                </p:oleObj>
              </mc:Choice>
              <mc:Fallback>
                <p:oleObj name="Equation" r:id="rId10" imgW="7873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036888"/>
                        <a:ext cx="1493837" cy="431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476250" y="3548063"/>
          <a:ext cx="12303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12" imgW="647640" imgH="228600" progId="Equation.3">
                  <p:embed/>
                </p:oleObj>
              </mc:Choice>
              <mc:Fallback>
                <p:oleObj name="Equation" r:id="rId12" imgW="64764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548063"/>
                        <a:ext cx="1230313" cy="431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3643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325" y="3505200"/>
            <a:ext cx="121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" name="Object 7"/>
          <p:cNvGraphicFramePr>
            <a:graphicFrameLocks noChangeAspect="1"/>
          </p:cNvGraphicFramePr>
          <p:nvPr/>
        </p:nvGraphicFramePr>
        <p:xfrm>
          <a:off x="488950" y="4608513"/>
          <a:ext cx="12541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15" imgW="660240" imgH="215640" progId="Equation.3">
                  <p:embed/>
                </p:oleObj>
              </mc:Choice>
              <mc:Fallback>
                <p:oleObj name="Equation" r:id="rId15" imgW="66024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4608513"/>
                        <a:ext cx="1254125" cy="4079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429000" y="3810000"/>
            <a:ext cx="2282825" cy="2743200"/>
            <a:chOff x="2065" y="1551"/>
            <a:chExt cx="1628" cy="1988"/>
          </a:xfrm>
        </p:grpSpPr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2778" y="1977"/>
              <a:ext cx="331" cy="335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2811" y="1930"/>
              <a:ext cx="303" cy="130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2890" y="1839"/>
              <a:ext cx="515" cy="634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3189" y="2046"/>
              <a:ext cx="45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135" y="2056"/>
              <a:ext cx="32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3037" y="1831"/>
              <a:ext cx="67" cy="76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3" name="Freeform 22"/>
            <p:cNvSpPr>
              <a:spLocks/>
            </p:cNvSpPr>
            <p:nvPr/>
          </p:nvSpPr>
          <p:spPr bwMode="auto">
            <a:xfrm>
              <a:off x="2666" y="1961"/>
              <a:ext cx="80" cy="68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Freeform 23"/>
            <p:cNvSpPr>
              <a:spLocks/>
            </p:cNvSpPr>
            <p:nvPr/>
          </p:nvSpPr>
          <p:spPr bwMode="auto">
            <a:xfrm>
              <a:off x="2689" y="1989"/>
              <a:ext cx="83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5" name="Freeform 24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Freeform 25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pic>
        <p:nvPicPr>
          <p:cNvPr id="147459" name="Picture 3" descr="cap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43000"/>
            <a:ext cx="2314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460" name="Picture 5" descr="capture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1619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461" name="Picture 6" descr="capture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67000"/>
            <a:ext cx="27051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pic>
        <p:nvPicPr>
          <p:cNvPr id="8195" name="Picture 3" descr="cap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43000"/>
            <a:ext cx="2314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484" name="Picture 5" descr="capture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485" name="Picture 6" descr="capture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2667000"/>
            <a:ext cx="27813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pic>
        <p:nvPicPr>
          <p:cNvPr id="9219" name="Picture 3" descr="cap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43000"/>
            <a:ext cx="2314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08" name="Picture 4" descr="capture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3600"/>
            <a:ext cx="16478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09" name="Picture 5" descr="capture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724150"/>
            <a:ext cx="27051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Ackermann’s Function</a:t>
            </a:r>
          </a:p>
        </p:txBody>
      </p:sp>
      <p:pic>
        <p:nvPicPr>
          <p:cNvPr id="150531" name="Picture 6" descr="capture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2971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32" name="Picture 7" descr="capture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91000"/>
            <a:ext cx="62865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9" descr="capture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828675"/>
            <a:ext cx="3467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9674</TotalTime>
  <Words>59</Words>
  <Application>Microsoft Office PowerPoint</Application>
  <PresentationFormat>On-screen Show (4:3)</PresentationFormat>
  <Paragraphs>33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Default Design</vt:lpstr>
      <vt:lpstr>Microsoft Equation 3.0</vt:lpstr>
      <vt:lpstr>Recursion</vt:lpstr>
      <vt:lpstr>Ackermann’s Function</vt:lpstr>
      <vt:lpstr>Ackermann’s Function</vt:lpstr>
      <vt:lpstr>Ackermann’s Function</vt:lpstr>
      <vt:lpstr>Ackermann’s Function</vt:lpstr>
      <vt:lpstr>Ackermann’s Function</vt:lpstr>
      <vt:lpstr>Ackermann’s Function</vt:lpstr>
      <vt:lpstr>Ackermann’s Function</vt:lpstr>
      <vt:lpstr>Ackermann’s Function</vt:lpstr>
      <vt:lpstr>Ackermann’s Function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Stack of Stack Frames</dc:title>
  <dc:creator>Dept. of Computer Science</dc:creator>
  <cp:lastModifiedBy>Jeff Edmonds</cp:lastModifiedBy>
  <cp:revision>149</cp:revision>
  <dcterms:created xsi:type="dcterms:W3CDTF">2000-09-21T20:56:02Z</dcterms:created>
  <dcterms:modified xsi:type="dcterms:W3CDTF">2015-06-04T17:35:07Z</dcterms:modified>
</cp:coreProperties>
</file>