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handoutMasterIdLst>
    <p:handoutMasterId r:id="rId70"/>
  </p:handoutMasterIdLst>
  <p:sldIdLst>
    <p:sldId id="483" r:id="rId3"/>
    <p:sldId id="509" r:id="rId4"/>
    <p:sldId id="486" r:id="rId5"/>
    <p:sldId id="484" r:id="rId6"/>
    <p:sldId id="485" r:id="rId7"/>
    <p:sldId id="490" r:id="rId8"/>
    <p:sldId id="489" r:id="rId9"/>
    <p:sldId id="494" r:id="rId10"/>
    <p:sldId id="496" r:id="rId11"/>
    <p:sldId id="502" r:id="rId12"/>
    <p:sldId id="495" r:id="rId13"/>
    <p:sldId id="497" r:id="rId14"/>
    <p:sldId id="498" r:id="rId15"/>
    <p:sldId id="499" r:id="rId16"/>
    <p:sldId id="500" r:id="rId17"/>
    <p:sldId id="501" r:id="rId18"/>
    <p:sldId id="504" r:id="rId19"/>
    <p:sldId id="505" r:id="rId20"/>
    <p:sldId id="506" r:id="rId21"/>
    <p:sldId id="507" r:id="rId22"/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503" r:id="rId67"/>
    <p:sldId id="491" r:id="rId68"/>
  </p:sldIdLst>
  <p:sldSz cx="9144000" cy="6858000" type="screen4x3"/>
  <p:notesSz cx="6934200" cy="9120188"/>
  <p:defaultTextStyle>
    <a:defPPr>
      <a:defRPr lang="en-CA"/>
    </a:defPPr>
    <a:lvl1pPr algn="l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4" autoAdjust="0"/>
    <p:restoredTop sz="98706" autoAdjust="0"/>
  </p:normalViewPr>
  <p:slideViewPr>
    <p:cSldViewPr>
      <p:cViewPr>
        <p:scale>
          <a:sx n="76" d="100"/>
          <a:sy n="76" d="100"/>
        </p:scale>
        <p:origin x="233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940A4A-2A09-415C-B91F-B21C275430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411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D606C1-B80D-44FC-8259-AB625D78843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537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0A4CF-D0A2-4C29-B44B-D55E237028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10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28101-98C2-4123-A8D6-6021A3CE25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14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D2AD-FAEC-40F1-B817-34E6958ABD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43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7704" y="611854"/>
            <a:ext cx="776859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978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1733" y="2036445"/>
            <a:ext cx="3900535" cy="692497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5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1733" y="2036445"/>
            <a:ext cx="3900535" cy="692497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60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1733" y="2036445"/>
            <a:ext cx="3900535" cy="692497"/>
          </a:xfrm>
        </p:spPr>
        <p:txBody>
          <a:bodyPr lIns="0" tIns="0" rIns="0" bIns="0"/>
          <a:lstStyle>
            <a:lvl1pPr>
              <a:defRPr sz="4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84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67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EC8AE-242A-4BCB-9DB9-7096BC93824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95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6F85-C815-4E37-9082-26020F86D7C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67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7A1B-9DE0-401F-B65A-798AC060459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826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CFB1-7E5A-4C31-963E-DFC7554BB2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777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B8F6-BDE0-4DB2-9CA6-B37CA493B2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1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6BB0-B5D1-4187-BE41-85F40F299B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7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C479-380F-419A-B48A-4DD89CB207C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96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8915-C6AB-4594-968B-9062C5C2880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21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D58AF097-2176-4375-8250-A2B8937B9E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1733" y="2036445"/>
            <a:ext cx="3900535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704" y="1713865"/>
            <a:ext cx="77685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91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tylervigen.com/spurious-correlations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19746" y="-152400"/>
            <a:ext cx="308930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6000" dirty="0">
                <a:solidFill>
                  <a:schemeClr val="tx2"/>
                </a:solidFill>
              </a:rPr>
              <a:t>Causal </a:t>
            </a:r>
            <a:br>
              <a:rPr lang="en-US" altLang="en-US" sz="6000" dirty="0">
                <a:solidFill>
                  <a:schemeClr val="tx2"/>
                </a:solidFill>
              </a:rPr>
            </a:br>
            <a:r>
              <a:rPr lang="en-US" altLang="en-US" sz="6000" dirty="0">
                <a:solidFill>
                  <a:schemeClr val="tx2"/>
                </a:solidFill>
              </a:rPr>
              <a:t>Inference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D6E825-5A81-4034-9713-11D6240555E7}"/>
              </a:ext>
            </a:extLst>
          </p:cNvPr>
          <p:cNvGrpSpPr/>
          <p:nvPr/>
        </p:nvGrpSpPr>
        <p:grpSpPr>
          <a:xfrm>
            <a:off x="6934200" y="228600"/>
            <a:ext cx="1981200" cy="2095500"/>
            <a:chOff x="6934200" y="228600"/>
            <a:chExt cx="1981200" cy="209550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46C40B9-E88A-4E75-9E1D-ED1BCC31E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495" y="609600"/>
              <a:ext cx="14478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D (Drug)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A5EAA98-523C-4A65-99F4-DFBE6A3AE05F}"/>
                </a:ext>
              </a:extLst>
            </p:cNvPr>
            <p:cNvCxnSpPr/>
            <p:nvPr/>
          </p:nvCxnSpPr>
          <p:spPr bwMode="auto">
            <a:xfrm>
              <a:off x="7772400" y="990599"/>
              <a:ext cx="0" cy="8683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BA1EA8-C2FF-48EC-BCA3-EE4A198DD6AE}"/>
                </a:ext>
              </a:extLst>
            </p:cNvPr>
            <p:cNvSpPr/>
            <p:nvPr/>
          </p:nvSpPr>
          <p:spPr bwMode="auto">
            <a:xfrm>
              <a:off x="7696200" y="924718"/>
              <a:ext cx="152395" cy="167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E46B490D-4BC9-4C9D-A9F7-0F8A703E8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3293" y="2028984"/>
              <a:ext cx="1346202" cy="2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C (Cure)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23B2D4-6FAD-4DFA-AC05-BA9B68E26DFA}"/>
                </a:ext>
              </a:extLst>
            </p:cNvPr>
            <p:cNvSpPr/>
            <p:nvPr/>
          </p:nvSpPr>
          <p:spPr bwMode="auto">
            <a:xfrm>
              <a:off x="7708905" y="1867773"/>
              <a:ext cx="152395" cy="167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82AF12F1-8A28-42B0-87CB-B87617D60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28600"/>
              <a:ext cx="19812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Causal Graph</a:t>
              </a: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90600" y="5959347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400" b="1" kern="0" dirty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kern="0" dirty="0">
                <a:solidFill>
                  <a:schemeClr val="tx2"/>
                </a:solidFill>
              </a:rPr>
              <a:t>York University</a:t>
            </a:r>
            <a:endParaRPr lang="en-US" altLang="en-US" sz="2400" kern="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kern="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B04662-80A5-43E6-A259-431723C27E36}"/>
              </a:ext>
            </a:extLst>
          </p:cNvPr>
          <p:cNvSpPr/>
          <p:nvPr/>
        </p:nvSpPr>
        <p:spPr>
          <a:xfrm>
            <a:off x="3505200" y="5959347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4" dirty="0">
                <a:solidFill>
                  <a:schemeClr val="tx2"/>
                </a:solidFill>
                <a:latin typeface="Times New Roman (Body)"/>
                <a:cs typeface="Calibri"/>
              </a:rPr>
              <a:t>&amp; David </a:t>
            </a:r>
            <a:r>
              <a:rPr lang="en-US" sz="2400" b="1" spc="-11" dirty="0">
                <a:solidFill>
                  <a:schemeClr val="tx2"/>
                </a:solidFill>
                <a:latin typeface="Times New Roman (Body)"/>
                <a:cs typeface="Calibri"/>
              </a:rPr>
              <a:t>Madras</a:t>
            </a:r>
            <a:endParaRPr lang="en-US" sz="2400" b="1" dirty="0">
              <a:solidFill>
                <a:schemeClr val="tx2"/>
              </a:solidFill>
              <a:latin typeface="Times New Roman (Body)"/>
            </a:endParaRPr>
          </a:p>
        </p:txBody>
      </p:sp>
      <p:pic>
        <p:nvPicPr>
          <p:cNvPr id="1026" name="Picture 2" descr="Image result for Causal Inference in Statistics: A Primer">
            <a:extLst>
              <a:ext uri="{FF2B5EF4-FFF2-40B4-BE49-F238E27FC236}">
                <a16:creationId xmlns:a16="http://schemas.microsoft.com/office/drawing/2014/main" id="{1E14A6A0-35F2-4236-9A09-D3D0632C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18893"/>
            <a:ext cx="2936878" cy="42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91B824D8-1718-4A36-9ADF-E5FCF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47" y="47421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31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44</a:t>
            </a:r>
            <a:endParaRPr lang="en-US" altLang="en-US" sz="2000" kern="0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8326EE9F-3A7C-4997-87B7-2705AB40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484" y="47244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9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10</a:t>
            </a:r>
            <a:endParaRPr lang="en-US" altLang="en-US" sz="2000" kern="0" dirty="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13B29D65-3F24-4C2D-A756-9782C477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041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6 </a:t>
            </a:r>
            <a:endParaRPr lang="en-US" altLang="en-US" sz="2000" kern="0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6D295A3B-EAEC-4BAC-A399-3A6DB2A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0880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16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40</a:t>
            </a:r>
            <a:endParaRPr lang="en-US" altLang="en-US" sz="2000" kern="0" dirty="0"/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0.70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0.33 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0.40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4636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645146"/>
            <a:ext cx="3783896" cy="421654"/>
          </a:xfrm>
          <a:prstGeom prst="wedgeRoundRectCallout">
            <a:avLst>
              <a:gd name="adj1" fmla="val -54076"/>
              <a:gd name="adj2" fmla="val 78645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</p:txBody>
      </p:sp>
      <p:pic>
        <p:nvPicPr>
          <p:cNvPr id="13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48077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AutoShape 8">
            <a:extLst>
              <a:ext uri="{FF2B5EF4-FFF2-40B4-BE49-F238E27FC236}">
                <a16:creationId xmlns:a16="http://schemas.microsoft.com/office/drawing/2014/main" id="{6C6EF145-0C10-43FE-AED4-58F3BE83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77506"/>
            <a:ext cx="1981200" cy="421654"/>
          </a:xfrm>
          <a:prstGeom prst="wedgeRectCallout">
            <a:avLst>
              <a:gd name="adj1" fmla="val -41048"/>
              <a:gd name="adj2" fmla="val 709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What’s going on?</a:t>
            </a:r>
            <a:endParaRPr lang="en-US" altLang="en-US" sz="2000" dirty="0"/>
          </a:p>
        </p:txBody>
      </p:sp>
      <p:grpSp>
        <p:nvGrpSpPr>
          <p:cNvPr id="77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1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35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sp>
        <p:nvSpPr>
          <p:cNvPr id="157" name="AutoShape 8">
            <a:extLst>
              <a:ext uri="{FF2B5EF4-FFF2-40B4-BE49-F238E27FC236}">
                <a16:creationId xmlns:a16="http://schemas.microsoft.com/office/drawing/2014/main" id="{E10EA6AD-5F51-46BE-A2A6-0C6879E4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73" y="1752599"/>
            <a:ext cx="2118727" cy="705399"/>
          </a:xfrm>
          <a:prstGeom prst="wedgeRectCallout">
            <a:avLst>
              <a:gd name="adj1" fmla="val -63848"/>
              <a:gd name="adj2" fmla="val 3427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Maybe age effects </a:t>
            </a:r>
            <a:br>
              <a:rPr lang="en-CA" altLang="en-US" sz="2000" dirty="0"/>
            </a:br>
            <a:r>
              <a:rPr lang="en-CA" altLang="en-US" sz="2000" dirty="0"/>
              <a:t>who uses the drug.</a:t>
            </a:r>
            <a:endParaRPr lang="en-US" altLang="en-US" sz="2000" dirty="0"/>
          </a:p>
        </p:txBody>
      </p:sp>
      <p:sp>
        <p:nvSpPr>
          <p:cNvPr id="107" name="Rectangle 2">
            <a:extLst>
              <a:ext uri="{FF2B5EF4-FFF2-40B4-BE49-F238E27FC236}">
                <a16:creationId xmlns:a16="http://schemas.microsoft.com/office/drawing/2014/main" id="{DEB37136-66C5-40D2-97E0-F289203F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16500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X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44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0.81  </a:t>
            </a: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50672DB9-1C93-43C6-B477-B0426CF8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21262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X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10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0.19  </a:t>
            </a: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id="{412700E9-6C0E-49B7-9CEB-285E699D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4468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0.13  </a:t>
            </a:r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35382D57-AEF4-467B-9170-514F87B9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64087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0.87 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22C156B-142B-4CBA-9512-5751933FAD11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5A56B67-D16B-478C-94F7-83A0C5C38664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5" name="AutoShape 8">
            <a:extLst>
              <a:ext uri="{FF2B5EF4-FFF2-40B4-BE49-F238E27FC236}">
                <a16:creationId xmlns:a16="http://schemas.microsoft.com/office/drawing/2014/main" id="{4B9B6C77-B039-4544-94B1-D708E4A58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53" y="2495002"/>
            <a:ext cx="2497347" cy="343996"/>
          </a:xfrm>
          <a:prstGeom prst="wedgeRectCallout">
            <a:avLst>
              <a:gd name="adj1" fmla="val -63848"/>
              <a:gd name="adj2" fmla="val 3427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Why does this matter?</a:t>
            </a:r>
            <a:endParaRPr lang="en-US" alt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C3960-8997-4185-9343-62ADFFD6C27A}"/>
              </a:ext>
            </a:extLst>
          </p:cNvPr>
          <p:cNvGrpSpPr/>
          <p:nvPr/>
        </p:nvGrpSpPr>
        <p:grpSpPr>
          <a:xfrm>
            <a:off x="3342735" y="4056274"/>
            <a:ext cx="4028535" cy="1793873"/>
            <a:chOff x="3342735" y="4056274"/>
            <a:chExt cx="4028535" cy="1793873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D45D8035-4A6C-4D64-A5C6-465F44C9695C}"/>
                </a:ext>
              </a:extLst>
            </p:cNvPr>
            <p:cNvSpPr/>
            <p:nvPr/>
          </p:nvSpPr>
          <p:spPr bwMode="auto">
            <a:xfrm>
              <a:off x="3342735" y="4056274"/>
              <a:ext cx="533400" cy="439526"/>
            </a:xfrm>
            <a:prstGeom prst="ellipse">
              <a:avLst/>
            </a:prstGeom>
            <a:noFill/>
            <a:ln w="15875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1781791-7593-4040-971B-29E7F4B8EE33}"/>
                </a:ext>
              </a:extLst>
            </p:cNvPr>
            <p:cNvSpPr/>
            <p:nvPr/>
          </p:nvSpPr>
          <p:spPr bwMode="auto">
            <a:xfrm>
              <a:off x="6837870" y="5410621"/>
              <a:ext cx="533400" cy="439526"/>
            </a:xfrm>
            <a:prstGeom prst="ellipse">
              <a:avLst/>
            </a:prstGeom>
            <a:noFill/>
            <a:ln w="15875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19EDCD3-25B4-4338-AB25-CEAB7BDD5D70}"/>
              </a:ext>
            </a:extLst>
          </p:cNvPr>
          <p:cNvGrpSpPr/>
          <p:nvPr/>
        </p:nvGrpSpPr>
        <p:grpSpPr>
          <a:xfrm>
            <a:off x="5070894" y="4641433"/>
            <a:ext cx="4028535" cy="1793873"/>
            <a:chOff x="3342735" y="4056274"/>
            <a:chExt cx="4028535" cy="1793873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DC98ED-6F5A-4E24-A3E9-61F0ECCBC9B8}"/>
                </a:ext>
              </a:extLst>
            </p:cNvPr>
            <p:cNvSpPr/>
            <p:nvPr/>
          </p:nvSpPr>
          <p:spPr bwMode="auto">
            <a:xfrm>
              <a:off x="3342735" y="4056274"/>
              <a:ext cx="533400" cy="439526"/>
            </a:xfrm>
            <a:prstGeom prst="ellipse">
              <a:avLst/>
            </a:prstGeom>
            <a:noFill/>
            <a:ln w="15875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7C8E97E-A5B0-43E0-87D9-BA814EB97853}"/>
                </a:ext>
              </a:extLst>
            </p:cNvPr>
            <p:cNvSpPr/>
            <p:nvPr/>
          </p:nvSpPr>
          <p:spPr bwMode="auto">
            <a:xfrm>
              <a:off x="6837870" y="5410621"/>
              <a:ext cx="533400" cy="439526"/>
            </a:xfrm>
            <a:prstGeom prst="ellipse">
              <a:avLst/>
            </a:prstGeom>
            <a:noFill/>
            <a:ln w="15875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31" name="AutoShape 8">
            <a:extLst>
              <a:ext uri="{FF2B5EF4-FFF2-40B4-BE49-F238E27FC236}">
                <a16:creationId xmlns:a16="http://schemas.microsoft.com/office/drawing/2014/main" id="{BCB14644-A698-4A8D-A191-E8825C455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5" y="1702968"/>
            <a:ext cx="5499095" cy="1726032"/>
          </a:xfrm>
          <a:prstGeom prst="wedgeRectCallout">
            <a:avLst>
              <a:gd name="adj1" fmla="val -63848"/>
              <a:gd name="adj2" fmla="val 3427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The two most populated groups </a:t>
            </a:r>
            <a:br>
              <a:rPr lang="en-CA" altLang="en-US" sz="2000" dirty="0"/>
            </a:br>
            <a:r>
              <a:rPr lang="en-CA" altLang="en-US" sz="2000" dirty="0"/>
              <a:t>are on the diagonal.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And these groups make the drug look bad.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Not because of the effect of the drug on the cure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000" dirty="0"/>
              <a:t>      but because of the effect of age on it.</a:t>
            </a:r>
            <a:endParaRPr lang="en-US" altLang="en-US" sz="2000" dirty="0"/>
          </a:p>
        </p:txBody>
      </p:sp>
      <p:sp>
        <p:nvSpPr>
          <p:cNvPr id="142" name="Arrow: Right 141">
            <a:extLst>
              <a:ext uri="{FF2B5EF4-FFF2-40B4-BE49-F238E27FC236}">
                <a16:creationId xmlns:a16="http://schemas.microsoft.com/office/drawing/2014/main" id="{807009E7-60DA-4246-B541-8FECEAFD9A78}"/>
              </a:ext>
            </a:extLst>
          </p:cNvPr>
          <p:cNvSpPr/>
          <p:nvPr/>
        </p:nvSpPr>
        <p:spPr bwMode="auto">
          <a:xfrm rot="12204438">
            <a:off x="5647276" y="5467075"/>
            <a:ext cx="2827824" cy="320177"/>
          </a:xfrm>
          <a:prstGeom prst="rightArrow">
            <a:avLst/>
          </a:prstGeom>
          <a:solidFill>
            <a:srgbClr val="AA05CB"/>
          </a:solidFill>
          <a:ln w="9525" cap="flat" cmpd="sng" algn="ctr">
            <a:solidFill>
              <a:srgbClr val="AA05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AutoShape 8">
            <a:extLst>
              <a:ext uri="{FF2B5EF4-FFF2-40B4-BE49-F238E27FC236}">
                <a16:creationId xmlns:a16="http://schemas.microsoft.com/office/drawing/2014/main" id="{56A396EE-7E6B-4246-ABD2-8796A622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-49217"/>
            <a:ext cx="4011027" cy="420152"/>
          </a:xfrm>
          <a:prstGeom prst="wedgeRectCallout">
            <a:avLst>
              <a:gd name="adj1" fmla="val -38040"/>
              <a:gd name="adj2" fmla="val 630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Yes: Old people use the drug more.</a:t>
            </a:r>
            <a:endParaRPr lang="en-US" altLang="en-US" sz="2000" dirty="0"/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62376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kern="0" dirty="0"/>
              <a:t>D (No Drug)</a:t>
            </a:r>
          </a:p>
        </p:txBody>
      </p:sp>
      <p:sp>
        <p:nvSpPr>
          <p:cNvPr id="147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3779838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</p:spTree>
    <p:extLst>
      <p:ext uri="{BB962C8B-B14F-4D97-AF65-F5344CB8AC3E}">
        <p14:creationId xmlns:p14="http://schemas.microsoft.com/office/powerpoint/2010/main" val="15939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1" grpId="0" animBg="1"/>
      <p:bldP spid="1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91B824D8-1718-4A36-9ADF-E5FCF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47" y="47421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31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44</a:t>
            </a:r>
            <a:endParaRPr lang="en-US" altLang="en-US" sz="2000" kern="0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8326EE9F-3A7C-4997-87B7-2705AB40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484" y="47244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9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10</a:t>
            </a:r>
            <a:endParaRPr lang="en-US" altLang="en-US" sz="2000" kern="0" dirty="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13B29D65-3F24-4C2D-A756-9782C477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041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6 </a:t>
            </a:r>
            <a:endParaRPr lang="en-US" altLang="en-US" sz="2000" kern="0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6D295A3B-EAEC-4BAC-A399-3A6DB2A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0880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16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40</a:t>
            </a:r>
            <a:endParaRPr lang="en-US" altLang="en-US" sz="2000" kern="0" dirty="0"/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0.70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0.33 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0.40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4636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645146"/>
            <a:ext cx="3783896" cy="421654"/>
          </a:xfrm>
          <a:prstGeom prst="wedgeRoundRectCallout">
            <a:avLst>
              <a:gd name="adj1" fmla="val -54076"/>
              <a:gd name="adj2" fmla="val 78645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</p:txBody>
      </p:sp>
      <p:pic>
        <p:nvPicPr>
          <p:cNvPr id="13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AutoShape 8">
            <a:extLst>
              <a:ext uri="{FF2B5EF4-FFF2-40B4-BE49-F238E27FC236}">
                <a16:creationId xmlns:a16="http://schemas.microsoft.com/office/drawing/2014/main" id="{6C6EF145-0C10-43FE-AED4-58F3BE83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77506"/>
            <a:ext cx="1981200" cy="421654"/>
          </a:xfrm>
          <a:prstGeom prst="wedgeRectCallout">
            <a:avLst>
              <a:gd name="adj1" fmla="val -41048"/>
              <a:gd name="adj2" fmla="val 709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Lets try to fix it.</a:t>
            </a:r>
            <a:endParaRPr lang="en-US" altLang="en-US" sz="2000" dirty="0"/>
          </a:p>
        </p:txBody>
      </p:sp>
      <p:grpSp>
        <p:nvGrpSpPr>
          <p:cNvPr id="77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1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35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sp>
        <p:nvSpPr>
          <p:cNvPr id="158" name="Rectangle 2">
            <a:extLst>
              <a:ext uri="{FF2B5EF4-FFF2-40B4-BE49-F238E27FC236}">
                <a16:creationId xmlns:a16="http://schemas.microsoft.com/office/drawing/2014/main" id="{D6E2A886-07AC-4DFE-82A4-2D243A3F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4468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0.13  </a:t>
            </a:r>
          </a:p>
        </p:txBody>
      </p:sp>
      <p:sp>
        <p:nvSpPr>
          <p:cNvPr id="159" name="Rectangle 2">
            <a:extLst>
              <a:ext uri="{FF2B5EF4-FFF2-40B4-BE49-F238E27FC236}">
                <a16:creationId xmlns:a16="http://schemas.microsoft.com/office/drawing/2014/main" id="{D11DEDF1-F777-4D8E-8540-927D0C0F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64087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0.87 </a:t>
            </a:r>
          </a:p>
        </p:txBody>
      </p:sp>
      <p:sp>
        <p:nvSpPr>
          <p:cNvPr id="160" name="Rectangle 2">
            <a:extLst>
              <a:ext uri="{FF2B5EF4-FFF2-40B4-BE49-F238E27FC236}">
                <a16:creationId xmlns:a16="http://schemas.microsoft.com/office/drawing/2014/main" id="{A77C0C45-EC43-4E9B-B692-33F22D475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16500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X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44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0.81  </a:t>
            </a:r>
          </a:p>
        </p:txBody>
      </p:sp>
      <p:sp>
        <p:nvSpPr>
          <p:cNvPr id="161" name="Rectangle 2">
            <a:extLst>
              <a:ext uri="{FF2B5EF4-FFF2-40B4-BE49-F238E27FC236}">
                <a16:creationId xmlns:a16="http://schemas.microsoft.com/office/drawing/2014/main" id="{5A66813E-2C66-4579-B392-11E60A1D4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21262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X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10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0.19  </a:t>
            </a:r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22A7B44D-0917-4987-96B8-BA70398A7287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7ED1466-DE92-489A-846E-1BE87F67AF57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AutoShape 8">
            <a:extLst>
              <a:ext uri="{FF2B5EF4-FFF2-40B4-BE49-F238E27FC236}">
                <a16:creationId xmlns:a16="http://schemas.microsoft.com/office/drawing/2014/main" id="{E10EA6AD-5F51-46BE-A2A6-0C6879E4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52599"/>
            <a:ext cx="3652522" cy="705399"/>
          </a:xfrm>
          <a:prstGeom prst="wedgeRectCallout">
            <a:avLst>
              <a:gd name="adj1" fmla="val -55054"/>
              <a:gd name="adj2" fmla="val 3997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Which numbers are </a:t>
            </a:r>
            <a:r>
              <a:rPr lang="en-CA" altLang="en-US" sz="2000" dirty="0">
                <a:solidFill>
                  <a:srgbClr val="AA05CB"/>
                </a:solidFill>
              </a:rPr>
              <a:t>ground truth</a:t>
            </a:r>
            <a:r>
              <a:rPr lang="en-CA" altLang="en-US" sz="2000" dirty="0"/>
              <a:t/>
            </a:r>
            <a:br>
              <a:rPr lang="en-CA" altLang="en-US" sz="2000" dirty="0"/>
            </a:br>
            <a:r>
              <a:rPr lang="en-CA" altLang="en-US" sz="2000" dirty="0"/>
              <a:t>about </a:t>
            </a:r>
            <a:r>
              <a:rPr lang="en-CA" altLang="en-US" sz="2000" dirty="0" err="1"/>
              <a:t>drug</a:t>
            </a:r>
            <a:r>
              <a:rPr lang="en-CA" altLang="en-US" sz="2000" dirty="0" err="1">
                <a:sym typeface="Wingdings" panose="05000000000000000000" pitchFamily="2" charset="2"/>
              </a:rPr>
              <a:t>cure</a:t>
            </a:r>
            <a:endParaRPr lang="en-US" altLang="en-US" sz="2000" dirty="0"/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62376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kern="0" dirty="0"/>
              <a:t>D (No Drug)</a:t>
            </a: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3779838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sp>
        <p:nvSpPr>
          <p:cNvPr id="11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03337"/>
            <a:ext cx="2336145" cy="458863"/>
          </a:xfrm>
          <a:prstGeom prst="wedgeRoundRectCallout">
            <a:avLst>
              <a:gd name="adj1" fmla="val -57465"/>
              <a:gd name="adj2" fmla="val -3678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I can tell you those.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517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07" grpId="0" animBg="1"/>
      <p:bldP spid="1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4636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645146"/>
            <a:ext cx="3783896" cy="421654"/>
          </a:xfrm>
          <a:prstGeom prst="wedgeRoundRectCallout">
            <a:avLst>
              <a:gd name="adj1" fmla="val -54076"/>
              <a:gd name="adj2" fmla="val 78645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</p:txBody>
      </p:sp>
      <p:pic>
        <p:nvPicPr>
          <p:cNvPr id="13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AutoShape 8">
            <a:extLst>
              <a:ext uri="{FF2B5EF4-FFF2-40B4-BE49-F238E27FC236}">
                <a16:creationId xmlns:a16="http://schemas.microsoft.com/office/drawing/2014/main" id="{6C6EF145-0C10-43FE-AED4-58F3BE83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77506"/>
            <a:ext cx="1981200" cy="421654"/>
          </a:xfrm>
          <a:prstGeom prst="wedgeRectCallout">
            <a:avLst>
              <a:gd name="adj1" fmla="val -41048"/>
              <a:gd name="adj2" fmla="val 709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Lets try to fix it.</a:t>
            </a:r>
            <a:endParaRPr lang="en-US" altLang="en-US" sz="2000" dirty="0"/>
          </a:p>
        </p:txBody>
      </p:sp>
      <p:grpSp>
        <p:nvGrpSpPr>
          <p:cNvPr id="77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1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35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sp>
        <p:nvSpPr>
          <p:cNvPr id="157" name="AutoShape 8">
            <a:extLst>
              <a:ext uri="{FF2B5EF4-FFF2-40B4-BE49-F238E27FC236}">
                <a16:creationId xmlns:a16="http://schemas.microsoft.com/office/drawing/2014/main" id="{E10EA6AD-5F51-46BE-A2A6-0C6879E4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52599"/>
            <a:ext cx="3652522" cy="705399"/>
          </a:xfrm>
          <a:prstGeom prst="wedgeRectCallout">
            <a:avLst>
              <a:gd name="adj1" fmla="val -55054"/>
              <a:gd name="adj2" fmla="val 3997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Which numbers are </a:t>
            </a:r>
            <a:r>
              <a:rPr lang="en-CA" altLang="en-US" sz="2000" dirty="0">
                <a:solidFill>
                  <a:srgbClr val="AA05CB"/>
                </a:solidFill>
              </a:rPr>
              <a:t>ground truth</a:t>
            </a:r>
            <a:r>
              <a:rPr lang="en-CA" altLang="en-US" sz="2000" dirty="0"/>
              <a:t/>
            </a:r>
            <a:br>
              <a:rPr lang="en-CA" altLang="en-US" sz="2000" dirty="0"/>
            </a:br>
            <a:r>
              <a:rPr lang="en-CA" altLang="en-US" sz="2000" dirty="0"/>
              <a:t>about </a:t>
            </a:r>
            <a:r>
              <a:rPr lang="en-CA" altLang="en-US" sz="2000" dirty="0" err="1"/>
              <a:t>drug</a:t>
            </a:r>
            <a:r>
              <a:rPr lang="en-CA" altLang="en-US" sz="2000" dirty="0" err="1">
                <a:sym typeface="Wingdings" panose="05000000000000000000" pitchFamily="2" charset="2"/>
              </a:rPr>
              <a:t>cure</a:t>
            </a:r>
            <a:endParaRPr lang="en-US" altLang="en-US" sz="2000" dirty="0"/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7ED1466-DE92-489A-846E-1BE87F67AF57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BB5EA0-5B0A-4244-86B9-43C3606EBB2A}"/>
              </a:ext>
            </a:extLst>
          </p:cNvPr>
          <p:cNvGrpSpPr/>
          <p:nvPr/>
        </p:nvGrpSpPr>
        <p:grpSpPr>
          <a:xfrm>
            <a:off x="2247900" y="4140200"/>
            <a:ext cx="6984987" cy="1841500"/>
            <a:chOff x="2247900" y="4140200"/>
            <a:chExt cx="6984987" cy="1841500"/>
          </a:xfrm>
        </p:grpSpPr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855B261A-D44E-405F-8033-A5EA2C52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41402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44</a:t>
              </a:r>
            </a:p>
          </p:txBody>
        </p:sp>
        <p:sp>
          <p:nvSpPr>
            <p:cNvPr id="113" name="Rectangle 2">
              <a:extLst>
                <a:ext uri="{FF2B5EF4-FFF2-40B4-BE49-F238E27FC236}">
                  <a16:creationId xmlns:a16="http://schemas.microsoft.com/office/drawing/2014/main" id="{11CD44C3-8B83-4DB3-AB54-58256E9F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494338"/>
              <a:ext cx="32003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4" name="Rectangle 2">
              <a:extLst>
                <a:ext uri="{FF2B5EF4-FFF2-40B4-BE49-F238E27FC236}">
                  <a16:creationId xmlns:a16="http://schemas.microsoft.com/office/drawing/2014/main" id="{8D7D926B-1307-433D-A8EA-20CB48C87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41529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D6BC4E3A-7CC2-424A-AF04-6FABD8DB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5473700"/>
              <a:ext cx="35051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40</a:t>
              </a:r>
            </a:p>
          </p:txBody>
        </p:sp>
      </p:grpSp>
      <p:sp>
        <p:nvSpPr>
          <p:cNvPr id="123" name="AutoShape 8">
            <a:extLst>
              <a:ext uri="{FF2B5EF4-FFF2-40B4-BE49-F238E27FC236}">
                <a16:creationId xmlns:a16="http://schemas.microsoft.com/office/drawing/2014/main" id="{C6829249-A5C2-4F5C-A894-615D286C7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2514600"/>
            <a:ext cx="3519524" cy="736600"/>
          </a:xfrm>
          <a:prstGeom prst="wedgeRectCallout">
            <a:avLst>
              <a:gd name="adj1" fmla="val -53802"/>
              <a:gd name="adj2" fmla="val 351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These were weighted </a:t>
            </a:r>
            <a:br>
              <a:rPr lang="en-CA" altLang="en-US" sz="2000" dirty="0"/>
            </a:br>
            <a:r>
              <a:rPr lang="en-CA" altLang="en-US" sz="2000" dirty="0"/>
              <a:t>by the </a:t>
            </a:r>
            <a:r>
              <a:rPr lang="en-CA" altLang="en-US" sz="2000" dirty="0">
                <a:solidFill>
                  <a:srgbClr val="FF0000"/>
                </a:solidFill>
              </a:rPr>
              <a:t>wrong</a:t>
            </a:r>
            <a:r>
              <a:rPr lang="en-CA" altLang="en-US" sz="2000" dirty="0"/>
              <a:t> group sizes.</a:t>
            </a:r>
            <a:endParaRPr lang="en-US" altLang="en-US" sz="2000" dirty="0"/>
          </a:p>
        </p:txBody>
      </p:sp>
      <p:sp>
        <p:nvSpPr>
          <p:cNvPr id="127" name="Rectangle 2">
            <a:extLst>
              <a:ext uri="{FF2B5EF4-FFF2-40B4-BE49-F238E27FC236}">
                <a16:creationId xmlns:a16="http://schemas.microsoft.com/office/drawing/2014/main" id="{33B8912F-979E-4BCB-8A77-CF095C053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0.70</a:t>
            </a:r>
            <a:r>
              <a:rPr lang="en-US" altLang="en-US" sz="2000" kern="0" dirty="0"/>
              <a:t>  </a:t>
            </a:r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82500A8D-3B61-49BD-80E7-8829D85C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rgbClr val="AA05CB"/>
                </a:solidFill>
              </a:rPr>
              <a:t> 0.90  </a:t>
            </a:r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3BAE9C0B-4559-47CE-872F-4FBDAE620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0.33 </a:t>
            </a:r>
            <a:r>
              <a:rPr lang="en-US" altLang="en-US" sz="2000" kern="0" dirty="0"/>
              <a:t> </a:t>
            </a:r>
          </a:p>
        </p:txBody>
      </p:sp>
      <p:sp>
        <p:nvSpPr>
          <p:cNvPr id="130" name="Rectangle 2">
            <a:extLst>
              <a:ext uri="{FF2B5EF4-FFF2-40B4-BE49-F238E27FC236}">
                <a16:creationId xmlns:a16="http://schemas.microsoft.com/office/drawing/2014/main" id="{2ADB346A-4D49-461D-9975-3987B3216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0.40</a:t>
            </a:r>
            <a:r>
              <a:rPr lang="en-US" altLang="en-US" sz="2000" kern="0" dirty="0"/>
              <a:t>  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7D3B484A-858C-41D0-8589-B98444EAA891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3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62376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kern="0" dirty="0"/>
              <a:t>D (No Drug)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3779838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sp>
        <p:nvSpPr>
          <p:cNvPr id="75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03337"/>
            <a:ext cx="2336145" cy="458863"/>
          </a:xfrm>
          <a:prstGeom prst="wedgeRoundRectCallout">
            <a:avLst>
              <a:gd name="adj1" fmla="val -57465"/>
              <a:gd name="adj2" fmla="val -3678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I can tell you those.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574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4636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645146"/>
            <a:ext cx="3783896" cy="421654"/>
          </a:xfrm>
          <a:prstGeom prst="wedgeRoundRectCallout">
            <a:avLst>
              <a:gd name="adj1" fmla="val -54076"/>
              <a:gd name="adj2" fmla="val 78645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</p:txBody>
      </p:sp>
      <p:pic>
        <p:nvPicPr>
          <p:cNvPr id="13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AutoShape 8">
            <a:extLst>
              <a:ext uri="{FF2B5EF4-FFF2-40B4-BE49-F238E27FC236}">
                <a16:creationId xmlns:a16="http://schemas.microsoft.com/office/drawing/2014/main" id="{6C6EF145-0C10-43FE-AED4-58F3BE83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77506"/>
            <a:ext cx="1981200" cy="421654"/>
          </a:xfrm>
          <a:prstGeom prst="wedgeRectCallout">
            <a:avLst>
              <a:gd name="adj1" fmla="val -41048"/>
              <a:gd name="adj2" fmla="val 709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Lets try to fix it.</a:t>
            </a:r>
            <a:endParaRPr lang="en-US" altLang="en-US" sz="2000" dirty="0"/>
          </a:p>
        </p:txBody>
      </p:sp>
      <p:grpSp>
        <p:nvGrpSpPr>
          <p:cNvPr id="77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1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35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7ED1466-DE92-489A-846E-1BE87F67AF57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BB5EA0-5B0A-4244-86B9-43C3606EBB2A}"/>
              </a:ext>
            </a:extLst>
          </p:cNvPr>
          <p:cNvGrpSpPr/>
          <p:nvPr/>
        </p:nvGrpSpPr>
        <p:grpSpPr>
          <a:xfrm>
            <a:off x="2247900" y="4140200"/>
            <a:ext cx="6984987" cy="1841500"/>
            <a:chOff x="2247900" y="4140200"/>
            <a:chExt cx="6984987" cy="1841500"/>
          </a:xfrm>
        </p:grpSpPr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855B261A-D44E-405F-8033-A5EA2C52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41402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44</a:t>
              </a:r>
            </a:p>
          </p:txBody>
        </p:sp>
        <p:sp>
          <p:nvSpPr>
            <p:cNvPr id="113" name="Rectangle 2">
              <a:extLst>
                <a:ext uri="{FF2B5EF4-FFF2-40B4-BE49-F238E27FC236}">
                  <a16:creationId xmlns:a16="http://schemas.microsoft.com/office/drawing/2014/main" id="{11CD44C3-8B83-4DB3-AB54-58256E9F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494338"/>
              <a:ext cx="32003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4" name="Rectangle 2">
              <a:extLst>
                <a:ext uri="{FF2B5EF4-FFF2-40B4-BE49-F238E27FC236}">
                  <a16:creationId xmlns:a16="http://schemas.microsoft.com/office/drawing/2014/main" id="{8D7D926B-1307-433D-A8EA-20CB48C87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41529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D6BC4E3A-7CC2-424A-AF04-6FABD8DB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5473700"/>
              <a:ext cx="35051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40</a:t>
              </a:r>
            </a:p>
          </p:txBody>
        </p:sp>
      </p:grpSp>
      <p:sp>
        <p:nvSpPr>
          <p:cNvPr id="125" name="Rectangle 2">
            <a:extLst>
              <a:ext uri="{FF2B5EF4-FFF2-40B4-BE49-F238E27FC236}">
                <a16:creationId xmlns:a16="http://schemas.microsoft.com/office/drawing/2014/main" id="{0D9527CF-656D-49DA-8C57-107B390D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7" y="4894556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smtClean="0"/>
              <a:t>#</a:t>
            </a:r>
            <a:r>
              <a:rPr lang="en-US" altLang="en-US" sz="2000" dirty="0" smtClean="0">
                <a:sym typeface="Symbol" panose="05050102010706020507" pitchFamily="18" charset="2"/>
              </a:rPr>
              <a:t>X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/>
              <a:t>=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X</a:t>
            </a:r>
            <a:r>
              <a:rPr lang="en-US" altLang="en-US" sz="2000" kern="0" dirty="0" smtClean="0"/>
              <a:t>]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kern="0" dirty="0" smtClean="0">
                <a:sym typeface="Symbol" panose="05050102010706020507" pitchFamily="18" charset="2"/>
              </a:rPr>
              <a:t> #</a:t>
            </a:r>
            <a:br>
              <a:rPr lang="en-US" altLang="en-US" sz="2000" kern="0" dirty="0" smtClean="0">
                <a:sym typeface="Symbol" panose="05050102010706020507" pitchFamily="18" charset="2"/>
              </a:rPr>
            </a:br>
            <a:r>
              <a:rPr lang="en-US" altLang="en-US" sz="2000" kern="0" dirty="0" smtClean="0">
                <a:sym typeface="Symbol" panose="05050102010706020507" pitchFamily="18" charset="2"/>
              </a:rPr>
              <a:t>    = </a:t>
            </a:r>
            <a:r>
              <a:rPr lang="en-US" altLang="en-US" sz="2000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54</a:t>
            </a:r>
            <a:endParaRPr lang="en-US" altLang="en-US" sz="2000" kern="0" dirty="0">
              <a:solidFill>
                <a:schemeClr val="accent2"/>
              </a:solidFill>
            </a:endParaRPr>
          </a:p>
        </p:txBody>
      </p:sp>
      <p:sp>
        <p:nvSpPr>
          <p:cNvPr id="127" name="AutoShape 35">
            <a:extLst>
              <a:ext uri="{FF2B5EF4-FFF2-40B4-BE49-F238E27FC236}">
                <a16:creationId xmlns:a16="http://schemas.microsoft.com/office/drawing/2014/main" id="{38C20D54-9F29-412B-A2F1-2A71CDF55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1725979"/>
            <a:ext cx="4648201" cy="1783119"/>
          </a:xfrm>
          <a:prstGeom prst="wedgeRoundRectCallout">
            <a:avLst>
              <a:gd name="adj1" fmla="val -65332"/>
              <a:gd name="adj2" fmla="val -42597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Try to make the group sizes the way I do</a:t>
            </a:r>
            <a:r>
              <a:rPr lang="en-CA" altLang="en-US" sz="2000" dirty="0" smtClean="0"/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</a:t>
            </a:r>
            <a:r>
              <a:rPr lang="en-US" altLang="en-US" sz="2000" dirty="0" smtClean="0"/>
              <a:t>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 smtClean="0"/>
              <a:t>How many are young/old depends on </a:t>
            </a:r>
            <a:br>
              <a:rPr lang="en-US" altLang="en-US" sz="2000" dirty="0" smtClean="0"/>
            </a:br>
            <a:r>
              <a:rPr lang="en-US" altLang="en-US" sz="2000" dirty="0" smtClean="0"/>
              <a:t>the </a:t>
            </a:r>
            <a:r>
              <a:rPr lang="en-US" altLang="en-US" sz="2000" dirty="0" smtClean="0">
                <a:solidFill>
                  <a:srgbClr val="AA05CB"/>
                </a:solidFill>
              </a:rPr>
              <a:t>ground young/old </a:t>
            </a:r>
            <a:r>
              <a:rPr lang="en-US" altLang="en-US" sz="2000" dirty="0" err="1" smtClean="0">
                <a:solidFill>
                  <a:srgbClr val="AA05CB"/>
                </a:solidFill>
              </a:rPr>
              <a:t>probabilies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Randomly give half the drug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918BE-B4B6-4177-A90A-3A4CB672E8E0}"/>
              </a:ext>
            </a:extLst>
          </p:cNvPr>
          <p:cNvGrpSpPr/>
          <p:nvPr/>
        </p:nvGrpSpPr>
        <p:grpSpPr>
          <a:xfrm>
            <a:off x="3416300" y="4087813"/>
            <a:ext cx="1389465" cy="400110"/>
            <a:chOff x="3416300" y="4087813"/>
            <a:chExt cx="1389465" cy="400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4D15E9-30F3-48A9-83BC-9ACC953EF6D8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54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27</a:t>
              </a:r>
              <a:endParaRPr lang="en-US" sz="20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4A13F5-997C-42D3-BB90-8673E05D9507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6415BB4-9CD3-4561-AFDB-4C6D094153E6}"/>
              </a:ext>
            </a:extLst>
          </p:cNvPr>
          <p:cNvGrpSpPr/>
          <p:nvPr/>
        </p:nvGrpSpPr>
        <p:grpSpPr>
          <a:xfrm>
            <a:off x="6941735" y="4089400"/>
            <a:ext cx="1389465" cy="400110"/>
            <a:chOff x="3416300" y="4087813"/>
            <a:chExt cx="1389465" cy="40011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CD3AC12-6EF3-44CA-81EF-B369835D0B69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54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27</a:t>
              </a:r>
              <a:endParaRPr lang="en-US" sz="2000" dirty="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64ABAD1-D3E5-4F52-A850-D8590559C176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CB67268-C538-4CBD-A4C3-665BF2407BFB}"/>
              </a:ext>
            </a:extLst>
          </p:cNvPr>
          <p:cNvGrpSpPr/>
          <p:nvPr/>
        </p:nvGrpSpPr>
        <p:grpSpPr>
          <a:xfrm>
            <a:off x="3352800" y="5435600"/>
            <a:ext cx="1389465" cy="400110"/>
            <a:chOff x="3416300" y="4087813"/>
            <a:chExt cx="1389465" cy="40011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C5B4B41-EDD4-48CD-9258-EDFD72116C24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46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23</a:t>
              </a:r>
              <a:endParaRPr lang="en-US" sz="2000" dirty="0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83FC5D7-F053-4BA3-B41C-8A8A832F8BE5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05AB2FF-E610-42B1-A46E-4B6F9D724074}"/>
              </a:ext>
            </a:extLst>
          </p:cNvPr>
          <p:cNvGrpSpPr/>
          <p:nvPr/>
        </p:nvGrpSpPr>
        <p:grpSpPr>
          <a:xfrm>
            <a:off x="6921500" y="5410200"/>
            <a:ext cx="1389465" cy="400110"/>
            <a:chOff x="3416300" y="4087813"/>
            <a:chExt cx="1389465" cy="40011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C7F0704-A6BB-4503-8907-51412F7D8740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46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23</a:t>
              </a:r>
              <a:endParaRPr lang="en-US" sz="2000" dirty="0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86A9C78-F038-40FC-97A2-C6CFD687C94B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Rectangle 2">
            <a:extLst>
              <a:ext uri="{FF2B5EF4-FFF2-40B4-BE49-F238E27FC236}">
                <a16:creationId xmlns:a16="http://schemas.microsoft.com/office/drawing/2014/main" id="{CFC2E9CD-31C5-4A14-9709-FB013E57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0.70</a:t>
            </a:r>
            <a:r>
              <a:rPr lang="en-US" altLang="en-US" sz="2000" kern="0" dirty="0"/>
              <a:t>  </a:t>
            </a: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A6BD31B2-DF0E-410E-8DCA-8D93ED44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rgbClr val="AA05CB"/>
                </a:solidFill>
              </a:rPr>
              <a:t> 0.90  </a:t>
            </a:r>
          </a:p>
        </p:txBody>
      </p:sp>
      <p:sp>
        <p:nvSpPr>
          <p:cNvPr id="158" name="Rectangle 2">
            <a:extLst>
              <a:ext uri="{FF2B5EF4-FFF2-40B4-BE49-F238E27FC236}">
                <a16:creationId xmlns:a16="http://schemas.microsoft.com/office/drawing/2014/main" id="{A366203D-9B5D-4891-987D-E635C76F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0.33 </a:t>
            </a:r>
            <a:r>
              <a:rPr lang="en-US" altLang="en-US" sz="2000" kern="0" dirty="0"/>
              <a:t> </a:t>
            </a:r>
          </a:p>
        </p:txBody>
      </p:sp>
      <p:sp>
        <p:nvSpPr>
          <p:cNvPr id="159" name="Rectangle 2">
            <a:extLst>
              <a:ext uri="{FF2B5EF4-FFF2-40B4-BE49-F238E27FC236}">
                <a16:creationId xmlns:a16="http://schemas.microsoft.com/office/drawing/2014/main" id="{BDE390A8-737D-4E90-9F09-2FFEE9B8A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0.40</a:t>
            </a:r>
            <a:r>
              <a:rPr lang="en-US" altLang="en-US" sz="2000" kern="0" dirty="0"/>
              <a:t>  </a:t>
            </a: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CEA3810-1F94-4F87-8106-24DCE3AE47B3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62376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kern="0" dirty="0"/>
              <a:t>D (No Drug)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3779838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sp>
        <p:nvSpPr>
          <p:cNvPr id="123" name="Rectangle 2">
            <a:extLst>
              <a:ext uri="{FF2B5EF4-FFF2-40B4-BE49-F238E27FC236}">
                <a16:creationId xmlns:a16="http://schemas.microsoft.com/office/drawing/2014/main" id="{7916CFE5-5EEB-46B4-ADFA-6DFBF622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6" y="4437998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X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(</a:t>
            </a:r>
            <a:r>
              <a:rPr lang="en-US" altLang="en-US" sz="2000" kern="0" baseline="30000" dirty="0">
                <a:solidFill>
                  <a:srgbClr val="FF0000"/>
                </a:solidFill>
              </a:rPr>
              <a:t>44</a:t>
            </a:r>
            <a:r>
              <a:rPr lang="en-US" altLang="en-US" sz="2000" kern="0" baseline="30000" dirty="0"/>
              <a:t>+</a:t>
            </a:r>
            <a:r>
              <a:rPr lang="en-US" altLang="en-US" sz="2000" kern="0" baseline="30000" dirty="0">
                <a:solidFill>
                  <a:srgbClr val="FF0000"/>
                </a:solidFill>
              </a:rPr>
              <a:t>10</a:t>
            </a:r>
            <a:r>
              <a:rPr lang="en-US" altLang="en-US" sz="2000" kern="0" baseline="30000" dirty="0"/>
              <a:t>)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100 </a:t>
            </a:r>
            <a:br>
              <a:rPr lang="en-US" altLang="en-US" sz="2000" kern="0" baseline="-25000" dirty="0"/>
            </a:br>
            <a:r>
              <a:rPr lang="en-US" altLang="en-US" sz="2000" kern="0" baseline="-25000" dirty="0"/>
              <a:t>   </a:t>
            </a:r>
            <a:r>
              <a:rPr lang="en-US" altLang="en-US" sz="2000" kern="0" baseline="-25000" dirty="0" smtClean="0"/>
              <a:t>        </a:t>
            </a: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0.54</a:t>
            </a:r>
            <a:r>
              <a:rPr lang="en-US" altLang="en-US" sz="2000" kern="0" dirty="0"/>
              <a:t>  </a:t>
            </a:r>
          </a:p>
        </p:txBody>
      </p:sp>
      <p:sp>
        <p:nvSpPr>
          <p:cNvPr id="128" name="Rectangle 2">
            <a:extLst>
              <a:ext uri="{FF2B5EF4-FFF2-40B4-BE49-F238E27FC236}">
                <a16:creationId xmlns:a16="http://schemas.microsoft.com/office/drawing/2014/main" id="{DB038934-B685-4172-86E2-9A13DBA8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769005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X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(</a:t>
            </a:r>
            <a:r>
              <a:rPr lang="en-US" altLang="en-US" sz="2000" kern="0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kern="0" baseline="30000" dirty="0"/>
              <a:t>+</a:t>
            </a:r>
            <a:r>
              <a:rPr lang="en-US" altLang="en-US" sz="2000" kern="0" baseline="30000" dirty="0">
                <a:solidFill>
                  <a:srgbClr val="FF0000"/>
                </a:solidFill>
              </a:rPr>
              <a:t>40</a:t>
            </a:r>
            <a:r>
              <a:rPr lang="en-US" altLang="en-US" sz="2000" kern="0" baseline="30000" dirty="0"/>
              <a:t>)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100 </a:t>
            </a:r>
            <a:br>
              <a:rPr lang="en-US" altLang="en-US" sz="2000" kern="0" baseline="-25000" dirty="0"/>
            </a:br>
            <a:r>
              <a:rPr lang="en-US" altLang="en-US" sz="2000" kern="0" baseline="-25000" dirty="0"/>
              <a:t>       </a:t>
            </a: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0.46</a:t>
            </a:r>
            <a:r>
              <a:rPr lang="en-US" altLang="en-US" sz="2000" kern="0" dirty="0"/>
              <a:t>  </a:t>
            </a:r>
          </a:p>
        </p:txBody>
      </p:sp>
      <p:sp>
        <p:nvSpPr>
          <p:cNvPr id="129" name="Rectangle 2">
            <a:extLst>
              <a:ext uri="{FF2B5EF4-FFF2-40B4-BE49-F238E27FC236}">
                <a16:creationId xmlns:a16="http://schemas.microsoft.com/office/drawing/2014/main" id="{0D9527CF-656D-49DA-8C57-107B390DD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4487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smtClean="0"/>
              <a:t>#</a:t>
            </a:r>
            <a:r>
              <a:rPr lang="en-US" altLang="en-US" sz="2000" dirty="0" smtClean="0">
                <a:sym typeface="Symbol" panose="05050102010706020507" pitchFamily="18" charset="2"/>
              </a:rPr>
              <a:t>X</a:t>
            </a:r>
            <a:r>
              <a:rPr lang="en-US" altLang="en-US" sz="2000" kern="0" dirty="0" smtClean="0"/>
              <a:t> </a:t>
            </a:r>
            <a:r>
              <a:rPr lang="en-US" altLang="en-US" sz="2000" kern="0" dirty="0"/>
              <a:t>= </a:t>
            </a:r>
            <a:r>
              <a:rPr lang="en-US" altLang="en-US" sz="2000" kern="0" dirty="0" err="1" smtClean="0"/>
              <a:t>pr</a:t>
            </a:r>
            <a:r>
              <a:rPr lang="en-US" altLang="en-US" sz="2000" kern="0" dirty="0" smtClean="0"/>
              <a:t>[</a:t>
            </a:r>
            <a:r>
              <a:rPr lang="en-US" altLang="en-US" sz="2000" dirty="0" smtClean="0">
                <a:sym typeface="Symbol" panose="05050102010706020507" pitchFamily="18" charset="2"/>
              </a:rPr>
              <a:t>X</a:t>
            </a:r>
            <a:r>
              <a:rPr lang="en-US" altLang="en-US" sz="2000" kern="0" dirty="0" smtClean="0"/>
              <a:t>]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kern="0" dirty="0" smtClean="0">
                <a:sym typeface="Symbol" panose="05050102010706020507" pitchFamily="18" charset="2"/>
              </a:rPr>
              <a:t> #</a:t>
            </a:r>
            <a:br>
              <a:rPr lang="en-US" altLang="en-US" sz="2000" kern="0" dirty="0" smtClean="0">
                <a:sym typeface="Symbol" panose="05050102010706020507" pitchFamily="18" charset="2"/>
              </a:rPr>
            </a:br>
            <a:r>
              <a:rPr lang="en-US" altLang="en-US" sz="2000" kern="0" dirty="0" smtClean="0">
                <a:sym typeface="Symbol" panose="05050102010706020507" pitchFamily="18" charset="2"/>
              </a:rPr>
              <a:t>    = </a:t>
            </a:r>
            <a:r>
              <a:rPr lang="en-US" altLang="en-US" sz="2000" kern="0" dirty="0" smtClean="0">
                <a:solidFill>
                  <a:schemeClr val="accent2"/>
                </a:solidFill>
                <a:sym typeface="Symbol" panose="05050102010706020507" pitchFamily="18" charset="2"/>
              </a:rPr>
              <a:t>46</a:t>
            </a:r>
            <a:endParaRPr lang="en-US" altLang="en-US" sz="2000" kern="0" dirty="0">
              <a:solidFill>
                <a:schemeClr val="accent2"/>
              </a:solidFill>
            </a:endParaRPr>
          </a:p>
        </p:txBody>
      </p:sp>
      <p:sp>
        <p:nvSpPr>
          <p:cNvPr id="130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855" y="2514600"/>
            <a:ext cx="2336145" cy="458863"/>
          </a:xfrm>
          <a:prstGeom prst="wedgeRoundRectCallout">
            <a:avLst>
              <a:gd name="adj1" fmla="val -57465"/>
              <a:gd name="adj2" fmla="val -3678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I can tell you those.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01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7" grpId="0" animBg="1"/>
      <p:bldP spid="123" grpId="0"/>
      <p:bldP spid="128" grpId="0"/>
      <p:bldP spid="129" grpId="0"/>
      <p:bldP spid="1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0.70</a:t>
            </a:r>
            <a:r>
              <a:rPr lang="en-US" altLang="en-US" sz="2000" kern="0" dirty="0"/>
              <a:t>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rgbClr val="AA05CB"/>
                </a:solidFill>
              </a:rPr>
              <a:t>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0.33 </a:t>
            </a:r>
            <a:r>
              <a:rPr lang="en-US" altLang="en-US" sz="2000" kern="0" dirty="0"/>
              <a:t>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0.40</a:t>
            </a:r>
            <a:r>
              <a:rPr lang="en-US" altLang="en-US" sz="2000" kern="0" dirty="0"/>
              <a:t>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4636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645146"/>
            <a:ext cx="3783896" cy="421654"/>
          </a:xfrm>
          <a:prstGeom prst="wedgeRoundRectCallout">
            <a:avLst>
              <a:gd name="adj1" fmla="val -54076"/>
              <a:gd name="adj2" fmla="val 78645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</p:txBody>
      </p:sp>
      <p:pic>
        <p:nvPicPr>
          <p:cNvPr id="13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AutoShape 8">
            <a:extLst>
              <a:ext uri="{FF2B5EF4-FFF2-40B4-BE49-F238E27FC236}">
                <a16:creationId xmlns:a16="http://schemas.microsoft.com/office/drawing/2014/main" id="{6C6EF145-0C10-43FE-AED4-58F3BE83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77506"/>
            <a:ext cx="1981200" cy="421654"/>
          </a:xfrm>
          <a:prstGeom prst="wedgeRectCallout">
            <a:avLst>
              <a:gd name="adj1" fmla="val -41048"/>
              <a:gd name="adj2" fmla="val 709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Lets try to fix it.</a:t>
            </a:r>
            <a:endParaRPr lang="en-US" altLang="en-US" sz="2000" dirty="0"/>
          </a:p>
        </p:txBody>
      </p:sp>
      <p:grpSp>
        <p:nvGrpSpPr>
          <p:cNvPr id="77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1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35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7ED1466-DE92-489A-846E-1BE87F67AF57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BB5EA0-5B0A-4244-86B9-43C3606EBB2A}"/>
              </a:ext>
            </a:extLst>
          </p:cNvPr>
          <p:cNvGrpSpPr/>
          <p:nvPr/>
        </p:nvGrpSpPr>
        <p:grpSpPr>
          <a:xfrm>
            <a:off x="2247900" y="4140200"/>
            <a:ext cx="6984987" cy="1841500"/>
            <a:chOff x="2247900" y="4140200"/>
            <a:chExt cx="6984987" cy="1841500"/>
          </a:xfrm>
        </p:grpSpPr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855B261A-D44E-405F-8033-A5EA2C52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41402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44</a:t>
              </a:r>
            </a:p>
          </p:txBody>
        </p:sp>
        <p:sp>
          <p:nvSpPr>
            <p:cNvPr id="113" name="Rectangle 2">
              <a:extLst>
                <a:ext uri="{FF2B5EF4-FFF2-40B4-BE49-F238E27FC236}">
                  <a16:creationId xmlns:a16="http://schemas.microsoft.com/office/drawing/2014/main" id="{11CD44C3-8B83-4DB3-AB54-58256E9F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494338"/>
              <a:ext cx="32003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4" name="Rectangle 2">
              <a:extLst>
                <a:ext uri="{FF2B5EF4-FFF2-40B4-BE49-F238E27FC236}">
                  <a16:creationId xmlns:a16="http://schemas.microsoft.com/office/drawing/2014/main" id="{8D7D926B-1307-433D-A8EA-20CB48C87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41529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D6BC4E3A-7CC2-424A-AF04-6FABD8DB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5473700"/>
              <a:ext cx="35051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918BE-B4B6-4177-A90A-3A4CB672E8E0}"/>
              </a:ext>
            </a:extLst>
          </p:cNvPr>
          <p:cNvGrpSpPr/>
          <p:nvPr/>
        </p:nvGrpSpPr>
        <p:grpSpPr>
          <a:xfrm>
            <a:off x="3416300" y="4087813"/>
            <a:ext cx="1389465" cy="400110"/>
            <a:chOff x="3416300" y="4087813"/>
            <a:chExt cx="1389465" cy="400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4D15E9-30F3-48A9-83BC-9ACC953EF6D8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54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27</a:t>
              </a:r>
              <a:endParaRPr lang="en-US" sz="20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4A13F5-997C-42D3-BB90-8673E05D9507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6415BB4-9CD3-4561-AFDB-4C6D094153E6}"/>
              </a:ext>
            </a:extLst>
          </p:cNvPr>
          <p:cNvGrpSpPr/>
          <p:nvPr/>
        </p:nvGrpSpPr>
        <p:grpSpPr>
          <a:xfrm>
            <a:off x="6941735" y="4089400"/>
            <a:ext cx="1389465" cy="400110"/>
            <a:chOff x="3416300" y="4087813"/>
            <a:chExt cx="1389465" cy="40011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CD3AC12-6EF3-44CA-81EF-B369835D0B69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54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27</a:t>
              </a:r>
              <a:endParaRPr lang="en-US" sz="2000" dirty="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64ABAD1-D3E5-4F52-A850-D8590559C176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CB67268-C538-4CBD-A4C3-665BF2407BFB}"/>
              </a:ext>
            </a:extLst>
          </p:cNvPr>
          <p:cNvGrpSpPr/>
          <p:nvPr/>
        </p:nvGrpSpPr>
        <p:grpSpPr>
          <a:xfrm>
            <a:off x="3352800" y="5435600"/>
            <a:ext cx="1389465" cy="400110"/>
            <a:chOff x="3416300" y="4087813"/>
            <a:chExt cx="1389465" cy="40011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C5B4B41-EDD4-48CD-9258-EDFD72116C24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46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23</a:t>
              </a:r>
              <a:endParaRPr lang="en-US" sz="2000" dirty="0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83FC5D7-F053-4BA3-B41C-8A8A832F8BE5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05AB2FF-E610-42B1-A46E-4B6F9D724074}"/>
              </a:ext>
            </a:extLst>
          </p:cNvPr>
          <p:cNvGrpSpPr/>
          <p:nvPr/>
        </p:nvGrpSpPr>
        <p:grpSpPr>
          <a:xfrm>
            <a:off x="6921500" y="5410200"/>
            <a:ext cx="1389465" cy="400110"/>
            <a:chOff x="3416300" y="4087813"/>
            <a:chExt cx="1389465" cy="40011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C7F0704-A6BB-4503-8907-51412F7D8740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46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23</a:t>
              </a:r>
              <a:endParaRPr lang="en-US" sz="2000" dirty="0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86A9C78-F038-40FC-97A2-C6CFD687C94B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3" name="AutoShape 8">
            <a:extLst>
              <a:ext uri="{FF2B5EF4-FFF2-40B4-BE49-F238E27FC236}">
                <a16:creationId xmlns:a16="http://schemas.microsoft.com/office/drawing/2014/main" id="{38D357C6-DF77-48BE-AD82-1742A5A6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18092"/>
            <a:ext cx="2743200" cy="644108"/>
          </a:xfrm>
          <a:prstGeom prst="wedgeRectCallout">
            <a:avLst>
              <a:gd name="adj1" fmla="val -59567"/>
              <a:gd name="adj2" fmla="val 4730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How many of these should be cured?</a:t>
            </a:r>
            <a:endParaRPr lang="en-US" altLang="en-US" sz="20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15235AF-BEC3-424E-AEDA-127FF0EED03D}"/>
              </a:ext>
            </a:extLst>
          </p:cNvPr>
          <p:cNvSpPr/>
          <p:nvPr/>
        </p:nvSpPr>
        <p:spPr>
          <a:xfrm>
            <a:off x="3782373" y="4381500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0.70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27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19 </a:t>
            </a:r>
            <a:endParaRPr lang="en-US" sz="20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3666999-A10D-4F31-8C6B-42DDBEFD5B81}"/>
              </a:ext>
            </a:extLst>
          </p:cNvPr>
          <p:cNvSpPr/>
          <p:nvPr/>
        </p:nvSpPr>
        <p:spPr>
          <a:xfrm>
            <a:off x="3762138" y="5746690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0.33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23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6 </a:t>
            </a:r>
            <a:endParaRPr lang="en-US" sz="2000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8AFB1E2-87B1-4C17-9EAE-01452FD21247}"/>
              </a:ext>
            </a:extLst>
          </p:cNvPr>
          <p:cNvSpPr/>
          <p:nvPr/>
        </p:nvSpPr>
        <p:spPr>
          <a:xfrm>
            <a:off x="7300731" y="5740400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0.40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23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9 </a:t>
            </a:r>
            <a:endParaRPr lang="en-US" sz="2000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13E960-933A-4EAA-ADC1-770D93FF7E58}"/>
              </a:ext>
            </a:extLst>
          </p:cNvPr>
          <p:cNvSpPr/>
          <p:nvPr/>
        </p:nvSpPr>
        <p:spPr>
          <a:xfrm>
            <a:off x="7368938" y="4400490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0.90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27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24 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24125E-E2D4-4BD1-8949-10567E7F147D}"/>
              </a:ext>
            </a:extLst>
          </p:cNvPr>
          <p:cNvGrpSpPr/>
          <p:nvPr/>
        </p:nvGrpSpPr>
        <p:grpSpPr>
          <a:xfrm>
            <a:off x="2235200" y="4451352"/>
            <a:ext cx="5181600" cy="1625599"/>
            <a:chOff x="2235200" y="4451352"/>
            <a:chExt cx="5181600" cy="1625599"/>
          </a:xfrm>
        </p:grpSpPr>
        <p:sp>
          <p:nvSpPr>
            <p:cNvPr id="126" name="Rectangle 2">
              <a:extLst>
                <a:ext uri="{FF2B5EF4-FFF2-40B4-BE49-F238E27FC236}">
                  <a16:creationId xmlns:a16="http://schemas.microsoft.com/office/drawing/2014/main" id="{4913700E-FD2C-473F-BFB6-96EDE6846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4451352"/>
              <a:ext cx="1552338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31</a:t>
              </a:r>
            </a:p>
          </p:txBody>
        </p:sp>
        <p:sp>
          <p:nvSpPr>
            <p:cNvPr id="130" name="Rectangle 2">
              <a:extLst>
                <a:ext uri="{FF2B5EF4-FFF2-40B4-BE49-F238E27FC236}">
                  <a16:creationId xmlns:a16="http://schemas.microsoft.com/office/drawing/2014/main" id="{29447EA5-2534-4F4F-AAF0-CF0563863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456114"/>
              <a:ext cx="1552338" cy="285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131" name="Rectangle 2">
              <a:extLst>
                <a:ext uri="{FF2B5EF4-FFF2-40B4-BE49-F238E27FC236}">
                  <a16:creationId xmlns:a16="http://schemas.microsoft.com/office/drawing/2014/main" id="{62E9D86E-FACA-47B4-BAA3-69E48E115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795962"/>
              <a:ext cx="171450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2" name="Rectangle 2">
              <a:extLst>
                <a:ext uri="{FF2B5EF4-FFF2-40B4-BE49-F238E27FC236}">
                  <a16:creationId xmlns:a16="http://schemas.microsoft.com/office/drawing/2014/main" id="{1E4E9267-E407-43B3-9028-E95B78974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5795962"/>
              <a:ext cx="1689100" cy="2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16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7E1C8E-C41E-4892-8731-DA6B61824A8B}"/>
                </a:ext>
              </a:extLst>
            </p:cNvPr>
            <p:cNvCxnSpPr/>
            <p:nvPr/>
          </p:nvCxnSpPr>
          <p:spPr bwMode="auto">
            <a:xfrm flipV="1">
              <a:off x="3347635" y="447198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85B8665-EC7E-4407-B608-6F149B90934D}"/>
                </a:ext>
              </a:extLst>
            </p:cNvPr>
            <p:cNvCxnSpPr/>
            <p:nvPr/>
          </p:nvCxnSpPr>
          <p:spPr bwMode="auto">
            <a:xfrm flipV="1">
              <a:off x="3327400" y="583717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DE3296D-7CCD-4BBE-A8CD-3A51567EE744}"/>
                </a:ext>
              </a:extLst>
            </p:cNvPr>
            <p:cNvCxnSpPr/>
            <p:nvPr/>
          </p:nvCxnSpPr>
          <p:spPr bwMode="auto">
            <a:xfrm flipV="1">
              <a:off x="6781800" y="449097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EA99B4A-DA8A-4EAB-996C-FA58C1A9ACB3}"/>
                </a:ext>
              </a:extLst>
            </p:cNvPr>
            <p:cNvCxnSpPr/>
            <p:nvPr/>
          </p:nvCxnSpPr>
          <p:spPr bwMode="auto">
            <a:xfrm flipV="1">
              <a:off x="6865993" y="583088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F3FA8A8-CB7B-4185-85EA-8EC6E135AE36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62376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kern="0" dirty="0"/>
              <a:t>D (No Drug)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3779838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sp>
        <p:nvSpPr>
          <p:cNvPr id="107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086689"/>
            <a:ext cx="2971800" cy="1134974"/>
          </a:xfrm>
          <a:prstGeom prst="wedgeRoundRectCallout">
            <a:avLst>
              <a:gd name="adj1" fmla="val -57465"/>
              <a:gd name="adj2" fmla="val -3678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 smtClean="0"/>
              <a:t>Remember I gave you the </a:t>
            </a:r>
            <a:r>
              <a:rPr lang="en-CA" altLang="en-US" sz="2000" dirty="0">
                <a:solidFill>
                  <a:srgbClr val="AA05CB"/>
                </a:solidFill>
              </a:rPr>
              <a:t>ground </a:t>
            </a:r>
            <a:r>
              <a:rPr lang="en-CA" altLang="en-US" sz="2000" dirty="0" smtClean="0">
                <a:solidFill>
                  <a:srgbClr val="AA05CB"/>
                </a:solidFill>
              </a:rPr>
              <a:t>truth</a:t>
            </a:r>
            <a:r>
              <a:rPr lang="en-US" altLang="en-US" sz="2000" dirty="0" smtClean="0"/>
              <a:t> about cure probabilities.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805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4" grpId="0"/>
      <p:bldP spid="156" grpId="0"/>
      <p:bldP spid="159" grpId="0"/>
      <p:bldP spid="167" grpId="0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0.70</a:t>
            </a:r>
            <a:r>
              <a:rPr lang="en-US" altLang="en-US" sz="2000" kern="0" dirty="0"/>
              <a:t>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rgbClr val="AA05CB"/>
                </a:solidFill>
              </a:rPr>
              <a:t>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0.33 </a:t>
            </a:r>
            <a:r>
              <a:rPr lang="en-US" altLang="en-US" sz="2000" kern="0" dirty="0"/>
              <a:t>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dirty="0">
                <a:solidFill>
                  <a:srgbClr val="AA05CB"/>
                </a:solidFill>
              </a:rPr>
              <a:t>0.40</a:t>
            </a:r>
            <a:r>
              <a:rPr lang="en-US" altLang="en-US" sz="2000" kern="0" dirty="0"/>
              <a:t>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4636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645146"/>
            <a:ext cx="3783896" cy="421654"/>
          </a:xfrm>
          <a:prstGeom prst="wedgeRoundRectCallout">
            <a:avLst>
              <a:gd name="adj1" fmla="val -54076"/>
              <a:gd name="adj2" fmla="val 78645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</p:txBody>
      </p:sp>
      <p:pic>
        <p:nvPicPr>
          <p:cNvPr id="13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AutoShape 8">
            <a:extLst>
              <a:ext uri="{FF2B5EF4-FFF2-40B4-BE49-F238E27FC236}">
                <a16:creationId xmlns:a16="http://schemas.microsoft.com/office/drawing/2014/main" id="{6C6EF145-0C10-43FE-AED4-58F3BE83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77506"/>
            <a:ext cx="1981200" cy="421654"/>
          </a:xfrm>
          <a:prstGeom prst="wedgeRectCallout">
            <a:avLst>
              <a:gd name="adj1" fmla="val -41048"/>
              <a:gd name="adj2" fmla="val 709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Lets try to fix it.</a:t>
            </a:r>
            <a:endParaRPr lang="en-US" altLang="en-US" sz="2000" dirty="0"/>
          </a:p>
        </p:txBody>
      </p:sp>
      <p:grpSp>
        <p:nvGrpSpPr>
          <p:cNvPr id="77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1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35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17ED1466-DE92-489A-846E-1BE87F67AF57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7DBB5EA0-5B0A-4244-86B9-43C3606EBB2A}"/>
              </a:ext>
            </a:extLst>
          </p:cNvPr>
          <p:cNvGrpSpPr/>
          <p:nvPr/>
        </p:nvGrpSpPr>
        <p:grpSpPr>
          <a:xfrm>
            <a:off x="2247900" y="4140200"/>
            <a:ext cx="6984987" cy="1841500"/>
            <a:chOff x="2247900" y="4140200"/>
            <a:chExt cx="6984987" cy="1841500"/>
          </a:xfrm>
        </p:grpSpPr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855B261A-D44E-405F-8033-A5EA2C52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41402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44</a:t>
              </a:r>
            </a:p>
          </p:txBody>
        </p:sp>
        <p:sp>
          <p:nvSpPr>
            <p:cNvPr id="113" name="Rectangle 2">
              <a:extLst>
                <a:ext uri="{FF2B5EF4-FFF2-40B4-BE49-F238E27FC236}">
                  <a16:creationId xmlns:a16="http://schemas.microsoft.com/office/drawing/2014/main" id="{11CD44C3-8B83-4DB3-AB54-58256E9F8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494338"/>
              <a:ext cx="32003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14" name="Rectangle 2">
              <a:extLst>
                <a:ext uri="{FF2B5EF4-FFF2-40B4-BE49-F238E27FC236}">
                  <a16:creationId xmlns:a16="http://schemas.microsoft.com/office/drawing/2014/main" id="{8D7D926B-1307-433D-A8EA-20CB48C87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4152900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D6BC4E3A-7CC2-424A-AF04-6FABD8DBC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5473700"/>
              <a:ext cx="350518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40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918BE-B4B6-4177-A90A-3A4CB672E8E0}"/>
              </a:ext>
            </a:extLst>
          </p:cNvPr>
          <p:cNvGrpSpPr/>
          <p:nvPr/>
        </p:nvGrpSpPr>
        <p:grpSpPr>
          <a:xfrm>
            <a:off x="3416300" y="4087813"/>
            <a:ext cx="1389465" cy="400110"/>
            <a:chOff x="3416300" y="4087813"/>
            <a:chExt cx="1389465" cy="4001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04D15E9-30F3-48A9-83BC-9ACC953EF6D8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54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27</a:t>
              </a:r>
              <a:endParaRPr lang="en-US" sz="20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A4A13F5-997C-42D3-BB90-8673E05D9507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6415BB4-9CD3-4561-AFDB-4C6D094153E6}"/>
              </a:ext>
            </a:extLst>
          </p:cNvPr>
          <p:cNvGrpSpPr/>
          <p:nvPr/>
        </p:nvGrpSpPr>
        <p:grpSpPr>
          <a:xfrm>
            <a:off x="6941735" y="4089400"/>
            <a:ext cx="1389465" cy="400110"/>
            <a:chOff x="3416300" y="4087813"/>
            <a:chExt cx="1389465" cy="400110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CD3AC12-6EF3-44CA-81EF-B369835D0B69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54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27</a:t>
              </a:r>
              <a:endParaRPr lang="en-US" sz="2000" dirty="0"/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64ABAD1-D3E5-4F52-A850-D8590559C176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CB67268-C538-4CBD-A4C3-665BF2407BFB}"/>
              </a:ext>
            </a:extLst>
          </p:cNvPr>
          <p:cNvGrpSpPr/>
          <p:nvPr/>
        </p:nvGrpSpPr>
        <p:grpSpPr>
          <a:xfrm>
            <a:off x="3352800" y="5435600"/>
            <a:ext cx="1389465" cy="400110"/>
            <a:chOff x="3416300" y="4087813"/>
            <a:chExt cx="1389465" cy="400110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C5B4B41-EDD4-48CD-9258-EDFD72116C24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46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23</a:t>
              </a:r>
              <a:endParaRPr lang="en-US" sz="2000" dirty="0"/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83FC5D7-F053-4BA3-B41C-8A8A832F8BE5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05AB2FF-E610-42B1-A46E-4B6F9D724074}"/>
              </a:ext>
            </a:extLst>
          </p:cNvPr>
          <p:cNvGrpSpPr/>
          <p:nvPr/>
        </p:nvGrpSpPr>
        <p:grpSpPr>
          <a:xfrm>
            <a:off x="6921500" y="5410200"/>
            <a:ext cx="1389465" cy="400110"/>
            <a:chOff x="3416300" y="4087813"/>
            <a:chExt cx="1389465" cy="40011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C7F0704-A6BB-4503-8907-51412F7D8740}"/>
                </a:ext>
              </a:extLst>
            </p:cNvPr>
            <p:cNvSpPr/>
            <p:nvPr/>
          </p:nvSpPr>
          <p:spPr>
            <a:xfrm>
              <a:off x="3787538" y="4087813"/>
              <a:ext cx="10182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000" baseline="30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46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/</a:t>
              </a:r>
              <a:r>
                <a:rPr lang="en-US" altLang="en-US" sz="2000" baseline="-25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2 </a:t>
              </a:r>
              <a:r>
                <a:rPr lang="en-US" altLang="en-US" sz="2000" dirty="0">
                  <a:solidFill>
                    <a:schemeClr val="accent2"/>
                  </a:solidFill>
                  <a:sym typeface="Symbol" panose="05050102010706020507" pitchFamily="18" charset="2"/>
                </a:rPr>
                <a:t>= 23</a:t>
              </a:r>
              <a:endParaRPr lang="en-US" sz="2000" dirty="0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486A9C78-F038-40FC-97A2-C6CFD687C94B}"/>
                </a:ext>
              </a:extLst>
            </p:cNvPr>
            <p:cNvCxnSpPr/>
            <p:nvPr/>
          </p:nvCxnSpPr>
          <p:spPr bwMode="auto">
            <a:xfrm flipV="1">
              <a:off x="3416300" y="4191000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3" name="AutoShape 8">
            <a:extLst>
              <a:ext uri="{FF2B5EF4-FFF2-40B4-BE49-F238E27FC236}">
                <a16:creationId xmlns:a16="http://schemas.microsoft.com/office/drawing/2014/main" id="{38D357C6-DF77-48BE-AD82-1742A5A6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18092"/>
            <a:ext cx="2743200" cy="644108"/>
          </a:xfrm>
          <a:prstGeom prst="wedgeRectCallout">
            <a:avLst>
              <a:gd name="adj1" fmla="val -59567"/>
              <a:gd name="adj2" fmla="val 4730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Now compute whether the drug helps the cure.</a:t>
            </a:r>
            <a:endParaRPr lang="en-US" altLang="en-US" sz="2000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15235AF-BEC3-424E-AEDA-127FF0EED03D}"/>
              </a:ext>
            </a:extLst>
          </p:cNvPr>
          <p:cNvSpPr/>
          <p:nvPr/>
        </p:nvSpPr>
        <p:spPr>
          <a:xfrm>
            <a:off x="3782373" y="4381500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0.70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27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19 </a:t>
            </a:r>
            <a:endParaRPr lang="en-US" sz="2000" dirty="0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3666999-A10D-4F31-8C6B-42DDBEFD5B81}"/>
              </a:ext>
            </a:extLst>
          </p:cNvPr>
          <p:cNvSpPr/>
          <p:nvPr/>
        </p:nvSpPr>
        <p:spPr>
          <a:xfrm>
            <a:off x="3762138" y="5746690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0.33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23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6 </a:t>
            </a:r>
            <a:endParaRPr lang="en-US" sz="2000" dirty="0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8AFB1E2-87B1-4C17-9EAE-01452FD21247}"/>
              </a:ext>
            </a:extLst>
          </p:cNvPr>
          <p:cNvSpPr/>
          <p:nvPr/>
        </p:nvSpPr>
        <p:spPr>
          <a:xfrm>
            <a:off x="7300731" y="5740400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0.40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23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9 </a:t>
            </a:r>
            <a:endParaRPr lang="en-US" sz="2000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13E960-933A-4EAA-ADC1-770D93FF7E58}"/>
              </a:ext>
            </a:extLst>
          </p:cNvPr>
          <p:cNvSpPr/>
          <p:nvPr/>
        </p:nvSpPr>
        <p:spPr>
          <a:xfrm>
            <a:off x="7368938" y="4400490"/>
            <a:ext cx="1755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AA05CB"/>
                </a:solidFill>
                <a:sym typeface="Symbol" panose="05050102010706020507" pitchFamily="18" charset="2"/>
              </a:rPr>
              <a:t>0.90</a:t>
            </a:r>
            <a:r>
              <a:rPr lang="en-US" altLang="en-US" sz="2000" dirty="0">
                <a:sym typeface="Symbol" panose="05050102010706020507" pitchFamily="18" charset="2"/>
              </a:rPr>
              <a:t> ×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27 </a:t>
            </a:r>
            <a:r>
              <a:rPr lang="en-US" altLang="en-US" sz="2000" dirty="0">
                <a:sym typeface="Symbol" panose="05050102010706020507" pitchFamily="18" charset="2"/>
              </a:rPr>
              <a:t>=</a:t>
            </a:r>
            <a:r>
              <a:rPr lang="en-US" altLang="en-US" sz="2000" dirty="0">
                <a:solidFill>
                  <a:schemeClr val="accent2"/>
                </a:solidFill>
                <a:sym typeface="Symbol" panose="05050102010706020507" pitchFamily="18" charset="2"/>
              </a:rPr>
              <a:t> 24 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24125E-E2D4-4BD1-8949-10567E7F147D}"/>
              </a:ext>
            </a:extLst>
          </p:cNvPr>
          <p:cNvGrpSpPr/>
          <p:nvPr/>
        </p:nvGrpSpPr>
        <p:grpSpPr>
          <a:xfrm>
            <a:off x="2235200" y="4451352"/>
            <a:ext cx="5181600" cy="1625599"/>
            <a:chOff x="2235200" y="4451352"/>
            <a:chExt cx="5181600" cy="1625599"/>
          </a:xfrm>
        </p:grpSpPr>
        <p:sp>
          <p:nvSpPr>
            <p:cNvPr id="126" name="Rectangle 2">
              <a:extLst>
                <a:ext uri="{FF2B5EF4-FFF2-40B4-BE49-F238E27FC236}">
                  <a16:creationId xmlns:a16="http://schemas.microsoft.com/office/drawing/2014/main" id="{4913700E-FD2C-473F-BFB6-96EDE68460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4451352"/>
              <a:ext cx="1552338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31</a:t>
              </a:r>
            </a:p>
          </p:txBody>
        </p:sp>
        <p:sp>
          <p:nvSpPr>
            <p:cNvPr id="130" name="Rectangle 2">
              <a:extLst>
                <a:ext uri="{FF2B5EF4-FFF2-40B4-BE49-F238E27FC236}">
                  <a16:creationId xmlns:a16="http://schemas.microsoft.com/office/drawing/2014/main" id="{29447EA5-2534-4F4F-AAF0-CF0563863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0400" y="4456114"/>
              <a:ext cx="1552338" cy="285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131" name="Rectangle 2">
              <a:extLst>
                <a:ext uri="{FF2B5EF4-FFF2-40B4-BE49-F238E27FC236}">
                  <a16:creationId xmlns:a16="http://schemas.microsoft.com/office/drawing/2014/main" id="{62E9D86E-FACA-47B4-BAA3-69E48E115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7900" y="5795962"/>
              <a:ext cx="1714500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2" name="Rectangle 2">
              <a:extLst>
                <a:ext uri="{FF2B5EF4-FFF2-40B4-BE49-F238E27FC236}">
                  <a16:creationId xmlns:a16="http://schemas.microsoft.com/office/drawing/2014/main" id="{1E4E9267-E407-43B3-9028-E95B78974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5795962"/>
              <a:ext cx="1689100" cy="28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</a:t>
              </a:r>
              <a:r>
                <a:rPr lang="en-US" altLang="en-US" sz="2000" kern="0" dirty="0">
                  <a:solidFill>
                    <a:srgbClr val="FF0000"/>
                  </a:solidFill>
                </a:rPr>
                <a:t>16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B7E1C8E-C41E-4892-8731-DA6B61824A8B}"/>
                </a:ext>
              </a:extLst>
            </p:cNvPr>
            <p:cNvCxnSpPr/>
            <p:nvPr/>
          </p:nvCxnSpPr>
          <p:spPr bwMode="auto">
            <a:xfrm flipV="1">
              <a:off x="3347635" y="447198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85B8665-EC7E-4407-B608-6F149B90934D}"/>
                </a:ext>
              </a:extLst>
            </p:cNvPr>
            <p:cNvCxnSpPr/>
            <p:nvPr/>
          </p:nvCxnSpPr>
          <p:spPr bwMode="auto">
            <a:xfrm flipV="1">
              <a:off x="3327400" y="583717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4DE3296D-7CCD-4BBE-A8CD-3A51567EE744}"/>
                </a:ext>
              </a:extLst>
            </p:cNvPr>
            <p:cNvCxnSpPr/>
            <p:nvPr/>
          </p:nvCxnSpPr>
          <p:spPr bwMode="auto">
            <a:xfrm flipV="1">
              <a:off x="6781800" y="449097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4EA99B4A-DA8A-4EAB-996C-FA58C1A9ACB3}"/>
                </a:ext>
              </a:extLst>
            </p:cNvPr>
            <p:cNvCxnSpPr/>
            <p:nvPr/>
          </p:nvCxnSpPr>
          <p:spPr bwMode="auto">
            <a:xfrm flipV="1">
              <a:off x="6865993" y="5830887"/>
              <a:ext cx="358538" cy="23098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4" name="Rectangle 2">
            <a:extLst>
              <a:ext uri="{FF2B5EF4-FFF2-40B4-BE49-F238E27FC236}">
                <a16:creationId xmlns:a16="http://schemas.microsoft.com/office/drawing/2014/main" id="{51AE7843-20D6-4AE0-91C4-799D7C726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2514600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dirty="0">
                <a:sym typeface="Symbol" panose="05050102010706020507" pitchFamily="18" charset="2"/>
              </a:rPr>
              <a:t></a:t>
            </a:r>
            <a:r>
              <a:rPr lang="en-US" altLang="en-US" sz="2000" u="sng" kern="0" dirty="0"/>
              <a:t>D (No Drug)</a:t>
            </a:r>
          </a:p>
        </p:txBody>
      </p:sp>
      <p:sp>
        <p:nvSpPr>
          <p:cNvPr id="175" name="Rectangle 2">
            <a:extLst>
              <a:ext uri="{FF2B5EF4-FFF2-40B4-BE49-F238E27FC236}">
                <a16:creationId xmlns:a16="http://schemas.microsoft.com/office/drawing/2014/main" id="{B7591A21-78FE-42E7-AA87-57055C4A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298" y="2532062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kern="0" dirty="0"/>
              <a:t>D (Drug)</a:t>
            </a:r>
          </a:p>
        </p:txBody>
      </p:sp>
      <p:sp>
        <p:nvSpPr>
          <p:cNvPr id="176" name="Rectangle 2">
            <a:extLst>
              <a:ext uri="{FF2B5EF4-FFF2-40B4-BE49-F238E27FC236}">
                <a16:creationId xmlns:a16="http://schemas.microsoft.com/office/drawing/2014/main" id="{76FB7389-C1C2-424E-BD25-B69A7A84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2832100"/>
            <a:ext cx="2654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en-US" sz="2000" kern="0" dirty="0"/>
              <a:t># people = </a:t>
            </a:r>
            <a:r>
              <a:rPr lang="en-US" altLang="en-US" sz="2000" kern="0" dirty="0">
                <a:solidFill>
                  <a:schemeClr val="accent2"/>
                </a:solidFill>
              </a:rPr>
              <a:t>27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23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50</a:t>
            </a:r>
            <a:endParaRPr lang="en-US" altLang="en-US" sz="2000" kern="0" dirty="0"/>
          </a:p>
        </p:txBody>
      </p:sp>
      <p:sp>
        <p:nvSpPr>
          <p:cNvPr id="177" name="Rectangle 2">
            <a:extLst>
              <a:ext uri="{FF2B5EF4-FFF2-40B4-BE49-F238E27FC236}">
                <a16:creationId xmlns:a16="http://schemas.microsoft.com/office/drawing/2014/main" id="{AFDBA6D3-9EF1-4FFD-BC81-BC39DD65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9" y="2840038"/>
            <a:ext cx="283209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</a:t>
            </a:r>
            <a:r>
              <a:rPr lang="en-US" altLang="en-US" sz="2000" kern="0" dirty="0">
                <a:solidFill>
                  <a:schemeClr val="accent2"/>
                </a:solidFill>
              </a:rPr>
              <a:t>27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23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50</a:t>
            </a:r>
            <a:endParaRPr lang="en-US" altLang="en-US" sz="2000" kern="0" dirty="0"/>
          </a:p>
        </p:txBody>
      </p:sp>
      <p:sp>
        <p:nvSpPr>
          <p:cNvPr id="178" name="Rectangle 2">
            <a:extLst>
              <a:ext uri="{FF2B5EF4-FFF2-40B4-BE49-F238E27FC236}">
                <a16:creationId xmlns:a16="http://schemas.microsoft.com/office/drawing/2014/main" id="{40081B7A-0A09-4470-80D6-F3226286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113086"/>
            <a:ext cx="2882900" cy="24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</a:t>
            </a:r>
            <a:r>
              <a:rPr lang="en-US" altLang="en-US" sz="2000" kern="0" dirty="0">
                <a:solidFill>
                  <a:schemeClr val="accent2"/>
                </a:solidFill>
              </a:rPr>
              <a:t>19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6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25</a:t>
            </a:r>
            <a:endParaRPr lang="en-US" altLang="en-US" sz="2000" kern="0" dirty="0"/>
          </a:p>
        </p:txBody>
      </p:sp>
      <p:sp>
        <p:nvSpPr>
          <p:cNvPr id="179" name="Rectangle 2">
            <a:extLst>
              <a:ext uri="{FF2B5EF4-FFF2-40B4-BE49-F238E27FC236}">
                <a16:creationId xmlns:a16="http://schemas.microsoft.com/office/drawing/2014/main" id="{407392BA-F29F-4882-8428-31313E1C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4200"/>
            <a:ext cx="2959092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</a:t>
            </a:r>
            <a:r>
              <a:rPr lang="en-US" altLang="en-US" sz="2000" kern="0" dirty="0">
                <a:solidFill>
                  <a:schemeClr val="accent2"/>
                </a:solidFill>
              </a:rPr>
              <a:t>24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9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33</a:t>
            </a:r>
            <a:endParaRPr lang="en-US" altLang="en-US" sz="2000" kern="0" dirty="0"/>
          </a:p>
        </p:txBody>
      </p:sp>
      <p:sp>
        <p:nvSpPr>
          <p:cNvPr id="180" name="Rectangle 2">
            <a:extLst>
              <a:ext uri="{FF2B5EF4-FFF2-40B4-BE49-F238E27FC236}">
                <a16:creationId xmlns:a16="http://schemas.microsoft.com/office/drawing/2014/main" id="{683870AA-0814-4AA5-A073-7A26B1DE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411538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>
                <a:solidFill>
                  <a:schemeClr val="accent2"/>
                </a:solidFill>
              </a:rPr>
              <a:t>25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>
                <a:solidFill>
                  <a:schemeClr val="accent2"/>
                </a:solidFill>
              </a:rPr>
              <a:t>50</a:t>
            </a:r>
            <a:r>
              <a:rPr lang="en-US" altLang="en-US" sz="2000" kern="0" dirty="0"/>
              <a:t> = </a:t>
            </a:r>
            <a:r>
              <a:rPr lang="en-US" altLang="en-US" sz="2000" kern="0" dirty="0">
                <a:solidFill>
                  <a:schemeClr val="accent2"/>
                </a:solidFill>
              </a:rPr>
              <a:t>0.50</a:t>
            </a:r>
            <a:r>
              <a:rPr lang="en-US" altLang="en-US" sz="2000" kern="0" dirty="0"/>
              <a:t>  </a:t>
            </a:r>
          </a:p>
        </p:txBody>
      </p:sp>
      <p:sp>
        <p:nvSpPr>
          <p:cNvPr id="181" name="Rectangle 2">
            <a:extLst>
              <a:ext uri="{FF2B5EF4-FFF2-40B4-BE49-F238E27FC236}">
                <a16:creationId xmlns:a16="http://schemas.microsoft.com/office/drawing/2014/main" id="{A53988CB-2EE9-43C3-8D7A-84039EF9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9" y="34036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>
                <a:solidFill>
                  <a:schemeClr val="accent2"/>
                </a:solidFill>
              </a:rPr>
              <a:t>33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>
                <a:solidFill>
                  <a:schemeClr val="accent2"/>
                </a:solidFill>
              </a:rPr>
              <a:t>50</a:t>
            </a:r>
            <a:r>
              <a:rPr lang="en-US" altLang="en-US" sz="2000" kern="0" dirty="0"/>
              <a:t> = </a:t>
            </a:r>
            <a:r>
              <a:rPr lang="en-US" altLang="en-US" sz="2000" kern="0" dirty="0">
                <a:solidFill>
                  <a:schemeClr val="accent2"/>
                </a:solidFill>
              </a:rPr>
              <a:t>0.66</a:t>
            </a:r>
            <a:r>
              <a:rPr lang="en-US" altLang="en-US" sz="2000" kern="0" dirty="0"/>
              <a:t> </a:t>
            </a:r>
          </a:p>
        </p:txBody>
      </p:sp>
      <p:sp>
        <p:nvSpPr>
          <p:cNvPr id="182" name="Rectangle 2">
            <a:extLst>
              <a:ext uri="{FF2B5EF4-FFF2-40B4-BE49-F238E27FC236}">
                <a16:creationId xmlns:a16="http://schemas.microsoft.com/office/drawing/2014/main" id="{B9B49905-9A33-48EF-8151-4A84FDF3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37798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</a:t>
            </a:r>
            <a:r>
              <a:rPr lang="en-US" altLang="en-US" sz="2000" kern="0" dirty="0">
                <a:solidFill>
                  <a:schemeClr val="accent2"/>
                </a:solidFill>
              </a:rPr>
              <a:t>0.66</a:t>
            </a:r>
            <a:r>
              <a:rPr lang="en-US" altLang="en-US" sz="2000" kern="0" dirty="0"/>
              <a:t>-</a:t>
            </a:r>
            <a:r>
              <a:rPr lang="en-US" altLang="en-US" sz="2000" kern="0" dirty="0">
                <a:solidFill>
                  <a:schemeClr val="accent2"/>
                </a:solidFill>
              </a:rPr>
              <a:t>0.50</a:t>
            </a:r>
            <a:r>
              <a:rPr lang="en-US" altLang="en-US" sz="2000" kern="0" dirty="0"/>
              <a:t> = </a:t>
            </a:r>
            <a:r>
              <a:rPr lang="en-US" altLang="en-US" sz="2000" kern="0" dirty="0">
                <a:solidFill>
                  <a:schemeClr val="accent2"/>
                </a:solidFill>
              </a:rPr>
              <a:t>0.16</a:t>
            </a:r>
            <a:r>
              <a:rPr lang="en-US" altLang="en-US" sz="2000" kern="0" dirty="0">
                <a:solidFill>
                  <a:srgbClr val="FF0000"/>
                </a:solidFill>
              </a:rPr>
              <a:t>  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F3FA8A8-CB7B-4185-85EA-8EC6E135AE36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7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75285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</p:spTree>
    <p:extLst>
      <p:ext uri="{BB962C8B-B14F-4D97-AF65-F5344CB8AC3E}">
        <p14:creationId xmlns:p14="http://schemas.microsoft.com/office/powerpoint/2010/main" val="312151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28" y="4207604"/>
            <a:ext cx="3773413" cy="1393096"/>
          </a:xfrm>
          <a:prstGeom prst="wedgeRoundRectCallout">
            <a:avLst>
              <a:gd name="adj1" fmla="val -34838"/>
              <a:gd name="adj2" fmla="val -74928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Does the drug cause the cure?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Randomly give half the drug.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whether they are cured.</a:t>
            </a:r>
          </a:p>
        </p:txBody>
      </p:sp>
      <p:pic>
        <p:nvPicPr>
          <p:cNvPr id="41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2">
            <a:extLst>
              <a:ext uri="{FF2B5EF4-FFF2-40B4-BE49-F238E27FC236}">
                <a16:creationId xmlns:a16="http://schemas.microsoft.com/office/drawing/2014/main" id="{51AE7843-20D6-4AE0-91C4-799D7C726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2514600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dirty="0">
                <a:sym typeface="Symbol" panose="05050102010706020507" pitchFamily="18" charset="2"/>
              </a:rPr>
              <a:t></a:t>
            </a:r>
            <a:r>
              <a:rPr lang="en-US" altLang="en-US" sz="2000" u="sng" kern="0" dirty="0"/>
              <a:t>D (No Drug)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7591A21-78FE-42E7-AA87-57055C4A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298" y="2532062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kern="0" dirty="0"/>
              <a:t>D (Drug)</a:t>
            </a: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6FB7389-C1C2-424E-BD25-B69A7A842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2832100"/>
            <a:ext cx="2654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en-US" sz="2000" kern="0" dirty="0"/>
              <a:t># people = </a:t>
            </a:r>
            <a:r>
              <a:rPr lang="en-US" altLang="en-US" sz="2000" kern="0" dirty="0">
                <a:solidFill>
                  <a:schemeClr val="accent2"/>
                </a:solidFill>
              </a:rPr>
              <a:t>27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23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50</a:t>
            </a:r>
            <a:endParaRPr lang="en-US" altLang="en-US" sz="2000" kern="0" dirty="0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AFDBA6D3-9EF1-4FFD-BC81-BC39DD65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9" y="2840038"/>
            <a:ext cx="283209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</a:t>
            </a:r>
            <a:r>
              <a:rPr lang="en-US" altLang="en-US" sz="2000" kern="0" dirty="0">
                <a:solidFill>
                  <a:schemeClr val="accent2"/>
                </a:solidFill>
              </a:rPr>
              <a:t>27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23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50</a:t>
            </a:r>
            <a:endParaRPr lang="en-US" altLang="en-US" sz="2000" kern="0" dirty="0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0081B7A-0A09-4470-80D6-F32262868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3113086"/>
            <a:ext cx="2882900" cy="24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</a:t>
            </a:r>
            <a:r>
              <a:rPr lang="en-US" altLang="en-US" sz="2000" kern="0" dirty="0">
                <a:solidFill>
                  <a:schemeClr val="accent2"/>
                </a:solidFill>
              </a:rPr>
              <a:t>19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6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25</a:t>
            </a:r>
            <a:endParaRPr lang="en-US" altLang="en-US" sz="2000" kern="0" dirty="0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407392BA-F29F-4882-8428-31313E1C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4200"/>
            <a:ext cx="2959092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</a:t>
            </a:r>
            <a:r>
              <a:rPr lang="en-US" altLang="en-US" sz="2000" kern="0" dirty="0">
                <a:solidFill>
                  <a:schemeClr val="accent2"/>
                </a:solidFill>
              </a:rPr>
              <a:t>24</a:t>
            </a:r>
            <a:r>
              <a:rPr lang="en-US" altLang="en-US" sz="2000" kern="0" dirty="0"/>
              <a:t> + </a:t>
            </a:r>
            <a:r>
              <a:rPr lang="en-US" altLang="en-US" sz="2000" kern="0" dirty="0">
                <a:solidFill>
                  <a:schemeClr val="accent2"/>
                </a:solidFill>
              </a:rPr>
              <a:t>9 </a:t>
            </a:r>
            <a:r>
              <a:rPr lang="en-US" altLang="en-US" sz="2000" kern="0" dirty="0"/>
              <a:t>=</a:t>
            </a:r>
            <a:r>
              <a:rPr lang="en-US" altLang="en-US" sz="2000" kern="0" dirty="0">
                <a:solidFill>
                  <a:schemeClr val="accent2"/>
                </a:solidFill>
              </a:rPr>
              <a:t> 33</a:t>
            </a:r>
            <a:endParaRPr lang="en-US" altLang="en-US" sz="2000" kern="0" dirty="0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683870AA-0814-4AA5-A073-7A26B1DE0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411538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>
                <a:solidFill>
                  <a:schemeClr val="accent2"/>
                </a:solidFill>
              </a:rPr>
              <a:t>25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>
                <a:solidFill>
                  <a:schemeClr val="accent2"/>
                </a:solidFill>
              </a:rPr>
              <a:t>50</a:t>
            </a:r>
            <a:r>
              <a:rPr lang="en-US" altLang="en-US" sz="2000" kern="0" dirty="0"/>
              <a:t> = </a:t>
            </a:r>
            <a:r>
              <a:rPr lang="en-US" altLang="en-US" sz="2000" kern="0" dirty="0">
                <a:solidFill>
                  <a:schemeClr val="accent2"/>
                </a:solidFill>
              </a:rPr>
              <a:t>0.50</a:t>
            </a:r>
            <a:r>
              <a:rPr lang="en-US" altLang="en-US" sz="2000" kern="0" dirty="0"/>
              <a:t>  </a:t>
            </a:r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A53988CB-2EE9-43C3-8D7A-84039EF94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399" y="34036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>
                <a:solidFill>
                  <a:schemeClr val="accent2"/>
                </a:solidFill>
              </a:rPr>
              <a:t>33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>
                <a:solidFill>
                  <a:schemeClr val="accent2"/>
                </a:solidFill>
              </a:rPr>
              <a:t>50</a:t>
            </a:r>
            <a:r>
              <a:rPr lang="en-US" altLang="en-US" sz="2000" kern="0" dirty="0"/>
              <a:t> = </a:t>
            </a:r>
            <a:r>
              <a:rPr lang="en-US" altLang="en-US" sz="2000" kern="0" dirty="0">
                <a:solidFill>
                  <a:schemeClr val="accent2"/>
                </a:solidFill>
              </a:rPr>
              <a:t>0.66</a:t>
            </a:r>
            <a:r>
              <a:rPr lang="en-US" altLang="en-US" sz="2000" kern="0" dirty="0"/>
              <a:t> </a:t>
            </a: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B9B49905-9A33-48EF-8151-4A84FDF3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37798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</a:t>
            </a:r>
            <a:r>
              <a:rPr lang="en-US" altLang="en-US" sz="2000" kern="0" dirty="0">
                <a:solidFill>
                  <a:schemeClr val="accent2"/>
                </a:solidFill>
              </a:rPr>
              <a:t>0.66</a:t>
            </a:r>
            <a:r>
              <a:rPr lang="en-US" altLang="en-US" sz="2000" kern="0" dirty="0"/>
              <a:t>-</a:t>
            </a:r>
            <a:r>
              <a:rPr lang="en-US" altLang="en-US" sz="2000" kern="0" dirty="0">
                <a:solidFill>
                  <a:schemeClr val="accent2"/>
                </a:solidFill>
              </a:rPr>
              <a:t>0.50</a:t>
            </a:r>
            <a:r>
              <a:rPr lang="en-US" altLang="en-US" sz="2000" kern="0" dirty="0"/>
              <a:t> = </a:t>
            </a:r>
            <a:r>
              <a:rPr lang="en-US" altLang="en-US" sz="2000" kern="0" dirty="0">
                <a:solidFill>
                  <a:schemeClr val="accent2"/>
                </a:solidFill>
              </a:rPr>
              <a:t>0.16</a:t>
            </a:r>
            <a:r>
              <a:rPr lang="en-US" altLang="en-US" sz="2000" kern="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75285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7ED1466-DE92-489A-846E-1BE87F67AF57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F3FA8A8-CB7B-4185-85EA-8EC6E135AE36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4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85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8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9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9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92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sp>
        <p:nvSpPr>
          <p:cNvPr id="99" name="AutoShape 8">
            <a:extLst>
              <a:ext uri="{FF2B5EF4-FFF2-40B4-BE49-F238E27FC236}">
                <a16:creationId xmlns:a16="http://schemas.microsoft.com/office/drawing/2014/main" id="{38D357C6-DF77-48BE-AD82-1742A5A6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02752"/>
            <a:ext cx="3657600" cy="759448"/>
          </a:xfrm>
          <a:prstGeom prst="wedgeRectCallout">
            <a:avLst>
              <a:gd name="adj1" fmla="val -59567"/>
              <a:gd name="adj2" fmla="val 4730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These numbers are exactly what we got from a fair experiment.</a:t>
            </a:r>
            <a:endParaRPr lang="en-US" altLang="en-US" sz="2000" dirty="0"/>
          </a:p>
        </p:txBody>
      </p:sp>
      <p:grpSp>
        <p:nvGrpSpPr>
          <p:cNvPr id="100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101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425" y="4285312"/>
            <a:ext cx="4286375" cy="1124888"/>
          </a:xfrm>
          <a:prstGeom prst="wedgeRoundRectCallout">
            <a:avLst>
              <a:gd name="adj1" fmla="val -55031"/>
              <a:gd name="adj2" fmla="val -5006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But I saved money.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by watch which drugs people take       and whether they are cured.</a:t>
            </a:r>
          </a:p>
        </p:txBody>
      </p:sp>
    </p:spTree>
    <p:extLst>
      <p:ext uri="{BB962C8B-B14F-4D97-AF65-F5344CB8AC3E}">
        <p14:creationId xmlns:p14="http://schemas.microsoft.com/office/powerpoint/2010/main" val="22609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99" grpId="0" animBg="1"/>
      <p:bldP spid="1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172348" cy="1074088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An other classic paradox.</a:t>
            </a:r>
            <a:br>
              <a:rPr lang="en-US" altLang="en-US" sz="2000" dirty="0"/>
            </a:br>
            <a:r>
              <a:rPr lang="en-US" altLang="en-US" sz="2000" dirty="0"/>
              <a:t>Do women make as </a:t>
            </a:r>
            <a:br>
              <a:rPr lang="en-US" altLang="en-US" sz="2000" dirty="0"/>
            </a:br>
            <a:r>
              <a:rPr lang="en-US" altLang="en-US" sz="2000" dirty="0"/>
              <a:t>much money as men?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B1CB1F-84F4-43FE-9E7E-EFB643C75E3D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5FFB651-5CAB-45A7-8C95-9CA114F52827}"/>
              </a:ext>
            </a:extLst>
          </p:cNvPr>
          <p:cNvCxnSpPr>
            <a:cxnSpLocks/>
          </p:cNvCxnSpPr>
          <p:nvPr/>
        </p:nvCxnSpPr>
        <p:spPr bwMode="auto">
          <a:xfrm flipH="1">
            <a:off x="6954510" y="1033726"/>
            <a:ext cx="724545" cy="3073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87414" y="655320"/>
            <a:ext cx="2575586" cy="1935480"/>
            <a:chOff x="6187414" y="655320"/>
            <a:chExt cx="2575586" cy="193548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46C40B9-E88A-4E75-9E1D-ED1BCC31E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210" y="655320"/>
              <a:ext cx="14478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Gender</a:t>
              </a:r>
            </a:p>
          </p:txBody>
        </p:sp>
        <p:sp>
          <p:nvSpPr>
            <p:cNvPr id="106" name="Rectangle 2">
              <a:extLst>
                <a:ext uri="{FF2B5EF4-FFF2-40B4-BE49-F238E27FC236}">
                  <a16:creationId xmlns:a16="http://schemas.microsoft.com/office/drawing/2014/main" id="{97FC130E-936D-4BE7-988C-5AB7D9D22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7414" y="1265238"/>
              <a:ext cx="150878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Job</a:t>
              </a:r>
            </a:p>
          </p:txBody>
        </p:sp>
        <p:sp>
          <p:nvSpPr>
            <p:cNvPr id="121" name="Rectangle 2">
              <a:extLst>
                <a:ext uri="{FF2B5EF4-FFF2-40B4-BE49-F238E27FC236}">
                  <a16:creationId xmlns:a16="http://schemas.microsoft.com/office/drawing/2014/main" id="{546C40B9-E88A-4E75-9E1D-ED1BCC31E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2103438"/>
              <a:ext cx="14478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</a:t>
              </a:r>
            </a:p>
          </p:txBody>
        </p:sp>
      </p:grpSp>
      <p:pic>
        <p:nvPicPr>
          <p:cNvPr id="12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" name="AutoShape 8">
            <a:extLst>
              <a:ext uri="{FF2B5EF4-FFF2-40B4-BE49-F238E27FC236}">
                <a16:creationId xmlns:a16="http://schemas.microsoft.com/office/drawing/2014/main" id="{38D357C6-DF77-48BE-AD82-1742A5A6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602752"/>
            <a:ext cx="2743200" cy="708648"/>
          </a:xfrm>
          <a:prstGeom prst="wedgeRectCallout">
            <a:avLst>
              <a:gd name="adj1" fmla="val -59567"/>
              <a:gd name="adj2" fmla="val 4730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This causation arrow</a:t>
            </a:r>
            <a:br>
              <a:rPr lang="en-CA" altLang="en-US" sz="2000" dirty="0"/>
            </a:br>
            <a:r>
              <a:rPr lang="en-CA" altLang="en-US" sz="2000" dirty="0"/>
              <a:t>is the other way</a:t>
            </a:r>
            <a:endParaRPr lang="en-US" altLang="en-US" sz="2000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635003" y="3692208"/>
            <a:ext cx="9098904" cy="3094354"/>
            <a:chOff x="635003" y="3692208"/>
            <a:chExt cx="9098904" cy="3094354"/>
          </a:xfrm>
        </p:grpSpPr>
        <p:grpSp>
          <p:nvGrpSpPr>
            <p:cNvPr id="129" name="Group 128"/>
            <p:cNvGrpSpPr/>
            <p:nvPr/>
          </p:nvGrpSpPr>
          <p:grpSpPr>
            <a:xfrm>
              <a:off x="635003" y="3692208"/>
              <a:ext cx="8458184" cy="3094354"/>
              <a:chOff x="635003" y="3692208"/>
              <a:chExt cx="8458184" cy="3094354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B5DD296-18B0-421B-B0E4-3AEA491E5567}"/>
                  </a:ext>
                </a:extLst>
              </p:cNvPr>
              <p:cNvSpPr/>
              <p:nvPr/>
            </p:nvSpPr>
            <p:spPr bwMode="auto">
              <a:xfrm>
                <a:off x="2197097" y="4119562"/>
                <a:ext cx="6896090" cy="2667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DC8B64FB-3CC1-475D-8702-EFDD5D89D7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64200" y="4119562"/>
                <a:ext cx="50800" cy="2667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5B1B543-6303-4541-9B2F-D6E2A2CC38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97097" y="5435600"/>
                <a:ext cx="68960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7" name="Rectangle 2">
                <a:extLst>
                  <a:ext uri="{FF2B5EF4-FFF2-40B4-BE49-F238E27FC236}">
                    <a16:creationId xmlns:a16="http://schemas.microsoft.com/office/drawing/2014/main" id="{B07DFDB6-4E9A-48A8-88ED-D0C4D396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2" y="4491038"/>
                <a:ext cx="1866898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Secretary</a:t>
                </a:r>
                <a:endParaRPr lang="en-US" altLang="en-US" sz="2000" kern="0" dirty="0"/>
              </a:p>
            </p:txBody>
          </p:sp>
          <p:sp>
            <p:nvSpPr>
              <p:cNvPr id="138" name="Rectangle 2">
                <a:extLst>
                  <a:ext uri="{FF2B5EF4-FFF2-40B4-BE49-F238E27FC236}">
                    <a16:creationId xmlns:a16="http://schemas.microsoft.com/office/drawing/2014/main" id="{95D74C52-2314-405E-AB8E-7BD90AAB3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003" y="5837238"/>
                <a:ext cx="1295397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Boss</a:t>
                </a:r>
              </a:p>
            </p:txBody>
          </p:sp>
          <p:sp>
            <p:nvSpPr>
              <p:cNvPr id="139" name="Rectangle 2">
                <a:extLst>
                  <a:ext uri="{FF2B5EF4-FFF2-40B4-BE49-F238E27FC236}">
                    <a16:creationId xmlns:a16="http://schemas.microsoft.com/office/drawing/2014/main" id="{8C0EA6E8-8A93-49DB-8871-2DEB80564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0504" y="4475162"/>
                <a:ext cx="3289296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# people = 10</a:t>
                </a:r>
              </a:p>
            </p:txBody>
          </p:sp>
          <p:sp>
            <p:nvSpPr>
              <p:cNvPr id="140" name="Rectangle 2">
                <a:extLst>
                  <a:ext uri="{FF2B5EF4-FFF2-40B4-BE49-F238E27FC236}">
                    <a16:creationId xmlns:a16="http://schemas.microsoft.com/office/drawing/2014/main" id="{F37D0F24-1C05-4C66-A2E1-4B3314C6D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804" y="4786314"/>
                <a:ext cx="3289296" cy="31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Salary = $40,000</a:t>
                </a:r>
              </a:p>
            </p:txBody>
          </p:sp>
          <p:sp>
            <p:nvSpPr>
              <p:cNvPr id="141" name="Rectangle 2">
                <a:extLst>
                  <a:ext uri="{FF2B5EF4-FFF2-40B4-BE49-F238E27FC236}">
                    <a16:creationId xmlns:a16="http://schemas.microsoft.com/office/drawing/2014/main" id="{B07DFDB6-4E9A-48A8-88ED-D0C4D396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6102" y="3703638"/>
                <a:ext cx="1866898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Men</a:t>
                </a:r>
                <a:endParaRPr lang="en-US" altLang="en-US" sz="2000" kern="0" dirty="0"/>
              </a:p>
            </p:txBody>
          </p:sp>
          <p:sp>
            <p:nvSpPr>
              <p:cNvPr id="142" name="Rectangle 2">
                <a:extLst>
                  <a:ext uri="{FF2B5EF4-FFF2-40B4-BE49-F238E27FC236}">
                    <a16:creationId xmlns:a16="http://schemas.microsoft.com/office/drawing/2014/main" id="{B07DFDB6-4E9A-48A8-88ED-D0C4D396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8472" y="3692208"/>
                <a:ext cx="1866898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Women</a:t>
                </a:r>
                <a:endParaRPr lang="en-US" altLang="en-US" sz="2000" kern="0" dirty="0"/>
              </a:p>
            </p:txBody>
          </p:sp>
          <p:sp>
            <p:nvSpPr>
              <p:cNvPr id="143" name="Rectangle 2">
                <a:extLst>
                  <a:ext uri="{FF2B5EF4-FFF2-40B4-BE49-F238E27FC236}">
                    <a16:creationId xmlns:a16="http://schemas.microsoft.com/office/drawing/2014/main" id="{8C0EA6E8-8A93-49DB-8871-2DEB80564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1615" y="5785485"/>
                <a:ext cx="3289296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# people = 100</a:t>
                </a:r>
              </a:p>
            </p:txBody>
          </p:sp>
          <p:sp>
            <p:nvSpPr>
              <p:cNvPr id="144" name="Rectangle 2">
                <a:extLst>
                  <a:ext uri="{FF2B5EF4-FFF2-40B4-BE49-F238E27FC236}">
                    <a16:creationId xmlns:a16="http://schemas.microsoft.com/office/drawing/2014/main" id="{F37D0F24-1C05-4C66-A2E1-4B3314C6D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8915" y="6096637"/>
                <a:ext cx="3289296" cy="31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Salary = $100,000</a:t>
                </a:r>
              </a:p>
            </p:txBody>
          </p:sp>
        </p:grpSp>
        <p:sp>
          <p:nvSpPr>
            <p:cNvPr id="130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500" y="4460239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100</a:t>
              </a:r>
            </a:p>
          </p:txBody>
        </p:sp>
        <p:sp>
          <p:nvSpPr>
            <p:cNvPr id="131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771391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$45,000</a:t>
              </a:r>
            </a:p>
          </p:txBody>
        </p:sp>
        <p:sp>
          <p:nvSpPr>
            <p:cNvPr id="132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4611" y="5770562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</a:t>
              </a:r>
            </a:p>
          </p:txBody>
        </p:sp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1911" y="6081714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$105,000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22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10" y="65532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Gender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4" y="107013"/>
            <a:ext cx="3255351" cy="860740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Do women get </a:t>
            </a:r>
            <a:br>
              <a:rPr lang="en-CA" altLang="en-US" sz="2000" dirty="0"/>
            </a:br>
            <a:r>
              <a:rPr lang="en-CA" altLang="en-US" sz="2000" dirty="0"/>
              <a:t>equal pay for equal work?</a:t>
            </a:r>
            <a:endParaRPr lang="en-US" altLang="en-US" sz="2000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414" y="1265238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Job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B1CB1F-84F4-43FE-9E7E-EFB643C75E3D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5FFB651-5CAB-45A7-8C95-9CA114F52827}"/>
              </a:ext>
            </a:extLst>
          </p:cNvPr>
          <p:cNvCxnSpPr>
            <a:cxnSpLocks/>
          </p:cNvCxnSpPr>
          <p:nvPr/>
        </p:nvCxnSpPr>
        <p:spPr bwMode="auto">
          <a:xfrm flipH="1">
            <a:off x="6954510" y="1033726"/>
            <a:ext cx="724545" cy="3073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" name="Group 1"/>
          <p:cNvGrpSpPr/>
          <p:nvPr/>
        </p:nvGrpSpPr>
        <p:grpSpPr>
          <a:xfrm>
            <a:off x="635003" y="3692208"/>
            <a:ext cx="9098904" cy="3094354"/>
            <a:chOff x="635003" y="3692208"/>
            <a:chExt cx="9098904" cy="3094354"/>
          </a:xfrm>
        </p:grpSpPr>
        <p:grpSp>
          <p:nvGrpSpPr>
            <p:cNvPr id="7" name="Group 6"/>
            <p:cNvGrpSpPr/>
            <p:nvPr/>
          </p:nvGrpSpPr>
          <p:grpSpPr>
            <a:xfrm>
              <a:off x="635003" y="3692208"/>
              <a:ext cx="8458184" cy="3094354"/>
              <a:chOff x="635003" y="3692208"/>
              <a:chExt cx="8458184" cy="30943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5DD296-18B0-421B-B0E4-3AEA491E5567}"/>
                  </a:ext>
                </a:extLst>
              </p:cNvPr>
              <p:cNvSpPr/>
              <p:nvPr/>
            </p:nvSpPr>
            <p:spPr bwMode="auto">
              <a:xfrm>
                <a:off x="2197097" y="4119562"/>
                <a:ext cx="6896090" cy="2667000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C8B64FB-3CC1-475D-8702-EFDD5D89D78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64200" y="4119562"/>
                <a:ext cx="50800" cy="26670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B1B543-6303-4541-9B2F-D6E2A2CC38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97097" y="5435600"/>
                <a:ext cx="689609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Rectangle 2">
                <a:extLst>
                  <a:ext uri="{FF2B5EF4-FFF2-40B4-BE49-F238E27FC236}">
                    <a16:creationId xmlns:a16="http://schemas.microsoft.com/office/drawing/2014/main" id="{B07DFDB6-4E9A-48A8-88ED-D0C4D396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2" y="4491038"/>
                <a:ext cx="1866898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Secretary</a:t>
                </a:r>
                <a:endParaRPr lang="en-US" altLang="en-US" sz="2000" kern="0" dirty="0"/>
              </a:p>
            </p:txBody>
          </p:sp>
          <p:sp>
            <p:nvSpPr>
              <p:cNvPr id="49" name="Rectangle 2">
                <a:extLst>
                  <a:ext uri="{FF2B5EF4-FFF2-40B4-BE49-F238E27FC236}">
                    <a16:creationId xmlns:a16="http://schemas.microsoft.com/office/drawing/2014/main" id="{95D74C52-2314-405E-AB8E-7BD90AAB3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003" y="5837238"/>
                <a:ext cx="1295397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Boss</a:t>
                </a:r>
              </a:p>
            </p:txBody>
          </p:sp>
          <p:sp>
            <p:nvSpPr>
              <p:cNvPr id="54" name="Rectangle 2">
                <a:extLst>
                  <a:ext uri="{FF2B5EF4-FFF2-40B4-BE49-F238E27FC236}">
                    <a16:creationId xmlns:a16="http://schemas.microsoft.com/office/drawing/2014/main" id="{8C0EA6E8-8A93-49DB-8871-2DEB80564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0504" y="4475162"/>
                <a:ext cx="3289296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# people = 10</a:t>
                </a:r>
              </a:p>
            </p:txBody>
          </p:sp>
          <p:sp>
            <p:nvSpPr>
              <p:cNvPr id="62" name="Rectangle 2">
                <a:extLst>
                  <a:ext uri="{FF2B5EF4-FFF2-40B4-BE49-F238E27FC236}">
                    <a16:creationId xmlns:a16="http://schemas.microsoft.com/office/drawing/2014/main" id="{F37D0F24-1C05-4C66-A2E1-4B3314C6D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804" y="4786314"/>
                <a:ext cx="3289296" cy="31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Salary = $40,000</a:t>
                </a:r>
              </a:p>
            </p:txBody>
          </p:sp>
          <p:sp>
            <p:nvSpPr>
              <p:cNvPr id="109" name="Rectangle 2">
                <a:extLst>
                  <a:ext uri="{FF2B5EF4-FFF2-40B4-BE49-F238E27FC236}">
                    <a16:creationId xmlns:a16="http://schemas.microsoft.com/office/drawing/2014/main" id="{B07DFDB6-4E9A-48A8-88ED-D0C4D396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86102" y="3703638"/>
                <a:ext cx="1866898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Men</a:t>
                </a:r>
                <a:endParaRPr lang="en-US" altLang="en-US" sz="2000" kern="0" dirty="0"/>
              </a:p>
            </p:txBody>
          </p:sp>
          <p:sp>
            <p:nvSpPr>
              <p:cNvPr id="110" name="Rectangle 2">
                <a:extLst>
                  <a:ext uri="{FF2B5EF4-FFF2-40B4-BE49-F238E27FC236}">
                    <a16:creationId xmlns:a16="http://schemas.microsoft.com/office/drawing/2014/main" id="{B07DFDB6-4E9A-48A8-88ED-D0C4D3967C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08472" y="3692208"/>
                <a:ext cx="1866898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ym typeface="Symbol" panose="05050102010706020507" pitchFamily="18" charset="2"/>
                  </a:rPr>
                  <a:t>Women</a:t>
                </a:r>
                <a:endParaRPr lang="en-US" altLang="en-US" sz="2000" kern="0" dirty="0"/>
              </a:p>
            </p:txBody>
          </p:sp>
          <p:sp>
            <p:nvSpPr>
              <p:cNvPr id="112" name="Rectangle 2">
                <a:extLst>
                  <a:ext uri="{FF2B5EF4-FFF2-40B4-BE49-F238E27FC236}">
                    <a16:creationId xmlns:a16="http://schemas.microsoft.com/office/drawing/2014/main" id="{8C0EA6E8-8A93-49DB-8871-2DEB805645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1615" y="5785485"/>
                <a:ext cx="3289296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# people = 100</a:t>
                </a:r>
              </a:p>
            </p:txBody>
          </p:sp>
          <p:sp>
            <p:nvSpPr>
              <p:cNvPr id="116" name="Rectangle 2">
                <a:extLst>
                  <a:ext uri="{FF2B5EF4-FFF2-40B4-BE49-F238E27FC236}">
                    <a16:creationId xmlns:a16="http://schemas.microsoft.com/office/drawing/2014/main" id="{F37D0F24-1C05-4C66-A2E1-4B3314C6DE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48915" y="6096637"/>
                <a:ext cx="3289296" cy="319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Salary = $100,000</a:t>
                </a:r>
              </a:p>
            </p:txBody>
          </p:sp>
        </p:grpSp>
        <p:sp>
          <p:nvSpPr>
            <p:cNvPr id="117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500" y="4460239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100</a:t>
              </a:r>
            </a:p>
          </p:txBody>
        </p:sp>
        <p:sp>
          <p:nvSpPr>
            <p:cNvPr id="118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800" y="4771391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$45,000</a:t>
              </a:r>
            </a:p>
          </p:txBody>
        </p:sp>
        <p:sp>
          <p:nvSpPr>
            <p:cNvPr id="119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44611" y="5770562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</a:t>
              </a:r>
            </a:p>
          </p:txBody>
        </p:sp>
        <p:sp>
          <p:nvSpPr>
            <p:cNvPr id="120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1911" y="6081714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$105,000</a:t>
              </a:r>
            </a:p>
          </p:txBody>
        </p:sp>
      </p:grpSp>
      <p:sp>
        <p:nvSpPr>
          <p:cNvPr id="121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03438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Salary</a:t>
            </a:r>
          </a:p>
        </p:txBody>
      </p:sp>
      <p:pic>
        <p:nvPicPr>
          <p:cNvPr id="12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Arrow: Right 141">
            <a:extLst>
              <a:ext uri="{FF2B5EF4-FFF2-40B4-BE49-F238E27FC236}">
                <a16:creationId xmlns:a16="http://schemas.microsoft.com/office/drawing/2014/main" id="{807009E7-60DA-4246-B541-8FECEAFD9A78}"/>
              </a:ext>
            </a:extLst>
          </p:cNvPr>
          <p:cNvSpPr/>
          <p:nvPr/>
        </p:nvSpPr>
        <p:spPr bwMode="auto">
          <a:xfrm>
            <a:off x="5181600" y="4835842"/>
            <a:ext cx="1101174" cy="193358"/>
          </a:xfrm>
          <a:prstGeom prst="rightArrow">
            <a:avLst/>
          </a:prstGeom>
          <a:solidFill>
            <a:srgbClr val="AA05CB"/>
          </a:solidFill>
          <a:ln w="9525" cap="flat" cmpd="sng" algn="ctr">
            <a:solidFill>
              <a:srgbClr val="AA05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6" name="AutoShape 8">
            <a:extLst>
              <a:ext uri="{FF2B5EF4-FFF2-40B4-BE49-F238E27FC236}">
                <a16:creationId xmlns:a16="http://schemas.microsoft.com/office/drawing/2014/main" id="{38D357C6-DF77-48BE-AD82-1742A5A6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01152"/>
            <a:ext cx="2743200" cy="708648"/>
          </a:xfrm>
          <a:prstGeom prst="wedgeRectCallout">
            <a:avLst>
              <a:gd name="adj1" fmla="val -61234"/>
              <a:gd name="adj2" fmla="val 70689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In each job,</a:t>
            </a:r>
            <a:br>
              <a:rPr lang="en-CA" altLang="en-US" sz="2000" dirty="0"/>
            </a:br>
            <a:r>
              <a:rPr lang="en-CA" altLang="en-US" sz="2000" dirty="0"/>
              <a:t>women get paid more!</a:t>
            </a:r>
            <a:endParaRPr lang="en-US" altLang="en-US" sz="2000" dirty="0"/>
          </a:p>
        </p:txBody>
      </p:sp>
      <p:sp>
        <p:nvSpPr>
          <p:cNvPr id="56" name="Arrow: Right 141">
            <a:extLst>
              <a:ext uri="{FF2B5EF4-FFF2-40B4-BE49-F238E27FC236}">
                <a16:creationId xmlns:a16="http://schemas.microsoft.com/office/drawing/2014/main" id="{807009E7-60DA-4246-B541-8FECEAFD9A78}"/>
              </a:ext>
            </a:extLst>
          </p:cNvPr>
          <p:cNvSpPr/>
          <p:nvPr/>
        </p:nvSpPr>
        <p:spPr bwMode="auto">
          <a:xfrm>
            <a:off x="5181600" y="6119812"/>
            <a:ext cx="1101174" cy="193358"/>
          </a:xfrm>
          <a:prstGeom prst="rightArrow">
            <a:avLst/>
          </a:prstGeom>
          <a:solidFill>
            <a:srgbClr val="AA05CB"/>
          </a:solidFill>
          <a:ln w="9525" cap="flat" cmpd="sng" algn="ctr">
            <a:solidFill>
              <a:srgbClr val="AA05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5" grpId="0" animBg="1"/>
      <p:bldP spid="126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10" y="65532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Gender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414" y="1265238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Job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B1CB1F-84F4-43FE-9E7E-EFB643C75E3D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5FFB651-5CAB-45A7-8C95-9CA114F52827}"/>
              </a:ext>
            </a:extLst>
          </p:cNvPr>
          <p:cNvCxnSpPr>
            <a:cxnSpLocks/>
          </p:cNvCxnSpPr>
          <p:nvPr/>
        </p:nvCxnSpPr>
        <p:spPr bwMode="auto">
          <a:xfrm flipH="1">
            <a:off x="6954510" y="1033726"/>
            <a:ext cx="724545" cy="3073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635003" y="3692208"/>
            <a:ext cx="8458184" cy="3094354"/>
            <a:chOff x="635003" y="3692208"/>
            <a:chExt cx="8458184" cy="30943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2" y="4491038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Secretary</a:t>
              </a:r>
              <a:endParaRPr lang="en-US" altLang="en-US" sz="2000" kern="0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837238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Boss</a:t>
              </a:r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504" y="4475162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</a:t>
              </a:r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804" y="4786314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$40,000</a:t>
              </a: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102" y="3703638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Men</a:t>
              </a:r>
              <a:endParaRPr lang="en-US" altLang="en-US" sz="2000" kern="0" dirty="0"/>
            </a:p>
          </p:txBody>
        </p:sp>
        <p:sp>
          <p:nvSpPr>
            <p:cNvPr id="110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472" y="3692208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Women</a:t>
              </a:r>
              <a:endParaRPr lang="en-US" altLang="en-US" sz="2000" kern="0" dirty="0"/>
            </a:p>
          </p:txBody>
        </p:sp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615" y="5785485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100</a:t>
              </a: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915" y="6096637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$100,000</a:t>
              </a:r>
            </a:p>
          </p:txBody>
        </p:sp>
      </p:grpSp>
      <p:sp>
        <p:nvSpPr>
          <p:cNvPr id="117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4460239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</a:t>
            </a:r>
          </a:p>
        </p:txBody>
      </p:sp>
      <p:sp>
        <p:nvSpPr>
          <p:cNvPr id="118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771391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Salary = $45,000</a:t>
            </a:r>
          </a:p>
        </p:txBody>
      </p:sp>
      <p:sp>
        <p:nvSpPr>
          <p:cNvPr id="119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611" y="5770562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120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911" y="6081714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Salary = $105,000</a:t>
            </a:r>
          </a:p>
        </p:txBody>
      </p:sp>
      <p:sp>
        <p:nvSpPr>
          <p:cNvPr id="121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03438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Salary</a:t>
            </a:r>
          </a:p>
        </p:txBody>
      </p:sp>
      <p:pic>
        <p:nvPicPr>
          <p:cNvPr id="12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5276"/>
            <a:ext cx="3236175" cy="8477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Do women get </a:t>
            </a:r>
            <a:br>
              <a:rPr lang="en-CA" altLang="en-US" sz="2000" dirty="0"/>
            </a:br>
            <a:r>
              <a:rPr lang="en-CA" altLang="en-US" sz="2000" dirty="0"/>
              <a:t>equal pay?</a:t>
            </a:r>
            <a:endParaRPr lang="en-US" altLang="en-US" sz="2000" dirty="0"/>
          </a:p>
        </p:txBody>
      </p:sp>
      <p:sp>
        <p:nvSpPr>
          <p:cNvPr id="55" name="AutoShape 8">
            <a:extLst>
              <a:ext uri="{FF2B5EF4-FFF2-40B4-BE49-F238E27FC236}">
                <a16:creationId xmlns:a16="http://schemas.microsoft.com/office/drawing/2014/main" id="{38D357C6-DF77-48BE-AD82-1742A5A6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14598"/>
            <a:ext cx="6858000" cy="1059167"/>
          </a:xfrm>
          <a:prstGeom prst="wedgeRectCallout">
            <a:avLst>
              <a:gd name="adj1" fmla="val -55317"/>
              <a:gd name="adj2" fmla="val -4335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No: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   </a:t>
            </a:r>
            <a:r>
              <a:rPr lang="en-CA" altLang="en-US" sz="2000" dirty="0" err="1"/>
              <a:t>Avg</a:t>
            </a:r>
            <a:r>
              <a:rPr lang="en-CA" altLang="en-US" sz="2000" baseline="-25000" dirty="0" err="1"/>
              <a:t>men</a:t>
            </a:r>
            <a:r>
              <a:rPr lang="en-CA" altLang="en-US" sz="2000" dirty="0"/>
              <a:t>(salary) = </a:t>
            </a:r>
            <a:r>
              <a:rPr lang="en-CA" altLang="en-US" sz="2000" baseline="30000" dirty="0"/>
              <a:t>10</a:t>
            </a:r>
            <a:r>
              <a:rPr lang="en-CA" altLang="en-US" sz="2000" dirty="0"/>
              <a:t>/</a:t>
            </a:r>
            <a:r>
              <a:rPr lang="en-CA" altLang="en-US" sz="2000" baseline="-25000" dirty="0"/>
              <a:t>110</a:t>
            </a:r>
            <a:r>
              <a:rPr lang="en-CA" altLang="en-US" sz="2000" dirty="0"/>
              <a:t> </a:t>
            </a:r>
            <a:r>
              <a:rPr lang="en-CA" altLang="en-US" sz="2000" dirty="0">
                <a:sym typeface="Symbol" panose="05050102010706020507" pitchFamily="18" charset="2"/>
              </a:rPr>
              <a:t> $40k + </a:t>
            </a:r>
            <a:r>
              <a:rPr lang="en-CA" altLang="en-US" sz="2000" baseline="30000" dirty="0"/>
              <a:t>100</a:t>
            </a:r>
            <a:r>
              <a:rPr lang="en-CA" altLang="en-US" sz="2000" dirty="0"/>
              <a:t>/</a:t>
            </a:r>
            <a:r>
              <a:rPr lang="en-CA" altLang="en-US" sz="2000" baseline="-25000" dirty="0"/>
              <a:t>110</a:t>
            </a:r>
            <a:r>
              <a:rPr lang="en-CA" altLang="en-US" sz="2000" dirty="0"/>
              <a:t> </a:t>
            </a:r>
            <a:r>
              <a:rPr lang="en-CA" altLang="en-US" sz="2000" dirty="0">
                <a:sym typeface="Symbol" panose="05050102010706020507" pitchFamily="18" charset="2"/>
              </a:rPr>
              <a:t> $100k = $95,000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CA" altLang="en-US" sz="2000" dirty="0"/>
              <a:t>   </a:t>
            </a:r>
            <a:r>
              <a:rPr lang="en-CA" altLang="en-US" sz="2000" dirty="0" err="1"/>
              <a:t>Avg</a:t>
            </a:r>
            <a:r>
              <a:rPr lang="en-CA" altLang="en-US" sz="2000" baseline="-25000" dirty="0" err="1"/>
              <a:t>women</a:t>
            </a:r>
            <a:r>
              <a:rPr lang="en-CA" altLang="en-US" sz="2000" dirty="0"/>
              <a:t>(salary) = </a:t>
            </a:r>
            <a:r>
              <a:rPr lang="en-CA" altLang="en-US" sz="2000" baseline="30000" dirty="0"/>
              <a:t>100</a:t>
            </a:r>
            <a:r>
              <a:rPr lang="en-CA" altLang="en-US" sz="2000" dirty="0"/>
              <a:t>/</a:t>
            </a:r>
            <a:r>
              <a:rPr lang="en-CA" altLang="en-US" sz="2000" baseline="-25000" dirty="0"/>
              <a:t>110</a:t>
            </a:r>
            <a:r>
              <a:rPr lang="en-CA" altLang="en-US" sz="2000" dirty="0"/>
              <a:t> </a:t>
            </a:r>
            <a:r>
              <a:rPr lang="en-CA" altLang="en-US" sz="2000" dirty="0">
                <a:sym typeface="Symbol" panose="05050102010706020507" pitchFamily="18" charset="2"/>
              </a:rPr>
              <a:t> $40k + </a:t>
            </a:r>
            <a:r>
              <a:rPr lang="en-CA" altLang="en-US" sz="2000" baseline="30000" dirty="0"/>
              <a:t>10</a:t>
            </a:r>
            <a:r>
              <a:rPr lang="en-CA" altLang="en-US" sz="2000" dirty="0"/>
              <a:t>/</a:t>
            </a:r>
            <a:r>
              <a:rPr lang="en-CA" altLang="en-US" sz="2000" baseline="-25000" dirty="0"/>
              <a:t>110</a:t>
            </a:r>
            <a:r>
              <a:rPr lang="en-CA" altLang="en-US" sz="2000" dirty="0"/>
              <a:t> </a:t>
            </a:r>
            <a:r>
              <a:rPr lang="en-CA" altLang="en-US" sz="2000" dirty="0">
                <a:sym typeface="Symbol" panose="05050102010706020507" pitchFamily="18" charset="2"/>
              </a:rPr>
              <a:t> $100k = $46,000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>
                <a:sym typeface="Symbol" panose="05050102010706020507" pitchFamily="18" charset="2"/>
              </a:rPr>
              <a:t> 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562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D6E825-5A81-4034-9713-11D6240555E7}"/>
              </a:ext>
            </a:extLst>
          </p:cNvPr>
          <p:cNvGrpSpPr/>
          <p:nvPr/>
        </p:nvGrpSpPr>
        <p:grpSpPr>
          <a:xfrm>
            <a:off x="6934200" y="190500"/>
            <a:ext cx="1981200" cy="2095500"/>
            <a:chOff x="6934200" y="228600"/>
            <a:chExt cx="1981200" cy="209550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46C40B9-E88A-4E75-9E1D-ED1BCC31E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495" y="609600"/>
              <a:ext cx="14478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D (Drug)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A5EAA98-523C-4A65-99F4-DFBE6A3AE05F}"/>
                </a:ext>
              </a:extLst>
            </p:cNvPr>
            <p:cNvCxnSpPr/>
            <p:nvPr/>
          </p:nvCxnSpPr>
          <p:spPr bwMode="auto">
            <a:xfrm>
              <a:off x="7772400" y="990599"/>
              <a:ext cx="0" cy="8683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BA1EA8-C2FF-48EC-BCA3-EE4A198DD6AE}"/>
                </a:ext>
              </a:extLst>
            </p:cNvPr>
            <p:cNvSpPr/>
            <p:nvPr/>
          </p:nvSpPr>
          <p:spPr bwMode="auto">
            <a:xfrm>
              <a:off x="7696200" y="924718"/>
              <a:ext cx="152395" cy="167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E46B490D-4BC9-4C9D-A9F7-0F8A703E8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3293" y="2028984"/>
              <a:ext cx="1346202" cy="2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C (Cure)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23B2D4-6FAD-4DFA-AC05-BA9B68E26DFA}"/>
                </a:ext>
              </a:extLst>
            </p:cNvPr>
            <p:cNvSpPr/>
            <p:nvPr/>
          </p:nvSpPr>
          <p:spPr bwMode="auto">
            <a:xfrm>
              <a:off x="7708905" y="1867773"/>
              <a:ext cx="152395" cy="167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82AF12F1-8A28-42B0-87CB-B87617D60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28600"/>
              <a:ext cx="19812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Causal Graph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59984D7-1704-4195-B263-4EEE6C54680B}"/>
              </a:ext>
            </a:extLst>
          </p:cNvPr>
          <p:cNvGrpSpPr/>
          <p:nvPr/>
        </p:nvGrpSpPr>
        <p:grpSpPr>
          <a:xfrm>
            <a:off x="6123904" y="1011670"/>
            <a:ext cx="1607319" cy="893330"/>
            <a:chOff x="6123904" y="1010162"/>
            <a:chExt cx="1607319" cy="89333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F263CC8-57C7-4C16-91C8-C278476394D0}"/>
                </a:ext>
              </a:extLst>
            </p:cNvPr>
            <p:cNvGrpSpPr/>
            <p:nvPr/>
          </p:nvGrpSpPr>
          <p:grpSpPr>
            <a:xfrm>
              <a:off x="6123904" y="1015999"/>
              <a:ext cx="1508786" cy="487362"/>
              <a:chOff x="6123904" y="1015999"/>
              <a:chExt cx="1508786" cy="48736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39A0431-3AC3-4521-8C07-2CFB59D7CD27}"/>
                  </a:ext>
                </a:extLst>
              </p:cNvPr>
              <p:cNvSpPr/>
              <p:nvPr/>
            </p:nvSpPr>
            <p:spPr bwMode="auto">
              <a:xfrm>
                <a:off x="6781805" y="1332627"/>
                <a:ext cx="152395" cy="167481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Rectangle 2">
                <a:extLst>
                  <a:ext uri="{FF2B5EF4-FFF2-40B4-BE49-F238E27FC236}">
                    <a16:creationId xmlns:a16="http://schemas.microsoft.com/office/drawing/2014/main" id="{26A2F5BA-40B9-41F0-8B1A-0FBE795ED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23904" y="1015999"/>
                <a:ext cx="1508786" cy="487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altLang="en-US" sz="2000" kern="0" dirty="0"/>
                  <a:t>X </a:t>
                </a:r>
                <a:r>
                  <a:rPr lang="en-US" altLang="en-US" sz="1600" kern="0" dirty="0"/>
                  <a:t>(Young/Old)</a:t>
                </a:r>
                <a:endParaRPr lang="en-US" altLang="en-US" sz="2000" kern="0" dirty="0"/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821EE292-8C4C-4573-BB16-E63E940CFA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63734" y="1010162"/>
              <a:ext cx="668956" cy="33515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A11021F-D72F-450C-AC3A-56AC4942E2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08790" y="1528127"/>
              <a:ext cx="822433" cy="37536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18" name="Picture 5" descr="j0116172">
            <a:extLst>
              <a:ext uri="{FF2B5EF4-FFF2-40B4-BE49-F238E27FC236}">
                <a16:creationId xmlns:a16="http://schemas.microsoft.com/office/drawing/2014/main" id="{D07B981C-C35C-405A-B5A0-BDC85954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48077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8">
            <a:extLst>
              <a:ext uri="{FF2B5EF4-FFF2-40B4-BE49-F238E27FC236}">
                <a16:creationId xmlns:a16="http://schemas.microsoft.com/office/drawing/2014/main" id="{3C1ADCC2-00F4-4183-924E-F91C1E888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73" y="1752599"/>
            <a:ext cx="4938127" cy="3048001"/>
          </a:xfrm>
          <a:prstGeom prst="wedgeRectCallout">
            <a:avLst>
              <a:gd name="adj1" fmla="val -55104"/>
              <a:gd name="adj2" fmla="val -2572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      </a:t>
            </a:r>
            <a:r>
              <a:rPr lang="en-CA" altLang="en-US" sz="2000" dirty="0">
                <a:solidFill>
                  <a:schemeClr val="tx2"/>
                </a:solidFill>
              </a:rPr>
              <a:t>Coloration </a:t>
            </a:r>
            <a:br>
              <a:rPr lang="en-CA" altLang="en-US" sz="2000" dirty="0">
                <a:solidFill>
                  <a:schemeClr val="tx2"/>
                </a:solidFill>
              </a:rPr>
            </a:br>
            <a:r>
              <a:rPr lang="en-CA" altLang="en-US" sz="2000" dirty="0">
                <a:solidFill>
                  <a:schemeClr val="tx2"/>
                </a:solidFill>
              </a:rPr>
              <a:t>   does not mean </a:t>
            </a:r>
            <a:br>
              <a:rPr lang="en-CA" altLang="en-US" sz="2000" dirty="0">
                <a:solidFill>
                  <a:schemeClr val="tx2"/>
                </a:solidFill>
              </a:rPr>
            </a:br>
            <a:r>
              <a:rPr lang="en-CA" altLang="en-US" sz="2000" dirty="0">
                <a:solidFill>
                  <a:schemeClr val="tx2"/>
                </a:solidFill>
              </a:rPr>
              <a:t>       causation!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Coloration:</a:t>
            </a:r>
            <a:br>
              <a:rPr lang="en-CA" altLang="en-US" sz="2000" dirty="0"/>
            </a:br>
            <a:r>
              <a:rPr lang="en-CA" altLang="en-US" sz="2000" dirty="0"/>
              <a:t>   D and C tend to happen at the same time.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Maybe D “causes” C.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Maybe C “causes” D.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Maybe X “causes” C and D.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What does “cause” even mean?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US" altLang="en-US" sz="2000" dirty="0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F33EA42A-16B0-4C06-B9B2-32118D92D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</p:spTree>
    <p:extLst>
      <p:ext uri="{BB962C8B-B14F-4D97-AF65-F5344CB8AC3E}">
        <p14:creationId xmlns:p14="http://schemas.microsoft.com/office/powerpoint/2010/main" val="263179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210" y="65532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Gender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414" y="1265238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Job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B1CB1F-84F4-43FE-9E7E-EFB643C75E3D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5FFB651-5CAB-45A7-8C95-9CA114F52827}"/>
              </a:ext>
            </a:extLst>
          </p:cNvPr>
          <p:cNvCxnSpPr>
            <a:cxnSpLocks/>
          </p:cNvCxnSpPr>
          <p:nvPr/>
        </p:nvCxnSpPr>
        <p:spPr bwMode="auto">
          <a:xfrm flipH="1">
            <a:off x="6954510" y="1033726"/>
            <a:ext cx="724545" cy="3073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635003" y="3692208"/>
            <a:ext cx="8458184" cy="3094354"/>
            <a:chOff x="635003" y="3692208"/>
            <a:chExt cx="8458184" cy="30943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2" y="4491038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Secretary</a:t>
              </a:r>
              <a:endParaRPr lang="en-US" altLang="en-US" sz="2000" kern="0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837238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Boss</a:t>
              </a:r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504" y="4475162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</a:t>
              </a:r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7804" y="4786314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$40,000</a:t>
              </a: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102" y="3703638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Men</a:t>
              </a:r>
              <a:endParaRPr lang="en-US" altLang="en-US" sz="2000" kern="0" dirty="0"/>
            </a:p>
          </p:txBody>
        </p:sp>
        <p:sp>
          <p:nvSpPr>
            <p:cNvPr id="110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472" y="3692208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Women</a:t>
              </a:r>
              <a:endParaRPr lang="en-US" altLang="en-US" sz="2000" kern="0" dirty="0"/>
            </a:p>
          </p:txBody>
        </p:sp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8C0EA6E8-8A93-49DB-8871-2DEB80564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1615" y="5785485"/>
              <a:ext cx="328929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100</a:t>
              </a:r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F37D0F24-1C05-4C66-A2E1-4B3314C6D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8915" y="6096637"/>
              <a:ext cx="3289296" cy="31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Salary = $100,000</a:t>
              </a:r>
            </a:p>
          </p:txBody>
        </p:sp>
      </p:grpSp>
      <p:sp>
        <p:nvSpPr>
          <p:cNvPr id="117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4460239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</a:t>
            </a:r>
          </a:p>
        </p:txBody>
      </p:sp>
      <p:sp>
        <p:nvSpPr>
          <p:cNvPr id="118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771391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Salary = $45,000</a:t>
            </a:r>
          </a:p>
        </p:txBody>
      </p:sp>
      <p:sp>
        <p:nvSpPr>
          <p:cNvPr id="119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611" y="5770562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120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911" y="6081714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Salary = $105,000</a:t>
            </a:r>
          </a:p>
        </p:txBody>
      </p:sp>
      <p:sp>
        <p:nvSpPr>
          <p:cNvPr id="121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103438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Salary</a:t>
            </a:r>
          </a:p>
        </p:txBody>
      </p:sp>
      <p:pic>
        <p:nvPicPr>
          <p:cNvPr id="12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0776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5276"/>
            <a:ext cx="3236175" cy="8477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Do women get </a:t>
            </a:r>
            <a:br>
              <a:rPr lang="en-CA" altLang="en-US" sz="2000" dirty="0"/>
            </a:br>
            <a:r>
              <a:rPr lang="en-CA" altLang="en-US" sz="2000" dirty="0"/>
              <a:t>equal pay?</a:t>
            </a:r>
            <a:endParaRPr lang="en-US" altLang="en-US" sz="2000" dirty="0"/>
          </a:p>
        </p:txBody>
      </p:sp>
      <p:sp>
        <p:nvSpPr>
          <p:cNvPr id="55" name="AutoShape 8">
            <a:extLst>
              <a:ext uri="{FF2B5EF4-FFF2-40B4-BE49-F238E27FC236}">
                <a16:creationId xmlns:a16="http://schemas.microsoft.com/office/drawing/2014/main" id="{38D357C6-DF77-48BE-AD82-1742A5A6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514598"/>
            <a:ext cx="3733800" cy="1101725"/>
          </a:xfrm>
          <a:prstGeom prst="wedgeRectCallout">
            <a:avLst>
              <a:gd name="adj1" fmla="val -55317"/>
              <a:gd name="adj2" fmla="val -4335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The problem is that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women are directed into jobs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CA" altLang="en-US" sz="2000" dirty="0"/>
              <a:t>that payless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340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300" y="2384584"/>
            <a:ext cx="4815500" cy="1775486"/>
          </a:xfrm>
          <a:prstGeom prst="rect">
            <a:avLst/>
          </a:prstGeom>
        </p:spPr>
        <p:txBody>
          <a:bodyPr vert="horz" wrap="square" lIns="0" tIns="348615" rIns="0" bIns="0" rtlCol="0">
            <a:spAutoFit/>
          </a:bodyPr>
          <a:lstStyle/>
          <a:p>
            <a:pPr algn="ctr">
              <a:spcBef>
                <a:spcPts val="2745"/>
              </a:spcBef>
            </a:pPr>
            <a:r>
              <a:rPr spc="-23" dirty="0"/>
              <a:t>Intro </a:t>
            </a:r>
            <a:r>
              <a:rPr spc="-26" dirty="0"/>
              <a:t>to</a:t>
            </a:r>
            <a:r>
              <a:rPr spc="-101" dirty="0"/>
              <a:t> </a:t>
            </a:r>
            <a:r>
              <a:rPr spc="-11" dirty="0"/>
              <a:t>Causality</a:t>
            </a:r>
          </a:p>
          <a:p>
            <a:pPr marL="1152049" marR="1140143" indent="-8096" algn="ctr">
              <a:lnSpc>
                <a:spcPct val="125000"/>
              </a:lnSpc>
              <a:spcBef>
                <a:spcPts val="529"/>
              </a:spcBef>
            </a:pPr>
            <a:r>
              <a:rPr sz="1800" spc="4" dirty="0">
                <a:latin typeface="Calibri"/>
                <a:cs typeface="Calibri"/>
              </a:rPr>
              <a:t>David </a:t>
            </a:r>
            <a:r>
              <a:rPr sz="1800" spc="-11" dirty="0">
                <a:latin typeface="Calibri"/>
                <a:cs typeface="Calibri"/>
              </a:rPr>
              <a:t>Madras  </a:t>
            </a:r>
            <a:r>
              <a:rPr sz="1800" spc="4" dirty="0">
                <a:latin typeface="Calibri"/>
                <a:cs typeface="Calibri"/>
              </a:rPr>
              <a:t>October </a:t>
            </a:r>
            <a:r>
              <a:rPr sz="1800" spc="-11" dirty="0">
                <a:latin typeface="Calibri"/>
                <a:cs typeface="Calibri"/>
              </a:rPr>
              <a:t>22,</a:t>
            </a:r>
            <a:r>
              <a:rPr sz="1800" spc="-150" dirty="0">
                <a:latin typeface="Calibri"/>
                <a:cs typeface="Calibri"/>
              </a:rPr>
              <a:t> </a:t>
            </a:r>
            <a:r>
              <a:rPr sz="1800" spc="-11" dirty="0">
                <a:latin typeface="Calibri"/>
                <a:cs typeface="Calibri"/>
              </a:rPr>
              <a:t>2019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311848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9" dirty="0"/>
              <a:t>Simpson’s</a:t>
            </a:r>
            <a:r>
              <a:rPr sz="3300" spc="-124" dirty="0"/>
              <a:t> </a:t>
            </a:r>
            <a:r>
              <a:rPr sz="3300" spc="-34" dirty="0"/>
              <a:t>Paradox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761432" y="2496035"/>
            <a:ext cx="5604355" cy="2812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4102418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8" dirty="0"/>
              <a:t>The </a:t>
            </a:r>
            <a:r>
              <a:rPr sz="3300" spc="-11" dirty="0"/>
              <a:t>Monty </a:t>
            </a:r>
            <a:r>
              <a:rPr sz="3300" spc="4" dirty="0"/>
              <a:t>Hall</a:t>
            </a:r>
            <a:r>
              <a:rPr sz="3300" spc="-19" dirty="0"/>
              <a:t> </a:t>
            </a:r>
            <a:r>
              <a:rPr sz="3300" spc="-11" dirty="0"/>
              <a:t>Problem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514475" y="2371726"/>
            <a:ext cx="6115050" cy="3381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4102418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8" dirty="0"/>
              <a:t>The </a:t>
            </a:r>
            <a:r>
              <a:rPr sz="3300" spc="-11" dirty="0"/>
              <a:t>Monty </a:t>
            </a:r>
            <a:r>
              <a:rPr sz="3300" spc="4" dirty="0"/>
              <a:t>Hall</a:t>
            </a:r>
            <a:r>
              <a:rPr sz="3300" spc="-19" dirty="0"/>
              <a:t> </a:t>
            </a:r>
            <a:r>
              <a:rPr sz="3300" spc="-11" dirty="0"/>
              <a:t>Problem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203609"/>
            <a:ext cx="7627144" cy="281038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00050" marR="155258" indent="-390525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Tx/>
              <a:buAutoNum type="arabicPeriod"/>
              <a:tabLst>
                <a:tab pos="399574" algn="l"/>
                <a:tab pos="400050" algn="l"/>
              </a:tabLst>
            </a:pP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Three doors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– 2 have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goats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behind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them,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1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has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car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(you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want</a:t>
            </a:r>
            <a:r>
              <a:rPr sz="2100" spc="-3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 win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100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car)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400050" indent="-390525" defTabSz="685800" fontAlgn="auto">
              <a:spcBef>
                <a:spcPts val="450"/>
              </a:spcBef>
              <a:spcAft>
                <a:spcPts val="0"/>
              </a:spcAft>
              <a:buFontTx/>
              <a:buAutoNum type="arabicPeriod"/>
              <a:tabLst>
                <a:tab pos="399574" algn="l"/>
                <a:tab pos="400050" algn="l"/>
              </a:tabLst>
            </a:pPr>
            <a:r>
              <a:rPr sz="2100" spc="-38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choose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door,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but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don’t open</a:t>
            </a:r>
            <a:r>
              <a:rPr sz="2100" spc="-34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400050" marR="3810" indent="-390525" defTabSz="685800" fontAlgn="auto">
              <a:lnSpc>
                <a:spcPts val="2250"/>
              </a:lnSpc>
              <a:spcBef>
                <a:spcPts val="855"/>
              </a:spcBef>
              <a:spcAft>
                <a:spcPts val="0"/>
              </a:spcAft>
              <a:buFontTx/>
              <a:buAutoNum type="arabicPeriod"/>
              <a:tabLst>
                <a:tab pos="399574" algn="l"/>
                <a:tab pos="400050" algn="l"/>
              </a:tabLst>
            </a:pP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host,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Monty,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opens </a:t>
            </a:r>
            <a:r>
              <a:rPr sz="2100" i="1" spc="-26" dirty="0">
                <a:solidFill>
                  <a:prstClr val="black"/>
                </a:solidFill>
                <a:latin typeface="Calibri"/>
                <a:cs typeface="Calibri"/>
              </a:rPr>
              <a:t>another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(not the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one you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chose),</a:t>
            </a:r>
            <a:r>
              <a:rPr sz="2100" spc="-17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and 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shows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there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goat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behind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that</a:t>
            </a:r>
            <a:r>
              <a:rPr sz="2100" spc="-13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400050" marR="412433" indent="-390525" defTabSz="685800" fontAlgn="auto">
              <a:lnSpc>
                <a:spcPts val="2250"/>
              </a:lnSpc>
              <a:spcBef>
                <a:spcPts val="750"/>
              </a:spcBef>
              <a:spcAft>
                <a:spcPts val="0"/>
              </a:spcAft>
              <a:buFontTx/>
              <a:buAutoNum type="arabicPeriod"/>
              <a:tabLst>
                <a:tab pos="399574" algn="l"/>
                <a:tab pos="400050" algn="l"/>
              </a:tabLst>
            </a:pPr>
            <a:r>
              <a:rPr sz="2100" spc="-38" dirty="0">
                <a:solidFill>
                  <a:prstClr val="black"/>
                </a:solidFill>
                <a:latin typeface="Calibri"/>
                <a:cs typeface="Calibri"/>
              </a:rPr>
              <a:t>You</a:t>
            </a:r>
            <a:r>
              <a:rPr sz="2100" spc="-8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now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have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option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switch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your</a:t>
            </a:r>
            <a:r>
              <a:rPr sz="2100" spc="-8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from</a:t>
            </a:r>
            <a:r>
              <a:rPr sz="2100" spc="-1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one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 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chose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other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unopened</a:t>
            </a:r>
            <a:r>
              <a:rPr sz="2100" spc="-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400050" indent="-390525" defTabSz="685800" fontAlgn="auto">
              <a:spcBef>
                <a:spcPts val="525"/>
              </a:spcBef>
              <a:spcAft>
                <a:spcPts val="0"/>
              </a:spcAft>
              <a:buFontTx/>
              <a:buAutoNum type="arabicPeriod"/>
              <a:tabLst>
                <a:tab pos="399574" algn="l"/>
                <a:tab pos="400050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What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should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 do?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Should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</a:t>
            </a:r>
            <a:r>
              <a:rPr sz="2100" spc="-28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switch?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4102418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8" dirty="0"/>
              <a:t>The </a:t>
            </a:r>
            <a:r>
              <a:rPr sz="3300" spc="-11" dirty="0"/>
              <a:t>Monty </a:t>
            </a:r>
            <a:r>
              <a:rPr sz="3300" spc="4" dirty="0"/>
              <a:t>Hall</a:t>
            </a:r>
            <a:r>
              <a:rPr sz="3300" spc="-19" dirty="0"/>
              <a:t> </a:t>
            </a:r>
            <a:r>
              <a:rPr sz="3300" spc="-11" dirty="0"/>
              <a:t>Problem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2409825" y="1943101"/>
            <a:ext cx="3981450" cy="3971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306038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1" dirty="0"/>
              <a:t>What’s </a:t>
            </a:r>
            <a:r>
              <a:rPr sz="3300" spc="8" dirty="0"/>
              <a:t>Going</a:t>
            </a:r>
            <a:r>
              <a:rPr sz="3300" spc="-150" dirty="0"/>
              <a:t> </a:t>
            </a:r>
            <a:r>
              <a:rPr sz="3300" spc="4" dirty="0"/>
              <a:t>On?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619250" y="2286000"/>
            <a:ext cx="5905500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4113848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4" dirty="0"/>
              <a:t>Causation </a:t>
            </a:r>
            <a:r>
              <a:rPr sz="3300" spc="-15" dirty="0"/>
              <a:t>!=</a:t>
            </a:r>
            <a:r>
              <a:rPr sz="3300" spc="-94" dirty="0"/>
              <a:t> </a:t>
            </a:r>
            <a:r>
              <a:rPr sz="3300" spc="-4" dirty="0"/>
              <a:t>Correlation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76939"/>
            <a:ext cx="6519386" cy="304762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450" defTabSz="685800" fontAlgn="auto">
              <a:spcBef>
                <a:spcPts val="28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machine learning,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try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learn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correlations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from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data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“When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predict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X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from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Y?”</a:t>
            </a:r>
          </a:p>
          <a:p>
            <a:pPr marL="342900" lvl="1" defTabSz="685800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causal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inference,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try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model</a:t>
            </a:r>
            <a:r>
              <a:rPr sz="2100" spc="-8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b="1" spc="4" dirty="0">
                <a:solidFill>
                  <a:prstClr val="black"/>
                </a:solidFill>
                <a:latin typeface="Calibri"/>
                <a:cs typeface="Calibri"/>
              </a:rPr>
              <a:t>causation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“When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does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X </a:t>
            </a:r>
            <a:r>
              <a:rPr sz="1800" b="1" spc="8" dirty="0">
                <a:solidFill>
                  <a:prstClr val="black"/>
                </a:solidFill>
                <a:latin typeface="Calibri"/>
                <a:cs typeface="Calibri"/>
              </a:rPr>
              <a:t>cause</a:t>
            </a:r>
            <a:r>
              <a:rPr sz="1800" b="1" spc="-1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Y?”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lvl="1" defTabSz="685800" fontAlgn="auto">
              <a:spcBef>
                <a:spcPts val="15"/>
              </a:spcBef>
              <a:spcAft>
                <a:spcPts val="0"/>
              </a:spcAft>
              <a:buFont typeface="Arial"/>
              <a:buChar char="•"/>
            </a:pPr>
            <a:endParaRPr sz="3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These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100" spc="-13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same!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Ice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cream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consumption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correlates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murder</a:t>
            </a:r>
            <a:r>
              <a:rPr sz="1800" spc="-28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rates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65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Ice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cream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does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1800" b="1" spc="8" dirty="0">
                <a:solidFill>
                  <a:prstClr val="black"/>
                </a:solidFill>
                <a:latin typeface="Calibri"/>
                <a:cs typeface="Calibri"/>
              </a:rPr>
              <a:t>cause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murder</a:t>
            </a:r>
            <a:r>
              <a:rPr sz="1800" spc="-2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(usually)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526351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4" dirty="0"/>
              <a:t>Correlations </a:t>
            </a:r>
            <a:r>
              <a:rPr sz="3300" spc="15" dirty="0"/>
              <a:t>Can Be</a:t>
            </a:r>
            <a:r>
              <a:rPr sz="3300" spc="-236" dirty="0"/>
              <a:t> </a:t>
            </a:r>
            <a:r>
              <a:rPr sz="3300" spc="8" dirty="0"/>
              <a:t>Misleading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05538" y="5505212"/>
            <a:ext cx="3951446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500" u="sng" spc="-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</a:t>
            </a:r>
            <a:r>
              <a:rPr sz="1500" u="sng" spc="-4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2"/>
              </a:rPr>
              <a:t>www.tylervigen.com/spurious-correlations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7775" y="2362201"/>
            <a:ext cx="6276974" cy="2895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2910840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11" dirty="0"/>
              <a:t>Causal</a:t>
            </a:r>
            <a:r>
              <a:rPr sz="3300" spc="-105" dirty="0"/>
              <a:t> </a:t>
            </a:r>
            <a:r>
              <a:rPr sz="3300" spc="8" dirty="0"/>
              <a:t>Modelling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76939"/>
            <a:ext cx="3565684" cy="66236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450" defTabSz="685800" fontAlgn="auto">
              <a:spcBef>
                <a:spcPts val="28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Two</a:t>
            </a:r>
            <a:r>
              <a:rPr sz="2100" spc="-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options: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695325" lvl="1" indent="-342900" defTabSz="685800" fontAlgn="auto">
              <a:spcBef>
                <a:spcPts val="180"/>
              </a:spcBef>
              <a:spcAft>
                <a:spcPts val="0"/>
              </a:spcAft>
              <a:buFontTx/>
              <a:buAutoNum type="arabicPeriod"/>
              <a:tabLst>
                <a:tab pos="694849" algn="l"/>
                <a:tab pos="695325" algn="l"/>
              </a:tabLst>
            </a:pP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Run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randomized</a:t>
            </a:r>
            <a:r>
              <a:rPr sz="1800" b="1" spc="-2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experiment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3817" y="3294841"/>
            <a:ext cx="6949445" cy="196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D6E825-5A81-4034-9713-11D6240555E7}"/>
              </a:ext>
            </a:extLst>
          </p:cNvPr>
          <p:cNvGrpSpPr/>
          <p:nvPr/>
        </p:nvGrpSpPr>
        <p:grpSpPr>
          <a:xfrm>
            <a:off x="6934200" y="228600"/>
            <a:ext cx="1981200" cy="2095500"/>
            <a:chOff x="6934200" y="228600"/>
            <a:chExt cx="1981200" cy="209550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46C40B9-E88A-4E75-9E1D-ED1BCC31E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5495" y="609600"/>
              <a:ext cx="14478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D (Drug)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BA1EA8-C2FF-48EC-BCA3-EE4A198DD6AE}"/>
                </a:ext>
              </a:extLst>
            </p:cNvPr>
            <p:cNvSpPr/>
            <p:nvPr/>
          </p:nvSpPr>
          <p:spPr bwMode="auto">
            <a:xfrm>
              <a:off x="7696200" y="924718"/>
              <a:ext cx="152395" cy="167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E46B490D-4BC9-4C9D-A9F7-0F8A703E8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3293" y="2028984"/>
              <a:ext cx="1346202" cy="29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C (Cure)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23B2D4-6FAD-4DFA-AC05-BA9B68E26DFA}"/>
                </a:ext>
              </a:extLst>
            </p:cNvPr>
            <p:cNvSpPr/>
            <p:nvPr/>
          </p:nvSpPr>
          <p:spPr bwMode="auto">
            <a:xfrm>
              <a:off x="7708905" y="1867773"/>
              <a:ext cx="152395" cy="167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82AF12F1-8A28-42B0-87CB-B87617D60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228600"/>
              <a:ext cx="19812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Causal Graph</a:t>
              </a:r>
            </a:p>
          </p:txBody>
        </p:sp>
      </p:grpSp>
      <p:sp>
        <p:nvSpPr>
          <p:cNvPr id="56" name="Rectangle 2">
            <a:extLst>
              <a:ext uri="{FF2B5EF4-FFF2-40B4-BE49-F238E27FC236}">
                <a16:creationId xmlns:a16="http://schemas.microsoft.com/office/drawing/2014/main" id="{70FB9872-842C-4F33-B66E-E9015E4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700338"/>
            <a:ext cx="215899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28D6B2-D931-4337-AC2B-FA9ECD8680ED}"/>
              </a:ext>
            </a:extLst>
          </p:cNvPr>
          <p:cNvGrpSpPr/>
          <p:nvPr/>
        </p:nvGrpSpPr>
        <p:grpSpPr>
          <a:xfrm>
            <a:off x="2235200" y="2362200"/>
            <a:ext cx="5461000" cy="804862"/>
            <a:chOff x="2235200" y="2362200"/>
            <a:chExt cx="5461000" cy="804862"/>
          </a:xfrm>
        </p:grpSpPr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856DDBCD-E629-46E9-9AC7-EA7A4DAE7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2362200"/>
              <a:ext cx="2019302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u="sng" dirty="0">
                  <a:sym typeface="Symbol" panose="05050102010706020507" pitchFamily="18" charset="2"/>
                </a:rPr>
                <a:t></a:t>
              </a:r>
              <a:r>
                <a:rPr lang="en-US" altLang="en-US" sz="2000" u="sng" kern="0" dirty="0"/>
                <a:t>D (No Drug)</a:t>
              </a:r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20C24BEC-D780-40FC-A620-52563C1B8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6898" y="2379662"/>
              <a:ext cx="2019302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u="sng" kern="0" dirty="0"/>
                <a:t>D (Drug)</a:t>
              </a:r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C05E09AB-0B78-43F8-A8C1-BC9C5EF53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2679700"/>
              <a:ext cx="2590800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50</a:t>
              </a:r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12588053-B9D2-48D5-8FA1-D24C95A74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2687638"/>
              <a:ext cx="159857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people = 50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2326C-0AB9-4CAF-B403-BEEFD477A333}"/>
              </a:ext>
            </a:extLst>
          </p:cNvPr>
          <p:cNvGrpSpPr/>
          <p:nvPr/>
        </p:nvGrpSpPr>
        <p:grpSpPr>
          <a:xfrm>
            <a:off x="2222500" y="2971796"/>
            <a:ext cx="5054599" cy="327028"/>
            <a:chOff x="2222500" y="2971796"/>
            <a:chExt cx="5054599" cy="327028"/>
          </a:xfrm>
        </p:grpSpPr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1F30C144-225E-453B-A82D-FABF02064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500" y="2971796"/>
              <a:ext cx="1727200" cy="23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25</a:t>
              </a: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A86C61EB-B5EE-41DB-B0BF-24BC7B623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2971800"/>
              <a:ext cx="1562099" cy="32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33</a:t>
              </a:r>
            </a:p>
          </p:txBody>
        </p:sp>
      </p:grpSp>
      <p:sp>
        <p:nvSpPr>
          <p:cNvPr id="69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1" y="3259138"/>
            <a:ext cx="1498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F8BE561D-F933-4AF7-BE45-A1A6BACE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2512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33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0.50  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A7AC3C14-B292-4C65-B5EF-A193200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36274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0.66-0.50 = </a:t>
            </a:r>
            <a:r>
              <a:rPr lang="en-US" altLang="en-US" sz="2000" kern="0" dirty="0">
                <a:solidFill>
                  <a:schemeClr val="accent2"/>
                </a:solidFill>
              </a:rPr>
              <a:t>0.16  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grpSp>
        <p:nvGrpSpPr>
          <p:cNvPr id="106" name="Group 57">
            <a:extLst>
              <a:ext uri="{FF2B5EF4-FFF2-40B4-BE49-F238E27FC236}">
                <a16:creationId xmlns:a16="http://schemas.microsoft.com/office/drawing/2014/main" id="{CEC6B061-35AE-41F9-9E2D-71C36A42289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228600"/>
            <a:ext cx="381000" cy="993775"/>
            <a:chOff x="2308" y="1513"/>
            <a:chExt cx="1162" cy="2570"/>
          </a:xfrm>
        </p:grpSpPr>
        <p:grpSp>
          <p:nvGrpSpPr>
            <p:cNvPr id="108" name="Group 58">
              <a:extLst>
                <a:ext uri="{FF2B5EF4-FFF2-40B4-BE49-F238E27FC236}">
                  <a16:creationId xmlns:a16="http://schemas.microsoft.com/office/drawing/2014/main" id="{A112A582-35A8-47A4-BC60-167CD029B2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16" name="Freeform 59">
                <a:extLst>
                  <a:ext uri="{FF2B5EF4-FFF2-40B4-BE49-F238E27FC236}">
                    <a16:creationId xmlns:a16="http://schemas.microsoft.com/office/drawing/2014/main" id="{B9B70085-8822-446B-B231-957BAE2EE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60">
                <a:extLst>
                  <a:ext uri="{FF2B5EF4-FFF2-40B4-BE49-F238E27FC236}">
                    <a16:creationId xmlns:a16="http://schemas.microsoft.com/office/drawing/2014/main" id="{1B57EEDC-5B18-437C-B104-82256606D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61">
                <a:extLst>
                  <a:ext uri="{FF2B5EF4-FFF2-40B4-BE49-F238E27FC236}">
                    <a16:creationId xmlns:a16="http://schemas.microsoft.com/office/drawing/2014/main" id="{1865931C-4C2A-4B42-84D5-F2B44D3A5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62">
                <a:extLst>
                  <a:ext uri="{FF2B5EF4-FFF2-40B4-BE49-F238E27FC236}">
                    <a16:creationId xmlns:a16="http://schemas.microsoft.com/office/drawing/2014/main" id="{28BD4511-5CEC-4782-AF5F-1B976BE64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63">
                <a:extLst>
                  <a:ext uri="{FF2B5EF4-FFF2-40B4-BE49-F238E27FC236}">
                    <a16:creationId xmlns:a16="http://schemas.microsoft.com/office/drawing/2014/main" id="{FAF58598-BE11-426C-9F59-337B3C89A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64">
                <a:extLst>
                  <a:ext uri="{FF2B5EF4-FFF2-40B4-BE49-F238E27FC236}">
                    <a16:creationId xmlns:a16="http://schemas.microsoft.com/office/drawing/2014/main" id="{75746E4C-D58A-49CF-B77C-F770C357F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E57B92E1-CD94-4779-A914-A7E8781F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82BDA6B1-BB04-4D04-8D53-283E5D221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67">
              <a:extLst>
                <a:ext uri="{FF2B5EF4-FFF2-40B4-BE49-F238E27FC236}">
                  <a16:creationId xmlns:a16="http://schemas.microsoft.com/office/drawing/2014/main" id="{C84CF38E-8C75-49C2-8420-0F14699555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2" name="Oval 68">
              <a:extLst>
                <a:ext uri="{FF2B5EF4-FFF2-40B4-BE49-F238E27FC236}">
                  <a16:creationId xmlns:a16="http://schemas.microsoft.com/office/drawing/2014/main" id="{BF1B8FD3-4239-453C-832E-F34AA6741B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3" name="Oval 69">
              <a:extLst>
                <a:ext uri="{FF2B5EF4-FFF2-40B4-BE49-F238E27FC236}">
                  <a16:creationId xmlns:a16="http://schemas.microsoft.com/office/drawing/2014/main" id="{903082B8-64D3-4DBF-85ED-9C8D18F86C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4" name="Oval 70">
              <a:extLst>
                <a:ext uri="{FF2B5EF4-FFF2-40B4-BE49-F238E27FC236}">
                  <a16:creationId xmlns:a16="http://schemas.microsoft.com/office/drawing/2014/main" id="{D19AC2EF-62B7-4B16-81CA-1B46FA005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5" name="Oval 71">
              <a:extLst>
                <a:ext uri="{FF2B5EF4-FFF2-40B4-BE49-F238E27FC236}">
                  <a16:creationId xmlns:a16="http://schemas.microsoft.com/office/drawing/2014/main" id="{960CEBE2-BC15-4E89-9BFE-D8AE1A9C3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73413" cy="1393096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Does the drug cause the cure?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Randomly give half the drug.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whether they are cured.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473C5E-4467-4DF2-8ABB-2BE68A5D5142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80094"/>
            <a:ext cx="1422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25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259138"/>
            <a:ext cx="14224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0.66  </a:t>
            </a:r>
          </a:p>
        </p:txBody>
      </p:sp>
    </p:spTree>
    <p:extLst>
      <p:ext uri="{BB962C8B-B14F-4D97-AF65-F5344CB8AC3E}">
        <p14:creationId xmlns:p14="http://schemas.microsoft.com/office/powerpoint/2010/main" val="14753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9" grpId="0"/>
      <p:bldP spid="70" grpId="0"/>
      <p:bldP spid="71" grpId="0"/>
      <p:bldP spid="72" grpId="0"/>
      <p:bldP spid="122" grpId="0" animBg="1"/>
      <p:bldP spid="40" grpId="0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2910840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11" dirty="0"/>
              <a:t>Causal</a:t>
            </a:r>
            <a:r>
              <a:rPr sz="3300" spc="-105" dirty="0"/>
              <a:t> </a:t>
            </a:r>
            <a:r>
              <a:rPr sz="3300" spc="8" dirty="0"/>
              <a:t>Modelling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76939"/>
            <a:ext cx="5571649" cy="96500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450" defTabSz="685800" fontAlgn="auto">
              <a:spcBef>
                <a:spcPts val="28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Two</a:t>
            </a:r>
            <a:r>
              <a:rPr sz="2100" spc="-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options: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695325" lvl="1" indent="-342900" defTabSz="685800" fontAlgn="auto">
              <a:spcBef>
                <a:spcPts val="180"/>
              </a:spcBef>
              <a:spcAft>
                <a:spcPts val="0"/>
              </a:spcAft>
              <a:buFontTx/>
              <a:buAutoNum type="arabicPeriod"/>
              <a:tabLst>
                <a:tab pos="694849" algn="l"/>
                <a:tab pos="695325" algn="l"/>
              </a:tabLst>
            </a:pP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Run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randomized</a:t>
            </a:r>
            <a:r>
              <a:rPr sz="1800" spc="-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experiment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695325" lvl="1" indent="-342900" defTabSz="685800" fontAlgn="auto">
              <a:spcBef>
                <a:spcPts val="164"/>
              </a:spcBef>
              <a:spcAft>
                <a:spcPts val="0"/>
              </a:spcAft>
              <a:buFontTx/>
              <a:buAutoNum type="arabicPeriod"/>
              <a:tabLst>
                <a:tab pos="694849" algn="l"/>
                <a:tab pos="695325" algn="l"/>
              </a:tabLst>
            </a:pP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Make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assumptions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about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how our </a:t>
            </a:r>
            <a:r>
              <a:rPr sz="1800" b="1" spc="-4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1800" b="1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1800" b="1" spc="-17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prstClr val="black"/>
                </a:solidFill>
                <a:latin typeface="Calibri"/>
                <a:cs typeface="Calibri"/>
              </a:rPr>
              <a:t>generated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3120" y="3447822"/>
            <a:ext cx="2977029" cy="1998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213407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11" dirty="0"/>
              <a:t>Causal</a:t>
            </a:r>
            <a:r>
              <a:rPr sz="3300" spc="-109" dirty="0"/>
              <a:t> </a:t>
            </a:r>
            <a:r>
              <a:rPr sz="3300" spc="15" dirty="0"/>
              <a:t>DAGs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42649"/>
            <a:ext cx="2899886" cy="108683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Pioneered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by Judea</a:t>
            </a:r>
            <a:r>
              <a:rPr sz="2100" spc="-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Pearl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465773" indent="-171450" defTabSz="685800" fontAlgn="auto">
              <a:lnSpc>
                <a:spcPts val="2250"/>
              </a:lnSpc>
              <a:spcBef>
                <a:spcPts val="7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Describes</a:t>
            </a:r>
            <a:r>
              <a:rPr sz="2100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generative 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process of</a:t>
            </a:r>
            <a:r>
              <a:rPr sz="2100" spc="-1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data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5930" y="2381547"/>
            <a:ext cx="2944485" cy="292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2510" y="3629356"/>
            <a:ext cx="2764683" cy="1593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213407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11" dirty="0"/>
              <a:t>Causal</a:t>
            </a:r>
            <a:r>
              <a:rPr sz="3300" spc="-109" dirty="0"/>
              <a:t> </a:t>
            </a:r>
            <a:r>
              <a:rPr sz="3300" spc="15" dirty="0"/>
              <a:t>DAGs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42649"/>
            <a:ext cx="3042284" cy="108683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Pioneered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by Judea</a:t>
            </a:r>
            <a:r>
              <a:rPr sz="2100" spc="-1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Pearl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3810" indent="-171450" defTabSz="685800" fontAlgn="auto">
              <a:lnSpc>
                <a:spcPts val="2250"/>
              </a:lnSpc>
              <a:spcBef>
                <a:spcPts val="7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Describes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(stochastic) 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generative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process of</a:t>
            </a:r>
            <a:r>
              <a:rPr sz="2100" spc="-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data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5930" y="2381547"/>
            <a:ext cx="2944485" cy="292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40254" y="3565306"/>
            <a:ext cx="2253343" cy="1692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213407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11" dirty="0"/>
              <a:t>Causal</a:t>
            </a:r>
            <a:r>
              <a:rPr sz="3300" spc="-109" dirty="0"/>
              <a:t> </a:t>
            </a:r>
            <a:r>
              <a:rPr sz="3300" spc="15" dirty="0"/>
              <a:t>DAGs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42647"/>
            <a:ext cx="3044190" cy="283404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medical</a:t>
            </a:r>
            <a:r>
              <a:rPr sz="2100" spc="8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Y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2100" spc="8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disease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5239" indent="-171450" defTabSz="685800" fontAlgn="auto">
              <a:lnSpc>
                <a:spcPts val="2325"/>
              </a:lnSpc>
              <a:spcBef>
                <a:spcPts val="72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X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other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features</a:t>
            </a:r>
            <a:r>
              <a:rPr sz="2100" spc="-1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about 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patients </a:t>
            </a:r>
            <a:r>
              <a:rPr sz="2100" spc="-56" dirty="0">
                <a:solidFill>
                  <a:prstClr val="black"/>
                </a:solidFill>
                <a:latin typeface="Calibri"/>
                <a:cs typeface="Calibri"/>
              </a:rPr>
              <a:t>(say,</a:t>
            </a:r>
            <a:r>
              <a:rPr sz="2100" spc="10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age)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sz="318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marR="3810" indent="-171450" defTabSz="685800" fontAlgn="auto">
              <a:lnSpc>
                <a:spcPct val="908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b="1" spc="-53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b="1" spc="4" dirty="0">
                <a:solidFill>
                  <a:prstClr val="black"/>
                </a:solidFill>
                <a:latin typeface="Calibri"/>
                <a:cs typeface="Calibri"/>
              </a:rPr>
              <a:t>want </a:t>
            </a:r>
            <a:r>
              <a:rPr sz="2100" b="1" spc="8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b="1" spc="-11" dirty="0">
                <a:solidFill>
                  <a:prstClr val="black"/>
                </a:solidFill>
                <a:latin typeface="Calibri"/>
                <a:cs typeface="Calibri"/>
              </a:rPr>
              <a:t>know </a:t>
            </a:r>
            <a:r>
              <a:rPr sz="2100" b="1" spc="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b="1" u="sng" spc="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i="1" u="sng" spc="11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causal effect</a:t>
            </a:r>
            <a:r>
              <a:rPr sz="2100" b="1" i="1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of our  </a:t>
            </a:r>
            <a:r>
              <a:rPr sz="2100" b="1" spc="4" dirty="0">
                <a:solidFill>
                  <a:prstClr val="black"/>
                </a:solidFill>
                <a:latin typeface="Calibri"/>
                <a:cs typeface="Calibri"/>
              </a:rPr>
              <a:t>treatment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100" b="1" spc="4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2100" b="1" spc="-19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disease.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5930" y="2381547"/>
            <a:ext cx="2944485" cy="292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213407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11" dirty="0"/>
              <a:t>Causal</a:t>
            </a:r>
            <a:r>
              <a:rPr sz="3300" spc="-109" dirty="0"/>
              <a:t> </a:t>
            </a:r>
            <a:r>
              <a:rPr sz="3300" spc="15" dirty="0"/>
              <a:t>DAGs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75033"/>
            <a:ext cx="4890135" cy="29399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 fontAlgn="auto">
              <a:lnSpc>
                <a:spcPts val="2497"/>
              </a:lnSpc>
              <a:spcBef>
                <a:spcPts val="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u="sng" spc="-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Experimental </a:t>
            </a:r>
            <a:r>
              <a:rPr sz="2100" u="sng" spc="-1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data: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 randomized</a:t>
            </a:r>
            <a:r>
              <a:rPr sz="2100" spc="1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experiment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lnSpc>
                <a:spcPts val="213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53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decide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which </a:t>
            </a: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people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should</a:t>
            </a:r>
            <a:r>
              <a:rPr sz="1800" spc="-2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take </a:t>
            </a:r>
            <a:r>
              <a:rPr sz="1800" i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lnSpc>
                <a:spcPts val="2497"/>
              </a:lnSpc>
              <a:spcBef>
                <a:spcPts val="24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Observational </a:t>
            </a:r>
            <a:r>
              <a:rPr sz="2100" u="sng" spc="-1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: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no</a:t>
            </a:r>
            <a:r>
              <a:rPr sz="2100" spc="-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experiment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lnSpc>
                <a:spcPts val="213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People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chose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whether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1800" spc="-27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take </a:t>
            </a:r>
            <a:r>
              <a:rPr sz="1800" i="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lvl="1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sz="217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2900" lvl="1" defTabSz="685800" fontAlgn="auto">
              <a:spcBef>
                <a:spcPts val="11"/>
              </a:spcBef>
              <a:spcAft>
                <a:spcPts val="0"/>
              </a:spcAft>
              <a:buFont typeface="Arial"/>
              <a:buChar char="•"/>
            </a:pPr>
            <a:endParaRPr sz="2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Experiments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expensive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and</a:t>
            </a:r>
            <a:r>
              <a:rPr sz="2100" spc="-13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rare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lnSpc>
                <a:spcPts val="2497"/>
              </a:lnSpc>
              <a:spcBef>
                <a:spcPts val="2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Observations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be</a:t>
            </a:r>
            <a:r>
              <a:rPr sz="2100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biased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lnSpc>
                <a:spcPts val="2138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E.g.</a:t>
            </a:r>
            <a:r>
              <a:rPr sz="1800" spc="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What</a:t>
            </a:r>
            <a:r>
              <a:rPr sz="1800" spc="-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if</a:t>
            </a: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mostly</a:t>
            </a:r>
            <a:r>
              <a:rPr sz="1800" spc="-10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young</a:t>
            </a:r>
            <a:r>
              <a:rPr sz="1800" spc="-1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people</a:t>
            </a:r>
            <a:r>
              <a:rPr sz="1800" spc="-1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choose</a:t>
            </a:r>
            <a:r>
              <a:rPr sz="1800" spc="-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i="1" spc="11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?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50944" y="2579936"/>
            <a:ext cx="2176007" cy="2165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407717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dirty="0"/>
              <a:t>Asking </a:t>
            </a:r>
            <a:r>
              <a:rPr sz="3300" spc="11" dirty="0"/>
              <a:t>Causal</a:t>
            </a:r>
            <a:r>
              <a:rPr sz="3300" spc="-131" dirty="0"/>
              <a:t> </a:t>
            </a:r>
            <a:r>
              <a:rPr sz="3300" spc="-11" dirty="0"/>
              <a:t>Questions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041445"/>
            <a:ext cx="7572375" cy="320991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Suppose </a:t>
            </a:r>
            <a:r>
              <a:rPr sz="2100" i="1" dirty="0">
                <a:solidFill>
                  <a:prstClr val="black"/>
                </a:solidFill>
                <a:latin typeface="Calibri"/>
                <a:cs typeface="Calibri"/>
              </a:rPr>
              <a:t>T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binary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(1: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received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treatment,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0: did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not)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Suppose </a:t>
            </a:r>
            <a:r>
              <a:rPr sz="2100" i="1" dirty="0">
                <a:solidFill>
                  <a:prstClr val="black"/>
                </a:solidFill>
                <a:latin typeface="Calibri"/>
                <a:cs typeface="Calibri"/>
              </a:rPr>
              <a:t>Y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binary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(1: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disease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cured,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0: disease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not</a:t>
            </a:r>
            <a:r>
              <a:rPr sz="21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cured)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3810" indent="-171450" defTabSz="685800" fontAlgn="auto">
              <a:lnSpc>
                <a:spcPts val="2325"/>
              </a:lnSpc>
              <a:spcBef>
                <a:spcPts val="72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38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want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know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“If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give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someone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 </a:t>
            </a:r>
            <a:r>
              <a:rPr sz="2100" i="1" spc="-19" dirty="0">
                <a:solidFill>
                  <a:prstClr val="black"/>
                </a:solidFill>
                <a:latin typeface="Calibri"/>
                <a:cs typeface="Calibri"/>
              </a:rPr>
              <a:t>(T </a:t>
            </a:r>
            <a:r>
              <a:rPr sz="2100" i="1" dirty="0">
                <a:solidFill>
                  <a:prstClr val="black"/>
                </a:solidFill>
                <a:latin typeface="Calibri"/>
                <a:cs typeface="Calibri"/>
              </a:rPr>
              <a:t>= </a:t>
            </a:r>
            <a:r>
              <a:rPr sz="2100" i="1" spc="-19" dirty="0">
                <a:solidFill>
                  <a:prstClr val="black"/>
                </a:solidFill>
                <a:latin typeface="Calibri"/>
                <a:cs typeface="Calibri"/>
              </a:rPr>
              <a:t>1),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what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probability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they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cured </a:t>
            </a:r>
            <a:r>
              <a:rPr sz="2100" i="1" spc="-19" dirty="0">
                <a:solidFill>
                  <a:prstClr val="black"/>
                </a:solidFill>
                <a:latin typeface="Calibri"/>
                <a:cs typeface="Calibri"/>
              </a:rPr>
              <a:t>(Y </a:t>
            </a:r>
            <a:r>
              <a:rPr sz="2100" i="1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100" i="1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i="1" spc="4" dirty="0">
                <a:solidFill>
                  <a:prstClr val="black"/>
                </a:solidFill>
                <a:latin typeface="Calibri"/>
                <a:cs typeface="Calibri"/>
              </a:rPr>
              <a:t>1)?”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 fontAlgn="auto">
              <a:spcBef>
                <a:spcPts val="26"/>
              </a:spcBef>
              <a:spcAft>
                <a:spcPts val="0"/>
              </a:spcAft>
              <a:buFont typeface="Arial"/>
              <a:buChar char="•"/>
            </a:pPr>
            <a:endParaRPr sz="2963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equal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P(Y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= 1 | T =</a:t>
            </a:r>
            <a:r>
              <a:rPr sz="2100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1)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289560" indent="-171450" defTabSz="685800" fontAlgn="auto">
              <a:lnSpc>
                <a:spcPts val="2325"/>
              </a:lnSpc>
              <a:spcBef>
                <a:spcPts val="72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Suppose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mostly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young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people 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take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treatment,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most</a:t>
            </a:r>
            <a:r>
              <a:rPr sz="2100" spc="-1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were 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cured,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i.e.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P(Y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= 1 | T =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1)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2100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high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35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because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treatment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good?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Or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because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they</a:t>
            </a:r>
            <a:r>
              <a:rPr sz="1800" spc="-26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26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young?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421957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188" spc="41" dirty="0"/>
              <a:t>Correlation </a:t>
            </a:r>
            <a:r>
              <a:rPr sz="3300" spc="-11" dirty="0"/>
              <a:t>vs.</a:t>
            </a:r>
            <a:r>
              <a:rPr sz="3300" spc="-98" dirty="0"/>
              <a:t> </a:t>
            </a:r>
            <a:r>
              <a:rPr sz="3300" spc="8" dirty="0"/>
              <a:t>Causation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203608"/>
            <a:ext cx="140731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 fontAlgn="auto">
              <a:spcBef>
                <a:spcPts val="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Correlation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705" y="4118133"/>
            <a:ext cx="4866799" cy="102528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3810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b="1" spc="-19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100" b="1" spc="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b="1" spc="-8" dirty="0">
                <a:solidFill>
                  <a:prstClr val="black"/>
                </a:solidFill>
                <a:latin typeface="Calibri"/>
                <a:cs typeface="Calibri"/>
              </a:rPr>
              <a:t>observed </a:t>
            </a:r>
            <a:r>
              <a:rPr sz="2100" b="1" spc="8" dirty="0">
                <a:solidFill>
                  <a:prstClr val="black"/>
                </a:solidFill>
                <a:latin typeface="Calibri"/>
                <a:cs typeface="Calibri"/>
              </a:rPr>
              <a:t>data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how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often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do</a:t>
            </a:r>
            <a:r>
              <a:rPr sz="2100" spc="-2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people  who 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take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become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cured?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52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b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 </a:t>
            </a:r>
            <a:r>
              <a:rPr sz="2100" b="1" u="sng" spc="-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observed </a:t>
            </a:r>
            <a:r>
              <a:rPr sz="2100" b="1" u="sng" spc="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100" b="1" u="sng" spc="-1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may </a:t>
            </a:r>
            <a:r>
              <a:rPr sz="2100" b="1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</a:t>
            </a:r>
            <a:r>
              <a:rPr sz="2100" b="1" u="sng" spc="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biased!!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50944" y="2579936"/>
            <a:ext cx="2176007" cy="2165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1917" y="2930547"/>
            <a:ext cx="4857914" cy="68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421862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4" dirty="0"/>
              <a:t>Correlation </a:t>
            </a:r>
            <a:r>
              <a:rPr sz="3300" spc="-11" dirty="0"/>
              <a:t>vs.</a:t>
            </a:r>
            <a:r>
              <a:rPr sz="3300" spc="-101" dirty="0"/>
              <a:t> </a:t>
            </a:r>
            <a:r>
              <a:rPr sz="3188" spc="56" dirty="0"/>
              <a:t>Causation</a:t>
            </a:r>
            <a:endParaRPr sz="3188"/>
          </a:p>
        </p:txBody>
      </p:sp>
      <p:sp>
        <p:nvSpPr>
          <p:cNvPr id="3" name="object 3"/>
          <p:cNvSpPr txBox="1"/>
          <p:nvPr/>
        </p:nvSpPr>
        <p:spPr>
          <a:xfrm>
            <a:off x="687705" y="2176938"/>
            <a:ext cx="4537234" cy="196015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450" defTabSz="685800" fontAlgn="auto">
              <a:spcBef>
                <a:spcPts val="28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Let’s </a:t>
            </a:r>
            <a:r>
              <a:rPr sz="2100" b="1" spc="4" dirty="0">
                <a:solidFill>
                  <a:prstClr val="black"/>
                </a:solidFill>
                <a:latin typeface="Calibri"/>
                <a:cs typeface="Calibri"/>
              </a:rPr>
              <a:t>simulate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randomized</a:t>
            </a:r>
            <a:r>
              <a:rPr sz="21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experiment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i.e.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64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Cut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arrow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from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X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1800" spc="-8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64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called a</a:t>
            </a:r>
            <a:r>
              <a:rPr sz="1800" spc="-2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b="1" i="1" spc="4" dirty="0">
                <a:solidFill>
                  <a:prstClr val="black"/>
                </a:solidFill>
                <a:latin typeface="Calibri"/>
                <a:cs typeface="Calibri"/>
              </a:rPr>
              <a:t>do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-operation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lvl="1" defTabSz="685800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Then,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estimate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causation: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50944" y="2579936"/>
            <a:ext cx="2176007" cy="2165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0675" y="2533650"/>
            <a:ext cx="752475" cy="31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96113" y="3328988"/>
            <a:ext cx="578644" cy="621506"/>
          </a:xfrm>
          <a:custGeom>
            <a:avLst/>
            <a:gdLst/>
            <a:ahLst/>
            <a:cxnLst/>
            <a:rect l="l" t="t" r="r" b="b"/>
            <a:pathLst>
              <a:path w="771525" h="828675">
                <a:moveTo>
                  <a:pt x="0" y="0"/>
                </a:moveTo>
                <a:lnTo>
                  <a:pt x="771525" y="82867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128" y="4299585"/>
            <a:ext cx="4391815" cy="525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421862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4" dirty="0"/>
              <a:t>Correlation </a:t>
            </a:r>
            <a:r>
              <a:rPr sz="3300" spc="-11" dirty="0"/>
              <a:t>vs.</a:t>
            </a:r>
            <a:r>
              <a:rPr sz="3300" spc="-79" dirty="0"/>
              <a:t> </a:t>
            </a:r>
            <a:r>
              <a:rPr sz="3300" spc="4" dirty="0"/>
              <a:t>Causation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203609"/>
            <a:ext cx="140731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 fontAlgn="auto">
              <a:spcBef>
                <a:spcPts val="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Correlation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704" y="3737134"/>
            <a:ext cx="4814888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 fontAlgn="auto">
              <a:spcBef>
                <a:spcPts val="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Causation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–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independent of</a:t>
            </a:r>
            <a:r>
              <a:rPr sz="2100" b="1" spc="1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38300" y="2533650"/>
            <a:ext cx="5210174" cy="1057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0751" y="4315171"/>
            <a:ext cx="5735512" cy="685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0138" y="3109913"/>
            <a:ext cx="1790700" cy="342900"/>
          </a:xfrm>
          <a:custGeom>
            <a:avLst/>
            <a:gdLst/>
            <a:ahLst/>
            <a:cxnLst/>
            <a:rect l="l" t="t" r="r" b="b"/>
            <a:pathLst>
              <a:path w="2387600" h="457200">
                <a:moveTo>
                  <a:pt x="0" y="0"/>
                </a:moveTo>
                <a:lnTo>
                  <a:pt x="2387600" y="0"/>
                </a:lnTo>
                <a:lnTo>
                  <a:pt x="23876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10138" y="4662488"/>
            <a:ext cx="1095375" cy="409575"/>
          </a:xfrm>
          <a:custGeom>
            <a:avLst/>
            <a:gdLst/>
            <a:ahLst/>
            <a:cxnLst/>
            <a:rect l="l" t="t" r="r" b="b"/>
            <a:pathLst>
              <a:path w="1460500" h="546100">
                <a:moveTo>
                  <a:pt x="0" y="0"/>
                </a:moveTo>
                <a:lnTo>
                  <a:pt x="1460500" y="0"/>
                </a:lnTo>
                <a:lnTo>
                  <a:pt x="1460500" y="546100"/>
                </a:lnTo>
                <a:lnTo>
                  <a:pt x="0" y="5461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491918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23" dirty="0"/>
              <a:t>Inverse </a:t>
            </a:r>
            <a:r>
              <a:rPr sz="3300" spc="-11" dirty="0"/>
              <a:t>Propensity</a:t>
            </a:r>
            <a:r>
              <a:rPr sz="3300" spc="-15" dirty="0"/>
              <a:t> </a:t>
            </a:r>
            <a:r>
              <a:rPr sz="3300" spc="-11" dirty="0"/>
              <a:t>Weighting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203609"/>
            <a:ext cx="3528060" cy="131766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3810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calculate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using </a:t>
            </a:r>
            <a:r>
              <a:rPr sz="2100" i="1" spc="-15" dirty="0">
                <a:solidFill>
                  <a:srgbClr val="FF0000"/>
                </a:solidFill>
                <a:latin typeface="Calibri"/>
                <a:cs typeface="Calibri"/>
              </a:rPr>
              <a:t>inverse  </a:t>
            </a:r>
            <a:r>
              <a:rPr sz="2100" i="1" spc="-19" dirty="0">
                <a:solidFill>
                  <a:srgbClr val="FF0000"/>
                </a:solidFill>
                <a:latin typeface="Calibri"/>
                <a:cs typeface="Calibri"/>
              </a:rPr>
              <a:t>propensity</a:t>
            </a:r>
            <a:r>
              <a:rPr sz="2100" i="1" spc="15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i="1" spc="-8" dirty="0">
                <a:solidFill>
                  <a:srgbClr val="FF0000"/>
                </a:solidFill>
                <a:latin typeface="Calibri"/>
                <a:cs typeface="Calibri"/>
              </a:rPr>
              <a:t>scores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78581" indent="-171450" defTabSz="685800" fontAlgn="auto">
              <a:lnSpc>
                <a:spcPts val="2325"/>
              </a:lnSpc>
              <a:spcBef>
                <a:spcPts val="69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Rather than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adjusting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X, 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sufficient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adjust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P(T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|</a:t>
            </a:r>
            <a:r>
              <a:rPr sz="21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X)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61279" y="2503736"/>
            <a:ext cx="2184096" cy="2165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5700" y="32575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0"/>
                </a:moveTo>
                <a:lnTo>
                  <a:pt x="914400" y="9144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1313" y="256698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8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0"/>
                </a:lnTo>
                <a:lnTo>
                  <a:pt x="104402" y="166378"/>
                </a:lnTo>
                <a:lnTo>
                  <a:pt x="78082" y="201574"/>
                </a:lnTo>
                <a:lnTo>
                  <a:pt x="55181" y="239271"/>
                </a:lnTo>
                <a:lnTo>
                  <a:pt x="35928" y="279236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3"/>
                </a:lnTo>
                <a:lnTo>
                  <a:pt x="0" y="457200"/>
                </a:lnTo>
                <a:lnTo>
                  <a:pt x="2360" y="503946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3"/>
                </a:lnTo>
                <a:lnTo>
                  <a:pt x="55181" y="675128"/>
                </a:lnTo>
                <a:lnTo>
                  <a:pt x="78082" y="712825"/>
                </a:lnTo>
                <a:lnTo>
                  <a:pt x="104402" y="748021"/>
                </a:lnTo>
                <a:lnTo>
                  <a:pt x="133910" y="780489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1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1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9"/>
                </a:lnTo>
                <a:lnTo>
                  <a:pt x="809997" y="748021"/>
                </a:lnTo>
                <a:lnTo>
                  <a:pt x="836317" y="712825"/>
                </a:lnTo>
                <a:lnTo>
                  <a:pt x="859218" y="675128"/>
                </a:lnTo>
                <a:lnTo>
                  <a:pt x="878471" y="635163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6"/>
                </a:lnTo>
                <a:lnTo>
                  <a:pt x="914400" y="457200"/>
                </a:lnTo>
                <a:lnTo>
                  <a:pt x="912039" y="410453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6"/>
                </a:lnTo>
                <a:lnTo>
                  <a:pt x="859218" y="239271"/>
                </a:lnTo>
                <a:lnTo>
                  <a:pt x="836317" y="201574"/>
                </a:lnTo>
                <a:lnTo>
                  <a:pt x="809997" y="166378"/>
                </a:lnTo>
                <a:lnTo>
                  <a:pt x="780489" y="133910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8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91313" y="256698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0236" y="2748366"/>
            <a:ext cx="60102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500" spc="-11" dirty="0">
                <a:solidFill>
                  <a:prstClr val="black"/>
                </a:solidFill>
                <a:latin typeface="Calibri"/>
                <a:cs typeface="Calibri"/>
              </a:rPr>
              <a:t>P(T </a:t>
            </a: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|</a:t>
            </a:r>
            <a:r>
              <a:rPr sz="15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prstClr val="black"/>
                </a:solidFill>
                <a:latin typeface="Calibri"/>
                <a:cs typeface="Calibri"/>
              </a:rPr>
              <a:t>X)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10401" y="3295650"/>
            <a:ext cx="95250" cy="685800"/>
          </a:xfrm>
          <a:custGeom>
            <a:avLst/>
            <a:gdLst/>
            <a:ahLst/>
            <a:cxnLst/>
            <a:rect l="l" t="t" r="r" b="b"/>
            <a:pathLst>
              <a:path w="127000" h="914400">
                <a:moveTo>
                  <a:pt x="76200" y="127000"/>
                </a:moveTo>
                <a:lnTo>
                  <a:pt x="50800" y="127000"/>
                </a:lnTo>
                <a:lnTo>
                  <a:pt x="50798" y="914400"/>
                </a:lnTo>
                <a:lnTo>
                  <a:pt x="76198" y="914400"/>
                </a:lnTo>
                <a:lnTo>
                  <a:pt x="76200" y="127000"/>
                </a:lnTo>
                <a:close/>
              </a:path>
              <a:path w="127000" h="914400">
                <a:moveTo>
                  <a:pt x="63500" y="0"/>
                </a:moveTo>
                <a:lnTo>
                  <a:pt x="0" y="127000"/>
                </a:lnTo>
                <a:lnTo>
                  <a:pt x="127000" y="127000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00925" y="2800351"/>
            <a:ext cx="906304" cy="95250"/>
          </a:xfrm>
          <a:custGeom>
            <a:avLst/>
            <a:gdLst/>
            <a:ahLst/>
            <a:cxnLst/>
            <a:rect l="l" t="t" r="r" b="b"/>
            <a:pathLst>
              <a:path w="1208404" h="127000">
                <a:moveTo>
                  <a:pt x="0" y="50798"/>
                </a:moveTo>
                <a:lnTo>
                  <a:pt x="0" y="76198"/>
                </a:lnTo>
                <a:lnTo>
                  <a:pt x="1080861" y="76200"/>
                </a:lnTo>
                <a:lnTo>
                  <a:pt x="1080861" y="127000"/>
                </a:lnTo>
                <a:lnTo>
                  <a:pt x="1207861" y="63500"/>
                </a:lnTo>
                <a:lnTo>
                  <a:pt x="1182461" y="50800"/>
                </a:lnTo>
                <a:lnTo>
                  <a:pt x="0" y="50798"/>
                </a:lnTo>
                <a:close/>
              </a:path>
              <a:path w="1208404" h="127000">
                <a:moveTo>
                  <a:pt x="1080861" y="0"/>
                </a:moveTo>
                <a:lnTo>
                  <a:pt x="1080861" y="50800"/>
                </a:lnTo>
                <a:lnTo>
                  <a:pt x="1182461" y="50800"/>
                </a:lnTo>
                <a:lnTo>
                  <a:pt x="1080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E46B490D-4BC9-4C9D-A9F7-0F8A703E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23B2D4-6FAD-4DFA-AC05-BA9B68E26DFA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0FF93-516D-40E4-8B41-5703456CE24D}"/>
              </a:ext>
            </a:extLst>
          </p:cNvPr>
          <p:cNvGrpSpPr/>
          <p:nvPr/>
        </p:nvGrpSpPr>
        <p:grpSpPr>
          <a:xfrm>
            <a:off x="6123904" y="1015999"/>
            <a:ext cx="1508786" cy="487362"/>
            <a:chOff x="6123904" y="1015999"/>
            <a:chExt cx="1508786" cy="48736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BB8A5F7-CB92-4DC8-B058-660CDA5D83EE}"/>
                </a:ext>
              </a:extLst>
            </p:cNvPr>
            <p:cNvSpPr/>
            <p:nvPr/>
          </p:nvSpPr>
          <p:spPr bwMode="auto">
            <a:xfrm>
              <a:off x="6781805" y="1332627"/>
              <a:ext cx="152395" cy="16748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C343F250-C891-48AF-9B71-BE276E01C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3904" y="1015999"/>
              <a:ext cx="1508786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</a:t>
              </a:r>
              <a:r>
                <a:rPr lang="en-US" altLang="en-US" sz="1600" kern="0" dirty="0"/>
                <a:t>(Young/Old)</a:t>
              </a:r>
              <a:endParaRPr lang="en-US" altLang="en-US" sz="2000" kern="0" dirty="0"/>
            </a:p>
          </p:txBody>
        </p:sp>
      </p:grp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70FB9872-842C-4F33-B66E-E9015E4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700338"/>
            <a:ext cx="215899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 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362200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dirty="0">
                <a:sym typeface="Symbol" panose="05050102010706020507" pitchFamily="18" charset="2"/>
              </a:rPr>
              <a:t></a:t>
            </a:r>
            <a:r>
              <a:rPr lang="en-US" altLang="en-US" sz="2000" u="sng" kern="0" dirty="0"/>
              <a:t>D (No Drug)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2379662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kern="0" dirty="0"/>
              <a:t>D (Drug)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05E09AB-0B78-43F8-A8C1-BC9C5EF5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679700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12588053-B9D2-48D5-8FA1-D24C95A7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87638"/>
            <a:ext cx="159857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E773D9-33D5-4D04-BEC1-66EDB334AE54}"/>
              </a:ext>
            </a:extLst>
          </p:cNvPr>
          <p:cNvGrpSpPr/>
          <p:nvPr/>
        </p:nvGrpSpPr>
        <p:grpSpPr>
          <a:xfrm>
            <a:off x="2222500" y="2971796"/>
            <a:ext cx="5054599" cy="327028"/>
            <a:chOff x="2222500" y="2971796"/>
            <a:chExt cx="5054599" cy="327028"/>
          </a:xfrm>
        </p:grpSpPr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1F30C144-225E-453B-A82D-FABF02064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500" y="2971796"/>
              <a:ext cx="1727200" cy="23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33</a:t>
              </a: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A86C61EB-B5EE-41DB-B0BF-24BC7B623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2971800"/>
              <a:ext cx="1562099" cy="327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# Cured = 25</a:t>
              </a:r>
            </a:p>
          </p:txBody>
        </p:sp>
      </p:grpSp>
      <p:sp>
        <p:nvSpPr>
          <p:cNvPr id="69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259138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33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0.66  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F8BE561D-F933-4AF7-BE45-A1A6BACE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2512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25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0.50  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A7AC3C14-B292-4C65-B5EF-A193200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36274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0.50-0.66 = </a:t>
            </a:r>
            <a:r>
              <a:rPr lang="en-US" altLang="en-US" sz="2000" kern="0" dirty="0">
                <a:solidFill>
                  <a:srgbClr val="FF0000"/>
                </a:solidFill>
              </a:rPr>
              <a:t>-0.16  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1353488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 will save money.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which drugs they take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/>
              <a:t>      and whether they are cured.</a:t>
            </a:r>
          </a:p>
        </p:txBody>
      </p:sp>
      <p:sp>
        <p:nvSpPr>
          <p:cNvPr id="105" name="Rectangle 2">
            <a:extLst>
              <a:ext uri="{FF2B5EF4-FFF2-40B4-BE49-F238E27FC236}">
                <a16:creationId xmlns:a16="http://schemas.microsoft.com/office/drawing/2014/main" id="{10B04E8F-180B-4449-827B-11F1E336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646238"/>
            <a:ext cx="292657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Just a coincidence that half took the drug.</a:t>
            </a:r>
          </a:p>
        </p:txBody>
      </p:sp>
      <p:sp>
        <p:nvSpPr>
          <p:cNvPr id="107" name="Rectangle 2">
            <a:extLst>
              <a:ext uri="{FF2B5EF4-FFF2-40B4-BE49-F238E27FC236}">
                <a16:creationId xmlns:a16="http://schemas.microsoft.com/office/drawing/2014/main" id="{6BB4BBA5-CB82-451C-8F4F-E5AD89017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7704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kern="0" dirty="0"/>
              <a:t>What went wrong?</a:t>
            </a:r>
            <a:endParaRPr lang="en-US" altLang="en-US" sz="3600" kern="0" dirty="0">
              <a:solidFill>
                <a:srgbClr val="FF0000"/>
              </a:solidFill>
            </a:endParaRPr>
          </a:p>
        </p:txBody>
      </p:sp>
      <p:sp>
        <p:nvSpPr>
          <p:cNvPr id="123" name="Rectangle 2">
            <a:extLst>
              <a:ext uri="{FF2B5EF4-FFF2-40B4-BE49-F238E27FC236}">
                <a16:creationId xmlns:a16="http://schemas.microsoft.com/office/drawing/2014/main" id="{5AFB67BD-2822-46B3-B27F-7EAC552BF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800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Maybe there was an </a:t>
            </a:r>
            <a:r>
              <a:rPr lang="en-US" altLang="en-US" sz="2000" i="1" kern="0" dirty="0"/>
              <a:t>Confounder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effecting things.</a:t>
            </a:r>
            <a:endParaRPr lang="en-US" altLang="en-US" sz="2000" kern="0" dirty="0">
              <a:solidFill>
                <a:srgbClr val="FF0000"/>
              </a:solidFill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10B04E8F-180B-4449-827B-11F1E3364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830" y="4008438"/>
            <a:ext cx="292657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Just a coincidence that </a:t>
            </a:r>
            <a:br>
              <a:rPr lang="en-US" altLang="en-US" sz="2000" kern="0" dirty="0"/>
            </a:br>
            <a:r>
              <a:rPr lang="en-US" altLang="en-US" sz="2000" kern="0" dirty="0"/>
              <a:t>it is reverse answer.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7DC5B-27C6-4297-87BF-E0B89500DC87}"/>
              </a:ext>
            </a:extLst>
          </p:cNvPr>
          <p:cNvSpPr/>
          <p:nvPr/>
        </p:nvSpPr>
        <p:spPr>
          <a:xfrm>
            <a:off x="3492500" y="6096000"/>
            <a:ext cx="52705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75" marR="3810" lvl="1" indent="-171450" defTabSz="685800" fontAlgn="auto">
              <a:lnSpc>
                <a:spcPts val="1875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lang="en-US" sz="1800" spc="8" dirty="0">
                <a:latin typeface="Calibri"/>
                <a:cs typeface="Calibri"/>
              </a:rPr>
              <a:t>Confounder: </a:t>
            </a:r>
            <a:r>
              <a:rPr lang="en-US" sz="1800" dirty="0">
                <a:latin typeface="Calibri"/>
                <a:cs typeface="Calibri"/>
              </a:rPr>
              <a:t>a variable </a:t>
            </a:r>
            <a:r>
              <a:rPr lang="en-US" sz="1800" spc="8" dirty="0">
                <a:latin typeface="Calibri"/>
                <a:cs typeface="Calibri"/>
              </a:rPr>
              <a:t>which </a:t>
            </a:r>
            <a:r>
              <a:rPr lang="en-US" sz="1800" spc="-4" dirty="0">
                <a:latin typeface="Calibri"/>
                <a:cs typeface="Calibri"/>
              </a:rPr>
              <a:t>causally </a:t>
            </a:r>
            <a:r>
              <a:rPr lang="en-US" sz="1800" spc="-23" dirty="0">
                <a:latin typeface="Calibri"/>
                <a:cs typeface="Calibri"/>
              </a:rPr>
              <a:t>effects </a:t>
            </a:r>
            <a:r>
              <a:rPr lang="en-US" sz="1800" spc="11" dirty="0">
                <a:latin typeface="Calibri"/>
                <a:cs typeface="Calibri"/>
              </a:rPr>
              <a:t>both </a:t>
            </a:r>
            <a:r>
              <a:rPr lang="en-US" sz="1800" spc="8" dirty="0">
                <a:latin typeface="Calibri"/>
                <a:cs typeface="Calibri"/>
              </a:rPr>
              <a:t>the</a:t>
            </a:r>
            <a:r>
              <a:rPr lang="en-US" sz="1800" spc="-296" dirty="0">
                <a:latin typeface="Calibri"/>
                <a:cs typeface="Calibri"/>
              </a:rPr>
              <a:t> </a:t>
            </a:r>
            <a:r>
              <a:rPr lang="en-US" sz="1800" spc="-8" dirty="0">
                <a:latin typeface="Calibri"/>
                <a:cs typeface="Calibri"/>
              </a:rPr>
              <a:t>treatment </a:t>
            </a:r>
            <a:r>
              <a:rPr lang="en-US" sz="1800" spc="-4" dirty="0">
                <a:latin typeface="Calibri"/>
                <a:cs typeface="Calibri"/>
              </a:rPr>
              <a:t>(T) and </a:t>
            </a:r>
            <a:r>
              <a:rPr lang="en-US" sz="1800" spc="8" dirty="0">
                <a:latin typeface="Calibri"/>
                <a:cs typeface="Calibri"/>
              </a:rPr>
              <a:t>the  </a:t>
            </a:r>
            <a:r>
              <a:rPr lang="en-US" sz="1800" spc="4" dirty="0">
                <a:latin typeface="Calibri"/>
                <a:cs typeface="Calibri"/>
              </a:rPr>
              <a:t>outcome</a:t>
            </a:r>
            <a:r>
              <a:rPr lang="en-US" sz="1800" spc="-109" dirty="0">
                <a:latin typeface="Calibri"/>
                <a:cs typeface="Calibri"/>
              </a:rPr>
              <a:t> </a:t>
            </a:r>
            <a:r>
              <a:rPr lang="en-US" sz="1800" spc="-4" dirty="0">
                <a:latin typeface="Calibri"/>
                <a:cs typeface="Calibri"/>
              </a:rPr>
              <a:t>(Y)</a:t>
            </a:r>
            <a:endParaRPr lang="en-US" sz="1800" dirty="0">
              <a:latin typeface="Calibri"/>
              <a:cs typeface="Calibri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2AA3E6D-2F04-4498-962E-75F651B10721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70BCFEF-D41C-4BA9-BE92-015D31ED6364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50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  <p:bldP spid="61" grpId="0"/>
      <p:bldP spid="69" grpId="0"/>
      <p:bldP spid="70" grpId="0"/>
      <p:bldP spid="71" grpId="0"/>
      <p:bldP spid="72" grpId="0"/>
      <p:bldP spid="122" grpId="0" animBg="1"/>
      <p:bldP spid="105" grpId="0"/>
      <p:bldP spid="105" grpId="1"/>
      <p:bldP spid="107" grpId="0"/>
      <p:bldP spid="123" grpId="0"/>
      <p:bldP spid="46" grpId="0"/>
      <p:bldP spid="46" grpId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491918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23" dirty="0"/>
              <a:t>Inverse </a:t>
            </a:r>
            <a:r>
              <a:rPr sz="3300" spc="-11" dirty="0"/>
              <a:t>Propensity</a:t>
            </a:r>
            <a:r>
              <a:rPr sz="3300" spc="-15" dirty="0"/>
              <a:t> </a:t>
            </a:r>
            <a:r>
              <a:rPr sz="3300" spc="-11" dirty="0"/>
              <a:t>Weighting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42649"/>
            <a:ext cx="5467350" cy="78162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calculate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using </a:t>
            </a:r>
            <a:r>
              <a:rPr sz="2100" i="1" spc="-15" dirty="0">
                <a:solidFill>
                  <a:srgbClr val="FF0000"/>
                </a:solidFill>
                <a:latin typeface="Calibri"/>
                <a:cs typeface="Calibri"/>
              </a:rPr>
              <a:t>inverse </a:t>
            </a:r>
            <a:r>
              <a:rPr sz="2100" i="1" spc="-19" dirty="0">
                <a:solidFill>
                  <a:srgbClr val="FF0000"/>
                </a:solidFill>
                <a:latin typeface="Calibri"/>
                <a:cs typeface="Calibri"/>
              </a:rPr>
              <a:t>propensity</a:t>
            </a:r>
            <a:r>
              <a:rPr sz="2100" i="1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srgbClr val="FF0000"/>
                </a:solidFill>
                <a:latin typeface="Calibri"/>
                <a:cs typeface="Calibri"/>
              </a:rPr>
              <a:t>scores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These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called </a:t>
            </a:r>
            <a:r>
              <a:rPr sz="2100" i="1" spc="-23" dirty="0">
                <a:solidFill>
                  <a:prstClr val="black"/>
                </a:solidFill>
                <a:latin typeface="Calibri"/>
                <a:cs typeface="Calibri"/>
              </a:rPr>
              <a:t>stabilized</a:t>
            </a:r>
            <a:r>
              <a:rPr sz="2100" i="1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i="1" spc="-23" dirty="0">
                <a:solidFill>
                  <a:prstClr val="black"/>
                </a:solidFill>
                <a:latin typeface="Calibri"/>
                <a:cs typeface="Calibri"/>
              </a:rPr>
              <a:t>weights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2871" y="3322015"/>
            <a:ext cx="5669081" cy="1661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1513" y="4567238"/>
            <a:ext cx="1066800" cy="485775"/>
          </a:xfrm>
          <a:custGeom>
            <a:avLst/>
            <a:gdLst/>
            <a:ahLst/>
            <a:cxnLst/>
            <a:rect l="l" t="t" r="r" b="b"/>
            <a:pathLst>
              <a:path w="1422400" h="647700">
                <a:moveTo>
                  <a:pt x="0" y="0"/>
                </a:moveTo>
                <a:lnTo>
                  <a:pt x="1422400" y="0"/>
                </a:lnTo>
                <a:lnTo>
                  <a:pt x="14224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3467100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8" dirty="0"/>
              <a:t>Matching</a:t>
            </a:r>
            <a:r>
              <a:rPr sz="3300" spc="-75" dirty="0"/>
              <a:t> </a:t>
            </a:r>
            <a:r>
              <a:rPr sz="3300" spc="-19" dirty="0"/>
              <a:t>Estimators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963551"/>
            <a:ext cx="3729514" cy="132023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3810" indent="-171450" algn="just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Match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up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samples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different 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treatments that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near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each 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other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algn="just" defTabSz="685800" fontAlgn="auto">
              <a:spcBef>
                <a:spcPts val="52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Similar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2100" spc="-30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reweighting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7850" y="2124076"/>
            <a:ext cx="2371725" cy="3571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644747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1" dirty="0"/>
              <a:t>Review: </a:t>
            </a:r>
            <a:r>
              <a:rPr sz="3300" spc="11" dirty="0"/>
              <a:t>What </a:t>
            </a:r>
            <a:r>
              <a:rPr sz="3300" spc="-19" dirty="0"/>
              <a:t>to </a:t>
            </a:r>
            <a:r>
              <a:rPr sz="3188" spc="60" dirty="0"/>
              <a:t>do </a:t>
            </a:r>
            <a:r>
              <a:rPr sz="3300" dirty="0"/>
              <a:t>with a </a:t>
            </a:r>
            <a:r>
              <a:rPr sz="3300" spc="8" dirty="0"/>
              <a:t>causal</a:t>
            </a:r>
            <a:r>
              <a:rPr sz="3300" spc="-191" dirty="0"/>
              <a:t> </a:t>
            </a:r>
            <a:r>
              <a:rPr sz="3300" spc="15" dirty="0"/>
              <a:t>DAG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6150944" y="2579936"/>
            <a:ext cx="2176007" cy="2165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4339" y="2527762"/>
            <a:ext cx="5176389" cy="62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268" y="3548994"/>
            <a:ext cx="305704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causal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effect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r>
              <a:rPr sz="2100" spc="-2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9381" y="4323701"/>
            <a:ext cx="4266553" cy="214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267" y="4933422"/>
            <a:ext cx="5334953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great!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But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we’ve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made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some</a:t>
            </a:r>
            <a:r>
              <a:rPr sz="21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assumptions.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495252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9" dirty="0"/>
              <a:t>Simpson’s </a:t>
            </a:r>
            <a:r>
              <a:rPr sz="3300" spc="-34" dirty="0"/>
              <a:t>Paradox,</a:t>
            </a:r>
            <a:r>
              <a:rPr sz="3300" spc="-56" dirty="0"/>
              <a:t> </a:t>
            </a:r>
            <a:r>
              <a:rPr sz="3300" spc="8" dirty="0"/>
              <a:t>Explained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761432" y="2496035"/>
            <a:ext cx="5604355" cy="2812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495252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9" dirty="0"/>
              <a:t>Simpson’s </a:t>
            </a:r>
            <a:r>
              <a:rPr sz="3300" spc="-34" dirty="0"/>
              <a:t>Paradox,</a:t>
            </a:r>
            <a:r>
              <a:rPr sz="3300" spc="-56" dirty="0"/>
              <a:t> </a:t>
            </a:r>
            <a:r>
              <a:rPr sz="3300" spc="8" dirty="0"/>
              <a:t>Explained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5072186" y="2105025"/>
            <a:ext cx="3190598" cy="1595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3475" y="26479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4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7" y="35928"/>
                </a:lnTo>
                <a:lnTo>
                  <a:pt x="239271" y="55181"/>
                </a:lnTo>
                <a:lnTo>
                  <a:pt x="201575" y="78082"/>
                </a:lnTo>
                <a:lnTo>
                  <a:pt x="166378" y="104402"/>
                </a:lnTo>
                <a:lnTo>
                  <a:pt x="133911" y="133910"/>
                </a:lnTo>
                <a:lnTo>
                  <a:pt x="104402" y="166378"/>
                </a:lnTo>
                <a:lnTo>
                  <a:pt x="78082" y="201574"/>
                </a:lnTo>
                <a:lnTo>
                  <a:pt x="55181" y="239271"/>
                </a:lnTo>
                <a:lnTo>
                  <a:pt x="35929" y="279236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3"/>
                </a:lnTo>
                <a:lnTo>
                  <a:pt x="0" y="457200"/>
                </a:lnTo>
                <a:lnTo>
                  <a:pt x="2360" y="503946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9" y="635163"/>
                </a:lnTo>
                <a:lnTo>
                  <a:pt x="55181" y="675128"/>
                </a:lnTo>
                <a:lnTo>
                  <a:pt x="78082" y="712825"/>
                </a:lnTo>
                <a:lnTo>
                  <a:pt x="104402" y="748021"/>
                </a:lnTo>
                <a:lnTo>
                  <a:pt x="133911" y="780489"/>
                </a:lnTo>
                <a:lnTo>
                  <a:pt x="166378" y="809997"/>
                </a:lnTo>
                <a:lnTo>
                  <a:pt x="201575" y="836317"/>
                </a:lnTo>
                <a:lnTo>
                  <a:pt x="239271" y="859218"/>
                </a:lnTo>
                <a:lnTo>
                  <a:pt x="279237" y="878471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4" y="912039"/>
                </a:lnTo>
                <a:lnTo>
                  <a:pt x="457200" y="914400"/>
                </a:lnTo>
                <a:lnTo>
                  <a:pt x="503945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2" y="878471"/>
                </a:lnTo>
                <a:lnTo>
                  <a:pt x="675128" y="859218"/>
                </a:lnTo>
                <a:lnTo>
                  <a:pt x="712824" y="836317"/>
                </a:lnTo>
                <a:lnTo>
                  <a:pt x="748021" y="809997"/>
                </a:lnTo>
                <a:lnTo>
                  <a:pt x="780488" y="780489"/>
                </a:lnTo>
                <a:lnTo>
                  <a:pt x="809997" y="748021"/>
                </a:lnTo>
                <a:lnTo>
                  <a:pt x="836317" y="712825"/>
                </a:lnTo>
                <a:lnTo>
                  <a:pt x="859218" y="675128"/>
                </a:lnTo>
                <a:lnTo>
                  <a:pt x="878470" y="635163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6"/>
                </a:lnTo>
                <a:lnTo>
                  <a:pt x="914400" y="457200"/>
                </a:lnTo>
                <a:lnTo>
                  <a:pt x="912039" y="410453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0" y="279236"/>
                </a:lnTo>
                <a:lnTo>
                  <a:pt x="859218" y="239271"/>
                </a:lnTo>
                <a:lnTo>
                  <a:pt x="836317" y="201574"/>
                </a:lnTo>
                <a:lnTo>
                  <a:pt x="809997" y="166378"/>
                </a:lnTo>
                <a:lnTo>
                  <a:pt x="780488" y="133910"/>
                </a:lnTo>
                <a:lnTo>
                  <a:pt x="748021" y="104402"/>
                </a:lnTo>
                <a:lnTo>
                  <a:pt x="712824" y="78082"/>
                </a:lnTo>
                <a:lnTo>
                  <a:pt x="675128" y="55181"/>
                </a:lnTo>
                <a:lnTo>
                  <a:pt x="635162" y="35928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5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3475" y="26479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347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4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7" y="35929"/>
                </a:lnTo>
                <a:lnTo>
                  <a:pt x="239271" y="55181"/>
                </a:lnTo>
                <a:lnTo>
                  <a:pt x="201575" y="78082"/>
                </a:lnTo>
                <a:lnTo>
                  <a:pt x="166378" y="104402"/>
                </a:lnTo>
                <a:lnTo>
                  <a:pt x="133911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9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9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1" y="780488"/>
                </a:lnTo>
                <a:lnTo>
                  <a:pt x="166378" y="809997"/>
                </a:lnTo>
                <a:lnTo>
                  <a:pt x="201575" y="836317"/>
                </a:lnTo>
                <a:lnTo>
                  <a:pt x="239271" y="859218"/>
                </a:lnTo>
                <a:lnTo>
                  <a:pt x="279237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4" y="912039"/>
                </a:lnTo>
                <a:lnTo>
                  <a:pt x="457200" y="914400"/>
                </a:lnTo>
                <a:lnTo>
                  <a:pt x="503945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2" y="878470"/>
                </a:lnTo>
                <a:lnTo>
                  <a:pt x="675128" y="859218"/>
                </a:lnTo>
                <a:lnTo>
                  <a:pt x="712824" y="836317"/>
                </a:lnTo>
                <a:lnTo>
                  <a:pt x="748021" y="809997"/>
                </a:lnTo>
                <a:lnTo>
                  <a:pt x="780488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0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0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8" y="133911"/>
                </a:lnTo>
                <a:lnTo>
                  <a:pt x="748021" y="104402"/>
                </a:lnTo>
                <a:lnTo>
                  <a:pt x="712824" y="78082"/>
                </a:lnTo>
                <a:lnTo>
                  <a:pt x="675128" y="55181"/>
                </a:lnTo>
                <a:lnTo>
                  <a:pt x="635162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5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347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1942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1942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588" y="2744422"/>
            <a:ext cx="49482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spc="1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400" spc="-26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400" spc="-49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003" y="4449563"/>
            <a:ext cx="60674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spc="-1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400" spc="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8790" y="4499940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9701" y="333851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17712" y="323136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16832" y="0"/>
                </a:moveTo>
                <a:lnTo>
                  <a:pt x="0" y="19022"/>
                </a:lnTo>
                <a:lnTo>
                  <a:pt x="1768153" y="1583801"/>
                </a:lnTo>
                <a:lnTo>
                  <a:pt x="1734487" y="1621844"/>
                </a:lnTo>
                <a:lnTo>
                  <a:pt x="1871675" y="1658457"/>
                </a:lnTo>
                <a:lnTo>
                  <a:pt x="1833966" y="1564780"/>
                </a:lnTo>
                <a:lnTo>
                  <a:pt x="1784986" y="1564780"/>
                </a:lnTo>
                <a:lnTo>
                  <a:pt x="16832" y="0"/>
                </a:lnTo>
                <a:close/>
              </a:path>
              <a:path w="1871979" h="1658620">
                <a:moveTo>
                  <a:pt x="1818652" y="1526739"/>
                </a:moveTo>
                <a:lnTo>
                  <a:pt x="1784986" y="1564780"/>
                </a:lnTo>
                <a:lnTo>
                  <a:pt x="1833966" y="1564780"/>
                </a:lnTo>
                <a:lnTo>
                  <a:pt x="1818652" y="1526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19276" y="4667251"/>
            <a:ext cx="1196816" cy="95250"/>
          </a:xfrm>
          <a:custGeom>
            <a:avLst/>
            <a:gdLst/>
            <a:ahLst/>
            <a:cxnLst/>
            <a:rect l="l" t="t" r="r" b="b"/>
            <a:pathLst>
              <a:path w="1595754" h="127000">
                <a:moveTo>
                  <a:pt x="0" y="50798"/>
                </a:moveTo>
                <a:lnTo>
                  <a:pt x="0" y="76198"/>
                </a:lnTo>
                <a:lnTo>
                  <a:pt x="1468437" y="76200"/>
                </a:lnTo>
                <a:lnTo>
                  <a:pt x="1468436" y="127000"/>
                </a:lnTo>
                <a:lnTo>
                  <a:pt x="1595437" y="63501"/>
                </a:lnTo>
                <a:lnTo>
                  <a:pt x="1570038" y="50801"/>
                </a:lnTo>
                <a:lnTo>
                  <a:pt x="0" y="50798"/>
                </a:lnTo>
                <a:close/>
              </a:path>
              <a:path w="1595754" h="127000">
                <a:moveTo>
                  <a:pt x="1468437" y="0"/>
                </a:moveTo>
                <a:lnTo>
                  <a:pt x="1468437" y="50801"/>
                </a:lnTo>
                <a:lnTo>
                  <a:pt x="1570038" y="50801"/>
                </a:lnTo>
                <a:lnTo>
                  <a:pt x="1468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01195" y="3877293"/>
            <a:ext cx="4786123" cy="89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86186" y="4991164"/>
            <a:ext cx="4619702" cy="872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495252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9" dirty="0"/>
              <a:t>Simpson’s </a:t>
            </a:r>
            <a:r>
              <a:rPr sz="3300" spc="-34" dirty="0"/>
              <a:t>Paradox,</a:t>
            </a:r>
            <a:r>
              <a:rPr sz="3300" spc="-56" dirty="0"/>
              <a:t> </a:t>
            </a:r>
            <a:r>
              <a:rPr sz="3300" spc="8" dirty="0"/>
              <a:t>Explained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5072186" y="2105025"/>
            <a:ext cx="3190598" cy="1595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3475" y="26479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4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7" y="35928"/>
                </a:lnTo>
                <a:lnTo>
                  <a:pt x="239271" y="55181"/>
                </a:lnTo>
                <a:lnTo>
                  <a:pt x="201575" y="78082"/>
                </a:lnTo>
                <a:lnTo>
                  <a:pt x="166378" y="104402"/>
                </a:lnTo>
                <a:lnTo>
                  <a:pt x="133911" y="133910"/>
                </a:lnTo>
                <a:lnTo>
                  <a:pt x="104402" y="166378"/>
                </a:lnTo>
                <a:lnTo>
                  <a:pt x="78082" y="201574"/>
                </a:lnTo>
                <a:lnTo>
                  <a:pt x="55181" y="239271"/>
                </a:lnTo>
                <a:lnTo>
                  <a:pt x="35929" y="279236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3"/>
                </a:lnTo>
                <a:lnTo>
                  <a:pt x="0" y="457200"/>
                </a:lnTo>
                <a:lnTo>
                  <a:pt x="2360" y="503946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9" y="635163"/>
                </a:lnTo>
                <a:lnTo>
                  <a:pt x="55181" y="675128"/>
                </a:lnTo>
                <a:lnTo>
                  <a:pt x="78082" y="712825"/>
                </a:lnTo>
                <a:lnTo>
                  <a:pt x="104402" y="748021"/>
                </a:lnTo>
                <a:lnTo>
                  <a:pt x="133911" y="780489"/>
                </a:lnTo>
                <a:lnTo>
                  <a:pt x="166378" y="809997"/>
                </a:lnTo>
                <a:lnTo>
                  <a:pt x="201575" y="836317"/>
                </a:lnTo>
                <a:lnTo>
                  <a:pt x="239271" y="859218"/>
                </a:lnTo>
                <a:lnTo>
                  <a:pt x="279237" y="878471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4" y="912039"/>
                </a:lnTo>
                <a:lnTo>
                  <a:pt x="457200" y="914400"/>
                </a:lnTo>
                <a:lnTo>
                  <a:pt x="503945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2" y="878471"/>
                </a:lnTo>
                <a:lnTo>
                  <a:pt x="675128" y="859218"/>
                </a:lnTo>
                <a:lnTo>
                  <a:pt x="712824" y="836317"/>
                </a:lnTo>
                <a:lnTo>
                  <a:pt x="748021" y="809997"/>
                </a:lnTo>
                <a:lnTo>
                  <a:pt x="780488" y="780489"/>
                </a:lnTo>
                <a:lnTo>
                  <a:pt x="809997" y="748021"/>
                </a:lnTo>
                <a:lnTo>
                  <a:pt x="836317" y="712825"/>
                </a:lnTo>
                <a:lnTo>
                  <a:pt x="859218" y="675128"/>
                </a:lnTo>
                <a:lnTo>
                  <a:pt x="878470" y="635163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6"/>
                </a:lnTo>
                <a:lnTo>
                  <a:pt x="914400" y="457200"/>
                </a:lnTo>
                <a:lnTo>
                  <a:pt x="912039" y="410453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0" y="279236"/>
                </a:lnTo>
                <a:lnTo>
                  <a:pt x="859218" y="239271"/>
                </a:lnTo>
                <a:lnTo>
                  <a:pt x="836317" y="201574"/>
                </a:lnTo>
                <a:lnTo>
                  <a:pt x="809997" y="166378"/>
                </a:lnTo>
                <a:lnTo>
                  <a:pt x="780488" y="133910"/>
                </a:lnTo>
                <a:lnTo>
                  <a:pt x="748021" y="104402"/>
                </a:lnTo>
                <a:lnTo>
                  <a:pt x="712824" y="78082"/>
                </a:lnTo>
                <a:lnTo>
                  <a:pt x="675128" y="55181"/>
                </a:lnTo>
                <a:lnTo>
                  <a:pt x="635162" y="35928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5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33475" y="264795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347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4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7" y="35929"/>
                </a:lnTo>
                <a:lnTo>
                  <a:pt x="239271" y="55181"/>
                </a:lnTo>
                <a:lnTo>
                  <a:pt x="201575" y="78082"/>
                </a:lnTo>
                <a:lnTo>
                  <a:pt x="166378" y="104402"/>
                </a:lnTo>
                <a:lnTo>
                  <a:pt x="133911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9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9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1" y="780488"/>
                </a:lnTo>
                <a:lnTo>
                  <a:pt x="166378" y="809997"/>
                </a:lnTo>
                <a:lnTo>
                  <a:pt x="201575" y="836317"/>
                </a:lnTo>
                <a:lnTo>
                  <a:pt x="239271" y="859218"/>
                </a:lnTo>
                <a:lnTo>
                  <a:pt x="279237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4" y="912039"/>
                </a:lnTo>
                <a:lnTo>
                  <a:pt x="457200" y="914400"/>
                </a:lnTo>
                <a:lnTo>
                  <a:pt x="503945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2" y="878470"/>
                </a:lnTo>
                <a:lnTo>
                  <a:pt x="675128" y="859218"/>
                </a:lnTo>
                <a:lnTo>
                  <a:pt x="712824" y="836317"/>
                </a:lnTo>
                <a:lnTo>
                  <a:pt x="748021" y="809997"/>
                </a:lnTo>
                <a:lnTo>
                  <a:pt x="780488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0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0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8" y="133911"/>
                </a:lnTo>
                <a:lnTo>
                  <a:pt x="748021" y="104402"/>
                </a:lnTo>
                <a:lnTo>
                  <a:pt x="712824" y="78082"/>
                </a:lnTo>
                <a:lnTo>
                  <a:pt x="675128" y="55181"/>
                </a:lnTo>
                <a:lnTo>
                  <a:pt x="635162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5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347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0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0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1942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19425" y="437197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7588" y="2744422"/>
            <a:ext cx="49482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spc="19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2400" spc="-26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2400" spc="-49" dirty="0">
                <a:solidFill>
                  <a:prstClr val="black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4003" y="4449563"/>
            <a:ext cx="60674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spc="-12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2400" spc="30" dirty="0">
                <a:solidFill>
                  <a:prstClr val="black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8790" y="4499940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09701" y="333851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17712" y="323136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16832" y="0"/>
                </a:moveTo>
                <a:lnTo>
                  <a:pt x="0" y="19022"/>
                </a:lnTo>
                <a:lnTo>
                  <a:pt x="1768153" y="1583801"/>
                </a:lnTo>
                <a:lnTo>
                  <a:pt x="1734487" y="1621844"/>
                </a:lnTo>
                <a:lnTo>
                  <a:pt x="1871675" y="1658457"/>
                </a:lnTo>
                <a:lnTo>
                  <a:pt x="1833966" y="1564780"/>
                </a:lnTo>
                <a:lnTo>
                  <a:pt x="1784986" y="1564780"/>
                </a:lnTo>
                <a:lnTo>
                  <a:pt x="16832" y="0"/>
                </a:lnTo>
                <a:close/>
              </a:path>
              <a:path w="1871979" h="1658620">
                <a:moveTo>
                  <a:pt x="1818652" y="1526739"/>
                </a:moveTo>
                <a:lnTo>
                  <a:pt x="1784986" y="1564780"/>
                </a:lnTo>
                <a:lnTo>
                  <a:pt x="1833966" y="1564780"/>
                </a:lnTo>
                <a:lnTo>
                  <a:pt x="1818652" y="1526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19276" y="4667251"/>
            <a:ext cx="1196816" cy="95250"/>
          </a:xfrm>
          <a:custGeom>
            <a:avLst/>
            <a:gdLst/>
            <a:ahLst/>
            <a:cxnLst/>
            <a:rect l="l" t="t" r="r" b="b"/>
            <a:pathLst>
              <a:path w="1595754" h="127000">
                <a:moveTo>
                  <a:pt x="0" y="50798"/>
                </a:moveTo>
                <a:lnTo>
                  <a:pt x="0" y="76198"/>
                </a:lnTo>
                <a:lnTo>
                  <a:pt x="1468437" y="76200"/>
                </a:lnTo>
                <a:lnTo>
                  <a:pt x="1468436" y="127000"/>
                </a:lnTo>
                <a:lnTo>
                  <a:pt x="1595437" y="63501"/>
                </a:lnTo>
                <a:lnTo>
                  <a:pt x="1570038" y="50801"/>
                </a:lnTo>
                <a:lnTo>
                  <a:pt x="0" y="50798"/>
                </a:lnTo>
                <a:close/>
              </a:path>
              <a:path w="1595754" h="127000">
                <a:moveTo>
                  <a:pt x="1468437" y="0"/>
                </a:moveTo>
                <a:lnTo>
                  <a:pt x="1468437" y="50801"/>
                </a:lnTo>
                <a:lnTo>
                  <a:pt x="1570038" y="50801"/>
                </a:lnTo>
                <a:lnTo>
                  <a:pt x="1468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154644" y="3981193"/>
            <a:ext cx="4621943" cy="775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39616" y="5025403"/>
            <a:ext cx="4676518" cy="7847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7705" y="1316141"/>
            <a:ext cx="5208269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3300" spc="-11" dirty="0">
                <a:solidFill>
                  <a:prstClr val="black"/>
                </a:solidFill>
                <a:latin typeface="Calibri Light"/>
                <a:cs typeface="Calibri Light"/>
              </a:rPr>
              <a:t>Monty </a:t>
            </a:r>
            <a:r>
              <a:rPr sz="3300" spc="4" dirty="0">
                <a:solidFill>
                  <a:prstClr val="black"/>
                </a:solidFill>
                <a:latin typeface="Calibri Light"/>
                <a:cs typeface="Calibri Light"/>
              </a:rPr>
              <a:t>Hall </a:t>
            </a:r>
            <a:r>
              <a:rPr sz="3300" spc="-8" dirty="0">
                <a:solidFill>
                  <a:prstClr val="black"/>
                </a:solidFill>
                <a:latin typeface="Calibri Light"/>
                <a:cs typeface="Calibri Light"/>
              </a:rPr>
              <a:t>Problem,</a:t>
            </a:r>
            <a:r>
              <a:rPr sz="3300" spc="-79" dirty="0">
                <a:solidFill>
                  <a:prstClr val="black"/>
                </a:solidFill>
                <a:latin typeface="Calibri Light"/>
                <a:cs typeface="Calibri Light"/>
              </a:rPr>
              <a:t> </a:t>
            </a:r>
            <a:r>
              <a:rPr sz="3300" spc="8" dirty="0">
                <a:solidFill>
                  <a:prstClr val="black"/>
                </a:solidFill>
                <a:latin typeface="Calibri Light"/>
                <a:cs typeface="Calibri Light"/>
              </a:rPr>
              <a:t>Explained</a:t>
            </a:r>
            <a:endParaRPr sz="3300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1819276"/>
            <a:ext cx="4181475" cy="4181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0318" y="3480101"/>
            <a:ext cx="212026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Boring</a:t>
            </a:r>
            <a:r>
              <a:rPr sz="21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explanation: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5208269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1" dirty="0"/>
              <a:t>Monty </a:t>
            </a:r>
            <a:r>
              <a:rPr sz="3300" spc="4" dirty="0"/>
              <a:t>Hall </a:t>
            </a:r>
            <a:r>
              <a:rPr sz="3300" spc="-8" dirty="0"/>
              <a:t>Problem,</a:t>
            </a:r>
            <a:r>
              <a:rPr sz="3300" spc="-79" dirty="0"/>
              <a:t> </a:t>
            </a:r>
            <a:r>
              <a:rPr sz="3300" spc="8" dirty="0"/>
              <a:t>Explained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62395" y="2545258"/>
            <a:ext cx="3172301" cy="162544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Causal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explanation: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352425" marR="3810" indent="-342900" defTabSz="685800" fontAlgn="auto">
              <a:lnSpc>
                <a:spcPct val="100200"/>
              </a:lnSpc>
              <a:spcBef>
                <a:spcPts val="23"/>
              </a:spcBef>
              <a:spcAft>
                <a:spcPts val="0"/>
              </a:spcAft>
              <a:buFont typeface="Arial"/>
              <a:buChar char="•"/>
              <a:tabLst>
                <a:tab pos="351949" algn="l"/>
                <a:tab pos="35242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My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location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correlated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car 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location, </a:t>
            </a:r>
            <a:r>
              <a:rPr sz="2100" b="1" dirty="0">
                <a:solidFill>
                  <a:prstClr val="black"/>
                </a:solidFill>
                <a:latin typeface="Calibri"/>
                <a:cs typeface="Calibri"/>
              </a:rPr>
              <a:t>conditioned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on 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which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Monty</a:t>
            </a:r>
            <a:r>
              <a:rPr sz="2100" spc="-13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opens!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77063" y="2452688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660400" y="0"/>
                </a:moveTo>
                <a:lnTo>
                  <a:pt x="613236" y="1737"/>
                </a:lnTo>
                <a:lnTo>
                  <a:pt x="566968" y="6873"/>
                </a:lnTo>
                <a:lnTo>
                  <a:pt x="521707" y="15289"/>
                </a:lnTo>
                <a:lnTo>
                  <a:pt x="477564" y="26868"/>
                </a:lnTo>
                <a:lnTo>
                  <a:pt x="434652" y="41494"/>
                </a:lnTo>
                <a:lnTo>
                  <a:pt x="393081" y="59049"/>
                </a:lnTo>
                <a:lnTo>
                  <a:pt x="352965" y="79416"/>
                </a:lnTo>
                <a:lnTo>
                  <a:pt x="314413" y="102478"/>
                </a:lnTo>
                <a:lnTo>
                  <a:pt x="277540" y="128117"/>
                </a:lnTo>
                <a:lnTo>
                  <a:pt x="242455" y="156218"/>
                </a:lnTo>
                <a:lnTo>
                  <a:pt x="209271" y="186662"/>
                </a:lnTo>
                <a:lnTo>
                  <a:pt x="178099" y="219332"/>
                </a:lnTo>
                <a:lnTo>
                  <a:pt x="149052" y="254111"/>
                </a:lnTo>
                <a:lnTo>
                  <a:pt x="122240" y="290883"/>
                </a:lnTo>
                <a:lnTo>
                  <a:pt x="97777" y="329530"/>
                </a:lnTo>
                <a:lnTo>
                  <a:pt x="75773" y="369934"/>
                </a:lnTo>
                <a:lnTo>
                  <a:pt x="56340" y="411980"/>
                </a:lnTo>
                <a:lnTo>
                  <a:pt x="39591" y="455549"/>
                </a:lnTo>
                <a:lnTo>
                  <a:pt x="25636" y="500524"/>
                </a:lnTo>
                <a:lnTo>
                  <a:pt x="14588" y="546789"/>
                </a:lnTo>
                <a:lnTo>
                  <a:pt x="6558" y="594227"/>
                </a:lnTo>
                <a:lnTo>
                  <a:pt x="1658" y="642719"/>
                </a:lnTo>
                <a:lnTo>
                  <a:pt x="0" y="692150"/>
                </a:lnTo>
                <a:lnTo>
                  <a:pt x="1658" y="741580"/>
                </a:lnTo>
                <a:lnTo>
                  <a:pt x="6558" y="790072"/>
                </a:lnTo>
                <a:lnTo>
                  <a:pt x="14588" y="837510"/>
                </a:lnTo>
                <a:lnTo>
                  <a:pt x="25636" y="883775"/>
                </a:lnTo>
                <a:lnTo>
                  <a:pt x="39591" y="928750"/>
                </a:lnTo>
                <a:lnTo>
                  <a:pt x="56340" y="972319"/>
                </a:lnTo>
                <a:lnTo>
                  <a:pt x="75773" y="1014365"/>
                </a:lnTo>
                <a:lnTo>
                  <a:pt x="97777" y="1054769"/>
                </a:lnTo>
                <a:lnTo>
                  <a:pt x="122240" y="1093416"/>
                </a:lnTo>
                <a:lnTo>
                  <a:pt x="149052" y="1130188"/>
                </a:lnTo>
                <a:lnTo>
                  <a:pt x="178099" y="1164967"/>
                </a:lnTo>
                <a:lnTo>
                  <a:pt x="209271" y="1197637"/>
                </a:lnTo>
                <a:lnTo>
                  <a:pt x="242455" y="1228081"/>
                </a:lnTo>
                <a:lnTo>
                  <a:pt x="277540" y="1256182"/>
                </a:lnTo>
                <a:lnTo>
                  <a:pt x="314413" y="1281821"/>
                </a:lnTo>
                <a:lnTo>
                  <a:pt x="352965" y="1304883"/>
                </a:lnTo>
                <a:lnTo>
                  <a:pt x="393081" y="1325250"/>
                </a:lnTo>
                <a:lnTo>
                  <a:pt x="434652" y="1342805"/>
                </a:lnTo>
                <a:lnTo>
                  <a:pt x="477564" y="1357431"/>
                </a:lnTo>
                <a:lnTo>
                  <a:pt x="521707" y="1369010"/>
                </a:lnTo>
                <a:lnTo>
                  <a:pt x="566968" y="1377426"/>
                </a:lnTo>
                <a:lnTo>
                  <a:pt x="613236" y="1382562"/>
                </a:lnTo>
                <a:lnTo>
                  <a:pt x="660400" y="1384300"/>
                </a:lnTo>
                <a:lnTo>
                  <a:pt x="707563" y="1382562"/>
                </a:lnTo>
                <a:lnTo>
                  <a:pt x="753831" y="1377426"/>
                </a:lnTo>
                <a:lnTo>
                  <a:pt x="799092" y="1369010"/>
                </a:lnTo>
                <a:lnTo>
                  <a:pt x="843235" y="1357431"/>
                </a:lnTo>
                <a:lnTo>
                  <a:pt x="886147" y="1342805"/>
                </a:lnTo>
                <a:lnTo>
                  <a:pt x="927718" y="1325250"/>
                </a:lnTo>
                <a:lnTo>
                  <a:pt x="967834" y="1304883"/>
                </a:lnTo>
                <a:lnTo>
                  <a:pt x="1006386" y="1281821"/>
                </a:lnTo>
                <a:lnTo>
                  <a:pt x="1043259" y="1256182"/>
                </a:lnTo>
                <a:lnTo>
                  <a:pt x="1078344" y="1228081"/>
                </a:lnTo>
                <a:lnTo>
                  <a:pt x="1111528" y="1197637"/>
                </a:lnTo>
                <a:lnTo>
                  <a:pt x="1142700" y="1164967"/>
                </a:lnTo>
                <a:lnTo>
                  <a:pt x="1171747" y="1130188"/>
                </a:lnTo>
                <a:lnTo>
                  <a:pt x="1198559" y="1093416"/>
                </a:lnTo>
                <a:lnTo>
                  <a:pt x="1223022" y="1054769"/>
                </a:lnTo>
                <a:lnTo>
                  <a:pt x="1245026" y="1014365"/>
                </a:lnTo>
                <a:lnTo>
                  <a:pt x="1264459" y="972319"/>
                </a:lnTo>
                <a:lnTo>
                  <a:pt x="1281208" y="928750"/>
                </a:lnTo>
                <a:lnTo>
                  <a:pt x="1295163" y="883775"/>
                </a:lnTo>
                <a:lnTo>
                  <a:pt x="1306211" y="837510"/>
                </a:lnTo>
                <a:lnTo>
                  <a:pt x="1314241" y="790072"/>
                </a:lnTo>
                <a:lnTo>
                  <a:pt x="1319141" y="741580"/>
                </a:lnTo>
                <a:lnTo>
                  <a:pt x="1320800" y="692150"/>
                </a:lnTo>
                <a:lnTo>
                  <a:pt x="1319141" y="642719"/>
                </a:lnTo>
                <a:lnTo>
                  <a:pt x="1314241" y="594227"/>
                </a:lnTo>
                <a:lnTo>
                  <a:pt x="1306211" y="546789"/>
                </a:lnTo>
                <a:lnTo>
                  <a:pt x="1295163" y="500524"/>
                </a:lnTo>
                <a:lnTo>
                  <a:pt x="1281208" y="455549"/>
                </a:lnTo>
                <a:lnTo>
                  <a:pt x="1264459" y="411980"/>
                </a:lnTo>
                <a:lnTo>
                  <a:pt x="1245026" y="369934"/>
                </a:lnTo>
                <a:lnTo>
                  <a:pt x="1223022" y="329530"/>
                </a:lnTo>
                <a:lnTo>
                  <a:pt x="1198559" y="290883"/>
                </a:lnTo>
                <a:lnTo>
                  <a:pt x="1171747" y="254111"/>
                </a:lnTo>
                <a:lnTo>
                  <a:pt x="1142700" y="219332"/>
                </a:lnTo>
                <a:lnTo>
                  <a:pt x="1111528" y="186662"/>
                </a:lnTo>
                <a:lnTo>
                  <a:pt x="1078344" y="156218"/>
                </a:lnTo>
                <a:lnTo>
                  <a:pt x="1043259" y="128117"/>
                </a:lnTo>
                <a:lnTo>
                  <a:pt x="1006386" y="102478"/>
                </a:lnTo>
                <a:lnTo>
                  <a:pt x="967834" y="79416"/>
                </a:lnTo>
                <a:lnTo>
                  <a:pt x="927718" y="59049"/>
                </a:lnTo>
                <a:lnTo>
                  <a:pt x="886147" y="41494"/>
                </a:lnTo>
                <a:lnTo>
                  <a:pt x="843235" y="26868"/>
                </a:lnTo>
                <a:lnTo>
                  <a:pt x="799092" y="15289"/>
                </a:lnTo>
                <a:lnTo>
                  <a:pt x="753831" y="6873"/>
                </a:lnTo>
                <a:lnTo>
                  <a:pt x="707563" y="1737"/>
                </a:lnTo>
                <a:lnTo>
                  <a:pt x="6604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7063" y="2452688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0" y="692150"/>
                </a:moveTo>
                <a:lnTo>
                  <a:pt x="1658" y="642719"/>
                </a:lnTo>
                <a:lnTo>
                  <a:pt x="6558" y="594226"/>
                </a:lnTo>
                <a:lnTo>
                  <a:pt x="14588" y="546789"/>
                </a:lnTo>
                <a:lnTo>
                  <a:pt x="25636" y="500524"/>
                </a:lnTo>
                <a:lnTo>
                  <a:pt x="39591" y="455549"/>
                </a:lnTo>
                <a:lnTo>
                  <a:pt x="56340" y="411979"/>
                </a:lnTo>
                <a:lnTo>
                  <a:pt x="75773" y="369934"/>
                </a:lnTo>
                <a:lnTo>
                  <a:pt x="97777" y="329529"/>
                </a:lnTo>
                <a:lnTo>
                  <a:pt x="122240" y="290883"/>
                </a:lnTo>
                <a:lnTo>
                  <a:pt x="149052" y="254111"/>
                </a:lnTo>
                <a:lnTo>
                  <a:pt x="178099" y="219332"/>
                </a:lnTo>
                <a:lnTo>
                  <a:pt x="209271" y="186661"/>
                </a:lnTo>
                <a:lnTo>
                  <a:pt x="242455" y="156218"/>
                </a:lnTo>
                <a:lnTo>
                  <a:pt x="277539" y="128117"/>
                </a:lnTo>
                <a:lnTo>
                  <a:pt x="314413" y="102478"/>
                </a:lnTo>
                <a:lnTo>
                  <a:pt x="352965" y="79416"/>
                </a:lnTo>
                <a:lnTo>
                  <a:pt x="393081" y="59049"/>
                </a:lnTo>
                <a:lnTo>
                  <a:pt x="434652" y="41494"/>
                </a:lnTo>
                <a:lnTo>
                  <a:pt x="477564" y="26868"/>
                </a:lnTo>
                <a:lnTo>
                  <a:pt x="521707" y="15289"/>
                </a:lnTo>
                <a:lnTo>
                  <a:pt x="566968" y="6873"/>
                </a:lnTo>
                <a:lnTo>
                  <a:pt x="613236" y="1737"/>
                </a:lnTo>
                <a:lnTo>
                  <a:pt x="660400" y="0"/>
                </a:lnTo>
                <a:lnTo>
                  <a:pt x="707563" y="1737"/>
                </a:lnTo>
                <a:lnTo>
                  <a:pt x="753831" y="6873"/>
                </a:lnTo>
                <a:lnTo>
                  <a:pt x="799092" y="15289"/>
                </a:lnTo>
                <a:lnTo>
                  <a:pt x="843235" y="26868"/>
                </a:lnTo>
                <a:lnTo>
                  <a:pt x="886147" y="41494"/>
                </a:lnTo>
                <a:lnTo>
                  <a:pt x="927718" y="59049"/>
                </a:lnTo>
                <a:lnTo>
                  <a:pt x="967834" y="79416"/>
                </a:lnTo>
                <a:lnTo>
                  <a:pt x="1006386" y="102478"/>
                </a:lnTo>
                <a:lnTo>
                  <a:pt x="1043260" y="128117"/>
                </a:lnTo>
                <a:lnTo>
                  <a:pt x="1078344" y="156218"/>
                </a:lnTo>
                <a:lnTo>
                  <a:pt x="1111529" y="186661"/>
                </a:lnTo>
                <a:lnTo>
                  <a:pt x="1142700" y="219332"/>
                </a:lnTo>
                <a:lnTo>
                  <a:pt x="1171747" y="254111"/>
                </a:lnTo>
                <a:lnTo>
                  <a:pt x="1198559" y="290883"/>
                </a:lnTo>
                <a:lnTo>
                  <a:pt x="1223022" y="329529"/>
                </a:lnTo>
                <a:lnTo>
                  <a:pt x="1245026" y="369934"/>
                </a:lnTo>
                <a:lnTo>
                  <a:pt x="1264459" y="411979"/>
                </a:lnTo>
                <a:lnTo>
                  <a:pt x="1281208" y="455549"/>
                </a:lnTo>
                <a:lnTo>
                  <a:pt x="1295163" y="500524"/>
                </a:lnTo>
                <a:lnTo>
                  <a:pt x="1306211" y="546789"/>
                </a:lnTo>
                <a:lnTo>
                  <a:pt x="1314241" y="594226"/>
                </a:lnTo>
                <a:lnTo>
                  <a:pt x="1319141" y="642719"/>
                </a:lnTo>
                <a:lnTo>
                  <a:pt x="1320800" y="692150"/>
                </a:lnTo>
                <a:lnTo>
                  <a:pt x="1319141" y="741580"/>
                </a:lnTo>
                <a:lnTo>
                  <a:pt x="1314241" y="790073"/>
                </a:lnTo>
                <a:lnTo>
                  <a:pt x="1306211" y="837510"/>
                </a:lnTo>
                <a:lnTo>
                  <a:pt x="1295163" y="883775"/>
                </a:lnTo>
                <a:lnTo>
                  <a:pt x="1281208" y="928751"/>
                </a:lnTo>
                <a:lnTo>
                  <a:pt x="1264459" y="972320"/>
                </a:lnTo>
                <a:lnTo>
                  <a:pt x="1245026" y="1014365"/>
                </a:lnTo>
                <a:lnTo>
                  <a:pt x="1223022" y="1054770"/>
                </a:lnTo>
                <a:lnTo>
                  <a:pt x="1198559" y="1093416"/>
                </a:lnTo>
                <a:lnTo>
                  <a:pt x="1171747" y="1130188"/>
                </a:lnTo>
                <a:lnTo>
                  <a:pt x="1142700" y="1164967"/>
                </a:lnTo>
                <a:lnTo>
                  <a:pt x="1111529" y="1197638"/>
                </a:lnTo>
                <a:lnTo>
                  <a:pt x="1078344" y="1228081"/>
                </a:lnTo>
                <a:lnTo>
                  <a:pt x="1043260" y="1256182"/>
                </a:lnTo>
                <a:lnTo>
                  <a:pt x="1006386" y="1281821"/>
                </a:lnTo>
                <a:lnTo>
                  <a:pt x="967834" y="1304883"/>
                </a:lnTo>
                <a:lnTo>
                  <a:pt x="927718" y="1325250"/>
                </a:lnTo>
                <a:lnTo>
                  <a:pt x="886147" y="1342805"/>
                </a:lnTo>
                <a:lnTo>
                  <a:pt x="843235" y="1357431"/>
                </a:lnTo>
                <a:lnTo>
                  <a:pt x="799092" y="1369010"/>
                </a:lnTo>
                <a:lnTo>
                  <a:pt x="753831" y="1377426"/>
                </a:lnTo>
                <a:lnTo>
                  <a:pt x="707563" y="1382562"/>
                </a:lnTo>
                <a:lnTo>
                  <a:pt x="660400" y="1384300"/>
                </a:lnTo>
                <a:lnTo>
                  <a:pt x="613236" y="1382562"/>
                </a:lnTo>
                <a:lnTo>
                  <a:pt x="566968" y="1377426"/>
                </a:lnTo>
                <a:lnTo>
                  <a:pt x="521707" y="1369010"/>
                </a:lnTo>
                <a:lnTo>
                  <a:pt x="477564" y="1357431"/>
                </a:lnTo>
                <a:lnTo>
                  <a:pt x="434652" y="1342805"/>
                </a:lnTo>
                <a:lnTo>
                  <a:pt x="393081" y="1325250"/>
                </a:lnTo>
                <a:lnTo>
                  <a:pt x="352965" y="1304883"/>
                </a:lnTo>
                <a:lnTo>
                  <a:pt x="314413" y="1281821"/>
                </a:lnTo>
                <a:lnTo>
                  <a:pt x="277539" y="1256182"/>
                </a:lnTo>
                <a:lnTo>
                  <a:pt x="242455" y="1228081"/>
                </a:lnTo>
                <a:lnTo>
                  <a:pt x="209271" y="1197638"/>
                </a:lnTo>
                <a:lnTo>
                  <a:pt x="178099" y="1164967"/>
                </a:lnTo>
                <a:lnTo>
                  <a:pt x="149052" y="1130188"/>
                </a:lnTo>
                <a:lnTo>
                  <a:pt x="122240" y="1093416"/>
                </a:lnTo>
                <a:lnTo>
                  <a:pt x="97777" y="1054770"/>
                </a:lnTo>
                <a:lnTo>
                  <a:pt x="75773" y="1014365"/>
                </a:lnTo>
                <a:lnTo>
                  <a:pt x="56340" y="972320"/>
                </a:lnTo>
                <a:lnTo>
                  <a:pt x="39591" y="928751"/>
                </a:lnTo>
                <a:lnTo>
                  <a:pt x="25636" y="883775"/>
                </a:lnTo>
                <a:lnTo>
                  <a:pt x="14588" y="837510"/>
                </a:lnTo>
                <a:lnTo>
                  <a:pt x="6558" y="790073"/>
                </a:lnTo>
                <a:lnTo>
                  <a:pt x="1658" y="741580"/>
                </a:lnTo>
                <a:lnTo>
                  <a:pt x="0" y="692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0982" y="2845011"/>
            <a:ext cx="89058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spc="19" dirty="0">
                <a:solidFill>
                  <a:prstClr val="black"/>
                </a:solidFill>
                <a:latin typeface="Calibri"/>
                <a:cs typeface="Calibri"/>
              </a:rPr>
              <a:t>Car</a:t>
            </a:r>
            <a:r>
              <a:rPr sz="1350" spc="-6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Location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6388" y="2471738"/>
            <a:ext cx="990600" cy="1028700"/>
          </a:xfrm>
          <a:custGeom>
            <a:avLst/>
            <a:gdLst/>
            <a:ahLst/>
            <a:cxnLst/>
            <a:rect l="l" t="t" r="r" b="b"/>
            <a:pathLst>
              <a:path w="1320800" h="1371600">
                <a:moveTo>
                  <a:pt x="660400" y="0"/>
                </a:moveTo>
                <a:lnTo>
                  <a:pt x="613236" y="1721"/>
                </a:lnTo>
                <a:lnTo>
                  <a:pt x="566968" y="6810"/>
                </a:lnTo>
                <a:lnTo>
                  <a:pt x="521707" y="15149"/>
                </a:lnTo>
                <a:lnTo>
                  <a:pt x="477564" y="26622"/>
                </a:lnTo>
                <a:lnTo>
                  <a:pt x="434652" y="41113"/>
                </a:lnTo>
                <a:lnTo>
                  <a:pt x="393081" y="58507"/>
                </a:lnTo>
                <a:lnTo>
                  <a:pt x="352965" y="78687"/>
                </a:lnTo>
                <a:lnTo>
                  <a:pt x="314413" y="101538"/>
                </a:lnTo>
                <a:lnTo>
                  <a:pt x="277540" y="126942"/>
                </a:lnTo>
                <a:lnTo>
                  <a:pt x="242455" y="154784"/>
                </a:lnTo>
                <a:lnTo>
                  <a:pt x="209271" y="184949"/>
                </a:lnTo>
                <a:lnTo>
                  <a:pt x="178099" y="217319"/>
                </a:lnTo>
                <a:lnTo>
                  <a:pt x="149052" y="251780"/>
                </a:lnTo>
                <a:lnTo>
                  <a:pt x="122240" y="288214"/>
                </a:lnTo>
                <a:lnTo>
                  <a:pt x="97777" y="326506"/>
                </a:lnTo>
                <a:lnTo>
                  <a:pt x="75773" y="366540"/>
                </a:lnTo>
                <a:lnTo>
                  <a:pt x="56340" y="408200"/>
                </a:lnTo>
                <a:lnTo>
                  <a:pt x="39591" y="451369"/>
                </a:lnTo>
                <a:lnTo>
                  <a:pt x="25636" y="495932"/>
                </a:lnTo>
                <a:lnTo>
                  <a:pt x="14588" y="541773"/>
                </a:lnTo>
                <a:lnTo>
                  <a:pt x="6558" y="588775"/>
                </a:lnTo>
                <a:lnTo>
                  <a:pt x="1658" y="636822"/>
                </a:lnTo>
                <a:lnTo>
                  <a:pt x="0" y="685800"/>
                </a:lnTo>
                <a:lnTo>
                  <a:pt x="1658" y="734777"/>
                </a:lnTo>
                <a:lnTo>
                  <a:pt x="6558" y="782824"/>
                </a:lnTo>
                <a:lnTo>
                  <a:pt x="14588" y="829826"/>
                </a:lnTo>
                <a:lnTo>
                  <a:pt x="25636" y="875667"/>
                </a:lnTo>
                <a:lnTo>
                  <a:pt x="39591" y="920230"/>
                </a:lnTo>
                <a:lnTo>
                  <a:pt x="56340" y="963399"/>
                </a:lnTo>
                <a:lnTo>
                  <a:pt x="75773" y="1005059"/>
                </a:lnTo>
                <a:lnTo>
                  <a:pt x="97777" y="1045093"/>
                </a:lnTo>
                <a:lnTo>
                  <a:pt x="122240" y="1083385"/>
                </a:lnTo>
                <a:lnTo>
                  <a:pt x="149052" y="1119819"/>
                </a:lnTo>
                <a:lnTo>
                  <a:pt x="178099" y="1154280"/>
                </a:lnTo>
                <a:lnTo>
                  <a:pt x="209271" y="1186650"/>
                </a:lnTo>
                <a:lnTo>
                  <a:pt x="242455" y="1216815"/>
                </a:lnTo>
                <a:lnTo>
                  <a:pt x="277540" y="1244657"/>
                </a:lnTo>
                <a:lnTo>
                  <a:pt x="314413" y="1270061"/>
                </a:lnTo>
                <a:lnTo>
                  <a:pt x="352965" y="1292912"/>
                </a:lnTo>
                <a:lnTo>
                  <a:pt x="393081" y="1313092"/>
                </a:lnTo>
                <a:lnTo>
                  <a:pt x="434652" y="1330486"/>
                </a:lnTo>
                <a:lnTo>
                  <a:pt x="477564" y="1344977"/>
                </a:lnTo>
                <a:lnTo>
                  <a:pt x="521707" y="1356450"/>
                </a:lnTo>
                <a:lnTo>
                  <a:pt x="566968" y="1364789"/>
                </a:lnTo>
                <a:lnTo>
                  <a:pt x="613236" y="1369878"/>
                </a:lnTo>
                <a:lnTo>
                  <a:pt x="660400" y="1371600"/>
                </a:lnTo>
                <a:lnTo>
                  <a:pt x="707563" y="1369878"/>
                </a:lnTo>
                <a:lnTo>
                  <a:pt x="753831" y="1364789"/>
                </a:lnTo>
                <a:lnTo>
                  <a:pt x="799092" y="1356450"/>
                </a:lnTo>
                <a:lnTo>
                  <a:pt x="843235" y="1344977"/>
                </a:lnTo>
                <a:lnTo>
                  <a:pt x="886147" y="1330486"/>
                </a:lnTo>
                <a:lnTo>
                  <a:pt x="927718" y="1313092"/>
                </a:lnTo>
                <a:lnTo>
                  <a:pt x="967834" y="1292912"/>
                </a:lnTo>
                <a:lnTo>
                  <a:pt x="1006386" y="1270061"/>
                </a:lnTo>
                <a:lnTo>
                  <a:pt x="1043259" y="1244657"/>
                </a:lnTo>
                <a:lnTo>
                  <a:pt x="1078344" y="1216815"/>
                </a:lnTo>
                <a:lnTo>
                  <a:pt x="1111528" y="1186650"/>
                </a:lnTo>
                <a:lnTo>
                  <a:pt x="1142700" y="1154280"/>
                </a:lnTo>
                <a:lnTo>
                  <a:pt x="1171747" y="1119819"/>
                </a:lnTo>
                <a:lnTo>
                  <a:pt x="1198559" y="1083385"/>
                </a:lnTo>
                <a:lnTo>
                  <a:pt x="1223022" y="1045093"/>
                </a:lnTo>
                <a:lnTo>
                  <a:pt x="1245026" y="1005059"/>
                </a:lnTo>
                <a:lnTo>
                  <a:pt x="1264459" y="963399"/>
                </a:lnTo>
                <a:lnTo>
                  <a:pt x="1281208" y="920230"/>
                </a:lnTo>
                <a:lnTo>
                  <a:pt x="1295163" y="875667"/>
                </a:lnTo>
                <a:lnTo>
                  <a:pt x="1306211" y="829826"/>
                </a:lnTo>
                <a:lnTo>
                  <a:pt x="1314241" y="782824"/>
                </a:lnTo>
                <a:lnTo>
                  <a:pt x="1319141" y="734777"/>
                </a:lnTo>
                <a:lnTo>
                  <a:pt x="1320800" y="685800"/>
                </a:lnTo>
                <a:lnTo>
                  <a:pt x="1319141" y="636822"/>
                </a:lnTo>
                <a:lnTo>
                  <a:pt x="1314241" y="588775"/>
                </a:lnTo>
                <a:lnTo>
                  <a:pt x="1306211" y="541773"/>
                </a:lnTo>
                <a:lnTo>
                  <a:pt x="1295163" y="495932"/>
                </a:lnTo>
                <a:lnTo>
                  <a:pt x="1281208" y="451369"/>
                </a:lnTo>
                <a:lnTo>
                  <a:pt x="1264459" y="408200"/>
                </a:lnTo>
                <a:lnTo>
                  <a:pt x="1245026" y="366540"/>
                </a:lnTo>
                <a:lnTo>
                  <a:pt x="1223022" y="326506"/>
                </a:lnTo>
                <a:lnTo>
                  <a:pt x="1198559" y="288214"/>
                </a:lnTo>
                <a:lnTo>
                  <a:pt x="1171747" y="251780"/>
                </a:lnTo>
                <a:lnTo>
                  <a:pt x="1142700" y="217319"/>
                </a:lnTo>
                <a:lnTo>
                  <a:pt x="1111528" y="184949"/>
                </a:lnTo>
                <a:lnTo>
                  <a:pt x="1078344" y="154784"/>
                </a:lnTo>
                <a:lnTo>
                  <a:pt x="1043259" y="126942"/>
                </a:lnTo>
                <a:lnTo>
                  <a:pt x="1006386" y="101538"/>
                </a:lnTo>
                <a:lnTo>
                  <a:pt x="967834" y="78687"/>
                </a:lnTo>
                <a:lnTo>
                  <a:pt x="927718" y="58507"/>
                </a:lnTo>
                <a:lnTo>
                  <a:pt x="886147" y="41113"/>
                </a:lnTo>
                <a:lnTo>
                  <a:pt x="843235" y="26622"/>
                </a:lnTo>
                <a:lnTo>
                  <a:pt x="799092" y="15149"/>
                </a:lnTo>
                <a:lnTo>
                  <a:pt x="753831" y="6810"/>
                </a:lnTo>
                <a:lnTo>
                  <a:pt x="707563" y="1721"/>
                </a:lnTo>
                <a:lnTo>
                  <a:pt x="6604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86388" y="2471738"/>
            <a:ext cx="990600" cy="1028700"/>
          </a:xfrm>
          <a:custGeom>
            <a:avLst/>
            <a:gdLst/>
            <a:ahLst/>
            <a:cxnLst/>
            <a:rect l="l" t="t" r="r" b="b"/>
            <a:pathLst>
              <a:path w="1320800" h="1371600">
                <a:moveTo>
                  <a:pt x="0" y="685800"/>
                </a:moveTo>
                <a:lnTo>
                  <a:pt x="1658" y="636822"/>
                </a:lnTo>
                <a:lnTo>
                  <a:pt x="6558" y="588775"/>
                </a:lnTo>
                <a:lnTo>
                  <a:pt x="14588" y="541773"/>
                </a:lnTo>
                <a:lnTo>
                  <a:pt x="25636" y="495932"/>
                </a:lnTo>
                <a:lnTo>
                  <a:pt x="39591" y="451369"/>
                </a:lnTo>
                <a:lnTo>
                  <a:pt x="56340" y="408200"/>
                </a:lnTo>
                <a:lnTo>
                  <a:pt x="75773" y="366540"/>
                </a:lnTo>
                <a:lnTo>
                  <a:pt x="97777" y="326506"/>
                </a:lnTo>
                <a:lnTo>
                  <a:pt x="122240" y="288214"/>
                </a:lnTo>
                <a:lnTo>
                  <a:pt x="149052" y="251780"/>
                </a:lnTo>
                <a:lnTo>
                  <a:pt x="178099" y="217319"/>
                </a:lnTo>
                <a:lnTo>
                  <a:pt x="209271" y="184949"/>
                </a:lnTo>
                <a:lnTo>
                  <a:pt x="242455" y="154784"/>
                </a:lnTo>
                <a:lnTo>
                  <a:pt x="277539" y="126942"/>
                </a:lnTo>
                <a:lnTo>
                  <a:pt x="314413" y="101538"/>
                </a:lnTo>
                <a:lnTo>
                  <a:pt x="352965" y="78687"/>
                </a:lnTo>
                <a:lnTo>
                  <a:pt x="393081" y="58507"/>
                </a:lnTo>
                <a:lnTo>
                  <a:pt x="434652" y="41113"/>
                </a:lnTo>
                <a:lnTo>
                  <a:pt x="477564" y="26622"/>
                </a:lnTo>
                <a:lnTo>
                  <a:pt x="521707" y="15149"/>
                </a:lnTo>
                <a:lnTo>
                  <a:pt x="566968" y="6810"/>
                </a:lnTo>
                <a:lnTo>
                  <a:pt x="613236" y="1721"/>
                </a:lnTo>
                <a:lnTo>
                  <a:pt x="660400" y="0"/>
                </a:lnTo>
                <a:lnTo>
                  <a:pt x="707563" y="1721"/>
                </a:lnTo>
                <a:lnTo>
                  <a:pt x="753831" y="6810"/>
                </a:lnTo>
                <a:lnTo>
                  <a:pt x="799092" y="15149"/>
                </a:lnTo>
                <a:lnTo>
                  <a:pt x="843235" y="26622"/>
                </a:lnTo>
                <a:lnTo>
                  <a:pt x="886147" y="41113"/>
                </a:lnTo>
                <a:lnTo>
                  <a:pt x="927718" y="58507"/>
                </a:lnTo>
                <a:lnTo>
                  <a:pt x="967834" y="78687"/>
                </a:lnTo>
                <a:lnTo>
                  <a:pt x="1006386" y="101538"/>
                </a:lnTo>
                <a:lnTo>
                  <a:pt x="1043260" y="126942"/>
                </a:lnTo>
                <a:lnTo>
                  <a:pt x="1078344" y="154784"/>
                </a:lnTo>
                <a:lnTo>
                  <a:pt x="1111529" y="184949"/>
                </a:lnTo>
                <a:lnTo>
                  <a:pt x="1142700" y="217319"/>
                </a:lnTo>
                <a:lnTo>
                  <a:pt x="1171747" y="251780"/>
                </a:lnTo>
                <a:lnTo>
                  <a:pt x="1198559" y="288214"/>
                </a:lnTo>
                <a:lnTo>
                  <a:pt x="1223022" y="326506"/>
                </a:lnTo>
                <a:lnTo>
                  <a:pt x="1245026" y="366540"/>
                </a:lnTo>
                <a:lnTo>
                  <a:pt x="1264459" y="408200"/>
                </a:lnTo>
                <a:lnTo>
                  <a:pt x="1281208" y="451369"/>
                </a:lnTo>
                <a:lnTo>
                  <a:pt x="1295163" y="495932"/>
                </a:lnTo>
                <a:lnTo>
                  <a:pt x="1306211" y="541773"/>
                </a:lnTo>
                <a:lnTo>
                  <a:pt x="1314241" y="588775"/>
                </a:lnTo>
                <a:lnTo>
                  <a:pt x="1319141" y="636822"/>
                </a:lnTo>
                <a:lnTo>
                  <a:pt x="1320800" y="685800"/>
                </a:lnTo>
                <a:lnTo>
                  <a:pt x="1319141" y="734777"/>
                </a:lnTo>
                <a:lnTo>
                  <a:pt x="1314241" y="782824"/>
                </a:lnTo>
                <a:lnTo>
                  <a:pt x="1306211" y="829826"/>
                </a:lnTo>
                <a:lnTo>
                  <a:pt x="1295163" y="875667"/>
                </a:lnTo>
                <a:lnTo>
                  <a:pt x="1281208" y="920230"/>
                </a:lnTo>
                <a:lnTo>
                  <a:pt x="1264459" y="963399"/>
                </a:lnTo>
                <a:lnTo>
                  <a:pt x="1245026" y="1005059"/>
                </a:lnTo>
                <a:lnTo>
                  <a:pt x="1223022" y="1045093"/>
                </a:lnTo>
                <a:lnTo>
                  <a:pt x="1198559" y="1083385"/>
                </a:lnTo>
                <a:lnTo>
                  <a:pt x="1171747" y="1119819"/>
                </a:lnTo>
                <a:lnTo>
                  <a:pt x="1142700" y="1154280"/>
                </a:lnTo>
                <a:lnTo>
                  <a:pt x="1111529" y="1186650"/>
                </a:lnTo>
                <a:lnTo>
                  <a:pt x="1078344" y="1216815"/>
                </a:lnTo>
                <a:lnTo>
                  <a:pt x="1043260" y="1244657"/>
                </a:lnTo>
                <a:lnTo>
                  <a:pt x="1006386" y="1270061"/>
                </a:lnTo>
                <a:lnTo>
                  <a:pt x="967834" y="1292912"/>
                </a:lnTo>
                <a:lnTo>
                  <a:pt x="927718" y="1313092"/>
                </a:lnTo>
                <a:lnTo>
                  <a:pt x="886147" y="1330486"/>
                </a:lnTo>
                <a:lnTo>
                  <a:pt x="843235" y="1344977"/>
                </a:lnTo>
                <a:lnTo>
                  <a:pt x="799092" y="1356450"/>
                </a:lnTo>
                <a:lnTo>
                  <a:pt x="753831" y="1364789"/>
                </a:lnTo>
                <a:lnTo>
                  <a:pt x="707563" y="1369878"/>
                </a:lnTo>
                <a:lnTo>
                  <a:pt x="660400" y="1371600"/>
                </a:lnTo>
                <a:lnTo>
                  <a:pt x="613236" y="1369878"/>
                </a:lnTo>
                <a:lnTo>
                  <a:pt x="566968" y="1364789"/>
                </a:lnTo>
                <a:lnTo>
                  <a:pt x="521707" y="1356450"/>
                </a:lnTo>
                <a:lnTo>
                  <a:pt x="477564" y="1344977"/>
                </a:lnTo>
                <a:lnTo>
                  <a:pt x="434652" y="1330486"/>
                </a:lnTo>
                <a:lnTo>
                  <a:pt x="393081" y="1313092"/>
                </a:lnTo>
                <a:lnTo>
                  <a:pt x="352965" y="1292912"/>
                </a:lnTo>
                <a:lnTo>
                  <a:pt x="314413" y="1270061"/>
                </a:lnTo>
                <a:lnTo>
                  <a:pt x="277539" y="1244657"/>
                </a:lnTo>
                <a:lnTo>
                  <a:pt x="242455" y="1216815"/>
                </a:lnTo>
                <a:lnTo>
                  <a:pt x="209271" y="1186650"/>
                </a:lnTo>
                <a:lnTo>
                  <a:pt x="178099" y="1154280"/>
                </a:lnTo>
                <a:lnTo>
                  <a:pt x="149052" y="1119819"/>
                </a:lnTo>
                <a:lnTo>
                  <a:pt x="122240" y="1083385"/>
                </a:lnTo>
                <a:lnTo>
                  <a:pt x="97777" y="1045093"/>
                </a:lnTo>
                <a:lnTo>
                  <a:pt x="75773" y="1005059"/>
                </a:lnTo>
                <a:lnTo>
                  <a:pt x="56340" y="963399"/>
                </a:lnTo>
                <a:lnTo>
                  <a:pt x="39591" y="920230"/>
                </a:lnTo>
                <a:lnTo>
                  <a:pt x="25636" y="875667"/>
                </a:lnTo>
                <a:lnTo>
                  <a:pt x="14588" y="829826"/>
                </a:lnTo>
                <a:lnTo>
                  <a:pt x="6558" y="782824"/>
                </a:lnTo>
                <a:lnTo>
                  <a:pt x="1658" y="734777"/>
                </a:lnTo>
                <a:lnTo>
                  <a:pt x="0" y="685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58595" y="2845011"/>
            <a:ext cx="62198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spc="-15" dirty="0">
                <a:solidFill>
                  <a:prstClr val="black"/>
                </a:solidFill>
                <a:latin typeface="Calibri"/>
                <a:cs typeface="Calibri"/>
              </a:rPr>
              <a:t>My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23" dirty="0">
                <a:solidFill>
                  <a:prstClr val="black"/>
                </a:solidFill>
                <a:latin typeface="Calibri"/>
                <a:cs typeface="Calibri"/>
              </a:rPr>
              <a:t>Door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62688" y="4157663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660400" y="0"/>
                </a:moveTo>
                <a:lnTo>
                  <a:pt x="613236" y="1737"/>
                </a:lnTo>
                <a:lnTo>
                  <a:pt x="566968" y="6873"/>
                </a:lnTo>
                <a:lnTo>
                  <a:pt x="521707" y="15289"/>
                </a:lnTo>
                <a:lnTo>
                  <a:pt x="477564" y="26868"/>
                </a:lnTo>
                <a:lnTo>
                  <a:pt x="434652" y="41494"/>
                </a:lnTo>
                <a:lnTo>
                  <a:pt x="393081" y="59049"/>
                </a:lnTo>
                <a:lnTo>
                  <a:pt x="352965" y="79416"/>
                </a:lnTo>
                <a:lnTo>
                  <a:pt x="314413" y="102478"/>
                </a:lnTo>
                <a:lnTo>
                  <a:pt x="277540" y="128117"/>
                </a:lnTo>
                <a:lnTo>
                  <a:pt x="242455" y="156218"/>
                </a:lnTo>
                <a:lnTo>
                  <a:pt x="209271" y="186662"/>
                </a:lnTo>
                <a:lnTo>
                  <a:pt x="178099" y="219332"/>
                </a:lnTo>
                <a:lnTo>
                  <a:pt x="149052" y="254111"/>
                </a:lnTo>
                <a:lnTo>
                  <a:pt x="122240" y="290883"/>
                </a:lnTo>
                <a:lnTo>
                  <a:pt x="97777" y="329530"/>
                </a:lnTo>
                <a:lnTo>
                  <a:pt x="75773" y="369934"/>
                </a:lnTo>
                <a:lnTo>
                  <a:pt x="56340" y="411980"/>
                </a:lnTo>
                <a:lnTo>
                  <a:pt x="39591" y="455549"/>
                </a:lnTo>
                <a:lnTo>
                  <a:pt x="25636" y="500524"/>
                </a:lnTo>
                <a:lnTo>
                  <a:pt x="14588" y="546789"/>
                </a:lnTo>
                <a:lnTo>
                  <a:pt x="6558" y="594227"/>
                </a:lnTo>
                <a:lnTo>
                  <a:pt x="1658" y="642719"/>
                </a:lnTo>
                <a:lnTo>
                  <a:pt x="0" y="692150"/>
                </a:lnTo>
                <a:lnTo>
                  <a:pt x="1658" y="741580"/>
                </a:lnTo>
                <a:lnTo>
                  <a:pt x="6558" y="790072"/>
                </a:lnTo>
                <a:lnTo>
                  <a:pt x="14588" y="837510"/>
                </a:lnTo>
                <a:lnTo>
                  <a:pt x="25636" y="883775"/>
                </a:lnTo>
                <a:lnTo>
                  <a:pt x="39591" y="928750"/>
                </a:lnTo>
                <a:lnTo>
                  <a:pt x="56340" y="972319"/>
                </a:lnTo>
                <a:lnTo>
                  <a:pt x="75773" y="1014365"/>
                </a:lnTo>
                <a:lnTo>
                  <a:pt x="97777" y="1054769"/>
                </a:lnTo>
                <a:lnTo>
                  <a:pt x="122240" y="1093416"/>
                </a:lnTo>
                <a:lnTo>
                  <a:pt x="149052" y="1130188"/>
                </a:lnTo>
                <a:lnTo>
                  <a:pt x="178099" y="1164967"/>
                </a:lnTo>
                <a:lnTo>
                  <a:pt x="209271" y="1197637"/>
                </a:lnTo>
                <a:lnTo>
                  <a:pt x="242455" y="1228081"/>
                </a:lnTo>
                <a:lnTo>
                  <a:pt x="277540" y="1256182"/>
                </a:lnTo>
                <a:lnTo>
                  <a:pt x="314413" y="1281821"/>
                </a:lnTo>
                <a:lnTo>
                  <a:pt x="352965" y="1304883"/>
                </a:lnTo>
                <a:lnTo>
                  <a:pt x="393081" y="1325250"/>
                </a:lnTo>
                <a:lnTo>
                  <a:pt x="434652" y="1342805"/>
                </a:lnTo>
                <a:lnTo>
                  <a:pt x="477564" y="1357431"/>
                </a:lnTo>
                <a:lnTo>
                  <a:pt x="521707" y="1369010"/>
                </a:lnTo>
                <a:lnTo>
                  <a:pt x="566968" y="1377426"/>
                </a:lnTo>
                <a:lnTo>
                  <a:pt x="613236" y="1382562"/>
                </a:lnTo>
                <a:lnTo>
                  <a:pt x="660400" y="1384300"/>
                </a:lnTo>
                <a:lnTo>
                  <a:pt x="707563" y="1382562"/>
                </a:lnTo>
                <a:lnTo>
                  <a:pt x="753831" y="1377426"/>
                </a:lnTo>
                <a:lnTo>
                  <a:pt x="799092" y="1369010"/>
                </a:lnTo>
                <a:lnTo>
                  <a:pt x="843235" y="1357431"/>
                </a:lnTo>
                <a:lnTo>
                  <a:pt x="886147" y="1342805"/>
                </a:lnTo>
                <a:lnTo>
                  <a:pt x="927718" y="1325250"/>
                </a:lnTo>
                <a:lnTo>
                  <a:pt x="967834" y="1304883"/>
                </a:lnTo>
                <a:lnTo>
                  <a:pt x="1006386" y="1281821"/>
                </a:lnTo>
                <a:lnTo>
                  <a:pt x="1043259" y="1256182"/>
                </a:lnTo>
                <a:lnTo>
                  <a:pt x="1078344" y="1228081"/>
                </a:lnTo>
                <a:lnTo>
                  <a:pt x="1111528" y="1197637"/>
                </a:lnTo>
                <a:lnTo>
                  <a:pt x="1142700" y="1164967"/>
                </a:lnTo>
                <a:lnTo>
                  <a:pt x="1171747" y="1130188"/>
                </a:lnTo>
                <a:lnTo>
                  <a:pt x="1198559" y="1093416"/>
                </a:lnTo>
                <a:lnTo>
                  <a:pt x="1223022" y="1054769"/>
                </a:lnTo>
                <a:lnTo>
                  <a:pt x="1245026" y="1014365"/>
                </a:lnTo>
                <a:lnTo>
                  <a:pt x="1264459" y="972319"/>
                </a:lnTo>
                <a:lnTo>
                  <a:pt x="1281208" y="928750"/>
                </a:lnTo>
                <a:lnTo>
                  <a:pt x="1295163" y="883775"/>
                </a:lnTo>
                <a:lnTo>
                  <a:pt x="1306211" y="837510"/>
                </a:lnTo>
                <a:lnTo>
                  <a:pt x="1314241" y="790072"/>
                </a:lnTo>
                <a:lnTo>
                  <a:pt x="1319141" y="741580"/>
                </a:lnTo>
                <a:lnTo>
                  <a:pt x="1320800" y="692150"/>
                </a:lnTo>
                <a:lnTo>
                  <a:pt x="1319141" y="642719"/>
                </a:lnTo>
                <a:lnTo>
                  <a:pt x="1314241" y="594227"/>
                </a:lnTo>
                <a:lnTo>
                  <a:pt x="1306211" y="546789"/>
                </a:lnTo>
                <a:lnTo>
                  <a:pt x="1295163" y="500524"/>
                </a:lnTo>
                <a:lnTo>
                  <a:pt x="1281208" y="455549"/>
                </a:lnTo>
                <a:lnTo>
                  <a:pt x="1264459" y="411980"/>
                </a:lnTo>
                <a:lnTo>
                  <a:pt x="1245026" y="369934"/>
                </a:lnTo>
                <a:lnTo>
                  <a:pt x="1223022" y="329530"/>
                </a:lnTo>
                <a:lnTo>
                  <a:pt x="1198559" y="290883"/>
                </a:lnTo>
                <a:lnTo>
                  <a:pt x="1171747" y="254111"/>
                </a:lnTo>
                <a:lnTo>
                  <a:pt x="1142700" y="219332"/>
                </a:lnTo>
                <a:lnTo>
                  <a:pt x="1111528" y="186662"/>
                </a:lnTo>
                <a:lnTo>
                  <a:pt x="1078344" y="156218"/>
                </a:lnTo>
                <a:lnTo>
                  <a:pt x="1043259" y="128117"/>
                </a:lnTo>
                <a:lnTo>
                  <a:pt x="1006386" y="102478"/>
                </a:lnTo>
                <a:lnTo>
                  <a:pt x="967834" y="79416"/>
                </a:lnTo>
                <a:lnTo>
                  <a:pt x="927718" y="59049"/>
                </a:lnTo>
                <a:lnTo>
                  <a:pt x="886147" y="41494"/>
                </a:lnTo>
                <a:lnTo>
                  <a:pt x="843235" y="26868"/>
                </a:lnTo>
                <a:lnTo>
                  <a:pt x="799092" y="15289"/>
                </a:lnTo>
                <a:lnTo>
                  <a:pt x="753831" y="6873"/>
                </a:lnTo>
                <a:lnTo>
                  <a:pt x="707563" y="1737"/>
                </a:lnTo>
                <a:lnTo>
                  <a:pt x="6604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2688" y="4157663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0" y="692150"/>
                </a:moveTo>
                <a:lnTo>
                  <a:pt x="1658" y="642719"/>
                </a:lnTo>
                <a:lnTo>
                  <a:pt x="6558" y="594226"/>
                </a:lnTo>
                <a:lnTo>
                  <a:pt x="14588" y="546789"/>
                </a:lnTo>
                <a:lnTo>
                  <a:pt x="25636" y="500524"/>
                </a:lnTo>
                <a:lnTo>
                  <a:pt x="39591" y="455549"/>
                </a:lnTo>
                <a:lnTo>
                  <a:pt x="56340" y="411979"/>
                </a:lnTo>
                <a:lnTo>
                  <a:pt x="75773" y="369934"/>
                </a:lnTo>
                <a:lnTo>
                  <a:pt x="97777" y="329529"/>
                </a:lnTo>
                <a:lnTo>
                  <a:pt x="122240" y="290883"/>
                </a:lnTo>
                <a:lnTo>
                  <a:pt x="149052" y="254111"/>
                </a:lnTo>
                <a:lnTo>
                  <a:pt x="178099" y="219332"/>
                </a:lnTo>
                <a:lnTo>
                  <a:pt x="209271" y="186661"/>
                </a:lnTo>
                <a:lnTo>
                  <a:pt x="242455" y="156218"/>
                </a:lnTo>
                <a:lnTo>
                  <a:pt x="277539" y="128117"/>
                </a:lnTo>
                <a:lnTo>
                  <a:pt x="314413" y="102478"/>
                </a:lnTo>
                <a:lnTo>
                  <a:pt x="352965" y="79416"/>
                </a:lnTo>
                <a:lnTo>
                  <a:pt x="393081" y="59049"/>
                </a:lnTo>
                <a:lnTo>
                  <a:pt x="434652" y="41494"/>
                </a:lnTo>
                <a:lnTo>
                  <a:pt x="477564" y="26868"/>
                </a:lnTo>
                <a:lnTo>
                  <a:pt x="521707" y="15289"/>
                </a:lnTo>
                <a:lnTo>
                  <a:pt x="566968" y="6873"/>
                </a:lnTo>
                <a:lnTo>
                  <a:pt x="613236" y="1737"/>
                </a:lnTo>
                <a:lnTo>
                  <a:pt x="660400" y="0"/>
                </a:lnTo>
                <a:lnTo>
                  <a:pt x="707563" y="1737"/>
                </a:lnTo>
                <a:lnTo>
                  <a:pt x="753831" y="6873"/>
                </a:lnTo>
                <a:lnTo>
                  <a:pt x="799092" y="15289"/>
                </a:lnTo>
                <a:lnTo>
                  <a:pt x="843235" y="26868"/>
                </a:lnTo>
                <a:lnTo>
                  <a:pt x="886147" y="41494"/>
                </a:lnTo>
                <a:lnTo>
                  <a:pt x="927718" y="59049"/>
                </a:lnTo>
                <a:lnTo>
                  <a:pt x="967834" y="79416"/>
                </a:lnTo>
                <a:lnTo>
                  <a:pt x="1006386" y="102478"/>
                </a:lnTo>
                <a:lnTo>
                  <a:pt x="1043260" y="128117"/>
                </a:lnTo>
                <a:lnTo>
                  <a:pt x="1078344" y="156218"/>
                </a:lnTo>
                <a:lnTo>
                  <a:pt x="1111529" y="186661"/>
                </a:lnTo>
                <a:lnTo>
                  <a:pt x="1142700" y="219332"/>
                </a:lnTo>
                <a:lnTo>
                  <a:pt x="1171747" y="254111"/>
                </a:lnTo>
                <a:lnTo>
                  <a:pt x="1198559" y="290883"/>
                </a:lnTo>
                <a:lnTo>
                  <a:pt x="1223022" y="329529"/>
                </a:lnTo>
                <a:lnTo>
                  <a:pt x="1245026" y="369934"/>
                </a:lnTo>
                <a:lnTo>
                  <a:pt x="1264459" y="411979"/>
                </a:lnTo>
                <a:lnTo>
                  <a:pt x="1281208" y="455549"/>
                </a:lnTo>
                <a:lnTo>
                  <a:pt x="1295163" y="500524"/>
                </a:lnTo>
                <a:lnTo>
                  <a:pt x="1306211" y="546789"/>
                </a:lnTo>
                <a:lnTo>
                  <a:pt x="1314241" y="594226"/>
                </a:lnTo>
                <a:lnTo>
                  <a:pt x="1319141" y="642719"/>
                </a:lnTo>
                <a:lnTo>
                  <a:pt x="1320800" y="692150"/>
                </a:lnTo>
                <a:lnTo>
                  <a:pt x="1319141" y="741580"/>
                </a:lnTo>
                <a:lnTo>
                  <a:pt x="1314241" y="790073"/>
                </a:lnTo>
                <a:lnTo>
                  <a:pt x="1306211" y="837510"/>
                </a:lnTo>
                <a:lnTo>
                  <a:pt x="1295163" y="883775"/>
                </a:lnTo>
                <a:lnTo>
                  <a:pt x="1281208" y="928751"/>
                </a:lnTo>
                <a:lnTo>
                  <a:pt x="1264459" y="972320"/>
                </a:lnTo>
                <a:lnTo>
                  <a:pt x="1245026" y="1014365"/>
                </a:lnTo>
                <a:lnTo>
                  <a:pt x="1223022" y="1054770"/>
                </a:lnTo>
                <a:lnTo>
                  <a:pt x="1198559" y="1093416"/>
                </a:lnTo>
                <a:lnTo>
                  <a:pt x="1171747" y="1130188"/>
                </a:lnTo>
                <a:lnTo>
                  <a:pt x="1142700" y="1164967"/>
                </a:lnTo>
                <a:lnTo>
                  <a:pt x="1111529" y="1197638"/>
                </a:lnTo>
                <a:lnTo>
                  <a:pt x="1078344" y="1228081"/>
                </a:lnTo>
                <a:lnTo>
                  <a:pt x="1043260" y="1256182"/>
                </a:lnTo>
                <a:lnTo>
                  <a:pt x="1006386" y="1281821"/>
                </a:lnTo>
                <a:lnTo>
                  <a:pt x="967834" y="1304883"/>
                </a:lnTo>
                <a:lnTo>
                  <a:pt x="927718" y="1325250"/>
                </a:lnTo>
                <a:lnTo>
                  <a:pt x="886147" y="1342805"/>
                </a:lnTo>
                <a:lnTo>
                  <a:pt x="843235" y="1357431"/>
                </a:lnTo>
                <a:lnTo>
                  <a:pt x="799092" y="1369010"/>
                </a:lnTo>
                <a:lnTo>
                  <a:pt x="753831" y="1377426"/>
                </a:lnTo>
                <a:lnTo>
                  <a:pt x="707563" y="1382562"/>
                </a:lnTo>
                <a:lnTo>
                  <a:pt x="660400" y="1384300"/>
                </a:lnTo>
                <a:lnTo>
                  <a:pt x="613236" y="1382562"/>
                </a:lnTo>
                <a:lnTo>
                  <a:pt x="566968" y="1377426"/>
                </a:lnTo>
                <a:lnTo>
                  <a:pt x="521707" y="1369010"/>
                </a:lnTo>
                <a:lnTo>
                  <a:pt x="477564" y="1357431"/>
                </a:lnTo>
                <a:lnTo>
                  <a:pt x="434652" y="1342805"/>
                </a:lnTo>
                <a:lnTo>
                  <a:pt x="393081" y="1325250"/>
                </a:lnTo>
                <a:lnTo>
                  <a:pt x="352965" y="1304883"/>
                </a:lnTo>
                <a:lnTo>
                  <a:pt x="314413" y="1281821"/>
                </a:lnTo>
                <a:lnTo>
                  <a:pt x="277539" y="1256182"/>
                </a:lnTo>
                <a:lnTo>
                  <a:pt x="242455" y="1228081"/>
                </a:lnTo>
                <a:lnTo>
                  <a:pt x="209271" y="1197638"/>
                </a:lnTo>
                <a:lnTo>
                  <a:pt x="178099" y="1164967"/>
                </a:lnTo>
                <a:lnTo>
                  <a:pt x="149052" y="1130188"/>
                </a:lnTo>
                <a:lnTo>
                  <a:pt x="122240" y="1093416"/>
                </a:lnTo>
                <a:lnTo>
                  <a:pt x="97777" y="1054770"/>
                </a:lnTo>
                <a:lnTo>
                  <a:pt x="75773" y="1014365"/>
                </a:lnTo>
                <a:lnTo>
                  <a:pt x="56340" y="972320"/>
                </a:lnTo>
                <a:lnTo>
                  <a:pt x="39591" y="928751"/>
                </a:lnTo>
                <a:lnTo>
                  <a:pt x="25636" y="883775"/>
                </a:lnTo>
                <a:lnTo>
                  <a:pt x="14588" y="837510"/>
                </a:lnTo>
                <a:lnTo>
                  <a:pt x="6558" y="790073"/>
                </a:lnTo>
                <a:lnTo>
                  <a:pt x="1658" y="741580"/>
                </a:lnTo>
                <a:lnTo>
                  <a:pt x="0" y="692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64627" y="4548189"/>
            <a:ext cx="9548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spc="-15" dirty="0">
                <a:solidFill>
                  <a:prstClr val="black"/>
                </a:solidFill>
                <a:latin typeface="Calibri"/>
                <a:cs typeface="Calibri"/>
              </a:rPr>
              <a:t>Opened</a:t>
            </a:r>
            <a:r>
              <a:rPr sz="1350" spc="6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23" dirty="0">
                <a:solidFill>
                  <a:prstClr val="black"/>
                </a:solidFill>
                <a:latin typeface="Calibri"/>
                <a:cs typeface="Calibri"/>
              </a:rPr>
              <a:t>Door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00929" y="3482272"/>
            <a:ext cx="379571" cy="825341"/>
          </a:xfrm>
          <a:custGeom>
            <a:avLst/>
            <a:gdLst/>
            <a:ahLst/>
            <a:cxnLst/>
            <a:rect l="l" t="t" r="r" b="b"/>
            <a:pathLst>
              <a:path w="506095" h="1100454">
                <a:moveTo>
                  <a:pt x="0" y="958009"/>
                </a:moveTo>
                <a:lnTo>
                  <a:pt x="6295" y="1099860"/>
                </a:lnTo>
                <a:lnTo>
                  <a:pt x="115999" y="1009713"/>
                </a:lnTo>
                <a:lnTo>
                  <a:pt x="69599" y="989031"/>
                </a:lnTo>
                <a:lnTo>
                  <a:pt x="74208" y="978691"/>
                </a:lnTo>
                <a:lnTo>
                  <a:pt x="46399" y="978691"/>
                </a:lnTo>
                <a:lnTo>
                  <a:pt x="0" y="958009"/>
                </a:lnTo>
                <a:close/>
              </a:path>
              <a:path w="506095" h="1100454">
                <a:moveTo>
                  <a:pt x="482634" y="0"/>
                </a:moveTo>
                <a:lnTo>
                  <a:pt x="46399" y="978691"/>
                </a:lnTo>
                <a:lnTo>
                  <a:pt x="74208" y="978691"/>
                </a:lnTo>
                <a:lnTo>
                  <a:pt x="505834" y="10340"/>
                </a:lnTo>
                <a:lnTo>
                  <a:pt x="482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8929" y="3490498"/>
            <a:ext cx="530543" cy="812483"/>
          </a:xfrm>
          <a:custGeom>
            <a:avLst/>
            <a:gdLst/>
            <a:ahLst/>
            <a:cxnLst/>
            <a:rect l="l" t="t" r="r" b="b"/>
            <a:pathLst>
              <a:path w="707390" h="1083310">
                <a:moveTo>
                  <a:pt x="21320" y="0"/>
                </a:moveTo>
                <a:lnTo>
                  <a:pt x="0" y="13804"/>
                </a:lnTo>
                <a:lnTo>
                  <a:pt x="627649" y="983020"/>
                </a:lnTo>
                <a:lnTo>
                  <a:pt x="585008" y="1010634"/>
                </a:lnTo>
                <a:lnTo>
                  <a:pt x="707341" y="1082716"/>
                </a:lnTo>
                <a:lnTo>
                  <a:pt x="694687" y="969214"/>
                </a:lnTo>
                <a:lnTo>
                  <a:pt x="648968" y="969214"/>
                </a:lnTo>
                <a:lnTo>
                  <a:pt x="21320" y="0"/>
                </a:lnTo>
                <a:close/>
              </a:path>
              <a:path w="707390" h="1083310">
                <a:moveTo>
                  <a:pt x="691608" y="941600"/>
                </a:moveTo>
                <a:lnTo>
                  <a:pt x="648968" y="969214"/>
                </a:lnTo>
                <a:lnTo>
                  <a:pt x="694687" y="969214"/>
                </a:lnTo>
                <a:lnTo>
                  <a:pt x="691608" y="94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6319" y="5580414"/>
            <a:ext cx="409670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spc="-11" dirty="0">
                <a:solidFill>
                  <a:prstClr val="black"/>
                </a:solidFill>
                <a:latin typeface="Calibri"/>
                <a:cs typeface="Calibri"/>
              </a:rPr>
              <a:t>https://twitter.com/EpiEllie/status/1020772459128197121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5208269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1" dirty="0"/>
              <a:t>Monty </a:t>
            </a:r>
            <a:r>
              <a:rPr sz="3300" spc="4" dirty="0"/>
              <a:t>Hall </a:t>
            </a:r>
            <a:r>
              <a:rPr sz="3300" spc="-8" dirty="0"/>
              <a:t>Problem,</a:t>
            </a:r>
            <a:r>
              <a:rPr sz="3300" spc="-79" dirty="0"/>
              <a:t> </a:t>
            </a:r>
            <a:r>
              <a:rPr sz="3300" spc="8" dirty="0"/>
              <a:t>Explained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62394" y="2545259"/>
            <a:ext cx="212026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Causal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explanation: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394" y="2869109"/>
            <a:ext cx="3442335" cy="2599109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352425" marR="273844" indent="-342900" defTabSz="685800" fontAlgn="auto">
              <a:lnSpc>
                <a:spcPct val="100200"/>
              </a:lnSpc>
              <a:spcBef>
                <a:spcPts val="68"/>
              </a:spcBef>
              <a:spcAft>
                <a:spcPts val="0"/>
              </a:spcAft>
              <a:buFont typeface="Arial"/>
              <a:buChar char="•"/>
              <a:tabLst>
                <a:tab pos="351949" algn="l"/>
                <a:tab pos="35242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My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location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correlated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car 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location, </a:t>
            </a:r>
            <a:r>
              <a:rPr sz="2100" b="1" dirty="0">
                <a:solidFill>
                  <a:prstClr val="black"/>
                </a:solidFill>
                <a:latin typeface="Calibri"/>
                <a:cs typeface="Calibri"/>
              </a:rPr>
              <a:t>conditioned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on 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which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door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Monty</a:t>
            </a:r>
            <a:r>
              <a:rPr sz="2100" spc="-13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opens!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352425" marR="3810" indent="-342900" defTabSz="685800" fontAlgn="auto">
              <a:lnSpc>
                <a:spcPts val="2550"/>
              </a:lnSpc>
              <a:spcBef>
                <a:spcPts val="15"/>
              </a:spcBef>
              <a:spcAft>
                <a:spcPts val="0"/>
              </a:spcAft>
              <a:buFont typeface="Arial"/>
              <a:buChar char="•"/>
              <a:tabLst>
                <a:tab pos="351949" algn="l"/>
                <a:tab pos="35242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because Monty</a:t>
            </a:r>
            <a:r>
              <a:rPr sz="2100" spc="-7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won’t 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show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me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car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352425" indent="-342900" defTabSz="685800" fontAlgn="auto">
              <a:lnSpc>
                <a:spcPts val="2385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351949" algn="l"/>
                <a:tab pos="35242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2100" spc="-34" dirty="0">
                <a:solidFill>
                  <a:prstClr val="black"/>
                </a:solidFill>
                <a:latin typeface="Calibri"/>
                <a:cs typeface="Calibri"/>
              </a:rPr>
              <a:t>he’s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guessing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also,</a:t>
            </a:r>
            <a:r>
              <a:rPr sz="2100" spc="8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then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352425" defTabSz="685800" fontAlgn="auto">
              <a:spcBef>
                <a:spcPts val="30"/>
              </a:spcBef>
              <a:spcAft>
                <a:spcPts val="0"/>
              </a:spcAf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correlation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disappears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7063" y="2452688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660400" y="0"/>
                </a:moveTo>
                <a:lnTo>
                  <a:pt x="613236" y="1737"/>
                </a:lnTo>
                <a:lnTo>
                  <a:pt x="566968" y="6873"/>
                </a:lnTo>
                <a:lnTo>
                  <a:pt x="521707" y="15289"/>
                </a:lnTo>
                <a:lnTo>
                  <a:pt x="477564" y="26868"/>
                </a:lnTo>
                <a:lnTo>
                  <a:pt x="434652" y="41494"/>
                </a:lnTo>
                <a:lnTo>
                  <a:pt x="393081" y="59049"/>
                </a:lnTo>
                <a:lnTo>
                  <a:pt x="352965" y="79416"/>
                </a:lnTo>
                <a:lnTo>
                  <a:pt x="314413" y="102478"/>
                </a:lnTo>
                <a:lnTo>
                  <a:pt x="277540" y="128117"/>
                </a:lnTo>
                <a:lnTo>
                  <a:pt x="242455" y="156218"/>
                </a:lnTo>
                <a:lnTo>
                  <a:pt x="209271" y="186662"/>
                </a:lnTo>
                <a:lnTo>
                  <a:pt x="178099" y="219332"/>
                </a:lnTo>
                <a:lnTo>
                  <a:pt x="149052" y="254111"/>
                </a:lnTo>
                <a:lnTo>
                  <a:pt x="122240" y="290883"/>
                </a:lnTo>
                <a:lnTo>
                  <a:pt x="97777" y="329530"/>
                </a:lnTo>
                <a:lnTo>
                  <a:pt x="75773" y="369934"/>
                </a:lnTo>
                <a:lnTo>
                  <a:pt x="56340" y="411980"/>
                </a:lnTo>
                <a:lnTo>
                  <a:pt x="39591" y="455549"/>
                </a:lnTo>
                <a:lnTo>
                  <a:pt x="25636" y="500524"/>
                </a:lnTo>
                <a:lnTo>
                  <a:pt x="14588" y="546789"/>
                </a:lnTo>
                <a:lnTo>
                  <a:pt x="6558" y="594227"/>
                </a:lnTo>
                <a:lnTo>
                  <a:pt x="1658" y="642719"/>
                </a:lnTo>
                <a:lnTo>
                  <a:pt x="0" y="692150"/>
                </a:lnTo>
                <a:lnTo>
                  <a:pt x="1658" y="741580"/>
                </a:lnTo>
                <a:lnTo>
                  <a:pt x="6558" y="790072"/>
                </a:lnTo>
                <a:lnTo>
                  <a:pt x="14588" y="837510"/>
                </a:lnTo>
                <a:lnTo>
                  <a:pt x="25636" y="883775"/>
                </a:lnTo>
                <a:lnTo>
                  <a:pt x="39591" y="928750"/>
                </a:lnTo>
                <a:lnTo>
                  <a:pt x="56340" y="972319"/>
                </a:lnTo>
                <a:lnTo>
                  <a:pt x="75773" y="1014365"/>
                </a:lnTo>
                <a:lnTo>
                  <a:pt x="97777" y="1054769"/>
                </a:lnTo>
                <a:lnTo>
                  <a:pt x="122240" y="1093416"/>
                </a:lnTo>
                <a:lnTo>
                  <a:pt x="149052" y="1130188"/>
                </a:lnTo>
                <a:lnTo>
                  <a:pt x="178099" y="1164967"/>
                </a:lnTo>
                <a:lnTo>
                  <a:pt x="209271" y="1197637"/>
                </a:lnTo>
                <a:lnTo>
                  <a:pt x="242455" y="1228081"/>
                </a:lnTo>
                <a:lnTo>
                  <a:pt x="277540" y="1256182"/>
                </a:lnTo>
                <a:lnTo>
                  <a:pt x="314413" y="1281821"/>
                </a:lnTo>
                <a:lnTo>
                  <a:pt x="352965" y="1304883"/>
                </a:lnTo>
                <a:lnTo>
                  <a:pt x="393081" y="1325250"/>
                </a:lnTo>
                <a:lnTo>
                  <a:pt x="434652" y="1342805"/>
                </a:lnTo>
                <a:lnTo>
                  <a:pt x="477564" y="1357431"/>
                </a:lnTo>
                <a:lnTo>
                  <a:pt x="521707" y="1369010"/>
                </a:lnTo>
                <a:lnTo>
                  <a:pt x="566968" y="1377426"/>
                </a:lnTo>
                <a:lnTo>
                  <a:pt x="613236" y="1382562"/>
                </a:lnTo>
                <a:lnTo>
                  <a:pt x="660400" y="1384300"/>
                </a:lnTo>
                <a:lnTo>
                  <a:pt x="707563" y="1382562"/>
                </a:lnTo>
                <a:lnTo>
                  <a:pt x="753831" y="1377426"/>
                </a:lnTo>
                <a:lnTo>
                  <a:pt x="799092" y="1369010"/>
                </a:lnTo>
                <a:lnTo>
                  <a:pt x="843235" y="1357431"/>
                </a:lnTo>
                <a:lnTo>
                  <a:pt x="886147" y="1342805"/>
                </a:lnTo>
                <a:lnTo>
                  <a:pt x="927718" y="1325250"/>
                </a:lnTo>
                <a:lnTo>
                  <a:pt x="967834" y="1304883"/>
                </a:lnTo>
                <a:lnTo>
                  <a:pt x="1006386" y="1281821"/>
                </a:lnTo>
                <a:lnTo>
                  <a:pt x="1043259" y="1256182"/>
                </a:lnTo>
                <a:lnTo>
                  <a:pt x="1078344" y="1228081"/>
                </a:lnTo>
                <a:lnTo>
                  <a:pt x="1111528" y="1197637"/>
                </a:lnTo>
                <a:lnTo>
                  <a:pt x="1142700" y="1164967"/>
                </a:lnTo>
                <a:lnTo>
                  <a:pt x="1171747" y="1130188"/>
                </a:lnTo>
                <a:lnTo>
                  <a:pt x="1198559" y="1093416"/>
                </a:lnTo>
                <a:lnTo>
                  <a:pt x="1223022" y="1054769"/>
                </a:lnTo>
                <a:lnTo>
                  <a:pt x="1245026" y="1014365"/>
                </a:lnTo>
                <a:lnTo>
                  <a:pt x="1264459" y="972319"/>
                </a:lnTo>
                <a:lnTo>
                  <a:pt x="1281208" y="928750"/>
                </a:lnTo>
                <a:lnTo>
                  <a:pt x="1295163" y="883775"/>
                </a:lnTo>
                <a:lnTo>
                  <a:pt x="1306211" y="837510"/>
                </a:lnTo>
                <a:lnTo>
                  <a:pt x="1314241" y="790072"/>
                </a:lnTo>
                <a:lnTo>
                  <a:pt x="1319141" y="741580"/>
                </a:lnTo>
                <a:lnTo>
                  <a:pt x="1320800" y="692150"/>
                </a:lnTo>
                <a:lnTo>
                  <a:pt x="1319141" y="642719"/>
                </a:lnTo>
                <a:lnTo>
                  <a:pt x="1314241" y="594227"/>
                </a:lnTo>
                <a:lnTo>
                  <a:pt x="1306211" y="546789"/>
                </a:lnTo>
                <a:lnTo>
                  <a:pt x="1295163" y="500524"/>
                </a:lnTo>
                <a:lnTo>
                  <a:pt x="1281208" y="455549"/>
                </a:lnTo>
                <a:lnTo>
                  <a:pt x="1264459" y="411980"/>
                </a:lnTo>
                <a:lnTo>
                  <a:pt x="1245026" y="369934"/>
                </a:lnTo>
                <a:lnTo>
                  <a:pt x="1223022" y="329530"/>
                </a:lnTo>
                <a:lnTo>
                  <a:pt x="1198559" y="290883"/>
                </a:lnTo>
                <a:lnTo>
                  <a:pt x="1171747" y="254111"/>
                </a:lnTo>
                <a:lnTo>
                  <a:pt x="1142700" y="219332"/>
                </a:lnTo>
                <a:lnTo>
                  <a:pt x="1111528" y="186662"/>
                </a:lnTo>
                <a:lnTo>
                  <a:pt x="1078344" y="156218"/>
                </a:lnTo>
                <a:lnTo>
                  <a:pt x="1043259" y="128117"/>
                </a:lnTo>
                <a:lnTo>
                  <a:pt x="1006386" y="102478"/>
                </a:lnTo>
                <a:lnTo>
                  <a:pt x="967834" y="79416"/>
                </a:lnTo>
                <a:lnTo>
                  <a:pt x="927718" y="59049"/>
                </a:lnTo>
                <a:lnTo>
                  <a:pt x="886147" y="41494"/>
                </a:lnTo>
                <a:lnTo>
                  <a:pt x="843235" y="26868"/>
                </a:lnTo>
                <a:lnTo>
                  <a:pt x="799092" y="15289"/>
                </a:lnTo>
                <a:lnTo>
                  <a:pt x="753831" y="6873"/>
                </a:lnTo>
                <a:lnTo>
                  <a:pt x="707563" y="1737"/>
                </a:lnTo>
                <a:lnTo>
                  <a:pt x="6604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77063" y="2452688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0" y="692150"/>
                </a:moveTo>
                <a:lnTo>
                  <a:pt x="1658" y="642719"/>
                </a:lnTo>
                <a:lnTo>
                  <a:pt x="6558" y="594226"/>
                </a:lnTo>
                <a:lnTo>
                  <a:pt x="14588" y="546789"/>
                </a:lnTo>
                <a:lnTo>
                  <a:pt x="25636" y="500524"/>
                </a:lnTo>
                <a:lnTo>
                  <a:pt x="39591" y="455549"/>
                </a:lnTo>
                <a:lnTo>
                  <a:pt x="56340" y="411979"/>
                </a:lnTo>
                <a:lnTo>
                  <a:pt x="75773" y="369934"/>
                </a:lnTo>
                <a:lnTo>
                  <a:pt x="97777" y="329529"/>
                </a:lnTo>
                <a:lnTo>
                  <a:pt x="122240" y="290883"/>
                </a:lnTo>
                <a:lnTo>
                  <a:pt x="149052" y="254111"/>
                </a:lnTo>
                <a:lnTo>
                  <a:pt x="178099" y="219332"/>
                </a:lnTo>
                <a:lnTo>
                  <a:pt x="209271" y="186661"/>
                </a:lnTo>
                <a:lnTo>
                  <a:pt x="242455" y="156218"/>
                </a:lnTo>
                <a:lnTo>
                  <a:pt x="277539" y="128117"/>
                </a:lnTo>
                <a:lnTo>
                  <a:pt x="314413" y="102478"/>
                </a:lnTo>
                <a:lnTo>
                  <a:pt x="352965" y="79416"/>
                </a:lnTo>
                <a:lnTo>
                  <a:pt x="393081" y="59049"/>
                </a:lnTo>
                <a:lnTo>
                  <a:pt x="434652" y="41494"/>
                </a:lnTo>
                <a:lnTo>
                  <a:pt x="477564" y="26868"/>
                </a:lnTo>
                <a:lnTo>
                  <a:pt x="521707" y="15289"/>
                </a:lnTo>
                <a:lnTo>
                  <a:pt x="566968" y="6873"/>
                </a:lnTo>
                <a:lnTo>
                  <a:pt x="613236" y="1737"/>
                </a:lnTo>
                <a:lnTo>
                  <a:pt x="660400" y="0"/>
                </a:lnTo>
                <a:lnTo>
                  <a:pt x="707563" y="1737"/>
                </a:lnTo>
                <a:lnTo>
                  <a:pt x="753831" y="6873"/>
                </a:lnTo>
                <a:lnTo>
                  <a:pt x="799092" y="15289"/>
                </a:lnTo>
                <a:lnTo>
                  <a:pt x="843235" y="26868"/>
                </a:lnTo>
                <a:lnTo>
                  <a:pt x="886147" y="41494"/>
                </a:lnTo>
                <a:lnTo>
                  <a:pt x="927718" y="59049"/>
                </a:lnTo>
                <a:lnTo>
                  <a:pt x="967834" y="79416"/>
                </a:lnTo>
                <a:lnTo>
                  <a:pt x="1006386" y="102478"/>
                </a:lnTo>
                <a:lnTo>
                  <a:pt x="1043260" y="128117"/>
                </a:lnTo>
                <a:lnTo>
                  <a:pt x="1078344" y="156218"/>
                </a:lnTo>
                <a:lnTo>
                  <a:pt x="1111529" y="186661"/>
                </a:lnTo>
                <a:lnTo>
                  <a:pt x="1142700" y="219332"/>
                </a:lnTo>
                <a:lnTo>
                  <a:pt x="1171747" y="254111"/>
                </a:lnTo>
                <a:lnTo>
                  <a:pt x="1198559" y="290883"/>
                </a:lnTo>
                <a:lnTo>
                  <a:pt x="1223022" y="329529"/>
                </a:lnTo>
                <a:lnTo>
                  <a:pt x="1245026" y="369934"/>
                </a:lnTo>
                <a:lnTo>
                  <a:pt x="1264459" y="411979"/>
                </a:lnTo>
                <a:lnTo>
                  <a:pt x="1281208" y="455549"/>
                </a:lnTo>
                <a:lnTo>
                  <a:pt x="1295163" y="500524"/>
                </a:lnTo>
                <a:lnTo>
                  <a:pt x="1306211" y="546789"/>
                </a:lnTo>
                <a:lnTo>
                  <a:pt x="1314241" y="594226"/>
                </a:lnTo>
                <a:lnTo>
                  <a:pt x="1319141" y="642719"/>
                </a:lnTo>
                <a:lnTo>
                  <a:pt x="1320800" y="692150"/>
                </a:lnTo>
                <a:lnTo>
                  <a:pt x="1319141" y="741580"/>
                </a:lnTo>
                <a:lnTo>
                  <a:pt x="1314241" y="790073"/>
                </a:lnTo>
                <a:lnTo>
                  <a:pt x="1306211" y="837510"/>
                </a:lnTo>
                <a:lnTo>
                  <a:pt x="1295163" y="883775"/>
                </a:lnTo>
                <a:lnTo>
                  <a:pt x="1281208" y="928751"/>
                </a:lnTo>
                <a:lnTo>
                  <a:pt x="1264459" y="972320"/>
                </a:lnTo>
                <a:lnTo>
                  <a:pt x="1245026" y="1014365"/>
                </a:lnTo>
                <a:lnTo>
                  <a:pt x="1223022" y="1054770"/>
                </a:lnTo>
                <a:lnTo>
                  <a:pt x="1198559" y="1093416"/>
                </a:lnTo>
                <a:lnTo>
                  <a:pt x="1171747" y="1130188"/>
                </a:lnTo>
                <a:lnTo>
                  <a:pt x="1142700" y="1164967"/>
                </a:lnTo>
                <a:lnTo>
                  <a:pt x="1111529" y="1197638"/>
                </a:lnTo>
                <a:lnTo>
                  <a:pt x="1078344" y="1228081"/>
                </a:lnTo>
                <a:lnTo>
                  <a:pt x="1043260" y="1256182"/>
                </a:lnTo>
                <a:lnTo>
                  <a:pt x="1006386" y="1281821"/>
                </a:lnTo>
                <a:lnTo>
                  <a:pt x="967834" y="1304883"/>
                </a:lnTo>
                <a:lnTo>
                  <a:pt x="927718" y="1325250"/>
                </a:lnTo>
                <a:lnTo>
                  <a:pt x="886147" y="1342805"/>
                </a:lnTo>
                <a:lnTo>
                  <a:pt x="843235" y="1357431"/>
                </a:lnTo>
                <a:lnTo>
                  <a:pt x="799092" y="1369010"/>
                </a:lnTo>
                <a:lnTo>
                  <a:pt x="753831" y="1377426"/>
                </a:lnTo>
                <a:lnTo>
                  <a:pt x="707563" y="1382562"/>
                </a:lnTo>
                <a:lnTo>
                  <a:pt x="660400" y="1384300"/>
                </a:lnTo>
                <a:lnTo>
                  <a:pt x="613236" y="1382562"/>
                </a:lnTo>
                <a:lnTo>
                  <a:pt x="566968" y="1377426"/>
                </a:lnTo>
                <a:lnTo>
                  <a:pt x="521707" y="1369010"/>
                </a:lnTo>
                <a:lnTo>
                  <a:pt x="477564" y="1357431"/>
                </a:lnTo>
                <a:lnTo>
                  <a:pt x="434652" y="1342805"/>
                </a:lnTo>
                <a:lnTo>
                  <a:pt x="393081" y="1325250"/>
                </a:lnTo>
                <a:lnTo>
                  <a:pt x="352965" y="1304883"/>
                </a:lnTo>
                <a:lnTo>
                  <a:pt x="314413" y="1281821"/>
                </a:lnTo>
                <a:lnTo>
                  <a:pt x="277539" y="1256182"/>
                </a:lnTo>
                <a:lnTo>
                  <a:pt x="242455" y="1228081"/>
                </a:lnTo>
                <a:lnTo>
                  <a:pt x="209271" y="1197638"/>
                </a:lnTo>
                <a:lnTo>
                  <a:pt x="178099" y="1164967"/>
                </a:lnTo>
                <a:lnTo>
                  <a:pt x="149052" y="1130188"/>
                </a:lnTo>
                <a:lnTo>
                  <a:pt x="122240" y="1093416"/>
                </a:lnTo>
                <a:lnTo>
                  <a:pt x="97777" y="1054770"/>
                </a:lnTo>
                <a:lnTo>
                  <a:pt x="75773" y="1014365"/>
                </a:lnTo>
                <a:lnTo>
                  <a:pt x="56340" y="972320"/>
                </a:lnTo>
                <a:lnTo>
                  <a:pt x="39591" y="928751"/>
                </a:lnTo>
                <a:lnTo>
                  <a:pt x="25636" y="883775"/>
                </a:lnTo>
                <a:lnTo>
                  <a:pt x="14588" y="837510"/>
                </a:lnTo>
                <a:lnTo>
                  <a:pt x="6558" y="790073"/>
                </a:lnTo>
                <a:lnTo>
                  <a:pt x="1658" y="741580"/>
                </a:lnTo>
                <a:lnTo>
                  <a:pt x="0" y="692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0982" y="2845011"/>
            <a:ext cx="89058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spc="19" dirty="0">
                <a:solidFill>
                  <a:prstClr val="black"/>
                </a:solidFill>
                <a:latin typeface="Calibri"/>
                <a:cs typeface="Calibri"/>
              </a:rPr>
              <a:t>Car</a:t>
            </a:r>
            <a:r>
              <a:rPr sz="1350" spc="-6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prstClr val="black"/>
                </a:solidFill>
                <a:latin typeface="Calibri"/>
                <a:cs typeface="Calibri"/>
              </a:rPr>
              <a:t>Location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86388" y="2471738"/>
            <a:ext cx="990600" cy="1028700"/>
          </a:xfrm>
          <a:custGeom>
            <a:avLst/>
            <a:gdLst/>
            <a:ahLst/>
            <a:cxnLst/>
            <a:rect l="l" t="t" r="r" b="b"/>
            <a:pathLst>
              <a:path w="1320800" h="1371600">
                <a:moveTo>
                  <a:pt x="660400" y="0"/>
                </a:moveTo>
                <a:lnTo>
                  <a:pt x="613236" y="1721"/>
                </a:lnTo>
                <a:lnTo>
                  <a:pt x="566968" y="6810"/>
                </a:lnTo>
                <a:lnTo>
                  <a:pt x="521707" y="15149"/>
                </a:lnTo>
                <a:lnTo>
                  <a:pt x="477564" y="26622"/>
                </a:lnTo>
                <a:lnTo>
                  <a:pt x="434652" y="41113"/>
                </a:lnTo>
                <a:lnTo>
                  <a:pt x="393081" y="58507"/>
                </a:lnTo>
                <a:lnTo>
                  <a:pt x="352965" y="78687"/>
                </a:lnTo>
                <a:lnTo>
                  <a:pt x="314413" y="101538"/>
                </a:lnTo>
                <a:lnTo>
                  <a:pt x="277540" y="126942"/>
                </a:lnTo>
                <a:lnTo>
                  <a:pt x="242455" y="154784"/>
                </a:lnTo>
                <a:lnTo>
                  <a:pt x="209271" y="184949"/>
                </a:lnTo>
                <a:lnTo>
                  <a:pt x="178099" y="217319"/>
                </a:lnTo>
                <a:lnTo>
                  <a:pt x="149052" y="251780"/>
                </a:lnTo>
                <a:lnTo>
                  <a:pt x="122240" y="288214"/>
                </a:lnTo>
                <a:lnTo>
                  <a:pt x="97777" y="326506"/>
                </a:lnTo>
                <a:lnTo>
                  <a:pt x="75773" y="366540"/>
                </a:lnTo>
                <a:lnTo>
                  <a:pt x="56340" y="408200"/>
                </a:lnTo>
                <a:lnTo>
                  <a:pt x="39591" y="451369"/>
                </a:lnTo>
                <a:lnTo>
                  <a:pt x="25636" y="495932"/>
                </a:lnTo>
                <a:lnTo>
                  <a:pt x="14588" y="541773"/>
                </a:lnTo>
                <a:lnTo>
                  <a:pt x="6558" y="588775"/>
                </a:lnTo>
                <a:lnTo>
                  <a:pt x="1658" y="636822"/>
                </a:lnTo>
                <a:lnTo>
                  <a:pt x="0" y="685800"/>
                </a:lnTo>
                <a:lnTo>
                  <a:pt x="1658" y="734777"/>
                </a:lnTo>
                <a:lnTo>
                  <a:pt x="6558" y="782824"/>
                </a:lnTo>
                <a:lnTo>
                  <a:pt x="14588" y="829826"/>
                </a:lnTo>
                <a:lnTo>
                  <a:pt x="25636" y="875667"/>
                </a:lnTo>
                <a:lnTo>
                  <a:pt x="39591" y="920230"/>
                </a:lnTo>
                <a:lnTo>
                  <a:pt x="56340" y="963399"/>
                </a:lnTo>
                <a:lnTo>
                  <a:pt x="75773" y="1005059"/>
                </a:lnTo>
                <a:lnTo>
                  <a:pt x="97777" y="1045093"/>
                </a:lnTo>
                <a:lnTo>
                  <a:pt x="122240" y="1083385"/>
                </a:lnTo>
                <a:lnTo>
                  <a:pt x="149052" y="1119819"/>
                </a:lnTo>
                <a:lnTo>
                  <a:pt x="178099" y="1154280"/>
                </a:lnTo>
                <a:lnTo>
                  <a:pt x="209271" y="1186650"/>
                </a:lnTo>
                <a:lnTo>
                  <a:pt x="242455" y="1216815"/>
                </a:lnTo>
                <a:lnTo>
                  <a:pt x="277540" y="1244657"/>
                </a:lnTo>
                <a:lnTo>
                  <a:pt x="314413" y="1270061"/>
                </a:lnTo>
                <a:lnTo>
                  <a:pt x="352965" y="1292912"/>
                </a:lnTo>
                <a:lnTo>
                  <a:pt x="393081" y="1313092"/>
                </a:lnTo>
                <a:lnTo>
                  <a:pt x="434652" y="1330486"/>
                </a:lnTo>
                <a:lnTo>
                  <a:pt x="477564" y="1344977"/>
                </a:lnTo>
                <a:lnTo>
                  <a:pt x="521707" y="1356450"/>
                </a:lnTo>
                <a:lnTo>
                  <a:pt x="566968" y="1364789"/>
                </a:lnTo>
                <a:lnTo>
                  <a:pt x="613236" y="1369878"/>
                </a:lnTo>
                <a:lnTo>
                  <a:pt x="660400" y="1371600"/>
                </a:lnTo>
                <a:lnTo>
                  <a:pt x="707563" y="1369878"/>
                </a:lnTo>
                <a:lnTo>
                  <a:pt x="753831" y="1364789"/>
                </a:lnTo>
                <a:lnTo>
                  <a:pt x="799092" y="1356450"/>
                </a:lnTo>
                <a:lnTo>
                  <a:pt x="843235" y="1344977"/>
                </a:lnTo>
                <a:lnTo>
                  <a:pt x="886147" y="1330486"/>
                </a:lnTo>
                <a:lnTo>
                  <a:pt x="927718" y="1313092"/>
                </a:lnTo>
                <a:lnTo>
                  <a:pt x="967834" y="1292912"/>
                </a:lnTo>
                <a:lnTo>
                  <a:pt x="1006386" y="1270061"/>
                </a:lnTo>
                <a:lnTo>
                  <a:pt x="1043259" y="1244657"/>
                </a:lnTo>
                <a:lnTo>
                  <a:pt x="1078344" y="1216815"/>
                </a:lnTo>
                <a:lnTo>
                  <a:pt x="1111528" y="1186650"/>
                </a:lnTo>
                <a:lnTo>
                  <a:pt x="1142700" y="1154280"/>
                </a:lnTo>
                <a:lnTo>
                  <a:pt x="1171747" y="1119819"/>
                </a:lnTo>
                <a:lnTo>
                  <a:pt x="1198559" y="1083385"/>
                </a:lnTo>
                <a:lnTo>
                  <a:pt x="1223022" y="1045093"/>
                </a:lnTo>
                <a:lnTo>
                  <a:pt x="1245026" y="1005059"/>
                </a:lnTo>
                <a:lnTo>
                  <a:pt x="1264459" y="963399"/>
                </a:lnTo>
                <a:lnTo>
                  <a:pt x="1281208" y="920230"/>
                </a:lnTo>
                <a:lnTo>
                  <a:pt x="1295163" y="875667"/>
                </a:lnTo>
                <a:lnTo>
                  <a:pt x="1306211" y="829826"/>
                </a:lnTo>
                <a:lnTo>
                  <a:pt x="1314241" y="782824"/>
                </a:lnTo>
                <a:lnTo>
                  <a:pt x="1319141" y="734777"/>
                </a:lnTo>
                <a:lnTo>
                  <a:pt x="1320800" y="685800"/>
                </a:lnTo>
                <a:lnTo>
                  <a:pt x="1319141" y="636822"/>
                </a:lnTo>
                <a:lnTo>
                  <a:pt x="1314241" y="588775"/>
                </a:lnTo>
                <a:lnTo>
                  <a:pt x="1306211" y="541773"/>
                </a:lnTo>
                <a:lnTo>
                  <a:pt x="1295163" y="495932"/>
                </a:lnTo>
                <a:lnTo>
                  <a:pt x="1281208" y="451369"/>
                </a:lnTo>
                <a:lnTo>
                  <a:pt x="1264459" y="408200"/>
                </a:lnTo>
                <a:lnTo>
                  <a:pt x="1245026" y="366540"/>
                </a:lnTo>
                <a:lnTo>
                  <a:pt x="1223022" y="326506"/>
                </a:lnTo>
                <a:lnTo>
                  <a:pt x="1198559" y="288214"/>
                </a:lnTo>
                <a:lnTo>
                  <a:pt x="1171747" y="251780"/>
                </a:lnTo>
                <a:lnTo>
                  <a:pt x="1142700" y="217319"/>
                </a:lnTo>
                <a:lnTo>
                  <a:pt x="1111528" y="184949"/>
                </a:lnTo>
                <a:lnTo>
                  <a:pt x="1078344" y="154784"/>
                </a:lnTo>
                <a:lnTo>
                  <a:pt x="1043259" y="126942"/>
                </a:lnTo>
                <a:lnTo>
                  <a:pt x="1006386" y="101538"/>
                </a:lnTo>
                <a:lnTo>
                  <a:pt x="967834" y="78687"/>
                </a:lnTo>
                <a:lnTo>
                  <a:pt x="927718" y="58507"/>
                </a:lnTo>
                <a:lnTo>
                  <a:pt x="886147" y="41113"/>
                </a:lnTo>
                <a:lnTo>
                  <a:pt x="843235" y="26622"/>
                </a:lnTo>
                <a:lnTo>
                  <a:pt x="799092" y="15149"/>
                </a:lnTo>
                <a:lnTo>
                  <a:pt x="753831" y="6810"/>
                </a:lnTo>
                <a:lnTo>
                  <a:pt x="707563" y="1721"/>
                </a:lnTo>
                <a:lnTo>
                  <a:pt x="6604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86388" y="2471738"/>
            <a:ext cx="990600" cy="1028700"/>
          </a:xfrm>
          <a:custGeom>
            <a:avLst/>
            <a:gdLst/>
            <a:ahLst/>
            <a:cxnLst/>
            <a:rect l="l" t="t" r="r" b="b"/>
            <a:pathLst>
              <a:path w="1320800" h="1371600">
                <a:moveTo>
                  <a:pt x="0" y="685800"/>
                </a:moveTo>
                <a:lnTo>
                  <a:pt x="1658" y="636822"/>
                </a:lnTo>
                <a:lnTo>
                  <a:pt x="6558" y="588775"/>
                </a:lnTo>
                <a:lnTo>
                  <a:pt x="14588" y="541773"/>
                </a:lnTo>
                <a:lnTo>
                  <a:pt x="25636" y="495932"/>
                </a:lnTo>
                <a:lnTo>
                  <a:pt x="39591" y="451369"/>
                </a:lnTo>
                <a:lnTo>
                  <a:pt x="56340" y="408200"/>
                </a:lnTo>
                <a:lnTo>
                  <a:pt x="75773" y="366540"/>
                </a:lnTo>
                <a:lnTo>
                  <a:pt x="97777" y="326506"/>
                </a:lnTo>
                <a:lnTo>
                  <a:pt x="122240" y="288214"/>
                </a:lnTo>
                <a:lnTo>
                  <a:pt x="149052" y="251780"/>
                </a:lnTo>
                <a:lnTo>
                  <a:pt x="178099" y="217319"/>
                </a:lnTo>
                <a:lnTo>
                  <a:pt x="209271" y="184949"/>
                </a:lnTo>
                <a:lnTo>
                  <a:pt x="242455" y="154784"/>
                </a:lnTo>
                <a:lnTo>
                  <a:pt x="277539" y="126942"/>
                </a:lnTo>
                <a:lnTo>
                  <a:pt x="314413" y="101538"/>
                </a:lnTo>
                <a:lnTo>
                  <a:pt x="352965" y="78687"/>
                </a:lnTo>
                <a:lnTo>
                  <a:pt x="393081" y="58507"/>
                </a:lnTo>
                <a:lnTo>
                  <a:pt x="434652" y="41113"/>
                </a:lnTo>
                <a:lnTo>
                  <a:pt x="477564" y="26622"/>
                </a:lnTo>
                <a:lnTo>
                  <a:pt x="521707" y="15149"/>
                </a:lnTo>
                <a:lnTo>
                  <a:pt x="566968" y="6810"/>
                </a:lnTo>
                <a:lnTo>
                  <a:pt x="613236" y="1721"/>
                </a:lnTo>
                <a:lnTo>
                  <a:pt x="660400" y="0"/>
                </a:lnTo>
                <a:lnTo>
                  <a:pt x="707563" y="1721"/>
                </a:lnTo>
                <a:lnTo>
                  <a:pt x="753831" y="6810"/>
                </a:lnTo>
                <a:lnTo>
                  <a:pt x="799092" y="15149"/>
                </a:lnTo>
                <a:lnTo>
                  <a:pt x="843235" y="26622"/>
                </a:lnTo>
                <a:lnTo>
                  <a:pt x="886147" y="41113"/>
                </a:lnTo>
                <a:lnTo>
                  <a:pt x="927718" y="58507"/>
                </a:lnTo>
                <a:lnTo>
                  <a:pt x="967834" y="78687"/>
                </a:lnTo>
                <a:lnTo>
                  <a:pt x="1006386" y="101538"/>
                </a:lnTo>
                <a:lnTo>
                  <a:pt x="1043260" y="126942"/>
                </a:lnTo>
                <a:lnTo>
                  <a:pt x="1078344" y="154784"/>
                </a:lnTo>
                <a:lnTo>
                  <a:pt x="1111529" y="184949"/>
                </a:lnTo>
                <a:lnTo>
                  <a:pt x="1142700" y="217319"/>
                </a:lnTo>
                <a:lnTo>
                  <a:pt x="1171747" y="251780"/>
                </a:lnTo>
                <a:lnTo>
                  <a:pt x="1198559" y="288214"/>
                </a:lnTo>
                <a:lnTo>
                  <a:pt x="1223022" y="326506"/>
                </a:lnTo>
                <a:lnTo>
                  <a:pt x="1245026" y="366540"/>
                </a:lnTo>
                <a:lnTo>
                  <a:pt x="1264459" y="408200"/>
                </a:lnTo>
                <a:lnTo>
                  <a:pt x="1281208" y="451369"/>
                </a:lnTo>
                <a:lnTo>
                  <a:pt x="1295163" y="495932"/>
                </a:lnTo>
                <a:lnTo>
                  <a:pt x="1306211" y="541773"/>
                </a:lnTo>
                <a:lnTo>
                  <a:pt x="1314241" y="588775"/>
                </a:lnTo>
                <a:lnTo>
                  <a:pt x="1319141" y="636822"/>
                </a:lnTo>
                <a:lnTo>
                  <a:pt x="1320800" y="685800"/>
                </a:lnTo>
                <a:lnTo>
                  <a:pt x="1319141" y="734777"/>
                </a:lnTo>
                <a:lnTo>
                  <a:pt x="1314241" y="782824"/>
                </a:lnTo>
                <a:lnTo>
                  <a:pt x="1306211" y="829826"/>
                </a:lnTo>
                <a:lnTo>
                  <a:pt x="1295163" y="875667"/>
                </a:lnTo>
                <a:lnTo>
                  <a:pt x="1281208" y="920230"/>
                </a:lnTo>
                <a:lnTo>
                  <a:pt x="1264459" y="963399"/>
                </a:lnTo>
                <a:lnTo>
                  <a:pt x="1245026" y="1005059"/>
                </a:lnTo>
                <a:lnTo>
                  <a:pt x="1223022" y="1045093"/>
                </a:lnTo>
                <a:lnTo>
                  <a:pt x="1198559" y="1083385"/>
                </a:lnTo>
                <a:lnTo>
                  <a:pt x="1171747" y="1119819"/>
                </a:lnTo>
                <a:lnTo>
                  <a:pt x="1142700" y="1154280"/>
                </a:lnTo>
                <a:lnTo>
                  <a:pt x="1111529" y="1186650"/>
                </a:lnTo>
                <a:lnTo>
                  <a:pt x="1078344" y="1216815"/>
                </a:lnTo>
                <a:lnTo>
                  <a:pt x="1043260" y="1244657"/>
                </a:lnTo>
                <a:lnTo>
                  <a:pt x="1006386" y="1270061"/>
                </a:lnTo>
                <a:lnTo>
                  <a:pt x="967834" y="1292912"/>
                </a:lnTo>
                <a:lnTo>
                  <a:pt x="927718" y="1313092"/>
                </a:lnTo>
                <a:lnTo>
                  <a:pt x="886147" y="1330486"/>
                </a:lnTo>
                <a:lnTo>
                  <a:pt x="843235" y="1344977"/>
                </a:lnTo>
                <a:lnTo>
                  <a:pt x="799092" y="1356450"/>
                </a:lnTo>
                <a:lnTo>
                  <a:pt x="753831" y="1364789"/>
                </a:lnTo>
                <a:lnTo>
                  <a:pt x="707563" y="1369878"/>
                </a:lnTo>
                <a:lnTo>
                  <a:pt x="660400" y="1371600"/>
                </a:lnTo>
                <a:lnTo>
                  <a:pt x="613236" y="1369878"/>
                </a:lnTo>
                <a:lnTo>
                  <a:pt x="566968" y="1364789"/>
                </a:lnTo>
                <a:lnTo>
                  <a:pt x="521707" y="1356450"/>
                </a:lnTo>
                <a:lnTo>
                  <a:pt x="477564" y="1344977"/>
                </a:lnTo>
                <a:lnTo>
                  <a:pt x="434652" y="1330486"/>
                </a:lnTo>
                <a:lnTo>
                  <a:pt x="393081" y="1313092"/>
                </a:lnTo>
                <a:lnTo>
                  <a:pt x="352965" y="1292912"/>
                </a:lnTo>
                <a:lnTo>
                  <a:pt x="314413" y="1270061"/>
                </a:lnTo>
                <a:lnTo>
                  <a:pt x="277539" y="1244657"/>
                </a:lnTo>
                <a:lnTo>
                  <a:pt x="242455" y="1216815"/>
                </a:lnTo>
                <a:lnTo>
                  <a:pt x="209271" y="1186650"/>
                </a:lnTo>
                <a:lnTo>
                  <a:pt x="178099" y="1154280"/>
                </a:lnTo>
                <a:lnTo>
                  <a:pt x="149052" y="1119819"/>
                </a:lnTo>
                <a:lnTo>
                  <a:pt x="122240" y="1083385"/>
                </a:lnTo>
                <a:lnTo>
                  <a:pt x="97777" y="1045093"/>
                </a:lnTo>
                <a:lnTo>
                  <a:pt x="75773" y="1005059"/>
                </a:lnTo>
                <a:lnTo>
                  <a:pt x="56340" y="963399"/>
                </a:lnTo>
                <a:lnTo>
                  <a:pt x="39591" y="920230"/>
                </a:lnTo>
                <a:lnTo>
                  <a:pt x="25636" y="875667"/>
                </a:lnTo>
                <a:lnTo>
                  <a:pt x="14588" y="829826"/>
                </a:lnTo>
                <a:lnTo>
                  <a:pt x="6558" y="782824"/>
                </a:lnTo>
                <a:lnTo>
                  <a:pt x="1658" y="734777"/>
                </a:lnTo>
                <a:lnTo>
                  <a:pt x="0" y="685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8595" y="2845011"/>
            <a:ext cx="62198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spc="-15" dirty="0">
                <a:solidFill>
                  <a:prstClr val="black"/>
                </a:solidFill>
                <a:latin typeface="Calibri"/>
                <a:cs typeface="Calibri"/>
              </a:rPr>
              <a:t>My</a:t>
            </a:r>
            <a:r>
              <a:rPr sz="13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23" dirty="0">
                <a:solidFill>
                  <a:prstClr val="black"/>
                </a:solidFill>
                <a:latin typeface="Calibri"/>
                <a:cs typeface="Calibri"/>
              </a:rPr>
              <a:t>Door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62688" y="4157663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660400" y="0"/>
                </a:moveTo>
                <a:lnTo>
                  <a:pt x="613236" y="1737"/>
                </a:lnTo>
                <a:lnTo>
                  <a:pt x="566968" y="6873"/>
                </a:lnTo>
                <a:lnTo>
                  <a:pt x="521707" y="15289"/>
                </a:lnTo>
                <a:lnTo>
                  <a:pt x="477564" y="26868"/>
                </a:lnTo>
                <a:lnTo>
                  <a:pt x="434652" y="41494"/>
                </a:lnTo>
                <a:lnTo>
                  <a:pt x="393081" y="59049"/>
                </a:lnTo>
                <a:lnTo>
                  <a:pt x="352965" y="79416"/>
                </a:lnTo>
                <a:lnTo>
                  <a:pt x="314413" y="102478"/>
                </a:lnTo>
                <a:lnTo>
                  <a:pt x="277540" y="128117"/>
                </a:lnTo>
                <a:lnTo>
                  <a:pt x="242455" y="156218"/>
                </a:lnTo>
                <a:lnTo>
                  <a:pt x="209271" y="186662"/>
                </a:lnTo>
                <a:lnTo>
                  <a:pt x="178099" y="219332"/>
                </a:lnTo>
                <a:lnTo>
                  <a:pt x="149052" y="254111"/>
                </a:lnTo>
                <a:lnTo>
                  <a:pt x="122240" y="290883"/>
                </a:lnTo>
                <a:lnTo>
                  <a:pt x="97777" y="329530"/>
                </a:lnTo>
                <a:lnTo>
                  <a:pt x="75773" y="369934"/>
                </a:lnTo>
                <a:lnTo>
                  <a:pt x="56340" y="411980"/>
                </a:lnTo>
                <a:lnTo>
                  <a:pt x="39591" y="455549"/>
                </a:lnTo>
                <a:lnTo>
                  <a:pt x="25636" y="500524"/>
                </a:lnTo>
                <a:lnTo>
                  <a:pt x="14588" y="546789"/>
                </a:lnTo>
                <a:lnTo>
                  <a:pt x="6558" y="594227"/>
                </a:lnTo>
                <a:lnTo>
                  <a:pt x="1658" y="642719"/>
                </a:lnTo>
                <a:lnTo>
                  <a:pt x="0" y="692150"/>
                </a:lnTo>
                <a:lnTo>
                  <a:pt x="1658" y="741580"/>
                </a:lnTo>
                <a:lnTo>
                  <a:pt x="6558" y="790072"/>
                </a:lnTo>
                <a:lnTo>
                  <a:pt x="14588" y="837510"/>
                </a:lnTo>
                <a:lnTo>
                  <a:pt x="25636" y="883775"/>
                </a:lnTo>
                <a:lnTo>
                  <a:pt x="39591" y="928750"/>
                </a:lnTo>
                <a:lnTo>
                  <a:pt x="56340" y="972319"/>
                </a:lnTo>
                <a:lnTo>
                  <a:pt x="75773" y="1014365"/>
                </a:lnTo>
                <a:lnTo>
                  <a:pt x="97777" y="1054769"/>
                </a:lnTo>
                <a:lnTo>
                  <a:pt x="122240" y="1093416"/>
                </a:lnTo>
                <a:lnTo>
                  <a:pt x="149052" y="1130188"/>
                </a:lnTo>
                <a:lnTo>
                  <a:pt x="178099" y="1164967"/>
                </a:lnTo>
                <a:lnTo>
                  <a:pt x="209271" y="1197637"/>
                </a:lnTo>
                <a:lnTo>
                  <a:pt x="242455" y="1228081"/>
                </a:lnTo>
                <a:lnTo>
                  <a:pt x="277540" y="1256182"/>
                </a:lnTo>
                <a:lnTo>
                  <a:pt x="314413" y="1281821"/>
                </a:lnTo>
                <a:lnTo>
                  <a:pt x="352965" y="1304883"/>
                </a:lnTo>
                <a:lnTo>
                  <a:pt x="393081" y="1325250"/>
                </a:lnTo>
                <a:lnTo>
                  <a:pt x="434652" y="1342805"/>
                </a:lnTo>
                <a:lnTo>
                  <a:pt x="477564" y="1357431"/>
                </a:lnTo>
                <a:lnTo>
                  <a:pt x="521707" y="1369010"/>
                </a:lnTo>
                <a:lnTo>
                  <a:pt x="566968" y="1377426"/>
                </a:lnTo>
                <a:lnTo>
                  <a:pt x="613236" y="1382562"/>
                </a:lnTo>
                <a:lnTo>
                  <a:pt x="660400" y="1384300"/>
                </a:lnTo>
                <a:lnTo>
                  <a:pt x="707563" y="1382562"/>
                </a:lnTo>
                <a:lnTo>
                  <a:pt x="753831" y="1377426"/>
                </a:lnTo>
                <a:lnTo>
                  <a:pt x="799092" y="1369010"/>
                </a:lnTo>
                <a:lnTo>
                  <a:pt x="843235" y="1357431"/>
                </a:lnTo>
                <a:lnTo>
                  <a:pt x="886147" y="1342805"/>
                </a:lnTo>
                <a:lnTo>
                  <a:pt x="927718" y="1325250"/>
                </a:lnTo>
                <a:lnTo>
                  <a:pt x="967834" y="1304883"/>
                </a:lnTo>
                <a:lnTo>
                  <a:pt x="1006386" y="1281821"/>
                </a:lnTo>
                <a:lnTo>
                  <a:pt x="1043259" y="1256182"/>
                </a:lnTo>
                <a:lnTo>
                  <a:pt x="1078344" y="1228081"/>
                </a:lnTo>
                <a:lnTo>
                  <a:pt x="1111528" y="1197637"/>
                </a:lnTo>
                <a:lnTo>
                  <a:pt x="1142700" y="1164967"/>
                </a:lnTo>
                <a:lnTo>
                  <a:pt x="1171747" y="1130188"/>
                </a:lnTo>
                <a:lnTo>
                  <a:pt x="1198559" y="1093416"/>
                </a:lnTo>
                <a:lnTo>
                  <a:pt x="1223022" y="1054769"/>
                </a:lnTo>
                <a:lnTo>
                  <a:pt x="1245026" y="1014365"/>
                </a:lnTo>
                <a:lnTo>
                  <a:pt x="1264459" y="972319"/>
                </a:lnTo>
                <a:lnTo>
                  <a:pt x="1281208" y="928750"/>
                </a:lnTo>
                <a:lnTo>
                  <a:pt x="1295163" y="883775"/>
                </a:lnTo>
                <a:lnTo>
                  <a:pt x="1306211" y="837510"/>
                </a:lnTo>
                <a:lnTo>
                  <a:pt x="1314241" y="790072"/>
                </a:lnTo>
                <a:lnTo>
                  <a:pt x="1319141" y="741580"/>
                </a:lnTo>
                <a:lnTo>
                  <a:pt x="1320800" y="692150"/>
                </a:lnTo>
                <a:lnTo>
                  <a:pt x="1319141" y="642719"/>
                </a:lnTo>
                <a:lnTo>
                  <a:pt x="1314241" y="594227"/>
                </a:lnTo>
                <a:lnTo>
                  <a:pt x="1306211" y="546789"/>
                </a:lnTo>
                <a:lnTo>
                  <a:pt x="1295163" y="500524"/>
                </a:lnTo>
                <a:lnTo>
                  <a:pt x="1281208" y="455549"/>
                </a:lnTo>
                <a:lnTo>
                  <a:pt x="1264459" y="411980"/>
                </a:lnTo>
                <a:lnTo>
                  <a:pt x="1245026" y="369934"/>
                </a:lnTo>
                <a:lnTo>
                  <a:pt x="1223022" y="329530"/>
                </a:lnTo>
                <a:lnTo>
                  <a:pt x="1198559" y="290883"/>
                </a:lnTo>
                <a:lnTo>
                  <a:pt x="1171747" y="254111"/>
                </a:lnTo>
                <a:lnTo>
                  <a:pt x="1142700" y="219332"/>
                </a:lnTo>
                <a:lnTo>
                  <a:pt x="1111528" y="186662"/>
                </a:lnTo>
                <a:lnTo>
                  <a:pt x="1078344" y="156218"/>
                </a:lnTo>
                <a:lnTo>
                  <a:pt x="1043259" y="128117"/>
                </a:lnTo>
                <a:lnTo>
                  <a:pt x="1006386" y="102478"/>
                </a:lnTo>
                <a:lnTo>
                  <a:pt x="967834" y="79416"/>
                </a:lnTo>
                <a:lnTo>
                  <a:pt x="927718" y="59049"/>
                </a:lnTo>
                <a:lnTo>
                  <a:pt x="886147" y="41494"/>
                </a:lnTo>
                <a:lnTo>
                  <a:pt x="843235" y="26868"/>
                </a:lnTo>
                <a:lnTo>
                  <a:pt x="799092" y="15289"/>
                </a:lnTo>
                <a:lnTo>
                  <a:pt x="753831" y="6873"/>
                </a:lnTo>
                <a:lnTo>
                  <a:pt x="707563" y="1737"/>
                </a:lnTo>
                <a:lnTo>
                  <a:pt x="6604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62688" y="4157663"/>
            <a:ext cx="990600" cy="1038225"/>
          </a:xfrm>
          <a:custGeom>
            <a:avLst/>
            <a:gdLst/>
            <a:ahLst/>
            <a:cxnLst/>
            <a:rect l="l" t="t" r="r" b="b"/>
            <a:pathLst>
              <a:path w="1320800" h="1384300">
                <a:moveTo>
                  <a:pt x="0" y="692150"/>
                </a:moveTo>
                <a:lnTo>
                  <a:pt x="1658" y="642719"/>
                </a:lnTo>
                <a:lnTo>
                  <a:pt x="6558" y="594226"/>
                </a:lnTo>
                <a:lnTo>
                  <a:pt x="14588" y="546789"/>
                </a:lnTo>
                <a:lnTo>
                  <a:pt x="25636" y="500524"/>
                </a:lnTo>
                <a:lnTo>
                  <a:pt x="39591" y="455549"/>
                </a:lnTo>
                <a:lnTo>
                  <a:pt x="56340" y="411979"/>
                </a:lnTo>
                <a:lnTo>
                  <a:pt x="75773" y="369934"/>
                </a:lnTo>
                <a:lnTo>
                  <a:pt x="97777" y="329529"/>
                </a:lnTo>
                <a:lnTo>
                  <a:pt x="122240" y="290883"/>
                </a:lnTo>
                <a:lnTo>
                  <a:pt x="149052" y="254111"/>
                </a:lnTo>
                <a:lnTo>
                  <a:pt x="178099" y="219332"/>
                </a:lnTo>
                <a:lnTo>
                  <a:pt x="209271" y="186661"/>
                </a:lnTo>
                <a:lnTo>
                  <a:pt x="242455" y="156218"/>
                </a:lnTo>
                <a:lnTo>
                  <a:pt x="277539" y="128117"/>
                </a:lnTo>
                <a:lnTo>
                  <a:pt x="314413" y="102478"/>
                </a:lnTo>
                <a:lnTo>
                  <a:pt x="352965" y="79416"/>
                </a:lnTo>
                <a:lnTo>
                  <a:pt x="393081" y="59049"/>
                </a:lnTo>
                <a:lnTo>
                  <a:pt x="434652" y="41494"/>
                </a:lnTo>
                <a:lnTo>
                  <a:pt x="477564" y="26868"/>
                </a:lnTo>
                <a:lnTo>
                  <a:pt x="521707" y="15289"/>
                </a:lnTo>
                <a:lnTo>
                  <a:pt x="566968" y="6873"/>
                </a:lnTo>
                <a:lnTo>
                  <a:pt x="613236" y="1737"/>
                </a:lnTo>
                <a:lnTo>
                  <a:pt x="660400" y="0"/>
                </a:lnTo>
                <a:lnTo>
                  <a:pt x="707563" y="1737"/>
                </a:lnTo>
                <a:lnTo>
                  <a:pt x="753831" y="6873"/>
                </a:lnTo>
                <a:lnTo>
                  <a:pt x="799092" y="15289"/>
                </a:lnTo>
                <a:lnTo>
                  <a:pt x="843235" y="26868"/>
                </a:lnTo>
                <a:lnTo>
                  <a:pt x="886147" y="41494"/>
                </a:lnTo>
                <a:lnTo>
                  <a:pt x="927718" y="59049"/>
                </a:lnTo>
                <a:lnTo>
                  <a:pt x="967834" y="79416"/>
                </a:lnTo>
                <a:lnTo>
                  <a:pt x="1006386" y="102478"/>
                </a:lnTo>
                <a:lnTo>
                  <a:pt x="1043260" y="128117"/>
                </a:lnTo>
                <a:lnTo>
                  <a:pt x="1078344" y="156218"/>
                </a:lnTo>
                <a:lnTo>
                  <a:pt x="1111529" y="186661"/>
                </a:lnTo>
                <a:lnTo>
                  <a:pt x="1142700" y="219332"/>
                </a:lnTo>
                <a:lnTo>
                  <a:pt x="1171747" y="254111"/>
                </a:lnTo>
                <a:lnTo>
                  <a:pt x="1198559" y="290883"/>
                </a:lnTo>
                <a:lnTo>
                  <a:pt x="1223022" y="329529"/>
                </a:lnTo>
                <a:lnTo>
                  <a:pt x="1245026" y="369934"/>
                </a:lnTo>
                <a:lnTo>
                  <a:pt x="1264459" y="411979"/>
                </a:lnTo>
                <a:lnTo>
                  <a:pt x="1281208" y="455549"/>
                </a:lnTo>
                <a:lnTo>
                  <a:pt x="1295163" y="500524"/>
                </a:lnTo>
                <a:lnTo>
                  <a:pt x="1306211" y="546789"/>
                </a:lnTo>
                <a:lnTo>
                  <a:pt x="1314241" y="594226"/>
                </a:lnTo>
                <a:lnTo>
                  <a:pt x="1319141" y="642719"/>
                </a:lnTo>
                <a:lnTo>
                  <a:pt x="1320800" y="692150"/>
                </a:lnTo>
                <a:lnTo>
                  <a:pt x="1319141" y="741580"/>
                </a:lnTo>
                <a:lnTo>
                  <a:pt x="1314241" y="790073"/>
                </a:lnTo>
                <a:lnTo>
                  <a:pt x="1306211" y="837510"/>
                </a:lnTo>
                <a:lnTo>
                  <a:pt x="1295163" y="883775"/>
                </a:lnTo>
                <a:lnTo>
                  <a:pt x="1281208" y="928751"/>
                </a:lnTo>
                <a:lnTo>
                  <a:pt x="1264459" y="972320"/>
                </a:lnTo>
                <a:lnTo>
                  <a:pt x="1245026" y="1014365"/>
                </a:lnTo>
                <a:lnTo>
                  <a:pt x="1223022" y="1054770"/>
                </a:lnTo>
                <a:lnTo>
                  <a:pt x="1198559" y="1093416"/>
                </a:lnTo>
                <a:lnTo>
                  <a:pt x="1171747" y="1130188"/>
                </a:lnTo>
                <a:lnTo>
                  <a:pt x="1142700" y="1164967"/>
                </a:lnTo>
                <a:lnTo>
                  <a:pt x="1111529" y="1197638"/>
                </a:lnTo>
                <a:lnTo>
                  <a:pt x="1078344" y="1228081"/>
                </a:lnTo>
                <a:lnTo>
                  <a:pt x="1043260" y="1256182"/>
                </a:lnTo>
                <a:lnTo>
                  <a:pt x="1006386" y="1281821"/>
                </a:lnTo>
                <a:lnTo>
                  <a:pt x="967834" y="1304883"/>
                </a:lnTo>
                <a:lnTo>
                  <a:pt x="927718" y="1325250"/>
                </a:lnTo>
                <a:lnTo>
                  <a:pt x="886147" y="1342805"/>
                </a:lnTo>
                <a:lnTo>
                  <a:pt x="843235" y="1357431"/>
                </a:lnTo>
                <a:lnTo>
                  <a:pt x="799092" y="1369010"/>
                </a:lnTo>
                <a:lnTo>
                  <a:pt x="753831" y="1377426"/>
                </a:lnTo>
                <a:lnTo>
                  <a:pt x="707563" y="1382562"/>
                </a:lnTo>
                <a:lnTo>
                  <a:pt x="660400" y="1384300"/>
                </a:lnTo>
                <a:lnTo>
                  <a:pt x="613236" y="1382562"/>
                </a:lnTo>
                <a:lnTo>
                  <a:pt x="566968" y="1377426"/>
                </a:lnTo>
                <a:lnTo>
                  <a:pt x="521707" y="1369010"/>
                </a:lnTo>
                <a:lnTo>
                  <a:pt x="477564" y="1357431"/>
                </a:lnTo>
                <a:lnTo>
                  <a:pt x="434652" y="1342805"/>
                </a:lnTo>
                <a:lnTo>
                  <a:pt x="393081" y="1325250"/>
                </a:lnTo>
                <a:lnTo>
                  <a:pt x="352965" y="1304883"/>
                </a:lnTo>
                <a:lnTo>
                  <a:pt x="314413" y="1281821"/>
                </a:lnTo>
                <a:lnTo>
                  <a:pt x="277539" y="1256182"/>
                </a:lnTo>
                <a:lnTo>
                  <a:pt x="242455" y="1228081"/>
                </a:lnTo>
                <a:lnTo>
                  <a:pt x="209271" y="1197638"/>
                </a:lnTo>
                <a:lnTo>
                  <a:pt x="178099" y="1164967"/>
                </a:lnTo>
                <a:lnTo>
                  <a:pt x="149052" y="1130188"/>
                </a:lnTo>
                <a:lnTo>
                  <a:pt x="122240" y="1093416"/>
                </a:lnTo>
                <a:lnTo>
                  <a:pt x="97777" y="1054770"/>
                </a:lnTo>
                <a:lnTo>
                  <a:pt x="75773" y="1014365"/>
                </a:lnTo>
                <a:lnTo>
                  <a:pt x="56340" y="972320"/>
                </a:lnTo>
                <a:lnTo>
                  <a:pt x="39591" y="928751"/>
                </a:lnTo>
                <a:lnTo>
                  <a:pt x="25636" y="883775"/>
                </a:lnTo>
                <a:lnTo>
                  <a:pt x="14588" y="837510"/>
                </a:lnTo>
                <a:lnTo>
                  <a:pt x="6558" y="790073"/>
                </a:lnTo>
                <a:lnTo>
                  <a:pt x="1658" y="741580"/>
                </a:lnTo>
                <a:lnTo>
                  <a:pt x="0" y="6921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4627" y="4548189"/>
            <a:ext cx="95583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350" spc="-23" dirty="0">
                <a:solidFill>
                  <a:prstClr val="black"/>
                </a:solidFill>
                <a:latin typeface="Calibri"/>
                <a:cs typeface="Calibri"/>
              </a:rPr>
              <a:t>Monty’s</a:t>
            </a:r>
            <a:r>
              <a:rPr sz="135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350" spc="-23" dirty="0">
                <a:solidFill>
                  <a:prstClr val="black"/>
                </a:solidFill>
                <a:latin typeface="Calibri"/>
                <a:cs typeface="Calibri"/>
              </a:rPr>
              <a:t>Door</a:t>
            </a:r>
            <a:endParaRPr sz="135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868929" y="3490498"/>
            <a:ext cx="530543" cy="812483"/>
          </a:xfrm>
          <a:custGeom>
            <a:avLst/>
            <a:gdLst/>
            <a:ahLst/>
            <a:cxnLst/>
            <a:rect l="l" t="t" r="r" b="b"/>
            <a:pathLst>
              <a:path w="707390" h="1083310">
                <a:moveTo>
                  <a:pt x="21320" y="0"/>
                </a:moveTo>
                <a:lnTo>
                  <a:pt x="0" y="13804"/>
                </a:lnTo>
                <a:lnTo>
                  <a:pt x="627649" y="983020"/>
                </a:lnTo>
                <a:lnTo>
                  <a:pt x="585008" y="1010634"/>
                </a:lnTo>
                <a:lnTo>
                  <a:pt x="707341" y="1082716"/>
                </a:lnTo>
                <a:lnTo>
                  <a:pt x="694687" y="969214"/>
                </a:lnTo>
                <a:lnTo>
                  <a:pt x="648968" y="969214"/>
                </a:lnTo>
                <a:lnTo>
                  <a:pt x="21320" y="0"/>
                </a:lnTo>
                <a:close/>
              </a:path>
              <a:path w="707390" h="1083310">
                <a:moveTo>
                  <a:pt x="691608" y="941600"/>
                </a:moveTo>
                <a:lnTo>
                  <a:pt x="648968" y="969214"/>
                </a:lnTo>
                <a:lnTo>
                  <a:pt x="694687" y="969214"/>
                </a:lnTo>
                <a:lnTo>
                  <a:pt x="691608" y="941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392477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5" dirty="0"/>
              <a:t>Structural</a:t>
            </a:r>
            <a:r>
              <a:rPr sz="3300" spc="8" dirty="0"/>
              <a:t> </a:t>
            </a:r>
            <a:r>
              <a:rPr sz="3300" dirty="0"/>
              <a:t>Assumptions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203609"/>
            <a:ext cx="7620953" cy="297523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894874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All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assumes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our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assumptions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about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DAG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that 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generated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our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</a:t>
            </a:r>
            <a:r>
              <a:rPr sz="2100" spc="-8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correct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</a:pPr>
            <a:endParaRPr sz="3038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Specifically,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assume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there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i="1" spc="-15" dirty="0">
                <a:solidFill>
                  <a:prstClr val="black"/>
                </a:solidFill>
                <a:latin typeface="Calibri"/>
                <a:cs typeface="Calibri"/>
              </a:rPr>
              <a:t>no </a:t>
            </a:r>
            <a:r>
              <a:rPr sz="2100" i="1" spc="-30" dirty="0">
                <a:solidFill>
                  <a:prstClr val="black"/>
                </a:solidFill>
                <a:latin typeface="Calibri"/>
                <a:cs typeface="Calibri"/>
              </a:rPr>
              <a:t>hidden</a:t>
            </a:r>
            <a:r>
              <a:rPr sz="2100" i="1" spc="24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i="1" spc="-15" dirty="0">
                <a:solidFill>
                  <a:prstClr val="black"/>
                </a:solidFill>
                <a:latin typeface="Calibri"/>
                <a:cs typeface="Calibri"/>
              </a:rPr>
              <a:t>confounders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marR="3810" lvl="1" indent="-171450" defTabSz="685800" fontAlgn="auto">
              <a:lnSpc>
                <a:spcPts val="1875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Confounder: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 variable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which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causally </a:t>
            </a: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effects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both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1800" spc="-29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treatment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(T) and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 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outcome</a:t>
            </a:r>
            <a:r>
              <a:rPr sz="1800" spc="-1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(Y)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5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No </a:t>
            </a:r>
            <a:r>
              <a:rPr sz="1800" b="1" dirty="0">
                <a:solidFill>
                  <a:prstClr val="black"/>
                </a:solidFill>
                <a:latin typeface="Calibri"/>
                <a:cs typeface="Calibri"/>
              </a:rPr>
              <a:t>hidden </a:t>
            </a:r>
            <a:r>
              <a:rPr sz="1800" b="1" spc="8" dirty="0">
                <a:solidFill>
                  <a:prstClr val="black"/>
                </a:solidFill>
                <a:latin typeface="Calibri"/>
                <a:cs typeface="Calibri"/>
              </a:rPr>
              <a:t>confounders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means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have observed</a:t>
            </a:r>
            <a:r>
              <a:rPr sz="1800" spc="-2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all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confounders</a:t>
            </a:r>
            <a:endParaRPr sz="1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lvl="1" defTabSz="685800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</a:pP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strong</a:t>
            </a:r>
            <a:r>
              <a:rPr sz="2100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assumption!</a:t>
            </a:r>
            <a:endParaRPr sz="2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362200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dirty="0">
                <a:sym typeface="Symbol" panose="05050102010706020507" pitchFamily="18" charset="2"/>
              </a:rPr>
              <a:t></a:t>
            </a:r>
            <a:r>
              <a:rPr lang="en-US" altLang="en-US" sz="2000" u="sng" kern="0" dirty="0"/>
              <a:t>D (No Drug)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2379662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kern="0" dirty="0"/>
              <a:t>D (Drug)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70FB9872-842C-4F33-B66E-E9015E4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700338"/>
            <a:ext cx="215899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 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05E09AB-0B78-43F8-A8C1-BC9C5EF5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679700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12588053-B9D2-48D5-8FA1-D24C95A7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87638"/>
            <a:ext cx="159857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1F30C144-225E-453B-A82D-FABF0206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2971796"/>
            <a:ext cx="1727200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33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A86C61EB-B5EE-41DB-B0BF-24BC7B62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71800"/>
            <a:ext cx="1562099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25</a:t>
            </a:r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259138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33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0.66  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F8BE561D-F933-4AF7-BE45-A1A6BACE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2512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25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0.50  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A7AC3C14-B292-4C65-B5EF-A193200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36274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0.50-0.66 = </a:t>
            </a:r>
            <a:r>
              <a:rPr lang="en-US" altLang="en-US" sz="2000" kern="0" dirty="0">
                <a:solidFill>
                  <a:srgbClr val="FF0000"/>
                </a:solidFill>
              </a:rPr>
              <a:t>-0.16  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5ADD74F2-C83A-493C-803C-15E17C2C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93988"/>
            <a:ext cx="132080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44 + 6)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F9D3A38B-89F8-4994-81BE-5F75CD5A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2692400"/>
            <a:ext cx="1498600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10 +40)</a:t>
            </a: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C81DC1E2-FC27-4333-A0A9-33BCE7DF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98" y="2959100"/>
            <a:ext cx="1371502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31 + 2)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953A9F09-AB72-44C2-9B84-36F9161C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2971800"/>
            <a:ext cx="1981196" cy="2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9 + 16)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1353488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 will save money.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which drugs they take </a:t>
            </a:r>
            <a:br>
              <a:rPr lang="en-US" altLang="en-US" sz="2000" dirty="0"/>
            </a:br>
            <a:r>
              <a:rPr lang="en-US" altLang="en-US" sz="2000" dirty="0"/>
              <a:t>and whether they are cured.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7" name="AutoShape 35">
            <a:extLst>
              <a:ext uri="{FF2B5EF4-FFF2-40B4-BE49-F238E27FC236}">
                <a16:creationId xmlns:a16="http://schemas.microsoft.com/office/drawing/2014/main" id="{E35D9C5E-5554-48B2-AA51-FBF18ECB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42112"/>
            <a:ext cx="4495800" cy="447026"/>
          </a:xfrm>
          <a:prstGeom prst="wedgeRoundRectCallout">
            <a:avLst>
              <a:gd name="adj1" fmla="val -51469"/>
              <a:gd name="adj2" fmla="val -43535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Separate our people into these young/old.</a:t>
            </a:r>
          </a:p>
        </p:txBody>
      </p:sp>
    </p:spTree>
    <p:extLst>
      <p:ext uri="{BB962C8B-B14F-4D97-AF65-F5344CB8AC3E}">
        <p14:creationId xmlns:p14="http://schemas.microsoft.com/office/powerpoint/2010/main" val="26948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73" grpId="0"/>
      <p:bldP spid="74" grpId="0"/>
      <p:bldP spid="75" grpId="0"/>
      <p:bldP spid="77" grpId="0"/>
      <p:bldP spid="10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348567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4" dirty="0"/>
              <a:t>Hidden</a:t>
            </a:r>
            <a:r>
              <a:rPr sz="3300" spc="-101" dirty="0"/>
              <a:t> </a:t>
            </a:r>
            <a:r>
              <a:rPr sz="3300" spc="-11" dirty="0"/>
              <a:t>Confounders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203609"/>
            <a:ext cx="4762500" cy="637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3810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Cannot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calculate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P(Y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|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do(T))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here,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since U 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2100" spc="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unobserved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704" y="4022884"/>
            <a:ext cx="4772025" cy="1445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 fontAlgn="auto">
              <a:lnSpc>
                <a:spcPts val="2385"/>
              </a:lnSpc>
              <a:spcBef>
                <a:spcPts val="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38" dirty="0">
                <a:solidFill>
                  <a:prstClr val="black"/>
                </a:solidFill>
                <a:latin typeface="Calibri"/>
                <a:cs typeface="Calibri"/>
              </a:rPr>
              <a:t>We say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case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causal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effect</a:t>
            </a:r>
            <a:r>
              <a:rPr sz="2100" spc="1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defTabSz="685800" fontAlgn="auto">
              <a:lnSpc>
                <a:spcPts val="2385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prstClr val="black"/>
                </a:solidFill>
                <a:latin typeface="Calibri"/>
                <a:cs typeface="Calibri"/>
              </a:rPr>
              <a:t>unidentifiable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399" marR="447199" lvl="1" indent="-171450" defTabSz="685800" fontAlgn="auto">
              <a:lnSpc>
                <a:spcPts val="1950"/>
              </a:lnSpc>
              <a:spcBef>
                <a:spcPts val="42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Even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case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infinite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data and 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computation,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never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calculate</a:t>
            </a:r>
            <a:r>
              <a:rPr sz="1800" spc="-27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this 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quantity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8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0"/>
                </a:lnTo>
                <a:lnTo>
                  <a:pt x="104402" y="166378"/>
                </a:lnTo>
                <a:lnTo>
                  <a:pt x="78082" y="201574"/>
                </a:lnTo>
                <a:lnTo>
                  <a:pt x="55181" y="239271"/>
                </a:lnTo>
                <a:lnTo>
                  <a:pt x="35928" y="279236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3"/>
                </a:lnTo>
                <a:lnTo>
                  <a:pt x="0" y="457200"/>
                </a:lnTo>
                <a:lnTo>
                  <a:pt x="2360" y="503946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3"/>
                </a:lnTo>
                <a:lnTo>
                  <a:pt x="55181" y="675128"/>
                </a:lnTo>
                <a:lnTo>
                  <a:pt x="78082" y="712825"/>
                </a:lnTo>
                <a:lnTo>
                  <a:pt x="104402" y="748021"/>
                </a:lnTo>
                <a:lnTo>
                  <a:pt x="133910" y="780489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1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1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9"/>
                </a:lnTo>
                <a:lnTo>
                  <a:pt x="809997" y="748021"/>
                </a:lnTo>
                <a:lnTo>
                  <a:pt x="836317" y="712825"/>
                </a:lnTo>
                <a:lnTo>
                  <a:pt x="859218" y="675128"/>
                </a:lnTo>
                <a:lnTo>
                  <a:pt x="878471" y="635163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6"/>
                </a:lnTo>
                <a:lnTo>
                  <a:pt x="914400" y="457200"/>
                </a:lnTo>
                <a:lnTo>
                  <a:pt x="912039" y="410453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6"/>
                </a:lnTo>
                <a:lnTo>
                  <a:pt x="859218" y="239271"/>
                </a:lnTo>
                <a:lnTo>
                  <a:pt x="836317" y="201574"/>
                </a:lnTo>
                <a:lnTo>
                  <a:pt x="809997" y="166378"/>
                </a:lnTo>
                <a:lnTo>
                  <a:pt x="780489" y="133910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8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60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2955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955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29550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9927" y="2797515"/>
            <a:ext cx="17764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12577" y="4519159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1013" y="4519158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71608" y="2797514"/>
            <a:ext cx="21478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19826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105776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27837" y="325041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16832" y="0"/>
                </a:moveTo>
                <a:lnTo>
                  <a:pt x="0" y="19022"/>
                </a:lnTo>
                <a:lnTo>
                  <a:pt x="1768153" y="1583801"/>
                </a:lnTo>
                <a:lnTo>
                  <a:pt x="1734487" y="1621844"/>
                </a:lnTo>
                <a:lnTo>
                  <a:pt x="1871675" y="1658457"/>
                </a:lnTo>
                <a:lnTo>
                  <a:pt x="1833966" y="1564780"/>
                </a:lnTo>
                <a:lnTo>
                  <a:pt x="1784987" y="1564780"/>
                </a:lnTo>
                <a:lnTo>
                  <a:pt x="16832" y="0"/>
                </a:lnTo>
                <a:close/>
              </a:path>
              <a:path w="1871979" h="1658620">
                <a:moveTo>
                  <a:pt x="1818652" y="1526739"/>
                </a:moveTo>
                <a:lnTo>
                  <a:pt x="1784987" y="1564780"/>
                </a:lnTo>
                <a:lnTo>
                  <a:pt x="1833966" y="1564780"/>
                </a:lnTo>
                <a:lnTo>
                  <a:pt x="1818652" y="1526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29401" y="4686301"/>
            <a:ext cx="1196816" cy="95250"/>
          </a:xfrm>
          <a:custGeom>
            <a:avLst/>
            <a:gdLst/>
            <a:ahLst/>
            <a:cxnLst/>
            <a:rect l="l" t="t" r="r" b="b"/>
            <a:pathLst>
              <a:path w="1595754" h="127000">
                <a:moveTo>
                  <a:pt x="0" y="50798"/>
                </a:moveTo>
                <a:lnTo>
                  <a:pt x="0" y="76198"/>
                </a:lnTo>
                <a:lnTo>
                  <a:pt x="1468436" y="76200"/>
                </a:lnTo>
                <a:lnTo>
                  <a:pt x="1468436" y="127000"/>
                </a:lnTo>
                <a:lnTo>
                  <a:pt x="1595436" y="63501"/>
                </a:lnTo>
                <a:lnTo>
                  <a:pt x="1570036" y="50801"/>
                </a:lnTo>
                <a:lnTo>
                  <a:pt x="0" y="50798"/>
                </a:lnTo>
                <a:close/>
              </a:path>
              <a:path w="1595754" h="127000">
                <a:moveTo>
                  <a:pt x="1468437" y="0"/>
                </a:moveTo>
                <a:lnTo>
                  <a:pt x="1468436" y="50801"/>
                </a:lnTo>
                <a:lnTo>
                  <a:pt x="1570036" y="50801"/>
                </a:lnTo>
                <a:lnTo>
                  <a:pt x="1468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34150" y="325041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53022" y="1526739"/>
                </a:moveTo>
                <a:lnTo>
                  <a:pt x="0" y="1658457"/>
                </a:lnTo>
                <a:lnTo>
                  <a:pt x="137187" y="1621844"/>
                </a:lnTo>
                <a:lnTo>
                  <a:pt x="103522" y="1583801"/>
                </a:lnTo>
                <a:lnTo>
                  <a:pt x="125015" y="1564780"/>
                </a:lnTo>
                <a:lnTo>
                  <a:pt x="86688" y="1564780"/>
                </a:lnTo>
                <a:lnTo>
                  <a:pt x="53022" y="1526739"/>
                </a:lnTo>
                <a:close/>
              </a:path>
              <a:path w="1871979" h="1658620">
                <a:moveTo>
                  <a:pt x="1854842" y="0"/>
                </a:moveTo>
                <a:lnTo>
                  <a:pt x="86688" y="1564780"/>
                </a:lnTo>
                <a:lnTo>
                  <a:pt x="125015" y="1564780"/>
                </a:lnTo>
                <a:lnTo>
                  <a:pt x="1871675" y="19022"/>
                </a:lnTo>
                <a:lnTo>
                  <a:pt x="1854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2458" y="2950284"/>
            <a:ext cx="4464959" cy="496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749855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8" dirty="0"/>
              <a:t>What </a:t>
            </a:r>
            <a:r>
              <a:rPr sz="3300" spc="15" dirty="0"/>
              <a:t>Can </a:t>
            </a:r>
            <a:r>
              <a:rPr sz="3300" spc="-68" dirty="0"/>
              <a:t>We </a:t>
            </a:r>
            <a:r>
              <a:rPr sz="3300" spc="8" dirty="0"/>
              <a:t>Do </a:t>
            </a:r>
            <a:r>
              <a:rPr sz="3300" dirty="0"/>
              <a:t>with </a:t>
            </a:r>
            <a:r>
              <a:rPr sz="3300" spc="4" dirty="0"/>
              <a:t>Hidden</a:t>
            </a:r>
            <a:r>
              <a:rPr sz="3300" spc="-98" dirty="0"/>
              <a:t> </a:t>
            </a:r>
            <a:r>
              <a:rPr sz="3300" spc="-11" dirty="0"/>
              <a:t>Confounders?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76939"/>
            <a:ext cx="7441883" cy="234487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450" defTabSz="685800" fontAlgn="auto">
              <a:spcBef>
                <a:spcPts val="28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Instrumental</a:t>
            </a:r>
            <a:r>
              <a:rPr sz="2100" spc="-6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variables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Find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some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variable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which </a:t>
            </a: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effects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only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1800" spc="-14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treatment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6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Sensitivity</a:t>
            </a:r>
            <a:r>
              <a:rPr sz="2100" spc="7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analysis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Essentially, 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assume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some maximum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amount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of</a:t>
            </a:r>
            <a:r>
              <a:rPr sz="18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confounding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64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Yields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confidence</a:t>
            </a:r>
            <a:r>
              <a:rPr sz="1800" spc="-3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interval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6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Proxies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Other</a:t>
            </a:r>
            <a:r>
              <a:rPr sz="1800" spc="-6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observed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features</a:t>
            </a:r>
            <a:r>
              <a:rPr sz="1800" spc="8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give</a:t>
            </a:r>
            <a:r>
              <a:rPr sz="1800" spc="-1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us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information</a:t>
            </a:r>
            <a:r>
              <a:rPr sz="1800" spc="-15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about</a:t>
            </a:r>
            <a:r>
              <a:rPr sz="1800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hidden</a:t>
            </a:r>
            <a:r>
              <a:rPr sz="1800" spc="-15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confounder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380285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15" dirty="0"/>
              <a:t>Instrumental</a:t>
            </a:r>
            <a:r>
              <a:rPr sz="3300" spc="8" dirty="0"/>
              <a:t> </a:t>
            </a:r>
            <a:r>
              <a:rPr sz="3300" spc="-11" dirty="0"/>
              <a:t>Variables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76939"/>
            <a:ext cx="6499384" cy="143693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450" defTabSz="685800" fontAlgn="auto">
              <a:spcBef>
                <a:spcPts val="28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Find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an </a:t>
            </a:r>
            <a:r>
              <a:rPr sz="2100" i="1" spc="-19" dirty="0">
                <a:solidFill>
                  <a:prstClr val="black"/>
                </a:solidFill>
                <a:latin typeface="Calibri"/>
                <a:cs typeface="Calibri"/>
              </a:rPr>
              <a:t>instrument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–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variable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which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only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affects</a:t>
            </a:r>
            <a:r>
              <a:rPr sz="2100" spc="16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treatment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Decouples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treatment and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outcome</a:t>
            </a:r>
            <a:r>
              <a:rPr sz="1800" spc="-27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variation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6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With linear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functions,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solve</a:t>
            </a:r>
            <a:r>
              <a:rPr sz="2100" spc="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analytically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But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also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use 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any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function</a:t>
            </a:r>
            <a:r>
              <a:rPr sz="2100" spc="9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approximators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1076" y="4081959"/>
            <a:ext cx="3307989" cy="1646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316420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4" dirty="0"/>
              <a:t>Sensitivity</a:t>
            </a:r>
            <a:r>
              <a:rPr sz="3300" spc="8" dirty="0"/>
              <a:t> </a:t>
            </a:r>
            <a:r>
              <a:rPr sz="3300" spc="-4" dirty="0"/>
              <a:t>Analysis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75034"/>
            <a:ext cx="4196239" cy="32053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marR="68104" indent="-171450" algn="just" defTabSz="685800" fontAlgn="auto">
              <a:lnSpc>
                <a:spcPts val="2025"/>
              </a:lnSpc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Determine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relationship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between  </a:t>
            </a:r>
            <a:r>
              <a:rPr sz="2100" b="1" spc="-4" dirty="0">
                <a:solidFill>
                  <a:prstClr val="black"/>
                </a:solidFill>
                <a:latin typeface="Calibri"/>
                <a:cs typeface="Calibri"/>
              </a:rPr>
              <a:t>strength of </a:t>
            </a:r>
            <a:r>
              <a:rPr sz="2100" b="1" dirty="0">
                <a:solidFill>
                  <a:prstClr val="black"/>
                </a:solidFill>
                <a:latin typeface="Calibri"/>
                <a:cs typeface="Calibri"/>
              </a:rPr>
              <a:t>confounding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100" b="1" dirty="0">
                <a:solidFill>
                  <a:prstClr val="black"/>
                </a:solidFill>
                <a:latin typeface="Calibri"/>
                <a:cs typeface="Calibri"/>
              </a:rPr>
              <a:t>causal  effect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244316" indent="-171450" algn="just" defTabSz="685800" fontAlgn="auto">
              <a:lnSpc>
                <a:spcPts val="2025"/>
              </a:lnSpc>
              <a:spcBef>
                <a:spcPts val="75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u="sng" spc="-19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Example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: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Does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smoking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cause lung 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cancer?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(we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now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know,</a:t>
            </a:r>
            <a:r>
              <a:rPr sz="2100" spc="-19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yes)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marR="154781" lvl="1" indent="-171450" algn="just" defTabSz="685800" fontAlgn="auto">
              <a:lnSpc>
                <a:spcPct val="79900"/>
              </a:lnSpc>
              <a:spcBef>
                <a:spcPts val="401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There </a:t>
            </a:r>
            <a:r>
              <a:rPr sz="1800" i="1" spc="-11" dirty="0">
                <a:solidFill>
                  <a:prstClr val="black"/>
                </a:solidFill>
                <a:latin typeface="Calibri"/>
                <a:cs typeface="Calibri"/>
              </a:rPr>
              <a:t>may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 gene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causes</a:t>
            </a:r>
            <a:r>
              <a:rPr sz="1800" spc="-7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26" dirty="0">
                <a:solidFill>
                  <a:prstClr val="black"/>
                </a:solidFill>
                <a:latin typeface="Calibri"/>
                <a:cs typeface="Calibri"/>
              </a:rPr>
              <a:t>lung 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cancer </a:t>
            </a:r>
            <a:r>
              <a:rPr sz="1800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smoking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algn="just" defTabSz="685800" fontAlgn="auto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53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can’t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know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z="18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sure!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marR="3810" lvl="1" indent="-171450" algn="just" defTabSz="685800" fontAlgn="auto">
              <a:lnSpc>
                <a:spcPct val="79900"/>
              </a:lnSpc>
              <a:spcBef>
                <a:spcPts val="405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However,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figure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out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how</a:t>
            </a:r>
            <a:r>
              <a:rPr sz="1800" b="1" spc="-14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b="1" spc="8" dirty="0">
                <a:solidFill>
                  <a:prstClr val="black"/>
                </a:solidFill>
                <a:latin typeface="Calibri"/>
                <a:cs typeface="Calibri"/>
              </a:rPr>
              <a:t>strong  </a:t>
            </a:r>
            <a:r>
              <a:rPr sz="1800" b="1" spc="-4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1800" b="1" spc="-8" dirty="0">
                <a:solidFill>
                  <a:prstClr val="black"/>
                </a:solidFill>
                <a:latin typeface="Calibri"/>
                <a:cs typeface="Calibri"/>
              </a:rPr>
              <a:t>gene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would </a:t>
            </a:r>
            <a:r>
              <a:rPr sz="1800" b="1" spc="-4" dirty="0">
                <a:solidFill>
                  <a:prstClr val="black"/>
                </a:solidFill>
                <a:latin typeface="Calibri"/>
                <a:cs typeface="Calibri"/>
              </a:rPr>
              <a:t>need </a:t>
            </a:r>
            <a:r>
              <a:rPr sz="1800" b="1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800" b="1" spc="4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result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in 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observed</a:t>
            </a:r>
            <a:r>
              <a:rPr sz="18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effect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algn="just" defTabSz="685800" fontAlgn="auto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Turns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out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– </a:t>
            </a:r>
            <a:r>
              <a:rPr sz="1800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very</a:t>
            </a:r>
            <a:r>
              <a:rPr sz="1800" u="sng" spc="-16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strong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8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0"/>
                </a:lnTo>
                <a:lnTo>
                  <a:pt x="104402" y="166378"/>
                </a:lnTo>
                <a:lnTo>
                  <a:pt x="78082" y="201574"/>
                </a:lnTo>
                <a:lnTo>
                  <a:pt x="55181" y="239271"/>
                </a:lnTo>
                <a:lnTo>
                  <a:pt x="35928" y="279236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3"/>
                </a:lnTo>
                <a:lnTo>
                  <a:pt x="0" y="457200"/>
                </a:lnTo>
                <a:lnTo>
                  <a:pt x="2360" y="503946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3"/>
                </a:lnTo>
                <a:lnTo>
                  <a:pt x="55181" y="675128"/>
                </a:lnTo>
                <a:lnTo>
                  <a:pt x="78082" y="712825"/>
                </a:lnTo>
                <a:lnTo>
                  <a:pt x="104402" y="748021"/>
                </a:lnTo>
                <a:lnTo>
                  <a:pt x="133910" y="780489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1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1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9"/>
                </a:lnTo>
                <a:lnTo>
                  <a:pt x="809997" y="748021"/>
                </a:lnTo>
                <a:lnTo>
                  <a:pt x="836317" y="712825"/>
                </a:lnTo>
                <a:lnTo>
                  <a:pt x="859218" y="675128"/>
                </a:lnTo>
                <a:lnTo>
                  <a:pt x="878471" y="635163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6"/>
                </a:lnTo>
                <a:lnTo>
                  <a:pt x="914400" y="457200"/>
                </a:lnTo>
                <a:lnTo>
                  <a:pt x="912039" y="410453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6"/>
                </a:lnTo>
                <a:lnTo>
                  <a:pt x="859218" y="239271"/>
                </a:lnTo>
                <a:lnTo>
                  <a:pt x="836317" y="201574"/>
                </a:lnTo>
                <a:lnTo>
                  <a:pt x="809997" y="166378"/>
                </a:lnTo>
                <a:lnTo>
                  <a:pt x="780489" y="133910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8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600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360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2955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29550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29550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9927" y="2797515"/>
            <a:ext cx="17764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8605" y="2837398"/>
            <a:ext cx="51387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800" spc="26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19826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05776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27663" y="3250575"/>
            <a:ext cx="1403985" cy="1306829"/>
          </a:xfrm>
          <a:custGeom>
            <a:avLst/>
            <a:gdLst/>
            <a:ahLst/>
            <a:cxnLst/>
            <a:rect l="l" t="t" r="r" b="b"/>
            <a:pathLst>
              <a:path w="1871979" h="1742439">
                <a:moveTo>
                  <a:pt x="17297" y="0"/>
                </a:moveTo>
                <a:lnTo>
                  <a:pt x="0" y="18600"/>
                </a:lnTo>
                <a:lnTo>
                  <a:pt x="1770260" y="1664956"/>
                </a:lnTo>
                <a:lnTo>
                  <a:pt x="1735664" y="1702155"/>
                </a:lnTo>
                <a:lnTo>
                  <a:pt x="1871907" y="1742145"/>
                </a:lnTo>
                <a:lnTo>
                  <a:pt x="1836071" y="1646356"/>
                </a:lnTo>
                <a:lnTo>
                  <a:pt x="1787559" y="1646356"/>
                </a:lnTo>
                <a:lnTo>
                  <a:pt x="17297" y="0"/>
                </a:lnTo>
                <a:close/>
              </a:path>
              <a:path w="1871979" h="1742439">
                <a:moveTo>
                  <a:pt x="1822154" y="1609157"/>
                </a:moveTo>
                <a:lnTo>
                  <a:pt x="1787559" y="1646356"/>
                </a:lnTo>
                <a:lnTo>
                  <a:pt x="1836071" y="1646356"/>
                </a:lnTo>
                <a:lnTo>
                  <a:pt x="1822154" y="16091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29082" y="4689500"/>
            <a:ext cx="1197293" cy="95250"/>
          </a:xfrm>
          <a:custGeom>
            <a:avLst/>
            <a:gdLst/>
            <a:ahLst/>
            <a:cxnLst/>
            <a:rect l="l" t="t" r="r" b="b"/>
            <a:pathLst>
              <a:path w="1596390" h="127000">
                <a:moveTo>
                  <a:pt x="1564655" y="76158"/>
                </a:moveTo>
                <a:lnTo>
                  <a:pt x="1469353" y="76158"/>
                </a:lnTo>
                <a:lnTo>
                  <a:pt x="1471046" y="126930"/>
                </a:lnTo>
                <a:lnTo>
                  <a:pt x="1564655" y="76158"/>
                </a:lnTo>
                <a:close/>
              </a:path>
              <a:path w="1596390" h="127000">
                <a:moveTo>
                  <a:pt x="1466814" y="0"/>
                </a:moveTo>
                <a:lnTo>
                  <a:pt x="1468507" y="50772"/>
                </a:lnTo>
                <a:lnTo>
                  <a:pt x="0" y="99719"/>
                </a:lnTo>
                <a:lnTo>
                  <a:pt x="845" y="125105"/>
                </a:lnTo>
                <a:lnTo>
                  <a:pt x="1469353" y="76158"/>
                </a:lnTo>
                <a:lnTo>
                  <a:pt x="1564655" y="76158"/>
                </a:lnTo>
                <a:lnTo>
                  <a:pt x="1595859" y="59234"/>
                </a:lnTo>
                <a:lnTo>
                  <a:pt x="1466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34150" y="325041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53022" y="1526739"/>
                </a:moveTo>
                <a:lnTo>
                  <a:pt x="0" y="1658457"/>
                </a:lnTo>
                <a:lnTo>
                  <a:pt x="137187" y="1621844"/>
                </a:lnTo>
                <a:lnTo>
                  <a:pt x="103522" y="1583801"/>
                </a:lnTo>
                <a:lnTo>
                  <a:pt x="125015" y="1564780"/>
                </a:lnTo>
                <a:lnTo>
                  <a:pt x="86688" y="1564780"/>
                </a:lnTo>
                <a:lnTo>
                  <a:pt x="53022" y="1526739"/>
                </a:lnTo>
                <a:close/>
              </a:path>
              <a:path w="1871979" h="1658620">
                <a:moveTo>
                  <a:pt x="1854842" y="0"/>
                </a:moveTo>
                <a:lnTo>
                  <a:pt x="86688" y="1564780"/>
                </a:lnTo>
                <a:lnTo>
                  <a:pt x="125015" y="1564780"/>
                </a:lnTo>
                <a:lnTo>
                  <a:pt x="1871675" y="19022"/>
                </a:lnTo>
                <a:lnTo>
                  <a:pt x="1854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1419" y="4586144"/>
            <a:ext cx="690086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500" spc="8" dirty="0">
                <a:solidFill>
                  <a:prstClr val="black"/>
                </a:solidFill>
                <a:latin typeface="Calibri"/>
                <a:cs typeface="Calibri"/>
              </a:rPr>
              <a:t>Smoking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8605" y="4572047"/>
            <a:ext cx="561975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1500" spc="2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500" spc="3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500" spc="3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500" spc="-38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1500" dirty="0">
                <a:solidFill>
                  <a:prstClr val="black"/>
                </a:solidFill>
                <a:latin typeface="Calibri"/>
                <a:cs typeface="Calibri"/>
              </a:rPr>
              <a:t>er</a:t>
            </a:r>
            <a:endParaRPr sz="15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3164205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4" dirty="0"/>
              <a:t>Sensitivity</a:t>
            </a:r>
            <a:r>
              <a:rPr sz="3300" spc="8" dirty="0"/>
              <a:t> </a:t>
            </a:r>
            <a:r>
              <a:rPr sz="3300" spc="-4" dirty="0"/>
              <a:t>Analysis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203609"/>
            <a:ext cx="7188994" cy="637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3810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idea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is: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parametrize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uncertainty,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and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then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decide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which  values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parameter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</a:t>
            </a:r>
            <a:r>
              <a:rPr sz="2100" spc="6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reasonable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6035" y="3066409"/>
            <a:ext cx="3837008" cy="2607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2239328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4" dirty="0"/>
              <a:t>Using</a:t>
            </a:r>
            <a:r>
              <a:rPr sz="3300" spc="-105" dirty="0"/>
              <a:t> </a:t>
            </a:r>
            <a:r>
              <a:rPr sz="3300" spc="-26" dirty="0"/>
              <a:t>Proxies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78179" y="2203609"/>
            <a:ext cx="3352800" cy="206146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0500" marR="32385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90500" algn="l"/>
              </a:tabLs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Instead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measuring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hidden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confounder,</a:t>
            </a:r>
            <a:r>
              <a:rPr sz="2100" spc="-2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measure  some </a:t>
            </a:r>
            <a:r>
              <a:rPr sz="2100" b="1" spc="-11" dirty="0">
                <a:solidFill>
                  <a:prstClr val="black"/>
                </a:solidFill>
                <a:latin typeface="Calibri"/>
                <a:cs typeface="Calibri"/>
              </a:rPr>
              <a:t>proxies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(</a:t>
            </a:r>
            <a:r>
              <a:rPr sz="2100" i="1" spc="-19" dirty="0">
                <a:solidFill>
                  <a:prstClr val="black"/>
                </a:solidFill>
                <a:latin typeface="Calibri"/>
                <a:cs typeface="Calibri"/>
              </a:rPr>
              <a:t>V </a:t>
            </a:r>
            <a:r>
              <a:rPr sz="2100" i="1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100" i="1" spc="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i="1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138" i="1" baseline="-17543" dirty="0">
                <a:solidFill>
                  <a:prstClr val="black"/>
                </a:solidFill>
                <a:latin typeface="Calibri"/>
                <a:cs typeface="Calibri"/>
              </a:rPr>
              <a:t>prox</a:t>
            </a:r>
            <a:r>
              <a:rPr sz="2100" i="1" dirty="0">
                <a:solidFill>
                  <a:prstClr val="black"/>
                </a:solidFill>
                <a:latin typeface="Calibri"/>
                <a:cs typeface="Calibri"/>
              </a:rPr>
              <a:t>(U)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33400" marR="380048" lvl="1" indent="-171450" defTabSz="685800" fontAlgn="auto">
              <a:lnSpc>
                <a:spcPts val="1950"/>
              </a:lnSpc>
              <a:spcBef>
                <a:spcPts val="390"/>
              </a:spcBef>
              <a:spcAft>
                <a:spcPts val="0"/>
              </a:spcAft>
              <a:buFont typeface="Arial"/>
              <a:buChar char="•"/>
              <a:tabLst>
                <a:tab pos="533400" algn="l"/>
              </a:tabLst>
            </a:pPr>
            <a:r>
              <a:rPr sz="1800" u="sng" spc="-8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Proxies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: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variables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that </a:t>
            </a:r>
            <a:r>
              <a:rPr sz="1800" spc="-26" dirty="0">
                <a:solidFill>
                  <a:prstClr val="black"/>
                </a:solidFill>
                <a:latin typeface="Calibri"/>
                <a:cs typeface="Calibri"/>
              </a:rPr>
              <a:t>are 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caused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by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1800" spc="-10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confounder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33400" marR="13335" lvl="1" indent="-171450" defTabSz="685800" fontAlgn="auto">
              <a:lnSpc>
                <a:spcPts val="19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533400" algn="l"/>
              </a:tabLst>
            </a:pP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U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child’s </a:t>
            </a:r>
            <a:r>
              <a:rPr sz="1800" spc="-15" dirty="0">
                <a:solidFill>
                  <a:prstClr val="black"/>
                </a:solidFill>
                <a:latin typeface="Calibri"/>
                <a:cs typeface="Calibri"/>
              </a:rPr>
              <a:t>age,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V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might</a:t>
            </a:r>
            <a:r>
              <a:rPr sz="1800" spc="-29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be 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height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8655" y="4537234"/>
            <a:ext cx="3228499" cy="637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00025" marR="22860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20002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2100" i="1" spc="19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138" i="1" spc="28" baseline="-17543" dirty="0">
                <a:solidFill>
                  <a:prstClr val="black"/>
                </a:solidFill>
                <a:latin typeface="Calibri"/>
                <a:cs typeface="Calibri"/>
              </a:rPr>
              <a:t>prox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known or </a:t>
            </a:r>
            <a:r>
              <a:rPr sz="2100" spc="-34" dirty="0">
                <a:solidFill>
                  <a:prstClr val="black"/>
                </a:solidFill>
                <a:latin typeface="Calibri"/>
                <a:cs typeface="Calibri"/>
              </a:rPr>
              <a:t>linear,</a:t>
            </a:r>
            <a:r>
              <a:rPr sz="2100" spc="-2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estimate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</a:t>
            </a:r>
            <a:r>
              <a:rPr sz="2100" spc="11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effect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8725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8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0"/>
                </a:lnTo>
                <a:lnTo>
                  <a:pt x="104402" y="166378"/>
                </a:lnTo>
                <a:lnTo>
                  <a:pt x="78082" y="201574"/>
                </a:lnTo>
                <a:lnTo>
                  <a:pt x="55181" y="239271"/>
                </a:lnTo>
                <a:lnTo>
                  <a:pt x="35928" y="279236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3"/>
                </a:lnTo>
                <a:lnTo>
                  <a:pt x="0" y="457200"/>
                </a:lnTo>
                <a:lnTo>
                  <a:pt x="2360" y="503946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3"/>
                </a:lnTo>
                <a:lnTo>
                  <a:pt x="55181" y="675128"/>
                </a:lnTo>
                <a:lnTo>
                  <a:pt x="78082" y="712825"/>
                </a:lnTo>
                <a:lnTo>
                  <a:pt x="104402" y="748021"/>
                </a:lnTo>
                <a:lnTo>
                  <a:pt x="133910" y="780489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1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1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9"/>
                </a:lnTo>
                <a:lnTo>
                  <a:pt x="809997" y="748021"/>
                </a:lnTo>
                <a:lnTo>
                  <a:pt x="836317" y="712825"/>
                </a:lnTo>
                <a:lnTo>
                  <a:pt x="859218" y="675128"/>
                </a:lnTo>
                <a:lnTo>
                  <a:pt x="878471" y="635163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6"/>
                </a:lnTo>
                <a:lnTo>
                  <a:pt x="914400" y="457200"/>
                </a:lnTo>
                <a:lnTo>
                  <a:pt x="912039" y="410453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6"/>
                </a:lnTo>
                <a:lnTo>
                  <a:pt x="859218" y="239271"/>
                </a:lnTo>
                <a:lnTo>
                  <a:pt x="836317" y="201574"/>
                </a:lnTo>
                <a:lnTo>
                  <a:pt x="809997" y="166378"/>
                </a:lnTo>
                <a:lnTo>
                  <a:pt x="780489" y="133910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8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8725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3872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3872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46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246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24675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3275" y="2797515"/>
            <a:ext cx="17764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5925" y="4519159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64957" y="2797514"/>
            <a:ext cx="21478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14951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00901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22962" y="325041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16832" y="0"/>
                </a:moveTo>
                <a:lnTo>
                  <a:pt x="0" y="19022"/>
                </a:lnTo>
                <a:lnTo>
                  <a:pt x="1768153" y="1583801"/>
                </a:lnTo>
                <a:lnTo>
                  <a:pt x="1734487" y="1621844"/>
                </a:lnTo>
                <a:lnTo>
                  <a:pt x="1871675" y="1658457"/>
                </a:lnTo>
                <a:lnTo>
                  <a:pt x="1833966" y="1564780"/>
                </a:lnTo>
                <a:lnTo>
                  <a:pt x="1784987" y="1564780"/>
                </a:lnTo>
                <a:lnTo>
                  <a:pt x="16832" y="0"/>
                </a:lnTo>
                <a:close/>
              </a:path>
              <a:path w="1871979" h="1658620">
                <a:moveTo>
                  <a:pt x="1818652" y="1526739"/>
                </a:moveTo>
                <a:lnTo>
                  <a:pt x="1784987" y="1564780"/>
                </a:lnTo>
                <a:lnTo>
                  <a:pt x="1833966" y="1564780"/>
                </a:lnTo>
                <a:lnTo>
                  <a:pt x="1818652" y="1526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24526" y="4686301"/>
            <a:ext cx="1196816" cy="95250"/>
          </a:xfrm>
          <a:custGeom>
            <a:avLst/>
            <a:gdLst/>
            <a:ahLst/>
            <a:cxnLst/>
            <a:rect l="l" t="t" r="r" b="b"/>
            <a:pathLst>
              <a:path w="1595754" h="127000">
                <a:moveTo>
                  <a:pt x="0" y="50798"/>
                </a:moveTo>
                <a:lnTo>
                  <a:pt x="0" y="76198"/>
                </a:lnTo>
                <a:lnTo>
                  <a:pt x="1468436" y="76200"/>
                </a:lnTo>
                <a:lnTo>
                  <a:pt x="1468436" y="127000"/>
                </a:lnTo>
                <a:lnTo>
                  <a:pt x="1595436" y="63501"/>
                </a:lnTo>
                <a:lnTo>
                  <a:pt x="1570036" y="50801"/>
                </a:lnTo>
                <a:lnTo>
                  <a:pt x="0" y="50798"/>
                </a:lnTo>
                <a:close/>
              </a:path>
              <a:path w="1595754" h="127000">
                <a:moveTo>
                  <a:pt x="1468437" y="0"/>
                </a:moveTo>
                <a:lnTo>
                  <a:pt x="1468436" y="50801"/>
                </a:lnTo>
                <a:lnTo>
                  <a:pt x="1570036" y="50801"/>
                </a:lnTo>
                <a:lnTo>
                  <a:pt x="1468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29275" y="325041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53022" y="1526739"/>
                </a:moveTo>
                <a:lnTo>
                  <a:pt x="0" y="1658457"/>
                </a:lnTo>
                <a:lnTo>
                  <a:pt x="137187" y="1621844"/>
                </a:lnTo>
                <a:lnTo>
                  <a:pt x="103522" y="1583801"/>
                </a:lnTo>
                <a:lnTo>
                  <a:pt x="125015" y="1564780"/>
                </a:lnTo>
                <a:lnTo>
                  <a:pt x="86688" y="1564780"/>
                </a:lnTo>
                <a:lnTo>
                  <a:pt x="53022" y="1526739"/>
                </a:lnTo>
                <a:close/>
              </a:path>
              <a:path w="1871979" h="1658620">
                <a:moveTo>
                  <a:pt x="1854842" y="0"/>
                </a:moveTo>
                <a:lnTo>
                  <a:pt x="86688" y="1564780"/>
                </a:lnTo>
                <a:lnTo>
                  <a:pt x="125015" y="1564780"/>
                </a:lnTo>
                <a:lnTo>
                  <a:pt x="1871675" y="19022"/>
                </a:lnTo>
                <a:lnTo>
                  <a:pt x="1854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97903" y="4519159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295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295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02432" y="4519157"/>
            <a:ext cx="19240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497185" y="3253283"/>
            <a:ext cx="628174" cy="1241108"/>
          </a:xfrm>
          <a:custGeom>
            <a:avLst/>
            <a:gdLst/>
            <a:ahLst/>
            <a:cxnLst/>
            <a:rect l="l" t="t" r="r" b="b"/>
            <a:pathLst>
              <a:path w="837565" h="1654810">
                <a:moveTo>
                  <a:pt x="22707" y="0"/>
                </a:moveTo>
                <a:lnTo>
                  <a:pt x="0" y="11376"/>
                </a:lnTo>
                <a:lnTo>
                  <a:pt x="769237" y="1546774"/>
                </a:lnTo>
                <a:lnTo>
                  <a:pt x="723819" y="1569530"/>
                </a:lnTo>
                <a:lnTo>
                  <a:pt x="837479" y="1654633"/>
                </a:lnTo>
                <a:lnTo>
                  <a:pt x="837383" y="1535398"/>
                </a:lnTo>
                <a:lnTo>
                  <a:pt x="791947" y="1535398"/>
                </a:lnTo>
                <a:lnTo>
                  <a:pt x="22707" y="0"/>
                </a:lnTo>
                <a:close/>
              </a:path>
              <a:path w="837565" h="1654810">
                <a:moveTo>
                  <a:pt x="837365" y="1512643"/>
                </a:moveTo>
                <a:lnTo>
                  <a:pt x="791947" y="1535398"/>
                </a:lnTo>
                <a:lnTo>
                  <a:pt x="837383" y="1535398"/>
                </a:lnTo>
                <a:lnTo>
                  <a:pt x="837365" y="1512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2239328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4" dirty="0"/>
              <a:t>Using</a:t>
            </a:r>
            <a:r>
              <a:rPr sz="3300" spc="-105" dirty="0"/>
              <a:t> </a:t>
            </a:r>
            <a:r>
              <a:rPr sz="3300" spc="-26" dirty="0"/>
              <a:t>Proxies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78180" y="2203609"/>
            <a:ext cx="3370421" cy="327435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0500" marR="74295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90500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2100" i="1" spc="19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2138" i="1" spc="28" baseline="-17543" dirty="0">
                <a:solidFill>
                  <a:prstClr val="black"/>
                </a:solidFill>
                <a:latin typeface="Calibri"/>
                <a:cs typeface="Calibri"/>
              </a:rPr>
              <a:t>prox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non-linear,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sz="2100" spc="-24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might 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try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Causal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Effect</a:t>
            </a:r>
            <a:r>
              <a:rPr sz="2100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VAE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90500" marR="13335" indent="-171450" defTabSz="685800" fontAlgn="auto">
              <a:lnSpc>
                <a:spcPct val="90800"/>
              </a:lnSpc>
              <a:spcBef>
                <a:spcPts val="683"/>
              </a:spcBef>
              <a:spcAft>
                <a:spcPts val="0"/>
              </a:spcAft>
              <a:buFont typeface="Arial"/>
              <a:buChar char="•"/>
              <a:tabLst>
                <a:tab pos="190500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Learn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a posterior</a:t>
            </a:r>
            <a:r>
              <a:rPr sz="2100" spc="-9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distribution 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P(U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|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V)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variational 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methods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90500" marR="202406" indent="-171450" defTabSz="685800" fontAlgn="auto">
              <a:lnSpc>
                <a:spcPct val="90800"/>
              </a:lnSpc>
              <a:spcBef>
                <a:spcPts val="708"/>
              </a:spcBef>
              <a:spcAft>
                <a:spcPts val="0"/>
              </a:spcAft>
              <a:buFont typeface="Arial"/>
              <a:buChar char="•"/>
              <a:tabLst>
                <a:tab pos="190500" algn="l"/>
              </a:tabLst>
            </a:pP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However,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method</a:t>
            </a:r>
            <a:r>
              <a:rPr sz="2100" spc="-6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does 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provide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theoretical 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guarantees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90500" marR="120968" indent="-171450" defTabSz="685800" fontAlgn="auto">
              <a:lnSpc>
                <a:spcPts val="2250"/>
              </a:lnSpc>
              <a:spcBef>
                <a:spcPts val="780"/>
              </a:spcBef>
              <a:spcAft>
                <a:spcPts val="0"/>
              </a:spcAft>
              <a:buFont typeface="Arial"/>
              <a:buChar char="•"/>
              <a:tabLst>
                <a:tab pos="190500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Results </a:t>
            </a:r>
            <a:r>
              <a:rPr sz="2100" spc="-49" dirty="0">
                <a:solidFill>
                  <a:prstClr val="black"/>
                </a:solidFill>
                <a:latin typeface="Calibri"/>
                <a:cs typeface="Calibri"/>
              </a:rPr>
              <a:t>may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unverifiable: 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proceed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with</a:t>
            </a:r>
            <a:r>
              <a:rPr sz="2100" spc="-9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caution!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8725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8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0"/>
                </a:lnTo>
                <a:lnTo>
                  <a:pt x="104402" y="166378"/>
                </a:lnTo>
                <a:lnTo>
                  <a:pt x="78082" y="201574"/>
                </a:lnTo>
                <a:lnTo>
                  <a:pt x="55181" y="239271"/>
                </a:lnTo>
                <a:lnTo>
                  <a:pt x="35928" y="279236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3"/>
                </a:lnTo>
                <a:lnTo>
                  <a:pt x="0" y="457200"/>
                </a:lnTo>
                <a:lnTo>
                  <a:pt x="2360" y="503946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3"/>
                </a:lnTo>
                <a:lnTo>
                  <a:pt x="55181" y="675128"/>
                </a:lnTo>
                <a:lnTo>
                  <a:pt x="78082" y="712825"/>
                </a:lnTo>
                <a:lnTo>
                  <a:pt x="104402" y="748021"/>
                </a:lnTo>
                <a:lnTo>
                  <a:pt x="133910" y="780489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1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1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9"/>
                </a:lnTo>
                <a:lnTo>
                  <a:pt x="809997" y="748021"/>
                </a:lnTo>
                <a:lnTo>
                  <a:pt x="836317" y="712825"/>
                </a:lnTo>
                <a:lnTo>
                  <a:pt x="859218" y="675128"/>
                </a:lnTo>
                <a:lnTo>
                  <a:pt x="878471" y="635163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6"/>
                </a:lnTo>
                <a:lnTo>
                  <a:pt x="914400" y="457200"/>
                </a:lnTo>
                <a:lnTo>
                  <a:pt x="912039" y="410453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6"/>
                </a:lnTo>
                <a:lnTo>
                  <a:pt x="859218" y="239271"/>
                </a:lnTo>
                <a:lnTo>
                  <a:pt x="836317" y="201574"/>
                </a:lnTo>
                <a:lnTo>
                  <a:pt x="809997" y="166378"/>
                </a:lnTo>
                <a:lnTo>
                  <a:pt x="780489" y="133910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8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8725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872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3872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246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246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24675" y="26670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1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1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3275" y="2797515"/>
            <a:ext cx="177641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5925" y="4519159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64957" y="2797514"/>
            <a:ext cx="21478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14951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901" y="3357563"/>
            <a:ext cx="142875" cy="1035844"/>
          </a:xfrm>
          <a:custGeom>
            <a:avLst/>
            <a:gdLst/>
            <a:ahLst/>
            <a:cxnLst/>
            <a:rect l="l" t="t" r="r" b="b"/>
            <a:pathLst>
              <a:path w="190500" h="1381125">
                <a:moveTo>
                  <a:pt x="190500" y="1190625"/>
                </a:moveTo>
                <a:lnTo>
                  <a:pt x="0" y="1190625"/>
                </a:lnTo>
                <a:lnTo>
                  <a:pt x="95250" y="1381125"/>
                </a:lnTo>
                <a:lnTo>
                  <a:pt x="190500" y="1190625"/>
                </a:lnTo>
                <a:close/>
              </a:path>
              <a:path w="190500" h="1381125">
                <a:moveTo>
                  <a:pt x="114298" y="0"/>
                </a:moveTo>
                <a:lnTo>
                  <a:pt x="76198" y="0"/>
                </a:lnTo>
                <a:lnTo>
                  <a:pt x="76200" y="1190625"/>
                </a:lnTo>
                <a:lnTo>
                  <a:pt x="114300" y="1190625"/>
                </a:lnTo>
                <a:lnTo>
                  <a:pt x="1142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22962" y="325041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16832" y="0"/>
                </a:moveTo>
                <a:lnTo>
                  <a:pt x="0" y="19022"/>
                </a:lnTo>
                <a:lnTo>
                  <a:pt x="1768153" y="1583801"/>
                </a:lnTo>
                <a:lnTo>
                  <a:pt x="1734487" y="1621844"/>
                </a:lnTo>
                <a:lnTo>
                  <a:pt x="1871675" y="1658457"/>
                </a:lnTo>
                <a:lnTo>
                  <a:pt x="1833966" y="1564780"/>
                </a:lnTo>
                <a:lnTo>
                  <a:pt x="1784987" y="1564780"/>
                </a:lnTo>
                <a:lnTo>
                  <a:pt x="16832" y="0"/>
                </a:lnTo>
                <a:close/>
              </a:path>
              <a:path w="1871979" h="1658620">
                <a:moveTo>
                  <a:pt x="1818652" y="1526739"/>
                </a:moveTo>
                <a:lnTo>
                  <a:pt x="1784987" y="1564780"/>
                </a:lnTo>
                <a:lnTo>
                  <a:pt x="1833966" y="1564780"/>
                </a:lnTo>
                <a:lnTo>
                  <a:pt x="1818652" y="1526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24526" y="4686301"/>
            <a:ext cx="1196816" cy="95250"/>
          </a:xfrm>
          <a:custGeom>
            <a:avLst/>
            <a:gdLst/>
            <a:ahLst/>
            <a:cxnLst/>
            <a:rect l="l" t="t" r="r" b="b"/>
            <a:pathLst>
              <a:path w="1595754" h="127000">
                <a:moveTo>
                  <a:pt x="0" y="50798"/>
                </a:moveTo>
                <a:lnTo>
                  <a:pt x="0" y="76198"/>
                </a:lnTo>
                <a:lnTo>
                  <a:pt x="1468436" y="76200"/>
                </a:lnTo>
                <a:lnTo>
                  <a:pt x="1468436" y="127000"/>
                </a:lnTo>
                <a:lnTo>
                  <a:pt x="1595436" y="63501"/>
                </a:lnTo>
                <a:lnTo>
                  <a:pt x="1570036" y="50801"/>
                </a:lnTo>
                <a:lnTo>
                  <a:pt x="0" y="50798"/>
                </a:lnTo>
                <a:close/>
              </a:path>
              <a:path w="1595754" h="127000">
                <a:moveTo>
                  <a:pt x="1468437" y="0"/>
                </a:moveTo>
                <a:lnTo>
                  <a:pt x="1468436" y="50801"/>
                </a:lnTo>
                <a:lnTo>
                  <a:pt x="1570036" y="50801"/>
                </a:lnTo>
                <a:lnTo>
                  <a:pt x="14684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29275" y="3250416"/>
            <a:ext cx="1403985" cy="1243965"/>
          </a:xfrm>
          <a:custGeom>
            <a:avLst/>
            <a:gdLst/>
            <a:ahLst/>
            <a:cxnLst/>
            <a:rect l="l" t="t" r="r" b="b"/>
            <a:pathLst>
              <a:path w="1871979" h="1658620">
                <a:moveTo>
                  <a:pt x="53022" y="1526739"/>
                </a:moveTo>
                <a:lnTo>
                  <a:pt x="0" y="1658457"/>
                </a:lnTo>
                <a:lnTo>
                  <a:pt x="137187" y="1621844"/>
                </a:lnTo>
                <a:lnTo>
                  <a:pt x="103522" y="1583801"/>
                </a:lnTo>
                <a:lnTo>
                  <a:pt x="125015" y="1564780"/>
                </a:lnTo>
                <a:lnTo>
                  <a:pt x="86688" y="1564780"/>
                </a:lnTo>
                <a:lnTo>
                  <a:pt x="53022" y="1526739"/>
                </a:lnTo>
                <a:close/>
              </a:path>
              <a:path w="1871979" h="1658620">
                <a:moveTo>
                  <a:pt x="1854842" y="0"/>
                </a:moveTo>
                <a:lnTo>
                  <a:pt x="86688" y="1564780"/>
                </a:lnTo>
                <a:lnTo>
                  <a:pt x="125015" y="1564780"/>
                </a:lnTo>
                <a:lnTo>
                  <a:pt x="1871675" y="19022"/>
                </a:lnTo>
                <a:lnTo>
                  <a:pt x="18548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97903" y="4519159"/>
            <a:ext cx="16764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Y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295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3" y="2360"/>
                </a:lnTo>
                <a:lnTo>
                  <a:pt x="365058" y="9288"/>
                </a:lnTo>
                <a:lnTo>
                  <a:pt x="321242" y="20554"/>
                </a:lnTo>
                <a:lnTo>
                  <a:pt x="279236" y="35929"/>
                </a:lnTo>
                <a:lnTo>
                  <a:pt x="239271" y="55181"/>
                </a:lnTo>
                <a:lnTo>
                  <a:pt x="201574" y="78082"/>
                </a:lnTo>
                <a:lnTo>
                  <a:pt x="166378" y="104402"/>
                </a:lnTo>
                <a:lnTo>
                  <a:pt x="133910" y="133911"/>
                </a:lnTo>
                <a:lnTo>
                  <a:pt x="104402" y="166378"/>
                </a:lnTo>
                <a:lnTo>
                  <a:pt x="78082" y="201575"/>
                </a:lnTo>
                <a:lnTo>
                  <a:pt x="55181" y="239271"/>
                </a:lnTo>
                <a:lnTo>
                  <a:pt x="35928" y="279237"/>
                </a:lnTo>
                <a:lnTo>
                  <a:pt x="20554" y="321242"/>
                </a:lnTo>
                <a:lnTo>
                  <a:pt x="9288" y="365058"/>
                </a:lnTo>
                <a:lnTo>
                  <a:pt x="2360" y="410454"/>
                </a:lnTo>
                <a:lnTo>
                  <a:pt x="0" y="457200"/>
                </a:lnTo>
                <a:lnTo>
                  <a:pt x="2360" y="503945"/>
                </a:lnTo>
                <a:lnTo>
                  <a:pt x="9288" y="549341"/>
                </a:lnTo>
                <a:lnTo>
                  <a:pt x="20554" y="593157"/>
                </a:lnTo>
                <a:lnTo>
                  <a:pt x="35928" y="635162"/>
                </a:lnTo>
                <a:lnTo>
                  <a:pt x="55181" y="675128"/>
                </a:lnTo>
                <a:lnTo>
                  <a:pt x="78082" y="712824"/>
                </a:lnTo>
                <a:lnTo>
                  <a:pt x="104402" y="748021"/>
                </a:lnTo>
                <a:lnTo>
                  <a:pt x="133910" y="780488"/>
                </a:lnTo>
                <a:lnTo>
                  <a:pt x="166378" y="809997"/>
                </a:lnTo>
                <a:lnTo>
                  <a:pt x="201574" y="836317"/>
                </a:lnTo>
                <a:lnTo>
                  <a:pt x="239271" y="859218"/>
                </a:lnTo>
                <a:lnTo>
                  <a:pt x="279236" y="878470"/>
                </a:lnTo>
                <a:lnTo>
                  <a:pt x="321242" y="893845"/>
                </a:lnTo>
                <a:lnTo>
                  <a:pt x="365058" y="905111"/>
                </a:lnTo>
                <a:lnTo>
                  <a:pt x="410453" y="912039"/>
                </a:lnTo>
                <a:lnTo>
                  <a:pt x="457200" y="914400"/>
                </a:lnTo>
                <a:lnTo>
                  <a:pt x="503946" y="912039"/>
                </a:lnTo>
                <a:lnTo>
                  <a:pt x="549341" y="905111"/>
                </a:lnTo>
                <a:lnTo>
                  <a:pt x="593157" y="893845"/>
                </a:lnTo>
                <a:lnTo>
                  <a:pt x="635163" y="878470"/>
                </a:lnTo>
                <a:lnTo>
                  <a:pt x="675128" y="859218"/>
                </a:lnTo>
                <a:lnTo>
                  <a:pt x="712825" y="836317"/>
                </a:lnTo>
                <a:lnTo>
                  <a:pt x="748021" y="809997"/>
                </a:lnTo>
                <a:lnTo>
                  <a:pt x="780489" y="780488"/>
                </a:lnTo>
                <a:lnTo>
                  <a:pt x="809997" y="748021"/>
                </a:lnTo>
                <a:lnTo>
                  <a:pt x="836317" y="712824"/>
                </a:lnTo>
                <a:lnTo>
                  <a:pt x="859218" y="675128"/>
                </a:lnTo>
                <a:lnTo>
                  <a:pt x="878471" y="635162"/>
                </a:lnTo>
                <a:lnTo>
                  <a:pt x="893845" y="593157"/>
                </a:lnTo>
                <a:lnTo>
                  <a:pt x="905111" y="549341"/>
                </a:lnTo>
                <a:lnTo>
                  <a:pt x="912039" y="503945"/>
                </a:lnTo>
                <a:lnTo>
                  <a:pt x="914400" y="457200"/>
                </a:lnTo>
                <a:lnTo>
                  <a:pt x="912039" y="410454"/>
                </a:lnTo>
                <a:lnTo>
                  <a:pt x="905111" y="365058"/>
                </a:lnTo>
                <a:lnTo>
                  <a:pt x="893845" y="321242"/>
                </a:lnTo>
                <a:lnTo>
                  <a:pt x="878471" y="279237"/>
                </a:lnTo>
                <a:lnTo>
                  <a:pt x="859218" y="239271"/>
                </a:lnTo>
                <a:lnTo>
                  <a:pt x="836317" y="201575"/>
                </a:lnTo>
                <a:lnTo>
                  <a:pt x="809997" y="166378"/>
                </a:lnTo>
                <a:lnTo>
                  <a:pt x="780489" y="133911"/>
                </a:lnTo>
                <a:lnTo>
                  <a:pt x="748021" y="104402"/>
                </a:lnTo>
                <a:lnTo>
                  <a:pt x="712825" y="78082"/>
                </a:lnTo>
                <a:lnTo>
                  <a:pt x="675128" y="55181"/>
                </a:lnTo>
                <a:lnTo>
                  <a:pt x="635163" y="35929"/>
                </a:lnTo>
                <a:lnTo>
                  <a:pt x="593157" y="20554"/>
                </a:lnTo>
                <a:lnTo>
                  <a:pt x="549341" y="9288"/>
                </a:lnTo>
                <a:lnTo>
                  <a:pt x="503946" y="2360"/>
                </a:lnTo>
                <a:lnTo>
                  <a:pt x="45720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29575" y="439102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457200"/>
                </a:moveTo>
                <a:lnTo>
                  <a:pt x="2360" y="410453"/>
                </a:lnTo>
                <a:lnTo>
                  <a:pt x="9288" y="365058"/>
                </a:lnTo>
                <a:lnTo>
                  <a:pt x="20554" y="321242"/>
                </a:lnTo>
                <a:lnTo>
                  <a:pt x="35929" y="279237"/>
                </a:lnTo>
                <a:lnTo>
                  <a:pt x="55181" y="239271"/>
                </a:lnTo>
                <a:lnTo>
                  <a:pt x="78082" y="201575"/>
                </a:lnTo>
                <a:lnTo>
                  <a:pt x="104402" y="166378"/>
                </a:lnTo>
                <a:lnTo>
                  <a:pt x="133910" y="133910"/>
                </a:lnTo>
                <a:lnTo>
                  <a:pt x="166378" y="104402"/>
                </a:lnTo>
                <a:lnTo>
                  <a:pt x="201575" y="78082"/>
                </a:lnTo>
                <a:lnTo>
                  <a:pt x="239271" y="55181"/>
                </a:lnTo>
                <a:lnTo>
                  <a:pt x="279237" y="35929"/>
                </a:lnTo>
                <a:lnTo>
                  <a:pt x="321242" y="20554"/>
                </a:lnTo>
                <a:lnTo>
                  <a:pt x="365058" y="9288"/>
                </a:lnTo>
                <a:lnTo>
                  <a:pt x="410453" y="2360"/>
                </a:lnTo>
                <a:lnTo>
                  <a:pt x="457200" y="0"/>
                </a:lnTo>
                <a:lnTo>
                  <a:pt x="503946" y="2360"/>
                </a:lnTo>
                <a:lnTo>
                  <a:pt x="549341" y="9288"/>
                </a:lnTo>
                <a:lnTo>
                  <a:pt x="593157" y="20554"/>
                </a:lnTo>
                <a:lnTo>
                  <a:pt x="635162" y="35929"/>
                </a:lnTo>
                <a:lnTo>
                  <a:pt x="675128" y="55181"/>
                </a:lnTo>
                <a:lnTo>
                  <a:pt x="712824" y="78082"/>
                </a:lnTo>
                <a:lnTo>
                  <a:pt x="748021" y="104402"/>
                </a:lnTo>
                <a:lnTo>
                  <a:pt x="780489" y="133910"/>
                </a:lnTo>
                <a:lnTo>
                  <a:pt x="809997" y="166378"/>
                </a:lnTo>
                <a:lnTo>
                  <a:pt x="836317" y="201575"/>
                </a:lnTo>
                <a:lnTo>
                  <a:pt x="859218" y="239271"/>
                </a:lnTo>
                <a:lnTo>
                  <a:pt x="878471" y="279237"/>
                </a:lnTo>
                <a:lnTo>
                  <a:pt x="893845" y="321242"/>
                </a:lnTo>
                <a:lnTo>
                  <a:pt x="905111" y="365058"/>
                </a:lnTo>
                <a:lnTo>
                  <a:pt x="912039" y="410453"/>
                </a:lnTo>
                <a:lnTo>
                  <a:pt x="914400" y="457200"/>
                </a:lnTo>
                <a:lnTo>
                  <a:pt x="912039" y="503946"/>
                </a:lnTo>
                <a:lnTo>
                  <a:pt x="905111" y="549341"/>
                </a:lnTo>
                <a:lnTo>
                  <a:pt x="893845" y="593157"/>
                </a:lnTo>
                <a:lnTo>
                  <a:pt x="878471" y="635162"/>
                </a:lnTo>
                <a:lnTo>
                  <a:pt x="859218" y="675128"/>
                </a:lnTo>
                <a:lnTo>
                  <a:pt x="836317" y="712824"/>
                </a:lnTo>
                <a:lnTo>
                  <a:pt x="809997" y="748021"/>
                </a:lnTo>
                <a:lnTo>
                  <a:pt x="780489" y="780489"/>
                </a:lnTo>
                <a:lnTo>
                  <a:pt x="748021" y="809997"/>
                </a:lnTo>
                <a:lnTo>
                  <a:pt x="712824" y="836317"/>
                </a:lnTo>
                <a:lnTo>
                  <a:pt x="675128" y="859218"/>
                </a:lnTo>
                <a:lnTo>
                  <a:pt x="635162" y="878470"/>
                </a:lnTo>
                <a:lnTo>
                  <a:pt x="593157" y="893845"/>
                </a:lnTo>
                <a:lnTo>
                  <a:pt x="549341" y="905111"/>
                </a:lnTo>
                <a:lnTo>
                  <a:pt x="503946" y="912039"/>
                </a:lnTo>
                <a:lnTo>
                  <a:pt x="457200" y="914400"/>
                </a:lnTo>
                <a:lnTo>
                  <a:pt x="410453" y="912039"/>
                </a:lnTo>
                <a:lnTo>
                  <a:pt x="365058" y="905111"/>
                </a:lnTo>
                <a:lnTo>
                  <a:pt x="321242" y="893845"/>
                </a:lnTo>
                <a:lnTo>
                  <a:pt x="279237" y="878470"/>
                </a:lnTo>
                <a:lnTo>
                  <a:pt x="239271" y="859218"/>
                </a:lnTo>
                <a:lnTo>
                  <a:pt x="201575" y="836317"/>
                </a:lnTo>
                <a:lnTo>
                  <a:pt x="166378" y="809997"/>
                </a:lnTo>
                <a:lnTo>
                  <a:pt x="133910" y="780489"/>
                </a:lnTo>
                <a:lnTo>
                  <a:pt x="104402" y="748021"/>
                </a:lnTo>
                <a:lnTo>
                  <a:pt x="78082" y="712824"/>
                </a:lnTo>
                <a:lnTo>
                  <a:pt x="55181" y="675128"/>
                </a:lnTo>
                <a:lnTo>
                  <a:pt x="35929" y="635162"/>
                </a:lnTo>
                <a:lnTo>
                  <a:pt x="20554" y="593157"/>
                </a:lnTo>
                <a:lnTo>
                  <a:pt x="9288" y="549341"/>
                </a:lnTo>
                <a:lnTo>
                  <a:pt x="2360" y="503946"/>
                </a:lnTo>
                <a:lnTo>
                  <a:pt x="0" y="4572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02432" y="4519157"/>
            <a:ext cx="19240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 fontAlgn="auto"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prstClr val="black"/>
                </a:solidFill>
                <a:latin typeface="Calibri"/>
                <a:cs typeface="Calibri"/>
              </a:rPr>
              <a:t>V</a:t>
            </a:r>
            <a:endParaRPr sz="24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497185" y="3253283"/>
            <a:ext cx="628174" cy="1241108"/>
          </a:xfrm>
          <a:custGeom>
            <a:avLst/>
            <a:gdLst/>
            <a:ahLst/>
            <a:cxnLst/>
            <a:rect l="l" t="t" r="r" b="b"/>
            <a:pathLst>
              <a:path w="837565" h="1654810">
                <a:moveTo>
                  <a:pt x="22707" y="0"/>
                </a:moveTo>
                <a:lnTo>
                  <a:pt x="0" y="11376"/>
                </a:lnTo>
                <a:lnTo>
                  <a:pt x="769237" y="1546774"/>
                </a:lnTo>
                <a:lnTo>
                  <a:pt x="723819" y="1569530"/>
                </a:lnTo>
                <a:lnTo>
                  <a:pt x="837479" y="1654633"/>
                </a:lnTo>
                <a:lnTo>
                  <a:pt x="837383" y="1535398"/>
                </a:lnTo>
                <a:lnTo>
                  <a:pt x="791947" y="1535398"/>
                </a:lnTo>
                <a:lnTo>
                  <a:pt x="22707" y="0"/>
                </a:lnTo>
                <a:close/>
              </a:path>
              <a:path w="837565" h="1654810">
                <a:moveTo>
                  <a:pt x="837365" y="1512643"/>
                </a:moveTo>
                <a:lnTo>
                  <a:pt x="791947" y="1535398"/>
                </a:lnTo>
                <a:lnTo>
                  <a:pt x="837383" y="1535398"/>
                </a:lnTo>
                <a:lnTo>
                  <a:pt x="837365" y="1512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543401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8" dirty="0"/>
              <a:t>Causality and </a:t>
            </a:r>
            <a:r>
              <a:rPr sz="3300" dirty="0"/>
              <a:t>Other </a:t>
            </a:r>
            <a:r>
              <a:rPr sz="3300" spc="-11" dirty="0"/>
              <a:t>Areas </a:t>
            </a:r>
            <a:r>
              <a:rPr sz="3300" dirty="0"/>
              <a:t>of</a:t>
            </a:r>
            <a:r>
              <a:rPr sz="3300" spc="-153" dirty="0"/>
              <a:t> </a:t>
            </a:r>
            <a:r>
              <a:rPr sz="3300" spc="-8" dirty="0"/>
              <a:t>ML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76939"/>
            <a:ext cx="7300913" cy="264752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0975" indent="-171450" defTabSz="685800" fontAlgn="auto">
              <a:spcBef>
                <a:spcPts val="28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Reinforcement</a:t>
            </a:r>
            <a:r>
              <a:rPr sz="2100" spc="-1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Learning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Natural</a:t>
            </a:r>
            <a:r>
              <a:rPr sz="1800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combination</a:t>
            </a:r>
            <a:r>
              <a:rPr sz="1800" spc="-15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RL</a:t>
            </a:r>
            <a:r>
              <a:rPr sz="1800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is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all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about</a:t>
            </a:r>
            <a:r>
              <a:rPr sz="1800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taking</a:t>
            </a:r>
            <a:r>
              <a:rPr sz="18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actions</a:t>
            </a:r>
            <a:r>
              <a:rPr sz="1800" spc="-6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world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64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Off-policy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learning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already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has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elements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causal</a:t>
            </a:r>
            <a:r>
              <a:rPr sz="1800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inference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6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Robust</a:t>
            </a:r>
            <a:r>
              <a:rPr sz="2100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classification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Causality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natural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language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for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specifying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distributional</a:t>
            </a:r>
            <a:r>
              <a:rPr sz="1800" spc="-19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robustness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6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Fairness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dataset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biased,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ML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outputs</a:t>
            </a:r>
            <a:r>
              <a:rPr sz="1800" spc="-32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might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unfair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64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Causality</a:t>
            </a: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helps</a:t>
            </a:r>
            <a:r>
              <a:rPr sz="1800" spc="-13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us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think</a:t>
            </a:r>
            <a:r>
              <a:rPr sz="1800" spc="-10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about</a:t>
            </a:r>
            <a:r>
              <a:rPr sz="1800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dataset</a:t>
            </a:r>
            <a:r>
              <a:rPr sz="1800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bias,</a:t>
            </a:r>
            <a:r>
              <a:rPr sz="1800" spc="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and mitigate</a:t>
            </a:r>
            <a:r>
              <a:rPr sz="1800" spc="-1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unfair</a:t>
            </a:r>
            <a:r>
              <a:rPr sz="1800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23" dirty="0">
                <a:solidFill>
                  <a:prstClr val="black"/>
                </a:solidFill>
                <a:latin typeface="Calibri"/>
                <a:cs typeface="Calibri"/>
              </a:rPr>
              <a:t>effects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6233160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4" dirty="0"/>
              <a:t>Quick </a:t>
            </a:r>
            <a:r>
              <a:rPr sz="3300" spc="-11" dirty="0"/>
              <a:t>Note </a:t>
            </a:r>
            <a:r>
              <a:rPr sz="3300" dirty="0"/>
              <a:t>on </a:t>
            </a:r>
            <a:r>
              <a:rPr sz="3300" spc="-8" dirty="0"/>
              <a:t>Fairness </a:t>
            </a:r>
            <a:r>
              <a:rPr sz="3300" spc="8" dirty="0"/>
              <a:t>and</a:t>
            </a:r>
            <a:r>
              <a:rPr sz="3300" spc="-68" dirty="0"/>
              <a:t> </a:t>
            </a:r>
            <a:r>
              <a:rPr sz="3300" spc="8" dirty="0"/>
              <a:t>Causality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203609"/>
            <a:ext cx="7562374" cy="313611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196691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Many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fairness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problems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(e.g.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loans,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medical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diagnosis) are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actually 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causal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inference</a:t>
            </a:r>
            <a:r>
              <a:rPr sz="2100" spc="-7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problems!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5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38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talk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about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label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Y –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however, this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always</a:t>
            </a:r>
            <a:r>
              <a:rPr sz="2100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observable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marR="22384" lvl="1" indent="-171450" defTabSz="685800" fontAlgn="auto">
              <a:lnSpc>
                <a:spcPts val="1950"/>
              </a:lnSpc>
              <a:spcBef>
                <a:spcPts val="42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For</a:t>
            </a:r>
            <a:r>
              <a:rPr sz="1800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instance,</a:t>
            </a:r>
            <a:r>
              <a:rPr sz="1800" spc="-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can’t</a:t>
            </a:r>
            <a:r>
              <a:rPr sz="1800" spc="-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know</a:t>
            </a:r>
            <a:r>
              <a:rPr sz="18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if</a:t>
            </a:r>
            <a:r>
              <a:rPr sz="18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someone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i="1" spc="-8" dirty="0">
                <a:solidFill>
                  <a:prstClr val="black"/>
                </a:solidFill>
                <a:latin typeface="Calibri"/>
                <a:cs typeface="Calibri"/>
              </a:rPr>
              <a:t>would</a:t>
            </a:r>
            <a:r>
              <a:rPr sz="1800" i="1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return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 loan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if</a:t>
            </a:r>
            <a:r>
              <a:rPr sz="18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don’t</a:t>
            </a:r>
            <a:r>
              <a:rPr sz="1800" spc="-11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give 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one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1800" spc="-1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them!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marR="3810" lvl="1" indent="-171450" defTabSz="685800" fontAlgn="auto">
              <a:lnSpc>
                <a:spcPts val="19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This</a:t>
            </a:r>
            <a:r>
              <a:rPr sz="1800" spc="-6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means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if</a:t>
            </a:r>
            <a:r>
              <a:rPr sz="18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we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just</a:t>
            </a:r>
            <a:r>
              <a:rPr sz="1800" spc="-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train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classifier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on</a:t>
            </a:r>
            <a:r>
              <a:rPr sz="1800" spc="-7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historical</a:t>
            </a:r>
            <a:r>
              <a:rPr sz="1800" spc="-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1" dirty="0">
                <a:solidFill>
                  <a:prstClr val="black"/>
                </a:solidFill>
                <a:latin typeface="Calibri"/>
                <a:cs typeface="Calibri"/>
              </a:rPr>
              <a:t>data,</a:t>
            </a:r>
            <a:r>
              <a:rPr sz="1800" spc="4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our</a:t>
            </a:r>
            <a:r>
              <a:rPr sz="1800" spc="-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estimate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will</a:t>
            </a:r>
            <a:r>
              <a:rPr sz="1800" spc="-7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1" dirty="0">
                <a:solidFill>
                  <a:prstClr val="black"/>
                </a:solidFill>
                <a:latin typeface="Calibri"/>
                <a:cs typeface="Calibri"/>
              </a:rPr>
              <a:t>be 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biased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35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Biased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fairness sense </a:t>
            </a:r>
            <a:r>
              <a:rPr sz="1800" u="sng" spc="-4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8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technical</a:t>
            </a:r>
            <a:r>
              <a:rPr sz="1800" spc="-1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sense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120015" indent="-171450" defTabSz="685800" fontAlgn="auto">
              <a:lnSpc>
                <a:spcPts val="2250"/>
              </a:lnSpc>
              <a:spcBef>
                <a:spcPts val="76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General 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takeaway: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generated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by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past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decisions,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think 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very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hard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about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output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your</a:t>
            </a:r>
            <a:r>
              <a:rPr sz="2100" spc="-3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ML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model!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4" y="1316141"/>
            <a:ext cx="2706053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4" dirty="0"/>
              <a:t>Feedback</a:t>
            </a:r>
            <a:r>
              <a:rPr sz="3300" spc="-71" dirty="0"/>
              <a:t> </a:t>
            </a:r>
            <a:r>
              <a:rPr sz="3300" spc="-4" dirty="0"/>
              <a:t>Loops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5" y="2142649"/>
            <a:ext cx="7695724" cy="147155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5" dirty="0">
                <a:solidFill>
                  <a:prstClr val="black"/>
                </a:solidFill>
                <a:latin typeface="Calibri"/>
                <a:cs typeface="Calibri"/>
              </a:rPr>
              <a:t>Takes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us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part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2…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feedback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loops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When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ML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systems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are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deployed,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they 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make many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decisions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over</a:t>
            </a:r>
            <a:r>
              <a:rPr sz="2100" spc="-10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time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So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our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past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predictions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impact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our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future</a:t>
            </a:r>
            <a:r>
              <a:rPr sz="2100" spc="-2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predictions!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Not</a:t>
            </a:r>
            <a:r>
              <a:rPr sz="1800" spc="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good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70335" y="3857625"/>
            <a:ext cx="1917580" cy="1571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362200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dirty="0">
                <a:sym typeface="Symbol" panose="05050102010706020507" pitchFamily="18" charset="2"/>
              </a:rPr>
              <a:t></a:t>
            </a:r>
            <a:r>
              <a:rPr lang="en-US" altLang="en-US" sz="2000" u="sng" kern="0" dirty="0"/>
              <a:t>D (No Drug)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2379662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kern="0" dirty="0"/>
              <a:t>D (Drug)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70FB9872-842C-4F33-B66E-E9015E4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700338"/>
            <a:ext cx="215899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 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05E09AB-0B78-43F8-A8C1-BC9C5EF5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679700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12588053-B9D2-48D5-8FA1-D24C95A7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87638"/>
            <a:ext cx="159857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1F30C144-225E-453B-A82D-FABF0206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2971796"/>
            <a:ext cx="1727200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33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A86C61EB-B5EE-41DB-B0BF-24BC7B62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71800"/>
            <a:ext cx="1562099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25</a:t>
            </a:r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259138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33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0.66  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F8BE561D-F933-4AF7-BE45-A1A6BACE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2512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25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0.50  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A7AC3C14-B292-4C65-B5EF-A193200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36274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0.50-0.66 = </a:t>
            </a:r>
            <a:r>
              <a:rPr lang="en-US" altLang="en-US" sz="2000" kern="0" dirty="0">
                <a:solidFill>
                  <a:srgbClr val="FF0000"/>
                </a:solidFill>
              </a:rPr>
              <a:t>-0.16  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5ADD74F2-C83A-493C-803C-15E17C2C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93988"/>
            <a:ext cx="132080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44 + 6)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F9D3A38B-89F8-4994-81BE-5F75CD5A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2692400"/>
            <a:ext cx="1498600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10 +40)</a:t>
            </a: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C81DC1E2-FC27-4333-A0A9-33BCE7DF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98" y="2959100"/>
            <a:ext cx="1371502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31 + 2)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953A9F09-AB72-44C2-9B84-36F9161C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2971800"/>
            <a:ext cx="1981196" cy="2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9 + 16)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91B824D8-1718-4A36-9ADF-E5FCF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47" y="47421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31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44</a:t>
            </a:r>
            <a:endParaRPr lang="en-US" altLang="en-US" sz="2000" kern="0" dirty="0"/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0.70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90DBFC-8A6A-433B-843A-6A081856EE85}"/>
              </a:ext>
            </a:extLst>
          </p:cNvPr>
          <p:cNvGrpSpPr/>
          <p:nvPr/>
        </p:nvGrpSpPr>
        <p:grpSpPr>
          <a:xfrm>
            <a:off x="5727700" y="4702176"/>
            <a:ext cx="3418286" cy="487362"/>
            <a:chOff x="5727700" y="4702176"/>
            <a:chExt cx="3418286" cy="487362"/>
          </a:xfrm>
        </p:grpSpPr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3DADAC44-24CA-473B-9C87-651118B83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4702176"/>
              <a:ext cx="3251199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 err="1"/>
                <a:t>pr</a:t>
              </a:r>
              <a:r>
                <a:rPr lang="en-US" altLang="en-US" sz="2000" kern="0" dirty="0"/>
                <a:t>[ C | </a:t>
              </a:r>
              <a:r>
                <a:rPr lang="en-US" altLang="en-US" sz="2000" kern="0" dirty="0">
                  <a:sym typeface="Symbol" panose="05050102010706020507" pitchFamily="18" charset="2"/>
                </a:rPr>
                <a:t>D &amp; X </a:t>
              </a:r>
              <a:r>
                <a:rPr lang="en-US" altLang="en-US" sz="2000" kern="0" dirty="0"/>
                <a:t>]</a:t>
              </a:r>
            </a:p>
          </p:txBody>
        </p:sp>
        <p:sp>
          <p:nvSpPr>
            <p:cNvPr id="80" name="Rectangle 2">
              <a:extLst>
                <a:ext uri="{FF2B5EF4-FFF2-40B4-BE49-F238E27FC236}">
                  <a16:creationId xmlns:a16="http://schemas.microsoft.com/office/drawing/2014/main" id="{8326EE9F-3A7C-4997-87B7-2705AB4014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8484" y="4724400"/>
              <a:ext cx="939802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= </a:t>
              </a:r>
              <a:r>
                <a:rPr lang="en-US" altLang="en-US" sz="2000" kern="0" baseline="30000" dirty="0"/>
                <a:t>9</a:t>
              </a:r>
              <a:r>
                <a:rPr lang="en-US" altLang="en-US" sz="2000" dirty="0"/>
                <a:t>/</a:t>
              </a:r>
              <a:r>
                <a:rPr lang="en-US" altLang="en-US" sz="2000" baseline="-25000" dirty="0"/>
                <a:t>10</a:t>
              </a:r>
              <a:endParaRPr lang="en-US" altLang="en-US" sz="2000" kern="0" dirty="0"/>
            </a:p>
          </p:txBody>
        </p:sp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A60A2F3F-41AF-4E48-9DFE-8FE672362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6184" y="4711700"/>
              <a:ext cx="939802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= 0.90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320D62-7C59-47D2-970A-D5955F2AEE2D}"/>
              </a:ext>
            </a:extLst>
          </p:cNvPr>
          <p:cNvGrpSpPr/>
          <p:nvPr/>
        </p:nvGrpSpPr>
        <p:grpSpPr>
          <a:xfrm>
            <a:off x="2235200" y="6091238"/>
            <a:ext cx="3420270" cy="309562"/>
            <a:chOff x="2235200" y="6091238"/>
            <a:chExt cx="3420270" cy="309562"/>
          </a:xfrm>
        </p:grpSpPr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587B084B-80D2-4EE6-9167-82F2605A4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200" y="6091238"/>
              <a:ext cx="3352800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 err="1"/>
                <a:t>pr</a:t>
              </a:r>
              <a:r>
                <a:rPr lang="en-US" altLang="en-US" sz="2000" kern="0" dirty="0"/>
                <a:t>[ C | </a:t>
              </a:r>
              <a:r>
                <a:rPr lang="en-US" altLang="en-US" sz="2000" kern="0" dirty="0">
                  <a:sym typeface="Symbol" panose="05050102010706020507" pitchFamily="18" charset="2"/>
                </a:rPr>
                <a:t>D &amp; X</a:t>
              </a:r>
              <a:r>
                <a:rPr lang="en-US" altLang="en-US" sz="2000" kern="0" dirty="0"/>
                <a:t>]</a:t>
              </a: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13B29D65-3F24-4C2D-A756-9782C4771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2900" y="6104196"/>
              <a:ext cx="969170" cy="27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/>
                <a:t>= </a:t>
              </a:r>
              <a:r>
                <a:rPr lang="en-US" altLang="en-US" sz="2000" baseline="30000" dirty="0"/>
                <a:t>2</a:t>
              </a:r>
              <a:r>
                <a:rPr lang="en-US" altLang="en-US" sz="2000" dirty="0"/>
                <a:t>/</a:t>
              </a:r>
              <a:r>
                <a:rPr lang="en-US" altLang="en-US" sz="2000" baseline="-25000" dirty="0"/>
                <a:t>6 </a:t>
              </a:r>
              <a:endParaRPr lang="en-US" altLang="en-US" sz="2000" kern="0" dirty="0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E7E458A6-73FE-4E04-AB53-3E84EE9A1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091496"/>
              <a:ext cx="969170" cy="27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= 0.33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D9C9D8-935C-4AD5-AE97-2E48185409A3}"/>
              </a:ext>
            </a:extLst>
          </p:cNvPr>
          <p:cNvGrpSpPr/>
          <p:nvPr/>
        </p:nvGrpSpPr>
        <p:grpSpPr>
          <a:xfrm>
            <a:off x="5715000" y="6075389"/>
            <a:ext cx="3483770" cy="276201"/>
            <a:chOff x="5715000" y="6075389"/>
            <a:chExt cx="3483770" cy="276201"/>
          </a:xfrm>
        </p:grpSpPr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AE7FF3FB-2FB2-4621-81F0-283B77614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000" y="6076952"/>
              <a:ext cx="33528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 err="1"/>
                <a:t>pr</a:t>
              </a:r>
              <a:r>
                <a:rPr lang="en-US" altLang="en-US" sz="2000" kern="0" dirty="0"/>
                <a:t>[ C | </a:t>
              </a:r>
              <a:r>
                <a:rPr lang="en-US" altLang="en-US" sz="2000" kern="0" dirty="0">
                  <a:sym typeface="Symbol" panose="05050102010706020507" pitchFamily="18" charset="2"/>
                </a:rPr>
                <a:t>D &amp; X </a:t>
              </a:r>
              <a:r>
                <a:rPr lang="en-US" altLang="en-US" sz="2000" kern="0" dirty="0"/>
                <a:t>]</a:t>
              </a:r>
            </a:p>
          </p:txBody>
        </p:sp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6D295A3B-EAEC-4BAC-A399-3A6DB2A83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1900" y="6088089"/>
              <a:ext cx="969170" cy="24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/>
                <a:t>= </a:t>
              </a:r>
              <a:r>
                <a:rPr lang="en-US" altLang="en-US" sz="2000" baseline="30000" dirty="0"/>
                <a:t>16</a:t>
              </a:r>
              <a:r>
                <a:rPr lang="en-US" altLang="en-US" sz="2000" dirty="0"/>
                <a:t>/</a:t>
              </a:r>
              <a:r>
                <a:rPr lang="en-US" altLang="en-US" sz="2000" baseline="-25000" dirty="0"/>
                <a:t>40</a:t>
              </a:r>
              <a:endParaRPr lang="en-US" altLang="en-US" sz="2000" kern="0" dirty="0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53DA3F7E-A3D8-426A-A6DA-43AA8CFE4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600" y="6075389"/>
              <a:ext cx="969170" cy="24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= 0.40  </a:t>
              </a:r>
            </a:p>
          </p:txBody>
        </p:sp>
      </p:grp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1353488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 will save money.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which drugs they take </a:t>
            </a:r>
            <a:br>
              <a:rPr lang="en-US" altLang="en-US" sz="2000" dirty="0"/>
            </a:br>
            <a:r>
              <a:rPr lang="en-US" altLang="en-US" sz="2000" dirty="0"/>
              <a:t>and whether they are cured.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7" name="AutoShape 35">
            <a:extLst>
              <a:ext uri="{FF2B5EF4-FFF2-40B4-BE49-F238E27FC236}">
                <a16:creationId xmlns:a16="http://schemas.microsoft.com/office/drawing/2014/main" id="{E35D9C5E-5554-48B2-AA51-FBF18ECB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42112"/>
            <a:ext cx="3111500" cy="710550"/>
          </a:xfrm>
          <a:prstGeom prst="wedgeRoundRectCallout">
            <a:avLst>
              <a:gd name="adj1" fmla="val -53164"/>
              <a:gd name="adj2" fmla="val -5045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Calculate the prob of a cure </a:t>
            </a:r>
            <a:br>
              <a:rPr lang="en-US" altLang="en-US" sz="2000" dirty="0"/>
            </a:br>
            <a:r>
              <a:rPr lang="en-US" altLang="en-US" sz="2000" dirty="0"/>
              <a:t>for each of the four groups.</a:t>
            </a:r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3040CBDD-9837-44EB-9A5D-7883AD6D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4" y="5054600"/>
            <a:ext cx="6324596" cy="3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X </a:t>
            </a:r>
            <a:r>
              <a:rPr lang="en-US" altLang="en-US" sz="2000" kern="0" dirty="0"/>
              <a:t>] = 0.90 – 0.70 = </a:t>
            </a:r>
            <a:r>
              <a:rPr lang="en-US" altLang="en-US" sz="2000" kern="0" dirty="0">
                <a:solidFill>
                  <a:schemeClr val="accent2"/>
                </a:solidFill>
              </a:rPr>
              <a:t>0.20</a:t>
            </a:r>
            <a:r>
              <a:rPr lang="en-US" altLang="en-US" sz="2000" kern="0" dirty="0"/>
              <a:t> </a:t>
            </a:r>
          </a:p>
        </p:txBody>
      </p:sp>
      <p:sp>
        <p:nvSpPr>
          <p:cNvPr id="115" name="Rectangle 2">
            <a:extLst>
              <a:ext uri="{FF2B5EF4-FFF2-40B4-BE49-F238E27FC236}">
                <a16:creationId xmlns:a16="http://schemas.microsoft.com/office/drawing/2014/main" id="{F671FBED-3316-42BA-AEF4-1E90CAB26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116" name="Rectangle 2">
            <a:extLst>
              <a:ext uri="{FF2B5EF4-FFF2-40B4-BE49-F238E27FC236}">
                <a16:creationId xmlns:a16="http://schemas.microsoft.com/office/drawing/2014/main" id="{95418F9B-843B-4D03-BCD8-55A258326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6416676"/>
            <a:ext cx="6324596" cy="33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 </a:t>
            </a:r>
            <a:r>
              <a:rPr lang="en-US" altLang="en-US" sz="2000" kern="0" dirty="0"/>
              <a:t>] = 0.40 – 0.33 = </a:t>
            </a:r>
            <a:r>
              <a:rPr lang="en-US" altLang="en-US" sz="2000" kern="0" dirty="0">
                <a:solidFill>
                  <a:schemeClr val="accent2"/>
                </a:solidFill>
              </a:rPr>
              <a:t>0.07</a:t>
            </a:r>
            <a:r>
              <a:rPr lang="en-US" altLang="en-US" sz="2000" kern="0" dirty="0"/>
              <a:t> </a:t>
            </a:r>
          </a:p>
        </p:txBody>
      </p:sp>
      <p:sp>
        <p:nvSpPr>
          <p:cNvPr id="117" name="AutoShape 35">
            <a:extLst>
              <a:ext uri="{FF2B5EF4-FFF2-40B4-BE49-F238E27FC236}">
                <a16:creationId xmlns:a16="http://schemas.microsoft.com/office/drawing/2014/main" id="{1B83EC9F-BA8A-4709-BF3C-2355D4D6E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1524000"/>
            <a:ext cx="3111500" cy="710550"/>
          </a:xfrm>
          <a:prstGeom prst="wedgeRoundRectCallout">
            <a:avLst>
              <a:gd name="adj1" fmla="val -55205"/>
              <a:gd name="adj2" fmla="val -3794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Does the drug help the cure</a:t>
            </a:r>
            <a:br>
              <a:rPr lang="en-US" altLang="en-US" sz="2000" dirty="0"/>
            </a:br>
            <a:r>
              <a:rPr lang="en-US" altLang="en-US" sz="2000" dirty="0"/>
              <a:t>for young/old?</a:t>
            </a:r>
          </a:p>
        </p:txBody>
      </p:sp>
      <p:sp>
        <p:nvSpPr>
          <p:cNvPr id="118" name="Rectangle 2">
            <a:extLst>
              <a:ext uri="{FF2B5EF4-FFF2-40B4-BE49-F238E27FC236}">
                <a16:creationId xmlns:a16="http://schemas.microsoft.com/office/drawing/2014/main" id="{3DF53C6C-5FED-424D-9EF6-53AF16F8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0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tx2"/>
                </a:solidFill>
              </a:rPr>
              <a:t>Paradox!</a:t>
            </a:r>
          </a:p>
        </p:txBody>
      </p:sp>
    </p:spTree>
    <p:extLst>
      <p:ext uri="{BB962C8B-B14F-4D97-AF65-F5344CB8AC3E}">
        <p14:creationId xmlns:p14="http://schemas.microsoft.com/office/powerpoint/2010/main" val="429018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build="p"/>
      <p:bldP spid="79" grpId="0"/>
      <p:bldP spid="83" grpId="0"/>
      <p:bldP spid="107" grpId="0" animBg="1"/>
      <p:bldP spid="108" grpId="0" build="p"/>
      <p:bldP spid="115" grpId="0"/>
      <p:bldP spid="116" grpId="0" build="p"/>
      <p:bldP spid="117" grpId="0" animBg="1"/>
      <p:bldP spid="11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382952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8" dirty="0"/>
              <a:t>Unfair </a:t>
            </a:r>
            <a:r>
              <a:rPr sz="3300" spc="-4" dirty="0"/>
              <a:t>Feedback</a:t>
            </a:r>
            <a:r>
              <a:rPr sz="3300" spc="-150" dirty="0"/>
              <a:t> </a:t>
            </a:r>
            <a:r>
              <a:rPr sz="3300" spc="-4" dirty="0"/>
              <a:t>Loops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203609"/>
            <a:ext cx="7595235" cy="28078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80975" marR="560546" indent="-171450" defTabSz="685800" fontAlgn="auto">
              <a:lnSpc>
                <a:spcPts val="2250"/>
              </a:lnSpc>
              <a:spcBef>
                <a:spcPts val="3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We’ll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look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at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“Fairness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Without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Demographics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Repeated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Loss 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Minimization”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(Hashimoto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et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al,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ICML</a:t>
            </a:r>
            <a:r>
              <a:rPr sz="2100" spc="-13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2018)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5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Domain: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recommender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systems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Suppose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have a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majority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group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(A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=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1) and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minority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group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(A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=</a:t>
            </a:r>
            <a:r>
              <a:rPr sz="2100" spc="-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0)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292894" indent="-171450" defTabSz="685800" fontAlgn="auto">
              <a:lnSpc>
                <a:spcPts val="2250"/>
              </a:lnSpc>
              <a:spcBef>
                <a:spcPts val="7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Our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recommender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system </a:t>
            </a:r>
            <a:r>
              <a:rPr sz="2100" spc="-49" dirty="0">
                <a:solidFill>
                  <a:prstClr val="black"/>
                </a:solidFill>
                <a:latin typeface="Calibri"/>
                <a:cs typeface="Calibri"/>
              </a:rPr>
              <a:t>may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have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high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overall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accuracy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but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low 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accuracy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minority</a:t>
            </a:r>
            <a:r>
              <a:rPr sz="2100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group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5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19" dirty="0">
                <a:solidFill>
                  <a:prstClr val="black"/>
                </a:solidFill>
                <a:latin typeface="Calibri"/>
                <a:cs typeface="Calibri"/>
              </a:rPr>
              <a:t>This</a:t>
            </a:r>
            <a:r>
              <a:rPr sz="1800" spc="-6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19" dirty="0">
                <a:solidFill>
                  <a:prstClr val="black"/>
                </a:solidFill>
                <a:latin typeface="Calibri"/>
                <a:cs typeface="Calibri"/>
              </a:rPr>
              <a:t>can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happen</a:t>
            </a:r>
            <a:r>
              <a:rPr sz="1800" spc="-7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prstClr val="black"/>
                </a:solidFill>
                <a:latin typeface="Calibri"/>
                <a:cs typeface="Calibri"/>
              </a:rPr>
              <a:t>due</a:t>
            </a:r>
            <a:r>
              <a:rPr sz="18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empirical</a:t>
            </a:r>
            <a:r>
              <a:rPr sz="1800" spc="-7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-8" dirty="0">
                <a:solidFill>
                  <a:prstClr val="black"/>
                </a:solidFill>
                <a:latin typeface="Calibri"/>
                <a:cs typeface="Calibri"/>
              </a:rPr>
              <a:t>risk</a:t>
            </a:r>
            <a:r>
              <a:rPr sz="1800" spc="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minimization</a:t>
            </a:r>
            <a:r>
              <a:rPr sz="1800" spc="-1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(ERM)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6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also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be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due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repeated</a:t>
            </a:r>
            <a:r>
              <a:rPr sz="21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decision-making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473249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-8" dirty="0"/>
              <a:t>Repeated </a:t>
            </a:r>
            <a:r>
              <a:rPr sz="3300" spc="-11" dirty="0"/>
              <a:t>Loss</a:t>
            </a:r>
            <a:r>
              <a:rPr sz="3300" spc="-98" dirty="0"/>
              <a:t> </a:t>
            </a:r>
            <a:r>
              <a:rPr sz="3300" spc="-4" dirty="0"/>
              <a:t>Minimization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42649"/>
            <a:ext cx="6976110" cy="78162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When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we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give bad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recommendations,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people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leave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our</a:t>
            </a:r>
            <a:r>
              <a:rPr sz="2100" spc="-18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system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Over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time,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low-accuracy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group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will</a:t>
            </a:r>
            <a:r>
              <a:rPr sz="2100" spc="3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shrink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3506" y="3540898"/>
            <a:ext cx="4200784" cy="1804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609552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dirty="0"/>
              <a:t>Distributionally </a:t>
            </a:r>
            <a:r>
              <a:rPr sz="3300" spc="-26" dirty="0"/>
              <a:t>Robust</a:t>
            </a:r>
            <a:r>
              <a:rPr sz="3300" spc="-15" dirty="0"/>
              <a:t> </a:t>
            </a:r>
            <a:r>
              <a:rPr sz="3300" spc="-8" dirty="0"/>
              <a:t>Optimization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42649"/>
            <a:ext cx="7640003" cy="78162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Upweight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examples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high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loss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order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improve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worst</a:t>
            </a:r>
            <a:r>
              <a:rPr sz="21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case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long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run,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will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prevent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clusters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from</a:t>
            </a:r>
            <a:r>
              <a:rPr sz="2100" spc="-34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being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underserved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704" y="4118134"/>
            <a:ext cx="316039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indent="-171450" defTabSz="685800" fontAlgn="auto">
              <a:spcBef>
                <a:spcPts val="7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ends up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being equal</a:t>
            </a:r>
            <a:r>
              <a:rPr sz="2100" spc="-12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8190" y="3354324"/>
            <a:ext cx="3593084" cy="45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0131" y="4744954"/>
            <a:ext cx="4989041" cy="603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6095524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dirty="0"/>
              <a:t>Distributionally </a:t>
            </a:r>
            <a:r>
              <a:rPr sz="3300" spc="-26" dirty="0"/>
              <a:t>Robust</a:t>
            </a:r>
            <a:r>
              <a:rPr sz="3300" spc="-15" dirty="0"/>
              <a:t> </a:t>
            </a:r>
            <a:r>
              <a:rPr sz="3300" spc="-8" dirty="0"/>
              <a:t>Optimization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42649"/>
            <a:ext cx="7640003" cy="78162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Upweight </a:t>
            </a: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examples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with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high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loss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in </a:t>
            </a:r>
            <a:r>
              <a:rPr sz="2100" spc="8" dirty="0">
                <a:solidFill>
                  <a:prstClr val="black"/>
                </a:solidFill>
                <a:latin typeface="Calibri"/>
                <a:cs typeface="Calibri"/>
              </a:rPr>
              <a:t>order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to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improve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worst</a:t>
            </a:r>
            <a:r>
              <a:rPr sz="2100" spc="-4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case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4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In the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long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run,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will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prevent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clusters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from</a:t>
            </a:r>
            <a:r>
              <a:rPr sz="2100" spc="-34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being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underserved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1007" y="3091543"/>
            <a:ext cx="4360635" cy="2394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705" y="1316141"/>
            <a:ext cx="1874996" cy="5174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300" spc="8" dirty="0"/>
              <a:t>Conclusion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687704" y="2142649"/>
            <a:ext cx="7371398" cy="246926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80975" indent="-171450" defTabSz="685800" fontAlgn="auto">
              <a:spcBef>
                <a:spcPts val="55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-23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is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not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what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it</a:t>
            </a:r>
            <a:r>
              <a:rPr sz="2100" spc="2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seems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marR="3810" indent="-171450" defTabSz="685800" fontAlgn="auto">
              <a:lnSpc>
                <a:spcPts val="2250"/>
              </a:lnSpc>
              <a:spcBef>
                <a:spcPts val="78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ML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models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only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work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if </a:t>
            </a:r>
            <a:r>
              <a:rPr sz="2100" spc="15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training/test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set </a:t>
            </a:r>
            <a:r>
              <a:rPr sz="2100" b="1" spc="8" dirty="0">
                <a:solidFill>
                  <a:prstClr val="black"/>
                </a:solidFill>
                <a:latin typeface="Calibri"/>
                <a:cs typeface="Calibri"/>
              </a:rPr>
              <a:t>actually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look </a:t>
            </a:r>
            <a:r>
              <a:rPr sz="2100" spc="-34" dirty="0">
                <a:solidFill>
                  <a:prstClr val="black"/>
                </a:solidFill>
                <a:latin typeface="Calibri"/>
                <a:cs typeface="Calibri"/>
              </a:rPr>
              <a:t>like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 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environment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 </a:t>
            </a: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deploy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them</a:t>
            </a:r>
            <a:r>
              <a:rPr sz="2100" spc="-2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9" dirty="0">
                <a:solidFill>
                  <a:prstClr val="black"/>
                </a:solidFill>
                <a:latin typeface="Calibri"/>
                <a:cs typeface="Calibri"/>
              </a:rPr>
              <a:t>in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180975" indent="-171450" defTabSz="685800" fontAlgn="auto">
              <a:spcBef>
                <a:spcPts val="525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This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can </a:t>
            </a:r>
            <a:r>
              <a:rPr sz="2100" spc="-30" dirty="0">
                <a:solidFill>
                  <a:prstClr val="black"/>
                </a:solidFill>
                <a:latin typeface="Calibri"/>
                <a:cs typeface="Calibri"/>
              </a:rPr>
              <a:t>make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2100" spc="-4" dirty="0">
                <a:solidFill>
                  <a:prstClr val="black"/>
                </a:solidFill>
                <a:latin typeface="Calibri"/>
                <a:cs typeface="Calibri"/>
              </a:rPr>
              <a:t>results</a:t>
            </a:r>
            <a:r>
              <a:rPr sz="2100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prstClr val="black"/>
                </a:solidFill>
                <a:latin typeface="Calibri"/>
                <a:cs typeface="Calibri"/>
              </a:rPr>
              <a:t>unfair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  <a:p>
            <a:pPr marL="523875" lvl="1" indent="-171450" defTabSz="685800" fontAlgn="auto">
              <a:spcBef>
                <a:spcPts val="180"/>
              </a:spcBef>
              <a:spcAft>
                <a:spcPts val="0"/>
              </a:spcAft>
              <a:buFont typeface="Arial"/>
              <a:buChar char="•"/>
              <a:tabLst>
                <a:tab pos="523875" algn="l"/>
              </a:tabLst>
            </a:pPr>
            <a:r>
              <a:rPr sz="1800" spc="4" dirty="0">
                <a:solidFill>
                  <a:prstClr val="black"/>
                </a:solidFill>
                <a:latin typeface="Calibri"/>
                <a:cs typeface="Calibri"/>
              </a:rPr>
              <a:t>Or just</a:t>
            </a:r>
            <a:r>
              <a:rPr sz="1800" spc="-1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prstClr val="black"/>
                </a:solidFill>
                <a:latin typeface="Calibri"/>
                <a:cs typeface="Calibri"/>
              </a:rPr>
              <a:t>incorrect</a:t>
            </a:r>
            <a:endParaRPr sz="1800">
              <a:solidFill>
                <a:prstClr val="black"/>
              </a:solidFill>
              <a:latin typeface="Calibri"/>
              <a:cs typeface="Calibri"/>
            </a:endParaRPr>
          </a:p>
          <a:p>
            <a:pPr marL="342900" lvl="1" defTabSz="685800" fontAlgn="auto">
              <a:spcBef>
                <a:spcPts val="30"/>
              </a:spcBef>
              <a:spcAft>
                <a:spcPts val="0"/>
              </a:spcAft>
              <a:buFont typeface="Arial"/>
              <a:buChar char="•"/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0975" indent="-171450" defTabSz="6858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180975" algn="l"/>
              </a:tabLst>
            </a:pPr>
            <a:r>
              <a:rPr sz="2100" spc="4" dirty="0">
                <a:solidFill>
                  <a:prstClr val="black"/>
                </a:solidFill>
                <a:latin typeface="Calibri"/>
                <a:cs typeface="Calibri"/>
              </a:rPr>
              <a:t>So </a:t>
            </a:r>
            <a:r>
              <a:rPr sz="2100" spc="-26" dirty="0">
                <a:solidFill>
                  <a:prstClr val="black"/>
                </a:solidFill>
                <a:latin typeface="Calibri"/>
                <a:cs typeface="Calibri"/>
              </a:rPr>
              <a:t>examine </a:t>
            </a:r>
            <a:r>
              <a:rPr sz="2100" spc="11" dirty="0">
                <a:solidFill>
                  <a:prstClr val="black"/>
                </a:solidFill>
                <a:latin typeface="Calibri"/>
                <a:cs typeface="Calibri"/>
              </a:rPr>
              <a:t>your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model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assumptions and </a:t>
            </a:r>
            <a:r>
              <a:rPr sz="2100" spc="-11" dirty="0">
                <a:solidFill>
                  <a:prstClr val="black"/>
                </a:solidFill>
                <a:latin typeface="Calibri"/>
                <a:cs typeface="Calibri"/>
              </a:rPr>
              <a:t>data </a:t>
            </a:r>
            <a:r>
              <a:rPr sz="2100" spc="-8" dirty="0">
                <a:solidFill>
                  <a:prstClr val="black"/>
                </a:solidFill>
                <a:latin typeface="Calibri"/>
                <a:cs typeface="Calibri"/>
              </a:rPr>
              <a:t>collection</a:t>
            </a:r>
            <a:r>
              <a:rPr sz="2100" spc="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prstClr val="black"/>
                </a:solidFill>
                <a:latin typeface="Calibri"/>
                <a:cs typeface="Calibri"/>
              </a:rPr>
              <a:t>carefully!</a:t>
            </a:r>
            <a:endParaRPr sz="21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90800"/>
            <a:ext cx="47244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CA" sz="60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6685214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A409E41-61E8-4FAF-B030-620A2FD16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16500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X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44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0.81  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4CF9BC47-3B06-4185-B485-09503F31D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21262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X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10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0.19  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362200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dirty="0">
                <a:sym typeface="Symbol" panose="05050102010706020507" pitchFamily="18" charset="2"/>
              </a:rPr>
              <a:t></a:t>
            </a:r>
            <a:r>
              <a:rPr lang="en-US" altLang="en-US" sz="2000" u="sng" kern="0" dirty="0"/>
              <a:t>D (No Drug)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2379662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kern="0" dirty="0"/>
              <a:t>D (Drug)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1" name="Rectangle 2">
            <a:extLst>
              <a:ext uri="{FF2B5EF4-FFF2-40B4-BE49-F238E27FC236}">
                <a16:creationId xmlns:a16="http://schemas.microsoft.com/office/drawing/2014/main" id="{DB038934-B685-4172-86E2-9A13DBA8A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" y="5900738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X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(6+40)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100 </a:t>
            </a:r>
            <a:br>
              <a:rPr lang="en-US" altLang="en-US" sz="2000" kern="0" baseline="-25000" dirty="0"/>
            </a:br>
            <a:r>
              <a:rPr lang="en-US" altLang="en-US" sz="2000" kern="0" baseline="-25000" dirty="0"/>
              <a:t>       </a:t>
            </a:r>
            <a:r>
              <a:rPr lang="en-US" altLang="en-US" sz="2000" kern="0" dirty="0"/>
              <a:t>= 0.46  </a:t>
            </a:r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70FB9872-842C-4F33-B66E-E9015E4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700338"/>
            <a:ext cx="215899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 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05E09AB-0B78-43F8-A8C1-BC9C5EF5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679700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12588053-B9D2-48D5-8FA1-D24C95A7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87638"/>
            <a:ext cx="159857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1F30C144-225E-453B-A82D-FABF0206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2971796"/>
            <a:ext cx="1727200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33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A86C61EB-B5EE-41DB-B0BF-24BC7B62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71800"/>
            <a:ext cx="1562099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25</a:t>
            </a:r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259138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= 33/50 = 0.66  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F8BE561D-F933-4AF7-BE45-A1A6BACE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2512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25/50 = 0.50  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A7AC3C14-B292-4C65-B5EF-A193200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36274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0.50-0.66 = </a:t>
            </a:r>
            <a:r>
              <a:rPr lang="en-US" altLang="en-US" sz="2000" kern="0" dirty="0">
                <a:solidFill>
                  <a:srgbClr val="FF0000"/>
                </a:solidFill>
              </a:rPr>
              <a:t>-0.16  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5ADD74F2-C83A-493C-803C-15E17C2C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93988"/>
            <a:ext cx="132080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44 + 6)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F9D3A38B-89F8-4994-81BE-5F75CD5A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2692400"/>
            <a:ext cx="1498600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10 +40)</a:t>
            </a: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C81DC1E2-FC27-4333-A0A9-33BCE7DF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98" y="2959100"/>
            <a:ext cx="1371502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31 + 2)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953A9F09-AB72-44C2-9B84-36F9161C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2971800"/>
            <a:ext cx="1981196" cy="2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9 + 16)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91B824D8-1718-4A36-9ADF-E5FCF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47" y="47421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31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44</a:t>
            </a:r>
            <a:endParaRPr lang="en-US" altLang="en-US" sz="2000" kern="0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8326EE9F-3A7C-4997-87B7-2705AB40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484" y="47244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9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10</a:t>
            </a:r>
            <a:endParaRPr lang="en-US" altLang="en-US" sz="2000" kern="0" dirty="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13B29D65-3F24-4C2D-A756-9782C477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041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6 </a:t>
            </a:r>
            <a:endParaRPr lang="en-US" altLang="en-US" sz="2000" kern="0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6D295A3B-EAEC-4BAC-A399-3A6DB2A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0880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16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40</a:t>
            </a:r>
            <a:endParaRPr lang="en-US" altLang="en-US" sz="2000" kern="0" dirty="0"/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0.70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0.33 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0.40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1353488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 will save money.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which drugs they take </a:t>
            </a:r>
            <a:br>
              <a:rPr lang="en-US" altLang="en-US" sz="2000" dirty="0"/>
            </a:br>
            <a:r>
              <a:rPr lang="en-US" altLang="en-US" sz="2000" dirty="0"/>
              <a:t>and whether they are cured.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7" name="AutoShape 35">
            <a:extLst>
              <a:ext uri="{FF2B5EF4-FFF2-40B4-BE49-F238E27FC236}">
                <a16:creationId xmlns:a16="http://schemas.microsoft.com/office/drawing/2014/main" id="{E35D9C5E-5554-48B2-AA51-FBF18ECB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42112"/>
            <a:ext cx="4495800" cy="447026"/>
          </a:xfrm>
          <a:prstGeom prst="wedgeRoundRectCallout">
            <a:avLst>
              <a:gd name="adj1" fmla="val -52882"/>
              <a:gd name="adj2" fmla="val -43535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Separate our people into these young/old.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B1CB1F-84F4-43FE-9E7E-EFB643C75E3D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Rectangle 2">
            <a:extLst>
              <a:ext uri="{FF2B5EF4-FFF2-40B4-BE49-F238E27FC236}">
                <a16:creationId xmlns:a16="http://schemas.microsoft.com/office/drawing/2014/main" id="{7916CFE5-5EEB-46B4-ADFA-6DFBF6227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6" y="4530306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X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(44+10)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100 </a:t>
            </a:r>
            <a:br>
              <a:rPr lang="en-US" altLang="en-US" sz="2000" kern="0" baseline="-25000" dirty="0"/>
            </a:br>
            <a:r>
              <a:rPr lang="en-US" altLang="en-US" sz="2000" kern="0" baseline="-25000" dirty="0"/>
              <a:t>       </a:t>
            </a:r>
            <a:r>
              <a:rPr lang="en-US" altLang="en-US" sz="2000" kern="0" dirty="0"/>
              <a:t>= 0.54  </a:t>
            </a:r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A7004221-2496-4287-B7F6-6BC2ABB11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4468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0.13  </a:t>
            </a:r>
          </a:p>
        </p:txBody>
      </p:sp>
      <p:sp>
        <p:nvSpPr>
          <p:cNvPr id="114" name="Rectangle 2">
            <a:extLst>
              <a:ext uri="{FF2B5EF4-FFF2-40B4-BE49-F238E27FC236}">
                <a16:creationId xmlns:a16="http://schemas.microsoft.com/office/drawing/2014/main" id="{95E163EF-BB9F-46A1-8BA9-7F1A3BCA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64087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0.87 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5FFB651-5CAB-45A7-8C95-9CA114F52827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562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362200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dirty="0">
                <a:sym typeface="Symbol" panose="05050102010706020507" pitchFamily="18" charset="2"/>
              </a:rPr>
              <a:t></a:t>
            </a:r>
            <a:r>
              <a:rPr lang="en-US" altLang="en-US" sz="2000" u="sng" kern="0" dirty="0"/>
              <a:t>D (No Drug)</a:t>
            </a:r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2379662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u="sng" kern="0" dirty="0"/>
              <a:t>D (Drug)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70FB9872-842C-4F33-B66E-E9015E4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700338"/>
            <a:ext cx="215899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100 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05E09AB-0B78-43F8-A8C1-BC9C5EF53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2679700"/>
            <a:ext cx="2590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12588053-B9D2-48D5-8FA1-D24C95A74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687638"/>
            <a:ext cx="159857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50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1F30C144-225E-453B-A82D-FABF02064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2971796"/>
            <a:ext cx="1727200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33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A86C61EB-B5EE-41DB-B0BF-24BC7B623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71800"/>
            <a:ext cx="1562099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25</a:t>
            </a:r>
          </a:p>
        </p:txBody>
      </p:sp>
      <p:sp>
        <p:nvSpPr>
          <p:cNvPr id="69" name="Rectangle 2">
            <a:extLst>
              <a:ext uri="{FF2B5EF4-FFF2-40B4-BE49-F238E27FC236}">
                <a16:creationId xmlns:a16="http://schemas.microsoft.com/office/drawing/2014/main" id="{75480E8F-D66C-414E-B23C-8E9B527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259138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33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0.66  </a:t>
            </a:r>
          </a:p>
        </p:txBody>
      </p:sp>
      <p:sp>
        <p:nvSpPr>
          <p:cNvPr id="70" name="Rectangle 2">
            <a:extLst>
              <a:ext uri="{FF2B5EF4-FFF2-40B4-BE49-F238E27FC236}">
                <a16:creationId xmlns:a16="http://schemas.microsoft.com/office/drawing/2014/main" id="{F8BE561D-F933-4AF7-BE45-A1A6BACE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99" y="3251200"/>
            <a:ext cx="3352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</a:t>
            </a:r>
            <a:r>
              <a:rPr lang="en-US" altLang="en-US" sz="2000" kern="0" dirty="0"/>
              <a:t>] = </a:t>
            </a:r>
            <a:r>
              <a:rPr lang="en-US" altLang="en-US" sz="2000" kern="0" baseline="30000" dirty="0"/>
              <a:t>25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50</a:t>
            </a:r>
            <a:r>
              <a:rPr lang="en-US" altLang="en-US" sz="2000" kern="0" dirty="0"/>
              <a:t> = 0.50  </a:t>
            </a:r>
          </a:p>
        </p:txBody>
      </p:sp>
      <p:sp>
        <p:nvSpPr>
          <p:cNvPr id="71" name="Rectangle 2">
            <a:extLst>
              <a:ext uri="{FF2B5EF4-FFF2-40B4-BE49-F238E27FC236}">
                <a16:creationId xmlns:a16="http://schemas.microsoft.com/office/drawing/2014/main" id="{A7AC3C14-B292-4C65-B5EF-A193200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3627438"/>
            <a:ext cx="4191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D</a:t>
            </a:r>
            <a:r>
              <a:rPr lang="en-US" altLang="en-US" sz="2000" kern="0" dirty="0"/>
              <a:t>] - </a:t>
            </a:r>
            <a:r>
              <a:rPr lang="en-US" altLang="en-US" sz="2000" kern="0" dirty="0" err="1"/>
              <a:t>pr</a:t>
            </a:r>
            <a:r>
              <a:rPr lang="en-US" altLang="en-US" sz="2000" kern="0" dirty="0"/>
              <a:t>[C|</a:t>
            </a:r>
            <a:r>
              <a:rPr lang="en-US" altLang="en-US" sz="2000" kern="0" dirty="0">
                <a:sym typeface="Symbol" panose="05050102010706020507" pitchFamily="18" charset="2"/>
              </a:rPr>
              <a:t>D</a:t>
            </a:r>
            <a:r>
              <a:rPr lang="en-US" altLang="en-US" sz="2000" kern="0" dirty="0"/>
              <a:t>] = 0.50-0.66 = </a:t>
            </a:r>
            <a:r>
              <a:rPr lang="en-US" altLang="en-US" sz="2000" kern="0" dirty="0">
                <a:solidFill>
                  <a:srgbClr val="FF0000"/>
                </a:solidFill>
              </a:rPr>
              <a:t>-0.16  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3" name="Rectangle 2">
            <a:extLst>
              <a:ext uri="{FF2B5EF4-FFF2-40B4-BE49-F238E27FC236}">
                <a16:creationId xmlns:a16="http://schemas.microsoft.com/office/drawing/2014/main" id="{5ADD74F2-C83A-493C-803C-15E17C2C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693988"/>
            <a:ext cx="132080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44 + 6)</a:t>
            </a:r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F9D3A38B-89F8-4994-81BE-5F75CD5AC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1700" y="2692400"/>
            <a:ext cx="1498600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10 +40)</a:t>
            </a:r>
          </a:p>
        </p:txBody>
      </p:sp>
      <p:sp>
        <p:nvSpPr>
          <p:cNvPr id="75" name="Rectangle 2">
            <a:extLst>
              <a:ext uri="{FF2B5EF4-FFF2-40B4-BE49-F238E27FC236}">
                <a16:creationId xmlns:a16="http://schemas.microsoft.com/office/drawing/2014/main" id="{C81DC1E2-FC27-4333-A0A9-33BCE7DF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298" y="2959100"/>
            <a:ext cx="1371502" cy="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31 + 2)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953A9F09-AB72-44C2-9B84-36F9161C4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2971800"/>
            <a:ext cx="1981196" cy="2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kern="0" dirty="0"/>
              <a:t>(= 9 + 16)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91B824D8-1718-4A36-9ADF-E5FCF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47" y="47421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31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44</a:t>
            </a:r>
            <a:endParaRPr lang="en-US" altLang="en-US" sz="2000" kern="0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8326EE9F-3A7C-4997-87B7-2705AB40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484" y="47244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9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10</a:t>
            </a:r>
            <a:endParaRPr lang="en-US" altLang="en-US" sz="2000" kern="0" dirty="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13B29D65-3F24-4C2D-A756-9782C477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041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6 </a:t>
            </a:r>
            <a:endParaRPr lang="en-US" altLang="en-US" sz="2000" kern="0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6D295A3B-EAEC-4BAC-A399-3A6DB2A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0880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16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40</a:t>
            </a:r>
            <a:endParaRPr lang="en-US" altLang="en-US" sz="2000" kern="0" dirty="0"/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0.70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0.33 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0.40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1353488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 will save money.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which drugs they take </a:t>
            </a:r>
            <a:br>
              <a:rPr lang="en-US" altLang="en-US" sz="2000" dirty="0"/>
            </a:br>
            <a:r>
              <a:rPr lang="en-US" altLang="en-US" sz="2000" dirty="0"/>
              <a:t>and whether they are cured.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5B1CB1F-84F4-43FE-9E7E-EFB643C75E3D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115" name="AutoShape 35">
            <a:extLst>
              <a:ext uri="{FF2B5EF4-FFF2-40B4-BE49-F238E27FC236}">
                <a16:creationId xmlns:a16="http://schemas.microsoft.com/office/drawing/2014/main" id="{19E071DF-A386-48E4-BE6C-965740953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42112"/>
            <a:ext cx="3111500" cy="710550"/>
          </a:xfrm>
          <a:prstGeom prst="wedgeRoundRectCallout">
            <a:avLst>
              <a:gd name="adj1" fmla="val -53164"/>
              <a:gd name="adj2" fmla="val -50458"/>
              <a:gd name="adj3" fmla="val 16667"/>
            </a:avLst>
          </a:prstGeom>
          <a:noFill/>
          <a:ln w="22225">
            <a:solidFill>
              <a:srgbClr val="AA05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Not surprising.</a:t>
            </a:r>
            <a:br>
              <a:rPr lang="en-US" altLang="en-US" sz="2000" dirty="0"/>
            </a:br>
            <a:r>
              <a:rPr lang="en-US" altLang="en-US" sz="2000" dirty="0"/>
              <a:t>The old don’t cure as well.</a:t>
            </a:r>
          </a:p>
        </p:txBody>
      </p:sp>
      <p:sp>
        <p:nvSpPr>
          <p:cNvPr id="117" name="AutoShape 35">
            <a:extLst>
              <a:ext uri="{FF2B5EF4-FFF2-40B4-BE49-F238E27FC236}">
                <a16:creationId xmlns:a16="http://schemas.microsoft.com/office/drawing/2014/main" id="{FF10A92D-1F02-41B7-80F2-F2BA47783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658" y="1504531"/>
            <a:ext cx="4015651" cy="815975"/>
          </a:xfrm>
          <a:prstGeom prst="wedgeRoundRectCallout">
            <a:avLst>
              <a:gd name="adj1" fmla="val -55205"/>
              <a:gd name="adj2" fmla="val -37947"/>
              <a:gd name="adj3" fmla="val 16667"/>
            </a:avLst>
          </a:prstGeom>
          <a:noFill/>
          <a:ln w="22225">
            <a:solidFill>
              <a:srgbClr val="AA05C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But many things influence the cure.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This does not create a paradox.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280F938-5517-4BE2-AFCD-E2C8DEB5A229}"/>
              </a:ext>
            </a:extLst>
          </p:cNvPr>
          <p:cNvGrpSpPr/>
          <p:nvPr/>
        </p:nvGrpSpPr>
        <p:grpSpPr>
          <a:xfrm>
            <a:off x="6909759" y="1575759"/>
            <a:ext cx="1381518" cy="1086688"/>
            <a:chOff x="6909759" y="1575759"/>
            <a:chExt cx="1381518" cy="1086688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FE805BDB-4C2F-486F-AEBB-D007746E52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9759" y="2038639"/>
              <a:ext cx="768030" cy="62380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59BE8264-8AE3-41D5-BC5D-458B69F0E43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890294" y="2057400"/>
              <a:ext cx="400983" cy="47140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FE4BECD1-D7A2-4FE7-BEF5-A1AEE8FA507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90294" y="1575759"/>
              <a:ext cx="309863" cy="31908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A248CE-C8F4-4344-AEBA-3B1B677A8422}"/>
              </a:ext>
            </a:extLst>
          </p:cNvPr>
          <p:cNvGrpSpPr/>
          <p:nvPr/>
        </p:nvGrpSpPr>
        <p:grpSpPr>
          <a:xfrm>
            <a:off x="5228622" y="5034903"/>
            <a:ext cx="3618892" cy="1021736"/>
            <a:chOff x="5295324" y="5034903"/>
            <a:chExt cx="3552190" cy="1021736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EA175009-CC83-49C8-9E9B-D12D1DE07E45}"/>
                </a:ext>
              </a:extLst>
            </p:cNvPr>
            <p:cNvSpPr/>
            <p:nvPr/>
          </p:nvSpPr>
          <p:spPr bwMode="auto">
            <a:xfrm rot="5926747">
              <a:off x="4900232" y="5446379"/>
              <a:ext cx="1005352" cy="215168"/>
            </a:xfrm>
            <a:prstGeom prst="rightArrow">
              <a:avLst/>
            </a:prstGeom>
            <a:solidFill>
              <a:srgbClr val="AA05CB"/>
            </a:solidFill>
            <a:ln w="9525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Arrow: Right 120">
              <a:extLst>
                <a:ext uri="{FF2B5EF4-FFF2-40B4-BE49-F238E27FC236}">
                  <a16:creationId xmlns:a16="http://schemas.microsoft.com/office/drawing/2014/main" id="{E99D41A9-8C00-4FBE-8762-349DFA43F2FC}"/>
                </a:ext>
              </a:extLst>
            </p:cNvPr>
            <p:cNvSpPr/>
            <p:nvPr/>
          </p:nvSpPr>
          <p:spPr bwMode="auto">
            <a:xfrm rot="5218064">
              <a:off x="8234593" y="5427333"/>
              <a:ext cx="1005352" cy="220491"/>
            </a:xfrm>
            <a:prstGeom prst="rightArrow">
              <a:avLst/>
            </a:prstGeom>
            <a:solidFill>
              <a:srgbClr val="AA05CB"/>
            </a:solidFill>
            <a:ln w="9525" cap="flat" cmpd="sng" algn="ctr">
              <a:solidFill>
                <a:srgbClr val="AA05C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14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91B824D8-1718-4A36-9ADF-E5FCF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47" y="47421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31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44</a:t>
            </a:r>
            <a:endParaRPr lang="en-US" altLang="en-US" sz="2000" kern="0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8326EE9F-3A7C-4997-87B7-2705AB40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484" y="47244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9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10</a:t>
            </a:r>
            <a:endParaRPr lang="en-US" altLang="en-US" sz="2000" kern="0" dirty="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13B29D65-3F24-4C2D-A756-9782C477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041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6 </a:t>
            </a:r>
            <a:endParaRPr lang="en-US" altLang="en-US" sz="2000" kern="0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6D295A3B-EAEC-4BAC-A399-3A6DB2A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0880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16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40</a:t>
            </a:r>
            <a:endParaRPr lang="en-US" altLang="en-US" sz="2000" kern="0" dirty="0"/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0.70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0.33 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0.40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1353488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I will save money.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      </a:t>
            </a:r>
            <a:r>
              <a:rPr lang="en-US" altLang="en-US" sz="2000" dirty="0"/>
              <a:t>and whether they are cured.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grpSp>
        <p:nvGrpSpPr>
          <p:cNvPr id="107" name="Group 57">
            <a:extLst>
              <a:ext uri="{FF2B5EF4-FFF2-40B4-BE49-F238E27FC236}">
                <a16:creationId xmlns:a16="http://schemas.microsoft.com/office/drawing/2014/main" id="{CB8C678F-47C8-4191-90D1-C867739FC37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0" name="Group 58">
              <a:extLst>
                <a:ext uri="{FF2B5EF4-FFF2-40B4-BE49-F238E27FC236}">
                  <a16:creationId xmlns:a16="http://schemas.microsoft.com/office/drawing/2014/main" id="{F091B644-5CCF-4E72-94ED-EC0908E170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26" name="Freeform 59">
                <a:extLst>
                  <a:ext uri="{FF2B5EF4-FFF2-40B4-BE49-F238E27FC236}">
                    <a16:creationId xmlns:a16="http://schemas.microsoft.com/office/drawing/2014/main" id="{25A1FD5E-A714-4FA4-9ED5-3DAA62AD6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60">
                <a:extLst>
                  <a:ext uri="{FF2B5EF4-FFF2-40B4-BE49-F238E27FC236}">
                    <a16:creationId xmlns:a16="http://schemas.microsoft.com/office/drawing/2014/main" id="{19AA2F14-6352-42C0-88EF-E19D275C9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61">
                <a:extLst>
                  <a:ext uri="{FF2B5EF4-FFF2-40B4-BE49-F238E27FC236}">
                    <a16:creationId xmlns:a16="http://schemas.microsoft.com/office/drawing/2014/main" id="{9C1A1A5D-109E-4204-A314-2361A5343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62">
                <a:extLst>
                  <a:ext uri="{FF2B5EF4-FFF2-40B4-BE49-F238E27FC236}">
                    <a16:creationId xmlns:a16="http://schemas.microsoft.com/office/drawing/2014/main" id="{BA4DAE79-7E84-435B-B561-A1F5286E8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63">
                <a:extLst>
                  <a:ext uri="{FF2B5EF4-FFF2-40B4-BE49-F238E27FC236}">
                    <a16:creationId xmlns:a16="http://schemas.microsoft.com/office/drawing/2014/main" id="{456D4D02-10D0-41C0-AEB0-699AA017C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64">
                <a:extLst>
                  <a:ext uri="{FF2B5EF4-FFF2-40B4-BE49-F238E27FC236}">
                    <a16:creationId xmlns:a16="http://schemas.microsoft.com/office/drawing/2014/main" id="{F860BE34-E3B1-480B-A337-E6545EA74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" name="Freeform 65">
              <a:extLst>
                <a:ext uri="{FF2B5EF4-FFF2-40B4-BE49-F238E27FC236}">
                  <a16:creationId xmlns:a16="http://schemas.microsoft.com/office/drawing/2014/main" id="{78F43754-F8F0-4FE4-8184-5BD577B03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ACF76B42-E020-414D-B097-57DB2034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67">
              <a:extLst>
                <a:ext uri="{FF2B5EF4-FFF2-40B4-BE49-F238E27FC236}">
                  <a16:creationId xmlns:a16="http://schemas.microsoft.com/office/drawing/2014/main" id="{2F4C8922-A7E4-421B-AB9A-96B03122F8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6" name="Oval 68">
              <a:extLst>
                <a:ext uri="{FF2B5EF4-FFF2-40B4-BE49-F238E27FC236}">
                  <a16:creationId xmlns:a16="http://schemas.microsoft.com/office/drawing/2014/main" id="{AF3E0737-15E6-4506-8E45-2EAA7D2A27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3" name="Oval 69">
              <a:extLst>
                <a:ext uri="{FF2B5EF4-FFF2-40B4-BE49-F238E27FC236}">
                  <a16:creationId xmlns:a16="http://schemas.microsoft.com/office/drawing/2014/main" id="{53717046-E4AF-4DA7-A0F9-41A7786DC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4" name="Oval 70">
              <a:extLst>
                <a:ext uri="{FF2B5EF4-FFF2-40B4-BE49-F238E27FC236}">
                  <a16:creationId xmlns:a16="http://schemas.microsoft.com/office/drawing/2014/main" id="{E8D5BFED-3DF9-449E-BAB9-EA62210ADA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5" name="Oval 71">
              <a:extLst>
                <a:ext uri="{FF2B5EF4-FFF2-40B4-BE49-F238E27FC236}">
                  <a16:creationId xmlns:a16="http://schemas.microsoft.com/office/drawing/2014/main" id="{E89BE2BA-C1F7-49FD-B326-F0E7BA9B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600200"/>
            <a:ext cx="3773413" cy="1393096"/>
          </a:xfrm>
          <a:prstGeom prst="wedgeRoundRectCallout">
            <a:avLst>
              <a:gd name="adj1" fmla="val -55450"/>
              <a:gd name="adj2" fmla="val -40986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Does the drug cause the cure?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Choose 100 random people.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/>
              <a:t>Watch whether they are cured.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3A9EC1EE-1212-473D-BE1D-A9AB50E855BD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6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62376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kern="0" dirty="0"/>
              <a:t>D (No Drug)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3779838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</p:spTree>
    <p:extLst>
      <p:ext uri="{BB962C8B-B14F-4D97-AF65-F5344CB8AC3E}">
        <p14:creationId xmlns:p14="http://schemas.microsoft.com/office/powerpoint/2010/main" val="5699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2500" y="4727576"/>
            <a:ext cx="3657600" cy="33972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err="1"/>
              <a:t>pr</a:t>
            </a:r>
            <a:r>
              <a:rPr lang="en-US" altLang="en-US" sz="2000" dirty="0"/>
              <a:t>[ C | </a:t>
            </a:r>
            <a:r>
              <a:rPr lang="en-US" altLang="en-US" sz="2000" dirty="0">
                <a:sym typeface="Symbol" panose="05050102010706020507" pitchFamily="18" charset="2"/>
              </a:rPr>
              <a:t>D &amp; X </a:t>
            </a:r>
            <a:r>
              <a:rPr lang="en-US" altLang="en-US" sz="2000" dirty="0"/>
              <a:t>]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08500" y="226993"/>
            <a:ext cx="15392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tx2"/>
                </a:solidFill>
              </a:rPr>
              <a:t>Causal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Inference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46C40B9-E88A-4E75-9E1D-ED1BCC31E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5" y="609600"/>
            <a:ext cx="14478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A5EAA98-523C-4A65-99F4-DFBE6A3AE05F}"/>
              </a:ext>
            </a:extLst>
          </p:cNvPr>
          <p:cNvCxnSpPr/>
          <p:nvPr/>
        </p:nvCxnSpPr>
        <p:spPr bwMode="auto">
          <a:xfrm>
            <a:off x="7772400" y="990599"/>
            <a:ext cx="0" cy="86836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BA1EA8-C2FF-48EC-BCA3-EE4A198DD6AE}"/>
              </a:ext>
            </a:extLst>
          </p:cNvPr>
          <p:cNvSpPr/>
          <p:nvPr/>
        </p:nvSpPr>
        <p:spPr bwMode="auto">
          <a:xfrm>
            <a:off x="7696200" y="924718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B8A5F7-CB92-4DC8-B058-660CDA5D83EE}"/>
              </a:ext>
            </a:extLst>
          </p:cNvPr>
          <p:cNvSpPr/>
          <p:nvPr/>
        </p:nvSpPr>
        <p:spPr bwMode="auto">
          <a:xfrm>
            <a:off x="6781805" y="1332627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82AF12F1-8A28-42B0-87CB-B87617D60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19812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Causal Graph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3DADAC44-24CA-473B-9C87-651118B83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702176"/>
            <a:ext cx="3251199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X </a:t>
            </a:r>
            <a:r>
              <a:rPr lang="en-US" altLang="en-US" sz="2000" kern="0" dirty="0"/>
              <a:t>]</a:t>
            </a: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87B084B-80D2-4EE6-9167-82F2605A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091238"/>
            <a:ext cx="33528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D &amp; X</a:t>
            </a:r>
            <a:r>
              <a:rPr lang="en-US" altLang="en-US" sz="2000" kern="0" dirty="0"/>
              <a:t>]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E7FF3FB-2FB2-4621-81F0-283B7761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76952"/>
            <a:ext cx="335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 C | </a:t>
            </a:r>
            <a:r>
              <a:rPr lang="en-US" altLang="en-US" sz="2000" kern="0" dirty="0">
                <a:sym typeface="Symbol" panose="05050102010706020507" pitchFamily="18" charset="2"/>
              </a:rPr>
              <a:t>D &amp; X </a:t>
            </a:r>
            <a:r>
              <a:rPr lang="en-US" altLang="en-US" sz="2000" kern="0" dirty="0"/>
              <a:t>]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5D68FE-80E5-4455-AB39-4AD5D5560916}"/>
              </a:ext>
            </a:extLst>
          </p:cNvPr>
          <p:cNvGrpSpPr/>
          <p:nvPr/>
        </p:nvGrpSpPr>
        <p:grpSpPr>
          <a:xfrm>
            <a:off x="368298" y="4119562"/>
            <a:ext cx="8724889" cy="2667000"/>
            <a:chOff x="368298" y="4119562"/>
            <a:chExt cx="8724889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B5DD296-18B0-421B-B0E4-3AEA491E5567}"/>
                </a:ext>
              </a:extLst>
            </p:cNvPr>
            <p:cNvSpPr/>
            <p:nvPr/>
          </p:nvSpPr>
          <p:spPr bwMode="auto">
            <a:xfrm>
              <a:off x="2197097" y="4119562"/>
              <a:ext cx="6896090" cy="266700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C8B64FB-3CC1-475D-8702-EFDD5D89D7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4200" y="4119562"/>
              <a:ext cx="50800" cy="2667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1B543-6303-4541-9B2F-D6E2A2CC38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97097" y="5435600"/>
              <a:ext cx="689609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B07DFDB6-4E9A-48A8-88ED-D0C4D3967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298" y="4156076"/>
              <a:ext cx="1866898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dirty="0">
                  <a:sym typeface="Symbol" panose="05050102010706020507" pitchFamily="18" charset="2"/>
                </a:rPr>
                <a:t></a:t>
              </a:r>
              <a:r>
                <a:rPr lang="en-US" altLang="en-US" sz="2000" kern="0" dirty="0"/>
                <a:t>X (Young)</a:t>
              </a: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D74C52-2314-405E-AB8E-7BD90AAB3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003" y="5502276"/>
              <a:ext cx="1295397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2000" kern="0" dirty="0"/>
                <a:t>X (Old)</a:t>
              </a:r>
            </a:p>
          </p:txBody>
        </p:sp>
      </p:grpSp>
      <p:sp>
        <p:nvSpPr>
          <p:cNvPr id="54" name="Rectangle 2">
            <a:extLst>
              <a:ext uri="{FF2B5EF4-FFF2-40B4-BE49-F238E27FC236}">
                <a16:creationId xmlns:a16="http://schemas.microsoft.com/office/drawing/2014/main" id="{8C0EA6E8-8A93-49DB-8871-2DEB8056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41402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44</a:t>
            </a:r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936ABC2F-DB41-4885-A988-46892950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494338"/>
            <a:ext cx="32003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6</a:t>
            </a:r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2D2936A8-6493-4E80-8E3E-129ADEC46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4152900"/>
            <a:ext cx="328929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10</a:t>
            </a:r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EEA7D5F9-578B-4635-B8D4-A21B3B6E1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473700"/>
            <a:ext cx="35051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people = 40</a:t>
            </a:r>
          </a:p>
        </p:txBody>
      </p:sp>
      <p:sp>
        <p:nvSpPr>
          <p:cNvPr id="62" name="Rectangle 2">
            <a:extLst>
              <a:ext uri="{FF2B5EF4-FFF2-40B4-BE49-F238E27FC236}">
                <a16:creationId xmlns:a16="http://schemas.microsoft.com/office/drawing/2014/main" id="{F37D0F24-1C05-4C66-A2E1-4B3314C6D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51352"/>
            <a:ext cx="3289296" cy="31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31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A58033C3-090A-4084-AA74-0E0BE356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56114"/>
            <a:ext cx="3289296" cy="28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9</a:t>
            </a: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A1ED9FF9-3FD9-4051-8029-9D93B2B1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816600"/>
            <a:ext cx="328929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2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0AEB9ED6-56E8-451A-B4FE-3CDB68DE4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5803900"/>
            <a:ext cx="3289296" cy="2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# Cured = 16</a:t>
            </a:r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0A1E0330-61B8-45A9-9395-539DC316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700" y="35979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rgbClr val="FF0000"/>
                </a:solidFill>
              </a:rPr>
              <a:t>Drug doesn't work</a:t>
            </a:r>
          </a:p>
        </p:txBody>
      </p:sp>
      <p:sp>
        <p:nvSpPr>
          <p:cNvPr id="79" name="Rectangle 2">
            <a:extLst>
              <a:ext uri="{FF2B5EF4-FFF2-40B4-BE49-F238E27FC236}">
                <a16:creationId xmlns:a16="http://schemas.microsoft.com/office/drawing/2014/main" id="{91B824D8-1718-4A36-9ADF-E5FCF2E55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747" y="47421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31</a:t>
            </a:r>
            <a:r>
              <a:rPr lang="en-US" altLang="en-US" sz="2000" kern="0" dirty="0"/>
              <a:t>/</a:t>
            </a:r>
            <a:r>
              <a:rPr lang="en-US" altLang="en-US" sz="2000" kern="0" baseline="-25000" dirty="0"/>
              <a:t>44</a:t>
            </a:r>
            <a:endParaRPr lang="en-US" altLang="en-US" sz="2000" kern="0" dirty="0"/>
          </a:p>
        </p:txBody>
      </p:sp>
      <p:sp>
        <p:nvSpPr>
          <p:cNvPr id="80" name="Rectangle 2">
            <a:extLst>
              <a:ext uri="{FF2B5EF4-FFF2-40B4-BE49-F238E27FC236}">
                <a16:creationId xmlns:a16="http://schemas.microsoft.com/office/drawing/2014/main" id="{8326EE9F-3A7C-4997-87B7-2705AB40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484" y="47244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</a:t>
            </a:r>
            <a:r>
              <a:rPr lang="en-US" altLang="en-US" sz="2000" kern="0" baseline="30000" dirty="0"/>
              <a:t>9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10</a:t>
            </a:r>
            <a:endParaRPr lang="en-US" altLang="en-US" sz="2000" kern="0" dirty="0"/>
          </a:p>
        </p:txBody>
      </p:sp>
      <p:sp>
        <p:nvSpPr>
          <p:cNvPr id="81" name="Rectangle 2">
            <a:extLst>
              <a:ext uri="{FF2B5EF4-FFF2-40B4-BE49-F238E27FC236}">
                <a16:creationId xmlns:a16="http://schemas.microsoft.com/office/drawing/2014/main" id="{13B29D65-3F24-4C2D-A756-9782C4771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61041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2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6 </a:t>
            </a:r>
            <a:endParaRPr lang="en-US" altLang="en-US" sz="2000" kern="0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6D295A3B-EAEC-4BAC-A399-3A6DB2A8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60880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/>
              <a:t>= </a:t>
            </a:r>
            <a:r>
              <a:rPr lang="en-US" altLang="en-US" sz="2000" baseline="30000" dirty="0"/>
              <a:t>16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40</a:t>
            </a:r>
            <a:endParaRPr lang="en-US" altLang="en-US" sz="2000" kern="0" dirty="0"/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314FF3E9-637F-41AA-A0AC-C463219E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447" y="4729406"/>
            <a:ext cx="1057276" cy="3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0.70  </a:t>
            </a:r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A60A2F3F-41AF-4E48-9DFE-8FE6723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6184" y="4711700"/>
            <a:ext cx="93980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0.90  </a:t>
            </a: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E7E458A6-73FE-4E04-AB53-3E84EE9A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091496"/>
            <a:ext cx="969170" cy="27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0.33  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53DA3F7E-A3D8-426A-A6DA-43AA8CFE4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75389"/>
            <a:ext cx="969170" cy="2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= 0.40  </a:t>
            </a:r>
          </a:p>
        </p:txBody>
      </p:sp>
      <p:grpSp>
        <p:nvGrpSpPr>
          <p:cNvPr id="87" name="Group 29">
            <a:extLst>
              <a:ext uri="{FF2B5EF4-FFF2-40B4-BE49-F238E27FC236}">
                <a16:creationId xmlns:a16="http://schemas.microsoft.com/office/drawing/2014/main" id="{9CAB8364-1353-40F8-B306-A4D94FAFADCD}"/>
              </a:ext>
            </a:extLst>
          </p:cNvPr>
          <p:cNvGrpSpPr>
            <a:grpSpLocks/>
          </p:cNvGrpSpPr>
          <p:nvPr/>
        </p:nvGrpSpPr>
        <p:grpSpPr bwMode="auto">
          <a:xfrm>
            <a:off x="15758" y="158750"/>
            <a:ext cx="889000" cy="1077407"/>
            <a:chOff x="2065" y="1551"/>
            <a:chExt cx="1628" cy="1988"/>
          </a:xfrm>
        </p:grpSpPr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879859E8-8895-4826-B46F-24C1571EB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FD3DC222-6D6C-4CD6-8B1B-DBB7F964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F218366B-CDD4-43AC-839A-18649EDF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5F84953E-E5D9-4F44-BB4C-59C22909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19200C93-ABC5-4BFD-BA53-0E9585533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D6C7E945-63B6-4E64-8593-2F8683DD9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C17E3492-BE71-49F6-AE33-B2DFC401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D1548943-51E1-421E-8A9A-1AE3F1D4D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E88DA320-F690-4A1E-9482-36499B9DA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14122CD-9088-46CC-92DD-64495F64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E9379862-8B60-431C-B716-884D0190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E7CFA9AC-8D1F-4EB8-909A-1E34878BE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EA9A5606-C28F-4DD5-BC04-8BB0CE9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222ED1C9-E722-414A-BE15-9B31FFD1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7FC56944-7806-4C8B-B99E-43526009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62064658-D25E-4B9D-80BA-DE2BA35CB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5EAE0FDD-C29B-4E25-85E7-896BF06D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AutoShape 35">
            <a:extLst>
              <a:ext uri="{FF2B5EF4-FFF2-40B4-BE49-F238E27FC236}">
                <a16:creationId xmlns:a16="http://schemas.microsoft.com/office/drawing/2014/main" id="{5C2493A9-9FC3-4D5F-8E51-348C62D3C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107012"/>
            <a:ext cx="3783945" cy="463624"/>
          </a:xfrm>
          <a:prstGeom prst="wedgeRoundRectCallout">
            <a:avLst>
              <a:gd name="adj1" fmla="val -53164"/>
              <a:gd name="adj2" fmla="val -2364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Watch which drugs they take</a:t>
            </a:r>
          </a:p>
        </p:txBody>
      </p:sp>
      <p:sp>
        <p:nvSpPr>
          <p:cNvPr id="78" name="Rectangle 2">
            <a:extLst>
              <a:ext uri="{FF2B5EF4-FFF2-40B4-BE49-F238E27FC236}">
                <a16:creationId xmlns:a16="http://schemas.microsoft.com/office/drawing/2014/main" id="{0E0BC590-3277-43D0-B2E1-40F32BA44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293" y="2028111"/>
            <a:ext cx="1346202" cy="2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C (Cure)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F6A0A56-2DCB-4D42-8FD1-21CF9AE67161}"/>
              </a:ext>
            </a:extLst>
          </p:cNvPr>
          <p:cNvSpPr/>
          <p:nvPr/>
        </p:nvSpPr>
        <p:spPr bwMode="auto">
          <a:xfrm>
            <a:off x="7708905" y="1866900"/>
            <a:ext cx="152395" cy="16748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2">
            <a:extLst>
              <a:ext uri="{FF2B5EF4-FFF2-40B4-BE49-F238E27FC236}">
                <a16:creationId xmlns:a16="http://schemas.microsoft.com/office/drawing/2014/main" id="{97FC130E-936D-4BE7-988C-5AB7D9D2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904" y="1015999"/>
            <a:ext cx="1508786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X </a:t>
            </a:r>
            <a:r>
              <a:rPr lang="en-US" altLang="en-US" sz="1600" kern="0" dirty="0"/>
              <a:t>(Young/Old)</a:t>
            </a:r>
            <a:endParaRPr lang="en-US" altLang="en-US" sz="2000" kern="0" dirty="0"/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2A279386-3E70-4683-BE83-FEFB65EBF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0" y="3826512"/>
            <a:ext cx="2209800" cy="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>
                <a:solidFill>
                  <a:schemeClr val="accent2"/>
                </a:solidFill>
              </a:rPr>
              <a:t>Drug works</a:t>
            </a:r>
          </a:p>
        </p:txBody>
      </p:sp>
      <p:sp>
        <p:nvSpPr>
          <p:cNvPr id="132" name="AutoShape 35">
            <a:extLst>
              <a:ext uri="{FF2B5EF4-FFF2-40B4-BE49-F238E27FC236}">
                <a16:creationId xmlns:a16="http://schemas.microsoft.com/office/drawing/2014/main" id="{A4790DA4-BE8E-4530-BF80-21539F913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25" y="645146"/>
            <a:ext cx="3783896" cy="421654"/>
          </a:xfrm>
          <a:prstGeom prst="wedgeRoundRectCallout">
            <a:avLst>
              <a:gd name="adj1" fmla="val -54076"/>
              <a:gd name="adj2" fmla="val 78645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Randomly give half the drug.</a:t>
            </a:r>
          </a:p>
        </p:txBody>
      </p:sp>
      <p:pic>
        <p:nvPicPr>
          <p:cNvPr id="133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48077"/>
            <a:ext cx="700121" cy="95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" name="AutoShape 8">
            <a:extLst>
              <a:ext uri="{FF2B5EF4-FFF2-40B4-BE49-F238E27FC236}">
                <a16:creationId xmlns:a16="http://schemas.microsoft.com/office/drawing/2014/main" id="{6C6EF145-0C10-43FE-AED4-58F3BE83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77506"/>
            <a:ext cx="1981200" cy="421654"/>
          </a:xfrm>
          <a:prstGeom prst="wedgeRectCallout">
            <a:avLst>
              <a:gd name="adj1" fmla="val -41048"/>
              <a:gd name="adj2" fmla="val 7096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What’s going on?</a:t>
            </a:r>
            <a:endParaRPr lang="en-US" altLang="en-US" sz="2000" dirty="0"/>
          </a:p>
        </p:txBody>
      </p:sp>
      <p:grpSp>
        <p:nvGrpSpPr>
          <p:cNvPr id="77" name="Group 57">
            <a:extLst>
              <a:ext uri="{FF2B5EF4-FFF2-40B4-BE49-F238E27FC236}">
                <a16:creationId xmlns:a16="http://schemas.microsoft.com/office/drawing/2014/main" id="{44A21E55-A795-41CF-B8FD-2671D1B380D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9223" y="1219200"/>
            <a:ext cx="381000" cy="993775"/>
            <a:chOff x="2308" y="1513"/>
            <a:chExt cx="1162" cy="2570"/>
          </a:xfrm>
        </p:grpSpPr>
        <p:grpSp>
          <p:nvGrpSpPr>
            <p:cNvPr id="111" name="Group 58">
              <a:extLst>
                <a:ext uri="{FF2B5EF4-FFF2-40B4-BE49-F238E27FC236}">
                  <a16:creationId xmlns:a16="http://schemas.microsoft.com/office/drawing/2014/main" id="{1D32F2B8-6CCE-4E9C-B0F8-4ADB6DEF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6" name="Freeform 59">
                <a:extLst>
                  <a:ext uri="{FF2B5EF4-FFF2-40B4-BE49-F238E27FC236}">
                    <a16:creationId xmlns:a16="http://schemas.microsoft.com/office/drawing/2014/main" id="{8A4BBB76-DFC6-423F-8662-4E113371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0">
                <a:extLst>
                  <a:ext uri="{FF2B5EF4-FFF2-40B4-BE49-F238E27FC236}">
                    <a16:creationId xmlns:a16="http://schemas.microsoft.com/office/drawing/2014/main" id="{3BA14E88-07F3-4DBA-9F58-E576DF35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61">
                <a:extLst>
                  <a:ext uri="{FF2B5EF4-FFF2-40B4-BE49-F238E27FC236}">
                    <a16:creationId xmlns:a16="http://schemas.microsoft.com/office/drawing/2014/main" id="{AF360543-FF2D-44D8-87E9-52BD07AF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2">
                <a:extLst>
                  <a:ext uri="{FF2B5EF4-FFF2-40B4-BE49-F238E27FC236}">
                    <a16:creationId xmlns:a16="http://schemas.microsoft.com/office/drawing/2014/main" id="{7FB5FB7E-72F2-4F0D-9DAA-F6DE13821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3">
                <a:extLst>
                  <a:ext uri="{FF2B5EF4-FFF2-40B4-BE49-F238E27FC236}">
                    <a16:creationId xmlns:a16="http://schemas.microsoft.com/office/drawing/2014/main" id="{426051FA-B287-4C18-8671-67D261C90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4">
                <a:extLst>
                  <a:ext uri="{FF2B5EF4-FFF2-40B4-BE49-F238E27FC236}">
                    <a16:creationId xmlns:a16="http://schemas.microsoft.com/office/drawing/2014/main" id="{3D9F4CA5-BAE8-4390-ADD0-39B48AE65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" name="Freeform 65">
              <a:extLst>
                <a:ext uri="{FF2B5EF4-FFF2-40B4-BE49-F238E27FC236}">
                  <a16:creationId xmlns:a16="http://schemas.microsoft.com/office/drawing/2014/main" id="{79125E28-62B4-4D10-AD66-C9139673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66">
              <a:extLst>
                <a:ext uri="{FF2B5EF4-FFF2-40B4-BE49-F238E27FC236}">
                  <a16:creationId xmlns:a16="http://schemas.microsoft.com/office/drawing/2014/main" id="{5A134315-DF89-496D-A7B7-DF3343984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67">
              <a:extLst>
                <a:ext uri="{FF2B5EF4-FFF2-40B4-BE49-F238E27FC236}">
                  <a16:creationId xmlns:a16="http://schemas.microsoft.com/office/drawing/2014/main" id="{B87CA75A-34E8-40F3-B503-E3FBE57B24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19" name="Oval 68">
              <a:extLst>
                <a:ext uri="{FF2B5EF4-FFF2-40B4-BE49-F238E27FC236}">
                  <a16:creationId xmlns:a16="http://schemas.microsoft.com/office/drawing/2014/main" id="{589B782B-5FB5-4A5E-912D-FBB92E7C4B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0" name="Oval 69">
              <a:extLst>
                <a:ext uri="{FF2B5EF4-FFF2-40B4-BE49-F238E27FC236}">
                  <a16:creationId xmlns:a16="http://schemas.microsoft.com/office/drawing/2014/main" id="{AD8CDFA0-2600-463C-8D3F-CAAED6615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21" name="Oval 70">
              <a:extLst>
                <a:ext uri="{FF2B5EF4-FFF2-40B4-BE49-F238E27FC236}">
                  <a16:creationId xmlns:a16="http://schemas.microsoft.com/office/drawing/2014/main" id="{741F26E1-01DD-4900-B008-C32E8F6E18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  <p:sp>
          <p:nvSpPr>
            <p:cNvPr id="135" name="Oval 71">
              <a:extLst>
                <a:ext uri="{FF2B5EF4-FFF2-40B4-BE49-F238E27FC236}">
                  <a16:creationId xmlns:a16="http://schemas.microsoft.com/office/drawing/2014/main" id="{50CFB93A-3AC3-4183-B1D9-29D8C6F65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CA" altLang="en-US" sz="2400" i="0"/>
            </a:p>
          </p:txBody>
        </p:sp>
      </p:grpSp>
      <p:sp>
        <p:nvSpPr>
          <p:cNvPr id="157" name="AutoShape 8">
            <a:extLst>
              <a:ext uri="{FF2B5EF4-FFF2-40B4-BE49-F238E27FC236}">
                <a16:creationId xmlns:a16="http://schemas.microsoft.com/office/drawing/2014/main" id="{E10EA6AD-5F51-46BE-A2A6-0C6879E4B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73" y="1752599"/>
            <a:ext cx="2118727" cy="705399"/>
          </a:xfrm>
          <a:prstGeom prst="wedgeRectCallout">
            <a:avLst>
              <a:gd name="adj1" fmla="val -63848"/>
              <a:gd name="adj2" fmla="val 3427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Maybe age effects </a:t>
            </a:r>
            <a:br>
              <a:rPr lang="en-CA" altLang="en-US" sz="2000" dirty="0"/>
            </a:br>
            <a:r>
              <a:rPr lang="en-CA" altLang="en-US" sz="2000" dirty="0"/>
              <a:t>who uses the drug.</a:t>
            </a:r>
            <a:endParaRPr lang="en-US" altLang="en-US" sz="2000" dirty="0"/>
          </a:p>
        </p:txBody>
      </p:sp>
      <p:sp>
        <p:nvSpPr>
          <p:cNvPr id="107" name="Rectangle 2">
            <a:extLst>
              <a:ext uri="{FF2B5EF4-FFF2-40B4-BE49-F238E27FC236}">
                <a16:creationId xmlns:a16="http://schemas.microsoft.com/office/drawing/2014/main" id="{DEB37136-66C5-40D2-97E0-F289203F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16500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X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44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0.81  </a:t>
            </a: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50672DB9-1C93-43C6-B477-B0426CF8F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21262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X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10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(44+10) </a:t>
            </a:r>
            <a:r>
              <a:rPr lang="en-US" altLang="en-US" sz="2000" kern="0" dirty="0"/>
              <a:t>= 0.19  </a:t>
            </a:r>
          </a:p>
        </p:txBody>
      </p:sp>
      <p:sp>
        <p:nvSpPr>
          <p:cNvPr id="112" name="Rectangle 2">
            <a:extLst>
              <a:ext uri="{FF2B5EF4-FFF2-40B4-BE49-F238E27FC236}">
                <a16:creationId xmlns:a16="http://schemas.microsoft.com/office/drawing/2014/main" id="{412700E9-6C0E-49B7-9CEB-285E699D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64468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dirty="0">
                <a:sym typeface="Symbol" panose="05050102010706020507" pitchFamily="18" charset="2"/>
              </a:rPr>
              <a:t>D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6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0.13  </a:t>
            </a:r>
          </a:p>
        </p:txBody>
      </p:sp>
      <p:sp>
        <p:nvSpPr>
          <p:cNvPr id="113" name="Rectangle 2">
            <a:extLst>
              <a:ext uri="{FF2B5EF4-FFF2-40B4-BE49-F238E27FC236}">
                <a16:creationId xmlns:a16="http://schemas.microsoft.com/office/drawing/2014/main" id="{35382D57-AEF4-467B-9170-514F87B9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6408738"/>
            <a:ext cx="3225801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 err="1"/>
              <a:t>pr</a:t>
            </a:r>
            <a:r>
              <a:rPr lang="en-US" altLang="en-US" sz="2000" kern="0" dirty="0"/>
              <a:t>[</a:t>
            </a:r>
            <a:r>
              <a:rPr lang="en-US" altLang="en-US" sz="2000" kern="0" dirty="0"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D | X </a:t>
            </a:r>
            <a:r>
              <a:rPr lang="en-US" altLang="en-US" sz="2000" kern="0" dirty="0"/>
              <a:t>] </a:t>
            </a:r>
            <a:r>
              <a:rPr lang="en-US" altLang="en-US" sz="2000" dirty="0"/>
              <a:t>= </a:t>
            </a:r>
            <a:r>
              <a:rPr lang="en-US" altLang="en-US" sz="2000" baseline="30000" dirty="0"/>
              <a:t>40</a:t>
            </a:r>
            <a:r>
              <a:rPr lang="en-US" altLang="en-US" sz="2000" dirty="0"/>
              <a:t>/</a:t>
            </a:r>
            <a:r>
              <a:rPr lang="en-US" altLang="en-US" sz="2000" baseline="-25000" dirty="0"/>
              <a:t>(6+40) </a:t>
            </a:r>
            <a:r>
              <a:rPr lang="en-US" altLang="en-US" sz="2000" kern="0" dirty="0"/>
              <a:t>= 0.87 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A22C156B-142B-4CBA-9512-5751933FAD11}"/>
              </a:ext>
            </a:extLst>
          </p:cNvPr>
          <p:cNvCxnSpPr>
            <a:cxnSpLocks/>
          </p:cNvCxnSpPr>
          <p:nvPr/>
        </p:nvCxnSpPr>
        <p:spPr bwMode="auto">
          <a:xfrm flipV="1">
            <a:off x="6963734" y="1010162"/>
            <a:ext cx="668956" cy="3351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AA05C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5A56B67-D16B-478C-94F7-83A0C5C38664}"/>
              </a:ext>
            </a:extLst>
          </p:cNvPr>
          <p:cNvCxnSpPr>
            <a:cxnSpLocks/>
          </p:cNvCxnSpPr>
          <p:nvPr/>
        </p:nvCxnSpPr>
        <p:spPr bwMode="auto">
          <a:xfrm>
            <a:off x="6908790" y="1528127"/>
            <a:ext cx="822433" cy="37536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3" name="Oval 122">
            <a:extLst>
              <a:ext uri="{FF2B5EF4-FFF2-40B4-BE49-F238E27FC236}">
                <a16:creationId xmlns:a16="http://schemas.microsoft.com/office/drawing/2014/main" id="{B72B7456-D9AE-418F-A3FA-1C3FF368D3A0}"/>
              </a:ext>
            </a:extLst>
          </p:cNvPr>
          <p:cNvSpPr/>
          <p:nvPr/>
        </p:nvSpPr>
        <p:spPr bwMode="auto">
          <a:xfrm>
            <a:off x="2057400" y="4056274"/>
            <a:ext cx="5524500" cy="439526"/>
          </a:xfrm>
          <a:prstGeom prst="ellipse">
            <a:avLst/>
          </a:prstGeom>
          <a:noFill/>
          <a:ln w="15875" cap="flat" cmpd="sng" algn="ctr">
            <a:solidFill>
              <a:srgbClr val="AA05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ACF753B-59CF-4DB9-B578-4586DA83CA8E}"/>
              </a:ext>
            </a:extLst>
          </p:cNvPr>
          <p:cNvSpPr/>
          <p:nvPr/>
        </p:nvSpPr>
        <p:spPr bwMode="auto">
          <a:xfrm>
            <a:off x="2057400" y="5410621"/>
            <a:ext cx="5524500" cy="439526"/>
          </a:xfrm>
          <a:prstGeom prst="ellipse">
            <a:avLst/>
          </a:prstGeom>
          <a:noFill/>
          <a:ln w="15875" cap="flat" cmpd="sng" algn="ctr">
            <a:solidFill>
              <a:srgbClr val="AA05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3" name="AutoShape 8">
            <a:extLst>
              <a:ext uri="{FF2B5EF4-FFF2-40B4-BE49-F238E27FC236}">
                <a16:creationId xmlns:a16="http://schemas.microsoft.com/office/drawing/2014/main" id="{56A396EE-7E6B-4246-ABD2-8796A622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-49217"/>
            <a:ext cx="4011027" cy="420152"/>
          </a:xfrm>
          <a:prstGeom prst="wedgeRectCallout">
            <a:avLst>
              <a:gd name="adj1" fmla="val -38040"/>
              <a:gd name="adj2" fmla="val 630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sz="2000" dirty="0"/>
              <a:t>Yes: Old people use the drug more.</a:t>
            </a:r>
            <a:endParaRPr lang="en-US" altLang="en-US" sz="2000" dirty="0"/>
          </a:p>
        </p:txBody>
      </p:sp>
      <p:sp>
        <p:nvSpPr>
          <p:cNvPr id="109" name="Arrow: Right 141">
            <a:extLst>
              <a:ext uri="{FF2B5EF4-FFF2-40B4-BE49-F238E27FC236}">
                <a16:creationId xmlns:a16="http://schemas.microsoft.com/office/drawing/2014/main" id="{807009E7-60DA-4246-B541-8FECEAFD9A78}"/>
              </a:ext>
            </a:extLst>
          </p:cNvPr>
          <p:cNvSpPr/>
          <p:nvPr/>
        </p:nvSpPr>
        <p:spPr bwMode="auto">
          <a:xfrm rot="5400000">
            <a:off x="7941205" y="5763365"/>
            <a:ext cx="1101174" cy="219584"/>
          </a:xfrm>
          <a:prstGeom prst="rightArrow">
            <a:avLst/>
          </a:prstGeom>
          <a:solidFill>
            <a:srgbClr val="AA05CB"/>
          </a:solidFill>
          <a:ln w="9525" cap="flat" cmpd="sng" algn="ctr">
            <a:solidFill>
              <a:srgbClr val="AA05C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7" name="Rectangle 2">
            <a:extLst>
              <a:ext uri="{FF2B5EF4-FFF2-40B4-BE49-F238E27FC236}">
                <a16:creationId xmlns:a16="http://schemas.microsoft.com/office/drawing/2014/main" id="{856DDBCD-E629-46E9-9AC7-EA7A4DAE7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762376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</a:t>
            </a:r>
            <a:r>
              <a:rPr lang="en-US" altLang="en-US" sz="2000" kern="0" dirty="0"/>
              <a:t>D (No Drug)</a:t>
            </a:r>
          </a:p>
        </p:txBody>
      </p:sp>
      <p:sp>
        <p:nvSpPr>
          <p:cNvPr id="148" name="Rectangle 2">
            <a:extLst>
              <a:ext uri="{FF2B5EF4-FFF2-40B4-BE49-F238E27FC236}">
                <a16:creationId xmlns:a16="http://schemas.microsoft.com/office/drawing/2014/main" id="{20C24BEC-D780-40FC-A620-52563C1B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98" y="3779838"/>
            <a:ext cx="201930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kern="0" dirty="0"/>
              <a:t>D (Drug)</a:t>
            </a:r>
          </a:p>
        </p:txBody>
      </p:sp>
    </p:spTree>
    <p:extLst>
      <p:ext uri="{BB962C8B-B14F-4D97-AF65-F5344CB8AC3E}">
        <p14:creationId xmlns:p14="http://schemas.microsoft.com/office/powerpoint/2010/main" val="30140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57" grpId="0" animBg="1"/>
      <p:bldP spid="107" grpId="0"/>
      <p:bldP spid="110" grpId="0"/>
      <p:bldP spid="112" grpId="0"/>
      <p:bldP spid="113" grpId="0"/>
      <p:bldP spid="123" grpId="0" animBg="1"/>
      <p:bldP spid="123" grpId="1" animBg="1"/>
      <p:bldP spid="124" grpId="0" animBg="1"/>
      <p:bldP spid="124" grpId="1" animBg="1"/>
      <p:bldP spid="143" grpId="0" animBg="1"/>
      <p:bldP spid="10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7125</TotalTime>
  <Words>4628</Words>
  <Application>Microsoft Office PowerPoint</Application>
  <PresentationFormat>On-screen Show (4:3)</PresentationFormat>
  <Paragraphs>893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Symbol</vt:lpstr>
      <vt:lpstr>Times New Roman</vt:lpstr>
      <vt:lpstr>Times New Roman (Body)</vt:lpstr>
      <vt:lpstr>Wingdings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to Causality David Madras  October 22, 2019</vt:lpstr>
      <vt:lpstr>Simpson’s Paradox</vt:lpstr>
      <vt:lpstr>The Monty Hall Problem</vt:lpstr>
      <vt:lpstr>The Monty Hall Problem</vt:lpstr>
      <vt:lpstr>The Monty Hall Problem</vt:lpstr>
      <vt:lpstr>What’s Going On?</vt:lpstr>
      <vt:lpstr>Causation != Correlation</vt:lpstr>
      <vt:lpstr>Correlations Can Be Misleading</vt:lpstr>
      <vt:lpstr>Causal Modelling</vt:lpstr>
      <vt:lpstr>Causal Modelling</vt:lpstr>
      <vt:lpstr>Causal DAGs</vt:lpstr>
      <vt:lpstr>Causal DAGs</vt:lpstr>
      <vt:lpstr>Causal DAGs</vt:lpstr>
      <vt:lpstr>Causal DAGs</vt:lpstr>
      <vt:lpstr>Asking Causal Questions</vt:lpstr>
      <vt:lpstr>Correlation vs. Causation</vt:lpstr>
      <vt:lpstr>Correlation vs. Causation</vt:lpstr>
      <vt:lpstr>Correlation vs. Causation</vt:lpstr>
      <vt:lpstr>Inverse Propensity Weighting</vt:lpstr>
      <vt:lpstr>Inverse Propensity Weighting</vt:lpstr>
      <vt:lpstr>Matching Estimators</vt:lpstr>
      <vt:lpstr>Review: What to do with a causal DAG</vt:lpstr>
      <vt:lpstr>Simpson’s Paradox, Explained</vt:lpstr>
      <vt:lpstr>Simpson’s Paradox, Explained</vt:lpstr>
      <vt:lpstr>Simpson’s Paradox, Explained</vt:lpstr>
      <vt:lpstr>PowerPoint Presentation</vt:lpstr>
      <vt:lpstr>Monty Hall Problem, Explained</vt:lpstr>
      <vt:lpstr>Monty Hall Problem, Explained</vt:lpstr>
      <vt:lpstr>Structural Assumptions</vt:lpstr>
      <vt:lpstr>Hidden Confounders</vt:lpstr>
      <vt:lpstr>What Can We Do with Hidden Confounders?</vt:lpstr>
      <vt:lpstr>Instrumental Variables</vt:lpstr>
      <vt:lpstr>Sensitivity Analysis</vt:lpstr>
      <vt:lpstr>Sensitivity Analysis</vt:lpstr>
      <vt:lpstr>Using Proxies</vt:lpstr>
      <vt:lpstr>Using Proxies</vt:lpstr>
      <vt:lpstr>Causality and Other Areas of ML</vt:lpstr>
      <vt:lpstr>Quick Note on Fairness and Causality</vt:lpstr>
      <vt:lpstr>Feedback Loops</vt:lpstr>
      <vt:lpstr>Unfair Feedback Loops</vt:lpstr>
      <vt:lpstr>Repeated Loss Minimization</vt:lpstr>
      <vt:lpstr>Distributionally Robust Optimization</vt:lpstr>
      <vt:lpstr>Distributionally Robust Optimization</vt:lpstr>
      <vt:lpstr>Conclusion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160</cp:revision>
  <dcterms:created xsi:type="dcterms:W3CDTF">2000-08-14T20:34:24Z</dcterms:created>
  <dcterms:modified xsi:type="dcterms:W3CDTF">2019-10-26T02:43:03Z</dcterms:modified>
</cp:coreProperties>
</file>